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s"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1.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077A4-D1F9-4EA4-9783-66560029B0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6435D-90CB-4E99-9E9C-A69CEE4CEC2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b="1">
                <a:solidFill>
                  <a:schemeClr val="tx1"/>
                </a:solidFill>
                <a:latin typeface="Arial" panose="020B0604020202020204" pitchFamily="34" charset="0"/>
                <a:ea typeface="宋体" panose="02010600030101010101" pitchFamily="2" charset="-122"/>
              </a:defRPr>
            </a:lvl1pPr>
            <a:lvl2pPr defTabSz="942975">
              <a:defRPr b="1">
                <a:solidFill>
                  <a:schemeClr val="tx1"/>
                </a:solidFill>
                <a:latin typeface="Arial" panose="020B0604020202020204" pitchFamily="34" charset="0"/>
                <a:ea typeface="宋体" panose="02010600030101010101" pitchFamily="2" charset="-122"/>
              </a:defRPr>
            </a:lvl2pPr>
            <a:lvl3pPr defTabSz="942975">
              <a:defRPr b="1">
                <a:solidFill>
                  <a:schemeClr val="tx1"/>
                </a:solidFill>
                <a:latin typeface="Arial" panose="020B0604020202020204" pitchFamily="34" charset="0"/>
                <a:ea typeface="宋体" panose="02010600030101010101" pitchFamily="2" charset="-122"/>
              </a:defRPr>
            </a:lvl3pPr>
            <a:lvl4pPr defTabSz="942975">
              <a:defRPr b="1">
                <a:solidFill>
                  <a:schemeClr val="tx1"/>
                </a:solidFill>
                <a:latin typeface="Arial" panose="020B0604020202020204" pitchFamily="34" charset="0"/>
                <a:ea typeface="宋体" panose="02010600030101010101" pitchFamily="2" charset="-122"/>
              </a:defRPr>
            </a:lvl4pPr>
            <a:lvl5pPr defTabSz="942975">
              <a:defRPr b="1">
                <a:solidFill>
                  <a:schemeClr val="tx1"/>
                </a:solidFill>
                <a:latin typeface="Arial" panose="020B0604020202020204" pitchFamily="34" charset="0"/>
                <a:ea typeface="宋体" panose="02010600030101010101" pitchFamily="2" charset="-122"/>
              </a:defRPr>
            </a:lvl5pPr>
            <a:lvl6pPr defTabSz="942975"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defTabSz="942975"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defTabSz="942975"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defTabSz="942975"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0EBA9AE9-8002-4081-BC78-C092A7B25BC0}" type="slidenum">
              <a:rPr lang="zh-CN" altLang="en-US" b="0" smtClean="0"/>
            </a:fld>
            <a:endParaRPr lang="zh-CN" altLang="en-US" b="0" smtClean="0"/>
          </a:p>
        </p:txBody>
      </p:sp>
      <p:sp>
        <p:nvSpPr>
          <p:cNvPr id="9218" name="Rectangle 2"/>
          <p:cNvSpPr>
            <a:spLocks noGrp="1" noRot="1" noChangeAspect="1" noChangeArrowheads="1" noTextEdit="1"/>
          </p:cNvSpPr>
          <p:nvPr>
            <p:ph type="sldImg" idx="4294967295"/>
          </p:nvPr>
        </p:nvSpPr>
        <p:spPr/>
      </p:sp>
      <p:sp>
        <p:nvSpPr>
          <p:cNvPr id="9219" name="Rectangle 3"/>
          <p:cNvSpPr>
            <a:spLocks noGrp="1" noChangeArrowheads="1"/>
          </p:cNvSpPr>
          <p:nvPr>
            <p:ph type="body" idx="4294967295"/>
          </p:nvPr>
        </p:nvSpPr>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45AD433-0702-4717-A0F1-87F6D6FCA1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D392D7-2097-4105-9A4F-30D28C3011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AD433-0702-4717-A0F1-87F6D6FCA1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392D7-2097-4105-9A4F-30D28C30118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49.xml"/><Relationship Id="rId7" Type="http://schemas.openxmlformats.org/officeDocument/2006/relationships/slide" Target="slide33.xml"/><Relationship Id="rId6" Type="http://schemas.openxmlformats.org/officeDocument/2006/relationships/slide" Target="slide26.xml"/><Relationship Id="rId5" Type="http://schemas.openxmlformats.org/officeDocument/2006/relationships/slide" Target="slide22.xml"/><Relationship Id="rId4" Type="http://schemas.openxmlformats.org/officeDocument/2006/relationships/slide" Target="slide21.xml"/><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hyperlink" Target="http://docs.oracle.com/javase/6/docs/api/java/lang/Math.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412341" y="724278"/>
            <a:ext cx="8999146" cy="1240324"/>
          </a:xfrm>
        </p:spPr>
        <p:txBody>
          <a:bodyPr/>
          <a:lstStyle/>
          <a:p>
            <a:pPr eaLnBrk="1" hangingPunct="1">
              <a:lnSpc>
                <a:spcPct val="120000"/>
              </a:lnSpc>
              <a:spcBef>
                <a:spcPts val="1200"/>
              </a:spcBef>
            </a:pPr>
            <a:r>
              <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Lecture </a:t>
            </a:r>
            <a:r>
              <a:rPr lang="en-US" altLang="zh-CN" sz="3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3 </a:t>
            </a:r>
            <a:r>
              <a:rPr lang="en-AU" altLang="zh-CN" sz="3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The </a:t>
            </a:r>
            <a:r>
              <a:rPr lang="en-AU"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Adapter Pattern (</a:t>
            </a:r>
            <a:r>
              <a:rPr lang="zh-CN" altLang="en-US"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适配器模式</a:t>
            </a:r>
            <a:r>
              <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br>
              <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(Structural)</a:t>
            </a:r>
            <a:endParaRPr lang="zh-CN" altLang="en-US"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194" name="Text Box 4"/>
          <p:cNvSpPr txBox="1">
            <a:spLocks noChangeArrowheads="1"/>
          </p:cNvSpPr>
          <p:nvPr/>
        </p:nvSpPr>
        <p:spPr bwMode="auto">
          <a:xfrm>
            <a:off x="3286125" y="5043489"/>
            <a:ext cx="56896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3200" b="1" dirty="0"/>
              <a:t>Professor:</a:t>
            </a:r>
            <a:r>
              <a:rPr lang="en-US" altLang="zh-CN" sz="2800" b="1" dirty="0"/>
              <a:t> </a:t>
            </a:r>
            <a:endParaRPr lang="en-US" altLang="zh-CN" sz="2800" b="1" dirty="0"/>
          </a:p>
          <a:p>
            <a:pPr algn="ctr" eaLnBrk="0" hangingPunct="0"/>
            <a:r>
              <a:rPr lang="en-US" altLang="zh-CN" sz="2800" b="1" dirty="0" err="1"/>
              <a:t>Yushan</a:t>
            </a:r>
            <a:r>
              <a:rPr lang="en-US" altLang="zh-CN" sz="2800" b="1" dirty="0"/>
              <a:t> (Michael) Sun</a:t>
            </a:r>
            <a:endParaRPr lang="en-US" altLang="zh-CN" sz="2800" b="1" dirty="0"/>
          </a:p>
          <a:p>
            <a:pPr algn="ctr" eaLnBrk="0" hangingPunct="0"/>
            <a:r>
              <a:rPr lang="en-US" altLang="zh-CN" sz="2800" b="1" dirty="0"/>
              <a:t>Fall </a:t>
            </a:r>
            <a:r>
              <a:rPr lang="en-US" altLang="zh-CN" sz="2800" b="1" dirty="0" smtClean="0"/>
              <a:t>2023</a:t>
            </a:r>
            <a:endParaRPr lang="en-US" altLang="zh-CN" b="1" dirty="0"/>
          </a:p>
        </p:txBody>
      </p:sp>
      <p:sp>
        <p:nvSpPr>
          <p:cNvPr id="8195" name="矩形 1"/>
          <p:cNvSpPr>
            <a:spLocks noChangeArrowheads="1"/>
          </p:cNvSpPr>
          <p:nvPr/>
        </p:nvSpPr>
        <p:spPr bwMode="auto">
          <a:xfrm>
            <a:off x="669955" y="2715282"/>
            <a:ext cx="10728357"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0" hangingPunct="0">
              <a:spcBef>
                <a:spcPts val="600"/>
              </a:spcBef>
              <a:spcAft>
                <a:spcPts val="600"/>
              </a:spcAft>
              <a:buFontTx/>
              <a:buChar char="•"/>
            </a:pPr>
            <a:r>
              <a:rPr lang="zh-CN" altLang="zh-CN" sz="2400" dirty="0">
                <a:latin typeface="微软雅黑" panose="020B0503020204020204" pitchFamily="34" charset="-122"/>
                <a:ea typeface="微软雅黑" panose="020B0503020204020204" pitchFamily="34" charset="-122"/>
              </a:rPr>
              <a:t>结构型设计模式的主要目的是</a:t>
            </a:r>
            <a:r>
              <a:rPr lang="zh-CN" altLang="zh-CN" sz="2400" dirty="0">
                <a:highlight>
                  <a:srgbClr val="FFFF00"/>
                </a:highlight>
                <a:latin typeface="微软雅黑" panose="020B0503020204020204" pitchFamily="34" charset="-122"/>
                <a:ea typeface="微软雅黑" panose="020B0503020204020204" pitchFamily="34" charset="-122"/>
              </a:rPr>
              <a:t>将不同的类和对象组合在一起，形成更大或者更复杂的结构体</a:t>
            </a:r>
            <a:r>
              <a:rPr lang="zh-CN" altLang="zh-CN" sz="2400" dirty="0">
                <a:latin typeface="微软雅黑" panose="020B0503020204020204" pitchFamily="34" charset="-122"/>
                <a:ea typeface="微软雅黑" panose="020B0503020204020204" pitchFamily="34" charset="-122"/>
              </a:rPr>
              <a:t>，例如，形成复杂的用户接口或者复杂的账户数据接口。</a:t>
            </a:r>
            <a:endParaRPr lang="en-US" altLang="zh-CN" sz="2400" dirty="0">
              <a:latin typeface="微软雅黑" panose="020B0503020204020204" pitchFamily="34" charset="-122"/>
              <a:ea typeface="微软雅黑" panose="020B0503020204020204" pitchFamily="34" charset="-122"/>
            </a:endParaRPr>
          </a:p>
          <a:p>
            <a:pPr eaLnBrk="0" hangingPunct="0">
              <a:spcBef>
                <a:spcPts val="600"/>
              </a:spcBef>
              <a:spcAft>
                <a:spcPts val="600"/>
              </a:spcAft>
              <a:buFontTx/>
              <a:buChar char="•"/>
            </a:pPr>
            <a:r>
              <a:rPr lang="zh-CN" altLang="zh-CN" sz="2400" dirty="0">
                <a:latin typeface="微软雅黑" panose="020B0503020204020204" pitchFamily="34" charset="-122"/>
                <a:ea typeface="微软雅黑" panose="020B0503020204020204" pitchFamily="34" charset="-122"/>
              </a:rPr>
              <a:t>值得注意的是，该模式不是简单地将这些类摆在一起，而是要提供这些类之间的关联方式。</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651850" y="1066800"/>
            <a:ext cx="9635150" cy="1600200"/>
          </a:xfrm>
        </p:spPr>
        <p:txBody>
          <a:bodyPr/>
          <a:lstStyle/>
          <a:p>
            <a:pPr>
              <a:lnSpc>
                <a:spcPct val="90000"/>
              </a:lnSpc>
              <a:buFontTx/>
              <a:buNone/>
            </a:pPr>
            <a:r>
              <a:rPr lang="zh-CN" altLang="en-US" b="1" dirty="0">
                <a:latin typeface="微软雅黑" panose="020B0503020204020204" pitchFamily="34" charset="-122"/>
                <a:ea typeface="微软雅黑" panose="020B0503020204020204" pitchFamily="34" charset="-122"/>
              </a:rPr>
              <a:t>客户类只需要使用构造方法如下</a:t>
            </a:r>
            <a:endParaRPr lang="zh-CN" altLang="en-US" b="1" dirty="0">
              <a:latin typeface="微软雅黑" panose="020B0503020204020204" pitchFamily="34" charset="-122"/>
              <a:ea typeface="微软雅黑" panose="020B0503020204020204" pitchFamily="34" charset="-122"/>
            </a:endParaRPr>
          </a:p>
          <a:p>
            <a:pPr>
              <a:lnSpc>
                <a:spcPct val="90000"/>
              </a:lnSpc>
              <a:buFontTx/>
              <a:buNone/>
            </a:pPr>
            <a:r>
              <a:rPr lang="en-US" altLang="zh-CN" b="1" dirty="0" err="1">
                <a:latin typeface="微软雅黑" panose="020B0503020204020204" pitchFamily="34" charset="-122"/>
                <a:ea typeface="微软雅黑" panose="020B0503020204020204" pitchFamily="34" charset="-122"/>
              </a:rPr>
              <a:t>MyEllipse</a:t>
            </a:r>
            <a:r>
              <a:rPr lang="en-US" altLang="zh-CN" b="1" dirty="0">
                <a:latin typeface="微软雅黑" panose="020B0503020204020204" pitchFamily="34" charset="-122"/>
                <a:ea typeface="微软雅黑" panose="020B0503020204020204" pitchFamily="34" charset="-122"/>
              </a:rPr>
              <a:t> e = new </a:t>
            </a:r>
            <a:r>
              <a:rPr lang="en-US" altLang="zh-CN" b="1" dirty="0" err="1">
                <a:latin typeface="微软雅黑" panose="020B0503020204020204" pitchFamily="34" charset="-122"/>
                <a:ea typeface="微软雅黑" panose="020B0503020204020204" pitchFamily="34" charset="-122"/>
              </a:rPr>
              <a:t>MyEllipse</a:t>
            </a:r>
            <a:r>
              <a:rPr lang="en-US" altLang="zh-CN" b="1" dirty="0">
                <a:latin typeface="微软雅黑" panose="020B0503020204020204" pitchFamily="34" charset="-122"/>
                <a:ea typeface="微软雅黑" panose="020B0503020204020204" pitchFamily="34" charset="-122"/>
              </a:rPr>
              <a:t> (100, 50, 80, 40);</a:t>
            </a:r>
            <a:endParaRPr lang="en-US" altLang="zh-CN" b="1" dirty="0">
              <a:latin typeface="微软雅黑" panose="020B0503020204020204" pitchFamily="34" charset="-122"/>
              <a:ea typeface="微软雅黑" panose="020B0503020204020204" pitchFamily="34" charset="-122"/>
            </a:endParaRPr>
          </a:p>
          <a:p>
            <a:pPr>
              <a:lnSpc>
                <a:spcPct val="90000"/>
              </a:lnSpc>
              <a:buFontTx/>
              <a:buNone/>
            </a:pPr>
            <a:r>
              <a:rPr lang="zh-CN" altLang="en-US" b="1" dirty="0">
                <a:latin typeface="微软雅黑" panose="020B0503020204020204" pitchFamily="34" charset="-122"/>
                <a:ea typeface="微软雅黑" panose="020B0503020204020204" pitchFamily="34" charset="-122"/>
              </a:rPr>
              <a:t>即可得到如下的椭圆</a:t>
            </a:r>
            <a:endParaRPr lang="en-US" altLang="zh-CN" b="1" dirty="0">
              <a:latin typeface="微软雅黑" panose="020B0503020204020204" pitchFamily="34" charset="-122"/>
              <a:ea typeface="微软雅黑" panose="020B0503020204020204" pitchFamily="34" charset="-122"/>
            </a:endParaRPr>
          </a:p>
        </p:txBody>
      </p:sp>
      <p:sp>
        <p:nvSpPr>
          <p:cNvPr id="19459" name="Rectangle 4"/>
          <p:cNvSpPr>
            <a:spLocks noGrp="1" noChangeArrowheads="1"/>
          </p:cNvSpPr>
          <p:nvPr>
            <p:ph type="title"/>
          </p:nvPr>
        </p:nvSpPr>
        <p:spPr>
          <a:xfrm>
            <a:off x="1981200" y="274638"/>
            <a:ext cx="8229600" cy="487362"/>
          </a:xfrm>
        </p:spPr>
        <p:txBody>
          <a:bodyPr>
            <a:normAutofit fontScale="90000"/>
          </a:bodyPr>
          <a:lstStyle/>
          <a:p>
            <a:pPr eaLnBrk="1" hangingPunct="1"/>
            <a:r>
              <a:rPr lang="en-AU" altLang="zh-CN" sz="3200" b="1"/>
              <a:t>Introduction to Adapter Pattern</a:t>
            </a:r>
            <a:endParaRPr lang="en-US" altLang="zh-CN" sz="3200" b="1"/>
          </a:p>
        </p:txBody>
      </p:sp>
      <p:grpSp>
        <p:nvGrpSpPr>
          <p:cNvPr id="2" name="组合 1"/>
          <p:cNvGrpSpPr/>
          <p:nvPr/>
        </p:nvGrpSpPr>
        <p:grpSpPr bwMode="auto">
          <a:xfrm>
            <a:off x="1747319" y="2819400"/>
            <a:ext cx="7701481" cy="3554240"/>
            <a:chOff x="1600200" y="2590800"/>
            <a:chExt cx="6324600" cy="3200400"/>
          </a:xfrm>
        </p:grpSpPr>
        <p:sp>
          <p:nvSpPr>
            <p:cNvPr id="19461" name="Oval 4"/>
            <p:cNvSpPr>
              <a:spLocks noChangeArrowheads="1"/>
            </p:cNvSpPr>
            <p:nvPr/>
          </p:nvSpPr>
          <p:spPr bwMode="auto">
            <a:xfrm>
              <a:off x="2514600" y="3352800"/>
              <a:ext cx="4038600" cy="198120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a:p>
          </p:txBody>
        </p:sp>
        <p:sp>
          <p:nvSpPr>
            <p:cNvPr id="19462" name="Line 5"/>
            <p:cNvSpPr>
              <a:spLocks noChangeShapeType="1"/>
            </p:cNvSpPr>
            <p:nvPr/>
          </p:nvSpPr>
          <p:spPr bwMode="auto">
            <a:xfrm>
              <a:off x="1600200" y="5486400"/>
              <a:ext cx="5791200" cy="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3" name="Line 6"/>
            <p:cNvSpPr>
              <a:spLocks noChangeShapeType="1"/>
            </p:cNvSpPr>
            <p:nvPr/>
          </p:nvSpPr>
          <p:spPr bwMode="auto">
            <a:xfrm flipV="1">
              <a:off x="1981200" y="2971800"/>
              <a:ext cx="0" cy="281940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4" name="Oval 7"/>
            <p:cNvSpPr>
              <a:spLocks noChangeArrowheads="1"/>
            </p:cNvSpPr>
            <p:nvPr/>
          </p:nvSpPr>
          <p:spPr bwMode="auto">
            <a:xfrm>
              <a:off x="4495800" y="4343400"/>
              <a:ext cx="76200" cy="76200"/>
            </a:xfrm>
            <a:prstGeom prst="ellipse">
              <a:avLst/>
            </a:prstGeom>
            <a:solidFill>
              <a:srgbClr val="800000"/>
            </a:solidFill>
            <a:ln w="9525">
              <a:solidFill>
                <a:schemeClr val="tx1"/>
              </a:solidFill>
              <a:round/>
            </a:ln>
          </p:spPr>
          <p:txBody>
            <a:bodyPr wrap="none" anchor="ctr"/>
            <a:lstStyle/>
            <a:p>
              <a:pPr eaLnBrk="0" hangingPunct="0"/>
              <a:endParaRPr lang="zh-CN" altLang="en-US"/>
            </a:p>
          </p:txBody>
        </p:sp>
        <p:sp>
          <p:nvSpPr>
            <p:cNvPr id="19465" name="Text Box 8"/>
            <p:cNvSpPr txBox="1">
              <a:spLocks noChangeArrowheads="1"/>
            </p:cNvSpPr>
            <p:nvPr/>
          </p:nvSpPr>
          <p:spPr bwMode="auto">
            <a:xfrm>
              <a:off x="4343399" y="4419600"/>
              <a:ext cx="170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(100, 50)</a:t>
              </a:r>
              <a:endParaRPr lang="en-US" altLang="zh-CN" sz="2400" b="1" dirty="0">
                <a:latin typeface="微软雅黑" panose="020B0503020204020204" pitchFamily="34" charset="-122"/>
                <a:ea typeface="微软雅黑" panose="020B0503020204020204" pitchFamily="34" charset="-122"/>
              </a:endParaRPr>
            </a:p>
          </p:txBody>
        </p:sp>
        <p:sp>
          <p:nvSpPr>
            <p:cNvPr id="19466" name="Line 9"/>
            <p:cNvSpPr>
              <a:spLocks noChangeShapeType="1"/>
            </p:cNvSpPr>
            <p:nvPr/>
          </p:nvSpPr>
          <p:spPr bwMode="auto">
            <a:xfrm>
              <a:off x="4495800" y="4343400"/>
              <a:ext cx="2057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7" name="Line 10"/>
            <p:cNvSpPr>
              <a:spLocks noChangeShapeType="1"/>
            </p:cNvSpPr>
            <p:nvPr/>
          </p:nvSpPr>
          <p:spPr bwMode="auto">
            <a:xfrm flipH="1" flipV="1">
              <a:off x="4495800" y="3352800"/>
              <a:ext cx="0" cy="990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8" name="Text Box 11"/>
            <p:cNvSpPr txBox="1">
              <a:spLocks noChangeArrowheads="1"/>
            </p:cNvSpPr>
            <p:nvPr/>
          </p:nvSpPr>
          <p:spPr bwMode="auto">
            <a:xfrm>
              <a:off x="5029200" y="3886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80</a:t>
              </a:r>
              <a:endParaRPr lang="en-US" altLang="zh-CN" sz="2400" b="1" dirty="0">
                <a:latin typeface="微软雅黑" panose="020B0503020204020204" pitchFamily="34" charset="-122"/>
                <a:ea typeface="微软雅黑" panose="020B0503020204020204" pitchFamily="34" charset="-122"/>
              </a:endParaRPr>
            </a:p>
          </p:txBody>
        </p:sp>
        <p:sp>
          <p:nvSpPr>
            <p:cNvPr id="19469" name="Text Box 12"/>
            <p:cNvSpPr txBox="1">
              <a:spLocks noChangeArrowheads="1"/>
            </p:cNvSpPr>
            <p:nvPr/>
          </p:nvSpPr>
          <p:spPr bwMode="auto">
            <a:xfrm>
              <a:off x="4495800" y="3505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40</a:t>
              </a:r>
              <a:endParaRPr lang="en-US" altLang="zh-CN" sz="2400" b="1" dirty="0">
                <a:latin typeface="微软雅黑" panose="020B0503020204020204" pitchFamily="34" charset="-122"/>
                <a:ea typeface="微软雅黑" panose="020B0503020204020204" pitchFamily="34" charset="-122"/>
              </a:endParaRPr>
            </a:p>
          </p:txBody>
        </p:sp>
        <p:sp>
          <p:nvSpPr>
            <p:cNvPr id="19470" name="Text Box 16"/>
            <p:cNvSpPr txBox="1">
              <a:spLocks noChangeArrowheads="1"/>
            </p:cNvSpPr>
            <p:nvPr/>
          </p:nvSpPr>
          <p:spPr bwMode="auto">
            <a:xfrm>
              <a:off x="7391400" y="5105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3200"/>
                <a:t>x</a:t>
              </a:r>
              <a:endParaRPr lang="en-US" altLang="zh-CN" sz="3200"/>
            </a:p>
          </p:txBody>
        </p:sp>
        <p:sp>
          <p:nvSpPr>
            <p:cNvPr id="19471" name="Text Box 17"/>
            <p:cNvSpPr txBox="1">
              <a:spLocks noChangeArrowheads="1"/>
            </p:cNvSpPr>
            <p:nvPr/>
          </p:nvSpPr>
          <p:spPr bwMode="auto">
            <a:xfrm>
              <a:off x="2057400" y="25908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3200"/>
                <a:t>y</a:t>
              </a:r>
              <a:endParaRPr lang="en-US" altLang="zh-CN" sz="3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161A329-0B76-4636-86E3-90230907D04D}" type="slidenum">
              <a:rPr lang="zh-CN" altLang="en-US" smtClean="0"/>
            </a:fld>
            <a:endParaRPr lang="zh-CN" altLang="en-US" smtClean="0"/>
          </a:p>
        </p:txBody>
      </p:sp>
      <p:grpSp>
        <p:nvGrpSpPr>
          <p:cNvPr id="2" name="Group 45"/>
          <p:cNvGrpSpPr/>
          <p:nvPr/>
        </p:nvGrpSpPr>
        <p:grpSpPr bwMode="auto">
          <a:xfrm>
            <a:off x="4495800" y="2286000"/>
            <a:ext cx="3200400" cy="1127125"/>
            <a:chOff x="1872" y="1636"/>
            <a:chExt cx="1632" cy="535"/>
          </a:xfrm>
          <a:solidFill>
            <a:schemeClr val="bg1"/>
          </a:solidFill>
        </p:grpSpPr>
        <p:sp>
          <p:nvSpPr>
            <p:cNvPr id="16391" name="Text Box 26"/>
            <p:cNvSpPr txBox="1">
              <a:spLocks noChangeArrowheads="1"/>
            </p:cNvSpPr>
            <p:nvPr/>
          </p:nvSpPr>
          <p:spPr bwMode="auto">
            <a:xfrm>
              <a:off x="1872" y="1952"/>
              <a:ext cx="1632" cy="219"/>
            </a:xfrm>
            <a:prstGeom prst="rect">
              <a:avLst/>
            </a:prstGeom>
            <a:grpFill/>
            <a:ln w="25400">
              <a:solidFill>
                <a:srgbClr val="CC3300"/>
              </a:solidFill>
              <a:miter lim="800000"/>
            </a:ln>
            <a:effec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lang="en-US" altLang="zh-CN" sz="2400" dirty="0" err="1">
                  <a:latin typeface="微软雅黑" panose="020B0503020204020204" pitchFamily="34" charset="-122"/>
                  <a:ea typeface="微软雅黑" panose="020B0503020204020204" pitchFamily="34" charset="-122"/>
                </a:rPr>
                <a:t>operation1</a:t>
              </a:r>
              <a:r>
                <a:rPr lang="en-US" altLang="zh-CN" sz="2400" dirty="0">
                  <a:latin typeface="微软雅黑" panose="020B0503020204020204" pitchFamily="34" charset="-122"/>
                  <a:ea typeface="微软雅黑" panose="020B0503020204020204" pitchFamily="34" charset="-122"/>
                </a:rPr>
                <a:t>():void</a:t>
              </a:r>
              <a:endParaRPr lang="en-US" altLang="zh-CN" sz="2400" dirty="0">
                <a:latin typeface="微软雅黑" panose="020B0503020204020204" pitchFamily="34" charset="-122"/>
                <a:ea typeface="微软雅黑" panose="020B0503020204020204" pitchFamily="34" charset="-122"/>
              </a:endParaRPr>
            </a:p>
          </p:txBody>
        </p:sp>
        <p:sp>
          <p:nvSpPr>
            <p:cNvPr id="16392" name="Text Box 27"/>
            <p:cNvSpPr txBox="1">
              <a:spLocks noChangeArrowheads="1"/>
            </p:cNvSpPr>
            <p:nvPr/>
          </p:nvSpPr>
          <p:spPr bwMode="auto">
            <a:xfrm>
              <a:off x="1872" y="1636"/>
              <a:ext cx="1632" cy="264"/>
            </a:xfrm>
            <a:prstGeom prst="rect">
              <a:avLst/>
            </a:prstGeom>
            <a:grpFill/>
            <a:ln w="25400">
              <a:solidFill>
                <a:srgbClr val="CC3300"/>
              </a:solidFill>
              <a:miter lim="800000"/>
            </a:ln>
            <a:effec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lnSpc>
                  <a:spcPct val="90000"/>
                </a:lnSpc>
                <a:defRPr/>
              </a:pPr>
              <a:r>
                <a:rPr lang="en-US" altLang="zh-CN" sz="3200" dirty="0" err="1">
                  <a:latin typeface="微软雅黑" panose="020B0503020204020204" pitchFamily="34" charset="-122"/>
                  <a:ea typeface="微软雅黑" panose="020B0503020204020204" pitchFamily="34" charset="-122"/>
                </a:rPr>
                <a:t>Adaptee</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16393" name="Rectangle 28"/>
            <p:cNvSpPr>
              <a:spLocks noChangeArrowheads="1"/>
            </p:cNvSpPr>
            <p:nvPr/>
          </p:nvSpPr>
          <p:spPr bwMode="auto">
            <a:xfrm>
              <a:off x="1873" y="1873"/>
              <a:ext cx="1624" cy="79"/>
            </a:xfrm>
            <a:prstGeom prst="rect">
              <a:avLst/>
            </a:prstGeom>
            <a:grpFill/>
            <a:ln w="9525">
              <a:solidFill>
                <a:schemeClr val="tx1"/>
              </a:solidFill>
              <a:miter lim="800000"/>
            </a:ln>
            <a:effec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0" hangingPunct="0">
                <a:defRPr/>
              </a:pPr>
              <a:endParaRPr lang="zh-CN" altLang="en-US">
                <a:latin typeface="微软雅黑" panose="020B0503020204020204" pitchFamily="34" charset="-122"/>
                <a:ea typeface="微软雅黑" panose="020B0503020204020204" pitchFamily="34" charset="-122"/>
              </a:endParaRPr>
            </a:p>
          </p:txBody>
        </p:sp>
      </p:grpSp>
      <p:sp>
        <p:nvSpPr>
          <p:cNvPr id="1017893" name="Text Box 37"/>
          <p:cNvSpPr txBox="1">
            <a:spLocks noChangeArrowheads="1"/>
          </p:cNvSpPr>
          <p:nvPr/>
        </p:nvSpPr>
        <p:spPr bwMode="auto">
          <a:xfrm>
            <a:off x="624689" y="4023512"/>
            <a:ext cx="11262511" cy="1676677"/>
          </a:xfrm>
          <a:prstGeom prst="rect">
            <a:avLst/>
          </a:prstGeom>
          <a:noFill/>
          <a:ln>
            <a:noFill/>
          </a:ln>
          <a:effectLst/>
        </p:spPr>
        <p:txBody>
          <a:bodyPr wrap="square">
            <a:spAutoFit/>
          </a:bodyPr>
          <a:lstStyle/>
          <a:p>
            <a:pPr eaLnBrk="0" hangingPunct="0">
              <a:lnSpc>
                <a:spcPct val="120000"/>
              </a:lnSpc>
              <a:spcBef>
                <a:spcPts val="600"/>
              </a:spcBef>
              <a:defRPr/>
            </a:pPr>
            <a:r>
              <a:rPr lang="zh-CN" altLang="en-US" sz="2800"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问题</a:t>
            </a:r>
            <a:r>
              <a:rPr lang="en-US" altLang="zh-CN" sz="2800" b="1" dirty="0" smtClean="0">
                <a:solidFill>
                  <a:srgbClr val="0000CC"/>
                </a:solidFill>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我们</a:t>
            </a:r>
            <a:r>
              <a:rPr lang="zh-CN" altLang="en-US" sz="2800" b="1" dirty="0">
                <a:latin typeface="微软雅黑" panose="020B0503020204020204" pitchFamily="34" charset="-122"/>
                <a:ea typeface="微软雅黑" panose="020B0503020204020204" pitchFamily="34" charset="-122"/>
              </a:rPr>
              <a:t>希望在一个名为</a:t>
            </a:r>
            <a:r>
              <a:rPr lang="en-US" altLang="zh-CN" sz="2800" b="1" dirty="0" err="1">
                <a:latin typeface="微软雅黑" panose="020B0503020204020204" pitchFamily="34" charset="-122"/>
                <a:ea typeface="微软雅黑" panose="020B0503020204020204" pitchFamily="34" charset="-122"/>
              </a:rPr>
              <a:t>Adaptee</a:t>
            </a:r>
            <a:r>
              <a:rPr lang="zh-CN" altLang="en-US" sz="2800" b="1" dirty="0">
                <a:latin typeface="微软雅黑" panose="020B0503020204020204" pitchFamily="34" charset="-122"/>
                <a:ea typeface="微软雅黑" panose="020B0503020204020204" pitchFamily="34" charset="-122"/>
              </a:rPr>
              <a:t>的现有类中使用</a:t>
            </a:r>
            <a:r>
              <a:rPr lang="en-US" altLang="zh-CN" sz="2800" b="1" dirty="0" smtClean="0">
                <a:latin typeface="微软雅黑" panose="020B0503020204020204" pitchFamily="34" charset="-122"/>
                <a:ea typeface="微软雅黑" panose="020B0503020204020204" pitchFamily="34" charset="-122"/>
              </a:rPr>
              <a:t>operation1()</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并且我们还需要另一个</a:t>
            </a:r>
            <a:r>
              <a:rPr lang="en-US" altLang="zh-CN" sz="2800" b="1" dirty="0" smtClean="0">
                <a:latin typeface="微软雅黑" panose="020B0503020204020204" pitchFamily="34" charset="-122"/>
                <a:ea typeface="微软雅黑" panose="020B0503020204020204" pitchFamily="34" charset="-122"/>
              </a:rPr>
              <a:t>operation2()</a:t>
            </a:r>
            <a:r>
              <a:rPr lang="zh-CN" altLang="en-US" sz="2800" b="1" dirty="0" smtClean="0">
                <a:latin typeface="微软雅黑" panose="020B0503020204020204" pitchFamily="34" charset="-122"/>
                <a:ea typeface="微软雅黑" panose="020B0503020204020204" pitchFamily="34" charset="-122"/>
              </a:rPr>
              <a:t>，然而它</a:t>
            </a:r>
            <a:r>
              <a:rPr lang="zh-CN" altLang="en-US" sz="2800" b="1" dirty="0">
                <a:latin typeface="微软雅黑" panose="020B0503020204020204" pitchFamily="34" charset="-122"/>
                <a:ea typeface="微软雅黑" panose="020B0503020204020204" pitchFamily="34" charset="-122"/>
              </a:rPr>
              <a:t>不在</a:t>
            </a:r>
            <a:r>
              <a:rPr lang="en-US" altLang="zh-CN" sz="2800" b="1" dirty="0" err="1">
                <a:latin typeface="微软雅黑" panose="020B0503020204020204" pitchFamily="34" charset="-122"/>
                <a:ea typeface="微软雅黑" panose="020B0503020204020204" pitchFamily="34" charset="-122"/>
              </a:rPr>
              <a:t>Adaptee</a:t>
            </a:r>
            <a:r>
              <a:rPr lang="zh-CN" altLang="en-US" sz="2800" b="1" dirty="0">
                <a:latin typeface="微软雅黑" panose="020B0503020204020204" pitchFamily="34" charset="-122"/>
                <a:ea typeface="微软雅黑" panose="020B0503020204020204" pitchFamily="34" charset="-122"/>
              </a:rPr>
              <a:t>类中</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eaLnBrk="0" hangingPunct="0">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rPr>
              <a:t>怎样解决该问题</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20484" name="Text Box 42"/>
          <p:cNvSpPr txBox="1">
            <a:spLocks noChangeArrowheads="1"/>
          </p:cNvSpPr>
          <p:nvPr/>
        </p:nvSpPr>
        <p:spPr bwMode="auto">
          <a:xfrm>
            <a:off x="715225" y="1316151"/>
            <a:ext cx="758680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90000"/>
              </a:lnSpc>
            </a:pPr>
            <a:r>
              <a:rPr lang="en-US" altLang="zh-CN" sz="2800" b="1" dirty="0">
                <a:solidFill>
                  <a:srgbClr val="FF0000"/>
                </a:solidFill>
                <a:highlight>
                  <a:srgbClr val="FFFF00"/>
                </a:highlight>
                <a:latin typeface="微软雅黑" panose="020B0503020204020204" pitchFamily="34" charset="-122"/>
                <a:ea typeface="微软雅黑" panose="020B0503020204020204" pitchFamily="34" charset="-122"/>
              </a:rPr>
              <a:t>Example 2</a:t>
            </a:r>
            <a:r>
              <a:rPr lang="en-US" altLang="zh-CN" sz="2800" b="1" dirty="0">
                <a:highlight>
                  <a:srgbClr val="FFFF00"/>
                </a:highlight>
                <a:latin typeface="微软雅黑" panose="020B0503020204020204" pitchFamily="34" charset="-122"/>
                <a:ea typeface="微软雅黑" panose="020B0503020204020204" pitchFamily="34" charset="-122"/>
              </a:rPr>
              <a:t>. </a:t>
            </a:r>
            <a:r>
              <a:rPr lang="zh-CN" altLang="en-US" sz="2800" b="1" dirty="0" smtClean="0">
                <a:highlight>
                  <a:srgbClr val="FFFF00"/>
                </a:highlight>
                <a:latin typeface="微软雅黑" panose="020B0503020204020204" pitchFamily="34" charset="-122"/>
                <a:ea typeface="微软雅黑" panose="020B0503020204020204" pitchFamily="34" charset="-122"/>
              </a:rPr>
              <a:t>功能不足问题</a:t>
            </a:r>
            <a:r>
              <a:rPr lang="en-US" altLang="zh-CN" sz="2800" b="1" dirty="0" smtClean="0">
                <a:highlight>
                  <a:srgbClr val="FFFF00"/>
                </a:highlight>
                <a:latin typeface="微软雅黑" panose="020B0503020204020204" pitchFamily="34" charset="-122"/>
                <a:ea typeface="微软雅黑" panose="020B0503020204020204" pitchFamily="34" charset="-122"/>
              </a:rPr>
              <a:t>-</a:t>
            </a:r>
            <a:r>
              <a:rPr lang="zh-CN" altLang="en-US" sz="2800" b="1" dirty="0" smtClean="0">
                <a:highlight>
                  <a:srgbClr val="FFFF00"/>
                </a:highlight>
                <a:latin typeface="微软雅黑" panose="020B0503020204020204" pitchFamily="34" charset="-122"/>
                <a:ea typeface="微软雅黑" panose="020B0503020204020204" pitchFamily="34" charset="-122"/>
              </a:rPr>
              <a:t>需要增加新功能</a:t>
            </a:r>
            <a:endParaRPr lang="zh-CN" altLang="en-US" sz="2800" b="1" dirty="0" smtClean="0">
              <a:highlight>
                <a:srgbClr val="FFFF00"/>
              </a:highlight>
              <a:latin typeface="微软雅黑" panose="020B0503020204020204" pitchFamily="34" charset="-122"/>
              <a:ea typeface="微软雅黑" panose="020B0503020204020204" pitchFamily="34" charset="-122"/>
            </a:endParaRPr>
          </a:p>
        </p:txBody>
      </p:sp>
      <p:sp>
        <p:nvSpPr>
          <p:cNvPr id="20485" name="Rectangle 44"/>
          <p:cNvSpPr>
            <a:spLocks noChangeArrowheads="1"/>
          </p:cNvSpPr>
          <p:nvPr/>
        </p:nvSpPr>
        <p:spPr bwMode="auto">
          <a:xfrm>
            <a:off x="1981200" y="2286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Introduction to Adapter Pattern</a:t>
            </a:r>
            <a:endParaRPr lang="en-US" altLang="zh-CN" sz="280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17893">
                                            <p:txEl>
                                              <p:pRg st="0" end="0"/>
                                            </p:txEl>
                                          </p:spTgt>
                                        </p:tgtEl>
                                        <p:attrNameLst>
                                          <p:attrName>style.visibility</p:attrName>
                                        </p:attrNameLst>
                                      </p:cBhvr>
                                      <p:to>
                                        <p:strVal val="visible"/>
                                      </p:to>
                                    </p:set>
                                    <p:animEffect transition="in" filter="slide(fromBottom)">
                                      <p:cBhvr>
                                        <p:cTn id="12" dur="500"/>
                                        <p:tgtEl>
                                          <p:spTgt spid="1017893">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017893">
                                            <p:txEl>
                                              <p:pRg st="1" end="1"/>
                                            </p:txEl>
                                          </p:spTgt>
                                        </p:tgtEl>
                                        <p:attrNameLst>
                                          <p:attrName>style.visibility</p:attrName>
                                        </p:attrNameLst>
                                      </p:cBhvr>
                                      <p:to>
                                        <p:strVal val="visible"/>
                                      </p:to>
                                    </p:set>
                                    <p:animEffect transition="in" filter="slide(fromBottom)">
                                      <p:cBhvr>
                                        <p:cTn id="15" dur="500"/>
                                        <p:tgtEl>
                                          <p:spTgt spid="10178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C3C2EB2-6F4A-42D1-A79A-BA74198B2456}" type="slidenum">
              <a:rPr lang="zh-CN" altLang="en-US" smtClean="0"/>
            </a:fld>
            <a:endParaRPr lang="zh-CN" altLang="en-US" smtClean="0"/>
          </a:p>
        </p:txBody>
      </p:sp>
      <p:sp>
        <p:nvSpPr>
          <p:cNvPr id="1057795" name="Rectangle 3"/>
          <p:cNvSpPr>
            <a:spLocks noGrp="1" noChangeArrowheads="1"/>
          </p:cNvSpPr>
          <p:nvPr>
            <p:ph idx="1"/>
          </p:nvPr>
        </p:nvSpPr>
        <p:spPr>
          <a:xfrm>
            <a:off x="597529" y="762000"/>
            <a:ext cx="10990907" cy="5149913"/>
          </a:xfrm>
        </p:spPr>
        <p:txBody>
          <a:bodyPr>
            <a:noAutofit/>
          </a:bodyPr>
          <a:lstStyle/>
          <a:p>
            <a:pPr indent="0">
              <a:lnSpc>
                <a:spcPct val="100000"/>
              </a:lnSpc>
              <a:spcBef>
                <a:spcPts val="600"/>
              </a:spcBef>
            </a:pPr>
            <a:r>
              <a:rPr lang="en-US" altLang="zh-CN" b="1" dirty="0">
                <a:latin typeface="微软雅黑" panose="020B0503020204020204" pitchFamily="34" charset="-122"/>
                <a:ea typeface="微软雅黑" panose="020B0503020204020204" pitchFamily="34" charset="-122"/>
              </a:rPr>
              <a:t>Solution 1 (</a:t>
            </a:r>
            <a:r>
              <a:rPr lang="zh-CN" altLang="en-US" b="1" dirty="0">
                <a:latin typeface="微软雅黑" panose="020B0503020204020204" pitchFamily="34" charset="-122"/>
                <a:ea typeface="微软雅黑" panose="020B0503020204020204" pitchFamily="34" charset="-122"/>
              </a:rPr>
              <a:t>解决方案</a:t>
            </a:r>
            <a:r>
              <a:rPr lang="en-US" altLang="zh-CN" b="1" dirty="0">
                <a:latin typeface="微软雅黑" panose="020B0503020204020204" pitchFamily="34" charset="-122"/>
                <a:ea typeface="微软雅黑" panose="020B0503020204020204" pitchFamily="34" charset="-122"/>
              </a:rPr>
              <a:t>1</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indent="0">
              <a:lnSpc>
                <a:spcPct val="100000"/>
              </a:lnSpc>
              <a:spcBef>
                <a:spcPts val="600"/>
              </a:spcBef>
              <a:buNone/>
            </a:pPr>
            <a:r>
              <a:rPr lang="zh-CN" altLang="en-US" b="1" dirty="0">
                <a:latin typeface="微软雅黑" panose="020B0503020204020204" pitchFamily="34" charset="-122"/>
                <a:ea typeface="微软雅黑" panose="020B0503020204020204" pitchFamily="34" charset="-122"/>
              </a:rPr>
              <a:t>修改类</a:t>
            </a:r>
            <a:r>
              <a:rPr lang="en-US" altLang="zh-CN" b="1" dirty="0" err="1">
                <a:latin typeface="微软雅黑" panose="020B0503020204020204" pitchFamily="34" charset="-122"/>
                <a:ea typeface="微软雅黑" panose="020B0503020204020204" pitchFamily="34" charset="-122"/>
              </a:rPr>
              <a:t>Adaptee</a:t>
            </a:r>
            <a:r>
              <a:rPr lang="zh-CN" altLang="en-US" b="1" dirty="0">
                <a:latin typeface="微软雅黑" panose="020B0503020204020204" pitchFamily="34" charset="-122"/>
                <a:ea typeface="微软雅黑" panose="020B0503020204020204" pitchFamily="34" charset="-122"/>
              </a:rPr>
              <a:t>以添加方法</a:t>
            </a:r>
            <a:r>
              <a:rPr lang="en-US" altLang="zh-CN" b="1" dirty="0" smtClean="0">
                <a:latin typeface="微软雅黑" panose="020B0503020204020204" pitchFamily="34" charset="-122"/>
                <a:ea typeface="微软雅黑" panose="020B0503020204020204" pitchFamily="34" charset="-122"/>
              </a:rPr>
              <a:t>operation2()</a:t>
            </a:r>
            <a:endParaRPr lang="en-US" altLang="zh-CN" b="1" dirty="0">
              <a:latin typeface="微软雅黑" panose="020B0503020204020204" pitchFamily="34" charset="-122"/>
              <a:ea typeface="微软雅黑" panose="020B0503020204020204" pitchFamily="34" charset="-122"/>
            </a:endParaRPr>
          </a:p>
          <a:p>
            <a:pPr indent="0">
              <a:lnSpc>
                <a:spcPct val="100000"/>
              </a:lnSpc>
              <a:spcBef>
                <a:spcPts val="600"/>
              </a:spcBef>
            </a:pP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indent="0">
              <a:lnSpc>
                <a:spcPct val="100000"/>
              </a:lnSpc>
              <a:spcBef>
                <a:spcPts val="600"/>
              </a:spcBef>
            </a:pPr>
            <a:r>
              <a:rPr lang="zh-CN" altLang="en-US" b="1" dirty="0" smtClean="0">
                <a:latin typeface="微软雅黑" panose="020B0503020204020204" pitchFamily="34" charset="-122"/>
                <a:ea typeface="微软雅黑" panose="020B0503020204020204" pitchFamily="34" charset="-122"/>
              </a:rPr>
              <a:t> 这个</a:t>
            </a:r>
            <a:r>
              <a:rPr lang="zh-CN" altLang="en-US" b="1" dirty="0">
                <a:latin typeface="微软雅黑" panose="020B0503020204020204" pitchFamily="34" charset="-122"/>
                <a:ea typeface="微软雅黑" panose="020B0503020204020204" pitchFamily="34" charset="-122"/>
              </a:rPr>
              <a:t>解决方案有些不切实际，原因是</a:t>
            </a:r>
            <a:endParaRPr lang="zh-CN" altLang="en-US" b="1" dirty="0">
              <a:latin typeface="微软雅黑" panose="020B0503020204020204" pitchFamily="34" charset="-122"/>
              <a:ea typeface="微软雅黑" panose="020B0503020204020204" pitchFamily="34" charset="-122"/>
            </a:endParaRPr>
          </a:p>
          <a:p>
            <a:pPr marL="1200150" lvl="1" indent="-514350">
              <a:lnSpc>
                <a:spcPct val="100000"/>
              </a:lnSpc>
              <a:spcBef>
                <a:spcPts val="600"/>
              </a:spcBef>
              <a:buFont typeface="+mj-lt"/>
              <a:buAutoNum type="alphaLcParenR"/>
            </a:pPr>
            <a:r>
              <a:rPr lang="zh-CN" altLang="en-US" sz="2800" b="1" dirty="0">
                <a:latin typeface="微软雅黑" panose="020B0503020204020204" pitchFamily="34" charset="-122"/>
                <a:ea typeface="微软雅黑" panose="020B0503020204020204" pitchFamily="34" charset="-122"/>
              </a:rPr>
              <a:t>没有源代码。</a:t>
            </a:r>
            <a:r>
              <a:rPr lang="en-US" altLang="zh-CN" sz="2800" b="1" dirty="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marL="1200150" lvl="1" indent="-514350">
              <a:lnSpc>
                <a:spcPct val="100000"/>
              </a:lnSpc>
              <a:spcBef>
                <a:spcPts val="600"/>
              </a:spcBef>
              <a:buFont typeface="+mj-lt"/>
              <a:buAutoNum type="alphaLcParenR"/>
            </a:pPr>
            <a:r>
              <a:rPr lang="zh-CN" altLang="en-US" sz="2800" b="1" dirty="0" smtClean="0">
                <a:latin typeface="微软雅黑" panose="020B0503020204020204" pitchFamily="34" charset="-122"/>
                <a:ea typeface="微软雅黑" panose="020B0503020204020204" pitchFamily="34" charset="-122"/>
              </a:rPr>
              <a:t>即使</a:t>
            </a:r>
            <a:r>
              <a:rPr lang="zh-CN" altLang="en-US" sz="2800" b="1" dirty="0">
                <a:latin typeface="微软雅黑" panose="020B0503020204020204" pitchFamily="34" charset="-122"/>
                <a:ea typeface="微软雅黑" panose="020B0503020204020204" pitchFamily="34" charset="-122"/>
              </a:rPr>
              <a:t>有源代码，也不是一个好的做法</a:t>
            </a:r>
            <a:r>
              <a:rPr lang="zh-CN" altLang="en-US" sz="2800" b="1" dirty="0" smtClean="0">
                <a:latin typeface="微软雅黑" panose="020B0503020204020204" pitchFamily="34" charset="-122"/>
                <a:ea typeface="微软雅黑" panose="020B0503020204020204" pitchFamily="34" charset="-122"/>
              </a:rPr>
              <a:t>。修改一个类需要重新编译，可能引起一些新问题</a:t>
            </a:r>
            <a:endParaRPr lang="en-US" altLang="zh-CN" sz="2800" b="1" dirty="0">
              <a:latin typeface="微软雅黑" panose="020B0503020204020204" pitchFamily="34" charset="-122"/>
              <a:ea typeface="微软雅黑" panose="020B0503020204020204" pitchFamily="34" charset="-122"/>
            </a:endParaRPr>
          </a:p>
          <a:p>
            <a:pPr marL="1200150" lvl="1" indent="-514350">
              <a:lnSpc>
                <a:spcPct val="100000"/>
              </a:lnSpc>
              <a:spcBef>
                <a:spcPts val="600"/>
              </a:spcBef>
              <a:buFont typeface="+mj-lt"/>
              <a:buAutoNum type="alphaLcParenR"/>
            </a:pPr>
            <a:r>
              <a:rPr lang="zh-CN" altLang="en-US" sz="2800" b="1" dirty="0">
                <a:latin typeface="微软雅黑" panose="020B0503020204020204" pitchFamily="34" charset="-122"/>
                <a:ea typeface="微软雅黑" panose="020B0503020204020204" pitchFamily="34" charset="-122"/>
              </a:rPr>
              <a:t>如果这个类已经被其它应用程序使用，你也要考虑改变之后的副作用</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indent="0">
              <a:lnSpc>
                <a:spcPct val="100000"/>
              </a:lnSpc>
              <a:spcBef>
                <a:spcPts val="600"/>
              </a:spcBef>
            </a:pPr>
            <a:r>
              <a:rPr lang="zh-CN" altLang="en-US" b="1" dirty="0" smtClean="0">
                <a:latin typeface="微软雅黑" panose="020B0503020204020204" pitchFamily="34" charset="-122"/>
                <a:ea typeface="微软雅黑" panose="020B0503020204020204" pitchFamily="34" charset="-122"/>
              </a:rPr>
              <a:t> 是否</a:t>
            </a:r>
            <a:r>
              <a:rPr lang="zh-CN" altLang="en-US" b="1" dirty="0">
                <a:latin typeface="微软雅黑" panose="020B0503020204020204" pitchFamily="34" charset="-122"/>
                <a:ea typeface="微软雅黑" panose="020B0503020204020204" pitchFamily="34" charset="-122"/>
              </a:rPr>
              <a:t>有改善的方案</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21507" name="Rectangle 5"/>
          <p:cNvSpPr>
            <a:spLocks noChangeArrowheads="1"/>
          </p:cNvSpPr>
          <p:nvPr/>
        </p:nvSpPr>
        <p:spPr bwMode="auto">
          <a:xfrm>
            <a:off x="1981200" y="152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Introduction to Adapter Pattern</a:t>
            </a:r>
            <a:endParaRPr lang="en-US" altLang="zh-CN" sz="280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7795">
                                            <p:txEl>
                                              <p:pRg st="3" end="3"/>
                                            </p:txEl>
                                          </p:spTgt>
                                        </p:tgtEl>
                                        <p:attrNameLst>
                                          <p:attrName>style.visibility</p:attrName>
                                        </p:attrNameLst>
                                      </p:cBhvr>
                                      <p:to>
                                        <p:strVal val="visible"/>
                                      </p:to>
                                    </p:set>
                                    <p:anim calcmode="lin" valueType="num">
                                      <p:cBhvr additive="base">
                                        <p:cTn id="7" dur="500" fill="hold"/>
                                        <p:tgtEl>
                                          <p:spTgt spid="10577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7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7795">
                                            <p:txEl>
                                              <p:pRg st="4" end="4"/>
                                            </p:txEl>
                                          </p:spTgt>
                                        </p:tgtEl>
                                        <p:attrNameLst>
                                          <p:attrName>style.visibility</p:attrName>
                                        </p:attrNameLst>
                                      </p:cBhvr>
                                      <p:to>
                                        <p:strVal val="visible"/>
                                      </p:to>
                                    </p:set>
                                    <p:anim calcmode="lin" valueType="num">
                                      <p:cBhvr additive="base">
                                        <p:cTn id="13" dur="500" fill="hold"/>
                                        <p:tgtEl>
                                          <p:spTgt spid="10577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7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7795">
                                            <p:txEl>
                                              <p:pRg st="5" end="5"/>
                                            </p:txEl>
                                          </p:spTgt>
                                        </p:tgtEl>
                                        <p:attrNameLst>
                                          <p:attrName>style.visibility</p:attrName>
                                        </p:attrNameLst>
                                      </p:cBhvr>
                                      <p:to>
                                        <p:strVal val="visible"/>
                                      </p:to>
                                    </p:set>
                                    <p:anim calcmode="lin" valueType="num">
                                      <p:cBhvr additive="base">
                                        <p:cTn id="19" dur="500" fill="hold"/>
                                        <p:tgtEl>
                                          <p:spTgt spid="10577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7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7795">
                                            <p:txEl>
                                              <p:pRg st="6" end="6"/>
                                            </p:txEl>
                                          </p:spTgt>
                                        </p:tgtEl>
                                        <p:attrNameLst>
                                          <p:attrName>style.visibility</p:attrName>
                                        </p:attrNameLst>
                                      </p:cBhvr>
                                      <p:to>
                                        <p:strVal val="visible"/>
                                      </p:to>
                                    </p:set>
                                    <p:anim calcmode="lin" valueType="num">
                                      <p:cBhvr additive="base">
                                        <p:cTn id="25" dur="500" fill="hold"/>
                                        <p:tgtEl>
                                          <p:spTgt spid="105779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77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57795">
                                            <p:txEl>
                                              <p:pRg st="7" end="7"/>
                                            </p:txEl>
                                          </p:spTgt>
                                        </p:tgtEl>
                                        <p:attrNameLst>
                                          <p:attrName>style.visibility</p:attrName>
                                        </p:attrNameLst>
                                      </p:cBhvr>
                                      <p:to>
                                        <p:strVal val="visible"/>
                                      </p:to>
                                    </p:set>
                                    <p:anim calcmode="lin" valueType="num">
                                      <p:cBhvr additive="base">
                                        <p:cTn id="31" dur="500" fill="hold"/>
                                        <p:tgtEl>
                                          <p:spTgt spid="105779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7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7" name="Text Box 10"/>
          <p:cNvSpPr txBox="1">
            <a:spLocks noChangeArrowheads="1"/>
          </p:cNvSpPr>
          <p:nvPr/>
        </p:nvSpPr>
        <p:spPr bwMode="auto">
          <a:xfrm>
            <a:off x="4375151" y="2933701"/>
            <a:ext cx="2536825" cy="461963"/>
          </a:xfrm>
          <a:prstGeom prst="rect">
            <a:avLst/>
          </a:prstGeom>
          <a:solidFill>
            <a:srgbClr val="CCFFFF"/>
          </a:solidFill>
          <a:ln w="25400">
            <a:solidFill>
              <a:srgbClr val="CC3300"/>
            </a:solidFill>
            <a:miter lim="800000"/>
          </a:ln>
        </p:spPr>
        <p:txBody>
          <a:bodyPr>
            <a:spAutoFit/>
          </a:bodyPr>
          <a:lstStyle/>
          <a:p>
            <a:r>
              <a:rPr lang="en-US" altLang="zh-CN" sz="2400" b="1" dirty="0" smtClean="0"/>
              <a:t>operation1():</a:t>
            </a:r>
            <a:r>
              <a:rPr lang="en-US" altLang="zh-CN" sz="2400" b="1" dirty="0"/>
              <a:t>void</a:t>
            </a:r>
            <a:endParaRPr lang="en-US" altLang="zh-CN" sz="2400" b="1" dirty="0"/>
          </a:p>
        </p:txBody>
      </p:sp>
      <p:sp>
        <p:nvSpPr>
          <p:cNvPr id="1032203" name="Text Box 11"/>
          <p:cNvSpPr txBox="1">
            <a:spLocks noChangeArrowheads="1"/>
          </p:cNvSpPr>
          <p:nvPr/>
        </p:nvSpPr>
        <p:spPr bwMode="auto">
          <a:xfrm>
            <a:off x="4375151" y="2514600"/>
            <a:ext cx="2536825" cy="480131"/>
          </a:xfrm>
          <a:prstGeom prst="rect">
            <a:avLst/>
          </a:prstGeom>
          <a:solidFill>
            <a:srgbClr val="CCFFFF"/>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Adaptee</a:t>
            </a:r>
            <a:r>
              <a:rPr lang="en-US" altLang="zh-CN" sz="2400" dirty="0"/>
              <a:t> </a:t>
            </a:r>
            <a:endParaRPr lang="en-US" altLang="zh-CN" sz="2400" dirty="0"/>
          </a:p>
        </p:txBody>
      </p:sp>
      <p:sp>
        <p:nvSpPr>
          <p:cNvPr id="1032206" name="Text Box 14"/>
          <p:cNvSpPr txBox="1">
            <a:spLocks noChangeArrowheads="1"/>
          </p:cNvSpPr>
          <p:nvPr/>
        </p:nvSpPr>
        <p:spPr bwMode="auto">
          <a:xfrm>
            <a:off x="4343401" y="4395788"/>
            <a:ext cx="2949575" cy="461962"/>
          </a:xfrm>
          <a:prstGeom prst="rect">
            <a:avLst/>
          </a:prstGeom>
          <a:solidFill>
            <a:srgbClr val="CCFFFF"/>
          </a:solidFill>
          <a:ln w="25400">
            <a:solidFill>
              <a:srgbClr val="CC3300"/>
            </a:solidFill>
            <a:miter lim="800000"/>
          </a:ln>
        </p:spPr>
        <p:txBody>
          <a:bodyPr>
            <a:spAutoFit/>
          </a:bodyPr>
          <a:lstStyle/>
          <a:p>
            <a:r>
              <a:rPr lang="en-US" altLang="zh-CN" sz="2400" b="1" dirty="0" smtClean="0"/>
              <a:t>operation2():</a:t>
            </a:r>
            <a:r>
              <a:rPr lang="en-US" altLang="zh-CN" sz="2400" b="1" dirty="0"/>
              <a:t>void</a:t>
            </a:r>
            <a:endParaRPr lang="en-US" altLang="zh-CN" sz="2400" b="1" dirty="0"/>
          </a:p>
        </p:txBody>
      </p:sp>
      <p:sp>
        <p:nvSpPr>
          <p:cNvPr id="1032207" name="Text Box 15"/>
          <p:cNvSpPr txBox="1">
            <a:spLocks noChangeArrowheads="1"/>
          </p:cNvSpPr>
          <p:nvPr/>
        </p:nvSpPr>
        <p:spPr bwMode="auto">
          <a:xfrm>
            <a:off x="4343401" y="3965575"/>
            <a:ext cx="2949575" cy="480131"/>
          </a:xfrm>
          <a:prstGeom prst="rect">
            <a:avLst/>
          </a:prstGeom>
          <a:solidFill>
            <a:srgbClr val="CCFFFF"/>
          </a:solidFill>
          <a:ln w="25400">
            <a:solidFill>
              <a:srgbClr val="CC3300"/>
            </a:solidFill>
            <a:miter lim="800000"/>
          </a:ln>
        </p:spPr>
        <p:txBody>
          <a:bodyPr>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a:t>
            </a:r>
            <a:r>
              <a:rPr lang="en-US" altLang="zh-CN" sz="2400" dirty="0"/>
              <a:t> </a:t>
            </a:r>
            <a:endParaRPr lang="en-US" altLang="zh-CN" sz="2400" dirty="0"/>
          </a:p>
        </p:txBody>
      </p:sp>
      <p:sp>
        <p:nvSpPr>
          <p:cNvPr id="1032212" name="Text Box 20"/>
          <p:cNvSpPr txBox="1">
            <a:spLocks noChangeArrowheads="1"/>
          </p:cNvSpPr>
          <p:nvPr/>
        </p:nvSpPr>
        <p:spPr bwMode="auto">
          <a:xfrm>
            <a:off x="5770563" y="3505201"/>
            <a:ext cx="159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b="1" dirty="0"/>
              <a:t>Inherit</a:t>
            </a:r>
            <a:r>
              <a:rPr lang="en-US" altLang="zh-CN" sz="2400" dirty="0"/>
              <a:t> </a:t>
            </a:r>
            <a:endParaRPr lang="en-US" altLang="zh-CN" sz="2400" dirty="0"/>
          </a:p>
        </p:txBody>
      </p:sp>
      <p:sp>
        <p:nvSpPr>
          <p:cNvPr id="1032221" name="AutoShape 29"/>
          <p:cNvSpPr>
            <a:spLocks noChangeArrowheads="1"/>
          </p:cNvSpPr>
          <p:nvPr/>
        </p:nvSpPr>
        <p:spPr bwMode="auto">
          <a:xfrm>
            <a:off x="5595938" y="3429000"/>
            <a:ext cx="228600" cy="533400"/>
          </a:xfrm>
          <a:prstGeom prst="upArrow">
            <a:avLst>
              <a:gd name="adj1" fmla="val 0"/>
              <a:gd name="adj2" fmla="val 81461"/>
            </a:avLst>
          </a:prstGeom>
          <a:solidFill>
            <a:srgbClr val="FF0000"/>
          </a:solidFill>
          <a:ln w="9525">
            <a:solidFill>
              <a:schemeClr val="tx1"/>
            </a:solidFill>
            <a:miter lim="800000"/>
          </a:ln>
        </p:spPr>
        <p:txBody>
          <a:bodyPr vert="eaVert" wrap="none" anchor="ctr"/>
          <a:lstStyle/>
          <a:p>
            <a:pPr eaLnBrk="0" hangingPunct="0"/>
            <a:endParaRPr lang="zh-CN" altLang="en-US" sz="2400"/>
          </a:p>
        </p:txBody>
      </p:sp>
      <p:sp>
        <p:nvSpPr>
          <p:cNvPr id="1032227" name="Text Box 35"/>
          <p:cNvSpPr txBox="1">
            <a:spLocks noChangeArrowheads="1"/>
          </p:cNvSpPr>
          <p:nvPr/>
        </p:nvSpPr>
        <p:spPr bwMode="auto">
          <a:xfrm>
            <a:off x="2514600" y="28194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dirty="0">
                <a:latin typeface="微软雅黑" panose="020B0503020204020204" pitchFamily="34" charset="-122"/>
                <a:ea typeface="微软雅黑" panose="020B0503020204020204" pitchFamily="34" charset="-122"/>
              </a:rPr>
              <a:t>新接口</a:t>
            </a:r>
            <a:endParaRPr lang="zh-CN" altLang="en-US" sz="2400" b="1" dirty="0">
              <a:latin typeface="微软雅黑" panose="020B0503020204020204" pitchFamily="34" charset="-122"/>
              <a:ea typeface="微软雅黑" panose="020B0503020204020204" pitchFamily="34" charset="-122"/>
            </a:endParaRPr>
          </a:p>
        </p:txBody>
      </p:sp>
      <p:sp>
        <p:nvSpPr>
          <p:cNvPr id="1032228" name="Text Box 36"/>
          <p:cNvSpPr txBox="1">
            <a:spLocks noChangeArrowheads="1"/>
          </p:cNvSpPr>
          <p:nvPr/>
        </p:nvSpPr>
        <p:spPr bwMode="auto">
          <a:xfrm>
            <a:off x="2438400" y="4022726"/>
            <a:ext cx="144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微软雅黑" panose="020B0503020204020204" pitchFamily="34" charset="-122"/>
                <a:ea typeface="微软雅黑" panose="020B0503020204020204" pitchFamily="34" charset="-122"/>
              </a:rPr>
              <a:t>用户使用新接口</a:t>
            </a:r>
            <a:endParaRPr lang="zh-CN" altLang="en-US" sz="2400" b="1">
              <a:solidFill>
                <a:srgbClr val="0000FF"/>
              </a:solidFill>
              <a:latin typeface="微软雅黑" panose="020B0503020204020204" pitchFamily="34" charset="-122"/>
              <a:ea typeface="微软雅黑" panose="020B0503020204020204" pitchFamily="34" charset="-122"/>
            </a:endParaRPr>
          </a:p>
        </p:txBody>
      </p:sp>
      <p:sp>
        <p:nvSpPr>
          <p:cNvPr id="22537" name="Rectangle 19"/>
          <p:cNvSpPr>
            <a:spLocks noGrp="1" noChangeArrowheads="1"/>
          </p:cNvSpPr>
          <p:nvPr>
            <p:ph idx="1"/>
          </p:nvPr>
        </p:nvSpPr>
        <p:spPr>
          <a:xfrm>
            <a:off x="651849" y="1068072"/>
            <a:ext cx="10710249" cy="1271590"/>
          </a:xfrm>
        </p:spPr>
        <p:txBody>
          <a:bodyPr/>
          <a:lstStyle/>
          <a:p>
            <a:pPr>
              <a:lnSpc>
                <a:spcPct val="120000"/>
              </a:lnSpc>
              <a:spcBef>
                <a:spcPts val="600"/>
              </a:spcBef>
            </a:pPr>
            <a:r>
              <a:rPr lang="en-US" altLang="zh-CN" b="1" dirty="0">
                <a:solidFill>
                  <a:srgbClr val="0000FF"/>
                </a:solidFill>
                <a:latin typeface="微软雅黑" panose="020B0503020204020204" pitchFamily="34" charset="-122"/>
                <a:ea typeface="微软雅黑" panose="020B0503020204020204" pitchFamily="34" charset="-122"/>
              </a:rPr>
              <a:t>Solution 2 (</a:t>
            </a:r>
            <a:r>
              <a:rPr lang="zh-CN" altLang="en-US" b="1" dirty="0">
                <a:solidFill>
                  <a:srgbClr val="0000FF"/>
                </a:solidFill>
                <a:latin typeface="微软雅黑" panose="020B0503020204020204" pitchFamily="34" charset="-122"/>
                <a:ea typeface="微软雅黑" panose="020B0503020204020204" pitchFamily="34" charset="-122"/>
              </a:rPr>
              <a:t>解决方案</a:t>
            </a:r>
            <a:r>
              <a:rPr lang="en-US" altLang="zh-CN" b="1" dirty="0">
                <a:solidFill>
                  <a:srgbClr val="0000FF"/>
                </a:solidFill>
                <a:latin typeface="微软雅黑" panose="020B0503020204020204" pitchFamily="34" charset="-122"/>
                <a:ea typeface="微软雅黑" panose="020B0503020204020204" pitchFamily="34" charset="-122"/>
              </a:rPr>
              <a:t>2):</a:t>
            </a:r>
            <a:endParaRPr lang="en-US" altLang="zh-CN" b="1" dirty="0">
              <a:solidFill>
                <a:srgbClr val="0000FF"/>
              </a:solidFill>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使用</a:t>
            </a:r>
            <a:r>
              <a:rPr lang="zh-CN" altLang="en-US" b="1" dirty="0">
                <a:latin typeface="微软雅黑" panose="020B0503020204020204" pitchFamily="34" charset="-122"/>
                <a:ea typeface="微软雅黑" panose="020B0503020204020204" pitchFamily="34" charset="-122"/>
              </a:rPr>
              <a:t>类</a:t>
            </a:r>
            <a:r>
              <a:rPr lang="en-US" altLang="zh-CN" b="1" dirty="0">
                <a:latin typeface="微软雅黑" panose="020B0503020204020204" pitchFamily="34" charset="-122"/>
                <a:ea typeface="微软雅黑" panose="020B0503020204020204" pitchFamily="34" charset="-122"/>
              </a:rPr>
              <a:t>Adapter</a:t>
            </a:r>
            <a:r>
              <a:rPr lang="zh-CN" altLang="en-US" b="1" dirty="0">
                <a:latin typeface="微软雅黑" panose="020B0503020204020204" pitchFamily="34" charset="-122"/>
                <a:ea typeface="微软雅黑" panose="020B0503020204020204" pitchFamily="34" charset="-122"/>
              </a:rPr>
              <a:t>继承</a:t>
            </a:r>
            <a:r>
              <a:rPr lang="en-US" altLang="zh-CN" b="1" dirty="0" err="1" smtClean="0">
                <a:latin typeface="微软雅黑" panose="020B0503020204020204" pitchFamily="34" charset="-122"/>
                <a:ea typeface="微软雅黑" panose="020B0503020204020204" pitchFamily="34" charset="-122"/>
              </a:rPr>
              <a:t>Adaptee</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并添加</a:t>
            </a:r>
            <a:r>
              <a:rPr lang="en-US" altLang="zh-CN" b="1" dirty="0" smtClean="0">
                <a:latin typeface="微软雅黑" panose="020B0503020204020204" pitchFamily="34" charset="-122"/>
                <a:ea typeface="微软雅黑" panose="020B0503020204020204" pitchFamily="34" charset="-122"/>
              </a:rPr>
              <a:t>operation2()</a:t>
            </a:r>
            <a:r>
              <a:rPr lang="zh-CN" altLang="en-US" b="1" dirty="0" smtClean="0">
                <a:latin typeface="微软雅黑" panose="020B0503020204020204" pitchFamily="34" charset="-122"/>
                <a:ea typeface="微软雅黑" panose="020B0503020204020204" pitchFamily="34" charset="-122"/>
              </a:rPr>
              <a:t>方法</a:t>
            </a:r>
            <a:r>
              <a:rPr lang="zh-CN" altLang="en-US"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2478" name="Rectangle 20"/>
          <p:cNvSpPr>
            <a:spLocks noChangeArrowheads="1"/>
          </p:cNvSpPr>
          <p:nvPr/>
        </p:nvSpPr>
        <p:spPr bwMode="auto">
          <a:xfrm>
            <a:off x="968721" y="5441135"/>
            <a:ext cx="1029379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0" hangingPunct="0"/>
            <a:r>
              <a:rPr lang="zh-CN" altLang="en-US" sz="2400" dirty="0">
                <a:solidFill>
                  <a:srgbClr val="0000CC"/>
                </a:solidFill>
                <a:latin typeface="微软雅黑" panose="020B0503020204020204" pitchFamily="34" charset="-122"/>
                <a:ea typeface="微软雅黑" panose="020B0503020204020204" pitchFamily="34" charset="-122"/>
              </a:rPr>
              <a:t>点评</a:t>
            </a:r>
            <a:r>
              <a:rPr lang="zh-CN" altLang="en-US" sz="2400" dirty="0">
                <a:latin typeface="微软雅黑" panose="020B0503020204020204" pitchFamily="34" charset="-122"/>
                <a:ea typeface="微软雅黑" panose="020B0503020204020204" pitchFamily="34" charset="-122"/>
              </a:rPr>
              <a:t>：这是</a:t>
            </a:r>
            <a:r>
              <a:rPr lang="en-US" altLang="zh-CN" sz="2400" dirty="0">
                <a:latin typeface="微软雅黑" panose="020B0503020204020204" pitchFamily="34" charset="-122"/>
                <a:ea typeface="微软雅黑" panose="020B0503020204020204" pitchFamily="34" charset="-122"/>
              </a:rPr>
              <a:t>1990</a:t>
            </a:r>
            <a:r>
              <a:rPr lang="zh-CN" altLang="en-US" sz="2400" dirty="0">
                <a:latin typeface="微软雅黑" panose="020B0503020204020204" pitchFamily="34" charset="-122"/>
                <a:ea typeface="微软雅黑" panose="020B0503020204020204" pitchFamily="34" charset="-122"/>
              </a:rPr>
              <a:t>年代的做法；这是一种传统的通过继承</a:t>
            </a:r>
            <a:r>
              <a:rPr lang="zh-CN" altLang="en-US" sz="2400" dirty="0" smtClean="0">
                <a:latin typeface="微软雅黑" panose="020B0503020204020204" pitchFamily="34" charset="-122"/>
                <a:ea typeface="微软雅黑" panose="020B0503020204020204" pitchFamily="34" charset="-122"/>
              </a:rPr>
              <a:t>增加</a:t>
            </a:r>
            <a:r>
              <a:rPr lang="zh-CN" altLang="en-US" sz="2400" dirty="0">
                <a:latin typeface="微软雅黑" panose="020B0503020204020204" pitchFamily="34" charset="-122"/>
                <a:ea typeface="微软雅黑" panose="020B0503020204020204" pitchFamily="34" charset="-122"/>
              </a:rPr>
              <a:t>功能的方法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0" hangingPunct="0"/>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然而</a:t>
            </a:r>
            <a:r>
              <a:rPr lang="zh-CN" altLang="en-US" sz="2400" dirty="0">
                <a:latin typeface="微软雅黑" panose="020B0503020204020204" pitchFamily="34" charset="-122"/>
                <a:ea typeface="微软雅黑" panose="020B0503020204020204" pitchFamily="34" charset="-122"/>
              </a:rPr>
              <a:t>，这种设计不利于扩展。</a:t>
            </a:r>
            <a:endParaRPr lang="zh-CN" altLang="en-US" sz="2400" dirty="0">
              <a:latin typeface="微软雅黑" panose="020B0503020204020204" pitchFamily="34" charset="-122"/>
              <a:ea typeface="微软雅黑" panose="020B0503020204020204" pitchFamily="34" charset="-122"/>
            </a:endParaRPr>
          </a:p>
        </p:txBody>
      </p:sp>
      <p:sp>
        <p:nvSpPr>
          <p:cNvPr id="15" name="Rectangle 2"/>
          <p:cNvSpPr>
            <a:spLocks noGrp="1" noChangeArrowheads="1"/>
          </p:cNvSpPr>
          <p:nvPr>
            <p:ph type="title"/>
          </p:nvPr>
        </p:nvSpPr>
        <p:spPr>
          <a:xfrm>
            <a:off x="1981200" y="274638"/>
            <a:ext cx="8229600" cy="487362"/>
          </a:xfrm>
        </p:spPr>
        <p:txBody>
          <a:bodyPr/>
          <a:lstStyle/>
          <a:p>
            <a:pP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Further Discussion of the Adapter Pattern</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slide(fromBottom)">
                                      <p:cBhvr>
                                        <p:cTn id="7" dur="500"/>
                                        <p:tgtEl>
                                          <p:spTgt spid="7680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32203"/>
                                        </p:tgtEl>
                                        <p:attrNameLst>
                                          <p:attrName>style.visibility</p:attrName>
                                        </p:attrNameLst>
                                      </p:cBhvr>
                                      <p:to>
                                        <p:strVal val="visible"/>
                                      </p:to>
                                    </p:set>
                                    <p:animEffect transition="in" filter="slide(fromBottom)">
                                      <p:cBhvr>
                                        <p:cTn id="10" dur="500"/>
                                        <p:tgtEl>
                                          <p:spTgt spid="103220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032206"/>
                                        </p:tgtEl>
                                        <p:attrNameLst>
                                          <p:attrName>style.visibility</p:attrName>
                                        </p:attrNameLst>
                                      </p:cBhvr>
                                      <p:to>
                                        <p:strVal val="visible"/>
                                      </p:to>
                                    </p:set>
                                    <p:animEffect transition="in" filter="slide(fromBottom)">
                                      <p:cBhvr>
                                        <p:cTn id="15" dur="500"/>
                                        <p:tgtEl>
                                          <p:spTgt spid="1032206"/>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32207"/>
                                        </p:tgtEl>
                                        <p:attrNameLst>
                                          <p:attrName>style.visibility</p:attrName>
                                        </p:attrNameLst>
                                      </p:cBhvr>
                                      <p:to>
                                        <p:strVal val="visible"/>
                                      </p:to>
                                    </p:set>
                                    <p:animEffect transition="in" filter="slide(fromBottom)">
                                      <p:cBhvr>
                                        <p:cTn id="18" dur="500"/>
                                        <p:tgtEl>
                                          <p:spTgt spid="103220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32212"/>
                                        </p:tgtEl>
                                        <p:attrNameLst>
                                          <p:attrName>style.visibility</p:attrName>
                                        </p:attrNameLst>
                                      </p:cBhvr>
                                      <p:to>
                                        <p:strVal val="visible"/>
                                      </p:to>
                                    </p:set>
                                    <p:animEffect transition="in" filter="slide(fromBottom)">
                                      <p:cBhvr>
                                        <p:cTn id="23" dur="500"/>
                                        <p:tgtEl>
                                          <p:spTgt spid="1032212"/>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032221"/>
                                        </p:tgtEl>
                                        <p:attrNameLst>
                                          <p:attrName>style.visibility</p:attrName>
                                        </p:attrNameLst>
                                      </p:cBhvr>
                                      <p:to>
                                        <p:strVal val="visible"/>
                                      </p:to>
                                    </p:set>
                                    <p:animEffect transition="in" filter="slide(fromBottom)">
                                      <p:cBhvr>
                                        <p:cTn id="26" dur="500"/>
                                        <p:tgtEl>
                                          <p:spTgt spid="1032221"/>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032227"/>
                                        </p:tgtEl>
                                        <p:attrNameLst>
                                          <p:attrName>style.visibility</p:attrName>
                                        </p:attrNameLst>
                                      </p:cBhvr>
                                      <p:to>
                                        <p:strVal val="visible"/>
                                      </p:to>
                                    </p:set>
                                    <p:anim calcmode="lin" valueType="num">
                                      <p:cBhvr>
                                        <p:cTn id="31" dur="1000" fill="hold"/>
                                        <p:tgtEl>
                                          <p:spTgt spid="1032227"/>
                                        </p:tgtEl>
                                        <p:attrNameLst>
                                          <p:attrName>ppt_w</p:attrName>
                                        </p:attrNameLst>
                                      </p:cBhvr>
                                      <p:tavLst>
                                        <p:tav tm="0">
                                          <p:val>
                                            <p:fltVal val="0"/>
                                          </p:val>
                                        </p:tav>
                                        <p:tav tm="100000">
                                          <p:val>
                                            <p:strVal val="#ppt_w"/>
                                          </p:val>
                                        </p:tav>
                                      </p:tavLst>
                                    </p:anim>
                                    <p:anim calcmode="lin" valueType="num">
                                      <p:cBhvr>
                                        <p:cTn id="32" dur="1000" fill="hold"/>
                                        <p:tgtEl>
                                          <p:spTgt spid="1032227"/>
                                        </p:tgtEl>
                                        <p:attrNameLst>
                                          <p:attrName>ppt_h</p:attrName>
                                        </p:attrNameLst>
                                      </p:cBhvr>
                                      <p:tavLst>
                                        <p:tav tm="0">
                                          <p:val>
                                            <p:fltVal val="0"/>
                                          </p:val>
                                        </p:tav>
                                        <p:tav tm="100000">
                                          <p:val>
                                            <p:strVal val="#ppt_h"/>
                                          </p:val>
                                        </p:tav>
                                      </p:tavLst>
                                    </p:anim>
                                    <p:anim calcmode="lin" valueType="num">
                                      <p:cBhvr>
                                        <p:cTn id="33" dur="1000" fill="hold"/>
                                        <p:tgtEl>
                                          <p:spTgt spid="103222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322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032228"/>
                                        </p:tgtEl>
                                        <p:attrNameLst>
                                          <p:attrName>style.visibility</p:attrName>
                                        </p:attrNameLst>
                                      </p:cBhvr>
                                      <p:to>
                                        <p:strVal val="visible"/>
                                      </p:to>
                                    </p:set>
                                    <p:anim calcmode="lin" valueType="num">
                                      <p:cBhvr>
                                        <p:cTn id="39" dur="1000" fill="hold"/>
                                        <p:tgtEl>
                                          <p:spTgt spid="1032228"/>
                                        </p:tgtEl>
                                        <p:attrNameLst>
                                          <p:attrName>ppt_w</p:attrName>
                                        </p:attrNameLst>
                                      </p:cBhvr>
                                      <p:tavLst>
                                        <p:tav tm="0">
                                          <p:val>
                                            <p:fltVal val="0"/>
                                          </p:val>
                                        </p:tav>
                                        <p:tav tm="100000">
                                          <p:val>
                                            <p:strVal val="#ppt_w"/>
                                          </p:val>
                                        </p:tav>
                                      </p:tavLst>
                                    </p:anim>
                                    <p:anim calcmode="lin" valueType="num">
                                      <p:cBhvr>
                                        <p:cTn id="40" dur="1000" fill="hold"/>
                                        <p:tgtEl>
                                          <p:spTgt spid="1032228"/>
                                        </p:tgtEl>
                                        <p:attrNameLst>
                                          <p:attrName>ppt_h</p:attrName>
                                        </p:attrNameLst>
                                      </p:cBhvr>
                                      <p:tavLst>
                                        <p:tav tm="0">
                                          <p:val>
                                            <p:fltVal val="0"/>
                                          </p:val>
                                        </p:tav>
                                        <p:tav tm="100000">
                                          <p:val>
                                            <p:strVal val="#ppt_h"/>
                                          </p:val>
                                        </p:tav>
                                      </p:tavLst>
                                    </p:anim>
                                    <p:anim calcmode="lin" valueType="num">
                                      <p:cBhvr>
                                        <p:cTn id="41" dur="1000" fill="hold"/>
                                        <p:tgtEl>
                                          <p:spTgt spid="1032228"/>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0322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2478"/>
                                        </p:tgtEl>
                                        <p:attrNameLst>
                                          <p:attrName>style.visibility</p:attrName>
                                        </p:attrNameLst>
                                      </p:cBhvr>
                                      <p:to>
                                        <p:strVal val="visible"/>
                                      </p:to>
                                    </p:set>
                                    <p:animEffect transition="in" filter="fade">
                                      <p:cBhvr>
                                        <p:cTn id="47" dur="1000"/>
                                        <p:tgtEl>
                                          <p:spTgt spid="62478"/>
                                        </p:tgtEl>
                                      </p:cBhvr>
                                    </p:animEffect>
                                    <p:anim calcmode="lin" valueType="num">
                                      <p:cBhvr>
                                        <p:cTn id="48" dur="1000" fill="hold"/>
                                        <p:tgtEl>
                                          <p:spTgt spid="62478"/>
                                        </p:tgtEl>
                                        <p:attrNameLst>
                                          <p:attrName>ppt_x</p:attrName>
                                        </p:attrNameLst>
                                      </p:cBhvr>
                                      <p:tavLst>
                                        <p:tav tm="0">
                                          <p:val>
                                            <p:strVal val="#ppt_x"/>
                                          </p:val>
                                        </p:tav>
                                        <p:tav tm="100000">
                                          <p:val>
                                            <p:strVal val="#ppt_x"/>
                                          </p:val>
                                        </p:tav>
                                      </p:tavLst>
                                    </p:anim>
                                    <p:anim calcmode="lin" valueType="num">
                                      <p:cBhvr>
                                        <p:cTn id="49" dur="1000" fill="hold"/>
                                        <p:tgtEl>
                                          <p:spTgt spid="624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animBg="1"/>
      <p:bldP spid="1032203" grpId="0" animBg="1"/>
      <p:bldP spid="1032206" grpId="0" animBg="1"/>
      <p:bldP spid="1032207" grpId="0" animBg="1"/>
      <p:bldP spid="1032212" grpId="0"/>
      <p:bldP spid="1032221" grpId="0" animBg="1"/>
      <p:bldP spid="1032227" grpId="0"/>
      <p:bldP spid="1032228" grpId="0"/>
      <p:bldP spid="624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3B806F-8DDE-49B7-978F-3819DA9E03FB}" type="slidenum">
              <a:rPr lang="zh-CN" altLang="en-US" smtClean="0"/>
            </a:fld>
            <a:endParaRPr lang="zh-CN" altLang="en-US" smtClean="0"/>
          </a:p>
        </p:txBody>
      </p:sp>
      <p:sp>
        <p:nvSpPr>
          <p:cNvPr id="23554" name="Text Box 4"/>
          <p:cNvSpPr>
            <a:spLocks noGrp="1" noChangeArrowheads="1"/>
          </p:cNvSpPr>
          <p:nvPr>
            <p:ph idx="1"/>
          </p:nvPr>
        </p:nvSpPr>
        <p:spPr>
          <a:xfrm>
            <a:off x="488887" y="762001"/>
            <a:ext cx="11090495" cy="1958975"/>
          </a:xfrm>
        </p:spPr>
        <p:txBody>
          <a:bodyPr/>
          <a:lstStyle/>
          <a:p>
            <a:pPr eaLnBrk="1" hangingPunct="1">
              <a:lnSpc>
                <a:spcPct val="100000"/>
              </a:lnSpc>
              <a:spcBef>
                <a:spcPct val="0"/>
              </a:spcBef>
              <a:buFontTx/>
              <a:buNone/>
            </a:pPr>
            <a:r>
              <a:rPr lang="en-US" altLang="zh-CN" b="1" dirty="0">
                <a:solidFill>
                  <a:srgbClr val="0000FF"/>
                </a:solidFill>
                <a:latin typeface="微软雅黑" panose="020B0503020204020204" pitchFamily="34" charset="-122"/>
                <a:ea typeface="微软雅黑" panose="020B0503020204020204" pitchFamily="34" charset="-122"/>
              </a:rPr>
              <a:t>Solution 3 (</a:t>
            </a:r>
            <a:r>
              <a:rPr lang="zh-CN" altLang="en-US" b="1" dirty="0">
                <a:solidFill>
                  <a:srgbClr val="0000FF"/>
                </a:solidFill>
                <a:latin typeface="微软雅黑" panose="020B0503020204020204" pitchFamily="34" charset="-122"/>
                <a:ea typeface="微软雅黑" panose="020B0503020204020204" pitchFamily="34" charset="-122"/>
              </a:rPr>
              <a:t>解决方案</a:t>
            </a:r>
            <a:r>
              <a:rPr lang="en-US" altLang="zh-CN" b="1" dirty="0">
                <a:solidFill>
                  <a:srgbClr val="0000FF"/>
                </a:solidFill>
                <a:latin typeface="微软雅黑" panose="020B0503020204020204" pitchFamily="34" charset="-122"/>
                <a:ea typeface="微软雅黑" panose="020B0503020204020204" pitchFamily="34" charset="-122"/>
              </a:rPr>
              <a:t>3 ):</a:t>
            </a:r>
            <a:endParaRPr lang="en-US" altLang="zh-CN" b="1" dirty="0">
              <a:solidFill>
                <a:srgbClr val="0000FF"/>
              </a:solidFill>
              <a:latin typeface="微软雅黑" panose="020B0503020204020204" pitchFamily="34" charset="-122"/>
              <a:ea typeface="微软雅黑" panose="020B0503020204020204" pitchFamily="34" charset="-122"/>
            </a:endParaRPr>
          </a:p>
          <a:p>
            <a:pPr>
              <a:lnSpc>
                <a:spcPct val="100000"/>
              </a:lnSpc>
              <a:spcBef>
                <a:spcPct val="0"/>
              </a:spcBef>
            </a:pPr>
            <a:r>
              <a:rPr lang="zh-CN" altLang="en-US" b="1" dirty="0">
                <a:latin typeface="微软雅黑" panose="020B0503020204020204" pitchFamily="34" charset="-122"/>
                <a:ea typeface="微软雅黑" panose="020B0503020204020204" pitchFamily="34" charset="-122"/>
              </a:rPr>
              <a:t>使用一个叫做</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的新接口，声明所需要的所有方法，并且使用一个叫做</a:t>
            </a:r>
            <a:r>
              <a:rPr lang="en-US" altLang="zh-CN" b="1" dirty="0">
                <a:latin typeface="微软雅黑" panose="020B0503020204020204" pitchFamily="34" charset="-122"/>
                <a:ea typeface="微软雅黑" panose="020B0503020204020204" pitchFamily="34" charset="-122"/>
              </a:rPr>
              <a:t>Adapter</a:t>
            </a:r>
            <a:r>
              <a:rPr lang="zh-CN" altLang="en-US" b="1" dirty="0">
                <a:latin typeface="微软雅黑" panose="020B0503020204020204" pitchFamily="34" charset="-122"/>
                <a:ea typeface="微软雅黑" panose="020B0503020204020204" pitchFamily="34" charset="-122"/>
              </a:rPr>
              <a:t>的类，以便实现</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类的所有方法</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00000"/>
              </a:lnSpc>
              <a:spcBef>
                <a:spcPct val="0"/>
              </a:spcBef>
            </a:pPr>
            <a:r>
              <a:rPr lang="zh-CN" altLang="en-US" b="1" dirty="0" smtClean="0">
                <a:latin typeface="微软雅黑" panose="020B0503020204020204" pitchFamily="34" charset="-122"/>
                <a:ea typeface="微软雅黑" panose="020B0503020204020204" pitchFamily="34" charset="-122"/>
              </a:rPr>
              <a:t>这实际上就是类适配器模式</a:t>
            </a:r>
            <a:endParaRPr lang="en-US" altLang="zh-CN" b="1" dirty="0">
              <a:latin typeface="微软雅黑" panose="020B0503020204020204" pitchFamily="34" charset="-122"/>
              <a:ea typeface="微软雅黑" panose="020B0503020204020204" pitchFamily="34" charset="-122"/>
            </a:endParaRPr>
          </a:p>
        </p:txBody>
      </p:sp>
      <p:sp>
        <p:nvSpPr>
          <p:cNvPr id="23555" name="Rectangle 7"/>
          <p:cNvSpPr>
            <a:spLocks noChangeArrowheads="1"/>
          </p:cNvSpPr>
          <p:nvPr/>
        </p:nvSpPr>
        <p:spPr bwMode="auto">
          <a:xfrm>
            <a:off x="1981200" y="762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Introduction to Adapter Pattern</a:t>
            </a:r>
            <a:endParaRPr lang="en-US" altLang="zh-CN" sz="2800">
              <a:solidFill>
                <a:schemeClr val="tx2"/>
              </a:solidFill>
              <a:latin typeface="黑体" panose="02010609060101010101" pitchFamily="49" charset="-122"/>
              <a:ea typeface="黑体" panose="02010609060101010101" pitchFamily="49" charset="-122"/>
            </a:endParaRPr>
          </a:p>
        </p:txBody>
      </p:sp>
      <p:sp>
        <p:nvSpPr>
          <p:cNvPr id="23557" name="矩形 2"/>
          <p:cNvSpPr>
            <a:spLocks noChangeArrowheads="1"/>
          </p:cNvSpPr>
          <p:nvPr/>
        </p:nvSpPr>
        <p:spPr bwMode="auto">
          <a:xfrm>
            <a:off x="1692999" y="4565095"/>
            <a:ext cx="6509615" cy="1699903"/>
          </a:xfrm>
          <a:prstGeom prst="rect">
            <a:avLst/>
          </a:prstGeom>
          <a:noFill/>
          <a:ln w="9525">
            <a:solidFill>
              <a:srgbClr val="C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nvGrpSpPr>
          <p:cNvPr id="23558" name="组合 17"/>
          <p:cNvGrpSpPr/>
          <p:nvPr/>
        </p:nvGrpSpPr>
        <p:grpSpPr bwMode="auto">
          <a:xfrm>
            <a:off x="1692999" y="2860172"/>
            <a:ext cx="2196357" cy="1343025"/>
            <a:chOff x="690" y="4567"/>
            <a:chExt cx="3029" cy="2115"/>
          </a:xfrm>
          <a:solidFill>
            <a:srgbClr val="92D050">
              <a:alpha val="43000"/>
            </a:srgbClr>
          </a:solidFill>
        </p:grpSpPr>
        <p:sp>
          <p:nvSpPr>
            <p:cNvPr id="23559" name="矩形 6"/>
            <p:cNvSpPr>
              <a:spLocks noChangeArrowheads="1"/>
            </p:cNvSpPr>
            <p:nvPr/>
          </p:nvSpPr>
          <p:spPr bwMode="auto">
            <a:xfrm>
              <a:off x="690" y="4567"/>
              <a:ext cx="3029" cy="1082"/>
            </a:xfrm>
            <a:prstGeom prst="rect">
              <a:avLst/>
            </a:prstGeom>
            <a:grpFill/>
            <a:ln w="9525">
              <a:solidFill>
                <a:schemeClr val="tx1"/>
              </a:solidFill>
              <a:round/>
            </a:ln>
          </p:spPr>
          <p:txBody>
            <a:bodyPr anchor="ctr"/>
            <a:lstStyle/>
            <a:p>
              <a:pPr algn="ctr" eaLnBrk="0" hangingPunct="0">
                <a:lnSpc>
                  <a:spcPct val="90000"/>
                </a:lnSpc>
              </a:pPr>
              <a:r>
                <a:rPr lang="en-US" altLang="zh-CN" b="1" dirty="0">
                  <a:latin typeface="微软雅黑" panose="020B0503020204020204" pitchFamily="34" charset="-122"/>
                  <a:ea typeface="微软雅黑" panose="020B0503020204020204" pitchFamily="34" charset="-122"/>
                </a:rPr>
                <a:t>&lt;&lt;interface&gt;&gt;</a:t>
              </a:r>
              <a:endParaRPr lang="en-US" altLang="zh-CN" b="1" dirty="0">
                <a:latin typeface="微软雅黑" panose="020B0503020204020204" pitchFamily="34" charset="-122"/>
                <a:ea typeface="微软雅黑" panose="020B0503020204020204" pitchFamily="34" charset="-122"/>
              </a:endParaRPr>
            </a:p>
            <a:p>
              <a:pPr algn="ctr" eaLnBrk="0" hangingPunct="0">
                <a:lnSpc>
                  <a:spcPct val="90000"/>
                </a:lnSpc>
              </a:pPr>
              <a:r>
                <a:rPr lang="en-US" altLang="zh-CN" sz="2800" b="1" dirty="0">
                  <a:latin typeface="微软雅黑" panose="020B0503020204020204" pitchFamily="34" charset="-122"/>
                  <a:ea typeface="微软雅黑" panose="020B0503020204020204" pitchFamily="34" charset="-122"/>
                </a:rPr>
                <a:t>Target</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23560" name="矩形 4"/>
            <p:cNvSpPr>
              <a:spLocks noChangeArrowheads="1"/>
            </p:cNvSpPr>
            <p:nvPr/>
          </p:nvSpPr>
          <p:spPr bwMode="auto">
            <a:xfrm>
              <a:off x="690" y="5600"/>
              <a:ext cx="3029" cy="1082"/>
            </a:xfrm>
            <a:prstGeom prst="rect">
              <a:avLst/>
            </a:prstGeom>
            <a:grpFill/>
            <a:ln w="9525">
              <a:solidFill>
                <a:schemeClr val="tx1"/>
              </a:solidFill>
              <a:round/>
            </a:ln>
          </p:spPr>
          <p:txBody>
            <a:bodyPr anchor="ctr"/>
            <a:lstStyle/>
            <a:p>
              <a:pPr eaLnBrk="0" hangingPunct="0">
                <a:lnSpc>
                  <a:spcPct val="90000"/>
                </a:lnSpc>
              </a:pPr>
              <a:r>
                <a:rPr lang="en-US" altLang="zh-CN" sz="2000" b="1">
                  <a:latin typeface="微软雅黑" panose="020B0503020204020204" pitchFamily="34" charset="-122"/>
                  <a:ea typeface="微软雅黑" panose="020B0503020204020204" pitchFamily="34" charset="-122"/>
                </a:rPr>
                <a:t>+operation1()</a:t>
              </a:r>
              <a:endParaRPr lang="en-US" altLang="zh-CN" sz="2000" b="1">
                <a:latin typeface="微软雅黑" panose="020B0503020204020204" pitchFamily="34" charset="-122"/>
                <a:ea typeface="微软雅黑" panose="020B0503020204020204" pitchFamily="34" charset="-122"/>
              </a:endParaRPr>
            </a:p>
            <a:p>
              <a:pPr eaLnBrk="0" hangingPunct="0">
                <a:lnSpc>
                  <a:spcPct val="90000"/>
                </a:lnSpc>
              </a:pPr>
              <a:r>
                <a:rPr lang="en-US" altLang="zh-CN" sz="2000" b="1">
                  <a:latin typeface="微软雅黑" panose="020B0503020204020204" pitchFamily="34" charset="-122"/>
                  <a:ea typeface="微软雅黑" panose="020B0503020204020204" pitchFamily="34" charset="-122"/>
                </a:rPr>
                <a:t>+operation2() </a:t>
              </a:r>
              <a:endParaRPr lang="zh-CN" altLang="en-US" sz="2000" b="1">
                <a:latin typeface="微软雅黑" panose="020B0503020204020204" pitchFamily="34" charset="-122"/>
                <a:ea typeface="微软雅黑" panose="020B0503020204020204" pitchFamily="34" charset="-122"/>
              </a:endParaRPr>
            </a:p>
          </p:txBody>
        </p:sp>
      </p:grpSp>
      <p:sp>
        <p:nvSpPr>
          <p:cNvPr id="23564" name="上箭头 16"/>
          <p:cNvSpPr>
            <a:spLocks noChangeArrowheads="1"/>
          </p:cNvSpPr>
          <p:nvPr/>
        </p:nvSpPr>
        <p:spPr bwMode="auto">
          <a:xfrm>
            <a:off x="2584911" y="4206912"/>
            <a:ext cx="522181" cy="504000"/>
          </a:xfrm>
          <a:prstGeom prst="upArrow">
            <a:avLst>
              <a:gd name="adj1" fmla="val 481"/>
              <a:gd name="adj2" fmla="val 57324"/>
            </a:avLst>
          </a:prstGeom>
          <a:solidFill>
            <a:schemeClr val="accent1"/>
          </a:solidFill>
          <a:ln w="9525">
            <a:solidFill>
              <a:schemeClr val="tx1"/>
            </a:solidFill>
            <a:round/>
          </a:ln>
        </p:spPr>
        <p:txBody>
          <a:bodyPr/>
          <a:lstStyle/>
          <a:p>
            <a:pPr eaLnBrk="0" hangingPunct="0"/>
            <a:endParaRPr lang="en-US" altLang="zh-CN" b="1">
              <a:latin typeface="微软雅黑" panose="020B0503020204020204" pitchFamily="34" charset="-122"/>
              <a:ea typeface="微软雅黑" panose="020B0503020204020204" pitchFamily="34" charset="-122"/>
            </a:endParaRPr>
          </a:p>
        </p:txBody>
      </p:sp>
      <p:sp>
        <p:nvSpPr>
          <p:cNvPr id="20" name="文本框 19"/>
          <p:cNvSpPr txBox="1">
            <a:spLocks noChangeArrowheads="1"/>
          </p:cNvSpPr>
          <p:nvPr/>
        </p:nvSpPr>
        <p:spPr bwMode="auto">
          <a:xfrm>
            <a:off x="7106915" y="3193071"/>
            <a:ext cx="32351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b="1" dirty="0">
                <a:latin typeface="微软雅黑" panose="020B0503020204020204" pitchFamily="34" charset="-122"/>
                <a:ea typeface="微软雅黑" panose="020B0503020204020204" pitchFamily="34" charset="-122"/>
              </a:rPr>
              <a:t>客户类</a:t>
            </a:r>
            <a:r>
              <a:rPr lang="en-US" altLang="zh-CN" sz="2400" b="1" dirty="0">
                <a:latin typeface="微软雅黑" panose="020B0503020204020204" pitchFamily="34" charset="-122"/>
                <a:ea typeface="微软雅黑" panose="020B0503020204020204" pitchFamily="34" charset="-122"/>
              </a:rPr>
              <a:t>Client</a:t>
            </a:r>
            <a:r>
              <a:rPr lang="zh-CN" altLang="en-US" sz="2400" b="1" dirty="0">
                <a:latin typeface="微软雅黑" panose="020B0503020204020204" pitchFamily="34" charset="-122"/>
                <a:ea typeface="微软雅黑" panose="020B0503020204020204" pitchFamily="34" charset="-122"/>
              </a:rPr>
              <a:t>可以无视</a:t>
            </a:r>
            <a:endParaRPr lang="zh-CN" altLang="en-US" sz="2400" b="1" dirty="0">
              <a:latin typeface="微软雅黑" panose="020B0503020204020204" pitchFamily="34" charset="-122"/>
              <a:ea typeface="微软雅黑" panose="020B0503020204020204" pitchFamily="34" charset="-122"/>
            </a:endParaRPr>
          </a:p>
          <a:p>
            <a:pPr eaLnBrk="0" hangingPunct="0"/>
            <a:r>
              <a:rPr lang="en-US" altLang="zh-CN" sz="2400" b="1" dirty="0" err="1">
                <a:latin typeface="微软雅黑" panose="020B0503020204020204" pitchFamily="34" charset="-122"/>
                <a:ea typeface="微软雅黑" panose="020B0503020204020204" pitchFamily="34" charset="-122"/>
              </a:rPr>
              <a:t>Adaptee</a:t>
            </a:r>
            <a:r>
              <a:rPr lang="zh-CN" altLang="en-US" sz="2400" b="1" dirty="0">
                <a:latin typeface="微软雅黑" panose="020B0503020204020204" pitchFamily="34" charset="-122"/>
                <a:ea typeface="微软雅黑" panose="020B0503020204020204" pitchFamily="34" charset="-122"/>
              </a:rPr>
              <a:t>类的存在。</a:t>
            </a:r>
            <a:endParaRPr lang="zh-CN" altLang="en-US" sz="2400" b="1" dirty="0">
              <a:latin typeface="微软雅黑" panose="020B0503020204020204" pitchFamily="34" charset="-122"/>
              <a:ea typeface="微软雅黑" panose="020B0503020204020204" pitchFamily="34" charset="-122"/>
            </a:endParaRPr>
          </a:p>
        </p:txBody>
      </p:sp>
      <p:sp>
        <p:nvSpPr>
          <p:cNvPr id="23562" name="矩形 13"/>
          <p:cNvSpPr>
            <a:spLocks noChangeArrowheads="1"/>
          </p:cNvSpPr>
          <p:nvPr/>
        </p:nvSpPr>
        <p:spPr bwMode="auto">
          <a:xfrm>
            <a:off x="1798747" y="4714670"/>
            <a:ext cx="2052000" cy="467146"/>
          </a:xfrm>
          <a:prstGeom prst="rect">
            <a:avLst/>
          </a:prstGeom>
          <a:solidFill>
            <a:srgbClr val="FFC000">
              <a:alpha val="25000"/>
            </a:srgbClr>
          </a:solidFill>
          <a:ln w="9525">
            <a:solidFill>
              <a:schemeClr val="tx1"/>
            </a:solidFill>
            <a:round/>
          </a:ln>
        </p:spPr>
        <p:txBody>
          <a:bodyPr/>
          <a:lstStyle/>
          <a:p>
            <a:pPr algn="ctr" eaLnBrk="0" hangingPunct="0"/>
            <a:r>
              <a:rPr lang="en-US" altLang="zh-CN" sz="2800" b="1" dirty="0">
                <a:latin typeface="微软雅黑" panose="020B0503020204020204" pitchFamily="34" charset="-122"/>
                <a:ea typeface="微软雅黑" panose="020B0503020204020204" pitchFamily="34" charset="-122"/>
              </a:rPr>
              <a:t>Adapter</a:t>
            </a:r>
            <a:endParaRPr lang="en-US" altLang="zh-CN" sz="2800" b="1" dirty="0">
              <a:latin typeface="微软雅黑" panose="020B0503020204020204" pitchFamily="34" charset="-122"/>
              <a:ea typeface="微软雅黑" panose="020B0503020204020204" pitchFamily="34" charset="-122"/>
            </a:endParaRPr>
          </a:p>
        </p:txBody>
      </p:sp>
      <p:sp>
        <p:nvSpPr>
          <p:cNvPr id="23563" name="矩形 15"/>
          <p:cNvSpPr>
            <a:spLocks noChangeArrowheads="1"/>
          </p:cNvSpPr>
          <p:nvPr/>
        </p:nvSpPr>
        <p:spPr bwMode="auto">
          <a:xfrm>
            <a:off x="1801640" y="5184354"/>
            <a:ext cx="2052000" cy="862962"/>
          </a:xfrm>
          <a:prstGeom prst="rect">
            <a:avLst/>
          </a:prstGeom>
          <a:solidFill>
            <a:srgbClr val="FFC000">
              <a:alpha val="25000"/>
            </a:srgbClr>
          </a:solidFill>
          <a:ln w="9525">
            <a:solidFill>
              <a:schemeClr val="tx1"/>
            </a:solidFill>
            <a:round/>
          </a:ln>
        </p:spPr>
        <p:txBody>
          <a:bodyPr/>
          <a:lstStyle/>
          <a:p>
            <a:pPr eaLnBrk="0" hangingPunct="0"/>
            <a:r>
              <a:rPr lang="en-US" altLang="zh-CN" sz="2000" b="1" dirty="0" smtClean="0">
                <a:latin typeface="微软雅黑" panose="020B0503020204020204" pitchFamily="34" charset="-122"/>
                <a:ea typeface="微软雅黑" panose="020B0503020204020204" pitchFamily="34" charset="-122"/>
              </a:rPr>
              <a:t>+operation1()</a:t>
            </a:r>
            <a:endParaRPr lang="en-US" altLang="zh-CN" sz="2000" b="1" dirty="0" smtClean="0">
              <a:latin typeface="微软雅黑" panose="020B0503020204020204" pitchFamily="34" charset="-122"/>
              <a:ea typeface="微软雅黑" panose="020B0503020204020204" pitchFamily="34" charset="-122"/>
            </a:endParaRPr>
          </a:p>
          <a:p>
            <a:pPr eaLnBrk="0" hangingPunct="0"/>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operation2()</a:t>
            </a:r>
            <a:endParaRPr lang="zh-CN" altLang="en-US" sz="2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60239" y="4613872"/>
            <a:ext cx="4078483" cy="1064148"/>
            <a:chOff x="3860239" y="4613872"/>
            <a:chExt cx="4078483" cy="1064148"/>
          </a:xfrm>
        </p:grpSpPr>
        <p:sp>
          <p:nvSpPr>
            <p:cNvPr id="23568" name="矩形 1"/>
            <p:cNvSpPr>
              <a:spLocks noChangeArrowheads="1"/>
            </p:cNvSpPr>
            <p:nvPr/>
          </p:nvSpPr>
          <p:spPr bwMode="auto">
            <a:xfrm>
              <a:off x="5914323" y="4613872"/>
              <a:ext cx="2016000" cy="609600"/>
            </a:xfrm>
            <a:prstGeom prst="rect">
              <a:avLst/>
            </a:prstGeom>
            <a:solidFill>
              <a:schemeClr val="accent1">
                <a:alpha val="59000"/>
              </a:schemeClr>
            </a:solidFill>
            <a:ln w="9525">
              <a:solidFill>
                <a:schemeClr val="tx1"/>
              </a:solidFill>
              <a:round/>
            </a:ln>
          </p:spPr>
          <p:txBody>
            <a:bodyPr anchor="ctr"/>
            <a:lstStyle/>
            <a:p>
              <a:pPr algn="ctr" eaLnBrk="0" hangingPunct="0"/>
              <a:r>
                <a:rPr lang="en-US" altLang="zh-CN" sz="2800" b="1">
                  <a:latin typeface="微软雅黑" panose="020B0503020204020204" pitchFamily="34" charset="-122"/>
                  <a:ea typeface="微软雅黑" panose="020B0503020204020204" pitchFamily="34" charset="-122"/>
                </a:rPr>
                <a:t>Adaptee</a:t>
              </a:r>
              <a:r>
                <a:rPr lang="en-US" altLang="zh-CN" b="1">
                  <a:latin typeface="微软雅黑" panose="020B0503020204020204" pitchFamily="34" charset="-122"/>
                  <a:ea typeface="微软雅黑" panose="020B0503020204020204" pitchFamily="34" charset="-122"/>
                </a:rPr>
                <a:t> </a:t>
              </a:r>
              <a:endParaRPr lang="zh-CN" altLang="en-US" b="1">
                <a:latin typeface="微软雅黑" panose="020B0503020204020204" pitchFamily="34" charset="-122"/>
                <a:ea typeface="微软雅黑" panose="020B0503020204020204" pitchFamily="34" charset="-122"/>
              </a:endParaRPr>
            </a:p>
          </p:txBody>
        </p:sp>
        <p:cxnSp>
          <p:nvCxnSpPr>
            <p:cNvPr id="23569" name="直接箭头连接符 5"/>
            <p:cNvCxnSpPr>
              <a:cxnSpLocks noChangeShapeType="1"/>
            </p:cNvCxnSpPr>
            <p:nvPr/>
          </p:nvCxnSpPr>
          <p:spPr bwMode="auto">
            <a:xfrm>
              <a:off x="3860239" y="5159831"/>
              <a:ext cx="2052000"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23570" name="TextBox 10"/>
            <p:cNvSpPr txBox="1">
              <a:spLocks noChangeArrowheads="1"/>
            </p:cNvSpPr>
            <p:nvPr/>
          </p:nvSpPr>
          <p:spPr bwMode="auto">
            <a:xfrm>
              <a:off x="3997003" y="4652386"/>
              <a:ext cx="1745185" cy="46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2400" b="1" dirty="0">
                  <a:latin typeface="微软雅黑" panose="020B0503020204020204" pitchFamily="34" charset="-122"/>
                  <a:ea typeface="微软雅黑" panose="020B0503020204020204" pitchFamily="34" charset="-122"/>
                </a:rPr>
                <a:t>&lt;&lt;use&gt;&gt;</a:t>
              </a:r>
              <a:endParaRPr lang="zh-CN" altLang="en-US" sz="2400" b="1" dirty="0">
                <a:latin typeface="微软雅黑" panose="020B0503020204020204" pitchFamily="34" charset="-122"/>
                <a:ea typeface="微软雅黑" panose="020B0503020204020204" pitchFamily="34" charset="-122"/>
              </a:endParaRPr>
            </a:p>
          </p:txBody>
        </p:sp>
        <p:sp>
          <p:nvSpPr>
            <p:cNvPr id="23571" name="矩形 20"/>
            <p:cNvSpPr>
              <a:spLocks noChangeArrowheads="1"/>
            </p:cNvSpPr>
            <p:nvPr/>
          </p:nvSpPr>
          <p:spPr bwMode="auto">
            <a:xfrm>
              <a:off x="5922722" y="5210660"/>
              <a:ext cx="2016000" cy="467360"/>
            </a:xfrm>
            <a:prstGeom prst="rect">
              <a:avLst/>
            </a:prstGeom>
            <a:solidFill>
              <a:schemeClr val="accent1">
                <a:alpha val="59000"/>
              </a:schemeClr>
            </a:solidFill>
            <a:ln w="9525">
              <a:solidFill>
                <a:schemeClr val="tx1"/>
              </a:solidFill>
              <a:round/>
            </a:ln>
          </p:spPr>
          <p:txBody>
            <a:bodyPr/>
            <a:lstStyle/>
            <a:p>
              <a:pPr eaLnBrk="0" hangingPunct="0"/>
              <a:r>
                <a:rPr lang="en-US" altLang="zh-CN" sz="2000" b="1">
                  <a:latin typeface="微软雅黑" panose="020B0503020204020204" pitchFamily="34" charset="-122"/>
                  <a:ea typeface="微软雅黑" panose="020B0503020204020204" pitchFamily="34" charset="-122"/>
                </a:rPr>
                <a:t>+operation1()</a:t>
              </a:r>
              <a:endParaRPr lang="zh-CN" altLang="en-US" sz="2000" b="1">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03428" y="3258633"/>
            <a:ext cx="2554783" cy="533400"/>
            <a:chOff x="3903428" y="3298825"/>
            <a:chExt cx="2554783" cy="533400"/>
          </a:xfrm>
        </p:grpSpPr>
        <p:sp>
          <p:nvSpPr>
            <p:cNvPr id="23573" name="矩形 21"/>
            <p:cNvSpPr>
              <a:spLocks noChangeArrowheads="1"/>
            </p:cNvSpPr>
            <p:nvPr/>
          </p:nvSpPr>
          <p:spPr bwMode="auto">
            <a:xfrm>
              <a:off x="4933522" y="3298825"/>
              <a:ext cx="1524689" cy="533400"/>
            </a:xfrm>
            <a:prstGeom prst="rect">
              <a:avLst/>
            </a:prstGeom>
            <a:solidFill>
              <a:schemeClr val="accent1"/>
            </a:solidFill>
            <a:ln w="9525">
              <a:solidFill>
                <a:schemeClr val="tx1"/>
              </a:solidFill>
              <a:round/>
            </a:ln>
          </p:spPr>
          <p:txBody>
            <a:bodyPr/>
            <a:lstStyle/>
            <a:p>
              <a:pPr algn="ctr" eaLnBrk="0" hangingPunct="0"/>
              <a:r>
                <a:rPr lang="en-US" altLang="zh-CN" sz="2800" b="1" dirty="0">
                  <a:latin typeface="微软雅黑" panose="020B0503020204020204" pitchFamily="34" charset="-122"/>
                  <a:ea typeface="微软雅黑" panose="020B0503020204020204" pitchFamily="34" charset="-122"/>
                </a:rPr>
                <a:t>Client</a:t>
              </a:r>
              <a:endParaRPr lang="en-US" altLang="zh-CN" sz="2800" b="1" dirty="0">
                <a:latin typeface="微软雅黑" panose="020B0503020204020204" pitchFamily="34" charset="-122"/>
                <a:ea typeface="微软雅黑" panose="020B0503020204020204" pitchFamily="34" charset="-122"/>
              </a:endParaRPr>
            </a:p>
          </p:txBody>
        </p:sp>
        <p:cxnSp>
          <p:nvCxnSpPr>
            <p:cNvPr id="23574" name="直接箭头连接符 22"/>
            <p:cNvCxnSpPr>
              <a:cxnSpLocks noChangeShapeType="1"/>
            </p:cNvCxnSpPr>
            <p:nvPr/>
          </p:nvCxnSpPr>
          <p:spPr bwMode="auto">
            <a:xfrm flipH="1">
              <a:off x="3903428" y="3559810"/>
              <a:ext cx="1008000"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grpSp>
      <p:sp>
        <p:nvSpPr>
          <p:cNvPr id="12" name="矩形 11"/>
          <p:cNvSpPr>
            <a:spLocks noChangeArrowheads="1"/>
          </p:cNvSpPr>
          <p:nvPr/>
        </p:nvSpPr>
        <p:spPr bwMode="auto">
          <a:xfrm>
            <a:off x="4037029" y="4601775"/>
            <a:ext cx="4209680" cy="1219200"/>
          </a:xfrm>
          <a:prstGeom prst="rect">
            <a:avLst/>
          </a:prstGeom>
          <a:solidFill>
            <a:srgbClr val="FFFF00"/>
          </a:solidFill>
          <a:ln w="9525">
            <a:solidFill>
              <a:schemeClr val="tx1"/>
            </a:solidFill>
            <a:round/>
          </a:ln>
        </p:spPr>
        <p:txBody>
          <a:bodyPr/>
          <a:lstStyle/>
          <a:p>
            <a:pPr eaLnBrk="0" hangingPunct="0"/>
            <a:endParaRPr lang="zh-CN" altLang="en-US"/>
          </a:p>
        </p:txBody>
      </p:sp>
      <p:sp>
        <p:nvSpPr>
          <p:cNvPr id="30" name="棱台 29">
            <a:hlinkClick r:id="rId1" action="ppaction://hlinksldjump"/>
          </p:cNvPr>
          <p:cNvSpPr/>
          <p:nvPr/>
        </p:nvSpPr>
        <p:spPr>
          <a:xfrm>
            <a:off x="9961266" y="5444340"/>
            <a:ext cx="1701952" cy="754820"/>
          </a:xfrm>
          <a:prstGeom prst="bevel">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anim calcmode="lin" valueType="num">
                                      <p:cBhvr additive="base">
                                        <p:cTn id="7" dur="500" fill="hold"/>
                                        <p:tgtEl>
                                          <p:spTgt spid="23564"/>
                                        </p:tgtEl>
                                        <p:attrNameLst>
                                          <p:attrName>ppt_x</p:attrName>
                                        </p:attrNameLst>
                                      </p:cBhvr>
                                      <p:tavLst>
                                        <p:tav tm="0">
                                          <p:val>
                                            <p:strVal val="#ppt_x"/>
                                          </p:val>
                                        </p:tav>
                                        <p:tav tm="100000">
                                          <p:val>
                                            <p:strVal val="#ppt_x"/>
                                          </p:val>
                                        </p:tav>
                                      </p:tavLst>
                                    </p:anim>
                                    <p:anim calcmode="lin" valueType="num">
                                      <p:cBhvr additive="base">
                                        <p:cTn id="8" dur="500" fill="hold"/>
                                        <p:tgtEl>
                                          <p:spTgt spid="235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557"/>
                                        </p:tgtEl>
                                        <p:attrNameLst>
                                          <p:attrName>style.visibility</p:attrName>
                                        </p:attrNameLst>
                                      </p:cBhvr>
                                      <p:to>
                                        <p:strVal val="visible"/>
                                      </p:to>
                                    </p:set>
                                    <p:anim calcmode="lin" valueType="num">
                                      <p:cBhvr additive="base">
                                        <p:cTn id="27" dur="500" fill="hold"/>
                                        <p:tgtEl>
                                          <p:spTgt spid="23557"/>
                                        </p:tgtEl>
                                        <p:attrNameLst>
                                          <p:attrName>ppt_x</p:attrName>
                                        </p:attrNameLst>
                                      </p:cBhvr>
                                      <p:tavLst>
                                        <p:tav tm="0">
                                          <p:val>
                                            <p:strVal val="#ppt_x"/>
                                          </p:val>
                                        </p:tav>
                                        <p:tav tm="100000">
                                          <p:val>
                                            <p:strVal val="#ppt_x"/>
                                          </p:val>
                                        </p:tav>
                                      </p:tavLst>
                                    </p:anim>
                                    <p:anim calcmode="lin" valueType="num">
                                      <p:cBhvr additive="base">
                                        <p:cTn id="28"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64" grpId="0" animBg="1"/>
      <p:bldP spid="20" grpId="0"/>
      <p:bldP spid="20" grpId="1"/>
      <p:bldP spid="1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95C7201-09C0-4293-B81B-0D7A24BA7FCA}" type="slidenum">
              <a:rPr lang="zh-CN" altLang="en-US" smtClean="0"/>
            </a:fld>
            <a:endParaRPr lang="zh-CN" altLang="en-US" smtClean="0"/>
          </a:p>
        </p:txBody>
      </p:sp>
      <p:sp>
        <p:nvSpPr>
          <p:cNvPr id="24578" name="Rectangle 2"/>
          <p:cNvSpPr>
            <a:spLocks noGrp="1" noChangeArrowheads="1"/>
          </p:cNvSpPr>
          <p:nvPr>
            <p:ph type="title"/>
          </p:nvPr>
        </p:nvSpPr>
        <p:spPr/>
        <p:txBody>
          <a:bodyPr/>
          <a:lstStyle/>
          <a:p>
            <a:pPr eaLnBrk="1" hangingPunct="1"/>
            <a:endParaRPr lang="zh-CN" altLang="en-US" smtClean="0"/>
          </a:p>
        </p:txBody>
      </p:sp>
      <p:sp>
        <p:nvSpPr>
          <p:cNvPr id="24579" name="棱台 4"/>
          <p:cNvSpPr>
            <a:spLocks noChangeArrowheads="1"/>
          </p:cNvSpPr>
          <p:nvPr/>
        </p:nvSpPr>
        <p:spPr bwMode="auto">
          <a:xfrm>
            <a:off x="1271955" y="2781720"/>
            <a:ext cx="9911861" cy="1744663"/>
          </a:xfrm>
          <a:prstGeom prst="bevel">
            <a:avLst>
              <a:gd name="adj" fmla="val 8417"/>
            </a:avLst>
          </a:prstGeom>
          <a:gradFill rotWithShape="1">
            <a:gsLst>
              <a:gs pos="83000">
                <a:srgbClr val="FBFB11"/>
              </a:gs>
              <a:gs pos="100000">
                <a:srgbClr val="838309"/>
              </a:gs>
            </a:gsLst>
            <a:lin ang="5400000"/>
          </a:gradFill>
          <a:ln w="9525">
            <a:solidFill>
              <a:schemeClr val="tx1"/>
            </a:solidFill>
            <a:round/>
          </a:ln>
        </p:spPr>
        <p:txBody>
          <a:bodyPr/>
          <a:lstStyle/>
          <a:p>
            <a:pPr algn="ctr">
              <a:lnSpc>
                <a:spcPct val="150000"/>
              </a:lnSpc>
            </a:pPr>
            <a:r>
              <a:rPr lang="en-US" altLang="zh-CN" sz="2800" b="1" dirty="0">
                <a:latin typeface="微软雅黑" panose="020B0503020204020204" pitchFamily="34" charset="-122"/>
                <a:ea typeface="微软雅黑" panose="020B0503020204020204" pitchFamily="34" charset="-122"/>
              </a:rPr>
              <a:t>Class Adapter Pattern for Adding New Functionality</a:t>
            </a:r>
            <a:endParaRPr lang="en-US" altLang="zh-CN" sz="2800" b="1" dirty="0">
              <a:latin typeface="微软雅黑" panose="020B0503020204020204" pitchFamily="34" charset="-122"/>
              <a:ea typeface="微软雅黑" panose="020B0503020204020204" pitchFamily="34" charset="-122"/>
            </a:endParaRPr>
          </a:p>
          <a:p>
            <a:pPr algn="ctr">
              <a:lnSpc>
                <a:spcPct val="150000"/>
              </a:lnSpc>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类适配器模式的新增功能情况</a:t>
            </a:r>
            <a:r>
              <a:rPr lang="en-US" altLang="zh-CN" sz="2800" b="1" dirty="0">
                <a:latin typeface="微软雅黑" panose="020B0503020204020204" pitchFamily="34" charset="-122"/>
                <a:ea typeface="微软雅黑" panose="020B0503020204020204" pitchFamily="34" charset="-122"/>
              </a:rPr>
              <a:t>)</a:t>
            </a:r>
            <a:endParaRPr lang="en-US" altLang="zh-CN"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CBF57B5-1682-4156-AA29-1163DC63AE74}" type="slidenum">
              <a:rPr lang="zh-CN" altLang="en-US" smtClean="0"/>
            </a:fld>
            <a:endParaRPr lang="zh-CN" altLang="en-US" smtClean="0"/>
          </a:p>
        </p:txBody>
      </p:sp>
      <p:sp>
        <p:nvSpPr>
          <p:cNvPr id="1032214" name="Text Box 22"/>
          <p:cNvSpPr txBox="1">
            <a:spLocks noChangeArrowheads="1"/>
          </p:cNvSpPr>
          <p:nvPr/>
        </p:nvSpPr>
        <p:spPr bwMode="auto">
          <a:xfrm>
            <a:off x="2057400" y="6107114"/>
            <a:ext cx="77724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50000"/>
              </a:spcBef>
            </a:pPr>
            <a:r>
              <a:rPr lang="zh-CN" altLang="en-US" sz="2300" b="1" dirty="0">
                <a:solidFill>
                  <a:srgbClr val="C00000"/>
                </a:solidFill>
                <a:latin typeface="微软雅黑" panose="020B0503020204020204" pitchFamily="34" charset="-122"/>
                <a:ea typeface="微软雅黑" panose="020B0503020204020204" pitchFamily="34" charset="-122"/>
              </a:rPr>
              <a:t>增加新</a:t>
            </a:r>
            <a:r>
              <a:rPr lang="zh-CN" altLang="en-US" sz="2300" b="1" dirty="0" smtClean="0">
                <a:solidFill>
                  <a:srgbClr val="C00000"/>
                </a:solidFill>
                <a:latin typeface="微软雅黑" panose="020B0503020204020204" pitchFamily="34" charset="-122"/>
                <a:ea typeface="微软雅黑" panose="020B0503020204020204" pitchFamily="34" charset="-122"/>
              </a:rPr>
              <a:t>功能</a:t>
            </a:r>
            <a:r>
              <a:rPr lang="zh-CN" altLang="en-US" sz="2300" b="1" dirty="0">
                <a:solidFill>
                  <a:srgbClr val="0000CC"/>
                </a:solidFill>
                <a:latin typeface="微软雅黑" panose="020B0503020204020204" pitchFamily="34" charset="-122"/>
                <a:ea typeface="微软雅黑" panose="020B0503020204020204" pitchFamily="34" charset="-122"/>
              </a:rPr>
              <a:t>情况下</a:t>
            </a:r>
            <a:r>
              <a:rPr lang="zh-CN" altLang="en-US" sz="2300" b="1" dirty="0" smtClean="0">
                <a:solidFill>
                  <a:srgbClr val="0000CC"/>
                </a:solidFill>
                <a:latin typeface="微软雅黑" panose="020B0503020204020204" pitchFamily="34" charset="-122"/>
                <a:ea typeface="微软雅黑" panose="020B0503020204020204" pitchFamily="34" charset="-122"/>
              </a:rPr>
              <a:t>的</a:t>
            </a:r>
            <a:r>
              <a:rPr lang="zh-CN" altLang="en-US" sz="2300" b="1" dirty="0">
                <a:solidFill>
                  <a:srgbClr val="0000CC"/>
                </a:solidFill>
                <a:latin typeface="微软雅黑" panose="020B0503020204020204" pitchFamily="34" charset="-122"/>
                <a:ea typeface="微软雅黑" panose="020B0503020204020204" pitchFamily="34" charset="-122"/>
              </a:rPr>
              <a:t>类适配器模式</a:t>
            </a:r>
            <a:endParaRPr lang="en-US" altLang="zh-CN" sz="2300" b="1" dirty="0">
              <a:solidFill>
                <a:srgbClr val="0000CC"/>
              </a:solidFill>
              <a:latin typeface="微软雅黑" panose="020B0503020204020204" pitchFamily="34" charset="-122"/>
              <a:ea typeface="微软雅黑" panose="020B0503020204020204" pitchFamily="34" charset="-122"/>
            </a:endParaRPr>
          </a:p>
        </p:txBody>
      </p:sp>
      <p:grpSp>
        <p:nvGrpSpPr>
          <p:cNvPr id="2" name="组合 2"/>
          <p:cNvGrpSpPr/>
          <p:nvPr/>
        </p:nvGrpSpPr>
        <p:grpSpPr bwMode="auto">
          <a:xfrm>
            <a:off x="2824310" y="1295401"/>
            <a:ext cx="3501879" cy="1774825"/>
            <a:chOff x="2735" y="2040"/>
            <a:chExt cx="4828" cy="2794"/>
          </a:xfrm>
        </p:grpSpPr>
        <p:sp>
          <p:nvSpPr>
            <p:cNvPr id="25604" name="Text Box 4"/>
            <p:cNvSpPr txBox="1">
              <a:spLocks noChangeArrowheads="1"/>
            </p:cNvSpPr>
            <p:nvPr/>
          </p:nvSpPr>
          <p:spPr bwMode="auto">
            <a:xfrm>
              <a:off x="2760" y="3527"/>
              <a:ext cx="4785" cy="1307"/>
            </a:xfrm>
            <a:prstGeom prst="rect">
              <a:avLst/>
            </a:prstGeom>
            <a:solidFill>
              <a:schemeClr val="bg1"/>
            </a:solidFill>
            <a:ln w="25400">
              <a:solidFill>
                <a:srgbClr val="CC3300"/>
              </a:solidFill>
              <a:miter lim="800000"/>
            </a:ln>
          </p:spPr>
          <p:txBody>
            <a:bodyPr>
              <a:spAutoFit/>
            </a:bodyPr>
            <a:lstStyle/>
            <a:p>
              <a:r>
                <a:rPr lang="en-US" altLang="zh-CN" sz="2400" b="1">
                  <a:latin typeface="微软雅黑" panose="020B0503020204020204" pitchFamily="34" charset="-122"/>
                  <a:ea typeface="微软雅黑" panose="020B0503020204020204" pitchFamily="34" charset="-122"/>
                </a:rPr>
                <a:t>operation1():void</a:t>
              </a:r>
              <a:endParaRPr lang="en-US" altLang="zh-CN" sz="2400" b="1">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operation2():void</a:t>
              </a:r>
              <a:endParaRPr lang="en-US" altLang="zh-CN" sz="2400" b="1">
                <a:latin typeface="微软雅黑" panose="020B0503020204020204" pitchFamily="34" charset="-122"/>
                <a:ea typeface="微软雅黑" panose="020B0503020204020204" pitchFamily="34" charset="-122"/>
              </a:endParaRPr>
            </a:p>
          </p:txBody>
        </p:sp>
        <p:sp>
          <p:nvSpPr>
            <p:cNvPr id="25605" name="Text Box 5"/>
            <p:cNvSpPr txBox="1">
              <a:spLocks noChangeArrowheads="1"/>
            </p:cNvSpPr>
            <p:nvPr/>
          </p:nvSpPr>
          <p:spPr bwMode="auto">
            <a:xfrm>
              <a:off x="2760" y="2040"/>
              <a:ext cx="4785" cy="1280"/>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2600" b="1">
                  <a:latin typeface="微软雅黑" panose="020B0503020204020204" pitchFamily="34" charset="-122"/>
                  <a:ea typeface="微软雅黑" panose="020B0503020204020204" pitchFamily="34" charset="-122"/>
                </a:rPr>
                <a:t>&lt;&lt;interface&gt;&gt;</a:t>
              </a:r>
              <a:endParaRPr lang="en-US" altLang="zh-CN" sz="2600" b="1">
                <a:latin typeface="微软雅黑" panose="020B0503020204020204" pitchFamily="34" charset="-122"/>
                <a:ea typeface="微软雅黑" panose="020B0503020204020204" pitchFamily="34" charset="-122"/>
              </a:endParaRPr>
            </a:p>
            <a:p>
              <a:pPr algn="ctr">
                <a:lnSpc>
                  <a:spcPct val="90000"/>
                </a:lnSpc>
              </a:pPr>
              <a:r>
                <a:rPr lang="en-US" altLang="zh-CN" sz="2600" b="1">
                  <a:latin typeface="微软雅黑" panose="020B0503020204020204" pitchFamily="34" charset="-122"/>
                  <a:ea typeface="微软雅黑" panose="020B0503020204020204" pitchFamily="34" charset="-122"/>
                </a:rPr>
                <a:t>Target </a:t>
              </a:r>
              <a:endParaRPr lang="en-US" altLang="zh-CN" sz="2600" b="1">
                <a:latin typeface="微软雅黑" panose="020B0503020204020204" pitchFamily="34" charset="-122"/>
                <a:ea typeface="微软雅黑" panose="020B0503020204020204" pitchFamily="34" charset="-122"/>
              </a:endParaRPr>
            </a:p>
          </p:txBody>
        </p:sp>
        <p:sp>
          <p:nvSpPr>
            <p:cNvPr id="25606" name="Rectangle 9"/>
            <p:cNvSpPr>
              <a:spLocks noChangeArrowheads="1"/>
            </p:cNvSpPr>
            <p:nvPr/>
          </p:nvSpPr>
          <p:spPr bwMode="auto">
            <a:xfrm>
              <a:off x="2735" y="3240"/>
              <a:ext cx="4827" cy="287"/>
            </a:xfrm>
            <a:prstGeom prst="rect">
              <a:avLst/>
            </a:prstGeom>
            <a:solidFill>
              <a:schemeClr val="bg1"/>
            </a:solidFill>
            <a:ln w="9525">
              <a:solidFill>
                <a:schemeClr val="tx1"/>
              </a:solidFill>
              <a:miter lim="800000"/>
            </a:ln>
          </p:spPr>
          <p:txBody>
            <a:bodyPr wrap="none" anchor="ctr"/>
            <a:lstStyle/>
            <a:p>
              <a:pPr eaLnBrk="0" hangingPunct="0"/>
              <a:endParaRPr lang="zh-CN" altLang="en-US" b="1">
                <a:latin typeface="微软雅黑" panose="020B0503020204020204" pitchFamily="34" charset="-122"/>
                <a:ea typeface="微软雅黑" panose="020B0503020204020204" pitchFamily="34" charset="-122"/>
              </a:endParaRPr>
            </a:p>
          </p:txBody>
        </p:sp>
      </p:grpSp>
      <p:grpSp>
        <p:nvGrpSpPr>
          <p:cNvPr id="25607" name="组合 1"/>
          <p:cNvGrpSpPr/>
          <p:nvPr/>
        </p:nvGrpSpPr>
        <p:grpSpPr bwMode="auto">
          <a:xfrm>
            <a:off x="6476999" y="1295401"/>
            <a:ext cx="3192101" cy="1717040"/>
            <a:chOff x="7800" y="2040"/>
            <a:chExt cx="4439" cy="2703"/>
          </a:xfrm>
        </p:grpSpPr>
        <p:sp>
          <p:nvSpPr>
            <p:cNvPr id="25608" name="Text Box 10"/>
            <p:cNvSpPr txBox="1">
              <a:spLocks noChangeArrowheads="1"/>
            </p:cNvSpPr>
            <p:nvPr/>
          </p:nvSpPr>
          <p:spPr bwMode="auto">
            <a:xfrm>
              <a:off x="7800" y="3047"/>
              <a:ext cx="4425" cy="1696"/>
            </a:xfrm>
            <a:prstGeom prst="rect">
              <a:avLst/>
            </a:prstGeom>
            <a:solidFill>
              <a:schemeClr val="bg1"/>
            </a:solidFill>
            <a:ln w="25400">
              <a:solidFill>
                <a:srgbClr val="CC3300"/>
              </a:solidFill>
              <a:miter lim="800000"/>
            </a:ln>
          </p:spPr>
          <p:txBody>
            <a:bodyPr>
              <a:spAutoFit/>
            </a:bodyPr>
            <a:lstStyle/>
            <a:p>
              <a:r>
                <a:rPr lang="en-US" altLang="zh-CN" sz="2400" b="1" dirty="0">
                  <a:latin typeface="微软雅黑" panose="020B0503020204020204" pitchFamily="34" charset="-122"/>
                  <a:ea typeface="微软雅黑" panose="020B0503020204020204" pitchFamily="34" charset="-122"/>
                </a:rPr>
                <a:t>operation1</a:t>
              </a:r>
              <a:r>
                <a:rPr lang="en-US" altLang="zh-CN" sz="2400" b="1" dirty="0" smtClean="0">
                  <a:latin typeface="微软雅黑" panose="020B0503020204020204" pitchFamily="34" charset="-122"/>
                  <a:ea typeface="微软雅黑" panose="020B0503020204020204" pitchFamily="34" charset="-122"/>
                </a:rPr>
                <a:t>(): void</a:t>
              </a:r>
              <a:endParaRPr lang="en-US" altLang="zh-CN" sz="24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p:txBody>
        </p:sp>
        <p:sp>
          <p:nvSpPr>
            <p:cNvPr id="25609" name="Text Box 11"/>
            <p:cNvSpPr txBox="1">
              <a:spLocks noChangeArrowheads="1"/>
            </p:cNvSpPr>
            <p:nvPr/>
          </p:nvSpPr>
          <p:spPr bwMode="auto">
            <a:xfrm>
              <a:off x="7800" y="2040"/>
              <a:ext cx="4425" cy="755"/>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2800" b="1">
                  <a:latin typeface="微软雅黑" panose="020B0503020204020204" pitchFamily="34" charset="-122"/>
                  <a:ea typeface="微软雅黑" panose="020B0503020204020204" pitchFamily="34" charset="-122"/>
                </a:rPr>
                <a:t>Adaptee</a:t>
              </a:r>
              <a:r>
                <a:rPr lang="en-US" altLang="zh-CN" sz="2400" b="1">
                  <a:latin typeface="微软雅黑" panose="020B0503020204020204" pitchFamily="34" charset="-122"/>
                  <a:ea typeface="微软雅黑" panose="020B0503020204020204" pitchFamily="34" charset="-122"/>
                </a:rPr>
                <a:t> </a:t>
              </a:r>
              <a:endParaRPr lang="en-US" altLang="zh-CN" sz="2400" b="1">
                <a:latin typeface="微软雅黑" panose="020B0503020204020204" pitchFamily="34" charset="-122"/>
                <a:ea typeface="微软雅黑" panose="020B0503020204020204" pitchFamily="34" charset="-122"/>
              </a:endParaRPr>
            </a:p>
          </p:txBody>
        </p:sp>
        <p:sp>
          <p:nvSpPr>
            <p:cNvPr id="25610" name="Rectangle 12"/>
            <p:cNvSpPr>
              <a:spLocks noChangeArrowheads="1"/>
            </p:cNvSpPr>
            <p:nvPr/>
          </p:nvSpPr>
          <p:spPr bwMode="auto">
            <a:xfrm>
              <a:off x="7812" y="2760"/>
              <a:ext cx="4427" cy="287"/>
            </a:xfrm>
            <a:prstGeom prst="rect">
              <a:avLst/>
            </a:prstGeom>
            <a:solidFill>
              <a:schemeClr val="bg1"/>
            </a:solidFill>
            <a:ln w="9525">
              <a:solidFill>
                <a:schemeClr val="tx1"/>
              </a:solidFill>
              <a:miter lim="800000"/>
            </a:ln>
          </p:spPr>
          <p:txBody>
            <a:bodyPr wrap="none" anchor="ctr"/>
            <a:lstStyle/>
            <a:p>
              <a:pPr eaLnBrk="0" hangingPunct="0"/>
              <a:endParaRPr lang="zh-CN" altLang="en-US" b="1">
                <a:latin typeface="微软雅黑" panose="020B0503020204020204" pitchFamily="34" charset="-122"/>
                <a:ea typeface="微软雅黑" panose="020B0503020204020204" pitchFamily="34" charset="-122"/>
              </a:endParaRPr>
            </a:p>
          </p:txBody>
        </p:sp>
      </p:grpSp>
      <p:grpSp>
        <p:nvGrpSpPr>
          <p:cNvPr id="4" name="组合 3"/>
          <p:cNvGrpSpPr/>
          <p:nvPr/>
        </p:nvGrpSpPr>
        <p:grpSpPr bwMode="auto">
          <a:xfrm>
            <a:off x="3344863" y="3646489"/>
            <a:ext cx="5954712" cy="1081087"/>
            <a:chOff x="2868" y="5685"/>
            <a:chExt cx="9376" cy="1704"/>
          </a:xfrm>
        </p:grpSpPr>
        <p:sp>
          <p:nvSpPr>
            <p:cNvPr id="25612" name="Text Box 14"/>
            <p:cNvSpPr txBox="1">
              <a:spLocks noChangeArrowheads="1"/>
            </p:cNvSpPr>
            <p:nvPr/>
          </p:nvSpPr>
          <p:spPr bwMode="auto">
            <a:xfrm>
              <a:off x="2867" y="6662"/>
              <a:ext cx="9357" cy="727"/>
            </a:xfrm>
            <a:prstGeom prst="rect">
              <a:avLst/>
            </a:prstGeom>
            <a:solidFill>
              <a:schemeClr val="bg1"/>
            </a:solidFill>
            <a:ln w="25400">
              <a:solidFill>
                <a:srgbClr val="CC3300"/>
              </a:solidFill>
              <a:miter lim="800000"/>
            </a:ln>
          </p:spPr>
          <p:txBody>
            <a:bodyPr>
              <a:spAutoFit/>
            </a:bodyPr>
            <a:lstStyle/>
            <a:p>
              <a:r>
                <a:rPr lang="en-US" altLang="zh-CN" sz="2400" b="1" dirty="0">
                  <a:latin typeface="微软雅黑" panose="020B0503020204020204" pitchFamily="34" charset="-122"/>
                  <a:ea typeface="微软雅黑" panose="020B0503020204020204" pitchFamily="34" charset="-122"/>
                </a:rPr>
                <a:t>operation2():void</a:t>
              </a:r>
              <a:endParaRPr lang="en-US" altLang="zh-CN" sz="2400" b="1" dirty="0">
                <a:latin typeface="微软雅黑" panose="020B0503020204020204" pitchFamily="34" charset="-122"/>
                <a:ea typeface="微软雅黑" panose="020B0503020204020204" pitchFamily="34" charset="-122"/>
              </a:endParaRPr>
            </a:p>
          </p:txBody>
        </p:sp>
        <p:sp>
          <p:nvSpPr>
            <p:cNvPr id="25613" name="Text Box 15"/>
            <p:cNvSpPr txBox="1">
              <a:spLocks noChangeArrowheads="1"/>
            </p:cNvSpPr>
            <p:nvPr/>
          </p:nvSpPr>
          <p:spPr bwMode="auto">
            <a:xfrm>
              <a:off x="2867" y="5685"/>
              <a:ext cx="9357" cy="755"/>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a:t>
              </a:r>
              <a:r>
                <a:rPr lang="en-US" altLang="zh-CN" sz="2400" dirty="0"/>
                <a:t> </a:t>
              </a:r>
              <a:endParaRPr lang="en-US" altLang="zh-CN" sz="2400" dirty="0"/>
            </a:p>
          </p:txBody>
        </p:sp>
        <p:sp>
          <p:nvSpPr>
            <p:cNvPr id="25614" name="Rectangle 16"/>
            <p:cNvSpPr>
              <a:spLocks noChangeArrowheads="1"/>
            </p:cNvSpPr>
            <p:nvPr/>
          </p:nvSpPr>
          <p:spPr bwMode="auto">
            <a:xfrm>
              <a:off x="2867" y="6375"/>
              <a:ext cx="9377" cy="287"/>
            </a:xfrm>
            <a:prstGeom prst="rect">
              <a:avLst/>
            </a:prstGeom>
            <a:solidFill>
              <a:schemeClr val="bg1"/>
            </a:solidFill>
            <a:ln w="9525">
              <a:solidFill>
                <a:schemeClr val="tx1"/>
              </a:solidFill>
              <a:miter lim="800000"/>
            </a:ln>
          </p:spPr>
          <p:txBody>
            <a:bodyPr wrap="none" anchor="ctr"/>
            <a:lstStyle/>
            <a:p>
              <a:pPr eaLnBrk="0" hangingPunct="0"/>
              <a:endParaRPr lang="zh-CN" altLang="en-US"/>
            </a:p>
          </p:txBody>
        </p:sp>
      </p:grpSp>
      <p:sp>
        <p:nvSpPr>
          <p:cNvPr id="1032212" name="Text Box 20"/>
          <p:cNvSpPr txBox="1">
            <a:spLocks noChangeArrowheads="1"/>
          </p:cNvSpPr>
          <p:nvPr/>
        </p:nvSpPr>
        <p:spPr bwMode="auto">
          <a:xfrm>
            <a:off x="8241005" y="3149600"/>
            <a:ext cx="111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b="1" dirty="0">
                <a:latin typeface="微软雅黑" panose="020B0503020204020204" pitchFamily="34" charset="-122"/>
                <a:ea typeface="微软雅黑" panose="020B0503020204020204" pitchFamily="34" charset="-122"/>
              </a:rPr>
              <a:t>Inherit</a:t>
            </a:r>
            <a:r>
              <a:rPr lang="en-US" altLang="zh-CN" dirty="0"/>
              <a:t> </a:t>
            </a:r>
            <a:endParaRPr lang="en-US" altLang="zh-CN" dirty="0"/>
          </a:p>
        </p:txBody>
      </p:sp>
      <p:sp>
        <p:nvSpPr>
          <p:cNvPr id="1032213" name="Text Box 21"/>
          <p:cNvSpPr txBox="1">
            <a:spLocks noChangeArrowheads="1"/>
          </p:cNvSpPr>
          <p:nvPr/>
        </p:nvSpPr>
        <p:spPr bwMode="auto">
          <a:xfrm>
            <a:off x="4928086" y="3149600"/>
            <a:ext cx="161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50000"/>
              </a:spcBef>
            </a:pPr>
            <a:r>
              <a:rPr lang="en-US" altLang="zh-CN" b="1" dirty="0">
                <a:latin typeface="微软雅黑" panose="020B0503020204020204" pitchFamily="34" charset="-122"/>
                <a:ea typeface="微软雅黑" panose="020B0503020204020204" pitchFamily="34" charset="-122"/>
              </a:rPr>
              <a:t>implement</a:t>
            </a:r>
            <a:endParaRPr lang="en-US" altLang="zh-CN" b="1" dirty="0">
              <a:latin typeface="微软雅黑" panose="020B0503020204020204" pitchFamily="34" charset="-122"/>
              <a:ea typeface="微软雅黑" panose="020B0503020204020204" pitchFamily="34" charset="-122"/>
            </a:endParaRPr>
          </a:p>
        </p:txBody>
      </p:sp>
      <p:sp>
        <p:nvSpPr>
          <p:cNvPr id="1032223" name="Text Box 31"/>
          <p:cNvSpPr txBox="1">
            <a:spLocks noChangeArrowheads="1"/>
          </p:cNvSpPr>
          <p:nvPr/>
        </p:nvSpPr>
        <p:spPr bwMode="auto">
          <a:xfrm>
            <a:off x="2669633" y="5051848"/>
            <a:ext cx="85041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2400" b="1" dirty="0" smtClean="0">
                <a:solidFill>
                  <a:srgbClr val="0000CC"/>
                </a:solidFill>
                <a:latin typeface="微软雅黑" panose="020B0503020204020204" pitchFamily="34" charset="-122"/>
                <a:ea typeface="微软雅黑" panose="020B0503020204020204" pitchFamily="34" charset="-122"/>
              </a:rPr>
              <a:t>需写代码实现</a:t>
            </a:r>
            <a:r>
              <a:rPr lang="en-US" altLang="zh-CN" sz="2400" b="1" dirty="0" smtClean="0">
                <a:solidFill>
                  <a:srgbClr val="0000CC"/>
                </a:solidFill>
                <a:latin typeface="微软雅黑" panose="020B0503020204020204" pitchFamily="34" charset="-122"/>
                <a:ea typeface="微软雅黑" panose="020B0503020204020204" pitchFamily="34" charset="-122"/>
              </a:rPr>
              <a:t>operation2</a:t>
            </a:r>
            <a:r>
              <a:rPr lang="en-US" altLang="zh-CN" sz="2400" b="1" dirty="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当你写完</a:t>
            </a:r>
            <a:r>
              <a:rPr lang="en-US" altLang="zh-CN" sz="2400" b="1" dirty="0" smtClean="0">
                <a:solidFill>
                  <a:srgbClr val="0000CC"/>
                </a:solidFill>
                <a:latin typeface="微软雅黑" panose="020B0503020204020204" pitchFamily="34" charset="-122"/>
                <a:ea typeface="微软雅黑" panose="020B0503020204020204" pitchFamily="34" charset="-122"/>
              </a:rPr>
              <a:t>operation2()</a:t>
            </a:r>
            <a:r>
              <a:rPr lang="zh-CN" altLang="en-US" sz="2400" b="1" dirty="0" smtClean="0">
                <a:solidFill>
                  <a:srgbClr val="0000CC"/>
                </a:solidFill>
                <a:latin typeface="微软雅黑" panose="020B0503020204020204" pitchFamily="34" charset="-122"/>
                <a:ea typeface="微软雅黑" panose="020B0503020204020204" pitchFamily="34" charset="-122"/>
              </a:rPr>
              <a:t>的代码的时候，</a:t>
            </a: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operation1() </a:t>
            </a:r>
            <a:r>
              <a:rPr lang="zh-CN" altLang="en-US" sz="2400" b="1" dirty="0" smtClean="0">
                <a:solidFill>
                  <a:srgbClr val="0000CC"/>
                </a:solidFill>
                <a:latin typeface="微软雅黑" panose="020B0503020204020204" pitchFamily="34" charset="-122"/>
                <a:ea typeface="微软雅黑" panose="020B0503020204020204" pitchFamily="34" charset="-122"/>
              </a:rPr>
              <a:t>与</a:t>
            </a: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operation2</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可以被使用</a:t>
            </a:r>
            <a:r>
              <a:rPr lang="en-US" altLang="zh-CN" sz="2400" b="1" dirty="0" smtClean="0">
                <a:solidFill>
                  <a:srgbClr val="0000CC"/>
                </a:solidFill>
                <a:latin typeface="微软雅黑" panose="020B0503020204020204" pitchFamily="34" charset="-122"/>
                <a:ea typeface="微软雅黑" panose="020B0503020204020204" pitchFamily="34" charset="-122"/>
              </a:rPr>
              <a:t>.</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25620" name="Rectangle 32"/>
          <p:cNvSpPr>
            <a:spLocks noChangeArrowheads="1"/>
          </p:cNvSpPr>
          <p:nvPr/>
        </p:nvSpPr>
        <p:spPr bwMode="auto">
          <a:xfrm>
            <a:off x="1981200" y="2286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Class Adapter Pattern</a:t>
            </a:r>
            <a:endParaRPr lang="en-US" altLang="zh-CN" sz="2800">
              <a:solidFill>
                <a:schemeClr val="tx2"/>
              </a:solidFill>
              <a:latin typeface="黑体" panose="02010609060101010101" pitchFamily="49" charset="-122"/>
              <a:ea typeface="黑体" panose="02010609060101010101" pitchFamily="49" charset="-122"/>
            </a:endParaRPr>
          </a:p>
        </p:txBody>
      </p:sp>
      <p:sp>
        <p:nvSpPr>
          <p:cNvPr id="1032226" name="Text Box 34"/>
          <p:cNvSpPr txBox="1">
            <a:spLocks noChangeArrowheads="1"/>
          </p:cNvSpPr>
          <p:nvPr/>
        </p:nvSpPr>
        <p:spPr bwMode="auto">
          <a:xfrm>
            <a:off x="9946733" y="1295400"/>
            <a:ext cx="723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latin typeface="微软雅黑" panose="020B0503020204020204" pitchFamily="34" charset="-122"/>
                <a:ea typeface="微软雅黑" panose="020B0503020204020204" pitchFamily="34" charset="-122"/>
              </a:rPr>
              <a:t>原</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接</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口</a:t>
            </a:r>
            <a:endParaRPr lang="zh-CN" altLang="en-US" sz="3200" b="1" dirty="0">
              <a:latin typeface="微软雅黑" panose="020B0503020204020204" pitchFamily="34" charset="-122"/>
              <a:ea typeface="微软雅黑" panose="020B0503020204020204" pitchFamily="34" charset="-122"/>
            </a:endParaRPr>
          </a:p>
        </p:txBody>
      </p:sp>
      <p:sp>
        <p:nvSpPr>
          <p:cNvPr id="1032227" name="Text Box 35"/>
          <p:cNvSpPr txBox="1">
            <a:spLocks noChangeArrowheads="1"/>
          </p:cNvSpPr>
          <p:nvPr/>
        </p:nvSpPr>
        <p:spPr bwMode="auto">
          <a:xfrm>
            <a:off x="1871810" y="1295400"/>
            <a:ext cx="609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latin typeface="微软雅黑" panose="020B0503020204020204" pitchFamily="34" charset="-122"/>
                <a:ea typeface="微软雅黑" panose="020B0503020204020204" pitchFamily="34" charset="-122"/>
              </a:rPr>
              <a:t>新</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接</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口</a:t>
            </a:r>
            <a:endParaRPr lang="zh-CN" altLang="en-US" sz="3200" b="1" dirty="0">
              <a:latin typeface="微软雅黑" panose="020B0503020204020204" pitchFamily="34" charset="-122"/>
              <a:ea typeface="微软雅黑" panose="020B0503020204020204" pitchFamily="34" charset="-122"/>
            </a:endParaRPr>
          </a:p>
        </p:txBody>
      </p:sp>
      <p:sp>
        <p:nvSpPr>
          <p:cNvPr id="1032228" name="Text Box 36"/>
          <p:cNvSpPr txBox="1">
            <a:spLocks noChangeArrowheads="1"/>
          </p:cNvSpPr>
          <p:nvPr/>
        </p:nvSpPr>
        <p:spPr bwMode="auto">
          <a:xfrm>
            <a:off x="995510" y="1155700"/>
            <a:ext cx="9525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dirty="0">
                <a:solidFill>
                  <a:srgbClr val="0000FF"/>
                </a:solidFill>
                <a:latin typeface="微软雅黑" panose="020B0503020204020204" pitchFamily="34" charset="-122"/>
                <a:ea typeface="微软雅黑" panose="020B0503020204020204" pitchFamily="34" charset="-122"/>
              </a:rPr>
              <a:t>用户</a:t>
            </a:r>
            <a:endParaRPr lang="en-US" altLang="zh-CN" sz="2800"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dirty="0">
                <a:solidFill>
                  <a:srgbClr val="0000FF"/>
                </a:solidFill>
                <a:latin typeface="微软雅黑" panose="020B0503020204020204" pitchFamily="34" charset="-122"/>
                <a:ea typeface="微软雅黑" panose="020B0503020204020204" pitchFamily="34" charset="-122"/>
              </a:rPr>
              <a:t>使用</a:t>
            </a:r>
            <a:endParaRPr lang="en-US" altLang="zh-CN" sz="2800"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dirty="0">
                <a:solidFill>
                  <a:srgbClr val="0000FF"/>
                </a:solidFill>
                <a:latin typeface="微软雅黑" panose="020B0503020204020204" pitchFamily="34" charset="-122"/>
                <a:ea typeface="微软雅黑" panose="020B0503020204020204" pitchFamily="34" charset="-122"/>
              </a:rPr>
              <a:t>新接</a:t>
            </a:r>
            <a:endParaRPr lang="en-US" altLang="zh-CN" sz="2800"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dirty="0">
                <a:solidFill>
                  <a:srgbClr val="0000FF"/>
                </a:solidFill>
                <a:latin typeface="微软雅黑" panose="020B0503020204020204" pitchFamily="34" charset="-122"/>
                <a:ea typeface="微软雅黑" panose="020B0503020204020204" pitchFamily="34" charset="-122"/>
              </a:rPr>
              <a:t>口</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032219" name="Line 27"/>
          <p:cNvSpPr>
            <a:spLocks noChangeShapeType="1"/>
          </p:cNvSpPr>
          <p:nvPr/>
        </p:nvSpPr>
        <p:spPr bwMode="auto">
          <a:xfrm flipV="1">
            <a:off x="4572000" y="4460876"/>
            <a:ext cx="95250" cy="822325"/>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组合 6"/>
          <p:cNvGrpSpPr/>
          <p:nvPr/>
        </p:nvGrpSpPr>
        <p:grpSpPr>
          <a:xfrm>
            <a:off x="7807942" y="3057134"/>
            <a:ext cx="308189" cy="553417"/>
            <a:chOff x="995510" y="3518932"/>
            <a:chExt cx="308189" cy="553417"/>
          </a:xfrm>
        </p:grpSpPr>
        <p:sp>
          <p:nvSpPr>
            <p:cNvPr id="3" name="流程图: 摘录 2"/>
            <p:cNvSpPr/>
            <p:nvPr/>
          </p:nvSpPr>
          <p:spPr>
            <a:xfrm>
              <a:off x="995510" y="3518932"/>
              <a:ext cx="308189" cy="265417"/>
            </a:xfrm>
            <a:prstGeom prst="flowChartExtra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1145511" y="3784349"/>
              <a:ext cx="0" cy="28800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4624281" y="3088958"/>
            <a:ext cx="308189" cy="553417"/>
            <a:chOff x="995510" y="3518932"/>
            <a:chExt cx="308189" cy="553417"/>
          </a:xfrm>
        </p:grpSpPr>
        <p:sp>
          <p:nvSpPr>
            <p:cNvPr id="31" name="流程图: 摘录 30"/>
            <p:cNvSpPr/>
            <p:nvPr/>
          </p:nvSpPr>
          <p:spPr>
            <a:xfrm>
              <a:off x="995510" y="3518932"/>
              <a:ext cx="308189" cy="265417"/>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H="1">
              <a:off x="1145511" y="3784349"/>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32226"/>
                                        </p:tgtEl>
                                        <p:attrNameLst>
                                          <p:attrName>style.visibility</p:attrName>
                                        </p:attrNameLst>
                                      </p:cBhvr>
                                      <p:to>
                                        <p:strVal val="visible"/>
                                      </p:to>
                                    </p:set>
                                    <p:anim calcmode="lin" valueType="num">
                                      <p:cBhvr>
                                        <p:cTn id="7" dur="1000" fill="hold"/>
                                        <p:tgtEl>
                                          <p:spTgt spid="1032226"/>
                                        </p:tgtEl>
                                        <p:attrNameLst>
                                          <p:attrName>ppt_w</p:attrName>
                                        </p:attrNameLst>
                                      </p:cBhvr>
                                      <p:tavLst>
                                        <p:tav tm="0">
                                          <p:val>
                                            <p:fltVal val="0"/>
                                          </p:val>
                                        </p:tav>
                                        <p:tav tm="100000">
                                          <p:val>
                                            <p:strVal val="#ppt_w"/>
                                          </p:val>
                                        </p:tav>
                                      </p:tavLst>
                                    </p:anim>
                                    <p:anim calcmode="lin" valueType="num">
                                      <p:cBhvr>
                                        <p:cTn id="8" dur="1000" fill="hold"/>
                                        <p:tgtEl>
                                          <p:spTgt spid="1032226"/>
                                        </p:tgtEl>
                                        <p:attrNameLst>
                                          <p:attrName>ppt_h</p:attrName>
                                        </p:attrNameLst>
                                      </p:cBhvr>
                                      <p:tavLst>
                                        <p:tav tm="0">
                                          <p:val>
                                            <p:fltVal val="0"/>
                                          </p:val>
                                        </p:tav>
                                        <p:tav tm="100000">
                                          <p:val>
                                            <p:strVal val="#ppt_h"/>
                                          </p:val>
                                        </p:tav>
                                      </p:tavLst>
                                    </p:anim>
                                    <p:anim calcmode="lin" valueType="num">
                                      <p:cBhvr>
                                        <p:cTn id="9" dur="1000" fill="hold"/>
                                        <p:tgtEl>
                                          <p:spTgt spid="10322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322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1032227"/>
                                        </p:tgtEl>
                                        <p:attrNameLst>
                                          <p:attrName>style.visibility</p:attrName>
                                        </p:attrNameLst>
                                      </p:cBhvr>
                                      <p:to>
                                        <p:strVal val="visible"/>
                                      </p:to>
                                    </p:set>
                                    <p:anim calcmode="lin" valueType="num">
                                      <p:cBhvr>
                                        <p:cTn id="21" dur="1000" fill="hold"/>
                                        <p:tgtEl>
                                          <p:spTgt spid="1032227"/>
                                        </p:tgtEl>
                                        <p:attrNameLst>
                                          <p:attrName>ppt_w</p:attrName>
                                        </p:attrNameLst>
                                      </p:cBhvr>
                                      <p:tavLst>
                                        <p:tav tm="0">
                                          <p:val>
                                            <p:fltVal val="0"/>
                                          </p:val>
                                        </p:tav>
                                        <p:tav tm="100000">
                                          <p:val>
                                            <p:strVal val="#ppt_w"/>
                                          </p:val>
                                        </p:tav>
                                      </p:tavLst>
                                    </p:anim>
                                    <p:anim calcmode="lin" valueType="num">
                                      <p:cBhvr>
                                        <p:cTn id="22" dur="1000" fill="hold"/>
                                        <p:tgtEl>
                                          <p:spTgt spid="1032227"/>
                                        </p:tgtEl>
                                        <p:attrNameLst>
                                          <p:attrName>ppt_h</p:attrName>
                                        </p:attrNameLst>
                                      </p:cBhvr>
                                      <p:tavLst>
                                        <p:tav tm="0">
                                          <p:val>
                                            <p:fltVal val="0"/>
                                          </p:val>
                                        </p:tav>
                                        <p:tav tm="100000">
                                          <p:val>
                                            <p:strVal val="#ppt_h"/>
                                          </p:val>
                                        </p:tav>
                                      </p:tavLst>
                                    </p:anim>
                                    <p:anim calcmode="lin" valueType="num">
                                      <p:cBhvr>
                                        <p:cTn id="23" dur="1000" fill="hold"/>
                                        <p:tgtEl>
                                          <p:spTgt spid="103222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0322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032228"/>
                                        </p:tgtEl>
                                        <p:attrNameLst>
                                          <p:attrName>style.visibility</p:attrName>
                                        </p:attrNameLst>
                                      </p:cBhvr>
                                      <p:to>
                                        <p:strVal val="visible"/>
                                      </p:to>
                                    </p:set>
                                    <p:anim calcmode="lin" valueType="num">
                                      <p:cBhvr>
                                        <p:cTn id="29" dur="1000" fill="hold"/>
                                        <p:tgtEl>
                                          <p:spTgt spid="1032228"/>
                                        </p:tgtEl>
                                        <p:attrNameLst>
                                          <p:attrName>ppt_w</p:attrName>
                                        </p:attrNameLst>
                                      </p:cBhvr>
                                      <p:tavLst>
                                        <p:tav tm="0">
                                          <p:val>
                                            <p:fltVal val="0"/>
                                          </p:val>
                                        </p:tav>
                                        <p:tav tm="100000">
                                          <p:val>
                                            <p:strVal val="#ppt_w"/>
                                          </p:val>
                                        </p:tav>
                                      </p:tavLst>
                                    </p:anim>
                                    <p:anim calcmode="lin" valueType="num">
                                      <p:cBhvr>
                                        <p:cTn id="30" dur="1000" fill="hold"/>
                                        <p:tgtEl>
                                          <p:spTgt spid="1032228"/>
                                        </p:tgtEl>
                                        <p:attrNameLst>
                                          <p:attrName>ppt_h</p:attrName>
                                        </p:attrNameLst>
                                      </p:cBhvr>
                                      <p:tavLst>
                                        <p:tav tm="0">
                                          <p:val>
                                            <p:fltVal val="0"/>
                                          </p:val>
                                        </p:tav>
                                        <p:tav tm="100000">
                                          <p:val>
                                            <p:strVal val="#ppt_h"/>
                                          </p:val>
                                        </p:tav>
                                      </p:tavLst>
                                    </p:anim>
                                    <p:anim calcmode="lin" valueType="num">
                                      <p:cBhvr>
                                        <p:cTn id="31" dur="1000" fill="hold"/>
                                        <p:tgtEl>
                                          <p:spTgt spid="1032228"/>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0322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1032212"/>
                                        </p:tgtEl>
                                        <p:attrNameLst>
                                          <p:attrName>style.visibility</p:attrName>
                                        </p:attrNameLst>
                                      </p:cBhvr>
                                      <p:to>
                                        <p:strVal val="visible"/>
                                      </p:to>
                                    </p:set>
                                    <p:animEffect transition="in" filter="slide(fromBottom)">
                                      <p:cBhvr>
                                        <p:cTn id="56" dur="500"/>
                                        <p:tgtEl>
                                          <p:spTgt spid="1032212"/>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032213"/>
                                        </p:tgtEl>
                                        <p:attrNameLst>
                                          <p:attrName>style.visibility</p:attrName>
                                        </p:attrNameLst>
                                      </p:cBhvr>
                                      <p:to>
                                        <p:strVal val="visible"/>
                                      </p:to>
                                    </p:set>
                                    <p:animEffect transition="in" filter="slide(fromBottom)">
                                      <p:cBhvr>
                                        <p:cTn id="61" dur="500"/>
                                        <p:tgtEl>
                                          <p:spTgt spid="1032213"/>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032219"/>
                                        </p:tgtEl>
                                        <p:attrNameLst>
                                          <p:attrName>style.visibility</p:attrName>
                                        </p:attrNameLst>
                                      </p:cBhvr>
                                      <p:to>
                                        <p:strVal val="visible"/>
                                      </p:to>
                                    </p:set>
                                    <p:animEffect transition="in" filter="slide(fromBottom)">
                                      <p:cBhvr>
                                        <p:cTn id="66" dur="500"/>
                                        <p:tgtEl>
                                          <p:spTgt spid="103221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1032223">
                                            <p:txEl>
                                              <p:pRg st="0" end="0"/>
                                            </p:txEl>
                                          </p:spTgt>
                                        </p:tgtEl>
                                        <p:attrNameLst>
                                          <p:attrName>style.visibility</p:attrName>
                                        </p:attrNameLst>
                                      </p:cBhvr>
                                      <p:to>
                                        <p:strVal val="visible"/>
                                      </p:to>
                                    </p:set>
                                    <p:animEffect transition="in" filter="slide(fromBottom)">
                                      <p:cBhvr>
                                        <p:cTn id="71" dur="500"/>
                                        <p:tgtEl>
                                          <p:spTgt spid="103222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1032214">
                                            <p:txEl>
                                              <p:pRg st="0" end="0"/>
                                            </p:txEl>
                                          </p:spTgt>
                                        </p:tgtEl>
                                        <p:attrNameLst>
                                          <p:attrName>style.visibility</p:attrName>
                                        </p:attrNameLst>
                                      </p:cBhvr>
                                      <p:to>
                                        <p:strVal val="visible"/>
                                      </p:to>
                                    </p:set>
                                    <p:animEffect transition="in" filter="slide(fromBottom)">
                                      <p:cBhvr>
                                        <p:cTn id="76" dur="500"/>
                                        <p:tgtEl>
                                          <p:spTgt spid="1032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212" grpId="0"/>
      <p:bldP spid="1032213" grpId="0"/>
      <p:bldP spid="1032226" grpId="0"/>
      <p:bldP spid="1032227" grpId="0"/>
      <p:bldP spid="1032228" grpId="0"/>
      <p:bldP spid="10322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44316F9-CF09-43EA-BA51-56B4B2FDA8AB}" type="slidenum">
              <a:rPr lang="zh-CN" altLang="en-US" smtClean="0"/>
            </a:fld>
            <a:endParaRPr lang="zh-CN" altLang="en-US" smtClean="0"/>
          </a:p>
        </p:txBody>
      </p:sp>
      <p:sp>
        <p:nvSpPr>
          <p:cNvPr id="26626" name="Rectangle 2"/>
          <p:cNvSpPr>
            <a:spLocks noGrp="1" noChangeArrowheads="1"/>
          </p:cNvSpPr>
          <p:nvPr>
            <p:ph type="title"/>
          </p:nvPr>
        </p:nvSpPr>
        <p:spPr>
          <a:xfrm>
            <a:off x="1752600" y="274638"/>
            <a:ext cx="8686800" cy="487362"/>
          </a:xfrm>
        </p:spPr>
        <p:txBody>
          <a:bodyPr vert="horz" lIns="0" tIns="45720" rIns="0" bIns="45720" rtlCol="0" anchor="ctr">
            <a:normAutofit fontScale="90000"/>
          </a:bodyPr>
          <a:lstStyle/>
          <a:p>
            <a:pPr eaLnBrk="1" hangingPunct="1"/>
            <a:r>
              <a:rPr lang="en-US" altLang="zh-CN" sz="3200" b="1"/>
              <a:t>Class adapter pattern-sample source code</a:t>
            </a:r>
            <a:endParaRPr lang="en-US" altLang="zh-CN" sz="3200" b="1"/>
          </a:p>
        </p:txBody>
      </p:sp>
      <p:sp>
        <p:nvSpPr>
          <p:cNvPr id="1020931" name="Rectangle 3"/>
          <p:cNvSpPr>
            <a:spLocks noGrp="1" noChangeArrowheads="1"/>
          </p:cNvSpPr>
          <p:nvPr>
            <p:ph idx="1"/>
          </p:nvPr>
        </p:nvSpPr>
        <p:spPr>
          <a:xfrm>
            <a:off x="1004935" y="1774479"/>
            <a:ext cx="9510665" cy="4550121"/>
          </a:xfrm>
        </p:spPr>
        <p:txBody>
          <a:bodyPr>
            <a:normAutofit lnSpcReduction="10000"/>
          </a:bodyPr>
          <a:lstStyle/>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public class</a:t>
            </a:r>
            <a:r>
              <a:rPr lang="en-US" altLang="zh-CN"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Adaptee</a:t>
            </a:r>
            <a:r>
              <a:rPr lang="en-US" altLang="zh-CN" dirty="0">
                <a:latin typeface="微软雅黑" panose="020B0503020204020204" pitchFamily="34" charset="-122"/>
                <a:ea typeface="微软雅黑" panose="020B0503020204020204" pitchFamily="34" charset="-122"/>
              </a:rPr>
              <a:t> { </a:t>
            </a:r>
            <a:r>
              <a:rPr lang="en-US" altLang="zh-CN" b="1" dirty="0">
                <a:solidFill>
                  <a:srgbClr val="0000FF"/>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原接口</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dirty="0">
                <a:latin typeface="微软雅黑" panose="020B0503020204020204" pitchFamily="34" charset="-122"/>
                <a:ea typeface="微软雅黑" panose="020B0503020204020204" pitchFamily="34" charset="-122"/>
              </a:rPr>
              <a:t>    public void operation1() { </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a:t>
            </a:r>
            <a:r>
              <a:rPr lang="en-US" altLang="zh-CN" dirty="0">
                <a:latin typeface="微软雅黑" panose="020B0503020204020204" pitchFamily="34" charset="-122"/>
                <a:ea typeface="微软雅黑" panose="020B0503020204020204" pitchFamily="34" charset="-122"/>
              </a:rPr>
              <a:t>(“ This is an existing method.”)   </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public interface</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Target</a:t>
            </a:r>
            <a:r>
              <a:rPr lang="en-US" altLang="zh-CN" dirty="0">
                <a:latin typeface="微软雅黑" panose="020B0503020204020204" pitchFamily="34" charset="-122"/>
                <a:ea typeface="微软雅黑" panose="020B0503020204020204" pitchFamily="34" charset="-122"/>
              </a:rPr>
              <a:t> { </a:t>
            </a:r>
            <a:r>
              <a:rPr lang="en-US" altLang="zh-CN" b="1" dirty="0">
                <a:solidFill>
                  <a:srgbClr val="0000FF"/>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新接口，声明所有的方法</a:t>
            </a:r>
            <a:endParaRPr lang="en-US" altLang="zh-CN" b="1" dirty="0">
              <a:solidFill>
                <a:srgbClr val="0000FF"/>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dirty="0">
                <a:latin typeface="微软雅黑" panose="020B0503020204020204" pitchFamily="34" charset="-122"/>
                <a:ea typeface="微软雅黑" panose="020B0503020204020204" pitchFamily="34" charset="-122"/>
              </a:rPr>
              <a:t>    void operation1();</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dirty="0">
                <a:latin typeface="微软雅黑" panose="020B0503020204020204" pitchFamily="34" charset="-122"/>
                <a:ea typeface="微软雅黑" panose="020B0503020204020204" pitchFamily="34" charset="-122"/>
              </a:rPr>
              <a:t>    void operation2();</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6628" name="Text Box 4"/>
          <p:cNvSpPr txBox="1">
            <a:spLocks noChangeArrowheads="1"/>
          </p:cNvSpPr>
          <p:nvPr/>
        </p:nvSpPr>
        <p:spPr bwMode="auto">
          <a:xfrm>
            <a:off x="900066" y="1108068"/>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a:solidFill>
                  <a:srgbClr val="0000CC"/>
                </a:solidFill>
                <a:latin typeface="微软雅黑" panose="020B0503020204020204" pitchFamily="34" charset="-122"/>
                <a:ea typeface="微软雅黑" panose="020B0503020204020204" pitchFamily="34" charset="-122"/>
              </a:rPr>
              <a:t>增加新功能的示意性代码</a:t>
            </a:r>
            <a:endParaRPr lang="zh-CN" altLang="en-US" sz="2800"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animEffect transition="in" filter="slide(fromBottom)">
                                      <p:cBhvr>
                                        <p:cTn id="7" dur="500"/>
                                        <p:tgtEl>
                                          <p:spTgt spid="1020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20931">
                                            <p:txEl>
                                              <p:pRg st="4" end="4"/>
                                            </p:txEl>
                                          </p:spTgt>
                                        </p:tgtEl>
                                        <p:attrNameLst>
                                          <p:attrName>style.visibility</p:attrName>
                                        </p:attrNameLst>
                                      </p:cBhvr>
                                      <p:to>
                                        <p:strVal val="visible"/>
                                      </p:to>
                                    </p:set>
                                    <p:animEffect transition="in" filter="slide(fromBottom)">
                                      <p:cBhvr>
                                        <p:cTn id="12" dur="500"/>
                                        <p:tgtEl>
                                          <p:spTgt spid="102093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20931">
                                            <p:txEl>
                                              <p:pRg st="1" end="1"/>
                                            </p:txEl>
                                          </p:spTgt>
                                        </p:tgtEl>
                                        <p:attrNameLst>
                                          <p:attrName>style.visibility</p:attrName>
                                        </p:attrNameLst>
                                      </p:cBhvr>
                                      <p:to>
                                        <p:strVal val="visible"/>
                                      </p:to>
                                    </p:set>
                                    <p:animEffect transition="in" filter="slide(fromBottom)">
                                      <p:cBhvr>
                                        <p:cTn id="17" dur="500"/>
                                        <p:tgtEl>
                                          <p:spTgt spid="1020931">
                                            <p:txEl>
                                              <p:pRg st="1" end="1"/>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020931">
                                            <p:txEl>
                                              <p:pRg st="2" end="2"/>
                                            </p:txEl>
                                          </p:spTgt>
                                        </p:tgtEl>
                                        <p:attrNameLst>
                                          <p:attrName>style.visibility</p:attrName>
                                        </p:attrNameLst>
                                      </p:cBhvr>
                                      <p:to>
                                        <p:strVal val="visible"/>
                                      </p:to>
                                    </p:set>
                                    <p:animEffect transition="in" filter="slide(fromBottom)">
                                      <p:cBhvr>
                                        <p:cTn id="20" dur="500"/>
                                        <p:tgtEl>
                                          <p:spTgt spid="1020931">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20931">
                                            <p:txEl>
                                              <p:pRg st="3" end="3"/>
                                            </p:txEl>
                                          </p:spTgt>
                                        </p:tgtEl>
                                        <p:attrNameLst>
                                          <p:attrName>style.visibility</p:attrName>
                                        </p:attrNameLst>
                                      </p:cBhvr>
                                      <p:to>
                                        <p:strVal val="visible"/>
                                      </p:to>
                                    </p:set>
                                    <p:animEffect transition="in" filter="slide(fromBottom)">
                                      <p:cBhvr>
                                        <p:cTn id="23" dur="500"/>
                                        <p:tgtEl>
                                          <p:spTgt spid="102093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20931">
                                            <p:txEl>
                                              <p:pRg st="6" end="6"/>
                                            </p:txEl>
                                          </p:spTgt>
                                        </p:tgtEl>
                                        <p:attrNameLst>
                                          <p:attrName>style.visibility</p:attrName>
                                        </p:attrNameLst>
                                      </p:cBhvr>
                                      <p:to>
                                        <p:strVal val="visible"/>
                                      </p:to>
                                    </p:set>
                                    <p:animEffect transition="in" filter="slide(fromBottom)">
                                      <p:cBhvr>
                                        <p:cTn id="28" dur="500"/>
                                        <p:tgtEl>
                                          <p:spTgt spid="1020931">
                                            <p:txEl>
                                              <p:pRg st="6" end="6"/>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020931">
                                            <p:txEl>
                                              <p:pRg st="7" end="7"/>
                                            </p:txEl>
                                          </p:spTgt>
                                        </p:tgtEl>
                                        <p:attrNameLst>
                                          <p:attrName>style.visibility</p:attrName>
                                        </p:attrNameLst>
                                      </p:cBhvr>
                                      <p:to>
                                        <p:strVal val="visible"/>
                                      </p:to>
                                    </p:set>
                                    <p:animEffect transition="in" filter="slide(fromBottom)">
                                      <p:cBhvr>
                                        <p:cTn id="31" dur="500"/>
                                        <p:tgtEl>
                                          <p:spTgt spid="1020931">
                                            <p:txEl>
                                              <p:pRg st="7" end="7"/>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020931">
                                            <p:txEl>
                                              <p:pRg st="8" end="8"/>
                                            </p:txEl>
                                          </p:spTgt>
                                        </p:tgtEl>
                                        <p:attrNameLst>
                                          <p:attrName>style.visibility</p:attrName>
                                        </p:attrNameLst>
                                      </p:cBhvr>
                                      <p:to>
                                        <p:strVal val="visible"/>
                                      </p:to>
                                    </p:set>
                                    <p:animEffect transition="in" filter="slide(fromBottom)">
                                      <p:cBhvr>
                                        <p:cTn id="34" dur="500"/>
                                        <p:tgtEl>
                                          <p:spTgt spid="1020931">
                                            <p:txEl>
                                              <p:pRg st="8" end="8"/>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020931">
                                            <p:txEl>
                                              <p:pRg st="9" end="9"/>
                                            </p:txEl>
                                          </p:spTgt>
                                        </p:tgtEl>
                                        <p:attrNameLst>
                                          <p:attrName>style.visibility</p:attrName>
                                        </p:attrNameLst>
                                      </p:cBhvr>
                                      <p:to>
                                        <p:strVal val="visible"/>
                                      </p:to>
                                    </p:set>
                                    <p:animEffect transition="in" filter="slide(fromBottom)">
                                      <p:cBhvr>
                                        <p:cTn id="37" dur="500"/>
                                        <p:tgtEl>
                                          <p:spTgt spid="10209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C8B4D0A-69E8-4640-BC36-8E3381F40D12}" type="slidenum">
              <a:rPr lang="zh-CN" altLang="en-US" smtClean="0"/>
            </a:fld>
            <a:endParaRPr lang="zh-CN" altLang="en-US" smtClean="0"/>
          </a:p>
        </p:txBody>
      </p:sp>
      <p:sp>
        <p:nvSpPr>
          <p:cNvPr id="1021955" name="Rectangle 3"/>
          <p:cNvSpPr>
            <a:spLocks noGrp="1" noChangeArrowheads="1"/>
          </p:cNvSpPr>
          <p:nvPr>
            <p:ph idx="1"/>
          </p:nvPr>
        </p:nvSpPr>
        <p:spPr>
          <a:xfrm>
            <a:off x="733331" y="1219201"/>
            <a:ext cx="11126709" cy="4830763"/>
          </a:xfrm>
        </p:spPr>
        <p:txBody>
          <a:bodyPr>
            <a:normAutofit/>
          </a:bodyPr>
          <a:lstStyle/>
          <a:p>
            <a:pPr eaLnBrk="1" hangingPunct="1">
              <a:lnSpc>
                <a:spcPct val="90000"/>
              </a:lnSpc>
              <a:buFontTx/>
              <a:buNone/>
            </a:pP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适配器类</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public class Adapter </a:t>
            </a:r>
            <a:r>
              <a:rPr lang="en-US" altLang="zh-CN" b="1" dirty="0">
                <a:solidFill>
                  <a:srgbClr val="0000CC"/>
                </a:solidFill>
                <a:latin typeface="微软雅黑" panose="020B0503020204020204" pitchFamily="34" charset="-122"/>
                <a:ea typeface="微软雅黑" panose="020B0503020204020204" pitchFamily="34" charset="-122"/>
              </a:rPr>
              <a:t>extends</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Adaptee</a:t>
            </a:r>
            <a:r>
              <a:rPr lang="en-US" altLang="zh-CN" b="1" dirty="0">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implements</a:t>
            </a:r>
            <a:r>
              <a:rPr lang="en-US" altLang="zh-CN" b="1" dirty="0">
                <a:latin typeface="微软雅黑" panose="020B0503020204020204" pitchFamily="34" charset="-122"/>
                <a:ea typeface="微软雅黑" panose="020B0503020204020204" pitchFamily="34" charset="-122"/>
              </a:rPr>
              <a:t> Target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类</a:t>
            </a:r>
            <a:r>
              <a:rPr lang="en-US" altLang="zh-CN" b="1" dirty="0" err="1" smtClean="0">
                <a:latin typeface="微软雅黑" panose="020B0503020204020204" pitchFamily="34" charset="-122"/>
                <a:ea typeface="微软雅黑" panose="020B0503020204020204" pitchFamily="34" charset="-122"/>
              </a:rPr>
              <a:t>Adaptee</a:t>
            </a:r>
            <a:r>
              <a:rPr lang="zh-CN" altLang="en-US" b="1" dirty="0" smtClean="0">
                <a:latin typeface="微软雅黑" panose="020B0503020204020204" pitchFamily="34" charset="-122"/>
                <a:ea typeface="微软雅黑" panose="020B0503020204020204" pitchFamily="34" charset="-122"/>
              </a:rPr>
              <a:t>不包含</a:t>
            </a:r>
            <a:r>
              <a:rPr lang="en-US" altLang="zh-CN" b="1" dirty="0" smtClean="0">
                <a:latin typeface="微软雅黑" panose="020B0503020204020204" pitchFamily="34" charset="-122"/>
                <a:ea typeface="微软雅黑" panose="020B0503020204020204" pitchFamily="34" charset="-122"/>
              </a:rPr>
              <a:t>Operation2</a:t>
            </a:r>
            <a:r>
              <a:rPr lang="en-US" altLang="zh-CN"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所以这里要写代码实现它</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    public void operation2()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         // </a:t>
            </a:r>
            <a:r>
              <a:rPr lang="zh-CN" altLang="en-US" b="1" dirty="0" smtClean="0">
                <a:solidFill>
                  <a:srgbClr val="0000CC"/>
                </a:solidFill>
                <a:latin typeface="微软雅黑" panose="020B0503020204020204" pitchFamily="34" charset="-122"/>
                <a:ea typeface="微软雅黑" panose="020B0503020204020204" pitchFamily="34" charset="-122"/>
              </a:rPr>
              <a:t>写代码实现此方法</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不用在</a:t>
            </a:r>
            <a:r>
              <a:rPr lang="en-US" altLang="zh-CN" b="1" dirty="0">
                <a:solidFill>
                  <a:srgbClr val="FF0000"/>
                </a:solidFill>
                <a:latin typeface="微软雅黑" panose="020B0503020204020204" pitchFamily="34" charset="-122"/>
                <a:ea typeface="微软雅黑" panose="020B0503020204020204" pitchFamily="34" charset="-122"/>
              </a:rPr>
              <a:t>Adapter</a:t>
            </a:r>
            <a:r>
              <a:rPr lang="zh-CN" altLang="en-US" b="1" dirty="0">
                <a:solidFill>
                  <a:srgbClr val="FF0000"/>
                </a:solidFill>
                <a:latin typeface="微软雅黑" panose="020B0503020204020204" pitchFamily="34" charset="-122"/>
                <a:ea typeface="微软雅黑" panose="020B0503020204020204" pitchFamily="34" charset="-122"/>
              </a:rPr>
              <a:t>类里面声明</a:t>
            </a:r>
            <a:r>
              <a:rPr lang="en-US" altLang="zh-CN" b="1" dirty="0" smtClean="0">
                <a:solidFill>
                  <a:srgbClr val="FF0000"/>
                </a:solidFill>
                <a:latin typeface="微软雅黑" panose="020B0503020204020204" pitchFamily="34" charset="-122"/>
                <a:ea typeface="微软雅黑" panose="020B0503020204020204" pitchFamily="34" charset="-122"/>
              </a:rPr>
              <a:t>operation1</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27651" name="Rectangle 6"/>
          <p:cNvSpPr>
            <a:spLocks noGrp="1" noChangeArrowheads="1"/>
          </p:cNvSpPr>
          <p:nvPr>
            <p:ph type="title"/>
          </p:nvPr>
        </p:nvSpPr>
        <p:spPr>
          <a:xfrm>
            <a:off x="1981200" y="274638"/>
            <a:ext cx="8305800" cy="639762"/>
          </a:xfrm>
        </p:spPr>
        <p:txBody>
          <a:bodyPr/>
          <a:lstStyle/>
          <a:p>
            <a:pPr eaLnBrk="1" hangingPunct="1"/>
            <a:r>
              <a:rPr lang="en-US" altLang="zh-CN" sz="3000" b="1"/>
              <a:t>Class adapter pattern-sample source code</a:t>
            </a:r>
            <a:endParaRPr lang="en-US" altLang="zh-CN" sz="30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A6C4F-2771-4655-9735-A2D201D60AC5}" type="slidenum">
              <a:rPr lang="zh-CN" altLang="en-US" smtClean="0"/>
            </a:fld>
            <a:endParaRPr lang="zh-CN" altLang="en-US" smtClean="0"/>
          </a:p>
        </p:txBody>
      </p:sp>
      <p:sp>
        <p:nvSpPr>
          <p:cNvPr id="1060867" name="Rectangle 3"/>
          <p:cNvSpPr>
            <a:spLocks noGrp="1" noChangeArrowheads="1"/>
          </p:cNvSpPr>
          <p:nvPr>
            <p:ph idx="1"/>
          </p:nvPr>
        </p:nvSpPr>
        <p:spPr>
          <a:xfrm>
            <a:off x="609192" y="2127252"/>
            <a:ext cx="10933976" cy="3820876"/>
          </a:xfrm>
        </p:spPr>
        <p:txBody>
          <a:bodyPr>
            <a:normAutofit lnSpcReduction="10000"/>
          </a:bodyPr>
          <a:lstStyle/>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public class Client {</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	private static </a:t>
            </a:r>
            <a:r>
              <a:rPr lang="en-US" altLang="zh-CN" b="1" dirty="0">
                <a:solidFill>
                  <a:srgbClr val="CC3300"/>
                </a:solidFill>
                <a:latin typeface="微软雅黑" panose="020B0503020204020204" pitchFamily="34" charset="-122"/>
                <a:ea typeface="微软雅黑" panose="020B0503020204020204" pitchFamily="34" charset="-122"/>
              </a:rPr>
              <a:t>Target </a:t>
            </a:r>
            <a:r>
              <a:rPr lang="en-US" altLang="zh-CN" b="1" dirty="0" err="1">
                <a:solidFill>
                  <a:srgbClr val="CC3300"/>
                </a:solidFill>
                <a:latin typeface="微软雅黑" panose="020B0503020204020204" pitchFamily="34" charset="-122"/>
                <a:ea typeface="微软雅黑" panose="020B0503020204020204" pitchFamily="34" charset="-122"/>
              </a:rPr>
              <a:t>adp</a:t>
            </a:r>
            <a:r>
              <a:rPr lang="en-US" altLang="zh-CN" b="1" dirty="0">
                <a:latin typeface="微软雅黑" panose="020B0503020204020204" pitchFamily="34" charset="-122"/>
                <a:ea typeface="微软雅黑" panose="020B0503020204020204" pitchFamily="34" charset="-122"/>
              </a:rPr>
              <a:t>;  // </a:t>
            </a:r>
            <a:r>
              <a:rPr lang="zh-CN" altLang="en-US" b="1" dirty="0" smtClean="0">
                <a:latin typeface="微软雅黑" panose="020B0503020204020204" pitchFamily="34" charset="-122"/>
                <a:ea typeface="微软雅黑" panose="020B0503020204020204" pitchFamily="34" charset="-122"/>
              </a:rPr>
              <a:t>使用接口类类型</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pP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    public static void main (String[] </a:t>
            </a:r>
            <a:r>
              <a:rPr lang="en-US" altLang="zh-CN" b="1" dirty="0" err="1">
                <a:latin typeface="微软雅黑" panose="020B0503020204020204" pitchFamily="34" charset="-122"/>
                <a:ea typeface="微软雅黑" panose="020B0503020204020204" pitchFamily="34" charset="-122"/>
              </a:rPr>
              <a:t>args</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adp</a:t>
            </a:r>
            <a:r>
              <a:rPr lang="en-US" altLang="zh-CN" b="1" dirty="0">
                <a:latin typeface="微软雅黑" panose="020B0503020204020204" pitchFamily="34" charset="-122"/>
                <a:ea typeface="微软雅黑" panose="020B0503020204020204" pitchFamily="34" charset="-122"/>
              </a:rPr>
              <a:t> = new Adapter();</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            adp.operation1();</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            adp.operation2();</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28675" name="Rectangle 4"/>
          <p:cNvSpPr>
            <a:spLocks noGrp="1" noChangeArrowheads="1"/>
          </p:cNvSpPr>
          <p:nvPr>
            <p:ph type="title"/>
          </p:nvPr>
        </p:nvSpPr>
        <p:spPr>
          <a:xfrm>
            <a:off x="1981200" y="274638"/>
            <a:ext cx="8305800" cy="563562"/>
          </a:xfrm>
        </p:spPr>
        <p:txBody>
          <a:bodyPr/>
          <a:lstStyle/>
          <a:p>
            <a:pPr eaLnBrk="1" hangingPunct="1"/>
            <a:r>
              <a:rPr lang="en-US" altLang="zh-CN" sz="3000" b="1">
                <a:latin typeface="微软雅黑" panose="020B0503020204020204" pitchFamily="34" charset="-122"/>
                <a:ea typeface="微软雅黑" panose="020B0503020204020204" pitchFamily="34" charset="-122"/>
              </a:rPr>
              <a:t>Class adapter pattern-sample source code</a:t>
            </a:r>
            <a:endParaRPr lang="en-US" altLang="zh-CN" sz="3000" b="1">
              <a:latin typeface="微软雅黑" panose="020B0503020204020204" pitchFamily="34" charset="-122"/>
              <a:ea typeface="微软雅黑" panose="020B0503020204020204" pitchFamily="34" charset="-122"/>
            </a:endParaRPr>
          </a:p>
        </p:txBody>
      </p:sp>
      <p:sp>
        <p:nvSpPr>
          <p:cNvPr id="28676" name="文本框 1"/>
          <p:cNvSpPr txBox="1">
            <a:spLocks noChangeArrowheads="1"/>
          </p:cNvSpPr>
          <p:nvPr/>
        </p:nvSpPr>
        <p:spPr bwMode="auto">
          <a:xfrm>
            <a:off x="609192" y="1221582"/>
            <a:ext cx="5051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CC"/>
                </a:solidFill>
                <a:latin typeface="微软雅黑" panose="020B0503020204020204" pitchFamily="34" charset="-122"/>
                <a:ea typeface="微软雅黑" panose="020B0503020204020204" pitchFamily="34" charset="-122"/>
              </a:rPr>
              <a:t>怎样写</a:t>
            </a:r>
            <a:r>
              <a:rPr lang="en-US" altLang="zh-CN" sz="2800" b="1" dirty="0">
                <a:solidFill>
                  <a:srgbClr val="0000CC"/>
                </a:solidFill>
                <a:latin typeface="微软雅黑" panose="020B0503020204020204" pitchFamily="34" charset="-122"/>
                <a:ea typeface="微软雅黑" panose="020B0503020204020204" pitchFamily="34" charset="-122"/>
              </a:rPr>
              <a:t>Client</a:t>
            </a:r>
            <a:r>
              <a:rPr lang="zh-CN" altLang="en-US" sz="2800" b="1" dirty="0">
                <a:solidFill>
                  <a:srgbClr val="0000CC"/>
                </a:solidFill>
                <a:latin typeface="微软雅黑" panose="020B0503020204020204" pitchFamily="34" charset="-122"/>
                <a:ea typeface="微软雅黑" panose="020B0503020204020204" pitchFamily="34" charset="-122"/>
              </a:rPr>
              <a:t>类里的代码？</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60867">
                                            <p:txEl>
                                              <p:pRg st="0" end="0"/>
                                            </p:txEl>
                                          </p:spTgt>
                                        </p:tgtEl>
                                        <p:attrNameLst>
                                          <p:attrName>style.visibility</p:attrName>
                                        </p:attrNameLst>
                                      </p:cBhvr>
                                      <p:to>
                                        <p:strVal val="visible"/>
                                      </p:to>
                                    </p:set>
                                    <p:animEffect transition="in" filter="slide(fromBottom)">
                                      <p:cBhvr>
                                        <p:cTn id="7" dur="500"/>
                                        <p:tgtEl>
                                          <p:spTgt spid="1060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60867">
                                            <p:txEl>
                                              <p:pRg st="8" end="8"/>
                                            </p:txEl>
                                          </p:spTgt>
                                        </p:tgtEl>
                                        <p:attrNameLst>
                                          <p:attrName>style.visibility</p:attrName>
                                        </p:attrNameLst>
                                      </p:cBhvr>
                                      <p:to>
                                        <p:strVal val="visible"/>
                                      </p:to>
                                    </p:set>
                                    <p:animEffect transition="in" filter="slide(fromBottom)">
                                      <p:cBhvr>
                                        <p:cTn id="12" dur="500"/>
                                        <p:tgtEl>
                                          <p:spTgt spid="1060867">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60867">
                                            <p:txEl>
                                              <p:pRg st="1" end="1"/>
                                            </p:txEl>
                                          </p:spTgt>
                                        </p:tgtEl>
                                        <p:attrNameLst>
                                          <p:attrName>style.visibility</p:attrName>
                                        </p:attrNameLst>
                                      </p:cBhvr>
                                      <p:to>
                                        <p:strVal val="visible"/>
                                      </p:to>
                                    </p:set>
                                    <p:animEffect transition="in" filter="slide(fromBottom)">
                                      <p:cBhvr>
                                        <p:cTn id="17" dur="500"/>
                                        <p:tgtEl>
                                          <p:spTgt spid="1060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60867">
                                            <p:txEl>
                                              <p:pRg st="3" end="3"/>
                                            </p:txEl>
                                          </p:spTgt>
                                        </p:tgtEl>
                                        <p:attrNameLst>
                                          <p:attrName>style.visibility</p:attrName>
                                        </p:attrNameLst>
                                      </p:cBhvr>
                                      <p:to>
                                        <p:strVal val="visible"/>
                                      </p:to>
                                    </p:set>
                                    <p:animEffect transition="in" filter="slide(fromBottom)">
                                      <p:cBhvr>
                                        <p:cTn id="22" dur="500"/>
                                        <p:tgtEl>
                                          <p:spTgt spid="1060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60867">
                                            <p:txEl>
                                              <p:pRg st="7" end="7"/>
                                            </p:txEl>
                                          </p:spTgt>
                                        </p:tgtEl>
                                        <p:attrNameLst>
                                          <p:attrName>style.visibility</p:attrName>
                                        </p:attrNameLst>
                                      </p:cBhvr>
                                      <p:to>
                                        <p:strVal val="visible"/>
                                      </p:to>
                                    </p:set>
                                    <p:animEffect transition="in" filter="slide(fromBottom)">
                                      <p:cBhvr>
                                        <p:cTn id="27" dur="500"/>
                                        <p:tgtEl>
                                          <p:spTgt spid="106086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060867">
                                            <p:txEl>
                                              <p:pRg st="4" end="4"/>
                                            </p:txEl>
                                          </p:spTgt>
                                        </p:tgtEl>
                                        <p:attrNameLst>
                                          <p:attrName>style.visibility</p:attrName>
                                        </p:attrNameLst>
                                      </p:cBhvr>
                                      <p:to>
                                        <p:strVal val="visible"/>
                                      </p:to>
                                    </p:set>
                                    <p:animEffect transition="in" filter="slide(fromBottom)">
                                      <p:cBhvr>
                                        <p:cTn id="32" dur="500"/>
                                        <p:tgtEl>
                                          <p:spTgt spid="10608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60867">
                                            <p:txEl>
                                              <p:pRg st="5" end="5"/>
                                            </p:txEl>
                                          </p:spTgt>
                                        </p:tgtEl>
                                        <p:attrNameLst>
                                          <p:attrName>style.visibility</p:attrName>
                                        </p:attrNameLst>
                                      </p:cBhvr>
                                      <p:to>
                                        <p:strVal val="visible"/>
                                      </p:to>
                                    </p:set>
                                    <p:animEffect transition="in" filter="slide(fromBottom)">
                                      <p:cBhvr>
                                        <p:cTn id="37" dur="500"/>
                                        <p:tgtEl>
                                          <p:spTgt spid="106086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60867">
                                            <p:txEl>
                                              <p:pRg st="6" end="6"/>
                                            </p:txEl>
                                          </p:spTgt>
                                        </p:tgtEl>
                                        <p:attrNameLst>
                                          <p:attrName>style.visibility</p:attrName>
                                        </p:attrNameLst>
                                      </p:cBhvr>
                                      <p:to>
                                        <p:strVal val="visible"/>
                                      </p:to>
                                    </p:set>
                                    <p:animEffect transition="in" filter="slide(fromBottom)">
                                      <p:cBhvr>
                                        <p:cTn id="42" dur="500"/>
                                        <p:tgtEl>
                                          <p:spTgt spid="1060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68971D2-C107-4F42-97BA-52EFA34F143B}" type="slidenum">
              <a:rPr lang="zh-CN" altLang="en-US" smtClean="0"/>
            </a:fld>
            <a:endParaRPr lang="zh-CN" altLang="en-US" smtClean="0"/>
          </a:p>
        </p:txBody>
      </p:sp>
      <p:sp>
        <p:nvSpPr>
          <p:cNvPr id="1095682" name="Rectangle 2"/>
          <p:cNvSpPr>
            <a:spLocks noGrp="1" noChangeArrowheads="1"/>
          </p:cNvSpPr>
          <p:nvPr>
            <p:ph type="title"/>
          </p:nvPr>
        </p:nvSpPr>
        <p:spPr>
          <a:xfrm>
            <a:off x="1981200" y="274638"/>
            <a:ext cx="8229600" cy="792162"/>
          </a:xfrm>
        </p:spPr>
        <p:txBody>
          <a:bodyPr/>
          <a:lstStyle/>
          <a:p>
            <a:pPr eaLnBrk="1" hangingPunct="1">
              <a:defRPr/>
            </a:pPr>
            <a:r>
              <a:rPr lang="en-US" altLang="zh-CN" sz="3600" b="1">
                <a:effectLst>
                  <a:outerShdw blurRad="38100" dist="38100" dir="2700000" algn="tl">
                    <a:srgbClr val="C0C0C0"/>
                  </a:outerShdw>
                </a:effectLst>
              </a:rPr>
              <a:t>Contents of this lecture</a:t>
            </a:r>
            <a:endParaRPr lang="en-US" altLang="zh-CN" sz="3600" b="1">
              <a:effectLst>
                <a:outerShdw blurRad="38100" dist="38100" dir="2700000" algn="tl">
                  <a:srgbClr val="C0C0C0"/>
                </a:outerShdw>
              </a:effectLst>
            </a:endParaRPr>
          </a:p>
        </p:txBody>
      </p:sp>
      <p:sp>
        <p:nvSpPr>
          <p:cNvPr id="10243" name="Rectangle 3"/>
          <p:cNvSpPr>
            <a:spLocks noGrp="1" noChangeArrowheads="1"/>
          </p:cNvSpPr>
          <p:nvPr>
            <p:ph idx="1"/>
          </p:nvPr>
        </p:nvSpPr>
        <p:spPr>
          <a:xfrm>
            <a:off x="669955" y="1600201"/>
            <a:ext cx="10800785" cy="4799013"/>
          </a:xfrm>
        </p:spPr>
        <p:txBody>
          <a:bodyPr/>
          <a:lstStyle/>
          <a:p>
            <a:pPr marL="609600" indent="-609600">
              <a:lnSpc>
                <a:spcPct val="100000"/>
              </a:lnSpc>
              <a:spcAft>
                <a:spcPts val="600"/>
              </a:spcAft>
              <a:buFontTx/>
              <a:buAutoNum type="arabicPeriod"/>
            </a:pPr>
            <a:r>
              <a:rPr lang="en-US" altLang="zh-CN" sz="2400" b="1" dirty="0">
                <a:latin typeface="微软雅黑" panose="020B0503020204020204" pitchFamily="34" charset="-122"/>
                <a:ea typeface="微软雅黑" panose="020B0503020204020204" pitchFamily="34" charset="-122"/>
                <a:hlinkClick r:id="rId1" action="ppaction://hlinksldjump"/>
              </a:rPr>
              <a:t>Interface of a class</a:t>
            </a:r>
            <a:endParaRPr lang="en-US" altLang="zh-CN" sz="2400" b="1" dirty="0">
              <a:latin typeface="微软雅黑" panose="020B0503020204020204" pitchFamily="34" charset="-122"/>
              <a:ea typeface="微软雅黑" panose="020B0503020204020204" pitchFamily="34" charset="-122"/>
            </a:endParaRPr>
          </a:p>
          <a:p>
            <a:pPr marL="609600" indent="-609600">
              <a:lnSpc>
                <a:spcPct val="100000"/>
              </a:lnSpc>
              <a:spcAft>
                <a:spcPts val="600"/>
              </a:spcAft>
              <a:buFontTx/>
              <a:buAutoNum type="arabicPeriod"/>
            </a:pPr>
            <a:r>
              <a:rPr lang="en-US" altLang="zh-CN" sz="2400" b="1" dirty="0">
                <a:latin typeface="微软雅黑" panose="020B0503020204020204" pitchFamily="34" charset="-122"/>
                <a:ea typeface="微软雅黑" panose="020B0503020204020204" pitchFamily="34" charset="-122"/>
                <a:hlinkClick r:id="rId2" action="ppaction://hlinksldjump"/>
              </a:rPr>
              <a:t>Introduction of the Adapter pattern</a:t>
            </a:r>
            <a:endParaRPr lang="en-US" altLang="zh-CN" sz="2400" b="1" dirty="0">
              <a:latin typeface="微软雅黑" panose="020B0503020204020204" pitchFamily="34" charset="-122"/>
              <a:ea typeface="微软雅黑" panose="020B0503020204020204" pitchFamily="34" charset="-122"/>
            </a:endParaRPr>
          </a:p>
          <a:p>
            <a:pPr marL="609600" indent="-609600">
              <a:lnSpc>
                <a:spcPct val="100000"/>
              </a:lnSpc>
              <a:spcAft>
                <a:spcPts val="600"/>
              </a:spcAft>
              <a:buFontTx/>
              <a:buAutoNum type="arabicPeriod"/>
            </a:pPr>
            <a:r>
              <a:rPr lang="en-US" altLang="zh-CN" sz="2400" b="1" dirty="0">
                <a:latin typeface="微软雅黑" panose="020B0503020204020204" pitchFamily="34" charset="-122"/>
                <a:ea typeface="微软雅黑" panose="020B0503020204020204" pitchFamily="34" charset="-122"/>
                <a:hlinkClick r:id="rId3" action="ppaction://hlinksldjump"/>
              </a:rPr>
              <a:t>Class Adapter Pattern for Adding New Functionality (</a:t>
            </a:r>
            <a:r>
              <a:rPr lang="zh-CN" altLang="en-US" sz="2400" b="1" dirty="0">
                <a:latin typeface="微软雅黑" panose="020B0503020204020204" pitchFamily="34" charset="-122"/>
                <a:ea typeface="微软雅黑" panose="020B0503020204020204" pitchFamily="34" charset="-122"/>
                <a:hlinkClick r:id="rId3" action="ppaction://hlinksldjump"/>
              </a:rPr>
              <a:t>类适配器模式的增加新功能情况</a:t>
            </a:r>
            <a:r>
              <a:rPr lang="en-US" altLang="zh-CN" sz="2400" b="1" dirty="0">
                <a:latin typeface="微软雅黑" panose="020B0503020204020204" pitchFamily="34" charset="-122"/>
                <a:ea typeface="微软雅黑" panose="020B0503020204020204" pitchFamily="34" charset="-122"/>
                <a:hlinkClick r:id="rId3" action="ppaction://hlinksldjump"/>
              </a:rPr>
              <a:t>)</a:t>
            </a:r>
            <a:endParaRPr lang="en-US" altLang="zh-CN" sz="2400" b="1" dirty="0">
              <a:latin typeface="微软雅黑" panose="020B0503020204020204" pitchFamily="34" charset="-122"/>
              <a:ea typeface="微软雅黑" panose="020B0503020204020204" pitchFamily="34" charset="-122"/>
            </a:endParaRPr>
          </a:p>
          <a:p>
            <a:pPr marL="609600" indent="-609600">
              <a:lnSpc>
                <a:spcPct val="100000"/>
              </a:lnSpc>
              <a:spcAft>
                <a:spcPts val="600"/>
              </a:spcAft>
              <a:buFontTx/>
              <a:buAutoNum type="arabicPeriod"/>
            </a:pPr>
            <a:r>
              <a:rPr lang="en-US" altLang="zh-CN" sz="2400" b="1" dirty="0">
                <a:latin typeface="微软雅黑" panose="020B0503020204020204" pitchFamily="34" charset="-122"/>
                <a:ea typeface="微软雅黑" panose="020B0503020204020204" pitchFamily="34" charset="-122"/>
                <a:hlinkClick r:id="rId4" action="ppaction://hlinksldjump"/>
              </a:rPr>
              <a:t>Object Adapter Pattern for Adding New Functionality (</a:t>
            </a:r>
            <a:r>
              <a:rPr lang="zh-CN" altLang="en-US" sz="2400" b="1" dirty="0">
                <a:latin typeface="微软雅黑" panose="020B0503020204020204" pitchFamily="34" charset="-122"/>
                <a:ea typeface="微软雅黑" panose="020B0503020204020204" pitchFamily="34" charset="-122"/>
                <a:hlinkClick r:id="rId4" action="ppaction://hlinksldjump"/>
              </a:rPr>
              <a:t>对象适配器模式的增加新功能情况</a:t>
            </a:r>
            <a:r>
              <a:rPr lang="en-US" altLang="zh-CN" sz="2400" b="1" dirty="0">
                <a:latin typeface="微软雅黑" panose="020B0503020204020204" pitchFamily="34" charset="-122"/>
                <a:ea typeface="微软雅黑" panose="020B0503020204020204" pitchFamily="34" charset="-122"/>
                <a:hlinkClick r:id="rId4" action="ppaction://hlinksldjump"/>
              </a:rPr>
              <a:t>)</a:t>
            </a:r>
            <a:endParaRPr lang="en-US" altLang="zh-CN" sz="2400" b="1" dirty="0">
              <a:latin typeface="微软雅黑" panose="020B0503020204020204" pitchFamily="34" charset="-122"/>
              <a:ea typeface="微软雅黑" panose="020B0503020204020204" pitchFamily="34" charset="-122"/>
              <a:hlinkClick r:id="rId5" action="ppaction://hlinksldjump"/>
            </a:endParaRPr>
          </a:p>
          <a:p>
            <a:pPr marL="609600" indent="-609600">
              <a:lnSpc>
                <a:spcPct val="100000"/>
              </a:lnSpc>
              <a:spcAft>
                <a:spcPts val="600"/>
              </a:spcAft>
              <a:buFontTx/>
              <a:buAutoNum type="arabicPeriod"/>
            </a:pPr>
            <a:r>
              <a:rPr lang="en-US" altLang="zh-CN" sz="2400" b="1" dirty="0">
                <a:solidFill>
                  <a:schemeClr val="tx2"/>
                </a:solidFill>
                <a:latin typeface="微软雅黑" panose="020B0503020204020204" pitchFamily="34" charset="-122"/>
                <a:ea typeface="微软雅黑" panose="020B0503020204020204" pitchFamily="34" charset="-122"/>
                <a:hlinkClick r:id="rId6" action="ppaction://hlinksldjump"/>
              </a:rPr>
              <a:t>General Forms of Adapter Pattern </a:t>
            </a:r>
            <a:r>
              <a:rPr lang="zh-CN" altLang="en-US" sz="2400" b="1" dirty="0">
                <a:solidFill>
                  <a:schemeClr val="tx2"/>
                </a:solidFill>
                <a:latin typeface="微软雅黑" panose="020B0503020204020204" pitchFamily="34" charset="-122"/>
                <a:ea typeface="微软雅黑" panose="020B0503020204020204" pitchFamily="34" charset="-122"/>
                <a:hlinkClick r:id="rId6" action="ppaction://hlinksldjump"/>
              </a:rPr>
              <a:t>（适配器模式的一般形式）</a:t>
            </a:r>
            <a:endParaRPr lang="en-US" altLang="zh-CN" sz="2400" b="1" dirty="0">
              <a:latin typeface="微软雅黑" panose="020B0503020204020204" pitchFamily="34" charset="-122"/>
              <a:ea typeface="微软雅黑" panose="020B0503020204020204" pitchFamily="34" charset="-122"/>
            </a:endParaRPr>
          </a:p>
          <a:p>
            <a:pPr marL="609600" indent="-609600">
              <a:lnSpc>
                <a:spcPct val="100000"/>
              </a:lnSpc>
              <a:spcAft>
                <a:spcPts val="600"/>
              </a:spcAft>
              <a:buFontTx/>
              <a:buAutoNum type="arabicPeriod"/>
            </a:pPr>
            <a:r>
              <a:rPr lang="en-US" altLang="zh-CN" sz="2400" b="1" dirty="0">
                <a:latin typeface="微软雅黑" panose="020B0503020204020204" pitchFamily="34" charset="-122"/>
                <a:ea typeface="微软雅黑" panose="020B0503020204020204" pitchFamily="34" charset="-122"/>
                <a:hlinkClick r:id="rId7" action="ppaction://hlinksldjump"/>
              </a:rPr>
              <a:t>Design Examples Using Adapter Pattern </a:t>
            </a:r>
            <a:endParaRPr lang="en-US" altLang="zh-CN" sz="2400" b="1" dirty="0">
              <a:latin typeface="微软雅黑" panose="020B0503020204020204" pitchFamily="34" charset="-122"/>
              <a:ea typeface="微软雅黑" panose="020B0503020204020204" pitchFamily="34" charset="-122"/>
            </a:endParaRPr>
          </a:p>
          <a:p>
            <a:pPr marL="609600" indent="-609600">
              <a:lnSpc>
                <a:spcPct val="100000"/>
              </a:lnSpc>
              <a:spcAft>
                <a:spcPts val="600"/>
              </a:spcAft>
              <a:buFontTx/>
              <a:buAutoNum type="arabicPeriod"/>
            </a:pPr>
            <a:r>
              <a:rPr lang="en-US" altLang="zh-CN" sz="2400" b="1" dirty="0">
                <a:latin typeface="微软雅黑" panose="020B0503020204020204" pitchFamily="34" charset="-122"/>
                <a:ea typeface="微软雅黑" panose="020B0503020204020204" pitchFamily="34" charset="-122"/>
                <a:hlinkClick r:id="rId8" action="ppaction://hlinksldjump"/>
              </a:rPr>
              <a:t>Further discussions</a:t>
            </a:r>
            <a:endParaRPr lang="zh-CN" alt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9" name="Rectangle 3"/>
          <p:cNvSpPr>
            <a:spLocks noGrp="1" noChangeArrowheads="1"/>
          </p:cNvSpPr>
          <p:nvPr>
            <p:ph idx="1"/>
          </p:nvPr>
        </p:nvSpPr>
        <p:spPr>
          <a:xfrm>
            <a:off x="506994" y="914400"/>
            <a:ext cx="11389259" cy="1223905"/>
          </a:xfrm>
        </p:spPr>
        <p:txBody>
          <a:bodyPr>
            <a:noAutofit/>
          </a:bodyPr>
          <a:lstStyle/>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问题</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能否同时适配两个类？</a:t>
            </a:r>
            <a:endParaRPr lang="zh-CN" altLang="en-US"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若存在</a:t>
            </a:r>
            <a:r>
              <a:rPr lang="en-US" altLang="zh-CN" b="1" dirty="0" smtClean="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Adaptee1 </a:t>
            </a:r>
            <a:r>
              <a:rPr lang="zh-CN" altLang="en-US" b="1" dirty="0" smtClean="0">
                <a:latin typeface="微软雅黑" panose="020B0503020204020204" pitchFamily="34" charset="-122"/>
                <a:ea typeface="微软雅黑" panose="020B0503020204020204" pitchFamily="34" charset="-122"/>
              </a:rPr>
              <a:t>和</a:t>
            </a:r>
            <a:r>
              <a:rPr lang="en-US" altLang="zh-CN" b="1" dirty="0" smtClean="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Adaptee2, </a:t>
            </a:r>
            <a:r>
              <a:rPr lang="zh-CN" altLang="en-US" b="1" dirty="0" smtClean="0">
                <a:latin typeface="微软雅黑" panose="020B0503020204020204" pitchFamily="34" charset="-122"/>
                <a:ea typeface="微软雅黑" panose="020B0503020204020204" pitchFamily="34" charset="-122"/>
              </a:rPr>
              <a:t>是否仍然可以使用类适配器模式</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29699" name="Rectangle 26"/>
          <p:cNvSpPr>
            <a:spLocks noGrp="1" noChangeArrowheads="1"/>
          </p:cNvSpPr>
          <p:nvPr>
            <p:ph type="title"/>
          </p:nvPr>
        </p:nvSpPr>
        <p:spPr>
          <a:xfrm>
            <a:off x="1981200" y="274638"/>
            <a:ext cx="8305800" cy="487362"/>
          </a:xfrm>
        </p:spPr>
        <p:txBody>
          <a:bodyPr/>
          <a:lstStyle/>
          <a:p>
            <a:pPr eaLnBrk="1" hangingPunct="1"/>
            <a:r>
              <a:rPr lang="en-US" altLang="zh-CN" sz="2800" b="1">
                <a:solidFill>
                  <a:srgbClr val="0000CC"/>
                </a:solidFill>
              </a:rPr>
              <a:t>Class adapter pattern- question</a:t>
            </a:r>
            <a:endParaRPr lang="en-US" altLang="zh-CN" sz="2800" b="1">
              <a:solidFill>
                <a:srgbClr val="0000CC"/>
              </a:solidFill>
            </a:endParaRPr>
          </a:p>
        </p:txBody>
      </p:sp>
      <p:sp>
        <p:nvSpPr>
          <p:cNvPr id="1058821" name="Text Box 5"/>
          <p:cNvSpPr txBox="1">
            <a:spLocks noChangeArrowheads="1"/>
          </p:cNvSpPr>
          <p:nvPr/>
        </p:nvSpPr>
        <p:spPr bwMode="auto">
          <a:xfrm>
            <a:off x="1683945" y="3101318"/>
            <a:ext cx="2902343" cy="1200329"/>
          </a:xfrm>
          <a:prstGeom prst="rect">
            <a:avLst/>
          </a:prstGeom>
          <a:solidFill>
            <a:schemeClr val="bg1"/>
          </a:solidFill>
          <a:ln w="25400">
            <a:solidFill>
              <a:srgbClr val="CC3300"/>
            </a:solidFill>
            <a:miter lim="800000"/>
          </a:ln>
        </p:spPr>
        <p:txBody>
          <a:bodyPr wrap="square">
            <a:spAutoFit/>
          </a:bodyPr>
          <a:lstStyle/>
          <a:p>
            <a:r>
              <a:rPr lang="en-US" altLang="zh-CN" sz="2400" b="1" dirty="0">
                <a:latin typeface="微软雅黑" panose="020B0503020204020204" pitchFamily="34" charset="-122"/>
                <a:ea typeface="微软雅黑" panose="020B0503020204020204" pitchFamily="34" charset="-122"/>
              </a:rPr>
              <a:t>operation1():void</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operation2():void</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operation3():void</a:t>
            </a:r>
            <a:endParaRPr lang="en-US" altLang="zh-CN" sz="2400" b="1" dirty="0">
              <a:latin typeface="微软雅黑" panose="020B0503020204020204" pitchFamily="34" charset="-122"/>
              <a:ea typeface="微软雅黑" panose="020B0503020204020204" pitchFamily="34" charset="-122"/>
            </a:endParaRPr>
          </a:p>
        </p:txBody>
      </p:sp>
      <p:sp>
        <p:nvSpPr>
          <p:cNvPr id="1058822" name="Text Box 6"/>
          <p:cNvSpPr txBox="1">
            <a:spLocks noChangeArrowheads="1"/>
          </p:cNvSpPr>
          <p:nvPr/>
        </p:nvSpPr>
        <p:spPr bwMode="auto">
          <a:xfrm>
            <a:off x="1683945" y="2292807"/>
            <a:ext cx="2902343" cy="812530"/>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2400" b="1" dirty="0">
                <a:latin typeface="微软雅黑" panose="020B0503020204020204" pitchFamily="34" charset="-122"/>
                <a:ea typeface="微软雅黑" panose="020B0503020204020204" pitchFamily="34" charset="-122"/>
              </a:rPr>
              <a:t>&lt;&lt;interface&gt;&gt;</a:t>
            </a:r>
            <a:endParaRPr lang="en-US" altLang="zh-CN" sz="2400" b="1" dirty="0">
              <a:latin typeface="微软雅黑" panose="020B0503020204020204" pitchFamily="34" charset="-122"/>
              <a:ea typeface="微软雅黑" panose="020B0503020204020204" pitchFamily="34" charset="-122"/>
            </a:endParaRPr>
          </a:p>
          <a:p>
            <a:pPr algn="ctr">
              <a:lnSpc>
                <a:spcPct val="90000"/>
              </a:lnSpc>
            </a:pPr>
            <a:r>
              <a:rPr lang="en-US" altLang="zh-CN" sz="2800" b="1" i="1" dirty="0">
                <a:latin typeface="微软雅黑" panose="020B0503020204020204" pitchFamily="34" charset="-122"/>
                <a:ea typeface="微软雅黑" panose="020B0503020204020204" pitchFamily="34" charset="-122"/>
              </a:rPr>
              <a:t>Target</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1058827" name="Text Box 11"/>
          <p:cNvSpPr txBox="1">
            <a:spLocks noChangeArrowheads="1"/>
          </p:cNvSpPr>
          <p:nvPr/>
        </p:nvSpPr>
        <p:spPr bwMode="auto">
          <a:xfrm>
            <a:off x="4724400" y="3195952"/>
            <a:ext cx="2989152" cy="1077218"/>
          </a:xfrm>
          <a:prstGeom prst="rect">
            <a:avLst/>
          </a:prstGeom>
          <a:solidFill>
            <a:schemeClr val="bg1"/>
          </a:solidFill>
          <a:ln w="25400">
            <a:solidFill>
              <a:srgbClr val="CC3300"/>
            </a:solidFill>
            <a:miter lim="800000"/>
          </a:ln>
        </p:spPr>
        <p:txBody>
          <a:bodyPr wrap="square">
            <a:spAutoFit/>
          </a:bodyPr>
          <a:lstStyle/>
          <a:p>
            <a:r>
              <a:rPr lang="en-US" altLang="zh-CN" sz="2400" b="1" dirty="0">
                <a:latin typeface="微软雅黑" panose="020B0503020204020204" pitchFamily="34" charset="-122"/>
                <a:ea typeface="微软雅黑" panose="020B0503020204020204" pitchFamily="34" charset="-122"/>
              </a:rPr>
              <a:t>operation1():void</a:t>
            </a:r>
            <a:endParaRPr lang="en-US" altLang="zh-CN" sz="24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p:txBody>
      </p:sp>
      <p:sp>
        <p:nvSpPr>
          <p:cNvPr id="1058828" name="Text Box 12"/>
          <p:cNvSpPr txBox="1">
            <a:spLocks noChangeArrowheads="1"/>
          </p:cNvSpPr>
          <p:nvPr/>
        </p:nvSpPr>
        <p:spPr bwMode="auto">
          <a:xfrm>
            <a:off x="4724400" y="2714810"/>
            <a:ext cx="2989152" cy="480131"/>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Adaptee1</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1058831" name="Text Box 15"/>
          <p:cNvSpPr txBox="1">
            <a:spLocks noChangeArrowheads="1"/>
          </p:cNvSpPr>
          <p:nvPr/>
        </p:nvSpPr>
        <p:spPr bwMode="auto">
          <a:xfrm>
            <a:off x="2370500" y="5428033"/>
            <a:ext cx="7162800" cy="400050"/>
          </a:xfrm>
          <a:prstGeom prst="rect">
            <a:avLst/>
          </a:prstGeom>
          <a:solidFill>
            <a:schemeClr val="bg1"/>
          </a:solidFill>
          <a:ln w="25400">
            <a:solidFill>
              <a:srgbClr val="CC3300"/>
            </a:solidFill>
            <a:miter lim="800000"/>
          </a:ln>
        </p:spPr>
        <p:txBody>
          <a:bodyPr wrap="square">
            <a:spAutoFit/>
          </a:bodyPr>
          <a:lstStyle/>
          <a:p>
            <a:r>
              <a:rPr lang="en-US" altLang="zh-CN" sz="2000" b="1">
                <a:latin typeface="微软雅黑" panose="020B0503020204020204" pitchFamily="34" charset="-122"/>
                <a:ea typeface="微软雅黑" panose="020B0503020204020204" pitchFamily="34" charset="-122"/>
              </a:rPr>
              <a:t>operation3:void</a:t>
            </a:r>
            <a:endParaRPr lang="en-US" altLang="zh-CN" sz="2000" b="1">
              <a:latin typeface="微软雅黑" panose="020B0503020204020204" pitchFamily="34" charset="-122"/>
              <a:ea typeface="微软雅黑" panose="020B0503020204020204" pitchFamily="34" charset="-122"/>
            </a:endParaRPr>
          </a:p>
        </p:txBody>
      </p:sp>
      <p:sp>
        <p:nvSpPr>
          <p:cNvPr id="1058832" name="Text Box 16"/>
          <p:cNvSpPr txBox="1">
            <a:spLocks noChangeArrowheads="1"/>
          </p:cNvSpPr>
          <p:nvPr/>
        </p:nvSpPr>
        <p:spPr bwMode="auto">
          <a:xfrm>
            <a:off x="2370500" y="4954186"/>
            <a:ext cx="7162800" cy="480131"/>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1058834" name="Text Box 18"/>
          <p:cNvSpPr txBox="1">
            <a:spLocks noChangeArrowheads="1"/>
          </p:cNvSpPr>
          <p:nvPr/>
        </p:nvSpPr>
        <p:spPr bwMode="auto">
          <a:xfrm>
            <a:off x="7818419" y="3234051"/>
            <a:ext cx="2937098" cy="1077218"/>
          </a:xfrm>
          <a:prstGeom prst="rect">
            <a:avLst/>
          </a:prstGeom>
          <a:solidFill>
            <a:schemeClr val="bg1"/>
          </a:solidFill>
          <a:ln w="25400">
            <a:solidFill>
              <a:srgbClr val="CC3300"/>
            </a:solidFill>
            <a:miter lim="800000"/>
          </a:ln>
        </p:spPr>
        <p:txBody>
          <a:bodyPr wrap="square">
            <a:spAutoFit/>
          </a:bodyPr>
          <a:lstStyle/>
          <a:p>
            <a:r>
              <a:rPr lang="en-US" altLang="zh-CN" sz="2400" b="1" dirty="0">
                <a:latin typeface="微软雅黑" panose="020B0503020204020204" pitchFamily="34" charset="-122"/>
                <a:ea typeface="微软雅黑" panose="020B0503020204020204" pitchFamily="34" charset="-122"/>
              </a:rPr>
              <a:t>operation2():void</a:t>
            </a:r>
            <a:endParaRPr lang="en-US" altLang="zh-CN" sz="24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p:txBody>
      </p:sp>
      <p:sp>
        <p:nvSpPr>
          <p:cNvPr id="1058835" name="Text Box 19"/>
          <p:cNvSpPr txBox="1">
            <a:spLocks noChangeArrowheads="1"/>
          </p:cNvSpPr>
          <p:nvPr/>
        </p:nvSpPr>
        <p:spPr bwMode="auto">
          <a:xfrm>
            <a:off x="7818419" y="2752910"/>
            <a:ext cx="2937098" cy="480131"/>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Adaptee2</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1058843" name="Text Box 27"/>
          <p:cNvSpPr txBox="1">
            <a:spLocks noChangeArrowheads="1"/>
          </p:cNvSpPr>
          <p:nvPr/>
        </p:nvSpPr>
        <p:spPr bwMode="auto">
          <a:xfrm>
            <a:off x="6019799" y="4549374"/>
            <a:ext cx="1568723" cy="400110"/>
          </a:xfrm>
          <a:prstGeom prst="rect">
            <a:avLst/>
          </a:prstGeom>
          <a:noFill/>
          <a:ln>
            <a:noFill/>
          </a:ln>
          <a:effectLst/>
        </p:spPr>
        <p:txBody>
          <a:bodyPr wrap="square">
            <a:spAutoFit/>
          </a:bodyPr>
          <a:lstStyle/>
          <a:p>
            <a:pPr eaLnBrk="0" hangingPunct="0">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inherit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58844" name="Text Box 28"/>
          <p:cNvSpPr txBox="1">
            <a:spLocks noChangeArrowheads="1"/>
          </p:cNvSpPr>
          <p:nvPr/>
        </p:nvSpPr>
        <p:spPr bwMode="auto">
          <a:xfrm>
            <a:off x="8458200" y="4549375"/>
            <a:ext cx="1198266" cy="400110"/>
          </a:xfrm>
          <a:prstGeom prst="rect">
            <a:avLst/>
          </a:prstGeom>
          <a:noFill/>
          <a:ln>
            <a:noFill/>
          </a:ln>
          <a:effectLst/>
        </p:spPr>
        <p:txBody>
          <a:bodyPr wrap="square">
            <a:spAutoFit/>
          </a:bodyPr>
          <a:lstStyle/>
          <a:p>
            <a:pPr eaLnBrk="0" hangingPunct="0">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inherit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58845" name="Text Box 29"/>
          <p:cNvSpPr txBox="1">
            <a:spLocks noChangeArrowheads="1"/>
          </p:cNvSpPr>
          <p:nvPr/>
        </p:nvSpPr>
        <p:spPr bwMode="auto">
          <a:xfrm>
            <a:off x="3200399" y="4481642"/>
            <a:ext cx="1753437" cy="400110"/>
          </a:xfrm>
          <a:prstGeom prst="rect">
            <a:avLst/>
          </a:prstGeom>
          <a:noFill/>
          <a:ln>
            <a:noFill/>
          </a:ln>
          <a:effectLst/>
        </p:spPr>
        <p:txBody>
          <a:bodyPr wrap="square">
            <a:spAutoFit/>
          </a:bodyPr>
          <a:lstStyle/>
          <a:p>
            <a:pPr eaLnBrk="0" hangingPunct="0">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implement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58846" name="AutoShape 30"/>
          <p:cNvSpPr>
            <a:spLocks noChangeArrowheads="1"/>
          </p:cNvSpPr>
          <p:nvPr/>
        </p:nvSpPr>
        <p:spPr bwMode="auto">
          <a:xfrm>
            <a:off x="8229600" y="4320773"/>
            <a:ext cx="304800" cy="609600"/>
          </a:xfrm>
          <a:prstGeom prst="upArrow">
            <a:avLst>
              <a:gd name="adj1" fmla="val 0"/>
              <a:gd name="adj2" fmla="val 63500"/>
            </a:avLst>
          </a:prstGeom>
          <a:noFill/>
          <a:ln w="9525">
            <a:solidFill>
              <a:schemeClr val="tx1"/>
            </a:solidFill>
            <a:miter lim="800000"/>
          </a:ln>
        </p:spPr>
        <p:txBody>
          <a:bodyPr wrap="none" anchor="ctr"/>
          <a:lstStyle/>
          <a:p>
            <a:pPr algn="ctr" eaLnBrk="0" hangingPunct="0"/>
            <a:endParaRPr lang="zh-CN" altLang="en-US">
              <a:latin typeface="微软雅黑" panose="020B0503020204020204" pitchFamily="34" charset="-122"/>
              <a:ea typeface="微软雅黑" panose="020B0503020204020204" pitchFamily="34" charset="-122"/>
            </a:endParaRPr>
          </a:p>
        </p:txBody>
      </p:sp>
      <p:sp>
        <p:nvSpPr>
          <p:cNvPr id="1058847" name="AutoShape 31"/>
          <p:cNvSpPr>
            <a:spLocks noChangeArrowheads="1"/>
          </p:cNvSpPr>
          <p:nvPr/>
        </p:nvSpPr>
        <p:spPr bwMode="auto">
          <a:xfrm>
            <a:off x="5715000" y="4320773"/>
            <a:ext cx="304800" cy="609600"/>
          </a:xfrm>
          <a:prstGeom prst="upArrow">
            <a:avLst>
              <a:gd name="adj1" fmla="val 0"/>
              <a:gd name="adj2" fmla="val 63500"/>
            </a:avLst>
          </a:prstGeom>
          <a:noFill/>
          <a:ln w="9525">
            <a:solidFill>
              <a:schemeClr val="tx1"/>
            </a:solidFill>
            <a:miter lim="800000"/>
          </a:ln>
        </p:spPr>
        <p:txBody>
          <a:bodyPr wrap="none" anchor="ctr"/>
          <a:lstStyle/>
          <a:p>
            <a:pPr algn="ctr" eaLnBrk="0" hangingPunct="0"/>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930311" y="4313142"/>
            <a:ext cx="308189" cy="684000"/>
            <a:chOff x="995510" y="3518932"/>
            <a:chExt cx="308189" cy="553417"/>
          </a:xfrm>
        </p:grpSpPr>
        <p:sp>
          <p:nvSpPr>
            <p:cNvPr id="24" name="流程图: 摘录 23"/>
            <p:cNvSpPr/>
            <p:nvPr/>
          </p:nvSpPr>
          <p:spPr>
            <a:xfrm>
              <a:off x="995510" y="3518932"/>
              <a:ext cx="308189" cy="265417"/>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flipH="1">
              <a:off x="1145511" y="3784349"/>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762475" y="6015750"/>
            <a:ext cx="6379695" cy="609398"/>
          </a:xfrm>
          <a:prstGeom prst="rect">
            <a:avLst/>
          </a:prstGeom>
        </p:spPr>
        <p:txBody>
          <a:bodyPr wrap="none">
            <a:spAutoFit/>
          </a:bodyPr>
          <a:lstStyle/>
          <a:p>
            <a:pPr>
              <a:lnSpc>
                <a:spcPct val="120000"/>
              </a:lnSpc>
              <a:spcBef>
                <a:spcPts val="600"/>
              </a:spcBef>
            </a:pPr>
            <a:r>
              <a:rPr lang="zh-CN" altLang="en-US" sz="2800" b="1" dirty="0" smtClean="0">
                <a:solidFill>
                  <a:srgbClr val="0000CC"/>
                </a:solidFill>
                <a:latin typeface="微软雅黑" panose="020B0503020204020204" pitchFamily="34" charset="-122"/>
                <a:ea typeface="微软雅黑" panose="020B0503020204020204" pitchFamily="34" charset="-122"/>
              </a:rPr>
              <a:t>回答</a:t>
            </a:r>
            <a:r>
              <a:rPr lang="en-US" altLang="zh-CN" sz="2800" b="1" dirty="0" smtClean="0">
                <a:latin typeface="微软雅黑" panose="020B0503020204020204" pitchFamily="34" charset="-122"/>
                <a:ea typeface="微软雅黑" panose="020B0503020204020204" pitchFamily="34" charset="-122"/>
              </a:rPr>
              <a:t>: C++</a:t>
            </a:r>
            <a:r>
              <a:rPr lang="zh-CN" altLang="en-US" sz="2800" b="1" dirty="0" smtClean="0">
                <a:latin typeface="微软雅黑" panose="020B0503020204020204" pitchFamily="34" charset="-122"/>
                <a:ea typeface="微软雅黑" panose="020B0503020204020204" pitchFamily="34" charset="-122"/>
              </a:rPr>
              <a:t>程序可以， </a:t>
            </a:r>
            <a:r>
              <a:rPr lang="en-US" altLang="zh-CN" sz="2800" b="1" dirty="0" smtClean="0">
                <a:latin typeface="微软雅黑" panose="020B0503020204020204" pitchFamily="34" charset="-122"/>
                <a:ea typeface="微软雅黑" panose="020B0503020204020204" pitchFamily="34" charset="-122"/>
              </a:rPr>
              <a:t>Java</a:t>
            </a:r>
            <a:r>
              <a:rPr lang="zh-CN" altLang="en-US" sz="2800" b="1" dirty="0" smtClean="0">
                <a:latin typeface="微软雅黑" panose="020B0503020204020204" pitchFamily="34" charset="-122"/>
                <a:ea typeface="微软雅黑" panose="020B0503020204020204" pitchFamily="34" charset="-122"/>
              </a:rPr>
              <a:t>程序不可以</a:t>
            </a:r>
            <a:endParaRPr lang="zh-CN" altLang="en-US" sz="2800" b="1" dirty="0">
              <a:latin typeface="微软雅黑" panose="020B0503020204020204" pitchFamily="34" charset="-122"/>
              <a:ea typeface="微软雅黑" panose="020B0503020204020204" pitchFamily="34" charset="-122"/>
            </a:endParaRPr>
          </a:p>
        </p:txBody>
      </p:sp>
      <p:sp>
        <p:nvSpPr>
          <p:cNvPr id="26" name="棱台 25">
            <a:hlinkClick r:id="rId1" action="ppaction://hlinksldjump"/>
          </p:cNvPr>
          <p:cNvSpPr/>
          <p:nvPr/>
        </p:nvSpPr>
        <p:spPr>
          <a:xfrm>
            <a:off x="10045574" y="5943039"/>
            <a:ext cx="1701952" cy="754820"/>
          </a:xfrm>
          <a:prstGeom prst="bevel">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597399-64B4-415E-BB8F-C257DC25473A}" type="slidenum">
              <a:rPr lang="zh-CN" altLang="en-US" smtClean="0"/>
            </a:fld>
            <a:endParaRPr lang="zh-CN" altLang="en-US" smtClean="0"/>
          </a:p>
        </p:txBody>
      </p:sp>
      <p:sp>
        <p:nvSpPr>
          <p:cNvPr id="31746" name="棱台 4"/>
          <p:cNvSpPr>
            <a:spLocks noChangeArrowheads="1"/>
          </p:cNvSpPr>
          <p:nvPr/>
        </p:nvSpPr>
        <p:spPr bwMode="auto">
          <a:xfrm>
            <a:off x="1086896" y="2239108"/>
            <a:ext cx="10016532" cy="1508927"/>
          </a:xfrm>
          <a:prstGeom prst="bevel">
            <a:avLst>
              <a:gd name="adj" fmla="val 6116"/>
            </a:avLst>
          </a:prstGeom>
          <a:gradFill rotWithShape="1">
            <a:gsLst>
              <a:gs pos="78000">
                <a:srgbClr val="FBFB11"/>
              </a:gs>
              <a:gs pos="100000">
                <a:srgbClr val="838309"/>
              </a:gs>
            </a:gsLst>
            <a:lin ang="5400000"/>
          </a:gradFill>
          <a:ln w="9525">
            <a:solidFill>
              <a:schemeClr val="tx1"/>
            </a:solidFill>
            <a:round/>
          </a:ln>
        </p:spPr>
        <p:txBody>
          <a:bodyPr/>
          <a:lstStyle/>
          <a:p>
            <a:pPr algn="ctr"/>
            <a:r>
              <a:rPr lang="en-US" altLang="zh-CN" sz="2800" b="1" dirty="0">
                <a:latin typeface="微软雅黑" panose="020B0503020204020204" pitchFamily="34" charset="-122"/>
                <a:ea typeface="微软雅黑" panose="020B0503020204020204" pitchFamily="34" charset="-122"/>
                <a:sym typeface="宋体" panose="02010600030101010101" pitchFamily="2" charset="-122"/>
              </a:rPr>
              <a:t>Object Adapter Pattern for Adding New Functionality</a:t>
            </a:r>
            <a:endParaRPr lang="en-US" altLang="zh-CN" sz="2800" b="1" dirty="0">
              <a:latin typeface="微软雅黑" panose="020B0503020204020204" pitchFamily="34" charset="-122"/>
              <a:ea typeface="微软雅黑" panose="020B0503020204020204" pitchFamily="34" charset="-122"/>
            </a:endParaRPr>
          </a:p>
          <a:p>
            <a:pPr algn="ctr">
              <a:lnSpc>
                <a:spcPct val="150000"/>
              </a:lnSpc>
            </a:pPr>
            <a:r>
              <a:rPr lang="en-US" altLang="zh-CN" sz="2800" b="1"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对象适配器模式的新增功能情况</a:t>
            </a:r>
            <a:r>
              <a:rPr lang="en-US" altLang="zh-CN" sz="2800" b="1"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FA4CAC4-2DC4-431A-8172-B14945E4FF56}" type="slidenum">
              <a:rPr lang="zh-CN" altLang="en-US" smtClean="0"/>
            </a:fld>
            <a:endParaRPr lang="zh-CN" altLang="en-US" smtClean="0"/>
          </a:p>
        </p:txBody>
      </p:sp>
      <p:sp>
        <p:nvSpPr>
          <p:cNvPr id="32770" name="Text Box 4"/>
          <p:cNvSpPr txBox="1">
            <a:spLocks noChangeArrowheads="1"/>
          </p:cNvSpPr>
          <p:nvPr/>
        </p:nvSpPr>
        <p:spPr bwMode="auto">
          <a:xfrm>
            <a:off x="1981200" y="2221043"/>
            <a:ext cx="2970213" cy="727075"/>
          </a:xfrm>
          <a:prstGeom prst="rect">
            <a:avLst/>
          </a:prstGeom>
          <a:solidFill>
            <a:srgbClr val="FFFFFF"/>
          </a:solidFill>
          <a:ln w="25400">
            <a:solidFill>
              <a:srgbClr val="CC3300"/>
            </a:solid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operation1():void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operation2():void</a:t>
            </a:r>
            <a:endParaRPr lang="en-US" altLang="zh-CN" sz="2000" b="1" dirty="0">
              <a:latin typeface="微软雅黑" panose="020B0503020204020204" pitchFamily="34" charset="-122"/>
              <a:ea typeface="微软雅黑" panose="020B0503020204020204" pitchFamily="34" charset="-122"/>
            </a:endParaRPr>
          </a:p>
        </p:txBody>
      </p:sp>
      <p:sp>
        <p:nvSpPr>
          <p:cNvPr id="32771" name="Text Box 5"/>
          <p:cNvSpPr txBox="1">
            <a:spLocks noChangeArrowheads="1"/>
          </p:cNvSpPr>
          <p:nvPr/>
        </p:nvSpPr>
        <p:spPr bwMode="auto">
          <a:xfrm>
            <a:off x="1981200" y="1306642"/>
            <a:ext cx="2970213" cy="757130"/>
          </a:xfrm>
          <a:prstGeom prst="rect">
            <a:avLst/>
          </a:prstGeom>
          <a:solidFill>
            <a:srgbClr val="FFFFFF"/>
          </a:solidFill>
          <a:ln w="25400">
            <a:solidFill>
              <a:srgbClr val="CC3300"/>
            </a:solidFill>
            <a:miter lim="800000"/>
          </a:ln>
        </p:spPr>
        <p:txBody>
          <a:bodyPr wrap="square">
            <a:spAutoFit/>
          </a:bodyPr>
          <a:lstStyle/>
          <a:p>
            <a:pPr algn="ctr">
              <a:lnSpc>
                <a:spcPct val="90000"/>
              </a:lnSpc>
            </a:pPr>
            <a:r>
              <a:rPr lang="en-US" altLang="zh-CN" sz="2000" b="1" dirty="0">
                <a:latin typeface="微软雅黑" panose="020B0503020204020204" pitchFamily="34" charset="-122"/>
                <a:ea typeface="微软雅黑" panose="020B0503020204020204" pitchFamily="34" charset="-122"/>
              </a:rPr>
              <a:t>&lt;&lt;interface&gt;&gt;</a:t>
            </a:r>
            <a:endParaRPr lang="en-US" altLang="zh-CN" sz="2000" b="1" dirty="0">
              <a:latin typeface="微软雅黑" panose="020B0503020204020204" pitchFamily="34" charset="-122"/>
              <a:ea typeface="微软雅黑" panose="020B0503020204020204" pitchFamily="34" charset="-122"/>
            </a:endParaRPr>
          </a:p>
          <a:p>
            <a:pPr algn="ctr">
              <a:lnSpc>
                <a:spcPct val="90000"/>
              </a:lnSpc>
            </a:pPr>
            <a:r>
              <a:rPr lang="en-US" altLang="zh-CN" sz="2800" b="1" dirty="0">
                <a:latin typeface="微软雅黑" panose="020B0503020204020204" pitchFamily="34" charset="-122"/>
                <a:ea typeface="微软雅黑" panose="020B0503020204020204" pitchFamily="34" charset="-122"/>
              </a:rPr>
              <a:t>Target </a:t>
            </a:r>
            <a:endParaRPr lang="en-US" altLang="zh-CN" sz="2800" b="1" dirty="0">
              <a:latin typeface="微软雅黑" panose="020B0503020204020204" pitchFamily="34" charset="-122"/>
              <a:ea typeface="微软雅黑" panose="020B0503020204020204" pitchFamily="34" charset="-122"/>
            </a:endParaRPr>
          </a:p>
        </p:txBody>
      </p:sp>
      <p:sp>
        <p:nvSpPr>
          <p:cNvPr id="32772" name="Rectangle 8"/>
          <p:cNvSpPr>
            <a:spLocks noChangeArrowheads="1"/>
          </p:cNvSpPr>
          <p:nvPr/>
        </p:nvSpPr>
        <p:spPr bwMode="auto">
          <a:xfrm>
            <a:off x="1983501" y="2068642"/>
            <a:ext cx="2955212" cy="152400"/>
          </a:xfrm>
          <a:prstGeom prst="rect">
            <a:avLst/>
          </a:prstGeom>
          <a:solidFill>
            <a:srgbClr val="FFFFFF"/>
          </a:solidFill>
          <a:ln w="9525">
            <a:solidFill>
              <a:schemeClr val="tx1"/>
            </a:solidFill>
            <a:miter lim="800000"/>
          </a:ln>
        </p:spPr>
        <p:txBody>
          <a:bodyPr wrap="none" anchor="ctr"/>
          <a:lstStyle/>
          <a:p>
            <a:pPr algn="ctr" eaLnBrk="0" hangingPunct="0"/>
            <a:endParaRPr lang="zh-CN" altLang="en-US" b="1">
              <a:latin typeface="微软雅黑" panose="020B0503020204020204" pitchFamily="34" charset="-122"/>
              <a:ea typeface="微软雅黑" panose="020B0503020204020204" pitchFamily="34" charset="-122"/>
            </a:endParaRPr>
          </a:p>
        </p:txBody>
      </p:sp>
      <p:sp>
        <p:nvSpPr>
          <p:cNvPr id="32773" name="Text Box 9"/>
          <p:cNvSpPr txBox="1">
            <a:spLocks noChangeArrowheads="1"/>
          </p:cNvSpPr>
          <p:nvPr/>
        </p:nvSpPr>
        <p:spPr bwMode="auto">
          <a:xfrm>
            <a:off x="5256213" y="1916242"/>
            <a:ext cx="2994808" cy="1077218"/>
          </a:xfrm>
          <a:prstGeom prst="rect">
            <a:avLst/>
          </a:prstGeom>
          <a:solidFill>
            <a:srgbClr val="FFFFFF"/>
          </a:solidFill>
          <a:ln w="25400">
            <a:solidFill>
              <a:srgbClr val="CC3300"/>
            </a:solidFill>
            <a:miter lim="800000"/>
          </a:ln>
        </p:spPr>
        <p:txBody>
          <a:bodyPr wrap="square">
            <a:spAutoFit/>
          </a:bodyPr>
          <a:lstStyle/>
          <a:p>
            <a:r>
              <a:rPr lang="en-US" altLang="zh-CN" sz="2400" b="1" dirty="0">
                <a:latin typeface="微软雅黑" panose="020B0503020204020204" pitchFamily="34" charset="-122"/>
                <a:ea typeface="微软雅黑" panose="020B0503020204020204" pitchFamily="34" charset="-122"/>
              </a:rPr>
              <a:t>operation1():void</a:t>
            </a:r>
            <a:endParaRPr lang="en-US" altLang="zh-CN" sz="2400" b="1" dirty="0">
              <a:latin typeface="微软雅黑" panose="020B0503020204020204" pitchFamily="34" charset="-122"/>
              <a:ea typeface="微软雅黑" panose="020B0503020204020204" pitchFamily="34" charset="-122"/>
            </a:endParaRPr>
          </a:p>
          <a:p>
            <a:endParaRPr lang="en-US" altLang="zh-CN" sz="2000" b="1" dirty="0"/>
          </a:p>
          <a:p>
            <a:endParaRPr lang="en-US" altLang="zh-CN" sz="2000" b="1" dirty="0"/>
          </a:p>
        </p:txBody>
      </p:sp>
      <p:sp>
        <p:nvSpPr>
          <p:cNvPr id="32774" name="Text Box 10"/>
          <p:cNvSpPr txBox="1">
            <a:spLocks noChangeArrowheads="1"/>
          </p:cNvSpPr>
          <p:nvPr/>
        </p:nvSpPr>
        <p:spPr bwMode="auto">
          <a:xfrm>
            <a:off x="5256213" y="1306642"/>
            <a:ext cx="2994808" cy="480131"/>
          </a:xfrm>
          <a:prstGeom prst="rect">
            <a:avLst/>
          </a:prstGeom>
          <a:solidFill>
            <a:srgbClr val="FFFFFF"/>
          </a:solidFill>
          <a:ln w="25400">
            <a:solidFill>
              <a:srgbClr val="CC3300"/>
            </a:solidFill>
            <a:miter lim="800000"/>
          </a:ln>
        </p:spPr>
        <p:txBody>
          <a:bodyPr wrap="square">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Adaptee</a:t>
            </a:r>
            <a:r>
              <a:rPr lang="en-US" altLang="zh-CN" sz="2400" b="1" dirty="0"/>
              <a:t> </a:t>
            </a:r>
            <a:endParaRPr lang="en-US" altLang="zh-CN" sz="2400" b="1" dirty="0"/>
          </a:p>
        </p:txBody>
      </p:sp>
      <p:sp>
        <p:nvSpPr>
          <p:cNvPr id="32775" name="Rectangle 11"/>
          <p:cNvSpPr>
            <a:spLocks noChangeArrowheads="1"/>
          </p:cNvSpPr>
          <p:nvPr/>
        </p:nvSpPr>
        <p:spPr bwMode="auto">
          <a:xfrm>
            <a:off x="5256214" y="1763842"/>
            <a:ext cx="2981159" cy="152400"/>
          </a:xfrm>
          <a:prstGeom prst="rect">
            <a:avLst/>
          </a:prstGeom>
          <a:solidFill>
            <a:srgbClr val="FFFFFF"/>
          </a:solidFill>
          <a:ln w="9525">
            <a:solidFill>
              <a:schemeClr val="tx1"/>
            </a:solidFill>
            <a:miter lim="800000"/>
          </a:ln>
        </p:spPr>
        <p:txBody>
          <a:bodyPr wrap="none" anchor="ctr"/>
          <a:lstStyle/>
          <a:p>
            <a:pPr algn="ctr" eaLnBrk="0" hangingPunct="0"/>
            <a:endParaRPr lang="zh-CN" altLang="en-US" b="1"/>
          </a:p>
        </p:txBody>
      </p:sp>
      <p:sp>
        <p:nvSpPr>
          <p:cNvPr id="32776" name="Text Box 12"/>
          <p:cNvSpPr txBox="1">
            <a:spLocks noChangeArrowheads="1"/>
          </p:cNvSpPr>
          <p:nvPr/>
        </p:nvSpPr>
        <p:spPr bwMode="auto">
          <a:xfrm>
            <a:off x="2894013" y="4611110"/>
            <a:ext cx="4267200" cy="727075"/>
          </a:xfrm>
          <a:prstGeom prst="rect">
            <a:avLst/>
          </a:prstGeom>
          <a:solidFill>
            <a:srgbClr val="FFFFFF"/>
          </a:solidFill>
          <a:ln w="25400">
            <a:solidFill>
              <a:srgbClr val="CC3300"/>
            </a:solidFill>
            <a:miter lim="800000"/>
          </a:ln>
        </p:spPr>
        <p:txBody>
          <a:bodyPr>
            <a:spAutoFit/>
          </a:bodyPr>
          <a:lstStyle/>
          <a:p>
            <a:r>
              <a:rPr lang="en-US" altLang="zh-CN" sz="2000" b="1" dirty="0">
                <a:latin typeface="微软雅黑" panose="020B0503020204020204" pitchFamily="34" charset="-122"/>
                <a:ea typeface="微软雅黑" panose="020B0503020204020204" pitchFamily="34" charset="-122"/>
              </a:rPr>
              <a:t>operation1():void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operation2():void</a:t>
            </a:r>
            <a:endParaRPr lang="en-US" altLang="zh-CN" sz="2000" b="1" dirty="0">
              <a:latin typeface="微软雅黑" panose="020B0503020204020204" pitchFamily="34" charset="-122"/>
              <a:ea typeface="微软雅黑" panose="020B0503020204020204" pitchFamily="34" charset="-122"/>
            </a:endParaRPr>
          </a:p>
        </p:txBody>
      </p:sp>
      <p:sp>
        <p:nvSpPr>
          <p:cNvPr id="32777" name="Text Box 13"/>
          <p:cNvSpPr txBox="1">
            <a:spLocks noChangeArrowheads="1"/>
          </p:cNvSpPr>
          <p:nvPr/>
        </p:nvSpPr>
        <p:spPr bwMode="auto">
          <a:xfrm>
            <a:off x="2894013" y="3736397"/>
            <a:ext cx="4267200" cy="480131"/>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a:t>
            </a:r>
            <a:r>
              <a:rPr lang="en-US" altLang="zh-CN" sz="2400" dirty="0"/>
              <a:t> </a:t>
            </a:r>
            <a:endParaRPr lang="en-US" altLang="zh-CN" sz="2400" dirty="0"/>
          </a:p>
        </p:txBody>
      </p:sp>
      <p:sp>
        <p:nvSpPr>
          <p:cNvPr id="32778" name="Rectangle 14"/>
          <p:cNvSpPr>
            <a:spLocks noChangeArrowheads="1"/>
          </p:cNvSpPr>
          <p:nvPr/>
        </p:nvSpPr>
        <p:spPr bwMode="auto">
          <a:xfrm>
            <a:off x="2894013" y="4193597"/>
            <a:ext cx="4248150" cy="417512"/>
          </a:xfrm>
          <a:prstGeom prst="rect">
            <a:avLst/>
          </a:prstGeom>
          <a:solidFill>
            <a:srgbClr val="FFFFFF"/>
          </a:solidFill>
          <a:ln w="31750">
            <a:solidFill>
              <a:srgbClr val="993300"/>
            </a:solidFill>
            <a:miter lim="800000"/>
          </a:ln>
        </p:spPr>
        <p:txBody>
          <a:bodyPr wrap="none" anchor="ctr"/>
          <a:lstStyle/>
          <a:p>
            <a:pPr eaLnBrk="0" hangingPunct="0"/>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adaptee</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Adaptee</a:t>
            </a:r>
            <a:endParaRPr lang="en-US" altLang="zh-CN" sz="2000" b="1" dirty="0">
              <a:latin typeface="微软雅黑" panose="020B0503020204020204" pitchFamily="34" charset="-122"/>
              <a:ea typeface="微软雅黑" panose="020B0503020204020204" pitchFamily="34" charset="-122"/>
            </a:endParaRPr>
          </a:p>
        </p:txBody>
      </p:sp>
      <p:sp>
        <p:nvSpPr>
          <p:cNvPr id="32779" name="Line 15"/>
          <p:cNvSpPr>
            <a:spLocks noChangeShapeType="1"/>
          </p:cNvSpPr>
          <p:nvPr/>
        </p:nvSpPr>
        <p:spPr bwMode="auto">
          <a:xfrm flipV="1">
            <a:off x="6323013" y="2989906"/>
            <a:ext cx="0" cy="576000"/>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064976" name="Text Box 16"/>
          <p:cNvSpPr txBox="1">
            <a:spLocks noChangeArrowheads="1"/>
          </p:cNvSpPr>
          <p:nvPr/>
        </p:nvSpPr>
        <p:spPr bwMode="auto">
          <a:xfrm>
            <a:off x="6475414" y="3049588"/>
            <a:ext cx="3814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90000"/>
              </a:lnSpc>
            </a:pPr>
            <a:r>
              <a:rPr lang="en-US" altLang="zh-CN" sz="2000" b="1" dirty="0">
                <a:latin typeface="微软雅黑" panose="020B0503020204020204" pitchFamily="34" charset="-122"/>
                <a:ea typeface="微软雅黑" panose="020B0503020204020204" pitchFamily="34" charset="-122"/>
              </a:rPr>
              <a:t>Call, or aggregation </a:t>
            </a:r>
            <a:endParaRPr lang="en-US" altLang="zh-CN" sz="2000" b="1" dirty="0">
              <a:latin typeface="微软雅黑" panose="020B0503020204020204" pitchFamily="34" charset="-122"/>
              <a:ea typeface="微软雅黑" panose="020B0503020204020204" pitchFamily="34" charset="-122"/>
            </a:endParaRPr>
          </a:p>
          <a:p>
            <a:pPr eaLnBrk="0" hangingPunct="0">
              <a:lnSpc>
                <a:spcPct val="90000"/>
              </a:lnSpc>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采用</a:t>
            </a:r>
            <a:r>
              <a:rPr lang="zh-CN" altLang="en-US" sz="2000" b="1" dirty="0" smtClean="0">
                <a:latin typeface="微软雅黑" panose="020B0503020204020204" pitchFamily="34" charset="-122"/>
                <a:ea typeface="微软雅黑" panose="020B0503020204020204" pitchFamily="34" charset="-122"/>
              </a:rPr>
              <a:t>调用，或者说聚合的</a:t>
            </a:r>
            <a:r>
              <a:rPr lang="zh-CN" altLang="en-US" sz="2000" b="1" dirty="0">
                <a:latin typeface="微软雅黑" panose="020B0503020204020204" pitchFamily="34" charset="-122"/>
                <a:ea typeface="微软雅黑" panose="020B0503020204020204" pitchFamily="34" charset="-122"/>
              </a:rPr>
              <a:t>方式</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2781" name="Text Box 17"/>
          <p:cNvSpPr txBox="1">
            <a:spLocks noChangeArrowheads="1"/>
          </p:cNvSpPr>
          <p:nvPr/>
        </p:nvSpPr>
        <p:spPr bwMode="auto">
          <a:xfrm>
            <a:off x="3859967" y="31215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dirty="0">
                <a:latin typeface="微软雅黑" panose="020B0503020204020204" pitchFamily="34" charset="-122"/>
                <a:ea typeface="微软雅黑" panose="020B0503020204020204" pitchFamily="34" charset="-122"/>
              </a:rPr>
              <a:t>implement</a:t>
            </a:r>
            <a:endParaRPr lang="en-US" altLang="zh-CN" sz="2000" b="1" dirty="0">
              <a:latin typeface="微软雅黑" panose="020B0503020204020204" pitchFamily="34" charset="-122"/>
              <a:ea typeface="微软雅黑" panose="020B0503020204020204" pitchFamily="34" charset="-122"/>
            </a:endParaRPr>
          </a:p>
        </p:txBody>
      </p:sp>
      <p:sp>
        <p:nvSpPr>
          <p:cNvPr id="1064981" name="Text Box 21"/>
          <p:cNvSpPr txBox="1">
            <a:spLocks noChangeArrowheads="1"/>
          </p:cNvSpPr>
          <p:nvPr/>
        </p:nvSpPr>
        <p:spPr bwMode="auto">
          <a:xfrm>
            <a:off x="2133600" y="6096001"/>
            <a:ext cx="7162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50000"/>
              </a:spcBef>
            </a:pPr>
            <a:r>
              <a:rPr lang="zh-CN" altLang="en-US" sz="2800" b="1" dirty="0">
                <a:solidFill>
                  <a:srgbClr val="0000CC"/>
                </a:solidFill>
                <a:latin typeface="微软雅黑" panose="020B0503020204020204" pitchFamily="34" charset="-122"/>
                <a:ea typeface="微软雅黑" panose="020B0503020204020204" pitchFamily="34" charset="-122"/>
              </a:rPr>
              <a:t>增加新功能的时候的</a:t>
            </a:r>
            <a:r>
              <a:rPr lang="zh-CN" altLang="en-US" sz="2800" b="1" dirty="0">
                <a:solidFill>
                  <a:srgbClr val="0000CC"/>
                </a:solidFill>
                <a:latin typeface="微软雅黑" panose="020B0503020204020204" pitchFamily="34" charset="-122"/>
                <a:ea typeface="微软雅黑" panose="020B0503020204020204" pitchFamily="34" charset="-122"/>
              </a:rPr>
              <a:t>对象适配器模式</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32783" name="AutoShape 22"/>
          <p:cNvSpPr>
            <a:spLocks noChangeArrowheads="1"/>
          </p:cNvSpPr>
          <p:nvPr/>
        </p:nvSpPr>
        <p:spPr bwMode="auto">
          <a:xfrm>
            <a:off x="6225112" y="3528485"/>
            <a:ext cx="198437" cy="198438"/>
          </a:xfrm>
          <a:prstGeom prst="diamond">
            <a:avLst/>
          </a:prstGeom>
          <a:solidFill>
            <a:srgbClr val="FFFFFF"/>
          </a:solidFill>
          <a:ln w="9525">
            <a:solidFill>
              <a:schemeClr val="tx1"/>
            </a:solidFill>
            <a:miter lim="800000"/>
          </a:ln>
        </p:spPr>
        <p:txBody>
          <a:bodyPr wrap="none" anchor="ctr"/>
          <a:lstStyle/>
          <a:p>
            <a:pPr algn="ctr" eaLnBrk="0" hangingPunct="0"/>
            <a:endParaRPr lang="zh-CN" altLang="en-US"/>
          </a:p>
        </p:txBody>
      </p:sp>
      <p:grpSp>
        <p:nvGrpSpPr>
          <p:cNvPr id="2" name="Group 30"/>
          <p:cNvGrpSpPr/>
          <p:nvPr/>
        </p:nvGrpSpPr>
        <p:grpSpPr bwMode="auto">
          <a:xfrm>
            <a:off x="5103813" y="5077835"/>
            <a:ext cx="4730750" cy="830263"/>
            <a:chOff x="2064" y="3166"/>
            <a:chExt cx="2856" cy="523"/>
          </a:xfrm>
        </p:grpSpPr>
        <p:sp>
          <p:nvSpPr>
            <p:cNvPr id="1064983" name="Rectangle 23"/>
            <p:cNvSpPr>
              <a:spLocks noChangeArrowheads="1"/>
            </p:cNvSpPr>
            <p:nvPr/>
          </p:nvSpPr>
          <p:spPr bwMode="auto">
            <a:xfrm>
              <a:off x="3964" y="3166"/>
              <a:ext cx="956" cy="523"/>
            </a:xfrm>
            <a:prstGeom prst="rect">
              <a:avLst/>
            </a:prstGeom>
            <a:noFill/>
            <a:ln>
              <a:noFill/>
            </a:ln>
            <a:effectLst/>
          </p:spPr>
          <p:txBody>
            <a:bodyPr>
              <a:spAutoFit/>
            </a:bodyPr>
            <a:lstStyle/>
            <a:p>
              <a:pPr eaLnBrk="0" hangingPunct="0">
                <a:defRPr/>
              </a:pP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需要写全</a:t>
              </a:r>
              <a:endPar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0" hangingPunct="0">
                <a:defRPr/>
              </a:pP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新的代码</a:t>
              </a:r>
              <a:endPar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2786" name="Line 24"/>
            <p:cNvSpPr>
              <a:spLocks noChangeShapeType="1"/>
            </p:cNvSpPr>
            <p:nvPr/>
          </p:nvSpPr>
          <p:spPr bwMode="auto">
            <a:xfrm flipH="1" flipV="1">
              <a:off x="2064" y="3168"/>
              <a:ext cx="192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17" name="Text Box 27"/>
          <p:cNvSpPr txBox="1">
            <a:spLocks noChangeArrowheads="1"/>
          </p:cNvSpPr>
          <p:nvPr/>
        </p:nvSpPr>
        <p:spPr bwMode="auto">
          <a:xfrm>
            <a:off x="8988699" y="1498994"/>
            <a:ext cx="5556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b="1" dirty="0">
                <a:latin typeface="微软雅黑" panose="020B0503020204020204" pitchFamily="34" charset="-122"/>
                <a:ea typeface="微软雅黑" panose="020B0503020204020204" pitchFamily="34" charset="-122"/>
              </a:rPr>
              <a:t>原</a:t>
            </a:r>
            <a:endParaRPr lang="zh-CN" altLang="en-US" sz="2800" b="1" dirty="0">
              <a:latin typeface="微软雅黑" panose="020B0503020204020204" pitchFamily="34" charset="-122"/>
              <a:ea typeface="微软雅黑" panose="020B0503020204020204" pitchFamily="34" charset="-122"/>
            </a:endParaRPr>
          </a:p>
          <a:p>
            <a:pPr eaLnBrk="0" hangingPunct="0"/>
            <a:r>
              <a:rPr lang="zh-CN" altLang="en-US" sz="2800" b="1" dirty="0">
                <a:latin typeface="微软雅黑" panose="020B0503020204020204" pitchFamily="34" charset="-122"/>
                <a:ea typeface="微软雅黑" panose="020B0503020204020204" pitchFamily="34" charset="-122"/>
              </a:rPr>
              <a:t>接</a:t>
            </a:r>
            <a:endParaRPr lang="zh-CN" altLang="en-US" sz="2800" b="1" dirty="0">
              <a:latin typeface="微软雅黑" panose="020B0503020204020204" pitchFamily="34" charset="-122"/>
              <a:ea typeface="微软雅黑" panose="020B0503020204020204" pitchFamily="34" charset="-122"/>
            </a:endParaRPr>
          </a:p>
          <a:p>
            <a:pPr eaLnBrk="0" hangingPunct="0"/>
            <a:r>
              <a:rPr lang="zh-CN" altLang="en-US" sz="2800" b="1" dirty="0">
                <a:latin typeface="微软雅黑" panose="020B0503020204020204" pitchFamily="34" charset="-122"/>
                <a:ea typeface="微软雅黑" panose="020B0503020204020204" pitchFamily="34" charset="-122"/>
              </a:rPr>
              <a:t>口</a:t>
            </a:r>
            <a:endParaRPr lang="zh-CN" altLang="en-US" sz="2800" b="1" dirty="0">
              <a:latin typeface="微软雅黑" panose="020B0503020204020204" pitchFamily="34" charset="-122"/>
              <a:ea typeface="微软雅黑" panose="020B0503020204020204" pitchFamily="34" charset="-122"/>
            </a:endParaRPr>
          </a:p>
        </p:txBody>
      </p:sp>
      <p:grpSp>
        <p:nvGrpSpPr>
          <p:cNvPr id="4" name="组合 6"/>
          <p:cNvGrpSpPr/>
          <p:nvPr/>
        </p:nvGrpSpPr>
        <p:grpSpPr bwMode="auto">
          <a:xfrm>
            <a:off x="5330825" y="4495224"/>
            <a:ext cx="5712313" cy="461665"/>
            <a:chOff x="3655400" y="4415135"/>
            <a:chExt cx="6265682" cy="461368"/>
          </a:xfrm>
        </p:grpSpPr>
        <p:sp>
          <p:nvSpPr>
            <p:cNvPr id="32790" name="椭圆 1"/>
            <p:cNvSpPr>
              <a:spLocks noChangeArrowheads="1"/>
            </p:cNvSpPr>
            <p:nvPr/>
          </p:nvSpPr>
          <p:spPr bwMode="auto">
            <a:xfrm>
              <a:off x="3655400" y="4635500"/>
              <a:ext cx="180000" cy="180000"/>
            </a:xfrm>
            <a:prstGeom prst="ellipse">
              <a:avLst/>
            </a:prstGeom>
            <a:solidFill>
              <a:schemeClr val="accent1"/>
            </a:solidFill>
            <a:ln w="9525">
              <a:solidFill>
                <a:schemeClr val="tx1"/>
              </a:solidFill>
              <a:round/>
            </a:ln>
          </p:spPr>
          <p:txBody>
            <a:bodyPr/>
            <a:lstStyle/>
            <a:p>
              <a:pPr eaLnBrk="0" hangingPunct="0"/>
              <a:endParaRPr lang="zh-CN" altLang="en-US"/>
            </a:p>
          </p:txBody>
        </p:sp>
        <p:cxnSp>
          <p:nvCxnSpPr>
            <p:cNvPr id="32791" name="直接连接符 3"/>
            <p:cNvCxnSpPr>
              <a:cxnSpLocks noChangeShapeType="1"/>
              <a:endCxn id="32792" idx="1"/>
            </p:cNvCxnSpPr>
            <p:nvPr/>
          </p:nvCxnSpPr>
          <p:spPr bwMode="auto">
            <a:xfrm flipV="1">
              <a:off x="3810000" y="4645819"/>
              <a:ext cx="1904999" cy="79681"/>
            </a:xfrm>
            <a:prstGeom prst="line">
              <a:avLst/>
            </a:prstGeom>
            <a:noFill/>
            <a:ln w="9525">
              <a:solidFill>
                <a:schemeClr val="tx1"/>
              </a:solidFill>
              <a:round/>
            </a:ln>
            <a:extLst>
              <a:ext uri="{909E8E84-426E-40DD-AFC4-6F175D3DCCD1}">
                <a14:hiddenFill xmlns:a14="http://schemas.microsoft.com/office/drawing/2010/main">
                  <a:noFill/>
                </a14:hiddenFill>
              </a:ext>
            </a:extLst>
          </p:spPr>
        </p:cxnSp>
        <p:sp>
          <p:nvSpPr>
            <p:cNvPr id="32792" name="Text Box 27"/>
            <p:cNvSpPr txBox="1">
              <a:spLocks noChangeArrowheads="1"/>
            </p:cNvSpPr>
            <p:nvPr/>
          </p:nvSpPr>
          <p:spPr bwMode="auto">
            <a:xfrm>
              <a:off x="5715000" y="4415135"/>
              <a:ext cx="4206082" cy="4613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2400" b="1" dirty="0">
                  <a:latin typeface="微软雅黑" panose="020B0503020204020204" pitchFamily="34" charset="-122"/>
                  <a:ea typeface="微软雅黑" panose="020B0503020204020204" pitchFamily="34" charset="-122"/>
                </a:rPr>
                <a:t>adaptee.operation1()</a:t>
              </a:r>
              <a:endParaRPr lang="en-US" altLang="zh-CN" sz="2400" b="1" dirty="0">
                <a:latin typeface="微软雅黑" panose="020B0503020204020204" pitchFamily="34" charset="-122"/>
                <a:ea typeface="微软雅黑" panose="020B0503020204020204" pitchFamily="34" charset="-122"/>
              </a:endParaRPr>
            </a:p>
          </p:txBody>
        </p:sp>
      </p:grpSp>
      <p:sp>
        <p:nvSpPr>
          <p:cNvPr id="32793" name="Rectangle 2"/>
          <p:cNvSpPr>
            <a:spLocks noGrp="1" noChangeArrowheads="1"/>
          </p:cNvSpPr>
          <p:nvPr>
            <p:ph type="title"/>
          </p:nvPr>
        </p:nvSpPr>
        <p:spPr>
          <a:xfrm>
            <a:off x="1981200" y="228601"/>
            <a:ext cx="8229600" cy="487363"/>
          </a:xfrm>
        </p:spPr>
        <p:txBody>
          <a:bodyPr/>
          <a:lstStyle/>
          <a:p>
            <a:pPr eaLnBrk="1" hangingPunct="1"/>
            <a:r>
              <a:rPr lang="en-US" altLang="zh-CN" sz="2800" b="1">
                <a:latin typeface="微软雅黑" panose="020B0503020204020204" pitchFamily="34" charset="-122"/>
                <a:ea typeface="微软雅黑" panose="020B0503020204020204" pitchFamily="34" charset="-122"/>
              </a:rPr>
              <a:t>Object  adapter pattern</a:t>
            </a:r>
            <a:r>
              <a:rPr lang="en-US" altLang="zh-CN" sz="2800">
                <a:latin typeface="微软雅黑" panose="020B0503020204020204" pitchFamily="34" charset="-122"/>
                <a:ea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对象适配器模式</a:t>
            </a:r>
            <a:r>
              <a:rPr lang="en-US" altLang="zh-CN" sz="2800" b="1">
                <a:latin typeface="微软雅黑" panose="020B0503020204020204" pitchFamily="34" charset="-122"/>
                <a:ea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endParaRPr>
          </a:p>
        </p:txBody>
      </p:sp>
      <p:sp>
        <p:nvSpPr>
          <p:cNvPr id="5" name="Text Box 27"/>
          <p:cNvSpPr txBox="1">
            <a:spLocks noChangeArrowheads="1"/>
          </p:cNvSpPr>
          <p:nvPr/>
        </p:nvSpPr>
        <p:spPr bwMode="auto">
          <a:xfrm>
            <a:off x="1108075" y="1498994"/>
            <a:ext cx="5556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b="1" dirty="0">
                <a:latin typeface="微软雅黑" panose="020B0503020204020204" pitchFamily="34" charset="-122"/>
                <a:ea typeface="微软雅黑" panose="020B0503020204020204" pitchFamily="34" charset="-122"/>
              </a:rPr>
              <a:t>新</a:t>
            </a:r>
            <a:endParaRPr lang="zh-CN" altLang="en-US" sz="2800" b="1" dirty="0">
              <a:latin typeface="微软雅黑" panose="020B0503020204020204" pitchFamily="34" charset="-122"/>
              <a:ea typeface="微软雅黑" panose="020B0503020204020204" pitchFamily="34" charset="-122"/>
            </a:endParaRPr>
          </a:p>
          <a:p>
            <a:pPr eaLnBrk="0" hangingPunct="0"/>
            <a:r>
              <a:rPr lang="zh-CN" altLang="en-US" sz="2800" b="1" dirty="0">
                <a:latin typeface="微软雅黑" panose="020B0503020204020204" pitchFamily="34" charset="-122"/>
                <a:ea typeface="微软雅黑" panose="020B0503020204020204" pitchFamily="34" charset="-122"/>
              </a:rPr>
              <a:t>接</a:t>
            </a:r>
            <a:endParaRPr lang="zh-CN" altLang="en-US" sz="2800" b="1" dirty="0">
              <a:latin typeface="微软雅黑" panose="020B0503020204020204" pitchFamily="34" charset="-122"/>
              <a:ea typeface="微软雅黑" panose="020B0503020204020204" pitchFamily="34" charset="-122"/>
            </a:endParaRPr>
          </a:p>
          <a:p>
            <a:pPr eaLnBrk="0" hangingPunct="0"/>
            <a:r>
              <a:rPr lang="zh-CN" altLang="en-US" sz="2800" b="1" dirty="0">
                <a:latin typeface="微软雅黑" panose="020B0503020204020204" pitchFamily="34" charset="-122"/>
                <a:ea typeface="微软雅黑" panose="020B0503020204020204" pitchFamily="34" charset="-122"/>
              </a:rPr>
              <a:t>口</a:t>
            </a:r>
            <a:endParaRPr lang="zh-CN" altLang="en-US" sz="2800" b="1" dirty="0">
              <a:latin typeface="微软雅黑" panose="020B0503020204020204" pitchFamily="34" charset="-122"/>
              <a:ea typeface="微软雅黑" panose="020B0503020204020204" pitchFamily="34" charset="-122"/>
            </a:endParaRPr>
          </a:p>
        </p:txBody>
      </p:sp>
      <p:grpSp>
        <p:nvGrpSpPr>
          <p:cNvPr id="29" name="组合 28"/>
          <p:cNvGrpSpPr/>
          <p:nvPr/>
        </p:nvGrpSpPr>
        <p:grpSpPr>
          <a:xfrm>
            <a:off x="3513114" y="2951319"/>
            <a:ext cx="308189" cy="792000"/>
            <a:chOff x="995510" y="3518932"/>
            <a:chExt cx="308189" cy="553417"/>
          </a:xfrm>
        </p:grpSpPr>
        <p:sp>
          <p:nvSpPr>
            <p:cNvPr id="30" name="流程图: 摘录 29"/>
            <p:cNvSpPr/>
            <p:nvPr/>
          </p:nvSpPr>
          <p:spPr>
            <a:xfrm>
              <a:off x="995510" y="3518932"/>
              <a:ext cx="308189" cy="265417"/>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flipH="1">
              <a:off x="1145511" y="3784349"/>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9717"/>
                                        </p:tgtEl>
                                        <p:attrNameLst>
                                          <p:attrName>style.visibility</p:attrName>
                                        </p:attrNameLst>
                                      </p:cBhvr>
                                      <p:to>
                                        <p:strVal val="visible"/>
                                      </p:to>
                                    </p:set>
                                    <p:anim calcmode="lin" valueType="num">
                                      <p:cBhvr>
                                        <p:cTn id="7" dur="1000" fill="hold"/>
                                        <p:tgtEl>
                                          <p:spTgt spid="29717"/>
                                        </p:tgtEl>
                                        <p:attrNameLst>
                                          <p:attrName>ppt_x</p:attrName>
                                        </p:attrNameLst>
                                      </p:cBhvr>
                                      <p:tavLst>
                                        <p:tav tm="0">
                                          <p:val>
                                            <p:strVal val="#ppt_x-.2"/>
                                          </p:val>
                                        </p:tav>
                                        <p:tav tm="100000">
                                          <p:val>
                                            <p:strVal val="#ppt_x"/>
                                          </p:val>
                                        </p:tav>
                                      </p:tavLst>
                                    </p:anim>
                                    <p:anim calcmode="lin" valueType="num">
                                      <p:cBhvr>
                                        <p:cTn id="8" dur="1000" fill="hold"/>
                                        <p:tgtEl>
                                          <p:spTgt spid="297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7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64976"/>
                                        </p:tgtEl>
                                        <p:attrNameLst>
                                          <p:attrName>style.visibility</p:attrName>
                                        </p:attrNameLst>
                                      </p:cBhvr>
                                      <p:to>
                                        <p:strVal val="visible"/>
                                      </p:to>
                                    </p:set>
                                    <p:animEffect transition="in" filter="fade">
                                      <p:cBhvr>
                                        <p:cTn id="21" dur="1000"/>
                                        <p:tgtEl>
                                          <p:spTgt spid="1064976"/>
                                        </p:tgtEl>
                                      </p:cBhvr>
                                    </p:animEffect>
                                    <p:anim calcmode="lin" valueType="num">
                                      <p:cBhvr>
                                        <p:cTn id="22" dur="1000" fill="hold"/>
                                        <p:tgtEl>
                                          <p:spTgt spid="1064976"/>
                                        </p:tgtEl>
                                        <p:attrNameLst>
                                          <p:attrName>ppt_x</p:attrName>
                                        </p:attrNameLst>
                                      </p:cBhvr>
                                      <p:tavLst>
                                        <p:tav tm="0">
                                          <p:val>
                                            <p:strVal val="#ppt_x"/>
                                          </p:val>
                                        </p:tav>
                                        <p:tav tm="100000">
                                          <p:val>
                                            <p:strVal val="#ppt_x"/>
                                          </p:val>
                                        </p:tav>
                                      </p:tavLst>
                                    </p:anim>
                                    <p:anim calcmode="lin" valueType="num">
                                      <p:cBhvr>
                                        <p:cTn id="23" dur="1000" fill="hold"/>
                                        <p:tgtEl>
                                          <p:spTgt spid="106497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76" grpId="0"/>
      <p:bldP spid="29717"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D66783-8AB9-4D4C-9432-39EB18BCFC81}" type="slidenum">
              <a:rPr lang="zh-CN" altLang="en-US" smtClean="0"/>
            </a:fld>
            <a:endParaRPr lang="zh-CN" altLang="en-US" smtClean="0"/>
          </a:p>
        </p:txBody>
      </p:sp>
      <p:sp>
        <p:nvSpPr>
          <p:cNvPr id="1024003" name="Rectangle 3"/>
          <p:cNvSpPr>
            <a:spLocks noGrp="1" noChangeArrowheads="1"/>
          </p:cNvSpPr>
          <p:nvPr>
            <p:ph idx="1"/>
          </p:nvPr>
        </p:nvSpPr>
        <p:spPr>
          <a:xfrm>
            <a:off x="761999" y="1273175"/>
            <a:ext cx="9242079" cy="4800600"/>
          </a:xfrm>
        </p:spPr>
        <p:txBody>
          <a:bodyPr>
            <a:normAutofit/>
          </a:bodyPr>
          <a:lstStyle/>
          <a:p>
            <a:pPr eaLnBrk="1" hangingPunct="1">
              <a:lnSpc>
                <a:spcPct val="90000"/>
              </a:lnSpc>
              <a:buFontTx/>
              <a:buNone/>
              <a:defRPr/>
            </a:pPr>
            <a:r>
              <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public class </a:t>
            </a:r>
            <a:r>
              <a:rPr lang="en-US" altLang="zh-CN" sz="2400" b="1" dirty="0" err="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Adaptee</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public void operation1()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System.out.println</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operation 1 is in </a:t>
            </a: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Adaptee</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public interface Target</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void operation1();</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void operation2();</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90000"/>
              </a:lnSpc>
              <a:buFontTx/>
              <a:buNone/>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795" name="Rectangle 4"/>
          <p:cNvSpPr>
            <a:spLocks noGrp="1" noChangeArrowheads="1"/>
          </p:cNvSpPr>
          <p:nvPr>
            <p:ph type="title"/>
          </p:nvPr>
        </p:nvSpPr>
        <p:spPr>
          <a:xfrm>
            <a:off x="1981200" y="274638"/>
            <a:ext cx="8229600" cy="715962"/>
          </a:xfrm>
        </p:spPr>
        <p:txBody>
          <a:bodyPr/>
          <a:lstStyle/>
          <a:p>
            <a:pPr eaLnBrk="1" hangingPunct="1"/>
            <a:r>
              <a:rPr lang="en-US" altLang="zh-CN" sz="2800" b="1"/>
              <a:t>Object  adapter pattern-sample source code</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03">
                                            <p:txEl>
                                              <p:pRg st="6" end="6"/>
                                            </p:txEl>
                                          </p:spTgt>
                                        </p:tgtEl>
                                        <p:attrNameLst>
                                          <p:attrName>style.visibility</p:attrName>
                                        </p:attrNameLst>
                                      </p:cBhvr>
                                      <p:to>
                                        <p:strVal val="visible"/>
                                      </p:to>
                                    </p:set>
                                    <p:anim calcmode="lin" valueType="num">
                                      <p:cBhvr additive="base">
                                        <p:cTn id="7" dur="500" fill="hold"/>
                                        <p:tgtEl>
                                          <p:spTgt spid="10240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0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03">
                                            <p:txEl>
                                              <p:pRg st="7" end="7"/>
                                            </p:txEl>
                                          </p:spTgt>
                                        </p:tgtEl>
                                        <p:attrNameLst>
                                          <p:attrName>style.visibility</p:attrName>
                                        </p:attrNameLst>
                                      </p:cBhvr>
                                      <p:to>
                                        <p:strVal val="visible"/>
                                      </p:to>
                                    </p:set>
                                    <p:anim calcmode="lin" valueType="num">
                                      <p:cBhvr additive="base">
                                        <p:cTn id="11" dur="500" fill="hold"/>
                                        <p:tgtEl>
                                          <p:spTgt spid="102400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0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003">
                                            <p:txEl>
                                              <p:pRg st="8" end="8"/>
                                            </p:txEl>
                                          </p:spTgt>
                                        </p:tgtEl>
                                        <p:attrNameLst>
                                          <p:attrName>style.visibility</p:attrName>
                                        </p:attrNameLst>
                                      </p:cBhvr>
                                      <p:to>
                                        <p:strVal val="visible"/>
                                      </p:to>
                                    </p:set>
                                    <p:anim calcmode="lin" valueType="num">
                                      <p:cBhvr additive="base">
                                        <p:cTn id="15" dur="500" fill="hold"/>
                                        <p:tgtEl>
                                          <p:spTgt spid="102400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00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4003">
                                            <p:txEl>
                                              <p:pRg st="9" end="9"/>
                                            </p:txEl>
                                          </p:spTgt>
                                        </p:tgtEl>
                                        <p:attrNameLst>
                                          <p:attrName>style.visibility</p:attrName>
                                        </p:attrNameLst>
                                      </p:cBhvr>
                                      <p:to>
                                        <p:strVal val="visible"/>
                                      </p:to>
                                    </p:set>
                                    <p:anim calcmode="lin" valueType="num">
                                      <p:cBhvr additive="base">
                                        <p:cTn id="19" dur="500" fill="hold"/>
                                        <p:tgtEl>
                                          <p:spTgt spid="102400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2A12C5-4142-402D-8799-247B694D0C6E}" type="slidenum">
              <a:rPr lang="zh-CN" altLang="en-US" smtClean="0"/>
            </a:fld>
            <a:endParaRPr lang="zh-CN" altLang="en-US" smtClean="0"/>
          </a:p>
        </p:txBody>
      </p:sp>
      <p:sp>
        <p:nvSpPr>
          <p:cNvPr id="1025027" name="Rectangle 3"/>
          <p:cNvSpPr>
            <a:spLocks noGrp="1" noChangeArrowheads="1"/>
          </p:cNvSpPr>
          <p:nvPr>
            <p:ph idx="1"/>
          </p:nvPr>
        </p:nvSpPr>
        <p:spPr>
          <a:xfrm>
            <a:off x="706169" y="1447799"/>
            <a:ext cx="10873213" cy="5043535"/>
          </a:xfrm>
        </p:spPr>
        <p:txBody>
          <a:bodyPr>
            <a:normAutofit/>
          </a:bodyPr>
          <a:lstStyle/>
          <a:p>
            <a:pPr eaLnBrk="1" hangingPunct="1">
              <a:lnSpc>
                <a:spcPct val="100000"/>
              </a:lnSpc>
              <a:spcBef>
                <a:spcPct val="0"/>
              </a:spcBef>
              <a:buFontTx/>
              <a:buNone/>
              <a:defRPr/>
            </a:pPr>
            <a:r>
              <a:rPr lang="en-US" altLang="zh-CN" b="1" dirty="0">
                <a:latin typeface="微软雅黑" panose="020B0503020204020204" pitchFamily="34" charset="-122"/>
                <a:ea typeface="微软雅黑" panose="020B0503020204020204" pitchFamily="34" charset="-122"/>
              </a:rPr>
              <a:t>public class Adapter implements Target {</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private </a:t>
            </a:r>
            <a:r>
              <a:rPr lang="en-US" altLang="zh-CN" sz="2400" b="1" dirty="0" err="1">
                <a:latin typeface="微软雅黑" panose="020B0503020204020204" pitchFamily="34" charset="-122"/>
                <a:ea typeface="微软雅黑" panose="020B0503020204020204" pitchFamily="34" charset="-122"/>
              </a:rPr>
              <a:t>Adaptee</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adaptee</a:t>
            </a:r>
            <a:r>
              <a:rPr lang="en-US" altLang="zh-CN"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public Adapter(</a:t>
            </a:r>
            <a:r>
              <a:rPr lang="en-US" altLang="zh-CN" sz="2400" b="1" dirty="0" err="1">
                <a:latin typeface="微软雅黑" panose="020B0503020204020204" pitchFamily="34" charset="-122"/>
                <a:ea typeface="微软雅黑" panose="020B0503020204020204" pitchFamily="34" charset="-122"/>
              </a:rPr>
              <a:t>Adaptee</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adaptee</a:t>
            </a: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0000CC"/>
                </a:solidFill>
                <a:latin typeface="微软雅黑" panose="020B0503020204020204" pitchFamily="34" charset="-122"/>
                <a:ea typeface="微软雅黑" panose="020B0503020204020204" pitchFamily="34" charset="-122"/>
              </a:rPr>
              <a:t>由参数传入</a:t>
            </a:r>
            <a:endParaRPr lang="zh-CN" altLang="en-US"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this.adaptee</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adaptee</a:t>
            </a:r>
            <a:r>
              <a:rPr lang="en-US" altLang="zh-CN" sz="2400" b="1" dirty="0">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adaptee</a:t>
            </a:r>
            <a:r>
              <a:rPr lang="zh-CN" altLang="en-US" sz="2400" b="1" dirty="0">
                <a:solidFill>
                  <a:srgbClr val="0000CC"/>
                </a:solidFill>
                <a:latin typeface="微软雅黑" panose="020B0503020204020204" pitchFamily="34" charset="-122"/>
                <a:ea typeface="微软雅黑" panose="020B0503020204020204" pitchFamily="34" charset="-122"/>
              </a:rPr>
              <a:t>对象</a:t>
            </a:r>
            <a:endParaRPr lang="zh-CN" altLang="en-US"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public void </a:t>
            </a:r>
            <a:r>
              <a:rPr lang="en-US" altLang="zh-CN" sz="2400" b="1" dirty="0" err="1">
                <a:solidFill>
                  <a:srgbClr val="0000CC"/>
                </a:solidFill>
                <a:latin typeface="微软雅黑" panose="020B0503020204020204" pitchFamily="34" charset="-122"/>
                <a:ea typeface="微软雅黑" panose="020B0503020204020204" pitchFamily="34" charset="-122"/>
              </a:rPr>
              <a:t>operation1</a:t>
            </a: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adaptee.operation1</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调用</a:t>
            </a:r>
            <a:endParaRPr lang="zh-CN" altLang="en-US"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public void </a:t>
            </a:r>
            <a:r>
              <a:rPr lang="en-US" altLang="zh-CN" sz="2400" b="1" dirty="0" err="1">
                <a:solidFill>
                  <a:srgbClr val="0000CC"/>
                </a:solidFill>
                <a:latin typeface="微软雅黑" panose="020B0503020204020204" pitchFamily="34" charset="-122"/>
                <a:ea typeface="微软雅黑" panose="020B0503020204020204" pitchFamily="34" charset="-122"/>
              </a:rPr>
              <a:t>operation2</a:t>
            </a: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写新代码  </a:t>
            </a:r>
            <a:endParaRPr lang="zh-CN" altLang="en-US"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smtClean="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025028" name="Rectangle 4"/>
          <p:cNvSpPr>
            <a:spLocks noGrp="1" noChangeArrowheads="1"/>
          </p:cNvSpPr>
          <p:nvPr>
            <p:ph type="title"/>
          </p:nvPr>
        </p:nvSpPr>
        <p:spPr>
          <a:xfrm>
            <a:off x="1676400" y="230188"/>
            <a:ext cx="8686800" cy="533400"/>
          </a:xfrm>
        </p:spPr>
        <p:txBody>
          <a:bodyPr/>
          <a:lstStyle/>
          <a:p>
            <a:pPr eaLnBrk="1" hangingPunct="1">
              <a:defRPr/>
            </a:pPr>
            <a:r>
              <a:rPr lang="en-US" altLang="zh-CN" sz="3200" b="1">
                <a:effectLst>
                  <a:outerShdw blurRad="38100" dist="38100" dir="2700000" algn="tl">
                    <a:srgbClr val="C0C0C0"/>
                  </a:outerShdw>
                </a:effectLst>
              </a:rPr>
              <a:t>Object  adapter pattern-sample source code</a:t>
            </a:r>
            <a:endParaRPr lang="zh-CN" altLang="en-US" sz="3200" b="1">
              <a:effectLst>
                <a:outerShdw blurRad="38100" dist="38100" dir="2700000" algn="tl">
                  <a:srgbClr val="C0C0C0"/>
                </a:outerShdw>
              </a:effectLst>
            </a:endParaRPr>
          </a:p>
        </p:txBody>
      </p:sp>
      <p:sp>
        <p:nvSpPr>
          <p:cNvPr id="34820" name="Text Box 5"/>
          <p:cNvSpPr txBox="1">
            <a:spLocks noChangeArrowheads="1"/>
          </p:cNvSpPr>
          <p:nvPr/>
        </p:nvSpPr>
        <p:spPr bwMode="auto">
          <a:xfrm>
            <a:off x="8763000" y="25146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zh-CN" altLang="en-US"/>
          </a:p>
        </p:txBody>
      </p:sp>
      <p:sp>
        <p:nvSpPr>
          <p:cNvPr id="34821" name="文本框 1"/>
          <p:cNvSpPr txBox="1">
            <a:spLocks noChangeArrowheads="1"/>
          </p:cNvSpPr>
          <p:nvPr/>
        </p:nvSpPr>
        <p:spPr bwMode="auto">
          <a:xfrm>
            <a:off x="574818" y="844549"/>
            <a:ext cx="5259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CC"/>
                </a:solidFill>
                <a:latin typeface="微软雅黑" panose="020B0503020204020204" pitchFamily="34" charset="-122"/>
                <a:ea typeface="微软雅黑" panose="020B0503020204020204" pitchFamily="34" charset="-122"/>
              </a:rPr>
              <a:t>怎样写</a:t>
            </a:r>
            <a:r>
              <a:rPr lang="en-US" altLang="zh-CN" sz="2800" b="1" dirty="0">
                <a:solidFill>
                  <a:srgbClr val="0000CC"/>
                </a:solidFill>
                <a:latin typeface="微软雅黑" panose="020B0503020204020204" pitchFamily="34" charset="-122"/>
                <a:ea typeface="微软雅黑" panose="020B0503020204020204" pitchFamily="34" charset="-122"/>
              </a:rPr>
              <a:t> Adapter</a:t>
            </a:r>
            <a:r>
              <a:rPr lang="zh-CN" altLang="en-US" sz="2800" b="1" dirty="0">
                <a:solidFill>
                  <a:srgbClr val="0000CC"/>
                </a:solidFill>
                <a:latin typeface="微软雅黑" panose="020B0503020204020204" pitchFamily="34" charset="-122"/>
                <a:ea typeface="微软雅黑" panose="020B0503020204020204" pitchFamily="34" charset="-122"/>
              </a:rPr>
              <a:t>类？</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Effect transition="in" filter="slide(fromBottom)">
                                      <p:cBhvr>
                                        <p:cTn id="7" dur="500"/>
                                        <p:tgtEl>
                                          <p:spTgt spid="102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25027">
                                            <p:txEl>
                                              <p:pRg st="11" end="11"/>
                                            </p:txEl>
                                          </p:spTgt>
                                        </p:tgtEl>
                                        <p:attrNameLst>
                                          <p:attrName>style.visibility</p:attrName>
                                        </p:attrNameLst>
                                      </p:cBhvr>
                                      <p:to>
                                        <p:strVal val="visible"/>
                                      </p:to>
                                    </p:set>
                                    <p:animEffect transition="in" filter="slide(fromBottom)">
                                      <p:cBhvr>
                                        <p:cTn id="12" dur="500"/>
                                        <p:tgtEl>
                                          <p:spTgt spid="1025027">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5027">
                                            <p:txEl>
                                              <p:pRg st="1" end="1"/>
                                            </p:txEl>
                                          </p:spTgt>
                                        </p:tgtEl>
                                        <p:attrNameLst>
                                          <p:attrName>style.visibility</p:attrName>
                                        </p:attrNameLst>
                                      </p:cBhvr>
                                      <p:to>
                                        <p:strVal val="visible"/>
                                      </p:to>
                                    </p:set>
                                    <p:animEffect transition="in" filter="box(in)">
                                      <p:cBhvr>
                                        <p:cTn id="17" dur="500"/>
                                        <p:tgtEl>
                                          <p:spTgt spid="1025027">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25027">
                                            <p:txEl>
                                              <p:pRg st="2" end="2"/>
                                            </p:txEl>
                                          </p:spTgt>
                                        </p:tgtEl>
                                        <p:attrNameLst>
                                          <p:attrName>style.visibility</p:attrName>
                                        </p:attrNameLst>
                                      </p:cBhvr>
                                      <p:to>
                                        <p:strVal val="visible"/>
                                      </p:to>
                                    </p:set>
                                    <p:animEffect transition="in" filter="box(in)">
                                      <p:cBhvr>
                                        <p:cTn id="20" dur="500"/>
                                        <p:tgtEl>
                                          <p:spTgt spid="1025027">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025027">
                                            <p:txEl>
                                              <p:pRg st="3" end="3"/>
                                            </p:txEl>
                                          </p:spTgt>
                                        </p:tgtEl>
                                        <p:attrNameLst>
                                          <p:attrName>style.visibility</p:attrName>
                                        </p:attrNameLst>
                                      </p:cBhvr>
                                      <p:to>
                                        <p:strVal val="visible"/>
                                      </p:to>
                                    </p:set>
                                    <p:animEffect transition="in" filter="box(in)">
                                      <p:cBhvr>
                                        <p:cTn id="23" dur="500"/>
                                        <p:tgtEl>
                                          <p:spTgt spid="1025027">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025027">
                                            <p:txEl>
                                              <p:pRg st="4" end="4"/>
                                            </p:txEl>
                                          </p:spTgt>
                                        </p:tgtEl>
                                        <p:attrNameLst>
                                          <p:attrName>style.visibility</p:attrName>
                                        </p:attrNameLst>
                                      </p:cBhvr>
                                      <p:to>
                                        <p:strVal val="visible"/>
                                      </p:to>
                                    </p:set>
                                    <p:animEffect transition="in" filter="box(in)">
                                      <p:cBhvr>
                                        <p:cTn id="26" dur="500"/>
                                        <p:tgtEl>
                                          <p:spTgt spid="102502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025027">
                                            <p:txEl>
                                              <p:pRg st="5" end="5"/>
                                            </p:txEl>
                                          </p:spTgt>
                                        </p:tgtEl>
                                        <p:attrNameLst>
                                          <p:attrName>style.visibility</p:attrName>
                                        </p:attrNameLst>
                                      </p:cBhvr>
                                      <p:to>
                                        <p:strVal val="visible"/>
                                      </p:to>
                                    </p:set>
                                    <p:animEffect transition="in" filter="checkerboard(across)">
                                      <p:cBhvr>
                                        <p:cTn id="31" dur="500"/>
                                        <p:tgtEl>
                                          <p:spTgt spid="1025027">
                                            <p:txEl>
                                              <p:pRg st="5" end="5"/>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025027">
                                            <p:txEl>
                                              <p:pRg st="6" end="6"/>
                                            </p:txEl>
                                          </p:spTgt>
                                        </p:tgtEl>
                                        <p:attrNameLst>
                                          <p:attrName>style.visibility</p:attrName>
                                        </p:attrNameLst>
                                      </p:cBhvr>
                                      <p:to>
                                        <p:strVal val="visible"/>
                                      </p:to>
                                    </p:set>
                                    <p:animEffect transition="in" filter="checkerboard(across)">
                                      <p:cBhvr>
                                        <p:cTn id="34" dur="500"/>
                                        <p:tgtEl>
                                          <p:spTgt spid="1025027">
                                            <p:txEl>
                                              <p:pRg st="6" end="6"/>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025027">
                                            <p:txEl>
                                              <p:pRg st="7" end="7"/>
                                            </p:txEl>
                                          </p:spTgt>
                                        </p:tgtEl>
                                        <p:attrNameLst>
                                          <p:attrName>style.visibility</p:attrName>
                                        </p:attrNameLst>
                                      </p:cBhvr>
                                      <p:to>
                                        <p:strVal val="visible"/>
                                      </p:to>
                                    </p:set>
                                    <p:animEffect transition="in" filter="checkerboard(across)">
                                      <p:cBhvr>
                                        <p:cTn id="37" dur="500"/>
                                        <p:tgtEl>
                                          <p:spTgt spid="102502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25027">
                                            <p:txEl>
                                              <p:pRg st="8" end="8"/>
                                            </p:txEl>
                                          </p:spTgt>
                                        </p:tgtEl>
                                        <p:attrNameLst>
                                          <p:attrName>style.visibility</p:attrName>
                                        </p:attrNameLst>
                                      </p:cBhvr>
                                      <p:to>
                                        <p:strVal val="visible"/>
                                      </p:to>
                                    </p:set>
                                    <p:animEffect transition="in" filter="slide(fromBottom)">
                                      <p:cBhvr>
                                        <p:cTn id="42" dur="500"/>
                                        <p:tgtEl>
                                          <p:spTgt spid="1025027">
                                            <p:txEl>
                                              <p:pRg st="8" end="8"/>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1025027">
                                            <p:txEl>
                                              <p:pRg st="9" end="9"/>
                                            </p:txEl>
                                          </p:spTgt>
                                        </p:tgtEl>
                                        <p:attrNameLst>
                                          <p:attrName>style.visibility</p:attrName>
                                        </p:attrNameLst>
                                      </p:cBhvr>
                                      <p:to>
                                        <p:strVal val="visible"/>
                                      </p:to>
                                    </p:set>
                                    <p:animEffect transition="in" filter="slide(fromBottom)">
                                      <p:cBhvr>
                                        <p:cTn id="45" dur="500"/>
                                        <p:tgtEl>
                                          <p:spTgt spid="1025027">
                                            <p:txEl>
                                              <p:pRg st="9" end="9"/>
                                            </p:txEl>
                                          </p:spTgt>
                                        </p:tgtEl>
                                      </p:cBhvr>
                                    </p:animEffect>
                                  </p:childTnLst>
                                </p:cTn>
                              </p:par>
                              <p:par>
                                <p:cTn id="46" presetID="12" presetClass="entr" presetSubtype="4" fill="hold" nodeType="withEffect">
                                  <p:stCondLst>
                                    <p:cond delay="0"/>
                                  </p:stCondLst>
                                  <p:childTnLst>
                                    <p:set>
                                      <p:cBhvr>
                                        <p:cTn id="47" dur="1" fill="hold">
                                          <p:stCondLst>
                                            <p:cond delay="0"/>
                                          </p:stCondLst>
                                        </p:cTn>
                                        <p:tgtEl>
                                          <p:spTgt spid="1025027">
                                            <p:txEl>
                                              <p:pRg st="10" end="10"/>
                                            </p:txEl>
                                          </p:spTgt>
                                        </p:tgtEl>
                                        <p:attrNameLst>
                                          <p:attrName>style.visibility</p:attrName>
                                        </p:attrNameLst>
                                      </p:cBhvr>
                                      <p:to>
                                        <p:strVal val="visible"/>
                                      </p:to>
                                    </p:set>
                                    <p:animEffect transition="in" filter="slide(fromBottom)">
                                      <p:cBhvr>
                                        <p:cTn id="48" dur="500"/>
                                        <p:tgtEl>
                                          <p:spTgt spid="10250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idx="1"/>
          </p:nvPr>
        </p:nvSpPr>
        <p:spPr>
          <a:xfrm>
            <a:off x="606174" y="1137504"/>
            <a:ext cx="8664576" cy="458787"/>
          </a:xfrm>
        </p:spPr>
        <p:txBody>
          <a:bodyPr vert="horz" lIns="0" tIns="10800" rIns="0" bIns="10800" rtlCol="0">
            <a:normAutofit/>
          </a:bodyPr>
          <a:lstStyle/>
          <a:p>
            <a:pPr eaLnBrk="1" hangingPunct="1">
              <a:lnSpc>
                <a:spcPct val="85000"/>
              </a:lnSpc>
              <a:spcBef>
                <a:spcPct val="0"/>
              </a:spcBef>
            </a:pPr>
            <a:r>
              <a:rPr lang="zh-CN" altLang="en-US" b="1"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在对象适配器模式中</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能否同时适配两个类</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5843" name="Rectangle 3"/>
          <p:cNvSpPr>
            <a:spLocks noGrp="1" noChangeArrowheads="1"/>
          </p:cNvSpPr>
          <p:nvPr>
            <p:ph type="title"/>
          </p:nvPr>
        </p:nvSpPr>
        <p:spPr>
          <a:xfrm>
            <a:off x="1981200" y="152401"/>
            <a:ext cx="8305800" cy="487363"/>
          </a:xfrm>
        </p:spPr>
        <p:txBody>
          <a:bodyPr/>
          <a:lstStyle/>
          <a:p>
            <a:pPr eaLnBrk="1" hangingPunct="1"/>
            <a:r>
              <a:rPr lang="en-US" altLang="zh-CN" sz="2800" b="1">
                <a:solidFill>
                  <a:srgbClr val="0000CC"/>
                </a:solidFill>
              </a:rPr>
              <a:t>Object adapter pattern- question</a:t>
            </a:r>
            <a:endParaRPr lang="en-US" altLang="zh-CN" sz="2800" b="1">
              <a:solidFill>
                <a:srgbClr val="0000CC"/>
              </a:solidFill>
            </a:endParaRPr>
          </a:p>
        </p:txBody>
      </p:sp>
      <p:sp>
        <p:nvSpPr>
          <p:cNvPr id="1100804" name="Text Box 4"/>
          <p:cNvSpPr txBox="1">
            <a:spLocks noChangeArrowheads="1"/>
          </p:cNvSpPr>
          <p:nvPr/>
        </p:nvSpPr>
        <p:spPr bwMode="auto">
          <a:xfrm>
            <a:off x="1729212" y="2662974"/>
            <a:ext cx="2907876" cy="893762"/>
          </a:xfrm>
          <a:prstGeom prst="rect">
            <a:avLst/>
          </a:prstGeom>
          <a:solidFill>
            <a:schemeClr val="bg1"/>
          </a:solidFill>
          <a:ln w="25400">
            <a:solidFill>
              <a:srgbClr val="CC3300"/>
            </a:solidFill>
            <a:miter lim="800000"/>
          </a:ln>
        </p:spPr>
        <p:txBody>
          <a:bodyPr wrap="square">
            <a:spAutoFit/>
          </a:bodyPr>
          <a:lstStyle/>
          <a:p>
            <a:pPr>
              <a:lnSpc>
                <a:spcPct val="85000"/>
              </a:lnSpc>
            </a:pPr>
            <a:r>
              <a:rPr lang="en-US" altLang="zh-CN" sz="2000" b="1" dirty="0">
                <a:latin typeface="微软雅黑" panose="020B0503020204020204" pitchFamily="34" charset="-122"/>
                <a:ea typeface="微软雅黑" panose="020B0503020204020204" pitchFamily="34" charset="-122"/>
              </a:rPr>
              <a:t>operation1():void</a:t>
            </a:r>
            <a:endParaRPr lang="en-US" altLang="zh-CN" sz="2000" b="1" dirty="0">
              <a:latin typeface="微软雅黑" panose="020B0503020204020204" pitchFamily="34" charset="-122"/>
              <a:ea typeface="微软雅黑" panose="020B0503020204020204" pitchFamily="34" charset="-122"/>
            </a:endParaRPr>
          </a:p>
          <a:p>
            <a:pPr>
              <a:lnSpc>
                <a:spcPct val="85000"/>
              </a:lnSpc>
            </a:pPr>
            <a:r>
              <a:rPr lang="en-US" altLang="zh-CN" sz="2000" b="1" dirty="0">
                <a:latin typeface="微软雅黑" panose="020B0503020204020204" pitchFamily="34" charset="-122"/>
                <a:ea typeface="微软雅黑" panose="020B0503020204020204" pitchFamily="34" charset="-122"/>
              </a:rPr>
              <a:t>operation2():void</a:t>
            </a:r>
            <a:endParaRPr lang="en-US" altLang="zh-CN" sz="2000" b="1" dirty="0">
              <a:latin typeface="微软雅黑" panose="020B0503020204020204" pitchFamily="34" charset="-122"/>
              <a:ea typeface="微软雅黑" panose="020B0503020204020204" pitchFamily="34" charset="-122"/>
            </a:endParaRPr>
          </a:p>
          <a:p>
            <a:pPr>
              <a:lnSpc>
                <a:spcPct val="85000"/>
              </a:lnSpc>
            </a:pPr>
            <a:r>
              <a:rPr lang="en-US" altLang="zh-CN" sz="2000" b="1" dirty="0">
                <a:latin typeface="微软雅黑" panose="020B0503020204020204" pitchFamily="34" charset="-122"/>
                <a:ea typeface="微软雅黑" panose="020B0503020204020204" pitchFamily="34" charset="-122"/>
              </a:rPr>
              <a:t>operation3():void</a:t>
            </a:r>
            <a:endParaRPr lang="en-US" altLang="zh-CN" sz="2000" b="1" dirty="0">
              <a:latin typeface="微软雅黑" panose="020B0503020204020204" pitchFamily="34" charset="-122"/>
              <a:ea typeface="微软雅黑" panose="020B0503020204020204" pitchFamily="34" charset="-122"/>
            </a:endParaRPr>
          </a:p>
        </p:txBody>
      </p:sp>
      <p:sp>
        <p:nvSpPr>
          <p:cNvPr id="1100805" name="Text Box 5"/>
          <p:cNvSpPr txBox="1">
            <a:spLocks noChangeArrowheads="1"/>
          </p:cNvSpPr>
          <p:nvPr/>
        </p:nvSpPr>
        <p:spPr bwMode="auto">
          <a:xfrm>
            <a:off x="1729212" y="1820011"/>
            <a:ext cx="2907876" cy="686608"/>
          </a:xfrm>
          <a:prstGeom prst="rect">
            <a:avLst/>
          </a:prstGeom>
          <a:solidFill>
            <a:schemeClr val="bg1"/>
          </a:solidFill>
          <a:ln w="25400">
            <a:solidFill>
              <a:srgbClr val="CC3300"/>
            </a:solidFill>
            <a:miter lim="800000"/>
          </a:ln>
        </p:spPr>
        <p:txBody>
          <a:bodyPr wrap="square" tIns="10800" bIns="10800">
            <a:spAutoFit/>
          </a:bodyPr>
          <a:lstStyle/>
          <a:p>
            <a:pPr algn="ctr">
              <a:lnSpc>
                <a:spcPct val="90000"/>
              </a:lnSpc>
            </a:pPr>
            <a:r>
              <a:rPr lang="en-US" altLang="zh-CN" sz="2000" dirty="0">
                <a:latin typeface="微软雅黑" panose="020B0503020204020204" pitchFamily="34" charset="-122"/>
                <a:ea typeface="微软雅黑" panose="020B0503020204020204" pitchFamily="34" charset="-122"/>
              </a:rPr>
              <a:t>&lt;&lt;interface&gt;&gt;</a:t>
            </a:r>
            <a:endParaRPr lang="en-US" altLang="zh-CN" sz="2000" dirty="0">
              <a:latin typeface="微软雅黑" panose="020B0503020204020204" pitchFamily="34" charset="-122"/>
              <a:ea typeface="微软雅黑" panose="020B0503020204020204" pitchFamily="34" charset="-122"/>
            </a:endParaRPr>
          </a:p>
          <a:p>
            <a:pPr algn="ctr">
              <a:lnSpc>
                <a:spcPct val="90000"/>
              </a:lnSpc>
            </a:pPr>
            <a:r>
              <a:rPr lang="en-US" altLang="zh-CN" sz="2800" b="1" dirty="0">
                <a:latin typeface="微软雅黑" panose="020B0503020204020204" pitchFamily="34" charset="-122"/>
                <a:ea typeface="微软雅黑" panose="020B0503020204020204" pitchFamily="34" charset="-122"/>
              </a:rPr>
              <a:t>Target</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1100806" name="Rectangle 6"/>
          <p:cNvSpPr>
            <a:spLocks noChangeArrowheads="1"/>
          </p:cNvSpPr>
          <p:nvPr/>
        </p:nvSpPr>
        <p:spPr bwMode="auto">
          <a:xfrm>
            <a:off x="1710525" y="2524862"/>
            <a:ext cx="2934500" cy="136525"/>
          </a:xfrm>
          <a:prstGeom prst="rect">
            <a:avLst/>
          </a:prstGeom>
          <a:solidFill>
            <a:schemeClr val="bg1"/>
          </a:solidFill>
          <a:ln w="19050">
            <a:solidFill>
              <a:schemeClr val="tx1"/>
            </a:solidFill>
            <a:miter lim="800000"/>
          </a:ln>
        </p:spPr>
        <p:txBody>
          <a:bodyPr wrap="none" anchor="ctr"/>
          <a:lstStyle/>
          <a:p>
            <a:pPr algn="ctr" eaLnBrk="0" hangingPunct="0"/>
            <a:endParaRPr lang="zh-CN" altLang="en-US" sz="2000">
              <a:latin typeface="微软雅黑" panose="020B0503020204020204" pitchFamily="34" charset="-122"/>
              <a:ea typeface="微软雅黑" panose="020B0503020204020204" pitchFamily="34" charset="-122"/>
            </a:endParaRPr>
          </a:p>
        </p:txBody>
      </p:sp>
      <p:sp>
        <p:nvSpPr>
          <p:cNvPr id="1100807" name="Text Box 7"/>
          <p:cNvSpPr txBox="1">
            <a:spLocks noChangeArrowheads="1"/>
          </p:cNvSpPr>
          <p:nvPr/>
        </p:nvSpPr>
        <p:spPr bwMode="auto">
          <a:xfrm>
            <a:off x="4724399" y="2528036"/>
            <a:ext cx="2435225" cy="1015663"/>
          </a:xfrm>
          <a:prstGeom prst="rect">
            <a:avLst/>
          </a:prstGeom>
          <a:solidFill>
            <a:schemeClr val="bg1"/>
          </a:solidFill>
          <a:ln w="25400">
            <a:solidFill>
              <a:srgbClr val="CC3300"/>
            </a:solid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operation1():void</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1100808" name="Text Box 8"/>
          <p:cNvSpPr txBox="1">
            <a:spLocks noChangeArrowheads="1"/>
          </p:cNvSpPr>
          <p:nvPr/>
        </p:nvSpPr>
        <p:spPr bwMode="auto">
          <a:xfrm>
            <a:off x="4724400" y="1983524"/>
            <a:ext cx="2435224" cy="480131"/>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Adaptee1</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100809" name="Rectangle 9"/>
          <p:cNvSpPr>
            <a:spLocks noChangeArrowheads="1"/>
          </p:cNvSpPr>
          <p:nvPr/>
        </p:nvSpPr>
        <p:spPr bwMode="auto">
          <a:xfrm>
            <a:off x="4724400" y="2391512"/>
            <a:ext cx="2448000" cy="136525"/>
          </a:xfrm>
          <a:prstGeom prst="rect">
            <a:avLst/>
          </a:prstGeom>
          <a:solidFill>
            <a:schemeClr val="bg1"/>
          </a:solidFill>
          <a:ln w="19050">
            <a:solidFill>
              <a:schemeClr val="tx1"/>
            </a:solidFill>
            <a:miter lim="800000"/>
          </a:ln>
        </p:spPr>
        <p:txBody>
          <a:bodyPr wrap="none" anchor="ctr"/>
          <a:lstStyle/>
          <a:p>
            <a:pPr algn="ctr" eaLnBrk="0" hangingPunct="0"/>
            <a:endParaRPr lang="zh-CN" altLang="en-US" sz="2000">
              <a:latin typeface="微软雅黑" panose="020B0503020204020204" pitchFamily="34" charset="-122"/>
              <a:ea typeface="微软雅黑" panose="020B0503020204020204" pitchFamily="34" charset="-122"/>
            </a:endParaRPr>
          </a:p>
        </p:txBody>
      </p:sp>
      <p:sp>
        <p:nvSpPr>
          <p:cNvPr id="1100810" name="Text Box 10"/>
          <p:cNvSpPr txBox="1">
            <a:spLocks noChangeArrowheads="1"/>
          </p:cNvSpPr>
          <p:nvPr/>
        </p:nvSpPr>
        <p:spPr bwMode="auto">
          <a:xfrm>
            <a:off x="2481938" y="4725137"/>
            <a:ext cx="7023798" cy="1015663"/>
          </a:xfrm>
          <a:prstGeom prst="rect">
            <a:avLst/>
          </a:prstGeom>
          <a:solidFill>
            <a:schemeClr val="bg1"/>
          </a:solidFill>
          <a:ln w="25400">
            <a:solidFill>
              <a:srgbClr val="CC3300"/>
            </a:solidFill>
            <a:miter lim="800000"/>
          </a:ln>
        </p:spPr>
        <p:txBody>
          <a:bodyPr wrap="square">
            <a:spAutoFit/>
          </a:bodyPr>
          <a:lstStyle/>
          <a:p>
            <a:pPr eaLnBrk="0" hangingPunct="0"/>
            <a:r>
              <a:rPr lang="en-US" altLang="zh-CN" sz="2000" b="1" dirty="0">
                <a:latin typeface="微软雅黑" panose="020B0503020204020204" pitchFamily="34" charset="-122"/>
                <a:ea typeface="微软雅黑" panose="020B0503020204020204" pitchFamily="34" charset="-122"/>
              </a:rPr>
              <a:t>operation1(): void (</a:t>
            </a:r>
            <a:r>
              <a:rPr lang="zh-CN" altLang="en-US" sz="2000" b="1" dirty="0">
                <a:latin typeface="微软雅黑" panose="020B0503020204020204" pitchFamily="34" charset="-122"/>
                <a:ea typeface="微软雅黑" panose="020B0503020204020204" pitchFamily="34" charset="-122"/>
              </a:rPr>
              <a:t>在方法中调用</a:t>
            </a:r>
            <a:r>
              <a:rPr lang="en-US" altLang="zh-CN" sz="2000" b="1" dirty="0">
                <a:latin typeface="微软雅黑" panose="020B0503020204020204" pitchFamily="34" charset="-122"/>
                <a:ea typeface="微软雅黑" panose="020B0503020204020204" pitchFamily="34" charset="-122"/>
              </a:rPr>
              <a:t>operation1)</a:t>
            </a:r>
            <a:endParaRPr lang="zh-CN" altLang="en-US" sz="2000" b="1" dirty="0">
              <a:latin typeface="微软雅黑" panose="020B0503020204020204" pitchFamily="34" charset="-122"/>
              <a:ea typeface="微软雅黑" panose="020B0503020204020204" pitchFamily="34" charset="-122"/>
            </a:endParaRPr>
          </a:p>
          <a:p>
            <a:pPr eaLnBrk="0" hangingPunct="0"/>
            <a:r>
              <a:rPr lang="en-US" altLang="zh-CN" sz="2000" b="1" dirty="0">
                <a:latin typeface="微软雅黑" panose="020B0503020204020204" pitchFamily="34" charset="-122"/>
                <a:ea typeface="微软雅黑" panose="020B0503020204020204" pitchFamily="34" charset="-122"/>
              </a:rPr>
              <a:t>operation2(): void (</a:t>
            </a:r>
            <a:r>
              <a:rPr lang="zh-CN" altLang="en-US" sz="2000" b="1" dirty="0">
                <a:latin typeface="微软雅黑" panose="020B0503020204020204" pitchFamily="34" charset="-122"/>
                <a:ea typeface="微软雅黑" panose="020B0503020204020204" pitchFamily="34" charset="-122"/>
              </a:rPr>
              <a:t>在方法中调用</a:t>
            </a:r>
            <a:r>
              <a:rPr lang="en-US" altLang="zh-CN" sz="2000" b="1" dirty="0">
                <a:latin typeface="微软雅黑" panose="020B0503020204020204" pitchFamily="34" charset="-122"/>
                <a:ea typeface="微软雅黑" panose="020B0503020204020204" pitchFamily="34" charset="-122"/>
              </a:rPr>
              <a:t>operation2)</a:t>
            </a:r>
            <a:endParaRPr lang="en-US" altLang="zh-CN" sz="2000" b="1" dirty="0">
              <a:latin typeface="微软雅黑" panose="020B0503020204020204" pitchFamily="34" charset="-122"/>
              <a:ea typeface="微软雅黑" panose="020B0503020204020204" pitchFamily="34" charset="-122"/>
            </a:endParaRPr>
          </a:p>
          <a:p>
            <a:pPr eaLnBrk="0" hangingPunct="0"/>
            <a:r>
              <a:rPr lang="en-US" altLang="zh-CN" sz="2000" b="1" dirty="0">
                <a:latin typeface="微软雅黑" panose="020B0503020204020204" pitchFamily="34" charset="-122"/>
                <a:ea typeface="微软雅黑" panose="020B0503020204020204" pitchFamily="34" charset="-122"/>
              </a:rPr>
              <a:t>operation3(): void (</a:t>
            </a:r>
            <a:r>
              <a:rPr lang="zh-CN" altLang="en-US" sz="2000" b="1" dirty="0">
                <a:latin typeface="微软雅黑" panose="020B0503020204020204" pitchFamily="34" charset="-122"/>
                <a:ea typeface="微软雅黑" panose="020B0503020204020204" pitchFamily="34" charset="-122"/>
              </a:rPr>
              <a:t>写全新的代码</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1100811" name="Text Box 11"/>
          <p:cNvSpPr txBox="1">
            <a:spLocks noChangeArrowheads="1"/>
          </p:cNvSpPr>
          <p:nvPr/>
        </p:nvSpPr>
        <p:spPr bwMode="auto">
          <a:xfrm>
            <a:off x="2481938" y="4218724"/>
            <a:ext cx="7023798" cy="480131"/>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1100812" name="Rectangle 12"/>
          <p:cNvSpPr>
            <a:spLocks noChangeArrowheads="1"/>
          </p:cNvSpPr>
          <p:nvPr/>
        </p:nvSpPr>
        <p:spPr bwMode="auto">
          <a:xfrm>
            <a:off x="2481938" y="4628299"/>
            <a:ext cx="7023798" cy="101600"/>
          </a:xfrm>
          <a:prstGeom prst="rect">
            <a:avLst/>
          </a:prstGeom>
          <a:solidFill>
            <a:schemeClr val="bg1"/>
          </a:solidFill>
          <a:ln w="9525">
            <a:solidFill>
              <a:schemeClr val="tx1"/>
            </a:solidFill>
            <a:miter lim="800000"/>
          </a:ln>
        </p:spPr>
        <p:txBody>
          <a:bodyPr wrap="none" anchor="ctr"/>
          <a:lstStyle/>
          <a:p>
            <a:pPr algn="ctr" eaLnBrk="0" hangingPunct="0"/>
            <a:endParaRPr lang="zh-CN" altLang="en-US">
              <a:latin typeface="微软雅黑" panose="020B0503020204020204" pitchFamily="34" charset="-122"/>
              <a:ea typeface="微软雅黑" panose="020B0503020204020204" pitchFamily="34" charset="-122"/>
            </a:endParaRPr>
          </a:p>
        </p:txBody>
      </p:sp>
      <p:sp>
        <p:nvSpPr>
          <p:cNvPr id="1100813" name="Text Box 13"/>
          <p:cNvSpPr txBox="1">
            <a:spLocks noChangeArrowheads="1"/>
          </p:cNvSpPr>
          <p:nvPr/>
        </p:nvSpPr>
        <p:spPr bwMode="auto">
          <a:xfrm>
            <a:off x="7374795" y="2528036"/>
            <a:ext cx="2619534" cy="1015663"/>
          </a:xfrm>
          <a:prstGeom prst="rect">
            <a:avLst/>
          </a:prstGeom>
          <a:solidFill>
            <a:schemeClr val="bg1"/>
          </a:solidFill>
          <a:ln w="25400">
            <a:solidFill>
              <a:srgbClr val="CC3300"/>
            </a:solidFill>
            <a:miter lim="800000"/>
          </a:ln>
        </p:spPr>
        <p:txBody>
          <a:bodyPr wrap="square">
            <a:spAutoFit/>
          </a:bodyPr>
          <a:lstStyle/>
          <a:p>
            <a:r>
              <a:rPr lang="en-US" altLang="zh-CN" sz="2000" b="1">
                <a:latin typeface="微软雅黑" panose="020B0503020204020204" pitchFamily="34" charset="-122"/>
                <a:ea typeface="微软雅黑" panose="020B0503020204020204" pitchFamily="34" charset="-122"/>
              </a:rPr>
              <a:t>operation2():void</a:t>
            </a:r>
            <a:endParaRPr lang="en-US" altLang="zh-CN" sz="2000" b="1">
              <a:latin typeface="微软雅黑" panose="020B0503020204020204" pitchFamily="34" charset="-122"/>
              <a:ea typeface="微软雅黑" panose="020B0503020204020204" pitchFamily="34" charset="-122"/>
            </a:endParaRPr>
          </a:p>
          <a:p>
            <a:endParaRPr lang="en-US" altLang="zh-CN" sz="2000" b="1">
              <a:latin typeface="微软雅黑" panose="020B0503020204020204" pitchFamily="34" charset="-122"/>
              <a:ea typeface="微软雅黑" panose="020B0503020204020204" pitchFamily="34" charset="-122"/>
            </a:endParaRPr>
          </a:p>
          <a:p>
            <a:endParaRPr lang="en-US" altLang="zh-CN" sz="2000" b="1">
              <a:latin typeface="微软雅黑" panose="020B0503020204020204" pitchFamily="34" charset="-122"/>
              <a:ea typeface="微软雅黑" panose="020B0503020204020204" pitchFamily="34" charset="-122"/>
            </a:endParaRPr>
          </a:p>
        </p:txBody>
      </p:sp>
      <p:sp>
        <p:nvSpPr>
          <p:cNvPr id="1100814" name="Text Box 14"/>
          <p:cNvSpPr txBox="1">
            <a:spLocks noChangeArrowheads="1"/>
          </p:cNvSpPr>
          <p:nvPr/>
        </p:nvSpPr>
        <p:spPr bwMode="auto">
          <a:xfrm>
            <a:off x="7387495" y="1947011"/>
            <a:ext cx="2606834" cy="480131"/>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Adaptee2</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100815" name="Rectangle 15"/>
          <p:cNvSpPr>
            <a:spLocks noChangeArrowheads="1"/>
          </p:cNvSpPr>
          <p:nvPr/>
        </p:nvSpPr>
        <p:spPr bwMode="auto">
          <a:xfrm>
            <a:off x="7394891" y="2391512"/>
            <a:ext cx="2628000" cy="144463"/>
          </a:xfrm>
          <a:prstGeom prst="rect">
            <a:avLst/>
          </a:prstGeom>
          <a:solidFill>
            <a:schemeClr val="bg1"/>
          </a:solidFill>
          <a:ln w="19050">
            <a:solidFill>
              <a:schemeClr val="tx1"/>
            </a:solidFill>
            <a:miter lim="800000"/>
          </a:ln>
        </p:spPr>
        <p:txBody>
          <a:bodyPr wrap="none" anchor="ctr"/>
          <a:lstStyle/>
          <a:p>
            <a:pPr algn="ctr" eaLnBrk="0" hangingPunct="0"/>
            <a:endParaRPr lang="zh-CN" altLang="en-US" sz="2000">
              <a:latin typeface="微软雅黑" panose="020B0503020204020204" pitchFamily="34" charset="-122"/>
              <a:ea typeface="微软雅黑" panose="020B0503020204020204" pitchFamily="34" charset="-122"/>
            </a:endParaRPr>
          </a:p>
        </p:txBody>
      </p:sp>
      <p:sp>
        <p:nvSpPr>
          <p:cNvPr id="1100816" name="Text Box 16"/>
          <p:cNvSpPr txBox="1">
            <a:spLocks noChangeArrowheads="1"/>
          </p:cNvSpPr>
          <p:nvPr/>
        </p:nvSpPr>
        <p:spPr bwMode="auto">
          <a:xfrm>
            <a:off x="3733800" y="3813912"/>
            <a:ext cx="1447800" cy="366713"/>
          </a:xfrm>
          <a:prstGeom prst="rect">
            <a:avLst/>
          </a:prstGeom>
          <a:noFill/>
          <a:ln>
            <a:noFill/>
          </a:ln>
          <a:effectLst/>
        </p:spPr>
        <p:txBody>
          <a:bodyPr>
            <a:spAutoFit/>
          </a:bodyPr>
          <a:lstStyle/>
          <a:p>
            <a:pPr eaLnBrk="0" hangingPunct="0">
              <a:spcBef>
                <a:spcPct val="50000"/>
              </a:spcBef>
              <a:defRPr/>
            </a:pPr>
            <a:r>
              <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rPr>
              <a:t>implement</a:t>
            </a:r>
            <a:endPar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2" name="Group 18"/>
          <p:cNvGrpSpPr/>
          <p:nvPr/>
        </p:nvGrpSpPr>
        <p:grpSpPr bwMode="auto">
          <a:xfrm>
            <a:off x="8296276" y="3585312"/>
            <a:ext cx="2206625" cy="631825"/>
            <a:chOff x="4266" y="2760"/>
            <a:chExt cx="1390" cy="398"/>
          </a:xfrm>
        </p:grpSpPr>
        <p:sp>
          <p:nvSpPr>
            <p:cNvPr id="1100819" name="Text Box 19"/>
            <p:cNvSpPr txBox="1">
              <a:spLocks noChangeArrowheads="1"/>
            </p:cNvSpPr>
            <p:nvPr/>
          </p:nvSpPr>
          <p:spPr bwMode="auto">
            <a:xfrm>
              <a:off x="4408" y="2872"/>
              <a:ext cx="1248" cy="173"/>
            </a:xfrm>
            <a:prstGeom prst="rect">
              <a:avLst/>
            </a:prstGeom>
            <a:noFill/>
            <a:ln>
              <a:noFill/>
            </a:ln>
            <a:effectLst/>
          </p:spPr>
          <p:txBody>
            <a:bodyPr lIns="0" tIns="0" rIns="0" bIns="0">
              <a:spAutoFit/>
            </a:bodyPr>
            <a:lstStyle/>
            <a:p>
              <a:pPr eaLnBrk="0" hangingPunct="0">
                <a:spcBef>
                  <a:spcPct val="50000"/>
                </a:spcBef>
                <a:defRPr/>
              </a:pPr>
              <a:r>
                <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rPr>
                <a:t>Call</a:t>
              </a:r>
              <a:r>
                <a:rPr lang="zh-CN" altLang="en-US">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rPr>
                <a:t>aggregation</a:t>
              </a:r>
              <a:endPar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35860" name="Group 20"/>
            <p:cNvGrpSpPr/>
            <p:nvPr/>
          </p:nvGrpSpPr>
          <p:grpSpPr bwMode="auto">
            <a:xfrm>
              <a:off x="4266" y="2760"/>
              <a:ext cx="118" cy="398"/>
              <a:chOff x="4266" y="2760"/>
              <a:chExt cx="118" cy="398"/>
            </a:xfrm>
          </p:grpSpPr>
          <p:sp>
            <p:nvSpPr>
              <p:cNvPr id="35861" name="Line 21"/>
              <p:cNvSpPr>
                <a:spLocks noChangeShapeType="1"/>
              </p:cNvSpPr>
              <p:nvPr/>
            </p:nvSpPr>
            <p:spPr bwMode="auto">
              <a:xfrm flipV="1">
                <a:off x="4328" y="2760"/>
                <a:ext cx="0" cy="315"/>
              </a:xfrm>
              <a:prstGeom prst="line">
                <a:avLst/>
              </a:prstGeom>
              <a:noFill/>
              <a:ln w="412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862" name="AutoShape 22"/>
              <p:cNvSpPr>
                <a:spLocks noChangeArrowheads="1"/>
              </p:cNvSpPr>
              <p:nvPr/>
            </p:nvSpPr>
            <p:spPr bwMode="auto">
              <a:xfrm>
                <a:off x="4266" y="3040"/>
                <a:ext cx="118" cy="118"/>
              </a:xfrm>
              <a:prstGeom prst="diamond">
                <a:avLst/>
              </a:prstGeom>
              <a:solidFill>
                <a:schemeClr val="bg1"/>
              </a:solidFill>
              <a:ln w="25400">
                <a:solidFill>
                  <a:srgbClr val="0000FF"/>
                </a:solidFill>
                <a:miter lim="800000"/>
              </a:ln>
            </p:spPr>
            <p:txBody>
              <a:bodyPr wrap="none" anchor="ctr"/>
              <a:lstStyle/>
              <a:p>
                <a:pPr algn="ctr" eaLnBrk="0" hangingPunct="0"/>
                <a:endParaRPr lang="zh-CN" altLang="en-US">
                  <a:latin typeface="微软雅黑" panose="020B0503020204020204" pitchFamily="34" charset="-122"/>
                  <a:ea typeface="微软雅黑" panose="020B0503020204020204" pitchFamily="34" charset="-122"/>
                </a:endParaRPr>
              </a:p>
            </p:txBody>
          </p:sp>
        </p:grpSp>
      </p:grpSp>
      <p:grpSp>
        <p:nvGrpSpPr>
          <p:cNvPr id="4" name="Group 23"/>
          <p:cNvGrpSpPr/>
          <p:nvPr/>
        </p:nvGrpSpPr>
        <p:grpSpPr bwMode="auto">
          <a:xfrm>
            <a:off x="5778500" y="3585312"/>
            <a:ext cx="2197100" cy="631825"/>
            <a:chOff x="2680" y="2760"/>
            <a:chExt cx="1384" cy="398"/>
          </a:xfrm>
        </p:grpSpPr>
        <p:grpSp>
          <p:nvGrpSpPr>
            <p:cNvPr id="35864" name="Group 24"/>
            <p:cNvGrpSpPr/>
            <p:nvPr/>
          </p:nvGrpSpPr>
          <p:grpSpPr bwMode="auto">
            <a:xfrm>
              <a:off x="2680" y="2760"/>
              <a:ext cx="118" cy="398"/>
              <a:chOff x="2680" y="2760"/>
              <a:chExt cx="118" cy="398"/>
            </a:xfrm>
          </p:grpSpPr>
          <p:sp>
            <p:nvSpPr>
              <p:cNvPr id="35865" name="Line 25"/>
              <p:cNvSpPr>
                <a:spLocks noChangeShapeType="1"/>
              </p:cNvSpPr>
              <p:nvPr/>
            </p:nvSpPr>
            <p:spPr bwMode="auto">
              <a:xfrm flipV="1">
                <a:off x="2744" y="2760"/>
                <a:ext cx="0" cy="315"/>
              </a:xfrm>
              <a:prstGeom prst="line">
                <a:avLst/>
              </a:prstGeom>
              <a:noFill/>
              <a:ln w="412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866" name="AutoShape 26"/>
              <p:cNvSpPr>
                <a:spLocks noChangeArrowheads="1"/>
              </p:cNvSpPr>
              <p:nvPr/>
            </p:nvSpPr>
            <p:spPr bwMode="auto">
              <a:xfrm>
                <a:off x="2680" y="3040"/>
                <a:ext cx="118" cy="118"/>
              </a:xfrm>
              <a:prstGeom prst="diamond">
                <a:avLst/>
              </a:prstGeom>
              <a:solidFill>
                <a:schemeClr val="bg1"/>
              </a:solidFill>
              <a:ln w="25400">
                <a:solidFill>
                  <a:srgbClr val="0000FF"/>
                </a:solidFill>
                <a:miter lim="800000"/>
              </a:ln>
            </p:spPr>
            <p:txBody>
              <a:bodyPr wrap="none" anchor="ctr"/>
              <a:lstStyle/>
              <a:p>
                <a:pPr algn="ctr" eaLnBrk="0" hangingPunct="0"/>
                <a:endParaRPr lang="zh-CN" altLang="en-US">
                  <a:latin typeface="微软雅黑" panose="020B0503020204020204" pitchFamily="34" charset="-122"/>
                  <a:ea typeface="微软雅黑" panose="020B0503020204020204" pitchFamily="34" charset="-122"/>
                </a:endParaRPr>
              </a:p>
            </p:txBody>
          </p:sp>
        </p:grpSp>
        <p:sp>
          <p:nvSpPr>
            <p:cNvPr id="1100827" name="Text Box 27"/>
            <p:cNvSpPr txBox="1">
              <a:spLocks noChangeArrowheads="1"/>
            </p:cNvSpPr>
            <p:nvPr/>
          </p:nvSpPr>
          <p:spPr bwMode="auto">
            <a:xfrm>
              <a:off x="2816" y="2864"/>
              <a:ext cx="1248" cy="173"/>
            </a:xfrm>
            <a:prstGeom prst="rect">
              <a:avLst/>
            </a:prstGeom>
            <a:noFill/>
            <a:ln>
              <a:noFill/>
            </a:ln>
            <a:effectLst/>
          </p:spPr>
          <p:txBody>
            <a:bodyPr lIns="0" tIns="0" rIns="0" bIns="0">
              <a:spAutoFit/>
            </a:bodyPr>
            <a:lstStyle/>
            <a:p>
              <a:pPr eaLnBrk="0" hangingPunct="0">
                <a:spcBef>
                  <a:spcPct val="50000"/>
                </a:spcBef>
                <a:defRPr/>
              </a:pPr>
              <a:r>
                <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rPr>
                <a:t>Call</a:t>
              </a:r>
              <a:r>
                <a:rPr lang="zh-CN" altLang="en-US">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rPr>
                <a:t>aggregation</a:t>
              </a:r>
              <a:endPar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1100828" name="Text Box 28"/>
          <p:cNvSpPr txBox="1">
            <a:spLocks noChangeArrowheads="1"/>
          </p:cNvSpPr>
          <p:nvPr/>
        </p:nvSpPr>
        <p:spPr bwMode="auto">
          <a:xfrm>
            <a:off x="685800" y="5942056"/>
            <a:ext cx="2590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0" hangingPunct="0">
              <a:spcBef>
                <a:spcPct val="50000"/>
              </a:spcBef>
            </a:pPr>
            <a:r>
              <a:rPr lang="zh-CN" altLang="en-US" sz="2800" b="1" dirty="0" smtClean="0">
                <a:solidFill>
                  <a:srgbClr val="0000CC"/>
                </a:solidFill>
                <a:latin typeface="微软雅黑" panose="020B0503020204020204" pitchFamily="34" charset="-122"/>
                <a:ea typeface="微软雅黑" panose="020B0503020204020204" pitchFamily="34" charset="-122"/>
              </a:rPr>
              <a:t>回答：可以</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31" name="棱台 30">
            <a:hlinkClick r:id="rId1" action="ppaction://hlinksldjump"/>
          </p:cNvPr>
          <p:cNvSpPr/>
          <p:nvPr/>
        </p:nvSpPr>
        <p:spPr>
          <a:xfrm>
            <a:off x="9994329" y="5780090"/>
            <a:ext cx="1701952" cy="754820"/>
          </a:xfrm>
          <a:prstGeom prst="bevel">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104935" y="3589958"/>
            <a:ext cx="308189" cy="612000"/>
            <a:chOff x="995510" y="3518932"/>
            <a:chExt cx="308189" cy="553417"/>
          </a:xfrm>
        </p:grpSpPr>
        <p:sp>
          <p:nvSpPr>
            <p:cNvPr id="33" name="流程图: 摘录 32"/>
            <p:cNvSpPr/>
            <p:nvPr/>
          </p:nvSpPr>
          <p:spPr>
            <a:xfrm>
              <a:off x="995510" y="3518932"/>
              <a:ext cx="308189" cy="265417"/>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a:off x="1145511" y="3784349"/>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00828"/>
                                        </p:tgtEl>
                                        <p:attrNameLst>
                                          <p:attrName>style.visibility</p:attrName>
                                        </p:attrNameLst>
                                      </p:cBhvr>
                                      <p:to>
                                        <p:strVal val="visible"/>
                                      </p:to>
                                    </p:set>
                                    <p:animEffect transition="in" filter="slide(fromBottom)">
                                      <p:cBhvr>
                                        <p:cTn id="7" dur="500"/>
                                        <p:tgtEl>
                                          <p:spTgt spid="1100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endParaRPr lang="zh-CN" altLang="en-US" smtClean="0"/>
          </a:p>
        </p:txBody>
      </p:sp>
      <p:sp>
        <p:nvSpPr>
          <p:cNvPr id="36866" name="棱台 4"/>
          <p:cNvSpPr>
            <a:spLocks noChangeArrowheads="1"/>
          </p:cNvSpPr>
          <p:nvPr/>
        </p:nvSpPr>
        <p:spPr bwMode="auto">
          <a:xfrm>
            <a:off x="1755950" y="2538883"/>
            <a:ext cx="9076174" cy="1511300"/>
          </a:xfrm>
          <a:prstGeom prst="bevel">
            <a:avLst>
              <a:gd name="adj" fmla="val 6116"/>
            </a:avLst>
          </a:prstGeom>
          <a:gradFill rotWithShape="1">
            <a:gsLst>
              <a:gs pos="84000">
                <a:srgbClr val="FBFB11"/>
              </a:gs>
              <a:gs pos="100000">
                <a:srgbClr val="838309"/>
              </a:gs>
            </a:gsLst>
            <a:lin ang="5400000"/>
          </a:gradFill>
          <a:ln w="9525">
            <a:solidFill>
              <a:schemeClr val="tx1"/>
            </a:solidFill>
            <a:round/>
          </a:ln>
        </p:spPr>
        <p:txBody>
          <a:bodyPr/>
          <a:lstStyle/>
          <a:p>
            <a:pPr algn="ctr"/>
            <a:r>
              <a:rPr lang="en-US" altLang="zh-CN" sz="3200" b="1">
                <a:latin typeface="微软雅黑" panose="020B0503020204020204" pitchFamily="34" charset="-122"/>
                <a:ea typeface="微软雅黑" panose="020B0503020204020204" pitchFamily="34" charset="-122"/>
                <a:sym typeface="宋体" panose="02010600030101010101" pitchFamily="2" charset="-122"/>
              </a:rPr>
              <a:t>General Forms of the Adapter Pattern</a:t>
            </a:r>
            <a:endParaRPr lang="en-US" altLang="zh-CN" sz="3200" b="1">
              <a:latin typeface="微软雅黑" panose="020B0503020204020204" pitchFamily="34" charset="-122"/>
              <a:ea typeface="微软雅黑" panose="020B0503020204020204" pitchFamily="34" charset="-122"/>
            </a:endParaRPr>
          </a:p>
          <a:p>
            <a:pPr algn="ctr">
              <a:lnSpc>
                <a:spcPct val="150000"/>
              </a:lnSpc>
            </a:pPr>
            <a:r>
              <a:rPr lang="en-US" altLang="zh-CN" sz="3200" b="1">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a:latin typeface="微软雅黑" panose="020B0503020204020204" pitchFamily="34" charset="-122"/>
                <a:ea typeface="微软雅黑" panose="020B0503020204020204" pitchFamily="34" charset="-122"/>
                <a:sym typeface="宋体" panose="02010600030101010101" pitchFamily="2" charset="-122"/>
              </a:rPr>
              <a:t>适配器模式的一般形式</a:t>
            </a:r>
            <a:r>
              <a:rPr lang="en-US" altLang="zh-CN" sz="3200" b="1">
                <a:latin typeface="微软雅黑" panose="020B0503020204020204" pitchFamily="34" charset="-122"/>
                <a:ea typeface="微软雅黑" panose="020B0503020204020204" pitchFamily="34" charset="-122"/>
                <a:sym typeface="宋体" panose="02010600030101010101" pitchFamily="2" charset="-122"/>
              </a:rPr>
              <a:t>)</a:t>
            </a:r>
            <a:endParaRPr lang="en-US" altLang="zh-CN" sz="32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bwMode="auto">
          <a:xfrm>
            <a:off x="3061549" y="1086543"/>
            <a:ext cx="3065463" cy="1406525"/>
            <a:chOff x="2735" y="2040"/>
            <a:chExt cx="4827" cy="2214"/>
          </a:xfrm>
        </p:grpSpPr>
        <p:sp>
          <p:nvSpPr>
            <p:cNvPr id="37891" name="Text Box 4"/>
            <p:cNvSpPr txBox="1">
              <a:spLocks noChangeArrowheads="1"/>
            </p:cNvSpPr>
            <p:nvPr/>
          </p:nvSpPr>
          <p:spPr bwMode="auto">
            <a:xfrm>
              <a:off x="2760" y="3527"/>
              <a:ext cx="4785" cy="727"/>
            </a:xfrm>
            <a:prstGeom prst="rect">
              <a:avLst/>
            </a:prstGeom>
            <a:solidFill>
              <a:schemeClr val="bg1"/>
            </a:solidFill>
            <a:ln w="25400">
              <a:solidFill>
                <a:srgbClr val="CC3300"/>
              </a:solidFill>
              <a:miter lim="800000"/>
            </a:ln>
          </p:spPr>
          <p:txBody>
            <a:bodyPr>
              <a:spAutoFit/>
            </a:bodyPr>
            <a:lstStyle/>
            <a:p>
              <a:r>
                <a:rPr lang="en-US" altLang="zh-CN" sz="2400" b="1">
                  <a:latin typeface="微软雅黑" panose="020B0503020204020204" pitchFamily="34" charset="-122"/>
                  <a:ea typeface="微软雅黑" panose="020B0503020204020204" pitchFamily="34" charset="-122"/>
                </a:rPr>
                <a:t>+request()</a:t>
              </a:r>
              <a:endParaRPr lang="en-US" altLang="zh-CN" sz="2400" b="1">
                <a:latin typeface="微软雅黑" panose="020B0503020204020204" pitchFamily="34" charset="-122"/>
                <a:ea typeface="微软雅黑" panose="020B0503020204020204" pitchFamily="34" charset="-122"/>
              </a:endParaRPr>
            </a:p>
          </p:txBody>
        </p:sp>
        <p:sp>
          <p:nvSpPr>
            <p:cNvPr id="37892" name="Text Box 5"/>
            <p:cNvSpPr txBox="1">
              <a:spLocks noChangeArrowheads="1"/>
            </p:cNvSpPr>
            <p:nvPr/>
          </p:nvSpPr>
          <p:spPr bwMode="auto">
            <a:xfrm>
              <a:off x="2760" y="2040"/>
              <a:ext cx="4785" cy="1279"/>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2400" b="1" dirty="0">
                  <a:latin typeface="微软雅黑" panose="020B0503020204020204" pitchFamily="34" charset="-122"/>
                  <a:ea typeface="微软雅黑" panose="020B0503020204020204" pitchFamily="34" charset="-122"/>
                </a:rPr>
                <a:t>&lt;&lt;interface&gt;&gt;</a:t>
              </a:r>
              <a:endParaRPr lang="en-US" altLang="zh-CN" sz="2400" b="1" dirty="0">
                <a:latin typeface="微软雅黑" panose="020B0503020204020204" pitchFamily="34" charset="-122"/>
                <a:ea typeface="微软雅黑" panose="020B0503020204020204" pitchFamily="34" charset="-122"/>
              </a:endParaRPr>
            </a:p>
            <a:p>
              <a:pPr algn="ctr">
                <a:lnSpc>
                  <a:spcPct val="90000"/>
                </a:lnSpc>
              </a:pPr>
              <a:r>
                <a:rPr lang="en-US" altLang="zh-CN" sz="2800" b="1" dirty="0">
                  <a:latin typeface="微软雅黑" panose="020B0503020204020204" pitchFamily="34" charset="-122"/>
                  <a:ea typeface="微软雅黑" panose="020B0503020204020204" pitchFamily="34" charset="-122"/>
                </a:rPr>
                <a:t>Target</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37893" name="Rectangle 9"/>
            <p:cNvSpPr>
              <a:spLocks noChangeArrowheads="1"/>
            </p:cNvSpPr>
            <p:nvPr/>
          </p:nvSpPr>
          <p:spPr bwMode="auto">
            <a:xfrm>
              <a:off x="2735" y="3240"/>
              <a:ext cx="4827" cy="287"/>
            </a:xfrm>
            <a:prstGeom prst="rect">
              <a:avLst/>
            </a:prstGeom>
            <a:solidFill>
              <a:schemeClr val="bg1"/>
            </a:solidFill>
            <a:ln w="9525">
              <a:solidFill>
                <a:schemeClr val="tx1"/>
              </a:solidFill>
              <a:miter lim="800000"/>
            </a:ln>
          </p:spPr>
          <p:txBody>
            <a:bodyPr wrap="none" anchor="ctr"/>
            <a:lstStyle/>
            <a:p>
              <a:pPr eaLnBrk="0" hangingPunct="0"/>
              <a:endParaRPr lang="zh-CN" altLang="en-US" sz="2400" b="1">
                <a:latin typeface="微软雅黑" panose="020B0503020204020204" pitchFamily="34" charset="-122"/>
                <a:ea typeface="微软雅黑" panose="020B0503020204020204" pitchFamily="34" charset="-122"/>
              </a:endParaRPr>
            </a:p>
          </p:txBody>
        </p:sp>
      </p:grpSp>
      <p:grpSp>
        <p:nvGrpSpPr>
          <p:cNvPr id="37894" name="组合 1"/>
          <p:cNvGrpSpPr/>
          <p:nvPr/>
        </p:nvGrpSpPr>
        <p:grpSpPr bwMode="auto">
          <a:xfrm>
            <a:off x="6277823" y="1359591"/>
            <a:ext cx="2819400" cy="1101724"/>
            <a:chOff x="7800" y="2040"/>
            <a:chExt cx="4439" cy="1734"/>
          </a:xfrm>
        </p:grpSpPr>
        <p:sp>
          <p:nvSpPr>
            <p:cNvPr id="37895" name="Text Box 10"/>
            <p:cNvSpPr txBox="1">
              <a:spLocks noChangeArrowheads="1"/>
            </p:cNvSpPr>
            <p:nvPr/>
          </p:nvSpPr>
          <p:spPr bwMode="auto">
            <a:xfrm>
              <a:off x="7800" y="3047"/>
              <a:ext cx="4425" cy="727"/>
            </a:xfrm>
            <a:prstGeom prst="rect">
              <a:avLst/>
            </a:prstGeom>
            <a:solidFill>
              <a:schemeClr val="bg1"/>
            </a:solidFill>
            <a:ln w="25400">
              <a:solidFill>
                <a:srgbClr val="CC3300"/>
              </a:solidFill>
              <a:miter lim="800000"/>
            </a:ln>
          </p:spPr>
          <p:txBody>
            <a:bodyPr>
              <a:spAutoFit/>
            </a:bodyPr>
            <a:lstStyle/>
            <a:p>
              <a:r>
                <a:rPr lang="en-US" altLang="zh-CN" sz="2400" b="1">
                  <a:latin typeface="微软雅黑" panose="020B0503020204020204" pitchFamily="34" charset="-122"/>
                  <a:ea typeface="微软雅黑" panose="020B0503020204020204" pitchFamily="34" charset="-122"/>
                </a:rPr>
                <a:t>+spcificRequest()</a:t>
              </a:r>
              <a:endParaRPr lang="en-US" altLang="zh-CN" sz="2400" b="1">
                <a:latin typeface="微软雅黑" panose="020B0503020204020204" pitchFamily="34" charset="-122"/>
                <a:ea typeface="微软雅黑" panose="020B0503020204020204" pitchFamily="34" charset="-122"/>
              </a:endParaRPr>
            </a:p>
          </p:txBody>
        </p:sp>
        <p:sp>
          <p:nvSpPr>
            <p:cNvPr id="37896" name="Text Box 11"/>
            <p:cNvSpPr txBox="1">
              <a:spLocks noChangeArrowheads="1"/>
            </p:cNvSpPr>
            <p:nvPr/>
          </p:nvSpPr>
          <p:spPr bwMode="auto">
            <a:xfrm>
              <a:off x="7800" y="2040"/>
              <a:ext cx="4425" cy="756"/>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Adaptee</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37897" name="Rectangle 12"/>
            <p:cNvSpPr>
              <a:spLocks noChangeArrowheads="1"/>
            </p:cNvSpPr>
            <p:nvPr/>
          </p:nvSpPr>
          <p:spPr bwMode="auto">
            <a:xfrm>
              <a:off x="7812" y="2760"/>
              <a:ext cx="4427" cy="287"/>
            </a:xfrm>
            <a:prstGeom prst="rect">
              <a:avLst/>
            </a:prstGeom>
            <a:solidFill>
              <a:schemeClr val="bg1"/>
            </a:solidFill>
            <a:ln w="9525">
              <a:solidFill>
                <a:schemeClr val="tx1"/>
              </a:solidFill>
              <a:miter lim="800000"/>
            </a:ln>
          </p:spPr>
          <p:txBody>
            <a:bodyPr wrap="none" anchor="ctr"/>
            <a:lstStyle/>
            <a:p>
              <a:pPr eaLnBrk="0" hangingPunct="0"/>
              <a:endParaRPr lang="zh-CN" altLang="en-US" sz="2400" b="1">
                <a:latin typeface="微软雅黑" panose="020B0503020204020204" pitchFamily="34" charset="-122"/>
                <a:ea typeface="微软雅黑" panose="020B0503020204020204" pitchFamily="34" charset="-122"/>
              </a:endParaRPr>
            </a:p>
          </p:txBody>
        </p:sp>
      </p:grpSp>
      <p:grpSp>
        <p:nvGrpSpPr>
          <p:cNvPr id="8" name="组合 11"/>
          <p:cNvGrpSpPr/>
          <p:nvPr/>
        </p:nvGrpSpPr>
        <p:grpSpPr bwMode="auto">
          <a:xfrm>
            <a:off x="4279161" y="3110606"/>
            <a:ext cx="3459162" cy="1081722"/>
            <a:chOff x="2867" y="5685"/>
            <a:chExt cx="9377" cy="1704"/>
          </a:xfrm>
        </p:grpSpPr>
        <p:sp>
          <p:nvSpPr>
            <p:cNvPr id="37899" name="Text Box 14"/>
            <p:cNvSpPr txBox="1">
              <a:spLocks noChangeArrowheads="1"/>
            </p:cNvSpPr>
            <p:nvPr/>
          </p:nvSpPr>
          <p:spPr bwMode="auto">
            <a:xfrm>
              <a:off x="2867" y="6662"/>
              <a:ext cx="9357" cy="727"/>
            </a:xfrm>
            <a:prstGeom prst="rect">
              <a:avLst/>
            </a:prstGeom>
            <a:solidFill>
              <a:schemeClr val="bg1"/>
            </a:solidFill>
            <a:ln w="25400">
              <a:solidFill>
                <a:srgbClr val="CC3300"/>
              </a:solidFill>
              <a:miter lim="800000"/>
            </a:ln>
          </p:spPr>
          <p:txBody>
            <a:bodyPr>
              <a:spAutoFit/>
            </a:bodyPr>
            <a:lstStyle/>
            <a:p>
              <a:r>
                <a:rPr lang="en-US" altLang="zh-CN" sz="2400" b="1">
                  <a:latin typeface="微软雅黑" panose="020B0503020204020204" pitchFamily="34" charset="-122"/>
                  <a:ea typeface="微软雅黑" panose="020B0503020204020204" pitchFamily="34" charset="-122"/>
                </a:rPr>
                <a:t>+request()</a:t>
              </a:r>
              <a:endParaRPr lang="en-US" altLang="zh-CN" sz="2400" b="1">
                <a:latin typeface="微软雅黑" panose="020B0503020204020204" pitchFamily="34" charset="-122"/>
                <a:ea typeface="微软雅黑" panose="020B0503020204020204" pitchFamily="34" charset="-122"/>
              </a:endParaRPr>
            </a:p>
          </p:txBody>
        </p:sp>
        <p:sp>
          <p:nvSpPr>
            <p:cNvPr id="37900" name="Text Box 15"/>
            <p:cNvSpPr txBox="1">
              <a:spLocks noChangeArrowheads="1"/>
            </p:cNvSpPr>
            <p:nvPr/>
          </p:nvSpPr>
          <p:spPr bwMode="auto">
            <a:xfrm>
              <a:off x="2867" y="5685"/>
              <a:ext cx="9357" cy="756"/>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37901" name="Rectangle 16"/>
            <p:cNvSpPr>
              <a:spLocks noChangeArrowheads="1"/>
            </p:cNvSpPr>
            <p:nvPr/>
          </p:nvSpPr>
          <p:spPr bwMode="auto">
            <a:xfrm>
              <a:off x="2867" y="6375"/>
              <a:ext cx="9377" cy="287"/>
            </a:xfrm>
            <a:prstGeom prst="rect">
              <a:avLst/>
            </a:prstGeom>
            <a:solidFill>
              <a:schemeClr val="bg1"/>
            </a:solidFill>
            <a:ln w="9525">
              <a:solidFill>
                <a:schemeClr val="tx1"/>
              </a:solidFill>
              <a:miter lim="800000"/>
            </a:ln>
          </p:spPr>
          <p:txBody>
            <a:bodyPr wrap="none" anchor="ctr"/>
            <a:lstStyle/>
            <a:p>
              <a:pPr eaLnBrk="0" hangingPunct="0"/>
              <a:endParaRPr lang="zh-CN" altLang="en-US" sz="2400" b="1">
                <a:latin typeface="微软雅黑" panose="020B0503020204020204" pitchFamily="34" charset="-122"/>
                <a:ea typeface="微软雅黑" panose="020B0503020204020204" pitchFamily="34" charset="-122"/>
              </a:endParaRPr>
            </a:p>
          </p:txBody>
        </p:sp>
      </p:grpSp>
      <p:sp>
        <p:nvSpPr>
          <p:cNvPr id="16" name="Text Box 20"/>
          <p:cNvSpPr txBox="1">
            <a:spLocks noChangeArrowheads="1"/>
          </p:cNvSpPr>
          <p:nvPr/>
        </p:nvSpPr>
        <p:spPr bwMode="auto">
          <a:xfrm>
            <a:off x="7674823" y="2613717"/>
            <a:ext cx="1697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Inherit </a:t>
            </a:r>
            <a:endParaRPr lang="en-US" altLang="zh-CN" sz="2400" b="1" dirty="0">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4777759" y="2594309"/>
            <a:ext cx="19948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implement</a:t>
            </a:r>
            <a:endParaRPr lang="en-US" altLang="zh-CN" sz="2400" b="1" dirty="0">
              <a:latin typeface="微软雅黑" panose="020B0503020204020204" pitchFamily="34" charset="-122"/>
              <a:ea typeface="微软雅黑" panose="020B0503020204020204" pitchFamily="34" charset="-122"/>
            </a:endParaRPr>
          </a:p>
        </p:txBody>
      </p:sp>
      <p:sp>
        <p:nvSpPr>
          <p:cNvPr id="20" name="Text Box 34"/>
          <p:cNvSpPr txBox="1">
            <a:spLocks noChangeArrowheads="1"/>
          </p:cNvSpPr>
          <p:nvPr/>
        </p:nvSpPr>
        <p:spPr bwMode="auto">
          <a:xfrm>
            <a:off x="9249623" y="1086542"/>
            <a:ext cx="723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latin typeface="微软雅黑" panose="020B0503020204020204" pitchFamily="34" charset="-122"/>
                <a:ea typeface="微软雅黑" panose="020B0503020204020204" pitchFamily="34" charset="-122"/>
              </a:rPr>
              <a:t>原</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接</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口</a:t>
            </a:r>
            <a:endParaRPr lang="zh-CN" altLang="en-US" sz="3200" b="1" dirty="0">
              <a:latin typeface="微软雅黑" panose="020B0503020204020204" pitchFamily="34" charset="-122"/>
              <a:ea typeface="微软雅黑" panose="020B0503020204020204" pitchFamily="34" charset="-122"/>
            </a:endParaRPr>
          </a:p>
        </p:txBody>
      </p:sp>
      <p:sp>
        <p:nvSpPr>
          <p:cNvPr id="21" name="Text Box 35"/>
          <p:cNvSpPr txBox="1">
            <a:spLocks noChangeArrowheads="1"/>
          </p:cNvSpPr>
          <p:nvPr/>
        </p:nvSpPr>
        <p:spPr bwMode="auto">
          <a:xfrm>
            <a:off x="2315423" y="1086542"/>
            <a:ext cx="609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latin typeface="微软雅黑" panose="020B0503020204020204" pitchFamily="34" charset="-122"/>
                <a:ea typeface="微软雅黑" panose="020B0503020204020204" pitchFamily="34" charset="-122"/>
              </a:rPr>
              <a:t>新</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接</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口</a:t>
            </a:r>
            <a:endParaRPr lang="zh-CN" altLang="en-US" sz="3200" b="1" dirty="0">
              <a:latin typeface="微软雅黑" panose="020B0503020204020204" pitchFamily="34" charset="-122"/>
              <a:ea typeface="微软雅黑" panose="020B0503020204020204" pitchFamily="34" charset="-122"/>
            </a:endParaRPr>
          </a:p>
        </p:txBody>
      </p:sp>
      <p:sp>
        <p:nvSpPr>
          <p:cNvPr id="22" name="Text Box 36"/>
          <p:cNvSpPr txBox="1">
            <a:spLocks noChangeArrowheads="1"/>
          </p:cNvSpPr>
          <p:nvPr/>
        </p:nvSpPr>
        <p:spPr bwMode="auto">
          <a:xfrm>
            <a:off x="1439123" y="946842"/>
            <a:ext cx="9525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b="1">
                <a:solidFill>
                  <a:srgbClr val="0000FF"/>
                </a:solidFill>
                <a:latin typeface="微软雅黑" panose="020B0503020204020204" pitchFamily="34" charset="-122"/>
                <a:ea typeface="微软雅黑" panose="020B0503020204020204" pitchFamily="34" charset="-122"/>
              </a:rPr>
              <a:t>用户</a:t>
            </a:r>
            <a:endParaRPr lang="en-US" altLang="zh-CN" sz="2800" b="1">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b="1">
                <a:solidFill>
                  <a:srgbClr val="0000FF"/>
                </a:solidFill>
                <a:latin typeface="微软雅黑" panose="020B0503020204020204" pitchFamily="34" charset="-122"/>
                <a:ea typeface="微软雅黑" panose="020B0503020204020204" pitchFamily="34" charset="-122"/>
              </a:rPr>
              <a:t>使用</a:t>
            </a:r>
            <a:endParaRPr lang="en-US" altLang="zh-CN" sz="2800" b="1">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b="1">
                <a:solidFill>
                  <a:srgbClr val="0000FF"/>
                </a:solidFill>
                <a:latin typeface="微软雅黑" panose="020B0503020204020204" pitchFamily="34" charset="-122"/>
                <a:ea typeface="微软雅黑" panose="020B0503020204020204" pitchFamily="34" charset="-122"/>
              </a:rPr>
              <a:t>新接</a:t>
            </a:r>
            <a:endParaRPr lang="en-US" altLang="zh-CN" sz="2800" b="1">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b="1">
                <a:solidFill>
                  <a:srgbClr val="0000FF"/>
                </a:solidFill>
                <a:latin typeface="微软雅黑" panose="020B0503020204020204" pitchFamily="34" charset="-122"/>
                <a:ea typeface="微软雅黑" panose="020B0503020204020204" pitchFamily="34" charset="-122"/>
              </a:rPr>
              <a:t>口</a:t>
            </a:r>
            <a:endParaRPr lang="zh-CN" altLang="en-US" sz="2800" b="1">
              <a:solidFill>
                <a:srgbClr val="0000FF"/>
              </a:solidFill>
              <a:latin typeface="微软雅黑" panose="020B0503020204020204" pitchFamily="34" charset="-122"/>
              <a:ea typeface="微软雅黑" panose="020B0503020204020204" pitchFamily="34" charset="-122"/>
            </a:endParaRPr>
          </a:p>
        </p:txBody>
      </p:sp>
      <p:sp>
        <p:nvSpPr>
          <p:cNvPr id="23" name="AutoShape 28"/>
          <p:cNvSpPr>
            <a:spLocks noChangeArrowheads="1"/>
          </p:cNvSpPr>
          <p:nvPr/>
        </p:nvSpPr>
        <p:spPr bwMode="auto">
          <a:xfrm>
            <a:off x="7209687" y="2480367"/>
            <a:ext cx="287337" cy="612000"/>
          </a:xfrm>
          <a:prstGeom prst="upArrow">
            <a:avLst>
              <a:gd name="adj1" fmla="val 0"/>
              <a:gd name="adj2" fmla="val 85056"/>
            </a:avLst>
          </a:prstGeom>
          <a:solidFill>
            <a:schemeClr val="bg1"/>
          </a:solidFill>
          <a:ln w="9525">
            <a:solidFill>
              <a:schemeClr val="tx1"/>
            </a:solidFill>
            <a:miter lim="800000"/>
          </a:ln>
        </p:spPr>
        <p:txBody>
          <a:bodyPr vert="eaVert" wrap="none" anchor="ctr"/>
          <a:lstStyle/>
          <a:p>
            <a:pPr eaLnBrk="0" hangingPunct="0"/>
            <a:endParaRPr lang="zh-CN" altLang="en-US" sz="2400" b="1">
              <a:latin typeface="微软雅黑" panose="020B0503020204020204" pitchFamily="34" charset="-122"/>
              <a:ea typeface="微软雅黑" panose="020B0503020204020204" pitchFamily="34" charset="-122"/>
            </a:endParaRPr>
          </a:p>
        </p:txBody>
      </p:sp>
      <p:sp>
        <p:nvSpPr>
          <p:cNvPr id="37909" name="TextBox 23"/>
          <p:cNvSpPr txBox="1">
            <a:spLocks noChangeArrowheads="1"/>
          </p:cNvSpPr>
          <p:nvPr/>
        </p:nvSpPr>
        <p:spPr bwMode="auto">
          <a:xfrm>
            <a:off x="2925023" y="5738810"/>
            <a:ext cx="6686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a:solidFill>
                  <a:srgbClr val="0000CC"/>
                </a:solidFill>
                <a:latin typeface="微软雅黑" panose="020B0503020204020204" pitchFamily="34" charset="-122"/>
                <a:ea typeface="微软雅黑" panose="020B0503020204020204" pitchFamily="34" charset="-122"/>
              </a:rPr>
              <a:t>一般形式的</a:t>
            </a:r>
            <a:r>
              <a:rPr lang="zh-CN" altLang="en-US" sz="2800" b="1">
                <a:latin typeface="微软雅黑" panose="020B0503020204020204" pitchFamily="34" charset="-122"/>
                <a:ea typeface="微软雅黑" panose="020B0503020204020204" pitchFamily="34" charset="-122"/>
              </a:rPr>
              <a:t>类适配器模式类图</a:t>
            </a:r>
            <a:r>
              <a:rPr lang="en-US" altLang="zh-CN" sz="2800" b="1">
                <a:latin typeface="微软雅黑" panose="020B0503020204020204" pitchFamily="34" charset="-122"/>
                <a:ea typeface="微软雅黑" panose="020B0503020204020204" pitchFamily="34" charset="-122"/>
              </a:rPr>
              <a:t>(Gof)</a:t>
            </a:r>
            <a:endParaRPr lang="en-US" altLang="zh-CN" sz="2800" b="1">
              <a:latin typeface="微软雅黑" panose="020B0503020204020204" pitchFamily="34" charset="-122"/>
              <a:ea typeface="微软雅黑" panose="020B0503020204020204" pitchFamily="34" charset="-122"/>
            </a:endParaRPr>
          </a:p>
        </p:txBody>
      </p:sp>
      <p:sp>
        <p:nvSpPr>
          <p:cNvPr id="37910" name="TextBox 24"/>
          <p:cNvSpPr txBox="1">
            <a:spLocks noChangeArrowheads="1"/>
          </p:cNvSpPr>
          <p:nvPr/>
        </p:nvSpPr>
        <p:spPr bwMode="auto">
          <a:xfrm>
            <a:off x="861645" y="4439849"/>
            <a:ext cx="103121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rPr>
              <a:t>我们欲使用</a:t>
            </a:r>
            <a:r>
              <a:rPr lang="en-US" altLang="zh-CN" sz="2800" b="1" dirty="0" err="1">
                <a:latin typeface="微软雅黑" panose="020B0503020204020204" pitchFamily="34" charset="-122"/>
                <a:ea typeface="微软雅黑" panose="020B0503020204020204" pitchFamily="34" charset="-122"/>
              </a:rPr>
              <a:t>Adaptee</a:t>
            </a:r>
            <a:r>
              <a:rPr lang="zh-CN" altLang="en-US" sz="2800" b="1" dirty="0">
                <a:latin typeface="微软雅黑" panose="020B0503020204020204" pitchFamily="34" charset="-122"/>
                <a:ea typeface="微软雅黑" panose="020B0503020204020204" pitchFamily="34" charset="-122"/>
              </a:rPr>
              <a:t>中的方法，但是接口不是我们想要的，我们想要新接口中的方法。使用</a:t>
            </a:r>
            <a:r>
              <a:rPr lang="en-US" altLang="zh-CN" sz="2800" b="1" dirty="0">
                <a:latin typeface="微软雅黑" panose="020B0503020204020204" pitchFamily="34" charset="-122"/>
                <a:ea typeface="微软雅黑" panose="020B0503020204020204" pitchFamily="34" charset="-122"/>
              </a:rPr>
              <a:t>Adapter</a:t>
            </a:r>
            <a:r>
              <a:rPr lang="zh-CN" altLang="en-US" sz="2800" b="1" dirty="0">
                <a:latin typeface="微软雅黑" panose="020B0503020204020204" pitchFamily="34" charset="-122"/>
                <a:ea typeface="微软雅黑" panose="020B0503020204020204" pitchFamily="34" charset="-122"/>
              </a:rPr>
              <a:t>进行转换。</a:t>
            </a:r>
            <a:endParaRPr lang="zh-CN" altLang="en-US" sz="28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477756" y="2519247"/>
            <a:ext cx="308189" cy="576000"/>
            <a:chOff x="995510" y="3518932"/>
            <a:chExt cx="308189" cy="553417"/>
          </a:xfrm>
        </p:grpSpPr>
        <p:sp>
          <p:nvSpPr>
            <p:cNvPr id="25" name="流程图: 摘录 24"/>
            <p:cNvSpPr/>
            <p:nvPr/>
          </p:nvSpPr>
          <p:spPr>
            <a:xfrm>
              <a:off x="995510" y="3518932"/>
              <a:ext cx="308189" cy="265417"/>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1145511" y="3784349"/>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01EFD87-B977-4131-9D18-1F5EDAD07FF1}" type="slidenum">
              <a:rPr lang="zh-CN" altLang="en-US" smtClean="0"/>
            </a:fld>
            <a:endParaRPr lang="zh-CN" altLang="en-US" smtClean="0"/>
          </a:p>
        </p:txBody>
      </p:sp>
      <p:sp>
        <p:nvSpPr>
          <p:cNvPr id="38914" name="Text Box 4"/>
          <p:cNvSpPr>
            <a:spLocks noGrp="1" noChangeArrowheads="1"/>
          </p:cNvSpPr>
          <p:nvPr>
            <p:ph idx="1"/>
          </p:nvPr>
        </p:nvSpPr>
        <p:spPr>
          <a:xfrm>
            <a:off x="597529" y="1447800"/>
            <a:ext cx="10891319" cy="4419600"/>
          </a:xfrm>
        </p:spPr>
        <p:txBody>
          <a:bodyPr/>
          <a:lstStyle/>
          <a:p>
            <a:pPr>
              <a:lnSpc>
                <a:spcPct val="120000"/>
              </a:lnSpc>
              <a:spcBef>
                <a:spcPct val="0"/>
              </a:spcBef>
              <a:buFontTx/>
              <a:buNone/>
            </a:pPr>
            <a:r>
              <a:rPr lang="zh-CN" altLang="en-US" b="1" dirty="0">
                <a:solidFill>
                  <a:srgbClr val="0000CC"/>
                </a:solidFill>
                <a:latin typeface="微软雅黑" panose="020B0503020204020204" pitchFamily="34" charset="-122"/>
                <a:ea typeface="微软雅黑" panose="020B0503020204020204" pitchFamily="34" charset="-122"/>
              </a:rPr>
              <a:t>一般形式的类适配器模式解释</a:t>
            </a:r>
            <a:endParaRPr lang="en-US" altLang="zh-CN" b="1" dirty="0">
              <a:solidFill>
                <a:srgbClr val="0000CC"/>
              </a:solidFill>
              <a:latin typeface="微软雅黑" panose="020B0503020204020204" pitchFamily="34" charset="-122"/>
              <a:ea typeface="微软雅黑" panose="020B0503020204020204" pitchFamily="34" charset="-122"/>
            </a:endParaRPr>
          </a:p>
          <a:p>
            <a:pPr>
              <a:lnSpc>
                <a:spcPct val="120000"/>
              </a:lnSpc>
              <a:spcBef>
                <a:spcPct val="0"/>
              </a:spcBef>
            </a:pPr>
            <a:r>
              <a:rPr lang="en-US" altLang="zh-CN" b="1" dirty="0" err="1">
                <a:latin typeface="微软雅黑" panose="020B0503020204020204" pitchFamily="34" charset="-122"/>
                <a:ea typeface="微软雅黑" panose="020B0503020204020204" pitchFamily="34" charset="-122"/>
              </a:rPr>
              <a:t>Adaptee</a:t>
            </a:r>
            <a:r>
              <a:rPr lang="zh-CN" altLang="en-US" b="1" dirty="0">
                <a:latin typeface="微软雅黑" panose="020B0503020204020204" pitchFamily="34" charset="-122"/>
                <a:ea typeface="微软雅黑" panose="020B0503020204020204" pitchFamily="34" charset="-122"/>
              </a:rPr>
              <a:t>中包含了方法</a:t>
            </a:r>
            <a:r>
              <a:rPr lang="en-US" altLang="zh-CN" b="1" dirty="0" err="1">
                <a:latin typeface="微软雅黑" panose="020B0503020204020204" pitchFamily="34" charset="-122"/>
                <a:ea typeface="微软雅黑" panose="020B0503020204020204" pitchFamily="34" charset="-122"/>
              </a:rPr>
              <a:t>specificRequest</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实际上，可以包含多个方法</a:t>
            </a:r>
            <a:endParaRPr lang="en-US" altLang="zh-CN" b="1" dirty="0">
              <a:latin typeface="微软雅黑" panose="020B0503020204020204" pitchFamily="34" charset="-122"/>
              <a:ea typeface="微软雅黑" panose="020B0503020204020204" pitchFamily="34" charset="-122"/>
            </a:endParaRPr>
          </a:p>
          <a:p>
            <a:pPr>
              <a:lnSpc>
                <a:spcPct val="120000"/>
              </a:lnSpc>
              <a:spcBef>
                <a:spcPct val="0"/>
              </a:spcBef>
            </a:pP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类中；声明你所有想要的方法</a:t>
            </a:r>
            <a:r>
              <a:rPr lang="en-US" altLang="zh-CN" b="1" dirty="0">
                <a:latin typeface="微软雅黑" panose="020B0503020204020204" pitchFamily="34" charset="-122"/>
                <a:ea typeface="微软雅黑" panose="020B0503020204020204" pitchFamily="34" charset="-122"/>
              </a:rPr>
              <a:t>request(). </a:t>
            </a:r>
            <a:r>
              <a:rPr lang="zh-CN" altLang="en-US" b="1" dirty="0">
                <a:latin typeface="微软雅黑" panose="020B0503020204020204" pitchFamily="34" charset="-122"/>
                <a:ea typeface="微软雅黑" panose="020B0503020204020204" pitchFamily="34" charset="-122"/>
              </a:rPr>
              <a:t>这里，</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可以包含多个方法。</a:t>
            </a:r>
            <a:endParaRPr lang="en-US" altLang="zh-CN" b="1" dirty="0">
              <a:latin typeface="微软雅黑" panose="020B0503020204020204" pitchFamily="34" charset="-122"/>
              <a:ea typeface="微软雅黑" panose="020B0503020204020204" pitchFamily="34" charset="-122"/>
            </a:endParaRPr>
          </a:p>
          <a:p>
            <a:pPr>
              <a:lnSpc>
                <a:spcPct val="120000"/>
              </a:lnSpc>
              <a:spcBef>
                <a:spcPct val="0"/>
              </a:spcBef>
            </a:pPr>
            <a:r>
              <a:rPr lang="zh-CN" altLang="en-US" b="1" dirty="0">
                <a:latin typeface="微软雅黑" panose="020B0503020204020204" pitchFamily="34" charset="-122"/>
                <a:ea typeface="微软雅黑" panose="020B0503020204020204" pitchFamily="34" charset="-122"/>
              </a:rPr>
              <a:t>在</a:t>
            </a:r>
            <a:r>
              <a:rPr lang="en-US" altLang="zh-CN" b="1" dirty="0">
                <a:solidFill>
                  <a:srgbClr val="0000CC"/>
                </a:solidFill>
                <a:latin typeface="微软雅黑" panose="020B0503020204020204" pitchFamily="34" charset="-122"/>
                <a:ea typeface="微软雅黑" panose="020B0503020204020204" pitchFamily="34" charset="-122"/>
              </a:rPr>
              <a:t>Adapter</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中，实现</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类中声明的所有方法</a:t>
            </a:r>
            <a:endParaRPr lang="en-US" altLang="zh-CN" b="1" dirty="0">
              <a:latin typeface="微软雅黑" panose="020B0503020204020204" pitchFamily="34" charset="-122"/>
              <a:ea typeface="微软雅黑" panose="020B0503020204020204" pitchFamily="34" charset="-122"/>
            </a:endParaRPr>
          </a:p>
          <a:p>
            <a:pPr lvl="2">
              <a:lnSpc>
                <a:spcPct val="120000"/>
              </a:lnSpc>
              <a:spcBef>
                <a:spcPct val="0"/>
              </a:spcBef>
            </a:pPr>
            <a:r>
              <a:rPr lang="en-US" altLang="zh-CN" sz="2800" b="1" dirty="0">
                <a:solidFill>
                  <a:srgbClr val="0000CC"/>
                </a:solidFill>
                <a:latin typeface="微软雅黑" panose="020B0503020204020204" pitchFamily="34" charset="-122"/>
                <a:ea typeface="微软雅黑" panose="020B0503020204020204" pitchFamily="34" charset="-122"/>
              </a:rPr>
              <a:t>Adapter </a:t>
            </a:r>
            <a:r>
              <a:rPr lang="zh-CN" altLang="en-US" sz="2800" b="1" dirty="0">
                <a:solidFill>
                  <a:srgbClr val="0000CC"/>
                </a:solidFill>
                <a:latin typeface="微软雅黑" panose="020B0503020204020204" pitchFamily="34" charset="-122"/>
                <a:ea typeface="微软雅黑" panose="020B0503020204020204" pitchFamily="34" charset="-122"/>
              </a:rPr>
              <a:t>实现</a:t>
            </a:r>
            <a:r>
              <a:rPr lang="en-US" altLang="zh-CN" sz="2800" b="1" dirty="0">
                <a:latin typeface="微软雅黑" panose="020B0503020204020204" pitchFamily="34" charset="-122"/>
                <a:ea typeface="微软雅黑" panose="020B0503020204020204" pitchFamily="34" charset="-122"/>
              </a:rPr>
              <a:t>Target</a:t>
            </a:r>
            <a:r>
              <a:rPr lang="zh-CN" altLang="en-US" sz="2800" b="1" dirty="0">
                <a:latin typeface="微软雅黑" panose="020B0503020204020204" pitchFamily="34" charset="-122"/>
                <a:ea typeface="微软雅黑" panose="020B0503020204020204" pitchFamily="34" charset="-122"/>
              </a:rPr>
              <a:t>接口类</a:t>
            </a:r>
            <a:r>
              <a:rPr lang="en-US" altLang="zh-CN"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lvl="2">
              <a:lnSpc>
                <a:spcPct val="120000"/>
              </a:lnSpc>
              <a:spcBef>
                <a:spcPct val="0"/>
              </a:spcBef>
            </a:pPr>
            <a:r>
              <a:rPr lang="en-US" altLang="zh-CN" sz="2800" b="1" dirty="0">
                <a:solidFill>
                  <a:srgbClr val="0000CC"/>
                </a:solidFill>
                <a:latin typeface="微软雅黑" panose="020B0503020204020204" pitchFamily="34" charset="-122"/>
                <a:ea typeface="微软雅黑" panose="020B0503020204020204" pitchFamily="34" charset="-122"/>
              </a:rPr>
              <a:t>Adapter </a:t>
            </a:r>
            <a:r>
              <a:rPr lang="zh-CN" altLang="en-US" sz="2800" b="1" dirty="0">
                <a:solidFill>
                  <a:srgbClr val="0000CC"/>
                </a:solidFill>
                <a:latin typeface="微软雅黑" panose="020B0503020204020204" pitchFamily="34" charset="-122"/>
                <a:ea typeface="微软雅黑" panose="020B0503020204020204" pitchFamily="34" charset="-122"/>
              </a:rPr>
              <a:t>继承</a:t>
            </a:r>
            <a:r>
              <a:rPr lang="en-US" altLang="zh-CN" sz="2800" b="1" dirty="0" err="1">
                <a:latin typeface="微软雅黑" panose="020B0503020204020204" pitchFamily="34" charset="-122"/>
                <a:ea typeface="微软雅黑" panose="020B0503020204020204" pitchFamily="34" charset="-122"/>
              </a:rPr>
              <a:t>Adaptee</a:t>
            </a:r>
            <a:r>
              <a:rPr lang="zh-CN" altLang="en-US" sz="2800" b="1" dirty="0">
                <a:latin typeface="微软雅黑" panose="020B0503020204020204" pitchFamily="34" charset="-122"/>
                <a:ea typeface="微软雅黑" panose="020B0503020204020204" pitchFamily="34" charset="-122"/>
              </a:rPr>
              <a:t>类</a:t>
            </a:r>
            <a:endParaRPr lang="en-US" altLang="zh-CN" sz="2800" b="1" dirty="0">
              <a:latin typeface="微软雅黑" panose="020B0503020204020204" pitchFamily="34" charset="-122"/>
              <a:ea typeface="微软雅黑" panose="020B0503020204020204" pitchFamily="34" charset="-122"/>
            </a:endParaRPr>
          </a:p>
        </p:txBody>
      </p:sp>
      <p:sp>
        <p:nvSpPr>
          <p:cNvPr id="38915" name="Rectangle 6"/>
          <p:cNvSpPr>
            <a:spLocks noChangeArrowheads="1"/>
          </p:cNvSpPr>
          <p:nvPr/>
        </p:nvSpPr>
        <p:spPr bwMode="auto">
          <a:xfrm>
            <a:off x="1981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a:solidFill>
                  <a:schemeClr val="tx2"/>
                </a:solidFill>
              </a:rPr>
              <a:t>Class adapter pattern</a:t>
            </a:r>
            <a:endParaRPr lang="en-US" altLang="zh-CN" sz="3200">
              <a:solidFill>
                <a:schemeClr val="tx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bwMode="auto">
          <a:xfrm>
            <a:off x="2560518" y="1081893"/>
            <a:ext cx="2849562" cy="1467816"/>
            <a:chOff x="2735" y="2040"/>
            <a:chExt cx="4827" cy="2311"/>
          </a:xfrm>
        </p:grpSpPr>
        <p:sp>
          <p:nvSpPr>
            <p:cNvPr id="39939" name="Text Box 4"/>
            <p:cNvSpPr txBox="1">
              <a:spLocks noChangeArrowheads="1"/>
            </p:cNvSpPr>
            <p:nvPr/>
          </p:nvSpPr>
          <p:spPr bwMode="auto">
            <a:xfrm>
              <a:off x="2760" y="3527"/>
              <a:ext cx="4785" cy="824"/>
            </a:xfrm>
            <a:prstGeom prst="rect">
              <a:avLst/>
            </a:prstGeom>
            <a:solidFill>
              <a:schemeClr val="bg1"/>
            </a:solidFill>
            <a:ln w="25400">
              <a:solidFill>
                <a:srgbClr val="CC3300"/>
              </a:solidFill>
              <a:miter lim="800000"/>
            </a:ln>
          </p:spPr>
          <p:txBody>
            <a:bodyPr>
              <a:spAutoFit/>
            </a:bodyPr>
            <a:lstStyle/>
            <a:p>
              <a:r>
                <a:rPr lang="en-US" altLang="zh-CN" sz="2800" b="1" dirty="0">
                  <a:latin typeface="微软雅黑" panose="020B0503020204020204" pitchFamily="34" charset="-122"/>
                  <a:ea typeface="微软雅黑" panose="020B0503020204020204" pitchFamily="34" charset="-122"/>
                </a:rPr>
                <a:t>+request()</a:t>
              </a:r>
              <a:endParaRPr lang="en-US" altLang="zh-CN" sz="2800" b="1" dirty="0">
                <a:latin typeface="微软雅黑" panose="020B0503020204020204" pitchFamily="34" charset="-122"/>
                <a:ea typeface="微软雅黑" panose="020B0503020204020204" pitchFamily="34" charset="-122"/>
              </a:endParaRPr>
            </a:p>
          </p:txBody>
        </p:sp>
        <p:sp>
          <p:nvSpPr>
            <p:cNvPr id="39940" name="Text Box 5"/>
            <p:cNvSpPr txBox="1">
              <a:spLocks noChangeArrowheads="1"/>
            </p:cNvSpPr>
            <p:nvPr/>
          </p:nvSpPr>
          <p:spPr bwMode="auto">
            <a:xfrm>
              <a:off x="2760" y="2040"/>
              <a:ext cx="4785" cy="1323"/>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2400" dirty="0">
                  <a:latin typeface="微软雅黑" panose="020B0503020204020204" pitchFamily="34" charset="-122"/>
                  <a:ea typeface="微软雅黑" panose="020B0503020204020204" pitchFamily="34" charset="-122"/>
                </a:rPr>
                <a:t>&lt;&lt;interface&gt;&gt;</a:t>
              </a:r>
              <a:endParaRPr lang="en-US" altLang="zh-CN" sz="2400" dirty="0">
                <a:latin typeface="微软雅黑" panose="020B0503020204020204" pitchFamily="34" charset="-122"/>
                <a:ea typeface="微软雅黑" panose="020B0503020204020204" pitchFamily="34" charset="-122"/>
              </a:endParaRPr>
            </a:p>
            <a:p>
              <a:pPr algn="ctr">
                <a:lnSpc>
                  <a:spcPct val="90000"/>
                </a:lnSpc>
              </a:pPr>
              <a:r>
                <a:rPr lang="en-US" altLang="zh-CN" sz="3000" b="1" dirty="0">
                  <a:latin typeface="微软雅黑" panose="020B0503020204020204" pitchFamily="34" charset="-122"/>
                  <a:ea typeface="微软雅黑" panose="020B0503020204020204" pitchFamily="34" charset="-122"/>
                </a:rPr>
                <a:t>Target</a:t>
              </a:r>
              <a:r>
                <a:rPr lang="en-US" altLang="zh-CN" sz="2600" dirty="0">
                  <a:latin typeface="微软雅黑" panose="020B0503020204020204" pitchFamily="34" charset="-122"/>
                  <a:ea typeface="微软雅黑" panose="020B0503020204020204" pitchFamily="34" charset="-122"/>
                </a:rPr>
                <a:t> </a:t>
              </a:r>
              <a:endParaRPr lang="en-US" altLang="zh-CN" sz="2600" dirty="0">
                <a:latin typeface="微软雅黑" panose="020B0503020204020204" pitchFamily="34" charset="-122"/>
                <a:ea typeface="微软雅黑" panose="020B0503020204020204" pitchFamily="34" charset="-122"/>
              </a:endParaRPr>
            </a:p>
          </p:txBody>
        </p:sp>
        <p:sp>
          <p:nvSpPr>
            <p:cNvPr id="39941" name="Rectangle 9"/>
            <p:cNvSpPr>
              <a:spLocks noChangeArrowheads="1"/>
            </p:cNvSpPr>
            <p:nvPr/>
          </p:nvSpPr>
          <p:spPr bwMode="auto">
            <a:xfrm>
              <a:off x="2735" y="3240"/>
              <a:ext cx="4827" cy="287"/>
            </a:xfrm>
            <a:prstGeom prst="rect">
              <a:avLst/>
            </a:prstGeom>
            <a:solidFill>
              <a:schemeClr val="bg1"/>
            </a:solidFill>
            <a:ln w="9525">
              <a:solidFill>
                <a:schemeClr val="tx1"/>
              </a:solidFill>
              <a:miter lim="800000"/>
            </a:ln>
          </p:spPr>
          <p:txBody>
            <a:bodyPr wrap="none" anchor="ctr"/>
            <a:lstStyle/>
            <a:p>
              <a:pPr eaLnBrk="0" hangingPunct="0"/>
              <a:endParaRPr lang="zh-CN" altLang="en-US"/>
            </a:p>
          </p:txBody>
        </p:sp>
      </p:grpSp>
      <p:sp>
        <p:nvSpPr>
          <p:cNvPr id="39943" name="Text Box 10"/>
          <p:cNvSpPr txBox="1">
            <a:spLocks noChangeArrowheads="1"/>
          </p:cNvSpPr>
          <p:nvPr/>
        </p:nvSpPr>
        <p:spPr bwMode="auto">
          <a:xfrm>
            <a:off x="6227278" y="1964428"/>
            <a:ext cx="3542523" cy="523220"/>
          </a:xfrm>
          <a:prstGeom prst="rect">
            <a:avLst/>
          </a:prstGeom>
          <a:solidFill>
            <a:schemeClr val="bg1"/>
          </a:solidFill>
          <a:ln w="25400">
            <a:solidFill>
              <a:srgbClr val="CC3300"/>
            </a:solidFill>
            <a:miter lim="800000"/>
          </a:ln>
        </p:spPr>
        <p:txBody>
          <a:bodyPr wrap="square">
            <a:spAutoFit/>
          </a:bodyPr>
          <a:lstStyle/>
          <a:p>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spcificRequest</a:t>
            </a:r>
            <a:r>
              <a:rPr lang="en-US" altLang="zh-CN"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39944" name="Text Box 11"/>
          <p:cNvSpPr txBox="1">
            <a:spLocks noChangeArrowheads="1"/>
          </p:cNvSpPr>
          <p:nvPr/>
        </p:nvSpPr>
        <p:spPr bwMode="auto">
          <a:xfrm>
            <a:off x="6227278" y="1324799"/>
            <a:ext cx="3542523" cy="507831"/>
          </a:xfrm>
          <a:prstGeom prst="rect">
            <a:avLst/>
          </a:prstGeom>
          <a:solidFill>
            <a:schemeClr val="bg1"/>
          </a:solidFill>
          <a:ln w="25400">
            <a:solidFill>
              <a:srgbClr val="CC3300"/>
            </a:solidFill>
            <a:miter lim="800000"/>
          </a:ln>
        </p:spPr>
        <p:txBody>
          <a:bodyPr wrap="square">
            <a:spAutoFit/>
          </a:bodyPr>
          <a:lstStyle/>
          <a:p>
            <a:pPr algn="ctr">
              <a:lnSpc>
                <a:spcPct val="90000"/>
              </a:lnSpc>
            </a:pPr>
            <a:r>
              <a:rPr lang="en-US" altLang="zh-CN" sz="3000" b="1" dirty="0" err="1">
                <a:latin typeface="微软雅黑" panose="020B0503020204020204" pitchFamily="34" charset="-122"/>
                <a:ea typeface="微软雅黑" panose="020B0503020204020204" pitchFamily="34" charset="-122"/>
              </a:rPr>
              <a:t>Adaptee</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39945" name="Rectangle 12"/>
          <p:cNvSpPr>
            <a:spLocks noChangeArrowheads="1"/>
          </p:cNvSpPr>
          <p:nvPr/>
        </p:nvSpPr>
        <p:spPr bwMode="auto">
          <a:xfrm>
            <a:off x="6235725" y="1782131"/>
            <a:ext cx="3544123" cy="182298"/>
          </a:xfrm>
          <a:prstGeom prst="rect">
            <a:avLst/>
          </a:prstGeom>
          <a:solidFill>
            <a:schemeClr val="bg1"/>
          </a:solidFill>
          <a:ln w="9525">
            <a:solidFill>
              <a:schemeClr val="tx1"/>
            </a:solidFill>
            <a:miter lim="800000"/>
          </a:ln>
        </p:spPr>
        <p:txBody>
          <a:bodyPr wrap="none" anchor="ctr"/>
          <a:lstStyle/>
          <a:p>
            <a:pPr eaLnBrk="0" hangingPunct="0"/>
            <a:endParaRPr lang="zh-CN" altLang="en-US"/>
          </a:p>
        </p:txBody>
      </p:sp>
      <p:grpSp>
        <p:nvGrpSpPr>
          <p:cNvPr id="8" name="组合 11"/>
          <p:cNvGrpSpPr/>
          <p:nvPr/>
        </p:nvGrpSpPr>
        <p:grpSpPr bwMode="auto">
          <a:xfrm>
            <a:off x="3014807" y="3373161"/>
            <a:ext cx="5205742" cy="1143299"/>
            <a:chOff x="2867" y="5685"/>
            <a:chExt cx="9377" cy="1801"/>
          </a:xfrm>
        </p:grpSpPr>
        <p:sp>
          <p:nvSpPr>
            <p:cNvPr id="39947" name="Text Box 14"/>
            <p:cNvSpPr txBox="1">
              <a:spLocks noChangeArrowheads="1"/>
            </p:cNvSpPr>
            <p:nvPr/>
          </p:nvSpPr>
          <p:spPr bwMode="auto">
            <a:xfrm>
              <a:off x="2867" y="6662"/>
              <a:ext cx="9357" cy="824"/>
            </a:xfrm>
            <a:prstGeom prst="rect">
              <a:avLst/>
            </a:prstGeom>
            <a:solidFill>
              <a:schemeClr val="bg1"/>
            </a:solidFill>
            <a:ln w="25400">
              <a:solidFill>
                <a:srgbClr val="CC3300"/>
              </a:solidFill>
              <a:miter lim="800000"/>
            </a:ln>
          </p:spPr>
          <p:txBody>
            <a:bodyPr>
              <a:spAutoFit/>
            </a:bodyPr>
            <a:lstStyle/>
            <a:p>
              <a:r>
                <a:rPr lang="en-US" altLang="zh-CN" sz="2800" b="1" dirty="0">
                  <a:latin typeface="微软雅黑" panose="020B0503020204020204" pitchFamily="34" charset="-122"/>
                  <a:ea typeface="微软雅黑" panose="020B0503020204020204" pitchFamily="34" charset="-122"/>
                </a:rPr>
                <a:t>+request()</a:t>
              </a:r>
              <a:endParaRPr lang="en-US" altLang="zh-CN" sz="2800" b="1" dirty="0">
                <a:latin typeface="微软雅黑" panose="020B0503020204020204" pitchFamily="34" charset="-122"/>
                <a:ea typeface="微软雅黑" panose="020B0503020204020204" pitchFamily="34" charset="-122"/>
              </a:endParaRPr>
            </a:p>
          </p:txBody>
        </p:sp>
        <p:sp>
          <p:nvSpPr>
            <p:cNvPr id="39948" name="Text Box 15"/>
            <p:cNvSpPr txBox="1">
              <a:spLocks noChangeArrowheads="1"/>
            </p:cNvSpPr>
            <p:nvPr/>
          </p:nvSpPr>
          <p:spPr bwMode="auto">
            <a:xfrm>
              <a:off x="2867" y="5685"/>
              <a:ext cx="9357" cy="800"/>
            </a:xfrm>
            <a:prstGeom prst="rect">
              <a:avLst/>
            </a:prstGeom>
            <a:solidFill>
              <a:schemeClr val="bg1"/>
            </a:solidFill>
            <a:ln w="25400">
              <a:solidFill>
                <a:srgbClr val="CC3300"/>
              </a:solidFill>
              <a:miter lim="800000"/>
            </a:ln>
          </p:spPr>
          <p:txBody>
            <a:bodyPr>
              <a:spAutoFit/>
            </a:bodyPr>
            <a:lstStyle/>
            <a:p>
              <a:pPr algn="ctr">
                <a:lnSpc>
                  <a:spcPct val="90000"/>
                </a:lnSpc>
              </a:pPr>
              <a:r>
                <a:rPr lang="en-US" altLang="zh-CN" sz="3000" b="1" dirty="0">
                  <a:latin typeface="微软雅黑" panose="020B0503020204020204" pitchFamily="34" charset="-122"/>
                  <a:ea typeface="微软雅黑" panose="020B0503020204020204" pitchFamily="34" charset="-122"/>
                </a:rPr>
                <a:t>Adapter</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39949" name="Rectangle 16"/>
            <p:cNvSpPr>
              <a:spLocks noChangeArrowheads="1"/>
            </p:cNvSpPr>
            <p:nvPr/>
          </p:nvSpPr>
          <p:spPr bwMode="auto">
            <a:xfrm>
              <a:off x="2867" y="6375"/>
              <a:ext cx="9377" cy="287"/>
            </a:xfrm>
            <a:prstGeom prst="rect">
              <a:avLst/>
            </a:prstGeom>
            <a:solidFill>
              <a:schemeClr val="bg1"/>
            </a:solidFill>
            <a:ln w="9525">
              <a:solidFill>
                <a:schemeClr val="tx1"/>
              </a:solidFill>
              <a:miter lim="800000"/>
            </a:ln>
          </p:spPr>
          <p:txBody>
            <a:bodyPr wrap="none" anchor="ctr"/>
            <a:lstStyle/>
            <a:p>
              <a:pPr eaLnBrk="0" hangingPunct="0"/>
              <a:endParaRPr lang="zh-CN" altLang="en-US" b="1">
                <a:latin typeface="微软雅黑" panose="020B0503020204020204" pitchFamily="34" charset="-122"/>
                <a:ea typeface="微软雅黑" panose="020B0503020204020204" pitchFamily="34" charset="-122"/>
              </a:endParaRPr>
            </a:p>
          </p:txBody>
        </p:sp>
      </p:grpSp>
      <p:sp>
        <p:nvSpPr>
          <p:cNvPr id="17" name="Text Box 21"/>
          <p:cNvSpPr txBox="1">
            <a:spLocks noChangeArrowheads="1"/>
          </p:cNvSpPr>
          <p:nvPr/>
        </p:nvSpPr>
        <p:spPr bwMode="auto">
          <a:xfrm>
            <a:off x="4120362" y="2807893"/>
            <a:ext cx="1619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dirty="0"/>
              <a:t>implement</a:t>
            </a:r>
            <a:endParaRPr lang="en-US" altLang="zh-CN" sz="2000" b="1" dirty="0"/>
          </a:p>
        </p:txBody>
      </p:sp>
      <p:sp>
        <p:nvSpPr>
          <p:cNvPr id="20" name="Text Box 34"/>
          <p:cNvSpPr txBox="1">
            <a:spLocks noChangeArrowheads="1"/>
          </p:cNvSpPr>
          <p:nvPr/>
        </p:nvSpPr>
        <p:spPr bwMode="auto">
          <a:xfrm>
            <a:off x="9759766" y="1099238"/>
            <a:ext cx="7239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latin typeface="微软雅黑" panose="020B0503020204020204" pitchFamily="34" charset="-122"/>
                <a:ea typeface="微软雅黑" panose="020B0503020204020204" pitchFamily="34" charset="-122"/>
              </a:rPr>
              <a:t>原</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接</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口</a:t>
            </a:r>
            <a:endParaRPr lang="zh-CN" altLang="en-US" sz="3200" b="1" dirty="0">
              <a:latin typeface="微软雅黑" panose="020B0503020204020204" pitchFamily="34" charset="-122"/>
              <a:ea typeface="微软雅黑" panose="020B0503020204020204" pitchFamily="34" charset="-122"/>
            </a:endParaRPr>
          </a:p>
        </p:txBody>
      </p:sp>
      <p:sp>
        <p:nvSpPr>
          <p:cNvPr id="21" name="Text Box 35"/>
          <p:cNvSpPr txBox="1">
            <a:spLocks noChangeArrowheads="1"/>
          </p:cNvSpPr>
          <p:nvPr/>
        </p:nvSpPr>
        <p:spPr bwMode="auto">
          <a:xfrm>
            <a:off x="1566526" y="989695"/>
            <a:ext cx="609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latin typeface="微软雅黑" panose="020B0503020204020204" pitchFamily="34" charset="-122"/>
                <a:ea typeface="微软雅黑" panose="020B0503020204020204" pitchFamily="34" charset="-122"/>
              </a:rPr>
              <a:t>新</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接</a:t>
            </a:r>
            <a:endParaRPr lang="en-US" altLang="zh-CN" sz="3200" b="1" dirty="0">
              <a:latin typeface="微软雅黑" panose="020B0503020204020204" pitchFamily="34" charset="-122"/>
              <a:ea typeface="微软雅黑" panose="020B0503020204020204" pitchFamily="34" charset="-122"/>
            </a:endParaRPr>
          </a:p>
          <a:p>
            <a:pPr eaLnBrk="0" hangingPunct="0"/>
            <a:r>
              <a:rPr lang="zh-CN" altLang="en-US" sz="3200" b="1" dirty="0">
                <a:latin typeface="微软雅黑" panose="020B0503020204020204" pitchFamily="34" charset="-122"/>
                <a:ea typeface="微软雅黑" panose="020B0503020204020204" pitchFamily="34" charset="-122"/>
              </a:rPr>
              <a:t>口</a:t>
            </a:r>
            <a:endParaRPr lang="zh-CN" altLang="en-US" sz="3200" b="1" dirty="0">
              <a:latin typeface="微软雅黑" panose="020B0503020204020204" pitchFamily="34" charset="-122"/>
              <a:ea typeface="微软雅黑" panose="020B0503020204020204" pitchFamily="34" charset="-122"/>
            </a:endParaRPr>
          </a:p>
        </p:txBody>
      </p:sp>
      <p:sp>
        <p:nvSpPr>
          <p:cNvPr id="22" name="Text Box 36"/>
          <p:cNvSpPr txBox="1">
            <a:spLocks noChangeArrowheads="1"/>
          </p:cNvSpPr>
          <p:nvPr/>
        </p:nvSpPr>
        <p:spPr bwMode="auto">
          <a:xfrm>
            <a:off x="397981" y="982384"/>
            <a:ext cx="9525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b="1" dirty="0">
                <a:solidFill>
                  <a:srgbClr val="0000FF"/>
                </a:solidFill>
                <a:latin typeface="微软雅黑" panose="020B0503020204020204" pitchFamily="34" charset="-122"/>
                <a:ea typeface="微软雅黑" panose="020B0503020204020204" pitchFamily="34" charset="-122"/>
              </a:rPr>
              <a:t>用户</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b="1" dirty="0">
                <a:solidFill>
                  <a:srgbClr val="0000FF"/>
                </a:solidFill>
                <a:latin typeface="微软雅黑" panose="020B0503020204020204" pitchFamily="34" charset="-122"/>
                <a:ea typeface="微软雅黑" panose="020B0503020204020204" pitchFamily="34" charset="-122"/>
              </a:rPr>
              <a:t>使用</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b="1" dirty="0">
                <a:solidFill>
                  <a:srgbClr val="0000FF"/>
                </a:solidFill>
                <a:latin typeface="微软雅黑" panose="020B0503020204020204" pitchFamily="34" charset="-122"/>
                <a:ea typeface="微软雅黑" panose="020B0503020204020204" pitchFamily="34" charset="-122"/>
              </a:rPr>
              <a:t>新接</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2800" b="1" dirty="0">
                <a:solidFill>
                  <a:srgbClr val="0000FF"/>
                </a:solidFill>
                <a:latin typeface="微软雅黑" panose="020B0503020204020204" pitchFamily="34" charset="-122"/>
                <a:ea typeface="微软雅黑" panose="020B0503020204020204" pitchFamily="34" charset="-122"/>
              </a:rPr>
              <a:t>口</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39955" name="TextBox 23"/>
          <p:cNvSpPr txBox="1">
            <a:spLocks noChangeArrowheads="1"/>
          </p:cNvSpPr>
          <p:nvPr/>
        </p:nvSpPr>
        <p:spPr bwMode="auto">
          <a:xfrm>
            <a:off x="2286000" y="5953125"/>
            <a:ext cx="7391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0000CC"/>
                </a:solidFill>
                <a:latin typeface="微软雅黑" panose="020B0503020204020204" pitchFamily="34" charset="-122"/>
                <a:ea typeface="微软雅黑" panose="020B0503020204020204" pitchFamily="34" charset="-122"/>
              </a:rPr>
              <a:t>一般形式的</a:t>
            </a:r>
            <a:r>
              <a:rPr lang="zh-CN" altLang="en-US" sz="2800" b="1">
                <a:latin typeface="微软雅黑" panose="020B0503020204020204" pitchFamily="34" charset="-122"/>
                <a:ea typeface="微软雅黑" panose="020B0503020204020204" pitchFamily="34" charset="-122"/>
              </a:rPr>
              <a:t>对象适配器模式类图</a:t>
            </a:r>
            <a:endParaRPr lang="zh-CN" altLang="en-US" sz="2800" b="1">
              <a:latin typeface="微软雅黑" panose="020B0503020204020204" pitchFamily="34" charset="-122"/>
              <a:ea typeface="微软雅黑" panose="020B0503020204020204" pitchFamily="34" charset="-122"/>
            </a:endParaRPr>
          </a:p>
        </p:txBody>
      </p:sp>
      <p:sp>
        <p:nvSpPr>
          <p:cNvPr id="39956" name="TextBox 24"/>
          <p:cNvSpPr txBox="1">
            <a:spLocks noChangeArrowheads="1"/>
          </p:cNvSpPr>
          <p:nvPr/>
        </p:nvSpPr>
        <p:spPr bwMode="auto">
          <a:xfrm>
            <a:off x="678636" y="4845050"/>
            <a:ext cx="1094819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latin typeface="微软雅黑" panose="020B0503020204020204" pitchFamily="34" charset="-122"/>
                <a:ea typeface="微软雅黑" panose="020B0503020204020204" pitchFamily="34" charset="-122"/>
              </a:rPr>
              <a:t>我们欲使用</a:t>
            </a:r>
            <a:r>
              <a:rPr lang="en-US" altLang="zh-CN" sz="2800" b="1">
                <a:latin typeface="微软雅黑" panose="020B0503020204020204" pitchFamily="34" charset="-122"/>
                <a:ea typeface="微软雅黑" panose="020B0503020204020204" pitchFamily="34" charset="-122"/>
              </a:rPr>
              <a:t>Adaptee</a:t>
            </a:r>
            <a:r>
              <a:rPr lang="zh-CN" altLang="en-US" sz="2800" b="1" dirty="0">
                <a:latin typeface="微软雅黑" panose="020B0503020204020204" pitchFamily="34" charset="-122"/>
                <a:ea typeface="微软雅黑" panose="020B0503020204020204" pitchFamily="34" charset="-122"/>
              </a:rPr>
              <a:t>中的方法，但是接口不是我们想要的，我们想要新接口中的方法。使用</a:t>
            </a:r>
            <a:r>
              <a:rPr lang="en-US" altLang="zh-CN" sz="2800" b="1" dirty="0">
                <a:latin typeface="微软雅黑" panose="020B0503020204020204" pitchFamily="34" charset="-122"/>
                <a:ea typeface="微软雅黑" panose="020B0503020204020204" pitchFamily="34" charset="-122"/>
              </a:rPr>
              <a:t>Adapter</a:t>
            </a:r>
            <a:r>
              <a:rPr lang="zh-CN" altLang="en-US" sz="2800" b="1" dirty="0">
                <a:latin typeface="微软雅黑" panose="020B0503020204020204" pitchFamily="34" charset="-122"/>
                <a:ea typeface="微软雅黑" panose="020B0503020204020204" pitchFamily="34" charset="-122"/>
              </a:rPr>
              <a:t>进行转换。</a:t>
            </a:r>
            <a:endParaRPr lang="zh-CN" altLang="en-US" sz="2800" b="1" dirty="0">
              <a:latin typeface="微软雅黑" panose="020B0503020204020204" pitchFamily="34" charset="-122"/>
              <a:ea typeface="微软雅黑" panose="020B0503020204020204" pitchFamily="34" charset="-122"/>
            </a:endParaRPr>
          </a:p>
        </p:txBody>
      </p:sp>
      <p:sp>
        <p:nvSpPr>
          <p:cNvPr id="39957" name="Line 15"/>
          <p:cNvSpPr>
            <a:spLocks noChangeShapeType="1"/>
          </p:cNvSpPr>
          <p:nvPr/>
        </p:nvSpPr>
        <p:spPr bwMode="auto">
          <a:xfrm flipV="1">
            <a:off x="7067589" y="2478332"/>
            <a:ext cx="0" cy="61277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16"/>
          <p:cNvSpPr txBox="1">
            <a:spLocks noChangeArrowheads="1"/>
          </p:cNvSpPr>
          <p:nvPr/>
        </p:nvSpPr>
        <p:spPr bwMode="auto">
          <a:xfrm>
            <a:off x="7256231" y="2623002"/>
            <a:ext cx="29225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pPr>
            <a:r>
              <a:rPr lang="en-US" altLang="zh-CN" sz="2000" dirty="0">
                <a:latin typeface="微软雅黑" panose="020B0503020204020204" pitchFamily="34" charset="-122"/>
                <a:ea typeface="微软雅黑" panose="020B0503020204020204" pitchFamily="34" charset="-122"/>
              </a:rPr>
              <a:t>Call, or aggregation </a:t>
            </a:r>
            <a:endParaRPr lang="en-US" altLang="zh-CN" sz="2000" dirty="0">
              <a:latin typeface="微软雅黑" panose="020B0503020204020204" pitchFamily="34" charset="-122"/>
              <a:ea typeface="微软雅黑" panose="020B0503020204020204" pitchFamily="34" charset="-122"/>
            </a:endParaRPr>
          </a:p>
          <a:p>
            <a:pPr eaLnBrk="0" hangingPunct="0">
              <a:lnSpc>
                <a:spcPct val="90000"/>
              </a:lnSpc>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采用调用的方式</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9959" name="AutoShape 22"/>
          <p:cNvSpPr>
            <a:spLocks noChangeArrowheads="1"/>
          </p:cNvSpPr>
          <p:nvPr/>
        </p:nvSpPr>
        <p:spPr bwMode="auto">
          <a:xfrm>
            <a:off x="6941113" y="3109075"/>
            <a:ext cx="252000" cy="252000"/>
          </a:xfrm>
          <a:prstGeom prst="diamond">
            <a:avLst/>
          </a:prstGeom>
          <a:solidFill>
            <a:srgbClr val="FFFFFF"/>
          </a:solidFill>
          <a:ln w="22225">
            <a:solidFill>
              <a:schemeClr val="tx1"/>
            </a:solidFill>
            <a:miter lim="800000"/>
          </a:ln>
        </p:spPr>
        <p:txBody>
          <a:bodyPr wrap="none" anchor="ctr"/>
          <a:lstStyle/>
          <a:p>
            <a:pPr algn="ctr" eaLnBrk="0" hangingPunct="0"/>
            <a:endParaRPr lang="zh-CN" altLang="en-US"/>
          </a:p>
        </p:txBody>
      </p:sp>
      <p:grpSp>
        <p:nvGrpSpPr>
          <p:cNvPr id="25" name="组合 24"/>
          <p:cNvGrpSpPr/>
          <p:nvPr/>
        </p:nvGrpSpPr>
        <p:grpSpPr>
          <a:xfrm>
            <a:off x="3719484" y="2565843"/>
            <a:ext cx="370192" cy="787808"/>
            <a:chOff x="995510" y="3518932"/>
            <a:chExt cx="308189" cy="526553"/>
          </a:xfrm>
        </p:grpSpPr>
        <p:sp>
          <p:nvSpPr>
            <p:cNvPr id="26" name="流程图: 摘录 25"/>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94" name="Group 42"/>
          <p:cNvGraphicFramePr>
            <a:graphicFrameLocks noGrp="1"/>
          </p:cNvGraphicFramePr>
          <p:nvPr>
            <p:ph sz="half" idx="4294967295"/>
          </p:nvPr>
        </p:nvGraphicFramePr>
        <p:xfrm>
          <a:off x="651850" y="2892425"/>
          <a:ext cx="11199136" cy="2317750"/>
        </p:xfrm>
        <a:graphic>
          <a:graphicData uri="http://schemas.openxmlformats.org/drawingml/2006/table">
            <a:tbl>
              <a:tblPr/>
              <a:tblGrid>
                <a:gridCol w="2182491"/>
                <a:gridCol w="9016645"/>
              </a:tblGrid>
              <a:tr h="457200">
                <a:tc>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static double</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hlinkClick r:id="rId1"/>
                        </a:rPr>
                        <a:t>cos</a:t>
                      </a:r>
                      <a:r>
                        <a:rPr kumimoji="0" lang="en-US" altLang="zh-CN" sz="20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(double a) Returns the trigonometric cosine of an angle.</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701675">
                <a:tc>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static double</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hlinkClick r:id="rId1"/>
                        </a:rPr>
                        <a:t>exp</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(double a) Returns Euler's number </a:t>
                      </a:r>
                      <a:r>
                        <a:rPr kumimoji="0" lang="en-US" altLang="zh-CN" sz="2000" b="1" i="1"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e</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raised to the </a:t>
                      </a:r>
                      <a:endPar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power of a double value.</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701675">
                <a:tc>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static double</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hlinkClick r:id="rId1"/>
                        </a:rPr>
                        <a:t>log</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(double a)          </a:t>
                      </a:r>
                      <a:endPar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Returns the natural logarithm (base </a:t>
                      </a:r>
                      <a:r>
                        <a:rPr kumimoji="0" lang="en-US" altLang="zh-CN" sz="2000" b="1" i="1"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e</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of a double value.</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static double</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hlinkClick r:id="rId1"/>
                        </a:rPr>
                        <a:t>sin</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(double a) Returns the trigonometric sine of an angle.</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1282" name="Rectangle 142"/>
          <p:cNvSpPr>
            <a:spLocks noChangeArrowheads="1"/>
          </p:cNvSpPr>
          <p:nvPr/>
        </p:nvSpPr>
        <p:spPr bwMode="auto">
          <a:xfrm>
            <a:off x="3640972" y="139040"/>
            <a:ext cx="53725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altLang="zh-CN" sz="2800" b="1" dirty="0" err="1">
                <a:solidFill>
                  <a:srgbClr val="0000CC"/>
                </a:solidFill>
                <a:latin typeface="微软雅黑" panose="020B0503020204020204" pitchFamily="34" charset="-122"/>
                <a:ea typeface="微软雅黑" panose="020B0503020204020204" pitchFamily="34" charset="-122"/>
              </a:rPr>
              <a:t>java.lang.Math</a:t>
            </a:r>
            <a:r>
              <a:rPr lang="zh-CN" altLang="en-US" sz="2800" b="1" dirty="0">
                <a:solidFill>
                  <a:srgbClr val="0000CC"/>
                </a:solidFill>
                <a:latin typeface="微软雅黑" panose="020B0503020204020204" pitchFamily="34" charset="-122"/>
                <a:ea typeface="微软雅黑" panose="020B0503020204020204" pitchFamily="34" charset="-122"/>
              </a:rPr>
              <a:t>类的接口声明</a:t>
            </a:r>
            <a:r>
              <a:rPr lang="en-US" altLang="zh-CN" sz="2800" b="1" dirty="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 </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graphicFrame>
        <p:nvGraphicFramePr>
          <p:cNvPr id="117972" name="Group 212"/>
          <p:cNvGraphicFramePr>
            <a:graphicFrameLocks noGrp="1"/>
          </p:cNvGraphicFramePr>
          <p:nvPr>
            <p:ph sz="half" idx="4294967295"/>
          </p:nvPr>
        </p:nvGraphicFramePr>
        <p:xfrm>
          <a:off x="644142" y="873126"/>
          <a:ext cx="11125363" cy="1158876"/>
        </p:xfrm>
        <a:graphic>
          <a:graphicData uri="http://schemas.openxmlformats.org/drawingml/2006/table">
            <a:tbl>
              <a:tblPr/>
              <a:tblGrid>
                <a:gridCol w="2165283"/>
                <a:gridCol w="8960080"/>
              </a:tblGrid>
              <a:tr h="579438">
                <a:tc>
                  <a:txBody>
                    <a:bodyPr/>
                    <a:lstStyle>
                      <a:lvl1pPr marL="342900" indent="-3429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8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static double</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8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hlinkClick r:id="rId1"/>
                        </a:rPr>
                        <a:t>E</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The double value that is closer than any other to </a:t>
                      </a:r>
                      <a:r>
                        <a:rPr kumimoji="0" lang="en-US" altLang="zh-CN" sz="2000" b="1" i="1"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e</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the base of the natural logarithms.</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45" marB="4574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79438">
                <a:tc>
                  <a:txBody>
                    <a:bodyPr/>
                    <a:lstStyle>
                      <a:lvl1pPr marL="342900" indent="-3429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8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static double</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80000"/>
                        </a:lnSpc>
                        <a:spcBef>
                          <a:spcPct val="0"/>
                        </a:spcBef>
                        <a:spcAft>
                          <a:spcPct val="0"/>
                        </a:spcAft>
                        <a:buClrTx/>
                        <a:buSzTx/>
                        <a:buFontTx/>
                        <a:buNone/>
                      </a:pP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hlinkClick r:id="rId1"/>
                        </a:rPr>
                        <a:t>PI</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The double value that is closer than any other to </a:t>
                      </a:r>
                      <a:r>
                        <a:rPr kumimoji="0" lang="en-US" altLang="zh-CN" sz="2000" b="1" i="1"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pi</a:t>
                      </a:r>
                      <a:r>
                        <a:rPr kumimoji="0" lang="en-US" altLang="zh-CN" sz="20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the ratio of the circumference of a circle to its diameter.</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45" marB="4574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1294" name="Rectangle 213"/>
          <p:cNvSpPr>
            <a:spLocks noChangeArrowheads="1"/>
          </p:cNvSpPr>
          <p:nvPr/>
        </p:nvSpPr>
        <p:spPr bwMode="auto">
          <a:xfrm>
            <a:off x="633857" y="400650"/>
            <a:ext cx="2498645" cy="461665"/>
          </a:xfrm>
          <a:prstGeom prst="rect">
            <a:avLst/>
          </a:prstGeom>
          <a:solidFill>
            <a:srgbClr val="FFCC99"/>
          </a:solidFill>
          <a:ln w="9525">
            <a:solidFill>
              <a:srgbClr val="FF00FF"/>
            </a:solidFill>
            <a:miter lim="800000"/>
          </a:ln>
        </p:spPr>
        <p:txBody>
          <a:bodyPr wrap="square" anchor="ctr">
            <a:spAutoFit/>
          </a:bodyPr>
          <a:lstStyle/>
          <a:p>
            <a:r>
              <a:rPr lang="en-US" altLang="zh-CN" sz="2400" b="1" dirty="0">
                <a:latin typeface="微软雅黑" panose="020B0503020204020204" pitchFamily="34" charset="-122"/>
                <a:ea typeface="微软雅黑" panose="020B0503020204020204" pitchFamily="34" charset="-122"/>
              </a:rPr>
              <a:t>Field Summary </a:t>
            </a:r>
            <a:endParaRPr lang="en-US" altLang="zh-CN" sz="2400" b="1" dirty="0">
              <a:latin typeface="微软雅黑" panose="020B0503020204020204" pitchFamily="34" charset="-122"/>
              <a:ea typeface="微软雅黑" panose="020B0503020204020204" pitchFamily="34" charset="-122"/>
            </a:endParaRPr>
          </a:p>
        </p:txBody>
      </p:sp>
      <p:sp>
        <p:nvSpPr>
          <p:cNvPr id="11295" name="Rectangle 214"/>
          <p:cNvSpPr>
            <a:spLocks noChangeArrowheads="1"/>
          </p:cNvSpPr>
          <p:nvPr/>
        </p:nvSpPr>
        <p:spPr bwMode="auto">
          <a:xfrm>
            <a:off x="644142" y="2413687"/>
            <a:ext cx="2968200" cy="461665"/>
          </a:xfrm>
          <a:prstGeom prst="rect">
            <a:avLst/>
          </a:prstGeom>
          <a:solidFill>
            <a:srgbClr val="FFCC99"/>
          </a:solidFill>
          <a:ln w="9525">
            <a:solidFill>
              <a:srgbClr val="FF00FF"/>
            </a:solidFill>
            <a:miter lim="800000"/>
          </a:ln>
        </p:spPr>
        <p:txBody>
          <a:bodyPr wrap="square" anchor="ctr">
            <a:spAutoFit/>
          </a:bodyPr>
          <a:lstStyle/>
          <a:p>
            <a:r>
              <a:rPr lang="en-US" altLang="zh-CN" sz="2400" b="1">
                <a:latin typeface="微软雅黑" panose="020B0503020204020204" pitchFamily="34" charset="-122"/>
                <a:ea typeface="微软雅黑" panose="020B0503020204020204" pitchFamily="34" charset="-122"/>
              </a:rPr>
              <a:t>Method Summary </a:t>
            </a:r>
            <a:endParaRPr lang="en-US" altLang="zh-CN" sz="2400" b="1">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761655" y="5442642"/>
            <a:ext cx="8251825"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ts val="600"/>
              </a:spcBef>
              <a:buFontTx/>
              <a:buChar char="•"/>
            </a:pPr>
            <a:r>
              <a:rPr lang="zh-CN" altLang="en-US" sz="2800" dirty="0">
                <a:solidFill>
                  <a:srgbClr val="0000CC"/>
                </a:solidFill>
                <a:highlight>
                  <a:srgbClr val="FFFF00"/>
                </a:highlight>
                <a:latin typeface="微软雅黑" panose="020B0503020204020204" pitchFamily="34" charset="-122"/>
                <a:ea typeface="微软雅黑" panose="020B0503020204020204" pitchFamily="34" charset="-122"/>
              </a:rPr>
              <a:t>类的所有暴露给外界的方法的全体</a:t>
            </a:r>
            <a:r>
              <a:rPr lang="zh-CN" altLang="en-US" sz="2800" dirty="0">
                <a:solidFill>
                  <a:srgbClr val="0000CC"/>
                </a:solidFill>
                <a:latin typeface="微软雅黑" panose="020B0503020204020204" pitchFamily="34" charset="-122"/>
                <a:ea typeface="微软雅黑" panose="020B0503020204020204" pitchFamily="34" charset="-122"/>
              </a:rPr>
              <a:t>叫做类的接口</a:t>
            </a:r>
            <a:endParaRPr lang="en-US" altLang="zh-CN" sz="2800" dirty="0">
              <a:solidFill>
                <a:srgbClr val="0000CC"/>
              </a:solidFill>
              <a:latin typeface="微软雅黑" panose="020B0503020204020204" pitchFamily="34" charset="-122"/>
              <a:ea typeface="微软雅黑" panose="020B0503020204020204" pitchFamily="34" charset="-122"/>
            </a:endParaRPr>
          </a:p>
          <a:p>
            <a:pPr>
              <a:spcBef>
                <a:spcPts val="600"/>
              </a:spcBef>
              <a:buFontTx/>
              <a:buChar char="•"/>
            </a:pPr>
            <a:r>
              <a:rPr lang="zh-CN" altLang="en-US" sz="2800" dirty="0">
                <a:solidFill>
                  <a:srgbClr val="0000CC"/>
                </a:solidFill>
                <a:latin typeface="微软雅黑" panose="020B0503020204020204" pitchFamily="34" charset="-122"/>
                <a:ea typeface="微软雅黑" panose="020B0503020204020204" pitchFamily="34" charset="-122"/>
              </a:rPr>
              <a:t>类的接口提供外部视图</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4" name="棱台 3">
            <a:hlinkClick r:id="rId2" action="ppaction://hlinksldjump"/>
          </p:cNvPr>
          <p:cNvSpPr/>
          <p:nvPr/>
        </p:nvSpPr>
        <p:spPr>
          <a:xfrm>
            <a:off x="10275683" y="5817996"/>
            <a:ext cx="1701952" cy="754820"/>
          </a:xfrm>
          <a:prstGeom prst="bevel">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46DF64F-6CD1-4D80-9225-003C21500BFB}" type="slidenum">
              <a:rPr lang="zh-CN" altLang="en-US" smtClean="0"/>
            </a:fld>
            <a:endParaRPr lang="zh-CN" altLang="en-US" smtClean="0"/>
          </a:p>
        </p:txBody>
      </p:sp>
      <p:sp>
        <p:nvSpPr>
          <p:cNvPr id="40962" name="Text Box 4"/>
          <p:cNvSpPr>
            <a:spLocks noGrp="1" noChangeArrowheads="1"/>
          </p:cNvSpPr>
          <p:nvPr>
            <p:ph idx="1"/>
          </p:nvPr>
        </p:nvSpPr>
        <p:spPr>
          <a:xfrm>
            <a:off x="724277" y="1447800"/>
            <a:ext cx="11045228" cy="4419600"/>
          </a:xfrm>
        </p:spPr>
        <p:txBody>
          <a:bodyPr/>
          <a:lstStyle/>
          <a:p>
            <a:pPr>
              <a:lnSpc>
                <a:spcPct val="120000"/>
              </a:lnSpc>
              <a:spcBef>
                <a:spcPct val="0"/>
              </a:spcBef>
              <a:buFontTx/>
              <a:buNone/>
            </a:pPr>
            <a:r>
              <a:rPr lang="zh-CN" altLang="en-US" b="1" dirty="0">
                <a:solidFill>
                  <a:srgbClr val="0000CC"/>
                </a:solidFill>
                <a:latin typeface="微软雅黑" panose="020B0503020204020204" pitchFamily="34" charset="-122"/>
                <a:ea typeface="微软雅黑" panose="020B0503020204020204" pitchFamily="34" charset="-122"/>
              </a:rPr>
              <a:t>一般形式的对象适配器模式解释</a:t>
            </a:r>
            <a:endParaRPr lang="en-US" altLang="zh-CN" b="1" dirty="0">
              <a:solidFill>
                <a:srgbClr val="0000CC"/>
              </a:solidFill>
              <a:latin typeface="微软雅黑" panose="020B0503020204020204" pitchFamily="34" charset="-122"/>
              <a:ea typeface="微软雅黑" panose="020B0503020204020204" pitchFamily="34" charset="-122"/>
            </a:endParaRPr>
          </a:p>
          <a:p>
            <a:pPr>
              <a:lnSpc>
                <a:spcPct val="120000"/>
              </a:lnSpc>
              <a:spcBef>
                <a:spcPct val="0"/>
              </a:spcBef>
            </a:pPr>
            <a:r>
              <a:rPr lang="en-US" altLang="zh-CN" b="1" dirty="0" err="1">
                <a:latin typeface="微软雅黑" panose="020B0503020204020204" pitchFamily="34" charset="-122"/>
                <a:ea typeface="微软雅黑" panose="020B0503020204020204" pitchFamily="34" charset="-122"/>
              </a:rPr>
              <a:t>Adaptee</a:t>
            </a:r>
            <a:r>
              <a:rPr lang="zh-CN" altLang="en-US" b="1" dirty="0">
                <a:latin typeface="微软雅黑" panose="020B0503020204020204" pitchFamily="34" charset="-122"/>
                <a:ea typeface="微软雅黑" panose="020B0503020204020204" pitchFamily="34" charset="-122"/>
              </a:rPr>
              <a:t>中包含了方法</a:t>
            </a:r>
            <a:r>
              <a:rPr lang="en-US" altLang="zh-CN" b="1" dirty="0" err="1">
                <a:latin typeface="微软雅黑" panose="020B0503020204020204" pitchFamily="34" charset="-122"/>
                <a:ea typeface="微软雅黑" panose="020B0503020204020204" pitchFamily="34" charset="-122"/>
              </a:rPr>
              <a:t>specificRequest</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实际上，可以包含多个方法</a:t>
            </a:r>
            <a:endParaRPr lang="en-US" altLang="zh-CN" b="1" dirty="0">
              <a:latin typeface="微软雅黑" panose="020B0503020204020204" pitchFamily="34" charset="-122"/>
              <a:ea typeface="微软雅黑" panose="020B0503020204020204" pitchFamily="34" charset="-122"/>
            </a:endParaRPr>
          </a:p>
          <a:p>
            <a:pPr>
              <a:lnSpc>
                <a:spcPct val="120000"/>
              </a:lnSpc>
              <a:spcBef>
                <a:spcPct val="0"/>
              </a:spcBef>
            </a:pP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类中；声明你所有想要的方法</a:t>
            </a:r>
            <a:r>
              <a:rPr lang="en-US" altLang="zh-CN" b="1" dirty="0">
                <a:latin typeface="微软雅黑" panose="020B0503020204020204" pitchFamily="34" charset="-122"/>
                <a:ea typeface="微软雅黑" panose="020B0503020204020204" pitchFamily="34" charset="-122"/>
              </a:rPr>
              <a:t>request(). </a:t>
            </a:r>
            <a:r>
              <a:rPr lang="zh-CN" altLang="en-US" b="1" dirty="0">
                <a:latin typeface="微软雅黑" panose="020B0503020204020204" pitchFamily="34" charset="-122"/>
                <a:ea typeface="微软雅黑" panose="020B0503020204020204" pitchFamily="34" charset="-122"/>
              </a:rPr>
              <a:t>这里，</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可以包含多个方法。</a:t>
            </a:r>
            <a:endParaRPr lang="en-US" altLang="zh-CN" b="1" dirty="0">
              <a:latin typeface="微软雅黑" panose="020B0503020204020204" pitchFamily="34" charset="-122"/>
              <a:ea typeface="微软雅黑" panose="020B0503020204020204" pitchFamily="34" charset="-122"/>
            </a:endParaRPr>
          </a:p>
          <a:p>
            <a:pPr>
              <a:lnSpc>
                <a:spcPct val="120000"/>
              </a:lnSpc>
              <a:spcBef>
                <a:spcPct val="0"/>
              </a:spcBef>
            </a:pPr>
            <a:r>
              <a:rPr lang="zh-CN" altLang="en-US" b="1" dirty="0">
                <a:latin typeface="微软雅黑" panose="020B0503020204020204" pitchFamily="34" charset="-122"/>
                <a:ea typeface="微软雅黑" panose="020B0503020204020204" pitchFamily="34" charset="-122"/>
              </a:rPr>
              <a:t>在</a:t>
            </a:r>
            <a:r>
              <a:rPr lang="en-US" altLang="zh-CN" b="1" dirty="0">
                <a:solidFill>
                  <a:srgbClr val="0000CC"/>
                </a:solidFill>
                <a:latin typeface="微软雅黑" panose="020B0503020204020204" pitchFamily="34" charset="-122"/>
                <a:ea typeface="微软雅黑" panose="020B0503020204020204" pitchFamily="34" charset="-122"/>
              </a:rPr>
              <a:t>Adapter</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中，实现</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类中声明的所有方法</a:t>
            </a:r>
            <a:endParaRPr lang="en-US" altLang="zh-CN" b="1" dirty="0">
              <a:latin typeface="微软雅黑" panose="020B0503020204020204" pitchFamily="34" charset="-122"/>
              <a:ea typeface="微软雅黑" panose="020B0503020204020204" pitchFamily="34" charset="-122"/>
            </a:endParaRPr>
          </a:p>
          <a:p>
            <a:pPr lvl="2">
              <a:lnSpc>
                <a:spcPct val="120000"/>
              </a:lnSpc>
              <a:spcBef>
                <a:spcPct val="0"/>
              </a:spcBef>
            </a:pPr>
            <a:r>
              <a:rPr lang="en-US" altLang="zh-CN" sz="2800" b="1" dirty="0">
                <a:solidFill>
                  <a:srgbClr val="0000CC"/>
                </a:solidFill>
                <a:latin typeface="微软雅黑" panose="020B0503020204020204" pitchFamily="34" charset="-122"/>
                <a:ea typeface="微软雅黑" panose="020B0503020204020204" pitchFamily="34" charset="-122"/>
              </a:rPr>
              <a:t>Adapter </a:t>
            </a:r>
            <a:r>
              <a:rPr lang="zh-CN" altLang="en-US" sz="2800" b="1" dirty="0">
                <a:solidFill>
                  <a:srgbClr val="0000CC"/>
                </a:solidFill>
                <a:latin typeface="微软雅黑" panose="020B0503020204020204" pitchFamily="34" charset="-122"/>
                <a:ea typeface="微软雅黑" panose="020B0503020204020204" pitchFamily="34" charset="-122"/>
              </a:rPr>
              <a:t>实现</a:t>
            </a:r>
            <a:r>
              <a:rPr lang="en-US" altLang="zh-CN" sz="2800" b="1" dirty="0">
                <a:latin typeface="微软雅黑" panose="020B0503020204020204" pitchFamily="34" charset="-122"/>
                <a:ea typeface="微软雅黑" panose="020B0503020204020204" pitchFamily="34" charset="-122"/>
              </a:rPr>
              <a:t>Target</a:t>
            </a:r>
            <a:r>
              <a:rPr lang="zh-CN" altLang="en-US" sz="2800" b="1" dirty="0">
                <a:latin typeface="微软雅黑" panose="020B0503020204020204" pitchFamily="34" charset="-122"/>
                <a:ea typeface="微软雅黑" panose="020B0503020204020204" pitchFamily="34" charset="-122"/>
              </a:rPr>
              <a:t>接口类</a:t>
            </a:r>
            <a:r>
              <a:rPr lang="en-US" altLang="zh-CN"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lvl="2">
              <a:lnSpc>
                <a:spcPct val="120000"/>
              </a:lnSpc>
              <a:spcBef>
                <a:spcPct val="0"/>
              </a:spcBef>
            </a:pPr>
            <a:r>
              <a:rPr lang="en-US" altLang="zh-CN" sz="2800" b="1" dirty="0">
                <a:solidFill>
                  <a:srgbClr val="0000CC"/>
                </a:solidFill>
                <a:latin typeface="微软雅黑" panose="020B0503020204020204" pitchFamily="34" charset="-122"/>
                <a:ea typeface="微软雅黑" panose="020B0503020204020204" pitchFamily="34" charset="-122"/>
              </a:rPr>
              <a:t>Adapter </a:t>
            </a:r>
            <a:r>
              <a:rPr lang="zh-CN" altLang="en-US" sz="2800" b="1" dirty="0">
                <a:solidFill>
                  <a:srgbClr val="0000CC"/>
                </a:solidFill>
                <a:latin typeface="微软雅黑" panose="020B0503020204020204" pitchFamily="34" charset="-122"/>
                <a:ea typeface="微软雅黑" panose="020B0503020204020204" pitchFamily="34" charset="-122"/>
              </a:rPr>
              <a:t>调用</a:t>
            </a:r>
            <a:r>
              <a:rPr lang="en-US" altLang="zh-CN" sz="2800" b="1" dirty="0" err="1">
                <a:latin typeface="微软雅黑" panose="020B0503020204020204" pitchFamily="34" charset="-122"/>
                <a:ea typeface="微软雅黑" panose="020B0503020204020204" pitchFamily="34" charset="-122"/>
              </a:rPr>
              <a:t>Adaptee</a:t>
            </a:r>
            <a:r>
              <a:rPr lang="zh-CN" altLang="en-US" sz="2800" b="1" dirty="0">
                <a:latin typeface="微软雅黑" panose="020B0503020204020204" pitchFamily="34" charset="-122"/>
                <a:ea typeface="微软雅黑" panose="020B0503020204020204" pitchFamily="34" charset="-122"/>
              </a:rPr>
              <a:t>类</a:t>
            </a:r>
            <a:endParaRPr lang="en-US" altLang="zh-CN" sz="2800" b="1" dirty="0">
              <a:latin typeface="微软雅黑" panose="020B0503020204020204" pitchFamily="34" charset="-122"/>
              <a:ea typeface="微软雅黑" panose="020B0503020204020204" pitchFamily="34" charset="-122"/>
            </a:endParaRPr>
          </a:p>
          <a:p>
            <a:pPr lvl="2">
              <a:lnSpc>
                <a:spcPct val="120000"/>
              </a:lnSpc>
              <a:spcBef>
                <a:spcPct val="0"/>
              </a:spcBef>
            </a:pPr>
            <a:endParaRPr lang="en-US" altLang="zh-CN" sz="2800" b="1" dirty="0">
              <a:latin typeface="微软雅黑" panose="020B0503020204020204" pitchFamily="34" charset="-122"/>
              <a:ea typeface="微软雅黑" panose="020B0503020204020204" pitchFamily="34" charset="-122"/>
            </a:endParaRPr>
          </a:p>
        </p:txBody>
      </p:sp>
      <p:sp>
        <p:nvSpPr>
          <p:cNvPr id="40963" name="Rectangle 6"/>
          <p:cNvSpPr>
            <a:spLocks noChangeArrowheads="1"/>
          </p:cNvSpPr>
          <p:nvPr/>
        </p:nvSpPr>
        <p:spPr bwMode="auto">
          <a:xfrm>
            <a:off x="1981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a:solidFill>
                  <a:schemeClr val="tx2"/>
                </a:solidFill>
              </a:rPr>
              <a:t>Class adapter pattern</a:t>
            </a:r>
            <a:endParaRPr lang="en-US" altLang="zh-CN" sz="3200">
              <a:solidFill>
                <a:schemeClr val="tx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68086BF-3B2E-47F3-967B-8BA14E7567AE}" type="slidenum">
              <a:rPr lang="zh-CN" altLang="en-US" smtClean="0"/>
            </a:fld>
            <a:endParaRPr lang="zh-CN" altLang="en-US" smtClean="0"/>
          </a:p>
        </p:txBody>
      </p:sp>
      <p:sp>
        <p:nvSpPr>
          <p:cNvPr id="41986" name="Text Box 4"/>
          <p:cNvSpPr>
            <a:spLocks noGrp="1" noChangeArrowheads="1"/>
          </p:cNvSpPr>
          <p:nvPr>
            <p:ph idx="1"/>
          </p:nvPr>
        </p:nvSpPr>
        <p:spPr>
          <a:xfrm>
            <a:off x="669925" y="1497012"/>
            <a:ext cx="7940675" cy="3157538"/>
          </a:xfrm>
        </p:spPr>
        <p:txBody>
          <a:bodyPr/>
          <a:lstStyle/>
          <a:p>
            <a:pPr eaLnBrk="1" hangingPunct="1">
              <a:buFontTx/>
              <a:buNone/>
            </a:pPr>
            <a:r>
              <a:rPr lang="zh-CN" altLang="en-US" b="1" dirty="0">
                <a:solidFill>
                  <a:srgbClr val="0000CC"/>
                </a:solidFill>
                <a:latin typeface="微软雅黑" panose="020B0503020204020204" pitchFamily="34" charset="-122"/>
                <a:ea typeface="微软雅黑" panose="020B0503020204020204" pitchFamily="34" charset="-122"/>
              </a:rPr>
              <a:t>在使用适配器模式的时候</a:t>
            </a:r>
            <a:r>
              <a:rPr lang="en-US" altLang="zh-CN" b="1" dirty="0">
                <a:solidFill>
                  <a:srgbClr val="0000CC"/>
                </a:solidFill>
                <a:latin typeface="微软雅黑" panose="020B0503020204020204" pitchFamily="34" charset="-122"/>
                <a:ea typeface="微软雅黑" panose="020B0503020204020204" pitchFamily="34" charset="-122"/>
              </a:rPr>
              <a:t>Client</a:t>
            </a:r>
            <a:r>
              <a:rPr lang="zh-CN" altLang="en-US" b="1" dirty="0">
                <a:solidFill>
                  <a:srgbClr val="0000CC"/>
                </a:solidFill>
                <a:latin typeface="微软雅黑" panose="020B0503020204020204" pitchFamily="34" charset="-122"/>
                <a:ea typeface="微软雅黑" panose="020B0503020204020204" pitchFamily="34" charset="-122"/>
              </a:rPr>
              <a:t>类的代码：</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buFontTx/>
              <a:buNone/>
            </a:pPr>
            <a:r>
              <a:rPr lang="en-US" altLang="zh-CN" b="1" dirty="0">
                <a:latin typeface="微软雅黑" panose="020B0503020204020204" pitchFamily="34" charset="-122"/>
                <a:ea typeface="微软雅黑" panose="020B0503020204020204" pitchFamily="34" charset="-122"/>
              </a:rPr>
              <a:t>Target  </a:t>
            </a:r>
            <a:r>
              <a:rPr lang="en-US" altLang="zh-CN" b="1" dirty="0" err="1">
                <a:latin typeface="微软雅黑" panose="020B0503020204020204" pitchFamily="34" charset="-122"/>
                <a:ea typeface="微软雅黑" panose="020B0503020204020204" pitchFamily="34" charset="-122"/>
              </a:rPr>
              <a:t>tgt</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buFontTx/>
              <a:buNone/>
            </a:pPr>
            <a:r>
              <a:rPr lang="en-US" altLang="zh-CN" b="1" dirty="0" err="1">
                <a:latin typeface="微软雅黑" panose="020B0503020204020204" pitchFamily="34" charset="-122"/>
                <a:ea typeface="微软雅黑" panose="020B0503020204020204" pitchFamily="34" charset="-122"/>
              </a:rPr>
              <a:t>tgt</a:t>
            </a:r>
            <a:r>
              <a:rPr lang="en-US" altLang="zh-CN" b="1" dirty="0">
                <a:latin typeface="微软雅黑" panose="020B0503020204020204" pitchFamily="34" charset="-122"/>
                <a:ea typeface="微软雅黑" panose="020B0503020204020204" pitchFamily="34" charset="-122"/>
              </a:rPr>
              <a:t> = new Adapter();</a:t>
            </a:r>
            <a:endParaRPr lang="en-US" altLang="zh-CN" b="1" dirty="0">
              <a:latin typeface="微软雅黑" panose="020B0503020204020204" pitchFamily="34" charset="-122"/>
              <a:ea typeface="微软雅黑" panose="020B0503020204020204" pitchFamily="34" charset="-122"/>
            </a:endParaRPr>
          </a:p>
          <a:p>
            <a:pPr eaLnBrk="1" hangingPunct="1">
              <a:buFontTx/>
              <a:buNone/>
            </a:pPr>
            <a:r>
              <a:rPr lang="en-US" altLang="zh-CN" b="1" dirty="0">
                <a:latin typeface="微软雅黑" panose="020B0503020204020204" pitchFamily="34" charset="-122"/>
                <a:ea typeface="微软雅黑" panose="020B0503020204020204" pitchFamily="34" charset="-122"/>
              </a:rPr>
              <a:t>tgt.operation1();</a:t>
            </a:r>
            <a:endParaRPr lang="en-US" altLang="zh-CN" b="1" dirty="0">
              <a:latin typeface="微软雅黑" panose="020B0503020204020204" pitchFamily="34" charset="-122"/>
              <a:ea typeface="微软雅黑" panose="020B0503020204020204" pitchFamily="34" charset="-122"/>
            </a:endParaRPr>
          </a:p>
          <a:p>
            <a:pPr eaLnBrk="1" hangingPunct="1">
              <a:buFontTx/>
              <a:buNone/>
            </a:pPr>
            <a:r>
              <a:rPr lang="en-US" altLang="zh-CN" b="1" dirty="0">
                <a:latin typeface="微软雅黑" panose="020B0503020204020204" pitchFamily="34" charset="-122"/>
                <a:ea typeface="微软雅黑" panose="020B0503020204020204" pitchFamily="34" charset="-122"/>
              </a:rPr>
              <a:t>tgt.operation2();</a:t>
            </a:r>
            <a:endParaRPr lang="en-US" altLang="zh-CN" b="1" dirty="0">
              <a:latin typeface="微软雅黑" panose="020B0503020204020204" pitchFamily="34" charset="-122"/>
              <a:ea typeface="微软雅黑" panose="020B0503020204020204" pitchFamily="34" charset="-122"/>
            </a:endParaRPr>
          </a:p>
        </p:txBody>
      </p:sp>
      <p:sp>
        <p:nvSpPr>
          <p:cNvPr id="41987" name="Rectangle 7"/>
          <p:cNvSpPr>
            <a:spLocks noChangeArrowheads="1"/>
          </p:cNvSpPr>
          <p:nvPr/>
        </p:nvSpPr>
        <p:spPr bwMode="auto">
          <a:xfrm>
            <a:off x="1981200" y="2286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a:solidFill>
                  <a:schemeClr val="tx2"/>
                </a:solidFill>
                <a:latin typeface="微软雅黑" panose="020B0503020204020204" pitchFamily="34" charset="-122"/>
                <a:ea typeface="微软雅黑" panose="020B0503020204020204" pitchFamily="34" charset="-122"/>
              </a:rPr>
              <a:t>有关适配器模式的讨论</a:t>
            </a: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1070088" name="Text Box 8"/>
          <p:cNvSpPr txBox="1">
            <a:spLocks noChangeArrowheads="1"/>
          </p:cNvSpPr>
          <p:nvPr/>
        </p:nvSpPr>
        <p:spPr bwMode="auto">
          <a:xfrm>
            <a:off x="7696201" y="2730500"/>
            <a:ext cx="1692275"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ts val="600"/>
              </a:spcBef>
            </a:pPr>
            <a:r>
              <a:rPr lang="zh-CN" altLang="en-US" sz="2800" b="1" dirty="0">
                <a:latin typeface="微软雅黑" panose="020B0503020204020204" pitchFamily="34" charset="-122"/>
                <a:ea typeface="微软雅黑" panose="020B0503020204020204" pitchFamily="34" charset="-122"/>
              </a:rPr>
              <a:t>面向接口</a:t>
            </a:r>
            <a:endParaRPr lang="zh-CN" altLang="en-US" sz="2800" b="1" dirty="0">
              <a:latin typeface="微软雅黑" panose="020B0503020204020204" pitchFamily="34" charset="-122"/>
              <a:ea typeface="微软雅黑" panose="020B0503020204020204" pitchFamily="34" charset="-122"/>
            </a:endParaRPr>
          </a:p>
          <a:p>
            <a:pPr eaLnBrk="0" hangingPunct="0">
              <a:spcBef>
                <a:spcPts val="600"/>
              </a:spcBef>
            </a:pPr>
            <a:r>
              <a:rPr lang="zh-CN" altLang="en-US" sz="2800" b="1" dirty="0">
                <a:latin typeface="微软雅黑" panose="020B0503020204020204" pitchFamily="34" charset="-122"/>
                <a:ea typeface="微软雅黑" panose="020B0503020204020204" pitchFamily="34" charset="-122"/>
              </a:rPr>
              <a:t>编程</a:t>
            </a:r>
            <a:endParaRPr lang="zh-CN" altLang="en-US" sz="2800" b="1" dirty="0">
              <a:latin typeface="微软雅黑" panose="020B0503020204020204" pitchFamily="34" charset="-122"/>
              <a:ea typeface="微软雅黑" panose="020B0503020204020204" pitchFamily="34" charset="-122"/>
            </a:endParaRPr>
          </a:p>
        </p:txBody>
      </p:sp>
      <p:sp>
        <p:nvSpPr>
          <p:cNvPr id="1070089" name="Line 9"/>
          <p:cNvSpPr>
            <a:spLocks noChangeShapeType="1"/>
          </p:cNvSpPr>
          <p:nvPr/>
        </p:nvSpPr>
        <p:spPr bwMode="auto">
          <a:xfrm flipH="1" flipV="1">
            <a:off x="4517679" y="3349782"/>
            <a:ext cx="3254721" cy="460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0090" name="Line 10"/>
          <p:cNvSpPr>
            <a:spLocks noChangeShapeType="1"/>
          </p:cNvSpPr>
          <p:nvPr/>
        </p:nvSpPr>
        <p:spPr bwMode="auto">
          <a:xfrm flipH="1" flipV="1">
            <a:off x="2851842" y="2725740"/>
            <a:ext cx="4858300" cy="4667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a:spLocks noChangeArrowheads="1"/>
          </p:cNvSpPr>
          <p:nvPr/>
        </p:nvSpPr>
        <p:spPr bwMode="auto">
          <a:xfrm>
            <a:off x="669925" y="5266563"/>
            <a:ext cx="8039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微软雅黑" panose="020B0503020204020204" pitchFamily="34" charset="-122"/>
                <a:ea typeface="微软雅黑" panose="020B0503020204020204" pitchFamily="34" charset="-122"/>
              </a:rPr>
              <a:t>原因</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一个</a:t>
            </a:r>
            <a:r>
              <a:rPr lang="en-US" altLang="zh-CN" sz="2800" b="1">
                <a:latin typeface="微软雅黑" panose="020B0503020204020204" pitchFamily="34" charset="-122"/>
                <a:ea typeface="微软雅黑" panose="020B0503020204020204" pitchFamily="34" charset="-122"/>
              </a:rPr>
              <a:t>Target</a:t>
            </a:r>
            <a:r>
              <a:rPr lang="zh-CN" altLang="en-US" sz="2800" b="1">
                <a:latin typeface="微软雅黑" panose="020B0503020204020204" pitchFamily="34" charset="-122"/>
                <a:ea typeface="微软雅黑" panose="020B0503020204020204" pitchFamily="34" charset="-122"/>
              </a:rPr>
              <a:t>接口可能有多个不同的</a:t>
            </a:r>
            <a:r>
              <a:rPr lang="en-US" altLang="zh-CN" sz="2800" b="1">
                <a:latin typeface="微软雅黑" panose="020B0503020204020204" pitchFamily="34" charset="-122"/>
                <a:ea typeface="微软雅黑" panose="020B0503020204020204" pitchFamily="34" charset="-122"/>
              </a:rPr>
              <a:t>Adaper.</a:t>
            </a:r>
            <a:endParaRPr lang="en-US" altLang="zh-CN"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70088"/>
                                        </p:tgtEl>
                                        <p:attrNameLst>
                                          <p:attrName>style.visibility</p:attrName>
                                        </p:attrNameLst>
                                      </p:cBhvr>
                                      <p:to>
                                        <p:strVal val="visible"/>
                                      </p:to>
                                    </p:set>
                                    <p:animEffect transition="in" filter="slide(fromBottom)">
                                      <p:cBhvr>
                                        <p:cTn id="7" dur="500"/>
                                        <p:tgtEl>
                                          <p:spTgt spid="107008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70090"/>
                                        </p:tgtEl>
                                        <p:attrNameLst>
                                          <p:attrName>style.visibility</p:attrName>
                                        </p:attrNameLst>
                                      </p:cBhvr>
                                      <p:to>
                                        <p:strVal val="visible"/>
                                      </p:to>
                                    </p:set>
                                    <p:animEffect transition="in" filter="slide(fromBottom)">
                                      <p:cBhvr>
                                        <p:cTn id="10" dur="500"/>
                                        <p:tgtEl>
                                          <p:spTgt spid="107009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70089"/>
                                        </p:tgtEl>
                                        <p:attrNameLst>
                                          <p:attrName>style.visibility</p:attrName>
                                        </p:attrNameLst>
                                      </p:cBhvr>
                                      <p:to>
                                        <p:strVal val="visible"/>
                                      </p:to>
                                    </p:set>
                                    <p:animEffect transition="in" filter="slide(fromBottom)">
                                      <p:cBhvr>
                                        <p:cTn id="13" dur="500"/>
                                        <p:tgtEl>
                                          <p:spTgt spid="107008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8" grpId="0"/>
      <p:bldP spid="1070089" grpId="0" animBg="1"/>
      <p:bldP spid="1070090" grpId="0" animBg="1"/>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6" name="Rectangle 4"/>
          <p:cNvSpPr>
            <a:spLocks noGrp="1" noChangeArrowheads="1"/>
          </p:cNvSpPr>
          <p:nvPr/>
        </p:nvSpPr>
        <p:spPr>
          <a:xfrm>
            <a:off x="597529" y="1899877"/>
            <a:ext cx="10972800" cy="3070475"/>
          </a:xfrm>
          <a:prstGeom prst="rect">
            <a:avLst/>
          </a:prstGeom>
          <a:noFill/>
          <a:ln w="9525">
            <a:noFill/>
          </a:ln>
        </p:spPr>
        <p:txBody>
          <a:bodyPr/>
          <a:lstStyle/>
          <a:p>
            <a:pPr marL="342900" indent="-342900">
              <a:lnSpc>
                <a:spcPct val="120000"/>
              </a:lnSpc>
              <a:spcBef>
                <a:spcPts val="600"/>
              </a:spcBef>
              <a:defRPr/>
            </a:pP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在下列情况下，可以使用适配器模式</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742950" lvl="1" indent="-285750">
              <a:lnSpc>
                <a:spcPct val="120000"/>
              </a:lnSpc>
              <a:spcBef>
                <a:spcPts val="600"/>
              </a:spcBef>
              <a:buFont typeface="Wingdings" panose="05000000000000000000" pitchFamily="2" charset="2"/>
              <a:buChar char="Ø"/>
              <a:defRPr/>
            </a:pP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你想使用一个已经存在的类，但是该类的接口不是你想要的</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742950" lvl="1" indent="-285750">
              <a:lnSpc>
                <a:spcPct val="120000"/>
              </a:lnSpc>
              <a:spcBef>
                <a:spcPts val="600"/>
              </a:spcBef>
              <a:buFont typeface="Wingdings" panose="05000000000000000000" pitchFamily="2" charset="2"/>
              <a:buChar char="Ø"/>
              <a:defRPr/>
            </a:pP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你</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想创建一个可复用的类，该类与一些互不相关的接口不相容的类进行合作或者你要改变许多子类的接口。这种情况下，你可以使用对象适配器模式</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3010" name="文本框 3"/>
          <p:cNvSpPr txBox="1">
            <a:spLocks noChangeArrowheads="1"/>
          </p:cNvSpPr>
          <p:nvPr/>
        </p:nvSpPr>
        <p:spPr bwMode="auto">
          <a:xfrm>
            <a:off x="500205" y="1123770"/>
            <a:ext cx="6867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CC"/>
                </a:solidFill>
                <a:latin typeface="微软雅黑" panose="020B0503020204020204" pitchFamily="34" charset="-122"/>
                <a:ea typeface="微软雅黑" panose="020B0503020204020204" pitchFamily="34" charset="-122"/>
                <a:sym typeface="宋体" panose="02010600030101010101" pitchFamily="2" charset="-122"/>
              </a:rPr>
              <a:t>哪种情况下使用（类、对象）适配器模式？</a:t>
            </a:r>
            <a:endParaRPr lang="zh-CN" altLang="en-US" sz="2800" b="1" dirty="0">
              <a:solidFill>
                <a:srgbClr val="0000CC"/>
              </a:solidFill>
            </a:endParaRPr>
          </a:p>
        </p:txBody>
      </p:sp>
      <p:sp>
        <p:nvSpPr>
          <p:cNvPr id="43011" name="Rectangle 7"/>
          <p:cNvSpPr>
            <a:spLocks noChangeArrowheads="1"/>
          </p:cNvSpPr>
          <p:nvPr/>
        </p:nvSpPr>
        <p:spPr bwMode="auto">
          <a:xfrm>
            <a:off x="1981200" y="2286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a:solidFill>
                  <a:schemeClr val="tx2"/>
                </a:solidFill>
                <a:latin typeface="微软雅黑" panose="020B0503020204020204" pitchFamily="34" charset="-122"/>
                <a:ea typeface="微软雅黑" panose="020B0503020204020204" pitchFamily="34" charset="-122"/>
              </a:rPr>
              <a:t>有关适配器模式的讨论</a:t>
            </a: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6" name="棱台 5">
            <a:hlinkClick r:id="rId1" action="ppaction://hlinksldjump"/>
          </p:cNvPr>
          <p:cNvSpPr/>
          <p:nvPr/>
        </p:nvSpPr>
        <p:spPr>
          <a:xfrm>
            <a:off x="10275683" y="5817996"/>
            <a:ext cx="1701952" cy="754820"/>
          </a:xfrm>
          <a:prstGeom prst="bevel">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076">
                                            <p:txEl>
                                              <p:pRg st="0" end="0"/>
                                            </p:txEl>
                                          </p:spTgt>
                                        </p:tgtEl>
                                        <p:attrNameLst>
                                          <p:attrName>style.visibility</p:attrName>
                                        </p:attrNameLst>
                                      </p:cBhvr>
                                      <p:to>
                                        <p:strVal val="visible"/>
                                      </p:to>
                                    </p:set>
                                    <p:anim calcmode="lin" valueType="num">
                                      <p:cBhvr additive="base">
                                        <p:cTn id="7" dur="500" fill="hold"/>
                                        <p:tgtEl>
                                          <p:spTgt spid="1027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076">
                                            <p:txEl>
                                              <p:pRg st="1" end="1"/>
                                            </p:txEl>
                                          </p:spTgt>
                                        </p:tgtEl>
                                        <p:attrNameLst>
                                          <p:attrName>style.visibility</p:attrName>
                                        </p:attrNameLst>
                                      </p:cBhvr>
                                      <p:to>
                                        <p:strVal val="visible"/>
                                      </p:to>
                                    </p:set>
                                    <p:anim calcmode="lin" valueType="num">
                                      <p:cBhvr additive="base">
                                        <p:cTn id="13" dur="500" fill="hold"/>
                                        <p:tgtEl>
                                          <p:spTgt spid="1027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7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076">
                                            <p:txEl>
                                              <p:pRg st="2" end="2"/>
                                            </p:txEl>
                                          </p:spTgt>
                                        </p:tgtEl>
                                        <p:attrNameLst>
                                          <p:attrName>style.visibility</p:attrName>
                                        </p:attrNameLst>
                                      </p:cBhvr>
                                      <p:to>
                                        <p:strVal val="visible"/>
                                      </p:to>
                                    </p:set>
                                    <p:anim calcmode="lin" valueType="num">
                                      <p:cBhvr additive="base">
                                        <p:cTn id="19" dur="500" fill="hold"/>
                                        <p:tgtEl>
                                          <p:spTgt spid="1027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07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C483F8F-A84B-4558-BE47-06B05B6297E6}" type="slidenum">
              <a:rPr lang="zh-CN" altLang="en-US" smtClean="0"/>
            </a:fld>
            <a:endParaRPr lang="zh-CN" altLang="en-US" smtClean="0"/>
          </a:p>
        </p:txBody>
      </p:sp>
      <p:sp>
        <p:nvSpPr>
          <p:cNvPr id="44034" name="Rectangle 2"/>
          <p:cNvSpPr>
            <a:spLocks noGrp="1" noChangeArrowheads="1"/>
          </p:cNvSpPr>
          <p:nvPr>
            <p:ph type="title"/>
          </p:nvPr>
        </p:nvSpPr>
        <p:spPr/>
        <p:txBody>
          <a:bodyPr/>
          <a:lstStyle/>
          <a:p>
            <a:pPr eaLnBrk="1" hangingPunct="1"/>
            <a:endParaRPr lang="zh-CN" altLang="en-US" smtClean="0"/>
          </a:p>
        </p:txBody>
      </p:sp>
      <p:sp>
        <p:nvSpPr>
          <p:cNvPr id="1098756" name="AutoShape 4"/>
          <p:cNvSpPr>
            <a:spLocks noChangeArrowheads="1"/>
          </p:cNvSpPr>
          <p:nvPr/>
        </p:nvSpPr>
        <p:spPr bwMode="auto">
          <a:xfrm>
            <a:off x="2362200" y="2971800"/>
            <a:ext cx="7391400" cy="1447800"/>
          </a:xfrm>
          <a:prstGeom prst="bevel">
            <a:avLst>
              <a:gd name="adj" fmla="val 12500"/>
            </a:avLst>
          </a:prstGeom>
          <a:solidFill>
            <a:srgbClr val="FFCC00">
              <a:alpha val="18000"/>
            </a:srgbClr>
          </a:solidFill>
          <a:ln w="9525">
            <a:solidFill>
              <a:schemeClr val="tx1"/>
            </a:solidFill>
            <a:miter lim="800000"/>
          </a:ln>
          <a:effectLst/>
        </p:spPr>
        <p:txBody>
          <a:bodyPr wrap="none" anchor="ctr"/>
          <a:lstStyle/>
          <a:p>
            <a:pPr algn="ctr" eaLnBrk="0" hangingPunct="0">
              <a:defRPr/>
            </a:pPr>
            <a:r>
              <a:rPr lang="zh-CN" altLang="en-US" sz="3600" b="1">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使用适配器模式进行设计的例子</a:t>
            </a:r>
            <a:endParaRPr lang="zh-CN" altLang="en-US" sz="3600" b="1">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4AEF27-BA5F-41B1-8431-BB97DEC704BB}" type="slidenum">
              <a:rPr lang="zh-CN" altLang="en-US" smtClean="0"/>
            </a:fld>
            <a:endParaRPr lang="zh-CN" altLang="en-US" smtClean="0"/>
          </a:p>
        </p:txBody>
      </p:sp>
      <p:sp>
        <p:nvSpPr>
          <p:cNvPr id="45058" name="Rectangle 2"/>
          <p:cNvSpPr>
            <a:spLocks noGrp="1" noChangeArrowheads="1"/>
          </p:cNvSpPr>
          <p:nvPr>
            <p:ph type="title"/>
          </p:nvPr>
        </p:nvSpPr>
        <p:spPr>
          <a:xfrm>
            <a:off x="1981200" y="304801"/>
            <a:ext cx="8229600" cy="487363"/>
          </a:xfrm>
        </p:spPr>
        <p:txBody>
          <a:bodyPr>
            <a:normAutofit fontScale="90000"/>
          </a:bodyPr>
          <a:lstStyle/>
          <a:p>
            <a:pPr eaLnBrk="1" hangingPunct="1"/>
            <a:r>
              <a:rPr lang="zh-CN" altLang="en-US" sz="3200" b="1">
                <a:latin typeface="微软雅黑" panose="020B0503020204020204" pitchFamily="34" charset="-122"/>
                <a:ea typeface="微软雅黑" panose="020B0503020204020204" pitchFamily="34" charset="-122"/>
              </a:rPr>
              <a:t>使用适配器模式进行设计的例子</a:t>
            </a:r>
            <a:endParaRPr lang="zh-CN" altLang="en-US" sz="3200" b="1">
              <a:latin typeface="微软雅黑" panose="020B0503020204020204" pitchFamily="34" charset="-122"/>
              <a:ea typeface="微软雅黑" panose="020B0503020204020204" pitchFamily="34" charset="-122"/>
            </a:endParaRPr>
          </a:p>
        </p:txBody>
      </p:sp>
      <p:sp>
        <p:nvSpPr>
          <p:cNvPr id="1073155" name="Rectangle 3"/>
          <p:cNvSpPr>
            <a:spLocks noGrp="1" noChangeArrowheads="1"/>
          </p:cNvSpPr>
          <p:nvPr>
            <p:ph idx="1"/>
          </p:nvPr>
        </p:nvSpPr>
        <p:spPr>
          <a:xfrm>
            <a:off x="461727" y="1371600"/>
            <a:ext cx="11135762" cy="4648954"/>
          </a:xfrm>
        </p:spPr>
        <p:txBody>
          <a:bodyPr>
            <a:normAutofit/>
          </a:bodyPr>
          <a:lstStyle/>
          <a:p>
            <a:pPr eaLnBrk="1" hangingPunct="1">
              <a:lnSpc>
                <a:spcPct val="120000"/>
              </a:lnSpc>
              <a:spcBef>
                <a:spcPts val="600"/>
              </a:spcBef>
            </a:pPr>
            <a:r>
              <a:rPr lang="en-US" altLang="zh-CN" b="1" dirty="0">
                <a:solidFill>
                  <a:srgbClr val="FF0000"/>
                </a:solidFill>
                <a:highlight>
                  <a:srgbClr val="FFFF00"/>
                </a:highlight>
                <a:latin typeface="微软雅黑" panose="020B0503020204020204" pitchFamily="34" charset="-122"/>
                <a:ea typeface="微软雅黑" panose="020B0503020204020204" pitchFamily="34" charset="-122"/>
              </a:rPr>
              <a:t>Example 3</a:t>
            </a:r>
            <a:r>
              <a:rPr lang="en-US" altLang="zh-CN" b="1" dirty="0">
                <a:highlight>
                  <a:srgbClr val="FFFF00"/>
                </a:highlight>
                <a:latin typeface="微软雅黑" panose="020B0503020204020204" pitchFamily="34" charset="-122"/>
                <a:ea typeface="微软雅黑" panose="020B0503020204020204" pitchFamily="34" charset="-122"/>
              </a:rPr>
              <a:t>. </a:t>
            </a:r>
            <a:r>
              <a:rPr lang="zh-CN" altLang="en-US" b="1" dirty="0">
                <a:highlight>
                  <a:srgbClr val="FFFF00"/>
                </a:highlight>
                <a:latin typeface="微软雅黑" panose="020B0503020204020204" pitchFamily="34" charset="-122"/>
                <a:ea typeface="微软雅黑" panose="020B0503020204020204" pitchFamily="34" charset="-122"/>
              </a:rPr>
              <a:t>离架软件，功能不足，欲增加新功能</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20000"/>
              </a:lnSpc>
              <a:spcBef>
                <a:spcPts val="600"/>
              </a:spcBef>
              <a:buNone/>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假设</a:t>
            </a:r>
            <a:r>
              <a:rPr lang="zh-CN" altLang="en-US" b="1" dirty="0">
                <a:latin typeface="微软雅黑" panose="020B0503020204020204" pitchFamily="34" charset="-122"/>
                <a:ea typeface="微软雅黑" panose="020B0503020204020204" pitchFamily="34" charset="-122"/>
              </a:rPr>
              <a:t>我们已经购买了一</a:t>
            </a:r>
            <a:r>
              <a:rPr lang="zh-CN" altLang="en-US" b="1" dirty="0" smtClean="0">
                <a:latin typeface="微软雅黑" panose="020B0503020204020204" pitchFamily="34" charset="-122"/>
                <a:ea typeface="微软雅黑" panose="020B0503020204020204" pitchFamily="34" charset="-122"/>
              </a:rPr>
              <a:t>个离架工具类</a:t>
            </a:r>
            <a:r>
              <a:rPr lang="en-US" altLang="zh-CN" b="1" dirty="0" err="1">
                <a:latin typeface="微软雅黑" panose="020B0503020204020204" pitchFamily="34" charset="-122"/>
                <a:ea typeface="微软雅黑" panose="020B0503020204020204" pitchFamily="34" charset="-122"/>
              </a:rPr>
              <a:t>InfoValidator</a:t>
            </a:r>
            <a:r>
              <a:rPr lang="zh-CN" altLang="en-US" b="1" dirty="0">
                <a:latin typeface="微软雅黑" panose="020B0503020204020204" pitchFamily="34" charset="-122"/>
                <a:ea typeface="微软雅黑" panose="020B0503020204020204" pitchFamily="34" charset="-122"/>
              </a:rPr>
              <a:t>，用于验证客户信息</a:t>
            </a:r>
            <a:r>
              <a:rPr lang="zh-CN" altLang="en-US" b="1" dirty="0" smtClean="0">
                <a:latin typeface="微软雅黑" panose="020B0503020204020204" pitchFamily="34" charset="-122"/>
                <a:ea typeface="微软雅黑" panose="020B0503020204020204" pitchFamily="34" charset="-122"/>
              </a:rPr>
              <a:t>（没有源代码</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eaLnBrk="1" hangingPunct="1">
              <a:lnSpc>
                <a:spcPct val="90000"/>
              </a:lnSpc>
              <a:spcBef>
                <a:spcPts val="600"/>
              </a:spcBef>
              <a:buFontTx/>
              <a:buNone/>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spcBef>
                <a:spcPts val="600"/>
              </a:spcBef>
            </a:pPr>
            <a:r>
              <a:rPr lang="zh-CN" altLang="en-US" b="1" dirty="0" smtClean="0">
                <a:latin typeface="微软雅黑" panose="020B0503020204020204" pitchFamily="34" charset="-122"/>
                <a:ea typeface="微软雅黑" panose="020B0503020204020204" pitchFamily="34" charset="-122"/>
              </a:rPr>
              <a:t>功能包括</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eaLnBrk="1" hangingPunct="1">
              <a:lnSpc>
                <a:spcPct val="90000"/>
              </a:lnSpc>
              <a:spcBef>
                <a:spcPts val="600"/>
              </a:spcBef>
            </a:pPr>
            <a:r>
              <a:rPr lang="en-US" altLang="zh-CN" sz="2800" b="1" dirty="0" smtClean="0">
                <a:solidFill>
                  <a:srgbClr val="0000FF"/>
                </a:solidFill>
                <a:latin typeface="微软雅黑" panose="020B0503020204020204" pitchFamily="34" charset="-122"/>
                <a:ea typeface="微软雅黑" panose="020B0503020204020204" pitchFamily="34" charset="-122"/>
              </a:rPr>
              <a:t>Validate user name</a:t>
            </a:r>
            <a:endParaRPr lang="zh-CN" altLang="en-US" sz="2800" b="1" dirty="0" smtClean="0">
              <a:solidFill>
                <a:srgbClr val="0000FF"/>
              </a:solidFill>
              <a:latin typeface="微软雅黑" panose="020B0503020204020204" pitchFamily="34" charset="-122"/>
              <a:ea typeface="微软雅黑" panose="020B0503020204020204" pitchFamily="34" charset="-122"/>
            </a:endParaRPr>
          </a:p>
          <a:p>
            <a:pPr lvl="1" eaLnBrk="1" hangingPunct="1">
              <a:lnSpc>
                <a:spcPct val="90000"/>
              </a:lnSpc>
              <a:spcBef>
                <a:spcPts val="600"/>
              </a:spcBef>
            </a:pPr>
            <a:r>
              <a:rPr lang="en-US" altLang="zh-CN" sz="2800" b="1" dirty="0" smtClean="0">
                <a:solidFill>
                  <a:srgbClr val="0000FF"/>
                </a:solidFill>
                <a:latin typeface="微软雅黑" panose="020B0503020204020204" pitchFamily="34" charset="-122"/>
                <a:ea typeface="微软雅黑" panose="020B0503020204020204" pitchFamily="34" charset="-122"/>
              </a:rPr>
              <a:t>Validate address</a:t>
            </a:r>
            <a:endParaRPr lang="zh-CN" altLang="en-US" sz="2800" b="1" dirty="0" smtClean="0">
              <a:solidFill>
                <a:srgbClr val="0000FF"/>
              </a:solidFill>
              <a:latin typeface="微软雅黑" panose="020B0503020204020204" pitchFamily="34" charset="-122"/>
              <a:ea typeface="微软雅黑" panose="020B0503020204020204" pitchFamily="34" charset="-122"/>
            </a:endParaRPr>
          </a:p>
          <a:p>
            <a:pPr lvl="1" eaLnBrk="1" hangingPunct="1">
              <a:lnSpc>
                <a:spcPct val="90000"/>
              </a:lnSpc>
              <a:spcBef>
                <a:spcPts val="600"/>
              </a:spcBef>
            </a:pPr>
            <a:r>
              <a:rPr lang="en-US" altLang="zh-CN" sz="2800" b="1" dirty="0" smtClean="0">
                <a:solidFill>
                  <a:srgbClr val="0000FF"/>
                </a:solidFill>
                <a:latin typeface="微软雅黑" panose="020B0503020204020204" pitchFamily="34" charset="-122"/>
                <a:ea typeface="微软雅黑" panose="020B0503020204020204" pitchFamily="34" charset="-122"/>
              </a:rPr>
              <a:t>Validate area phone code</a:t>
            </a:r>
            <a:endParaRPr lang="zh-CN" altLang="en-US" sz="2800" b="1" dirty="0" smtClean="0">
              <a:solidFill>
                <a:srgbClr val="0000FF"/>
              </a:solidFill>
              <a:latin typeface="微软雅黑" panose="020B0503020204020204" pitchFamily="34" charset="-122"/>
              <a:ea typeface="微软雅黑" panose="020B0503020204020204" pitchFamily="34" charset="-122"/>
            </a:endParaRPr>
          </a:p>
          <a:p>
            <a:pPr lvl="1" eaLnBrk="1" hangingPunct="1">
              <a:lnSpc>
                <a:spcPct val="90000"/>
              </a:lnSpc>
              <a:spcBef>
                <a:spcPts val="600"/>
              </a:spcBef>
            </a:pPr>
            <a:r>
              <a:rPr lang="en-US" altLang="zh-CN" sz="2800" b="1" dirty="0" smtClean="0">
                <a:solidFill>
                  <a:srgbClr val="0000FF"/>
                </a:solidFill>
                <a:latin typeface="微软雅黑" panose="020B0503020204020204" pitchFamily="34" charset="-122"/>
                <a:ea typeface="微软雅黑" panose="020B0503020204020204" pitchFamily="34" charset="-122"/>
              </a:rPr>
              <a:t>Validate cell phone number</a:t>
            </a:r>
            <a:endParaRPr lang="zh-CN" altLang="en-US" sz="2800" b="1" dirty="0" smtClean="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73155">
                                            <p:txEl>
                                              <p:pRg st="1" end="1"/>
                                            </p:txEl>
                                          </p:spTgt>
                                        </p:tgtEl>
                                        <p:attrNameLst>
                                          <p:attrName>style.visibility</p:attrName>
                                        </p:attrNameLst>
                                      </p:cBhvr>
                                      <p:to>
                                        <p:strVal val="visible"/>
                                      </p:to>
                                    </p:set>
                                    <p:animEffect transition="in" filter="slide(fromBottom)">
                                      <p:cBhvr>
                                        <p:cTn id="7" dur="500"/>
                                        <p:tgtEl>
                                          <p:spTgt spid="1073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1073155">
                                            <p:txEl>
                                              <p:pRg st="3" end="3"/>
                                            </p:txEl>
                                          </p:spTgt>
                                        </p:tgtEl>
                                        <p:attrNameLst>
                                          <p:attrName>style.visibility</p:attrName>
                                        </p:attrNameLst>
                                      </p:cBhvr>
                                      <p:to>
                                        <p:strVal val="visible"/>
                                      </p:to>
                                    </p:set>
                                    <p:anim calcmode="lin" valueType="num">
                                      <p:cBhvr>
                                        <p:cTn id="12" dur="1000" fill="hold"/>
                                        <p:tgtEl>
                                          <p:spTgt spid="1073155">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1073155">
                                            <p:txEl>
                                              <p:pRg st="3" end="3"/>
                                            </p:txEl>
                                          </p:spTgt>
                                        </p:tgtEl>
                                        <p:attrNameLst>
                                          <p:attrName>ppt_h</p:attrName>
                                        </p:attrNameLst>
                                      </p:cBhvr>
                                      <p:tavLst>
                                        <p:tav tm="0">
                                          <p:val>
                                            <p:fltVal val="0"/>
                                          </p:val>
                                        </p:tav>
                                        <p:tav tm="100000">
                                          <p:val>
                                            <p:strVal val="#ppt_h"/>
                                          </p:val>
                                        </p:tav>
                                      </p:tavLst>
                                    </p:anim>
                                    <p:anim calcmode="lin" valueType="num">
                                      <p:cBhvr>
                                        <p:cTn id="14" dur="1000" fill="hold"/>
                                        <p:tgtEl>
                                          <p:spTgt spid="107315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07315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073155">
                                            <p:txEl>
                                              <p:pRg st="4" end="4"/>
                                            </p:txEl>
                                          </p:spTgt>
                                        </p:tgtEl>
                                        <p:attrNameLst>
                                          <p:attrName>style.visibility</p:attrName>
                                        </p:attrNameLst>
                                      </p:cBhvr>
                                      <p:to>
                                        <p:strVal val="visible"/>
                                      </p:to>
                                    </p:set>
                                    <p:animEffect transition="in" filter="slide(fromBottom)">
                                      <p:cBhvr>
                                        <p:cTn id="20" dur="500"/>
                                        <p:tgtEl>
                                          <p:spTgt spid="107315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73155">
                                            <p:txEl>
                                              <p:pRg st="5" end="5"/>
                                            </p:txEl>
                                          </p:spTgt>
                                        </p:tgtEl>
                                        <p:attrNameLst>
                                          <p:attrName>style.visibility</p:attrName>
                                        </p:attrNameLst>
                                      </p:cBhvr>
                                      <p:to>
                                        <p:strVal val="visible"/>
                                      </p:to>
                                    </p:set>
                                    <p:animEffect transition="in" filter="slide(fromBottom)">
                                      <p:cBhvr>
                                        <p:cTn id="25" dur="500"/>
                                        <p:tgtEl>
                                          <p:spTgt spid="107315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073155">
                                            <p:txEl>
                                              <p:pRg st="6" end="6"/>
                                            </p:txEl>
                                          </p:spTgt>
                                        </p:tgtEl>
                                        <p:attrNameLst>
                                          <p:attrName>style.visibility</p:attrName>
                                        </p:attrNameLst>
                                      </p:cBhvr>
                                      <p:to>
                                        <p:strVal val="visible"/>
                                      </p:to>
                                    </p:set>
                                    <p:animEffect transition="in" filter="slide(fromBottom)">
                                      <p:cBhvr>
                                        <p:cTn id="30" dur="500"/>
                                        <p:tgtEl>
                                          <p:spTgt spid="107315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073155">
                                            <p:txEl>
                                              <p:pRg st="7" end="7"/>
                                            </p:txEl>
                                          </p:spTgt>
                                        </p:tgtEl>
                                        <p:attrNameLst>
                                          <p:attrName>style.visibility</p:attrName>
                                        </p:attrNameLst>
                                      </p:cBhvr>
                                      <p:to>
                                        <p:strVal val="visible"/>
                                      </p:to>
                                    </p:set>
                                    <p:animEffect transition="in" filter="slide(fromBottom)">
                                      <p:cBhvr>
                                        <p:cTn id="35" dur="500"/>
                                        <p:tgtEl>
                                          <p:spTgt spid="1073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58B135-4F74-4B16-AE26-6EA4506A8444}" type="slidenum">
              <a:rPr lang="zh-CN" altLang="en-US" smtClean="0"/>
            </a:fld>
            <a:endParaRPr lang="zh-CN" altLang="en-US" smtClean="0"/>
          </a:p>
        </p:txBody>
      </p:sp>
      <p:sp>
        <p:nvSpPr>
          <p:cNvPr id="1077251" name="Rectangle 3"/>
          <p:cNvSpPr>
            <a:spLocks noGrp="1" noChangeArrowheads="1"/>
          </p:cNvSpPr>
          <p:nvPr>
            <p:ph idx="1"/>
          </p:nvPr>
        </p:nvSpPr>
        <p:spPr>
          <a:xfrm>
            <a:off x="606583" y="1769952"/>
            <a:ext cx="10818891" cy="2557604"/>
          </a:xfrm>
        </p:spPr>
        <p:txBody>
          <a:bodyPr>
            <a:normAutofit/>
          </a:bodyPr>
          <a:lstStyle/>
          <a:p>
            <a:pPr>
              <a:lnSpc>
                <a:spcPct val="120000"/>
              </a:lnSpc>
              <a:spcBef>
                <a:spcPts val="0"/>
              </a:spcBef>
              <a:spcAft>
                <a:spcPts val="600"/>
              </a:spcAft>
            </a:pPr>
            <a:r>
              <a:rPr lang="zh-CN" altLang="en-US" b="1" dirty="0" smtClean="0">
                <a:latin typeface="微软雅黑" panose="020B0503020204020204" pitchFamily="34" charset="-122"/>
                <a:ea typeface="微软雅黑" panose="020B0503020204020204" pitchFamily="34" charset="-122"/>
              </a:rPr>
              <a:t>上面</a:t>
            </a:r>
            <a:r>
              <a:rPr lang="zh-CN" altLang="en-US" b="1" dirty="0">
                <a:latin typeface="微软雅黑" panose="020B0503020204020204" pitchFamily="34" charset="-122"/>
                <a:ea typeface="微软雅黑" panose="020B0503020204020204" pitchFamily="34" charset="-122"/>
              </a:rPr>
              <a:t>的类提供了我们需要的大部分功能，但是，我们仍然需要另一个功能来验证</a:t>
            </a:r>
            <a:r>
              <a:rPr lang="zh-CN" altLang="en-US" b="1" dirty="0" smtClean="0">
                <a:latin typeface="微软雅黑" panose="020B0503020204020204" pitchFamily="34" charset="-122"/>
                <a:ea typeface="微软雅黑" panose="020B0503020204020204" pitchFamily="34" charset="-122"/>
              </a:rPr>
              <a:t>社会安全号</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格式 </a:t>
            </a:r>
            <a:r>
              <a:rPr lang="en-US" altLang="zh-CN" b="1" dirty="0" err="1">
                <a:latin typeface="微软雅黑" panose="020B0503020204020204" pitchFamily="34" charset="-122"/>
                <a:ea typeface="微软雅黑" panose="020B0503020204020204" pitchFamily="34" charset="-122"/>
              </a:rPr>
              <a:t>ddd-dd-ddd</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0"/>
              </a:spcBef>
              <a:spcAft>
                <a:spcPts val="600"/>
              </a:spcAft>
            </a:pPr>
            <a:r>
              <a:rPr lang="zh-CN" altLang="en-US" b="1" dirty="0" smtClean="0">
                <a:latin typeface="微软雅黑" panose="020B0503020204020204" pitchFamily="34" charset="-122"/>
                <a:ea typeface="微软雅黑" panose="020B0503020204020204" pitchFamily="34" charset="-122"/>
              </a:rPr>
              <a:t>类</a:t>
            </a:r>
            <a:r>
              <a:rPr lang="en-US" altLang="zh-CN" b="1" dirty="0" err="1">
                <a:latin typeface="微软雅黑" panose="020B0503020204020204" pitchFamily="34" charset="-122"/>
                <a:ea typeface="微软雅黑" panose="020B0503020204020204" pitchFamily="34" charset="-122"/>
              </a:rPr>
              <a:t>CusInfoValidator</a:t>
            </a:r>
            <a:r>
              <a:rPr lang="zh-CN" altLang="en-US" b="1" dirty="0">
                <a:latin typeface="微软雅黑" panose="020B0503020204020204" pitchFamily="34" charset="-122"/>
                <a:ea typeface="微软雅黑" panose="020B0503020204020204" pitchFamily="34" charset="-122"/>
              </a:rPr>
              <a:t>不包含此函数，因此我们需要自己编写它</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0"/>
              </a:spcBef>
              <a:spcAft>
                <a:spcPts val="600"/>
              </a:spcAft>
            </a:pP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这种情况下，我们可以使用类适配器模式。请参见下面的设计</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46083" name="Rectangle 5"/>
          <p:cNvSpPr>
            <a:spLocks noGrp="1" noChangeArrowheads="1"/>
          </p:cNvSpPr>
          <p:nvPr>
            <p:ph type="title"/>
          </p:nvPr>
        </p:nvSpPr>
        <p:spPr>
          <a:xfrm>
            <a:off x="2316179" y="445145"/>
            <a:ext cx="8229600" cy="487362"/>
          </a:xfrm>
        </p:spPr>
        <p:txBody>
          <a:bodyPr>
            <a:normAutofit fontScale="90000"/>
          </a:bodyPr>
          <a:lstStyle/>
          <a:p>
            <a:pPr algn="ctr" eaLnBrk="1" hangingPunct="1"/>
            <a:r>
              <a:rPr lang="zh-CN" altLang="en-US" sz="3200" b="1">
                <a:latin typeface="微软雅黑" panose="020B0503020204020204" pitchFamily="34" charset="-122"/>
                <a:ea typeface="微软雅黑" panose="020B0503020204020204" pitchFamily="34" charset="-122"/>
              </a:rPr>
              <a:t>使用适配器模式进行设计的例子</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D863673-02E8-4884-99F5-8E1A364A7A72}" type="slidenum">
              <a:rPr lang="zh-CN" altLang="en-US" smtClean="0"/>
            </a:fld>
            <a:endParaRPr lang="zh-CN" altLang="en-US" smtClean="0"/>
          </a:p>
        </p:txBody>
      </p:sp>
      <p:sp>
        <p:nvSpPr>
          <p:cNvPr id="1074182" name="Text Box 6"/>
          <p:cNvSpPr txBox="1">
            <a:spLocks noChangeArrowheads="1"/>
          </p:cNvSpPr>
          <p:nvPr/>
        </p:nvSpPr>
        <p:spPr bwMode="auto">
          <a:xfrm>
            <a:off x="1195064" y="2640668"/>
            <a:ext cx="4557824" cy="1846864"/>
          </a:xfrm>
          <a:prstGeom prst="rect">
            <a:avLst/>
          </a:prstGeom>
          <a:solidFill>
            <a:srgbClr val="FFFFFF"/>
          </a:solidFill>
          <a:ln w="12700">
            <a:solidFill>
              <a:srgbClr val="CC3300"/>
            </a:solidFill>
            <a:miter lim="800000"/>
          </a:ln>
        </p:spPr>
        <p:txBody>
          <a:bodyPr/>
          <a:lstStyle/>
          <a:p>
            <a:pPr algn="just" eaLnBrk="0" hangingPunct="0">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isValidName</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a:p>
            <a:pPr algn="just" eaLnBrk="0" hangingPunct="0">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isValidAddress</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a:p>
            <a:pPr eaLnBrk="0" hangingPunct="0">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isValidZipCode</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boolean</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isValidCellPhoneNum</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a:p>
            <a:pPr algn="just" eaLnBrk="0" hangingPunct="0">
              <a:spcBef>
                <a:spcPts val="600"/>
              </a:spcBef>
            </a:pPr>
            <a:r>
              <a:rPr lang="en-US" altLang="zh-CN" sz="2000" b="1" dirty="0">
                <a:solidFill>
                  <a:srgbClr val="0000CC"/>
                </a:solidFill>
                <a:latin typeface="微软雅黑" panose="020B0503020204020204" pitchFamily="34" charset="-122"/>
                <a:ea typeface="微软雅黑" panose="020B0503020204020204" pitchFamily="34" charset="-122"/>
              </a:rPr>
              <a:t>+</a:t>
            </a:r>
            <a:r>
              <a:rPr lang="en-US" altLang="zh-CN" sz="2000" b="1" dirty="0" err="1">
                <a:solidFill>
                  <a:srgbClr val="0000CC"/>
                </a:solidFill>
                <a:latin typeface="微软雅黑" panose="020B0503020204020204" pitchFamily="34" charset="-122"/>
                <a:ea typeface="微软雅黑" panose="020B0503020204020204" pitchFamily="34" charset="-122"/>
              </a:rPr>
              <a:t>isValidSSNNum</a:t>
            </a:r>
            <a:r>
              <a:rPr lang="en-US" altLang="zh-CN" sz="2000" b="1" dirty="0">
                <a:solidFill>
                  <a:srgbClr val="0000CC"/>
                </a:solidFill>
                <a:latin typeface="微软雅黑" panose="020B0503020204020204" pitchFamily="34" charset="-122"/>
                <a:ea typeface="微软雅黑" panose="020B0503020204020204" pitchFamily="34" charset="-122"/>
              </a:rPr>
              <a:t>(): </a:t>
            </a:r>
            <a:r>
              <a:rPr lang="en-US" altLang="zh-CN" sz="2000" b="1" dirty="0" err="1">
                <a:solidFill>
                  <a:srgbClr val="0000CC"/>
                </a:solidFill>
                <a:latin typeface="微软雅黑" panose="020B0503020204020204" pitchFamily="34" charset="-122"/>
                <a:ea typeface="微软雅黑" panose="020B0503020204020204" pitchFamily="34" charset="-122"/>
              </a:rPr>
              <a:t>boolean</a:t>
            </a:r>
            <a:endParaRPr lang="en-US" altLang="zh-CN" sz="2000" b="1" dirty="0">
              <a:solidFill>
                <a:srgbClr val="0000CC"/>
              </a:solidFill>
              <a:latin typeface="微软雅黑" panose="020B0503020204020204" pitchFamily="34" charset="-122"/>
              <a:ea typeface="微软雅黑" panose="020B0503020204020204" pitchFamily="34" charset="-122"/>
            </a:endParaRPr>
          </a:p>
        </p:txBody>
      </p:sp>
      <p:sp>
        <p:nvSpPr>
          <p:cNvPr id="1074183" name="Text Box 7"/>
          <p:cNvSpPr txBox="1">
            <a:spLocks noChangeArrowheads="1"/>
          </p:cNvSpPr>
          <p:nvPr/>
        </p:nvSpPr>
        <p:spPr bwMode="auto">
          <a:xfrm>
            <a:off x="1195064" y="1646352"/>
            <a:ext cx="4557824" cy="873125"/>
          </a:xfrm>
          <a:prstGeom prst="rect">
            <a:avLst/>
          </a:prstGeom>
          <a:solidFill>
            <a:srgbClr val="FFFFFF"/>
          </a:solidFill>
          <a:ln w="12700">
            <a:solidFill>
              <a:srgbClr val="CC3300"/>
            </a:solidFill>
            <a:miter lim="800000"/>
          </a:ln>
        </p:spPr>
        <p:txBody>
          <a:bodyPr/>
          <a:lstStyle/>
          <a:p>
            <a:pPr algn="ctr" eaLnBrk="0" hangingPunct="0"/>
            <a:r>
              <a:rPr lang="en-US" altLang="zh-CN" sz="2000" b="1" dirty="0">
                <a:solidFill>
                  <a:srgbClr val="000000"/>
                </a:solidFill>
                <a:latin typeface="微软雅黑" panose="020B0503020204020204" pitchFamily="34" charset="-122"/>
                <a:ea typeface="微软雅黑" panose="020B0503020204020204" pitchFamily="34" charset="-122"/>
              </a:rPr>
              <a:t>&lt;&lt;interface&gt;&gt;</a:t>
            </a:r>
            <a:endParaRPr lang="en-US" altLang="zh-CN" sz="2000" b="1" dirty="0">
              <a:solidFill>
                <a:srgbClr val="000000"/>
              </a:solidFill>
              <a:latin typeface="微软雅黑" panose="020B0503020204020204" pitchFamily="34" charset="-122"/>
              <a:ea typeface="微软雅黑" panose="020B0503020204020204" pitchFamily="34" charset="-122"/>
            </a:endParaRPr>
          </a:p>
          <a:p>
            <a:pPr algn="ctr" eaLnBrk="0" hangingPunct="0"/>
            <a:r>
              <a:rPr lang="en-US" altLang="zh-CN" sz="2800" b="1" dirty="0" err="1">
                <a:latin typeface="微软雅黑" panose="020B0503020204020204" pitchFamily="34" charset="-122"/>
                <a:ea typeface="微软雅黑" panose="020B0503020204020204" pitchFamily="34" charset="-122"/>
              </a:rPr>
              <a:t>CusInfoValidator</a:t>
            </a:r>
            <a:r>
              <a:rPr lang="en-US" altLang="zh-CN" sz="1000"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1074184" name="Rectangle 8"/>
          <p:cNvSpPr>
            <a:spLocks noChangeArrowheads="1"/>
          </p:cNvSpPr>
          <p:nvPr/>
        </p:nvSpPr>
        <p:spPr bwMode="auto">
          <a:xfrm>
            <a:off x="1196652" y="2522651"/>
            <a:ext cx="4557824" cy="108000"/>
          </a:xfrm>
          <a:prstGeom prst="rect">
            <a:avLst/>
          </a:prstGeom>
          <a:solidFill>
            <a:srgbClr val="FFFFFF"/>
          </a:solidFill>
          <a:ln w="12700">
            <a:solidFill>
              <a:srgbClr val="000000"/>
            </a:solidFill>
            <a:miter lim="800000"/>
          </a:ln>
        </p:spPr>
        <p:txBody>
          <a:bodyPr anchor="ctr"/>
          <a:lstStyle/>
          <a:p>
            <a:pPr algn="ctr" eaLnBrk="0" hangingPunct="0"/>
            <a:endParaRPr lang="zh-CN" altLang="en-US"/>
          </a:p>
        </p:txBody>
      </p:sp>
      <p:sp>
        <p:nvSpPr>
          <p:cNvPr id="1074185" name="Text Box 9"/>
          <p:cNvSpPr txBox="1">
            <a:spLocks noChangeArrowheads="1"/>
          </p:cNvSpPr>
          <p:nvPr/>
        </p:nvSpPr>
        <p:spPr bwMode="auto">
          <a:xfrm>
            <a:off x="2680261" y="5697923"/>
            <a:ext cx="5670553" cy="547688"/>
          </a:xfrm>
          <a:prstGeom prst="rect">
            <a:avLst/>
          </a:prstGeom>
          <a:solidFill>
            <a:srgbClr val="FFFFFF"/>
          </a:solidFill>
          <a:ln w="25400">
            <a:solidFill>
              <a:srgbClr val="CC3300"/>
            </a:solidFill>
            <a:miter lim="800000"/>
          </a:ln>
        </p:spPr>
        <p:txBody>
          <a:bodyPr/>
          <a:lstStyle/>
          <a:p>
            <a:pPr algn="just" eaLnBrk="0" hangingPunct="0">
              <a:lnSpc>
                <a:spcPct val="150000"/>
              </a:lnSpc>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isValidSSNNum</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p:txBody>
      </p:sp>
      <p:sp>
        <p:nvSpPr>
          <p:cNvPr id="1074186" name="Text Box 10"/>
          <p:cNvSpPr txBox="1">
            <a:spLocks noChangeArrowheads="1"/>
          </p:cNvSpPr>
          <p:nvPr/>
        </p:nvSpPr>
        <p:spPr bwMode="auto">
          <a:xfrm>
            <a:off x="2680261" y="5097849"/>
            <a:ext cx="5670553" cy="461963"/>
          </a:xfrm>
          <a:prstGeom prst="rect">
            <a:avLst/>
          </a:prstGeom>
          <a:solidFill>
            <a:srgbClr val="FFFFFF"/>
          </a:solidFill>
          <a:ln w="12700">
            <a:solidFill>
              <a:srgbClr val="CC3300"/>
            </a:solidFill>
            <a:miter lim="800000"/>
          </a:ln>
        </p:spPr>
        <p:txBody>
          <a:bodyPr/>
          <a:lstStyle/>
          <a:p>
            <a:pPr algn="ctr" eaLnBrk="0" hangingPunct="0"/>
            <a:r>
              <a:rPr lang="en-US" altLang="zh-CN" sz="2800" b="1" dirty="0" err="1">
                <a:latin typeface="微软雅黑" panose="020B0503020204020204" pitchFamily="34" charset="-122"/>
                <a:ea typeface="微软雅黑" panose="020B0503020204020204" pitchFamily="34" charset="-122"/>
              </a:rPr>
              <a:t>InformationAdapter</a:t>
            </a:r>
            <a:endParaRPr lang="en-US" altLang="zh-CN" sz="2800" b="1" dirty="0">
              <a:latin typeface="微软雅黑" panose="020B0503020204020204" pitchFamily="34" charset="-122"/>
              <a:ea typeface="微软雅黑" panose="020B0503020204020204" pitchFamily="34" charset="-122"/>
            </a:endParaRPr>
          </a:p>
        </p:txBody>
      </p:sp>
      <p:sp>
        <p:nvSpPr>
          <p:cNvPr id="1074187" name="Rectangle 11"/>
          <p:cNvSpPr>
            <a:spLocks noChangeArrowheads="1"/>
          </p:cNvSpPr>
          <p:nvPr/>
        </p:nvSpPr>
        <p:spPr bwMode="auto">
          <a:xfrm>
            <a:off x="2680261" y="5559812"/>
            <a:ext cx="5670553" cy="144000"/>
          </a:xfrm>
          <a:prstGeom prst="rect">
            <a:avLst/>
          </a:prstGeom>
          <a:solidFill>
            <a:srgbClr val="FFFFFF"/>
          </a:solidFill>
          <a:ln w="9525">
            <a:solidFill>
              <a:srgbClr val="000000"/>
            </a:solidFill>
            <a:miter lim="800000"/>
          </a:ln>
        </p:spPr>
        <p:txBody>
          <a:bodyPr anchor="ctr"/>
          <a:lstStyle/>
          <a:p>
            <a:pPr algn="ctr" eaLnBrk="0" hangingPunct="0"/>
            <a:endParaRPr lang="zh-CN" altLang="en-US"/>
          </a:p>
        </p:txBody>
      </p:sp>
      <p:sp>
        <p:nvSpPr>
          <p:cNvPr id="1074188" name="Text Box 12"/>
          <p:cNvSpPr txBox="1">
            <a:spLocks noChangeArrowheads="1"/>
          </p:cNvSpPr>
          <p:nvPr/>
        </p:nvSpPr>
        <p:spPr bwMode="auto">
          <a:xfrm>
            <a:off x="7748589" y="4718437"/>
            <a:ext cx="1493837" cy="3385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1600" b="1">
                <a:solidFill>
                  <a:srgbClr val="000000"/>
                </a:solidFill>
                <a:latin typeface="微软雅黑" panose="020B0503020204020204" pitchFamily="34" charset="-122"/>
                <a:ea typeface="微软雅黑" panose="020B0503020204020204" pitchFamily="34" charset="-122"/>
              </a:rPr>
              <a:t>Inherits</a:t>
            </a:r>
            <a:endParaRPr lang="en-US" altLang="zh-CN" sz="1600" b="1">
              <a:latin typeface="微软雅黑" panose="020B0503020204020204" pitchFamily="34" charset="-122"/>
              <a:ea typeface="微软雅黑" panose="020B0503020204020204" pitchFamily="34" charset="-122"/>
            </a:endParaRPr>
          </a:p>
        </p:txBody>
      </p:sp>
      <p:sp>
        <p:nvSpPr>
          <p:cNvPr id="1074189" name="Text Box 13"/>
          <p:cNvSpPr txBox="1">
            <a:spLocks noChangeArrowheads="1"/>
          </p:cNvSpPr>
          <p:nvPr/>
        </p:nvSpPr>
        <p:spPr bwMode="auto">
          <a:xfrm>
            <a:off x="3844168" y="4712037"/>
            <a:ext cx="1800225" cy="3385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1600" b="1" dirty="0">
                <a:solidFill>
                  <a:srgbClr val="000000"/>
                </a:solidFill>
                <a:latin typeface="微软雅黑" panose="020B0503020204020204" pitchFamily="34" charset="-122"/>
                <a:ea typeface="微软雅黑" panose="020B0503020204020204" pitchFamily="34" charset="-122"/>
              </a:rPr>
              <a:t>implements</a:t>
            </a:r>
            <a:endParaRPr lang="en-US" altLang="zh-CN" sz="1600" b="1" dirty="0">
              <a:latin typeface="微软雅黑" panose="020B0503020204020204" pitchFamily="34" charset="-122"/>
              <a:ea typeface="微软雅黑" panose="020B0503020204020204" pitchFamily="34" charset="-122"/>
            </a:endParaRPr>
          </a:p>
        </p:txBody>
      </p:sp>
      <p:sp>
        <p:nvSpPr>
          <p:cNvPr id="1074191" name="AutoShape 15"/>
          <p:cNvSpPr>
            <a:spLocks noChangeArrowheads="1"/>
          </p:cNvSpPr>
          <p:nvPr/>
        </p:nvSpPr>
        <p:spPr bwMode="auto">
          <a:xfrm>
            <a:off x="7416800" y="4442212"/>
            <a:ext cx="331788" cy="655637"/>
          </a:xfrm>
          <a:prstGeom prst="upArrow">
            <a:avLst>
              <a:gd name="adj1" fmla="val 0"/>
              <a:gd name="adj2" fmla="val 88438"/>
            </a:avLst>
          </a:prstGeom>
          <a:solidFill>
            <a:srgbClr val="FFFFFF"/>
          </a:solidFill>
          <a:ln w="9525">
            <a:solidFill>
              <a:srgbClr val="000000"/>
            </a:solidFill>
            <a:miter lim="800000"/>
          </a:ln>
        </p:spPr>
        <p:txBody>
          <a:bodyPr/>
          <a:lstStyle/>
          <a:p>
            <a:pPr eaLnBrk="0" hangingPunct="0"/>
            <a:endParaRPr lang="zh-CN" altLang="en-US"/>
          </a:p>
        </p:txBody>
      </p:sp>
      <p:sp>
        <p:nvSpPr>
          <p:cNvPr id="1074192" name="Text Box 16"/>
          <p:cNvSpPr txBox="1">
            <a:spLocks noChangeArrowheads="1"/>
          </p:cNvSpPr>
          <p:nvPr/>
        </p:nvSpPr>
        <p:spPr bwMode="auto">
          <a:xfrm>
            <a:off x="2508248" y="724074"/>
            <a:ext cx="1939925" cy="558800"/>
          </a:xfrm>
          <a:prstGeom prst="rect">
            <a:avLst/>
          </a:prstGeom>
          <a:solidFill>
            <a:srgbClr val="FFCC00"/>
          </a:solidFill>
          <a:ln w="12700">
            <a:solidFill>
              <a:srgbClr val="CC3300"/>
            </a:solidFill>
            <a:miter lim="800000"/>
          </a:ln>
        </p:spPr>
        <p:txBody>
          <a:bodyPr/>
          <a:lstStyle/>
          <a:p>
            <a:pPr algn="ctr" eaLnBrk="0" hangingPunct="0"/>
            <a:r>
              <a:rPr lang="en-US" altLang="zh-CN" sz="2800" b="1" dirty="0" err="1">
                <a:latin typeface="微软雅黑" panose="020B0503020204020204" pitchFamily="34" charset="-122"/>
                <a:ea typeface="微软雅黑" panose="020B0503020204020204" pitchFamily="34" charset="-122"/>
              </a:rPr>
              <a:t>ClientGUI</a:t>
            </a:r>
            <a:endParaRPr lang="en-US" altLang="zh-CN" sz="2800" b="1" dirty="0">
              <a:latin typeface="微软雅黑" panose="020B0503020204020204" pitchFamily="34" charset="-122"/>
              <a:ea typeface="微软雅黑" panose="020B0503020204020204" pitchFamily="34" charset="-122"/>
            </a:endParaRPr>
          </a:p>
        </p:txBody>
      </p:sp>
      <p:sp>
        <p:nvSpPr>
          <p:cNvPr id="1074194" name="Text Box 18"/>
          <p:cNvSpPr txBox="1">
            <a:spLocks noChangeArrowheads="1"/>
          </p:cNvSpPr>
          <p:nvPr/>
        </p:nvSpPr>
        <p:spPr bwMode="auto">
          <a:xfrm>
            <a:off x="5971961" y="2294947"/>
            <a:ext cx="4741256" cy="585787"/>
          </a:xfrm>
          <a:prstGeom prst="rect">
            <a:avLst/>
          </a:prstGeom>
          <a:solidFill>
            <a:srgbClr val="FFFFFF"/>
          </a:solidFill>
          <a:ln w="12700">
            <a:solidFill>
              <a:srgbClr val="CC3300"/>
            </a:solidFill>
            <a:miter lim="800000"/>
          </a:ln>
        </p:spPr>
        <p:txBody>
          <a:bodyPr/>
          <a:lstStyle/>
          <a:p>
            <a:pPr algn="ctr" eaLnBrk="0" hangingPunct="0"/>
            <a:r>
              <a:rPr lang="en-US" altLang="zh-CN" sz="2800" b="1">
                <a:latin typeface="微软雅黑" panose="020B0503020204020204" pitchFamily="34" charset="-122"/>
                <a:ea typeface="微软雅黑" panose="020B0503020204020204" pitchFamily="34" charset="-122"/>
              </a:rPr>
              <a:t>InfoValidator</a:t>
            </a:r>
            <a:r>
              <a:rPr lang="en-US" altLang="zh-CN" sz="2400" b="1">
                <a:latin typeface="微软雅黑" panose="020B0503020204020204" pitchFamily="34" charset="-122"/>
                <a:ea typeface="微软雅黑" panose="020B0503020204020204" pitchFamily="34" charset="-122"/>
              </a:rPr>
              <a:t> </a:t>
            </a:r>
            <a:endParaRPr lang="en-US" altLang="zh-CN" sz="2400" b="1">
              <a:latin typeface="微软雅黑" panose="020B0503020204020204" pitchFamily="34" charset="-122"/>
              <a:ea typeface="微软雅黑" panose="020B0503020204020204" pitchFamily="34" charset="-122"/>
            </a:endParaRPr>
          </a:p>
        </p:txBody>
      </p:sp>
      <p:sp>
        <p:nvSpPr>
          <p:cNvPr id="1074195" name="Rectangle 19"/>
          <p:cNvSpPr>
            <a:spLocks noChangeArrowheads="1"/>
          </p:cNvSpPr>
          <p:nvPr/>
        </p:nvSpPr>
        <p:spPr bwMode="auto">
          <a:xfrm>
            <a:off x="5971961" y="2828346"/>
            <a:ext cx="4741256" cy="144000"/>
          </a:xfrm>
          <a:prstGeom prst="rect">
            <a:avLst/>
          </a:prstGeom>
          <a:solidFill>
            <a:srgbClr val="FFFFFF"/>
          </a:solidFill>
          <a:ln w="12700">
            <a:solidFill>
              <a:srgbClr val="000000"/>
            </a:solidFill>
            <a:miter lim="800000"/>
          </a:ln>
        </p:spPr>
        <p:txBody>
          <a:bodyPr anchor="ctr"/>
          <a:lstStyle/>
          <a:p>
            <a:pPr algn="ctr" eaLnBrk="0" hangingPunct="0"/>
            <a:endParaRPr lang="zh-CN" altLang="en-US" b="1">
              <a:latin typeface="微软雅黑" panose="020B0503020204020204" pitchFamily="34" charset="-122"/>
              <a:ea typeface="微软雅黑" panose="020B0503020204020204" pitchFamily="34" charset="-122"/>
            </a:endParaRPr>
          </a:p>
        </p:txBody>
      </p:sp>
      <p:sp>
        <p:nvSpPr>
          <p:cNvPr id="1074196" name="Text Box 20"/>
          <p:cNvSpPr txBox="1">
            <a:spLocks noChangeArrowheads="1"/>
          </p:cNvSpPr>
          <p:nvPr/>
        </p:nvSpPr>
        <p:spPr bwMode="auto">
          <a:xfrm>
            <a:off x="5971961" y="2972358"/>
            <a:ext cx="4741256" cy="1459815"/>
          </a:xfrm>
          <a:prstGeom prst="rect">
            <a:avLst/>
          </a:prstGeom>
          <a:solidFill>
            <a:srgbClr val="FFFFFF"/>
          </a:solidFill>
          <a:ln w="12700">
            <a:solidFill>
              <a:srgbClr val="CC3300"/>
            </a:solidFill>
            <a:miter lim="800000"/>
          </a:ln>
        </p:spPr>
        <p:txBody>
          <a:bodyPr/>
          <a:lstStyle/>
          <a:p>
            <a:pPr algn="just" eaLnBrk="0" hangingPunct="0">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isValidName</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a:p>
            <a:pPr algn="just" eaLnBrk="0" hangingPunct="0">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isValidAddress</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a:p>
            <a:pPr eaLnBrk="0" hangingPunct="0">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isValidZipCode</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boolean</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isValidCellPhoneNum</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p:txBody>
      </p:sp>
      <p:sp>
        <p:nvSpPr>
          <p:cNvPr id="1074197" name="Line 21"/>
          <p:cNvSpPr>
            <a:spLocks noChangeShapeType="1"/>
          </p:cNvSpPr>
          <p:nvPr/>
        </p:nvSpPr>
        <p:spPr bwMode="auto">
          <a:xfrm>
            <a:off x="3452810" y="1308275"/>
            <a:ext cx="0" cy="3600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4199" name="Text Box 23"/>
          <p:cNvSpPr txBox="1">
            <a:spLocks noChangeArrowheads="1"/>
          </p:cNvSpPr>
          <p:nvPr/>
        </p:nvSpPr>
        <p:spPr bwMode="auto">
          <a:xfrm>
            <a:off x="2362200" y="61722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50000"/>
              </a:spcBef>
            </a:pPr>
            <a:r>
              <a:rPr lang="en-US" altLang="zh-CN" sz="2400"/>
              <a:t>Design using class adapter pattern</a:t>
            </a:r>
            <a:endParaRPr lang="en-US" altLang="zh-CN" sz="2400"/>
          </a:p>
        </p:txBody>
      </p:sp>
      <p:sp>
        <p:nvSpPr>
          <p:cNvPr id="47122" name="Rectangle 24"/>
          <p:cNvSpPr>
            <a:spLocks noGrp="1" noChangeArrowheads="1"/>
          </p:cNvSpPr>
          <p:nvPr>
            <p:ph type="title"/>
          </p:nvPr>
        </p:nvSpPr>
        <p:spPr>
          <a:xfrm>
            <a:off x="2483617" y="218960"/>
            <a:ext cx="8229600" cy="487363"/>
          </a:xfrm>
        </p:spPr>
        <p:txBody>
          <a:bodyPr>
            <a:normAutofit fontScale="90000"/>
          </a:bodyPr>
          <a:lstStyle/>
          <a:p>
            <a:pPr algn="ctr" eaLnBrk="1" hangingPunct="1"/>
            <a:r>
              <a:rPr lang="zh-CN" altLang="en-US" sz="3200" b="1" dirty="0">
                <a:latin typeface="微软雅黑" panose="020B0503020204020204" pitchFamily="34" charset="-122"/>
                <a:ea typeface="微软雅黑" panose="020B0503020204020204" pitchFamily="34" charset="-122"/>
              </a:rPr>
              <a:t>使用适配器模式进行设计的例子</a:t>
            </a:r>
            <a:endParaRPr lang="zh-CN" altLang="en-US" sz="3200" b="1"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3473976" y="4513100"/>
            <a:ext cx="370192" cy="612000"/>
            <a:chOff x="995510" y="3518932"/>
            <a:chExt cx="308189" cy="526553"/>
          </a:xfrm>
        </p:grpSpPr>
        <p:sp>
          <p:nvSpPr>
            <p:cNvPr id="21" name="流程图: 摘录 20"/>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8D9EC91-7995-41BD-AFFC-E783D62343A6}" type="slidenum">
              <a:rPr lang="zh-CN" altLang="en-US" smtClean="0"/>
            </a:fld>
            <a:endParaRPr lang="zh-CN" altLang="en-US" smtClean="0"/>
          </a:p>
        </p:txBody>
      </p:sp>
      <p:sp>
        <p:nvSpPr>
          <p:cNvPr id="1075203" name="Rectangle 3"/>
          <p:cNvSpPr>
            <a:spLocks noGrp="1" noChangeArrowheads="1"/>
          </p:cNvSpPr>
          <p:nvPr>
            <p:ph idx="1"/>
          </p:nvPr>
        </p:nvSpPr>
        <p:spPr>
          <a:xfrm>
            <a:off x="1145511" y="1801640"/>
            <a:ext cx="10038304" cy="4055712"/>
          </a:xfrm>
        </p:spPr>
        <p:txBody>
          <a:bodyPr vert="horz" lIns="0" tIns="45720" rIns="0" bIns="45720" rtlCol="0">
            <a:normAutofit lnSpcReduction="10000"/>
          </a:bodyPr>
          <a:lstStyle/>
          <a:p>
            <a:pPr eaLnBrk="1" hangingPunct="1">
              <a:lnSpc>
                <a:spcPct val="120000"/>
              </a:lnSpc>
              <a:spcBef>
                <a:spcPts val="600"/>
              </a:spcBef>
            </a:pPr>
            <a:r>
              <a:rPr lang="en-US" altLang="zh-CN" b="1" dirty="0">
                <a:latin typeface="微软雅黑" panose="020B0503020204020204" pitchFamily="34" charset="-122"/>
                <a:ea typeface="微软雅黑" panose="020B0503020204020204" pitchFamily="34" charset="-122"/>
              </a:rPr>
              <a:t>In this design, the methods we need</a:t>
            </a:r>
            <a:endParaRPr lang="zh-CN" altLang="en-US"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Tx/>
              <a:buChar char="•"/>
            </a:pPr>
            <a:r>
              <a:rPr lang="en-US" altLang="zh-CN" sz="2800" b="1" dirty="0" err="1">
                <a:latin typeface="微软雅黑" panose="020B0503020204020204" pitchFamily="34" charset="-122"/>
                <a:ea typeface="微软雅黑" panose="020B0503020204020204" pitchFamily="34" charset="-122"/>
              </a:rPr>
              <a:t>isValidName</a:t>
            </a:r>
            <a:r>
              <a:rPr lang="en-US" altLang="zh-CN" sz="2800" b="1" dirty="0">
                <a:latin typeface="微软雅黑" panose="020B0503020204020204" pitchFamily="34" charset="-122"/>
                <a:ea typeface="微软雅黑" panose="020B0503020204020204" pitchFamily="34" charset="-122"/>
              </a:rPr>
              <a:t>( ): </a:t>
            </a:r>
            <a:r>
              <a:rPr lang="en-US" altLang="zh-CN" sz="2800" b="1" dirty="0" err="1">
                <a:latin typeface="微软雅黑" panose="020B0503020204020204" pitchFamily="34" charset="-122"/>
                <a:ea typeface="微软雅黑" panose="020B0503020204020204" pitchFamily="34" charset="-122"/>
              </a:rPr>
              <a:t>boolean</a:t>
            </a:r>
            <a:endParaRPr lang="en-US" altLang="zh-CN" sz="2800"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Tx/>
              <a:buChar char="•"/>
            </a:pPr>
            <a:r>
              <a:rPr lang="en-US" altLang="zh-CN" sz="2800" b="1" dirty="0" err="1">
                <a:latin typeface="微软雅黑" panose="020B0503020204020204" pitchFamily="34" charset="-122"/>
                <a:ea typeface="微软雅黑" panose="020B0503020204020204" pitchFamily="34" charset="-122"/>
              </a:rPr>
              <a:t>isValidAddress</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boolean</a:t>
            </a:r>
            <a:endParaRPr lang="en-US" altLang="zh-CN" sz="2800"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Tx/>
              <a:buChar char="•"/>
            </a:pPr>
            <a:r>
              <a:rPr lang="en-US" altLang="zh-CN" sz="2800" b="1" dirty="0" err="1">
                <a:latin typeface="微软雅黑" panose="020B0503020204020204" pitchFamily="34" charset="-122"/>
                <a:ea typeface="微软雅黑" panose="020B0503020204020204" pitchFamily="34" charset="-122"/>
              </a:rPr>
              <a:t>isValidZipCode</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boolean</a:t>
            </a:r>
            <a:r>
              <a:rPr lang="en-US" altLang="zh-CN"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Tx/>
              <a:buChar char="•"/>
            </a:pPr>
            <a:r>
              <a:rPr lang="en-US" altLang="zh-CN" sz="2800" b="1" dirty="0" err="1">
                <a:latin typeface="微软雅黑" panose="020B0503020204020204" pitchFamily="34" charset="-122"/>
                <a:ea typeface="微软雅黑" panose="020B0503020204020204" pitchFamily="34" charset="-122"/>
              </a:rPr>
              <a:t>isValidCellPhoneNum</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boolean</a:t>
            </a:r>
            <a:endParaRPr lang="en-US" altLang="zh-CN" sz="2800"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Tx/>
              <a:buChar char="•"/>
            </a:pPr>
            <a:r>
              <a:rPr lang="en-US" altLang="zh-CN" sz="2800" b="1" dirty="0" err="1">
                <a:solidFill>
                  <a:srgbClr val="0000CC"/>
                </a:solidFill>
                <a:latin typeface="微软雅黑" panose="020B0503020204020204" pitchFamily="34" charset="-122"/>
                <a:ea typeface="微软雅黑" panose="020B0503020204020204" pitchFamily="34" charset="-122"/>
              </a:rPr>
              <a:t>isValidSSNNum</a:t>
            </a:r>
            <a:r>
              <a:rPr lang="en-US" altLang="zh-CN" sz="2800" b="1" dirty="0">
                <a:solidFill>
                  <a:srgbClr val="0000CC"/>
                </a:solidFill>
                <a:latin typeface="微软雅黑" panose="020B0503020204020204" pitchFamily="34" charset="-122"/>
                <a:ea typeface="微软雅黑" panose="020B0503020204020204" pitchFamily="34" charset="-122"/>
              </a:rPr>
              <a:t>(): </a:t>
            </a:r>
            <a:r>
              <a:rPr lang="en-US" altLang="zh-CN" sz="2800" b="1" dirty="0" err="1">
                <a:solidFill>
                  <a:srgbClr val="0000CC"/>
                </a:solidFill>
                <a:latin typeface="微软雅黑" panose="020B0503020204020204" pitchFamily="34" charset="-122"/>
                <a:ea typeface="微软雅黑" panose="020B0503020204020204" pitchFamily="34" charset="-122"/>
              </a:rPr>
              <a:t>boolean</a:t>
            </a:r>
            <a:endParaRPr lang="en-US" altLang="zh-CN" sz="2800" b="1" dirty="0">
              <a:solidFill>
                <a:srgbClr val="0000CC"/>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are all included in the interface </a:t>
            </a:r>
            <a:r>
              <a:rPr lang="en-US" altLang="zh-CN" b="1" dirty="0" err="1">
                <a:latin typeface="微软雅黑" panose="020B0503020204020204" pitchFamily="34" charset="-122"/>
                <a:ea typeface="微软雅黑" panose="020B0503020204020204" pitchFamily="34" charset="-122"/>
              </a:rPr>
              <a:t>CusInfoValidator</a:t>
            </a:r>
            <a:endParaRPr lang="zh-CN" altLang="en-US" b="1" dirty="0">
              <a:latin typeface="微软雅黑" panose="020B0503020204020204" pitchFamily="34" charset="-122"/>
              <a:ea typeface="微软雅黑" panose="020B0503020204020204" pitchFamily="34" charset="-122"/>
            </a:endParaRPr>
          </a:p>
        </p:txBody>
      </p:sp>
      <p:sp>
        <p:nvSpPr>
          <p:cNvPr id="48131" name="Rectangle 5"/>
          <p:cNvSpPr>
            <a:spLocks noGrp="1" noChangeArrowheads="1"/>
          </p:cNvSpPr>
          <p:nvPr>
            <p:ph type="title"/>
          </p:nvPr>
        </p:nvSpPr>
        <p:spPr>
          <a:xfrm>
            <a:off x="1981200" y="427038"/>
            <a:ext cx="8229600" cy="487362"/>
          </a:xfrm>
        </p:spPr>
        <p:txBody>
          <a:bodyPr>
            <a:normAutofit fontScale="90000"/>
          </a:bodyPr>
          <a:lstStyle/>
          <a:p>
            <a:pPr eaLnBrk="1" hangingPunct="1"/>
            <a:r>
              <a:rPr lang="zh-CN" altLang="en-US" sz="3200" b="1">
                <a:latin typeface="微软雅黑" panose="020B0503020204020204" pitchFamily="34" charset="-122"/>
                <a:ea typeface="微软雅黑" panose="020B0503020204020204" pitchFamily="34" charset="-122"/>
              </a:rPr>
              <a:t>使用适配器模式进行设计的例子</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F1FDC9E-1CA7-4896-AA09-C391DD0442D7}" type="slidenum">
              <a:rPr lang="zh-CN" altLang="en-US" smtClean="0"/>
            </a:fld>
            <a:endParaRPr lang="zh-CN" altLang="en-US" smtClean="0"/>
          </a:p>
        </p:txBody>
      </p:sp>
      <p:sp>
        <p:nvSpPr>
          <p:cNvPr id="1076227" name="Rectangle 3"/>
          <p:cNvSpPr>
            <a:spLocks noGrp="1" noChangeArrowheads="1"/>
          </p:cNvSpPr>
          <p:nvPr>
            <p:ph idx="1"/>
          </p:nvPr>
        </p:nvSpPr>
        <p:spPr>
          <a:xfrm>
            <a:off x="562708" y="1341438"/>
            <a:ext cx="10791092" cy="3702835"/>
          </a:xfrm>
        </p:spPr>
        <p:txBody>
          <a:bodyPr vert="horz" lIns="0" tIns="45720" rIns="0" bIns="45720" rtlCol="0">
            <a:normAutofit/>
          </a:bodyPr>
          <a:lstStyle/>
          <a:p>
            <a:pPr eaLnBrk="1" hangingPunct="1">
              <a:lnSpc>
                <a:spcPct val="120000"/>
              </a:lnSpc>
              <a:spcBef>
                <a:spcPts val="600"/>
              </a:spcBef>
              <a:buFontTx/>
              <a:buNone/>
            </a:pPr>
            <a:r>
              <a:rPr lang="zh-CN" altLang="en-US" b="1" dirty="0">
                <a:solidFill>
                  <a:srgbClr val="0000CC"/>
                </a:solidFill>
                <a:latin typeface="微软雅黑" panose="020B0503020204020204" pitchFamily="34" charset="-122"/>
                <a:ea typeface="微软雅黑" panose="020B0503020204020204" pitchFamily="34" charset="-122"/>
              </a:rPr>
              <a:t>设计类图的解释</a:t>
            </a:r>
            <a:endParaRPr lang="zh-CN" altLang="en-US" b="1" dirty="0">
              <a:solidFill>
                <a:srgbClr val="0000CC"/>
              </a:solidFill>
              <a:latin typeface="微软雅黑" panose="020B0503020204020204" pitchFamily="34" charset="-122"/>
              <a:ea typeface="微软雅黑" panose="020B0503020204020204" pitchFamily="34" charset="-122"/>
            </a:endParaRPr>
          </a:p>
          <a:p>
            <a:pPr>
              <a:lnSpc>
                <a:spcPct val="120000"/>
              </a:lnSpc>
              <a:spcBef>
                <a:spcPts val="1200"/>
              </a:spcBef>
            </a:pP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个方法包含</a:t>
            </a:r>
            <a:r>
              <a:rPr lang="zh-CN" altLang="en-US" b="1" dirty="0" smtClean="0">
                <a:latin typeface="微软雅黑" panose="020B0503020204020204" pitchFamily="34" charset="-122"/>
                <a:ea typeface="微软雅黑" panose="020B0503020204020204" pitchFamily="34" charset="-122"/>
              </a:rPr>
              <a:t>在</a:t>
            </a:r>
            <a:r>
              <a:rPr lang="en-US" altLang="zh-CN" b="1" dirty="0" err="1" smtClean="0">
                <a:latin typeface="微软雅黑" panose="020B0503020204020204" pitchFamily="34" charset="-122"/>
                <a:ea typeface="微软雅黑" panose="020B0503020204020204" pitchFamily="34" charset="-122"/>
              </a:rPr>
              <a:t>InfoValidator</a:t>
            </a:r>
            <a:r>
              <a:rPr lang="zh-CN" altLang="en-US" b="1" dirty="0">
                <a:latin typeface="微软雅黑" panose="020B0503020204020204" pitchFamily="34" charset="-122"/>
                <a:ea typeface="微软雅黑" panose="020B0503020204020204" pitchFamily="34" charset="-122"/>
              </a:rPr>
              <a:t>类中。但是最后一个方法</a:t>
            </a:r>
            <a:r>
              <a:rPr lang="en-US" altLang="zh-CN" b="1" dirty="0" err="1" smtClean="0">
                <a:latin typeface="微软雅黑" panose="020B0503020204020204" pitchFamily="34" charset="-122"/>
                <a:ea typeface="微软雅黑" panose="020B0503020204020204" pitchFamily="34" charset="-122"/>
              </a:rPr>
              <a:t>isValidSSNNum</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没有</a:t>
            </a:r>
            <a:r>
              <a:rPr lang="zh-CN" altLang="en-US" b="1" dirty="0">
                <a:latin typeface="微软雅黑" panose="020B0503020204020204" pitchFamily="34" charset="-122"/>
                <a:ea typeface="微软雅黑" panose="020B0503020204020204" pitchFamily="34" charset="-122"/>
              </a:rPr>
              <a:t>包含在</a:t>
            </a:r>
            <a:r>
              <a:rPr lang="en-US" altLang="zh-CN" b="1" dirty="0" err="1">
                <a:latin typeface="微软雅黑" panose="020B0503020204020204" pitchFamily="34" charset="-122"/>
                <a:ea typeface="微软雅黑" panose="020B0503020204020204" pitchFamily="34" charset="-122"/>
              </a:rPr>
              <a:t>InfoValidator</a:t>
            </a:r>
            <a:r>
              <a:rPr lang="zh-CN" altLang="en-US" b="1" dirty="0">
                <a:latin typeface="微软雅黑" panose="020B0503020204020204" pitchFamily="34" charset="-122"/>
                <a:ea typeface="微软雅黑" panose="020B0503020204020204" pitchFamily="34" charset="-122"/>
              </a:rPr>
              <a:t>中</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1200"/>
              </a:spcBef>
            </a:pPr>
            <a:r>
              <a:rPr lang="en-US" altLang="zh-CN" b="1" dirty="0" err="1" smtClean="0">
                <a:latin typeface="微软雅黑" panose="020B0503020204020204" pitchFamily="34" charset="-122"/>
                <a:ea typeface="微软雅黑" panose="020B0503020204020204" pitchFamily="34" charset="-122"/>
              </a:rPr>
              <a:t>InformationAdapter</a:t>
            </a:r>
            <a:r>
              <a:rPr lang="zh-CN" altLang="en-US" b="1" dirty="0">
                <a:latin typeface="微软雅黑" panose="020B0503020204020204" pitchFamily="34" charset="-122"/>
                <a:ea typeface="微软雅黑" panose="020B0503020204020204" pitchFamily="34" charset="-122"/>
              </a:rPr>
              <a:t>负责实现</a:t>
            </a:r>
            <a:r>
              <a:rPr lang="en-US" altLang="zh-CN" b="1" dirty="0" err="1" smtClean="0">
                <a:latin typeface="微软雅黑" panose="020B0503020204020204" pitchFamily="34" charset="-122"/>
                <a:ea typeface="微软雅黑" panose="020B0503020204020204" pitchFamily="34" charset="-122"/>
              </a:rPr>
              <a:t>isValidSSNNum</a:t>
            </a:r>
            <a:r>
              <a:rPr lang="en-US" altLang="zh-CN"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1200"/>
              </a:spcBef>
            </a:pPr>
            <a:r>
              <a:rPr lang="zh-CN" altLang="en-US" b="1" dirty="0" smtClean="0">
                <a:latin typeface="微软雅黑" panose="020B0503020204020204" pitchFamily="34" charset="-122"/>
                <a:ea typeface="微软雅黑" panose="020B0503020204020204" pitchFamily="34" charset="-122"/>
              </a:rPr>
              <a:t>因为</a:t>
            </a:r>
            <a:r>
              <a:rPr lang="en-US" altLang="zh-CN" b="1" dirty="0" err="1">
                <a:latin typeface="微软雅黑" panose="020B0503020204020204" pitchFamily="34" charset="-122"/>
                <a:ea typeface="微软雅黑" panose="020B0503020204020204" pitchFamily="34" charset="-122"/>
              </a:rPr>
              <a:t>InformationAdapter</a:t>
            </a:r>
            <a:r>
              <a:rPr lang="zh-CN" altLang="en-US" b="1" dirty="0">
                <a:latin typeface="微软雅黑" panose="020B0503020204020204" pitchFamily="34" charset="-122"/>
                <a:ea typeface="微软雅黑" panose="020B0503020204020204" pitchFamily="34" charset="-122"/>
              </a:rPr>
              <a:t>已经继承了</a:t>
            </a:r>
            <a:r>
              <a:rPr lang="en-US" altLang="zh-CN" b="1" dirty="0" err="1">
                <a:latin typeface="微软雅黑" panose="020B0503020204020204" pitchFamily="34" charset="-122"/>
                <a:ea typeface="微软雅黑" panose="020B0503020204020204" pitchFamily="34" charset="-122"/>
              </a:rPr>
              <a:t>InfoValidator</a:t>
            </a:r>
            <a:r>
              <a:rPr lang="zh-CN" altLang="en-US" b="1" dirty="0">
                <a:latin typeface="微软雅黑" panose="020B0503020204020204" pitchFamily="34" charset="-122"/>
                <a:ea typeface="微软雅黑" panose="020B0503020204020204" pitchFamily="34" charset="-122"/>
              </a:rPr>
              <a:t>，所以前</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个方法已经</a:t>
            </a:r>
            <a:r>
              <a:rPr lang="zh-CN" altLang="en-US" b="1" dirty="0" smtClean="0">
                <a:latin typeface="微软雅黑" panose="020B0503020204020204" pitchFamily="34" charset="-122"/>
                <a:ea typeface="微软雅黑" panose="020B0503020204020204" pitchFamily="34" charset="-122"/>
              </a:rPr>
              <a:t>实现</a:t>
            </a:r>
            <a:endParaRPr lang="en-US" altLang="zh-CN" b="1" dirty="0" smtClean="0">
              <a:latin typeface="微软雅黑" panose="020B0503020204020204" pitchFamily="34" charset="-122"/>
              <a:ea typeface="微软雅黑" panose="020B0503020204020204" pitchFamily="34" charset="-122"/>
            </a:endParaRPr>
          </a:p>
        </p:txBody>
      </p:sp>
      <p:sp>
        <p:nvSpPr>
          <p:cNvPr id="49155" name="Rectangle 5"/>
          <p:cNvSpPr>
            <a:spLocks noGrp="1" noChangeArrowheads="1"/>
          </p:cNvSpPr>
          <p:nvPr>
            <p:ph type="title"/>
          </p:nvPr>
        </p:nvSpPr>
        <p:spPr>
          <a:xfrm>
            <a:off x="1981200" y="427038"/>
            <a:ext cx="8229600" cy="487362"/>
          </a:xfrm>
        </p:spPr>
        <p:txBody>
          <a:bodyPr>
            <a:normAutofit fontScale="90000"/>
          </a:bodyPr>
          <a:lstStyle/>
          <a:p>
            <a:pPr eaLnBrk="1" hangingPunct="1"/>
            <a:r>
              <a:rPr lang="zh-CN" altLang="en-US" sz="3200" b="1">
                <a:ea typeface="黑体" panose="02010609060101010101" pitchFamily="49" charset="-122"/>
              </a:rPr>
              <a:t>使用适配器模式进行设计的例子</a:t>
            </a:r>
            <a:endParaRPr lang="zh-CN" altLang="en-US" sz="3200" b="1">
              <a:ea typeface="黑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C89785B-F8F7-45A2-8176-B50C52E95E75}" type="slidenum">
              <a:rPr lang="zh-CN" altLang="en-US" smtClean="0"/>
            </a:fld>
            <a:endParaRPr lang="zh-CN" altLang="en-US" smtClean="0"/>
          </a:p>
        </p:txBody>
      </p:sp>
      <p:sp>
        <p:nvSpPr>
          <p:cNvPr id="50178" name="Rectangle 2"/>
          <p:cNvSpPr>
            <a:spLocks noGrp="1" noChangeArrowheads="1"/>
          </p:cNvSpPr>
          <p:nvPr>
            <p:ph type="title"/>
          </p:nvPr>
        </p:nvSpPr>
        <p:spPr>
          <a:xfrm>
            <a:off x="1981200" y="274638"/>
            <a:ext cx="8229600" cy="639762"/>
          </a:xfrm>
        </p:spPr>
        <p:txBody>
          <a:bodyPr/>
          <a:lstStyle/>
          <a:p>
            <a:pPr eaLnBrk="1" hangingPunct="1"/>
            <a:r>
              <a:rPr lang="zh-CN" altLang="en-US" sz="3200" b="1">
                <a:ea typeface="黑体" panose="02010609060101010101" pitchFamily="49" charset="-122"/>
              </a:rPr>
              <a:t>使用适配器模式进行设计的例子</a:t>
            </a:r>
            <a:endParaRPr lang="zh-CN" altLang="en-US" sz="3200" b="1">
              <a:ea typeface="黑体" panose="02010609060101010101" pitchFamily="49" charset="-122"/>
            </a:endParaRPr>
          </a:p>
        </p:txBody>
      </p:sp>
      <p:pic>
        <p:nvPicPr>
          <p:cNvPr id="5017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1219200"/>
            <a:ext cx="7620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5"/>
          <p:cNvSpPr txBox="1">
            <a:spLocks noChangeArrowheads="1"/>
          </p:cNvSpPr>
          <p:nvPr/>
        </p:nvSpPr>
        <p:spPr bwMode="auto">
          <a:xfrm>
            <a:off x="2362200" y="609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50000"/>
              </a:spcBef>
            </a:pPr>
            <a:r>
              <a:rPr lang="zh-CN" altLang="en-US" sz="2400"/>
              <a:t>运行</a:t>
            </a:r>
            <a:r>
              <a:rPr lang="en-US" altLang="zh-CN" sz="2400"/>
              <a:t>ClientGUI</a:t>
            </a:r>
            <a:r>
              <a:rPr lang="zh-CN" altLang="en-US" sz="2400"/>
              <a:t>产生的用户图形界面</a:t>
            </a:r>
            <a:endParaRPr lang="zh-CN"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63A8B29-73D6-46E8-9EFC-2705DCAABA6C}" type="slidenum">
              <a:rPr lang="zh-CN" altLang="en-US" smtClean="0"/>
            </a:fld>
            <a:endParaRPr lang="zh-CN" altLang="en-US" smtClean="0"/>
          </a:p>
        </p:txBody>
      </p:sp>
      <p:sp>
        <p:nvSpPr>
          <p:cNvPr id="12290" name="Rectangle 2"/>
          <p:cNvSpPr>
            <a:spLocks noGrp="1" noChangeArrowheads="1"/>
          </p:cNvSpPr>
          <p:nvPr>
            <p:ph type="title"/>
          </p:nvPr>
        </p:nvSpPr>
        <p:spPr/>
        <p:txBody>
          <a:bodyPr/>
          <a:lstStyle/>
          <a:p>
            <a:pPr eaLnBrk="1" hangingPunct="1"/>
            <a:endParaRPr lang="zh-CN" altLang="en-US" smtClean="0"/>
          </a:p>
        </p:txBody>
      </p:sp>
      <p:sp>
        <p:nvSpPr>
          <p:cNvPr id="12291" name="AutoShape 4"/>
          <p:cNvSpPr>
            <a:spLocks noChangeArrowheads="1"/>
          </p:cNvSpPr>
          <p:nvPr/>
        </p:nvSpPr>
        <p:spPr bwMode="auto">
          <a:xfrm>
            <a:off x="1846151" y="2837507"/>
            <a:ext cx="7877269" cy="1308980"/>
          </a:xfrm>
          <a:prstGeom prst="bevel">
            <a:avLst>
              <a:gd name="adj" fmla="val 6509"/>
            </a:avLst>
          </a:prstGeom>
          <a:solidFill>
            <a:srgbClr val="FFCC00">
              <a:alpha val="25098"/>
            </a:srgbClr>
          </a:solidFill>
          <a:ln w="9525">
            <a:solidFill>
              <a:schemeClr val="tx1"/>
            </a:solidFill>
            <a:miter lim="800000"/>
          </a:ln>
        </p:spPr>
        <p:txBody>
          <a:bodyPr wrap="none" anchor="ctr"/>
          <a:lstStyle/>
          <a:p>
            <a:pPr algn="ctr" eaLnBrk="0" hangingPunct="0"/>
            <a:r>
              <a:rPr lang="zh-CN" altLang="en-US" sz="3000" b="1" dirty="0" smtClean="0">
                <a:latin typeface="微软雅黑" panose="020B0503020204020204" pitchFamily="34" charset="-122"/>
                <a:ea typeface="微软雅黑" panose="020B0503020204020204" pitchFamily="34" charset="-122"/>
              </a:rPr>
              <a:t>适配器模式引言</a:t>
            </a:r>
            <a:endParaRPr lang="en-US" altLang="zh-CN" sz="3000" b="1" dirty="0" smtClean="0">
              <a:latin typeface="微软雅黑" panose="020B0503020204020204" pitchFamily="34" charset="-122"/>
              <a:ea typeface="微软雅黑" panose="020B0503020204020204" pitchFamily="34" charset="-122"/>
            </a:endParaRPr>
          </a:p>
          <a:p>
            <a:pPr algn="ctr" eaLnBrk="0" hangingPunct="0"/>
            <a:r>
              <a:rPr lang="en-US" altLang="zh-CN" sz="3000" b="1" dirty="0" smtClean="0">
                <a:latin typeface="微软雅黑" panose="020B0503020204020204" pitchFamily="34" charset="-122"/>
                <a:ea typeface="微软雅黑" panose="020B0503020204020204" pitchFamily="34" charset="-122"/>
              </a:rPr>
              <a:t>Introduction </a:t>
            </a:r>
            <a:r>
              <a:rPr lang="en-US" altLang="zh-CN" sz="3000" b="1" dirty="0">
                <a:latin typeface="微软雅黑" panose="020B0503020204020204" pitchFamily="34" charset="-122"/>
                <a:ea typeface="微软雅黑" panose="020B0503020204020204" pitchFamily="34" charset="-122"/>
              </a:rPr>
              <a:t>to the Adapter Pattern</a:t>
            </a:r>
            <a:endParaRPr lang="en-US" altLang="zh-CN" sz="3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noChangeArrowheads="1"/>
          </p:cNvSpPr>
          <p:nvPr>
            <p:ph idx="1"/>
          </p:nvPr>
        </p:nvSpPr>
        <p:spPr>
          <a:xfrm>
            <a:off x="658813" y="740569"/>
            <a:ext cx="9073662" cy="655638"/>
          </a:xfrm>
        </p:spPr>
        <p:txBody>
          <a:bodyPr/>
          <a:lstStyle/>
          <a:p>
            <a:pPr marL="0" indent="0">
              <a:buNone/>
            </a:pPr>
            <a:r>
              <a:rPr lang="en-US" altLang="zh-CN" b="1" dirty="0">
                <a:highlight>
                  <a:srgbClr val="FFFF00"/>
                </a:highlight>
                <a:latin typeface="微软雅黑" panose="020B0503020204020204" pitchFamily="34" charset="-122"/>
                <a:ea typeface="微软雅黑" panose="020B0503020204020204" pitchFamily="34" charset="-122"/>
              </a:rPr>
              <a:t>Example 4: </a:t>
            </a:r>
            <a:r>
              <a:rPr lang="zh-CN" altLang="en-US" b="1" dirty="0">
                <a:highlight>
                  <a:srgbClr val="FFFF00"/>
                </a:highlight>
                <a:latin typeface="微软雅黑" panose="020B0503020204020204" pitchFamily="34" charset="-122"/>
                <a:ea typeface="微软雅黑" panose="020B0503020204020204" pitchFamily="34" charset="-122"/>
              </a:rPr>
              <a:t>简单的改变接口</a:t>
            </a:r>
            <a:r>
              <a:rPr lang="zh-CN" altLang="en-US" b="1" dirty="0" smtClean="0">
                <a:highlight>
                  <a:srgbClr val="FFFF00"/>
                </a:highlight>
                <a:latin typeface="微软雅黑" panose="020B0503020204020204" pitchFamily="34" charset="-122"/>
                <a:ea typeface="微软雅黑" panose="020B0503020204020204" pitchFamily="34" charset="-122"/>
              </a:rPr>
              <a:t>问题</a:t>
            </a:r>
            <a:r>
              <a:rPr lang="en-US" altLang="zh-CN" b="1" dirty="0" smtClean="0">
                <a:highlight>
                  <a:srgbClr val="FFFF00"/>
                </a:highlight>
                <a:latin typeface="微软雅黑" panose="020B0503020204020204" pitchFamily="34" charset="-122"/>
                <a:ea typeface="微软雅黑" panose="020B0503020204020204" pitchFamily="34" charset="-122"/>
              </a:rPr>
              <a:t>-</a:t>
            </a:r>
            <a:r>
              <a:rPr lang="zh-CN" altLang="en-US" b="1" dirty="0" smtClean="0">
                <a:highlight>
                  <a:srgbClr val="FFFF00"/>
                </a:highlight>
                <a:latin typeface="微软雅黑" panose="020B0503020204020204" pitchFamily="34" charset="-122"/>
                <a:ea typeface="微软雅黑" panose="020B0503020204020204" pitchFamily="34" charset="-122"/>
              </a:rPr>
              <a:t>改变方法名</a:t>
            </a:r>
            <a:endParaRPr lang="zh-CN" altLang="en-US" b="1" dirty="0" smtClean="0">
              <a:highlight>
                <a:srgbClr val="FFFF00"/>
              </a:highlight>
              <a:latin typeface="微软雅黑" panose="020B0503020204020204" pitchFamily="34" charset="-122"/>
              <a:ea typeface="微软雅黑" panose="020B0503020204020204" pitchFamily="34" charset="-122"/>
            </a:endParaRPr>
          </a:p>
        </p:txBody>
      </p:sp>
      <p:sp>
        <p:nvSpPr>
          <p:cNvPr id="1074182" name="Text Box 6"/>
          <p:cNvSpPr txBox="1">
            <a:spLocks noChangeArrowheads="1"/>
          </p:cNvSpPr>
          <p:nvPr/>
        </p:nvSpPr>
        <p:spPr bwMode="auto">
          <a:xfrm>
            <a:off x="954593" y="3779614"/>
            <a:ext cx="5162045" cy="585788"/>
          </a:xfrm>
          <a:prstGeom prst="rect">
            <a:avLst/>
          </a:prstGeom>
          <a:solidFill>
            <a:srgbClr val="FFFFFF"/>
          </a:solidFill>
          <a:ln w="12700">
            <a:solidFill>
              <a:srgbClr val="CC3300"/>
            </a:solidFill>
            <a:miter lim="800000"/>
          </a:ln>
        </p:spPr>
        <p:txBody>
          <a:bodyPr/>
          <a:lstStyle/>
          <a:p>
            <a:pPr algn="just" eaLnBrk="0" hangingPunct="0"/>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searchBinarily</a:t>
            </a:r>
            <a:r>
              <a:rPr lang="en-US" altLang="zh-CN" sz="2400" b="1" dirty="0">
                <a:solidFill>
                  <a:srgbClr val="0000CC"/>
                </a:solidFill>
                <a:latin typeface="微软雅黑" panose="020B0503020204020204" pitchFamily="34" charset="-122"/>
                <a:ea typeface="微软雅黑" panose="020B0503020204020204" pitchFamily="34" charset="-122"/>
              </a:rPr>
              <a:t>(b: </a:t>
            </a:r>
            <a:r>
              <a:rPr lang="en-US" altLang="zh-CN" sz="2400" b="1" dirty="0" err="1">
                <a:solidFill>
                  <a:srgbClr val="0000CC"/>
                </a:solidFill>
                <a:latin typeface="微软雅黑" panose="020B0503020204020204" pitchFamily="34" charset="-122"/>
                <a:ea typeface="微软雅黑" panose="020B0503020204020204" pitchFamily="34" charset="-122"/>
              </a:rPr>
              <a:t>int</a:t>
            </a:r>
            <a:r>
              <a:rPr lang="en-US" altLang="zh-CN" sz="2400" b="1" dirty="0">
                <a:solidFill>
                  <a:srgbClr val="0000CC"/>
                </a:solidFill>
                <a:latin typeface="微软雅黑" panose="020B0503020204020204" pitchFamily="34" charset="-122"/>
                <a:ea typeface="微软雅黑" panose="020B0503020204020204" pitchFamily="34" charset="-122"/>
              </a:rPr>
              <a:t>, a: </a:t>
            </a:r>
            <a:r>
              <a:rPr lang="en-US" altLang="zh-CN" sz="2400" b="1" dirty="0" err="1">
                <a:solidFill>
                  <a:srgbClr val="0000CC"/>
                </a:solidFill>
                <a:latin typeface="微软雅黑" panose="020B0503020204020204" pitchFamily="34" charset="-122"/>
                <a:ea typeface="微软雅黑" panose="020B0503020204020204" pitchFamily="34" charset="-122"/>
              </a:rPr>
              <a:t>int</a:t>
            </a:r>
            <a:r>
              <a:rPr lang="en-US" altLang="zh-CN" sz="2400" b="1" dirty="0">
                <a:solidFill>
                  <a:srgbClr val="0000CC"/>
                </a:solidFill>
                <a:latin typeface="微软雅黑" panose="020B0503020204020204" pitchFamily="34" charset="-122"/>
                <a:ea typeface="微软雅黑" panose="020B0503020204020204" pitchFamily="34" charset="-122"/>
              </a:rPr>
              <a:t>[ ] );</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1074183" name="Text Box 7"/>
          <p:cNvSpPr txBox="1">
            <a:spLocks noChangeArrowheads="1"/>
          </p:cNvSpPr>
          <p:nvPr/>
        </p:nvSpPr>
        <p:spPr bwMode="auto">
          <a:xfrm>
            <a:off x="954593" y="2660428"/>
            <a:ext cx="5162045" cy="873125"/>
          </a:xfrm>
          <a:prstGeom prst="rect">
            <a:avLst/>
          </a:prstGeom>
          <a:solidFill>
            <a:srgbClr val="FFFFFF"/>
          </a:solidFill>
          <a:ln w="12700">
            <a:solidFill>
              <a:srgbClr val="CC3300"/>
            </a:solidFill>
            <a:miter lim="800000"/>
          </a:ln>
        </p:spPr>
        <p:txBody>
          <a:bodyPr/>
          <a:lstStyle/>
          <a:p>
            <a:pPr algn="ctr" eaLnBrk="0" hangingPunct="0"/>
            <a:r>
              <a:rPr lang="en-US" altLang="zh-CN" sz="2800" b="1">
                <a:solidFill>
                  <a:srgbClr val="000000"/>
                </a:solidFill>
                <a:latin typeface="微软雅黑" panose="020B0503020204020204" pitchFamily="34" charset="-122"/>
                <a:ea typeface="微软雅黑" panose="020B0503020204020204" pitchFamily="34" charset="-122"/>
              </a:rPr>
              <a:t>&lt;&lt;interface&gt;&gt;</a:t>
            </a:r>
            <a:endParaRPr lang="en-US" altLang="zh-CN" sz="2800" b="1">
              <a:solidFill>
                <a:srgbClr val="000000"/>
              </a:solidFill>
              <a:latin typeface="微软雅黑" panose="020B0503020204020204" pitchFamily="34" charset="-122"/>
              <a:ea typeface="微软雅黑" panose="020B0503020204020204" pitchFamily="34" charset="-122"/>
            </a:endParaRPr>
          </a:p>
          <a:p>
            <a:pPr algn="ctr" eaLnBrk="0" hangingPunct="0"/>
            <a:r>
              <a:rPr lang="en-US" altLang="zh-CN" sz="2800" b="1">
                <a:latin typeface="微软雅黑" panose="020B0503020204020204" pitchFamily="34" charset="-122"/>
                <a:ea typeface="微软雅黑" panose="020B0503020204020204" pitchFamily="34" charset="-122"/>
              </a:rPr>
              <a:t>Searching</a:t>
            </a:r>
            <a:endParaRPr lang="en-US" altLang="zh-CN" sz="2800" b="1">
              <a:latin typeface="微软雅黑" panose="020B0503020204020204" pitchFamily="34" charset="-122"/>
              <a:ea typeface="微软雅黑" panose="020B0503020204020204" pitchFamily="34" charset="-122"/>
            </a:endParaRPr>
          </a:p>
        </p:txBody>
      </p:sp>
      <p:sp>
        <p:nvSpPr>
          <p:cNvPr id="1074184" name="Rectangle 8"/>
          <p:cNvSpPr>
            <a:spLocks noChangeArrowheads="1"/>
          </p:cNvSpPr>
          <p:nvPr/>
        </p:nvSpPr>
        <p:spPr bwMode="auto">
          <a:xfrm>
            <a:off x="956183" y="3536727"/>
            <a:ext cx="5162044" cy="246062"/>
          </a:xfrm>
          <a:prstGeom prst="rect">
            <a:avLst/>
          </a:prstGeom>
          <a:solidFill>
            <a:srgbClr val="FFFFFF"/>
          </a:solidFill>
          <a:ln w="12700">
            <a:solidFill>
              <a:srgbClr val="000000"/>
            </a:solidFill>
            <a:miter lim="800000"/>
          </a:ln>
        </p:spPr>
        <p:txBody>
          <a:bodyPr anchor="ctr"/>
          <a:lstStyle/>
          <a:p>
            <a:pPr algn="ctr" eaLnBrk="0" hangingPunct="0"/>
            <a:endParaRPr lang="zh-CN" altLang="en-US" b="1">
              <a:latin typeface="微软雅黑" panose="020B0503020204020204" pitchFamily="34" charset="-122"/>
              <a:ea typeface="微软雅黑" panose="020B0503020204020204" pitchFamily="34" charset="-122"/>
            </a:endParaRPr>
          </a:p>
        </p:txBody>
      </p:sp>
      <p:sp>
        <p:nvSpPr>
          <p:cNvPr id="1074185" name="Text Box 9"/>
          <p:cNvSpPr txBox="1">
            <a:spLocks noChangeArrowheads="1"/>
          </p:cNvSpPr>
          <p:nvPr/>
        </p:nvSpPr>
        <p:spPr bwMode="auto">
          <a:xfrm>
            <a:off x="3117591" y="5635403"/>
            <a:ext cx="5393364" cy="547687"/>
          </a:xfrm>
          <a:prstGeom prst="rect">
            <a:avLst/>
          </a:prstGeom>
          <a:solidFill>
            <a:srgbClr val="FFFFFF"/>
          </a:solidFill>
          <a:ln w="25400">
            <a:solidFill>
              <a:srgbClr val="CC3300"/>
            </a:solidFill>
            <a:miter lim="800000"/>
          </a:ln>
        </p:spPr>
        <p:txBody>
          <a:bodyPr/>
          <a:lstStyle/>
          <a:p>
            <a:pPr algn="just" eaLnBrk="0" hangingPunct="0"/>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searchBinarily</a:t>
            </a:r>
            <a:r>
              <a:rPr lang="en-US" altLang="zh-CN" sz="2400" b="1" dirty="0">
                <a:solidFill>
                  <a:srgbClr val="0000CC"/>
                </a:solidFill>
                <a:latin typeface="微软雅黑" panose="020B0503020204020204" pitchFamily="34" charset="-122"/>
                <a:ea typeface="微软雅黑" panose="020B0503020204020204" pitchFamily="34" charset="-122"/>
              </a:rPr>
              <a:t>(b: </a:t>
            </a:r>
            <a:r>
              <a:rPr lang="en-US" altLang="zh-CN" sz="2400" b="1" dirty="0" err="1">
                <a:solidFill>
                  <a:srgbClr val="0000CC"/>
                </a:solidFill>
                <a:latin typeface="微软雅黑" panose="020B0503020204020204" pitchFamily="34" charset="-122"/>
                <a:ea typeface="微软雅黑" panose="020B0503020204020204" pitchFamily="34" charset="-122"/>
              </a:rPr>
              <a:t>int</a:t>
            </a:r>
            <a:r>
              <a:rPr lang="en-US" altLang="zh-CN" sz="2400" b="1" dirty="0">
                <a:solidFill>
                  <a:srgbClr val="0000CC"/>
                </a:solidFill>
                <a:latin typeface="微软雅黑" panose="020B0503020204020204" pitchFamily="34" charset="-122"/>
                <a:ea typeface="微软雅黑" panose="020B0503020204020204" pitchFamily="34" charset="-122"/>
              </a:rPr>
              <a:t>, a: </a:t>
            </a:r>
            <a:r>
              <a:rPr lang="en-US" altLang="zh-CN" sz="2400" b="1" dirty="0" err="1">
                <a:solidFill>
                  <a:srgbClr val="0000CC"/>
                </a:solidFill>
                <a:latin typeface="微软雅黑" panose="020B0503020204020204" pitchFamily="34" charset="-122"/>
                <a:ea typeface="微软雅黑" panose="020B0503020204020204" pitchFamily="34" charset="-122"/>
              </a:rPr>
              <a:t>int</a:t>
            </a:r>
            <a:r>
              <a:rPr lang="en-US" altLang="zh-CN" sz="2400" b="1" dirty="0">
                <a:solidFill>
                  <a:srgbClr val="0000CC"/>
                </a:solidFill>
                <a:latin typeface="微软雅黑" panose="020B0503020204020204" pitchFamily="34" charset="-122"/>
                <a:ea typeface="微软雅黑" panose="020B0503020204020204" pitchFamily="34" charset="-122"/>
              </a:rPr>
              <a:t>[ ] );</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1074186" name="Text Box 10"/>
          <p:cNvSpPr txBox="1">
            <a:spLocks noChangeArrowheads="1"/>
          </p:cNvSpPr>
          <p:nvPr/>
        </p:nvSpPr>
        <p:spPr bwMode="auto">
          <a:xfrm>
            <a:off x="3117591" y="5035327"/>
            <a:ext cx="5393364" cy="461962"/>
          </a:xfrm>
          <a:prstGeom prst="rect">
            <a:avLst/>
          </a:prstGeom>
          <a:solidFill>
            <a:srgbClr val="FFFFFF"/>
          </a:solidFill>
          <a:ln w="12700">
            <a:solidFill>
              <a:srgbClr val="CC3300"/>
            </a:solidFill>
            <a:miter lim="800000"/>
          </a:ln>
        </p:spPr>
        <p:txBody>
          <a:bodyPr/>
          <a:lstStyle/>
          <a:p>
            <a:pPr algn="ctr" eaLnBrk="0" hangingPunct="0"/>
            <a:r>
              <a:rPr lang="en-US" altLang="zh-CN" sz="2800" b="1">
                <a:latin typeface="微软雅黑" panose="020B0503020204020204" pitchFamily="34" charset="-122"/>
                <a:ea typeface="微软雅黑" panose="020B0503020204020204" pitchFamily="34" charset="-122"/>
              </a:rPr>
              <a:t>SearchAdapter</a:t>
            </a:r>
            <a:endParaRPr lang="en-US" altLang="zh-CN" sz="2800" b="1">
              <a:latin typeface="微软雅黑" panose="020B0503020204020204" pitchFamily="34" charset="-122"/>
              <a:ea typeface="微软雅黑" panose="020B0503020204020204" pitchFamily="34" charset="-122"/>
            </a:endParaRPr>
          </a:p>
        </p:txBody>
      </p:sp>
      <p:sp>
        <p:nvSpPr>
          <p:cNvPr id="1074187" name="Rectangle 11"/>
          <p:cNvSpPr>
            <a:spLocks noChangeArrowheads="1"/>
          </p:cNvSpPr>
          <p:nvPr/>
        </p:nvSpPr>
        <p:spPr bwMode="auto">
          <a:xfrm>
            <a:off x="3117591" y="5497289"/>
            <a:ext cx="5393364" cy="192088"/>
          </a:xfrm>
          <a:prstGeom prst="rect">
            <a:avLst/>
          </a:prstGeom>
          <a:solidFill>
            <a:srgbClr val="FFFFFF"/>
          </a:solidFill>
          <a:ln w="9525">
            <a:solidFill>
              <a:srgbClr val="000000"/>
            </a:solidFill>
            <a:miter lim="800000"/>
          </a:ln>
        </p:spPr>
        <p:txBody>
          <a:bodyPr anchor="ctr"/>
          <a:lstStyle/>
          <a:p>
            <a:pPr algn="ctr" eaLnBrk="0" hangingPunct="0"/>
            <a:endParaRPr lang="zh-CN" altLang="en-US" b="1">
              <a:latin typeface="微软雅黑" panose="020B0503020204020204" pitchFamily="34" charset="-122"/>
              <a:ea typeface="微软雅黑" panose="020B0503020204020204" pitchFamily="34" charset="-122"/>
            </a:endParaRPr>
          </a:p>
        </p:txBody>
      </p:sp>
      <p:sp>
        <p:nvSpPr>
          <p:cNvPr id="1074188" name="Text Box 12"/>
          <p:cNvSpPr txBox="1">
            <a:spLocks noChangeArrowheads="1"/>
          </p:cNvSpPr>
          <p:nvPr/>
        </p:nvSpPr>
        <p:spPr bwMode="auto">
          <a:xfrm>
            <a:off x="7748589" y="4505102"/>
            <a:ext cx="1493837" cy="398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000" b="1">
                <a:latin typeface="微软雅黑" panose="020B0503020204020204" pitchFamily="34" charset="-122"/>
                <a:ea typeface="微软雅黑" panose="020B0503020204020204" pitchFamily="34" charset="-122"/>
              </a:rPr>
              <a:t>call</a:t>
            </a:r>
            <a:endParaRPr lang="en-US" altLang="zh-CN" sz="2000" b="1">
              <a:latin typeface="微软雅黑" panose="020B0503020204020204" pitchFamily="34" charset="-122"/>
              <a:ea typeface="微软雅黑" panose="020B0503020204020204" pitchFamily="34" charset="-122"/>
            </a:endParaRPr>
          </a:p>
        </p:txBody>
      </p:sp>
      <p:sp>
        <p:nvSpPr>
          <p:cNvPr id="1074189" name="Text Box 13"/>
          <p:cNvSpPr txBox="1">
            <a:spLocks noChangeArrowheads="1"/>
          </p:cNvSpPr>
          <p:nvPr/>
        </p:nvSpPr>
        <p:spPr bwMode="auto">
          <a:xfrm>
            <a:off x="4264026" y="4579715"/>
            <a:ext cx="1800225" cy="398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000" b="1">
                <a:solidFill>
                  <a:srgbClr val="000000"/>
                </a:solidFill>
                <a:latin typeface="微软雅黑" panose="020B0503020204020204" pitchFamily="34" charset="-122"/>
                <a:ea typeface="微软雅黑" panose="020B0503020204020204" pitchFamily="34" charset="-122"/>
              </a:rPr>
              <a:t>implements</a:t>
            </a:r>
            <a:endParaRPr lang="en-US" altLang="zh-CN" sz="2000" b="1">
              <a:solidFill>
                <a:srgbClr val="000000"/>
              </a:solidFill>
              <a:latin typeface="微软雅黑" panose="020B0503020204020204" pitchFamily="34" charset="-122"/>
              <a:ea typeface="微软雅黑" panose="020B0503020204020204" pitchFamily="34" charset="-122"/>
            </a:endParaRPr>
          </a:p>
        </p:txBody>
      </p:sp>
      <p:sp>
        <p:nvSpPr>
          <p:cNvPr id="1074192" name="Text Box 16"/>
          <p:cNvSpPr txBox="1">
            <a:spLocks noChangeArrowheads="1"/>
          </p:cNvSpPr>
          <p:nvPr/>
        </p:nvSpPr>
        <p:spPr bwMode="auto">
          <a:xfrm>
            <a:off x="2987676" y="1677764"/>
            <a:ext cx="1939925" cy="558800"/>
          </a:xfrm>
          <a:prstGeom prst="rect">
            <a:avLst/>
          </a:prstGeom>
          <a:solidFill>
            <a:srgbClr val="FFCC00"/>
          </a:solidFill>
          <a:ln w="12700">
            <a:solidFill>
              <a:srgbClr val="CC3300"/>
            </a:solidFill>
            <a:miter lim="800000"/>
          </a:ln>
        </p:spPr>
        <p:txBody>
          <a:bodyPr/>
          <a:lstStyle/>
          <a:p>
            <a:pPr algn="ctr" eaLnBrk="0" hangingPunct="0"/>
            <a:r>
              <a:rPr lang="en-US" altLang="zh-CN" sz="2800" b="1">
                <a:latin typeface="微软雅黑" panose="020B0503020204020204" pitchFamily="34" charset="-122"/>
                <a:ea typeface="微软雅黑" panose="020B0503020204020204" pitchFamily="34" charset="-122"/>
              </a:rPr>
              <a:t>ClientGUI</a:t>
            </a:r>
            <a:endParaRPr lang="en-US" altLang="zh-CN" sz="2800" b="1">
              <a:latin typeface="微软雅黑" panose="020B0503020204020204" pitchFamily="34" charset="-122"/>
              <a:ea typeface="微软雅黑" panose="020B0503020204020204" pitchFamily="34" charset="-122"/>
            </a:endParaRPr>
          </a:p>
        </p:txBody>
      </p:sp>
      <p:sp>
        <p:nvSpPr>
          <p:cNvPr id="1074194" name="Text Box 18"/>
          <p:cNvSpPr txBox="1">
            <a:spLocks noChangeArrowheads="1"/>
          </p:cNvSpPr>
          <p:nvPr/>
        </p:nvSpPr>
        <p:spPr bwMode="auto">
          <a:xfrm>
            <a:off x="6467474" y="2866803"/>
            <a:ext cx="5047937" cy="585787"/>
          </a:xfrm>
          <a:prstGeom prst="rect">
            <a:avLst/>
          </a:prstGeom>
          <a:solidFill>
            <a:srgbClr val="FFFFFF"/>
          </a:solidFill>
          <a:ln w="12700">
            <a:solidFill>
              <a:srgbClr val="CC3300"/>
            </a:solidFill>
            <a:miter lim="800000"/>
          </a:ln>
        </p:spPr>
        <p:txBody>
          <a:bodyPr/>
          <a:lstStyle/>
          <a:p>
            <a:pPr algn="ctr" eaLnBrk="0" hangingPunct="0"/>
            <a:r>
              <a:rPr lang="en-US" altLang="zh-CN" sz="2800" b="1" dirty="0">
                <a:latin typeface="微软雅黑" panose="020B0503020204020204" pitchFamily="34" charset="-122"/>
                <a:ea typeface="微软雅黑" panose="020B0503020204020204" pitchFamily="34" charset="-122"/>
              </a:rPr>
              <a:t>Search</a:t>
            </a:r>
            <a:endParaRPr lang="en-US" altLang="zh-CN" sz="2800" b="1" dirty="0">
              <a:latin typeface="微软雅黑" panose="020B0503020204020204" pitchFamily="34" charset="-122"/>
              <a:ea typeface="微软雅黑" panose="020B0503020204020204" pitchFamily="34" charset="-122"/>
            </a:endParaRPr>
          </a:p>
        </p:txBody>
      </p:sp>
      <p:sp>
        <p:nvSpPr>
          <p:cNvPr id="1074195" name="Rectangle 19"/>
          <p:cNvSpPr>
            <a:spLocks noChangeArrowheads="1"/>
          </p:cNvSpPr>
          <p:nvPr/>
        </p:nvSpPr>
        <p:spPr bwMode="auto">
          <a:xfrm>
            <a:off x="6467474" y="3400202"/>
            <a:ext cx="5047937" cy="296862"/>
          </a:xfrm>
          <a:prstGeom prst="rect">
            <a:avLst/>
          </a:prstGeom>
          <a:solidFill>
            <a:srgbClr val="FFFFFF"/>
          </a:solidFill>
          <a:ln w="12700">
            <a:solidFill>
              <a:srgbClr val="000000"/>
            </a:solidFill>
            <a:miter lim="800000"/>
          </a:ln>
        </p:spPr>
        <p:txBody>
          <a:bodyPr anchor="ctr"/>
          <a:lstStyle/>
          <a:p>
            <a:pPr algn="ctr" eaLnBrk="0" hangingPunct="0"/>
            <a:endParaRPr lang="zh-CN" altLang="en-US" b="1">
              <a:latin typeface="微软雅黑" panose="020B0503020204020204" pitchFamily="34" charset="-122"/>
              <a:ea typeface="微软雅黑" panose="020B0503020204020204" pitchFamily="34" charset="-122"/>
            </a:endParaRPr>
          </a:p>
        </p:txBody>
      </p:sp>
      <p:sp>
        <p:nvSpPr>
          <p:cNvPr id="1074196" name="Text Box 20"/>
          <p:cNvSpPr txBox="1">
            <a:spLocks noChangeArrowheads="1"/>
          </p:cNvSpPr>
          <p:nvPr/>
        </p:nvSpPr>
        <p:spPr bwMode="auto">
          <a:xfrm>
            <a:off x="6467474" y="3674839"/>
            <a:ext cx="5047937" cy="687388"/>
          </a:xfrm>
          <a:prstGeom prst="rect">
            <a:avLst/>
          </a:prstGeom>
          <a:solidFill>
            <a:srgbClr val="FFFFFF"/>
          </a:solidFill>
          <a:ln w="12700">
            <a:solidFill>
              <a:srgbClr val="CC3300"/>
            </a:solidFill>
            <a:miter lim="800000"/>
          </a:ln>
        </p:spPr>
        <p:txBody>
          <a:bodyPr/>
          <a:lstStyle/>
          <a:p>
            <a:pPr algn="just" eaLnBrk="0" hangingPunct="0"/>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binarySearch</a:t>
            </a:r>
            <a:r>
              <a:rPr lang="en-US" altLang="zh-CN" sz="2400" b="1" dirty="0">
                <a:latin typeface="微软雅黑" panose="020B0503020204020204" pitchFamily="34" charset="-122"/>
                <a:ea typeface="微软雅黑" panose="020B0503020204020204" pitchFamily="34" charset="-122"/>
              </a:rPr>
              <a:t>(b: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a: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algn="just" eaLnBrk="0" hangingPunct="0"/>
            <a:endParaRPr lang="en-US" altLang="zh-CN" sz="2000" b="1" dirty="0">
              <a:latin typeface="微软雅黑" panose="020B0503020204020204" pitchFamily="34" charset="-122"/>
              <a:ea typeface="微软雅黑" panose="020B0503020204020204" pitchFamily="34" charset="-122"/>
            </a:endParaRPr>
          </a:p>
        </p:txBody>
      </p:sp>
      <p:sp>
        <p:nvSpPr>
          <p:cNvPr id="1074197" name="Line 21"/>
          <p:cNvSpPr>
            <a:spLocks noChangeShapeType="1"/>
          </p:cNvSpPr>
          <p:nvPr/>
        </p:nvSpPr>
        <p:spPr bwMode="auto">
          <a:xfrm>
            <a:off x="3932238" y="2261965"/>
            <a:ext cx="0" cy="4111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cxnSp>
        <p:nvCxnSpPr>
          <p:cNvPr id="51217" name="直接箭头连接符 3"/>
          <p:cNvCxnSpPr>
            <a:cxnSpLocks noChangeShapeType="1"/>
          </p:cNvCxnSpPr>
          <p:nvPr/>
        </p:nvCxnSpPr>
        <p:spPr bwMode="auto">
          <a:xfrm flipV="1">
            <a:off x="7607300" y="4432078"/>
            <a:ext cx="12700" cy="587375"/>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grpSp>
        <p:nvGrpSpPr>
          <p:cNvPr id="20" name="组合 19"/>
          <p:cNvGrpSpPr/>
          <p:nvPr/>
        </p:nvGrpSpPr>
        <p:grpSpPr>
          <a:xfrm>
            <a:off x="3957638" y="4362227"/>
            <a:ext cx="370192" cy="612000"/>
            <a:chOff x="995510" y="3518932"/>
            <a:chExt cx="308189" cy="526553"/>
          </a:xfrm>
        </p:grpSpPr>
        <p:sp>
          <p:nvSpPr>
            <p:cNvPr id="21" name="流程图: 摘录 20"/>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noChangeArrowheads="1"/>
          </p:cNvSpPr>
          <p:nvPr>
            <p:ph idx="1"/>
          </p:nvPr>
        </p:nvSpPr>
        <p:spPr>
          <a:xfrm>
            <a:off x="503300" y="551026"/>
            <a:ext cx="9509832" cy="655638"/>
          </a:xfrm>
        </p:spPr>
        <p:txBody>
          <a:bodyPr/>
          <a:lstStyle/>
          <a:p>
            <a:pPr marL="0" indent="0">
              <a:buNone/>
            </a:pPr>
            <a:r>
              <a:rPr lang="en-US" altLang="zh-CN" b="1" dirty="0">
                <a:latin typeface="微软雅黑" panose="020B0503020204020204" pitchFamily="34" charset="-122"/>
                <a:ea typeface="微软雅黑" panose="020B0503020204020204" pitchFamily="34" charset="-122"/>
              </a:rPr>
              <a:t>Example 5: </a:t>
            </a:r>
            <a:r>
              <a:rPr lang="zh-CN" altLang="en-US" b="1" dirty="0">
                <a:latin typeface="微软雅黑" panose="020B0503020204020204" pitchFamily="34" charset="-122"/>
                <a:ea typeface="微软雅黑" panose="020B0503020204020204" pitchFamily="34" charset="-122"/>
              </a:rPr>
              <a:t>简单的改变接口</a:t>
            </a:r>
            <a:r>
              <a:rPr lang="zh-CN" altLang="en-US" b="1" dirty="0" smtClean="0">
                <a:latin typeface="微软雅黑" panose="020B0503020204020204" pitchFamily="34" charset="-122"/>
                <a:ea typeface="微软雅黑" panose="020B0503020204020204" pitchFamily="34" charset="-122"/>
              </a:rPr>
              <a:t>问题</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增加一个参数</a:t>
            </a:r>
            <a:endParaRPr lang="zh-CN" altLang="en-US" b="1" dirty="0">
              <a:latin typeface="微软雅黑" panose="020B0503020204020204" pitchFamily="34" charset="-122"/>
              <a:ea typeface="微软雅黑" panose="020B0503020204020204" pitchFamily="34" charset="-122"/>
            </a:endParaRPr>
          </a:p>
        </p:txBody>
      </p:sp>
      <p:sp>
        <p:nvSpPr>
          <p:cNvPr id="1074182" name="Text Box 6"/>
          <p:cNvSpPr txBox="1">
            <a:spLocks noChangeArrowheads="1"/>
          </p:cNvSpPr>
          <p:nvPr/>
        </p:nvSpPr>
        <p:spPr bwMode="auto">
          <a:xfrm>
            <a:off x="135802" y="3831360"/>
            <a:ext cx="5564380" cy="757204"/>
          </a:xfrm>
          <a:prstGeom prst="rect">
            <a:avLst/>
          </a:prstGeom>
          <a:solidFill>
            <a:srgbClr val="FFFFFF"/>
          </a:solidFill>
          <a:ln w="12700">
            <a:solidFill>
              <a:srgbClr val="CC3300"/>
            </a:solidFill>
            <a:miter lim="800000"/>
          </a:ln>
        </p:spPr>
        <p:txBody>
          <a:bodyPr/>
          <a:lstStyle/>
          <a:p>
            <a:pPr algn="just" eaLnBrk="0" hangingPunct="0"/>
            <a:r>
              <a:rPr lang="en-US" altLang="zh-CN" sz="2000" b="1" dirty="0">
                <a:latin typeface="微软雅黑" panose="020B0503020204020204" pitchFamily="34" charset="-122"/>
                <a:ea typeface="微软雅黑" panose="020B0503020204020204" pitchFamily="34" charset="-122"/>
              </a:rPr>
              <a:t>+input(</a:t>
            </a:r>
            <a:r>
              <a:rPr lang="en-US" altLang="zh-CN" sz="2000" b="1" dirty="0">
                <a:solidFill>
                  <a:srgbClr val="FF0000"/>
                </a:solidFill>
                <a:latin typeface="微软雅黑" panose="020B0503020204020204" pitchFamily="34" charset="-122"/>
                <a:ea typeface="微软雅黑" panose="020B0503020204020204" pitchFamily="34" charset="-122"/>
              </a:rPr>
              <a:t>name:</a:t>
            </a:r>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String, cell: String, </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algn="just" eaLnBrk="0" hangingPunct="0"/>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b="1" dirty="0" smtClean="0">
                <a:solidFill>
                  <a:srgbClr val="FF0000"/>
                </a:solidFill>
                <a:latin typeface="微软雅黑" panose="020B0503020204020204" pitchFamily="34" charset="-122"/>
                <a:ea typeface="微软雅黑" panose="020B0503020204020204" pitchFamily="34" charset="-122"/>
              </a:rPr>
              <a:t>            email</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b="1" dirty="0" smtClean="0">
                <a:solidFill>
                  <a:srgbClr val="FF0000"/>
                </a:solidFill>
                <a:latin typeface="微软雅黑" panose="020B0503020204020204" pitchFamily="34" charset="-122"/>
                <a:ea typeface="微软雅黑" panose="020B0503020204020204" pitchFamily="34" charset="-122"/>
              </a:rPr>
              <a:t>String</a:t>
            </a:r>
            <a:r>
              <a:rPr lang="zh-CN" altLang="en-US" sz="2000" b="1" dirty="0" smtClean="0">
                <a:solidFill>
                  <a:srgbClr val="FF0000"/>
                </a:solidFill>
                <a:latin typeface="微软雅黑" panose="020B0503020204020204" pitchFamily="34" charset="-122"/>
                <a:ea typeface="微软雅黑" panose="020B0503020204020204" pitchFamily="34" charset="-122"/>
              </a:rPr>
              <a:t>，</a:t>
            </a:r>
            <a:r>
              <a:rPr lang="en-US" altLang="zh-CN" sz="2000" b="1" dirty="0" err="1" smtClean="0">
                <a:solidFill>
                  <a:srgbClr val="FF0000"/>
                </a:solidFill>
                <a:latin typeface="微软雅黑" panose="020B0503020204020204" pitchFamily="34" charset="-122"/>
                <a:ea typeface="微软雅黑" panose="020B0503020204020204" pitchFamily="34" charset="-122"/>
              </a:rPr>
              <a:t>weChatNm</a:t>
            </a:r>
            <a:r>
              <a:rPr lang="en-US" altLang="zh-CN" sz="2000" b="1" dirty="0" smtClean="0">
                <a:solidFill>
                  <a:srgbClr val="FF0000"/>
                </a:solidFill>
                <a:latin typeface="微软雅黑" panose="020B0503020204020204" pitchFamily="34" charset="-122"/>
                <a:ea typeface="微软雅黑" panose="020B0503020204020204" pitchFamily="34" charset="-122"/>
              </a:rPr>
              <a:t>: String)</a:t>
            </a:r>
            <a:endParaRPr lang="en-US" altLang="zh-CN" sz="2000" b="1" dirty="0">
              <a:solidFill>
                <a:srgbClr val="FF0000"/>
              </a:solidFill>
              <a:latin typeface="微软雅黑" panose="020B0503020204020204" pitchFamily="34" charset="-122"/>
              <a:ea typeface="微软雅黑" panose="020B0503020204020204" pitchFamily="34" charset="-122"/>
            </a:endParaRPr>
          </a:p>
          <a:p>
            <a:pPr algn="just" eaLnBrk="0" hangingPunct="0"/>
            <a:endParaRPr lang="en-US" altLang="zh-CN" sz="2000" b="1" dirty="0">
              <a:solidFill>
                <a:srgbClr val="0000CC"/>
              </a:solidFill>
              <a:latin typeface="微软雅黑" panose="020B0503020204020204" pitchFamily="34" charset="-122"/>
              <a:ea typeface="微软雅黑" panose="020B0503020204020204" pitchFamily="34" charset="-122"/>
            </a:endParaRPr>
          </a:p>
        </p:txBody>
      </p:sp>
      <p:sp>
        <p:nvSpPr>
          <p:cNvPr id="1074183" name="Text Box 7"/>
          <p:cNvSpPr txBox="1">
            <a:spLocks noChangeArrowheads="1"/>
          </p:cNvSpPr>
          <p:nvPr/>
        </p:nvSpPr>
        <p:spPr bwMode="auto">
          <a:xfrm>
            <a:off x="135802" y="2957508"/>
            <a:ext cx="5564380" cy="709419"/>
          </a:xfrm>
          <a:prstGeom prst="rect">
            <a:avLst/>
          </a:prstGeom>
          <a:solidFill>
            <a:srgbClr val="FFFFFF"/>
          </a:solidFill>
          <a:ln w="12700">
            <a:solidFill>
              <a:srgbClr val="CC3300"/>
            </a:solidFill>
            <a:miter lim="800000"/>
          </a:ln>
        </p:spPr>
        <p:txBody>
          <a:bodyPr/>
          <a:lstStyle/>
          <a:p>
            <a:pPr algn="ctr" eaLnBrk="0" hangingPunct="0">
              <a:lnSpc>
                <a:spcPct val="80000"/>
              </a:lnSpc>
            </a:pPr>
            <a:r>
              <a:rPr lang="en-US" altLang="zh-CN" sz="2400" dirty="0">
                <a:solidFill>
                  <a:srgbClr val="000000"/>
                </a:solidFill>
                <a:latin typeface="微软雅黑" panose="020B0503020204020204" pitchFamily="34" charset="-122"/>
                <a:ea typeface="微软雅黑" panose="020B0503020204020204" pitchFamily="34" charset="-122"/>
              </a:rPr>
              <a:t>&lt;&lt;interface&gt;&gt;</a:t>
            </a:r>
            <a:endParaRPr lang="en-US" altLang="zh-CN" sz="2400" dirty="0">
              <a:solidFill>
                <a:srgbClr val="000000"/>
              </a:solidFill>
              <a:latin typeface="微软雅黑" panose="020B0503020204020204" pitchFamily="34" charset="-122"/>
              <a:ea typeface="微软雅黑" panose="020B0503020204020204" pitchFamily="34" charset="-122"/>
            </a:endParaRPr>
          </a:p>
          <a:p>
            <a:pPr algn="ctr" eaLnBrk="0" hangingPunct="0">
              <a:lnSpc>
                <a:spcPct val="80000"/>
              </a:lnSpc>
            </a:pPr>
            <a:r>
              <a:rPr lang="en-US" altLang="zh-CN" sz="2800" b="1" dirty="0" err="1">
                <a:latin typeface="微软雅黑" panose="020B0503020204020204" pitchFamily="34" charset="-122"/>
                <a:ea typeface="微软雅黑" panose="020B0503020204020204" pitchFamily="34" charset="-122"/>
              </a:rPr>
              <a:t>InputInfo</a:t>
            </a:r>
            <a:endParaRPr lang="en-US" altLang="zh-CN" sz="2800" b="1" dirty="0">
              <a:latin typeface="微软雅黑" panose="020B0503020204020204" pitchFamily="34" charset="-122"/>
              <a:ea typeface="微软雅黑" panose="020B0503020204020204" pitchFamily="34" charset="-122"/>
            </a:endParaRPr>
          </a:p>
        </p:txBody>
      </p:sp>
      <p:sp>
        <p:nvSpPr>
          <p:cNvPr id="1074184" name="Rectangle 8"/>
          <p:cNvSpPr>
            <a:spLocks noChangeArrowheads="1"/>
          </p:cNvSpPr>
          <p:nvPr/>
        </p:nvSpPr>
        <p:spPr bwMode="auto">
          <a:xfrm>
            <a:off x="139500" y="3663995"/>
            <a:ext cx="5564379" cy="157470"/>
          </a:xfrm>
          <a:prstGeom prst="rect">
            <a:avLst/>
          </a:prstGeom>
          <a:solidFill>
            <a:srgbClr val="FFFFFF"/>
          </a:solidFill>
          <a:ln w="12700">
            <a:solidFill>
              <a:srgbClr val="000000"/>
            </a:solidFill>
            <a:miter lim="800000"/>
          </a:ln>
        </p:spPr>
        <p:txBody>
          <a:bodyPr anchor="ctr"/>
          <a:lstStyle/>
          <a:p>
            <a:pPr algn="ctr" eaLnBrk="0" hangingPunct="0"/>
            <a:endParaRPr lang="zh-CN" altLang="en-US"/>
          </a:p>
        </p:txBody>
      </p:sp>
      <p:sp>
        <p:nvSpPr>
          <p:cNvPr id="1074185" name="Text Box 9"/>
          <p:cNvSpPr txBox="1">
            <a:spLocks noChangeArrowheads="1"/>
          </p:cNvSpPr>
          <p:nvPr/>
        </p:nvSpPr>
        <p:spPr bwMode="auto">
          <a:xfrm>
            <a:off x="1037968" y="5940722"/>
            <a:ext cx="8509686" cy="731928"/>
          </a:xfrm>
          <a:prstGeom prst="rect">
            <a:avLst/>
          </a:prstGeom>
          <a:solidFill>
            <a:srgbClr val="FFFFFF"/>
          </a:solidFill>
          <a:ln w="25400">
            <a:solidFill>
              <a:srgbClr val="CC3300"/>
            </a:solidFill>
            <a:miter lim="800000"/>
          </a:ln>
        </p:spPr>
        <p:txBody>
          <a:bodyPr/>
          <a:lstStyle/>
          <a:p>
            <a:pPr algn="just" eaLnBrk="0" hangingPunct="0"/>
            <a:r>
              <a:rPr lang="en-US" altLang="zh-CN" sz="2000" b="1" dirty="0">
                <a:latin typeface="微软雅黑" panose="020B0503020204020204" pitchFamily="34" charset="-122"/>
                <a:ea typeface="微软雅黑" panose="020B0503020204020204" pitchFamily="34" charset="-122"/>
              </a:rPr>
              <a:t>+input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smtClean="0">
                <a:solidFill>
                  <a:srgbClr val="FF0000"/>
                </a:solidFill>
                <a:latin typeface="微软雅黑" panose="020B0503020204020204" pitchFamily="34" charset="-122"/>
                <a:ea typeface="微软雅黑" panose="020B0503020204020204" pitchFamily="34" charset="-122"/>
              </a:rPr>
              <a:t>name</a:t>
            </a:r>
            <a:r>
              <a:rPr lang="en-US" altLang="zh-CN" sz="2000" b="1" dirty="0">
                <a:solidFill>
                  <a:srgbClr val="FF0000"/>
                </a:solidFill>
                <a:latin typeface="微软雅黑" panose="020B0503020204020204" pitchFamily="34" charset="-122"/>
                <a:ea typeface="微软雅黑" panose="020B0503020204020204" pitchFamily="34" charset="-122"/>
              </a:rPr>
              <a:t>: String, cell: String, </a:t>
            </a:r>
            <a:endParaRPr lang="en-US" altLang="zh-CN" sz="2000" b="1" dirty="0">
              <a:solidFill>
                <a:srgbClr val="FF0000"/>
              </a:solidFill>
              <a:latin typeface="微软雅黑" panose="020B0503020204020204" pitchFamily="34" charset="-122"/>
              <a:ea typeface="微软雅黑" panose="020B0503020204020204" pitchFamily="34" charset="-122"/>
            </a:endParaRPr>
          </a:p>
          <a:p>
            <a:pPr algn="just" eaLnBrk="0" hangingPunct="0"/>
            <a:r>
              <a:rPr lang="en-US" altLang="zh-CN" sz="2000" b="1" dirty="0">
                <a:solidFill>
                  <a:srgbClr val="FF0000"/>
                </a:solidFill>
                <a:latin typeface="微软雅黑" panose="020B0503020204020204" pitchFamily="34" charset="-122"/>
                <a:ea typeface="微软雅黑" panose="020B0503020204020204" pitchFamily="34" charset="-122"/>
              </a:rPr>
              <a:t>             email: String</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err="1">
                <a:solidFill>
                  <a:srgbClr val="FF0000"/>
                </a:solidFill>
                <a:latin typeface="微软雅黑" panose="020B0503020204020204" pitchFamily="34" charset="-122"/>
                <a:ea typeface="微软雅黑" panose="020B0503020204020204" pitchFamily="34" charset="-122"/>
              </a:rPr>
              <a:t>weChatNm</a:t>
            </a:r>
            <a:r>
              <a:rPr lang="en-US" altLang="zh-CN" sz="2000" b="1" dirty="0">
                <a:solidFill>
                  <a:srgbClr val="FF0000"/>
                </a:solidFill>
                <a:latin typeface="微软雅黑" panose="020B0503020204020204" pitchFamily="34" charset="-122"/>
                <a:ea typeface="微软雅黑" panose="020B0503020204020204" pitchFamily="34" charset="-122"/>
              </a:rPr>
              <a:t>: String)</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074186" name="Text Box 10"/>
          <p:cNvSpPr txBox="1">
            <a:spLocks noChangeArrowheads="1"/>
          </p:cNvSpPr>
          <p:nvPr/>
        </p:nvSpPr>
        <p:spPr bwMode="auto">
          <a:xfrm>
            <a:off x="1037968" y="5250027"/>
            <a:ext cx="8509686" cy="461962"/>
          </a:xfrm>
          <a:prstGeom prst="rect">
            <a:avLst/>
          </a:prstGeom>
          <a:solidFill>
            <a:srgbClr val="FFFFFF"/>
          </a:solidFill>
          <a:ln w="12700">
            <a:solidFill>
              <a:srgbClr val="CC3300"/>
            </a:solidFill>
            <a:miter lim="800000"/>
          </a:ln>
        </p:spPr>
        <p:txBody>
          <a:bodyPr/>
          <a:lstStyle/>
          <a:p>
            <a:pPr algn="ctr" eaLnBrk="0" hangingPunct="0"/>
            <a:r>
              <a:rPr lang="en-US" altLang="zh-CN" sz="2800" b="1" dirty="0" err="1">
                <a:latin typeface="微软雅黑" panose="020B0503020204020204" pitchFamily="34" charset="-122"/>
                <a:ea typeface="微软雅黑" panose="020B0503020204020204" pitchFamily="34" charset="-122"/>
              </a:rPr>
              <a:t>InputAdapter</a:t>
            </a:r>
            <a:endParaRPr lang="en-US" altLang="zh-CN" sz="2800" b="1" dirty="0">
              <a:latin typeface="微软雅黑" panose="020B0503020204020204" pitchFamily="34" charset="-122"/>
              <a:ea typeface="微软雅黑" panose="020B0503020204020204" pitchFamily="34" charset="-122"/>
            </a:endParaRPr>
          </a:p>
        </p:txBody>
      </p:sp>
      <p:sp>
        <p:nvSpPr>
          <p:cNvPr id="1074187" name="Rectangle 11"/>
          <p:cNvSpPr>
            <a:spLocks noChangeArrowheads="1"/>
          </p:cNvSpPr>
          <p:nvPr/>
        </p:nvSpPr>
        <p:spPr bwMode="auto">
          <a:xfrm>
            <a:off x="1037968" y="5711989"/>
            <a:ext cx="8509686" cy="228732"/>
          </a:xfrm>
          <a:prstGeom prst="rect">
            <a:avLst/>
          </a:prstGeom>
          <a:solidFill>
            <a:srgbClr val="FFFFFF"/>
          </a:solidFill>
          <a:ln w="9525">
            <a:solidFill>
              <a:srgbClr val="000000"/>
            </a:solidFill>
            <a:miter lim="800000"/>
          </a:ln>
        </p:spPr>
        <p:txBody>
          <a:bodyPr anchor="ctr"/>
          <a:lstStyle/>
          <a:p>
            <a:pPr eaLnBrk="0" hangingPunct="0"/>
            <a:r>
              <a:rPr lang="en-US" altLang="zh-CN" sz="2400" b="1" dirty="0" smtClean="0">
                <a:solidFill>
                  <a:srgbClr val="0000CC"/>
                </a:solidFill>
              </a:rPr>
              <a:t>-</a:t>
            </a:r>
            <a:r>
              <a:rPr lang="en-US" altLang="zh-CN" sz="2400" b="1" dirty="0" err="1" smtClean="0">
                <a:solidFill>
                  <a:srgbClr val="0000CC"/>
                </a:solidFill>
              </a:rPr>
              <a:t>weChatNm</a:t>
            </a:r>
            <a:r>
              <a:rPr lang="en-US" altLang="zh-CN" sz="2400" b="1" dirty="0" smtClean="0">
                <a:solidFill>
                  <a:srgbClr val="0000CC"/>
                </a:solidFill>
              </a:rPr>
              <a:t>: String</a:t>
            </a:r>
            <a:endParaRPr lang="zh-CN" altLang="en-US" sz="2400" b="1" dirty="0">
              <a:solidFill>
                <a:srgbClr val="0000CC"/>
              </a:solidFill>
            </a:endParaRPr>
          </a:p>
        </p:txBody>
      </p:sp>
      <p:sp>
        <p:nvSpPr>
          <p:cNvPr id="1074188" name="Text Box 12"/>
          <p:cNvSpPr txBox="1">
            <a:spLocks noChangeArrowheads="1"/>
          </p:cNvSpPr>
          <p:nvPr/>
        </p:nvSpPr>
        <p:spPr bwMode="auto">
          <a:xfrm>
            <a:off x="7332133" y="4719802"/>
            <a:ext cx="1493837" cy="398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000" b="1" dirty="0">
                <a:latin typeface="微软雅黑" panose="020B0503020204020204" pitchFamily="34" charset="-122"/>
                <a:ea typeface="微软雅黑" panose="020B0503020204020204" pitchFamily="34" charset="-122"/>
              </a:rPr>
              <a:t>call</a:t>
            </a:r>
            <a:endParaRPr lang="en-US" altLang="zh-CN" sz="2000" b="1" dirty="0">
              <a:latin typeface="微软雅黑" panose="020B0503020204020204" pitchFamily="34" charset="-122"/>
              <a:ea typeface="微软雅黑" panose="020B0503020204020204" pitchFamily="34" charset="-122"/>
            </a:endParaRPr>
          </a:p>
        </p:txBody>
      </p:sp>
      <p:sp>
        <p:nvSpPr>
          <p:cNvPr id="1074189" name="Text Box 13"/>
          <p:cNvSpPr txBox="1">
            <a:spLocks noChangeArrowheads="1"/>
          </p:cNvSpPr>
          <p:nvPr/>
        </p:nvSpPr>
        <p:spPr bwMode="auto">
          <a:xfrm>
            <a:off x="4093581" y="4731465"/>
            <a:ext cx="1800225" cy="398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000" b="1" dirty="0">
                <a:solidFill>
                  <a:srgbClr val="000000"/>
                </a:solidFill>
                <a:latin typeface="微软雅黑" panose="020B0503020204020204" pitchFamily="34" charset="-122"/>
                <a:ea typeface="微软雅黑" panose="020B0503020204020204" pitchFamily="34" charset="-122"/>
              </a:rPr>
              <a:t>implements</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074192" name="Text Box 16"/>
          <p:cNvSpPr txBox="1">
            <a:spLocks noChangeArrowheads="1"/>
          </p:cNvSpPr>
          <p:nvPr/>
        </p:nvSpPr>
        <p:spPr bwMode="auto">
          <a:xfrm>
            <a:off x="2571220" y="1892464"/>
            <a:ext cx="1939925" cy="558800"/>
          </a:xfrm>
          <a:prstGeom prst="rect">
            <a:avLst/>
          </a:prstGeom>
          <a:solidFill>
            <a:srgbClr val="FFCC00"/>
          </a:solidFill>
          <a:ln w="12700">
            <a:solidFill>
              <a:srgbClr val="CC3300"/>
            </a:solidFill>
            <a:miter lim="800000"/>
          </a:ln>
        </p:spPr>
        <p:txBody>
          <a:bodyPr/>
          <a:lstStyle/>
          <a:p>
            <a:pPr algn="ctr" eaLnBrk="0" hangingPunct="0"/>
            <a:r>
              <a:rPr lang="en-US" altLang="zh-CN" sz="2800" b="1" dirty="0" err="1">
                <a:latin typeface="微软雅黑" panose="020B0503020204020204" pitchFamily="34" charset="-122"/>
                <a:ea typeface="微软雅黑" panose="020B0503020204020204" pitchFamily="34" charset="-122"/>
              </a:rPr>
              <a:t>ClientGUI</a:t>
            </a:r>
            <a:endParaRPr lang="en-US" altLang="zh-CN" sz="2800" b="1" dirty="0">
              <a:latin typeface="微软雅黑" panose="020B0503020204020204" pitchFamily="34" charset="-122"/>
              <a:ea typeface="微软雅黑" panose="020B0503020204020204" pitchFamily="34" charset="-122"/>
            </a:endParaRPr>
          </a:p>
        </p:txBody>
      </p:sp>
      <p:sp>
        <p:nvSpPr>
          <p:cNvPr id="1074194" name="Text Box 18"/>
          <p:cNvSpPr txBox="1">
            <a:spLocks noChangeArrowheads="1"/>
          </p:cNvSpPr>
          <p:nvPr/>
        </p:nvSpPr>
        <p:spPr bwMode="auto">
          <a:xfrm>
            <a:off x="5893806" y="3139169"/>
            <a:ext cx="6156356" cy="585787"/>
          </a:xfrm>
          <a:prstGeom prst="rect">
            <a:avLst/>
          </a:prstGeom>
          <a:solidFill>
            <a:srgbClr val="FFFFFF"/>
          </a:solidFill>
          <a:ln w="12700">
            <a:solidFill>
              <a:srgbClr val="CC3300"/>
            </a:solidFill>
            <a:miter lim="800000"/>
          </a:ln>
        </p:spPr>
        <p:txBody>
          <a:bodyPr/>
          <a:lstStyle/>
          <a:p>
            <a:pPr algn="ctr" eaLnBrk="0" hangingPunct="0"/>
            <a:r>
              <a:rPr lang="en-US" altLang="zh-CN" sz="2800" b="1" dirty="0">
                <a:latin typeface="微软雅黑" panose="020B0503020204020204" pitchFamily="34" charset="-122"/>
                <a:ea typeface="微软雅黑" panose="020B0503020204020204" pitchFamily="34" charset="-122"/>
              </a:rPr>
              <a:t>Input</a:t>
            </a:r>
            <a:r>
              <a:rPr lang="en-US" altLang="zh-CN" sz="2400" dirty="0"/>
              <a:t> </a:t>
            </a:r>
            <a:endParaRPr lang="en-US" altLang="zh-CN" sz="2400" dirty="0"/>
          </a:p>
        </p:txBody>
      </p:sp>
      <p:sp>
        <p:nvSpPr>
          <p:cNvPr id="1074195" name="Rectangle 19"/>
          <p:cNvSpPr>
            <a:spLocks noChangeArrowheads="1"/>
          </p:cNvSpPr>
          <p:nvPr/>
        </p:nvSpPr>
        <p:spPr bwMode="auto">
          <a:xfrm>
            <a:off x="5893806" y="3672568"/>
            <a:ext cx="6156356" cy="216458"/>
          </a:xfrm>
          <a:prstGeom prst="rect">
            <a:avLst/>
          </a:prstGeom>
          <a:solidFill>
            <a:srgbClr val="FFFFFF"/>
          </a:solidFill>
          <a:ln w="12700">
            <a:solidFill>
              <a:srgbClr val="000000"/>
            </a:solidFill>
            <a:miter lim="800000"/>
          </a:ln>
        </p:spPr>
        <p:txBody>
          <a:bodyPr anchor="ctr"/>
          <a:lstStyle/>
          <a:p>
            <a:pPr algn="ctr" eaLnBrk="0" hangingPunct="0"/>
            <a:endParaRPr lang="zh-CN" altLang="en-US"/>
          </a:p>
        </p:txBody>
      </p:sp>
      <p:sp>
        <p:nvSpPr>
          <p:cNvPr id="1074196" name="Text Box 20"/>
          <p:cNvSpPr txBox="1">
            <a:spLocks noChangeArrowheads="1"/>
          </p:cNvSpPr>
          <p:nvPr/>
        </p:nvSpPr>
        <p:spPr bwMode="auto">
          <a:xfrm>
            <a:off x="5893806" y="3889539"/>
            <a:ext cx="6156356" cy="687388"/>
          </a:xfrm>
          <a:prstGeom prst="rect">
            <a:avLst/>
          </a:prstGeom>
          <a:solidFill>
            <a:srgbClr val="FFFFFF"/>
          </a:solidFill>
          <a:ln w="12700">
            <a:solidFill>
              <a:srgbClr val="CC3300"/>
            </a:solidFill>
            <a:miter lim="800000"/>
          </a:ln>
        </p:spPr>
        <p:txBody>
          <a:bodyPr/>
          <a:lstStyle/>
          <a:p>
            <a:pPr algn="just" eaLnBrk="0" hangingPunct="0"/>
            <a:r>
              <a:rPr lang="en-US" altLang="zh-CN" sz="2000" b="1" dirty="0">
                <a:latin typeface="微软雅黑" panose="020B0503020204020204" pitchFamily="34" charset="-122"/>
                <a:ea typeface="微软雅黑" panose="020B0503020204020204" pitchFamily="34" charset="-122"/>
              </a:rPr>
              <a:t>+input(name: String, cell: String, email: String)</a:t>
            </a:r>
            <a:endParaRPr lang="en-US" altLang="zh-CN" sz="2000" b="1" dirty="0">
              <a:latin typeface="微软雅黑" panose="020B0503020204020204" pitchFamily="34" charset="-122"/>
              <a:ea typeface="微软雅黑" panose="020B0503020204020204" pitchFamily="34" charset="-122"/>
            </a:endParaRPr>
          </a:p>
          <a:p>
            <a:pPr algn="just" eaLnBrk="0" hangingPunct="0"/>
            <a:endParaRPr lang="en-US" altLang="zh-CN" sz="2000" dirty="0"/>
          </a:p>
        </p:txBody>
      </p:sp>
      <p:sp>
        <p:nvSpPr>
          <p:cNvPr id="1074197" name="Line 21"/>
          <p:cNvSpPr>
            <a:spLocks noChangeShapeType="1"/>
          </p:cNvSpPr>
          <p:nvPr/>
        </p:nvSpPr>
        <p:spPr bwMode="auto">
          <a:xfrm>
            <a:off x="3515782" y="2476665"/>
            <a:ext cx="0" cy="4111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51217" name="直接箭头连接符 3"/>
          <p:cNvCxnSpPr>
            <a:cxnSpLocks noChangeShapeType="1"/>
          </p:cNvCxnSpPr>
          <p:nvPr/>
        </p:nvCxnSpPr>
        <p:spPr bwMode="auto">
          <a:xfrm flipV="1">
            <a:off x="7190844" y="4646778"/>
            <a:ext cx="12700" cy="587375"/>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grpSp>
        <p:nvGrpSpPr>
          <p:cNvPr id="19" name="组合 18"/>
          <p:cNvGrpSpPr/>
          <p:nvPr/>
        </p:nvGrpSpPr>
        <p:grpSpPr>
          <a:xfrm>
            <a:off x="3667932" y="4588564"/>
            <a:ext cx="370192" cy="612000"/>
            <a:chOff x="995510" y="3518932"/>
            <a:chExt cx="308189" cy="526553"/>
          </a:xfrm>
        </p:grpSpPr>
        <p:sp>
          <p:nvSpPr>
            <p:cNvPr id="20" name="流程图: 摘录 19"/>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862119" y="4308389"/>
            <a:ext cx="1705232" cy="2174789"/>
            <a:chOff x="6862119" y="4308389"/>
            <a:chExt cx="1705232" cy="2174789"/>
          </a:xfrm>
        </p:grpSpPr>
        <p:sp>
          <p:nvSpPr>
            <p:cNvPr id="2" name="椭圆 1"/>
            <p:cNvSpPr/>
            <p:nvPr/>
          </p:nvSpPr>
          <p:spPr>
            <a:xfrm>
              <a:off x="6862119" y="6301946"/>
              <a:ext cx="156519" cy="181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a:stCxn id="2" idx="7"/>
            </p:cNvCxnSpPr>
            <p:nvPr/>
          </p:nvCxnSpPr>
          <p:spPr>
            <a:xfrm flipV="1">
              <a:off x="6995716" y="4308389"/>
              <a:ext cx="1571635" cy="20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4187">
                                            <p:txEl>
                                              <p:pRg st="0" end="0"/>
                                            </p:txEl>
                                          </p:spTgt>
                                        </p:tgtEl>
                                        <p:attrNameLst>
                                          <p:attrName>style.visibility</p:attrName>
                                        </p:attrNameLst>
                                      </p:cBhvr>
                                      <p:to>
                                        <p:strVal val="visible"/>
                                      </p:to>
                                    </p:set>
                                    <p:anim calcmode="lin" valueType="num">
                                      <p:cBhvr additive="base">
                                        <p:cTn id="7" dur="500" fill="hold"/>
                                        <p:tgtEl>
                                          <p:spTgt spid="1074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4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noChangeArrowheads="1"/>
          </p:cNvSpPr>
          <p:nvPr>
            <p:ph idx="1"/>
          </p:nvPr>
        </p:nvSpPr>
        <p:spPr>
          <a:xfrm>
            <a:off x="574825" y="408654"/>
            <a:ext cx="7997825" cy="655638"/>
          </a:xfrm>
        </p:spPr>
        <p:txBody>
          <a:bodyPr/>
          <a:lstStyle/>
          <a:p>
            <a:pPr marL="0" indent="0">
              <a:buNone/>
            </a:pPr>
            <a:r>
              <a:rPr lang="en-US" altLang="zh-CN" b="1" dirty="0">
                <a:latin typeface="微软雅黑" panose="020B0503020204020204" pitchFamily="34" charset="-122"/>
                <a:ea typeface="微软雅黑" panose="020B0503020204020204" pitchFamily="34" charset="-122"/>
              </a:rPr>
              <a:t>Example 6: </a:t>
            </a:r>
            <a:r>
              <a:rPr lang="zh-CN" altLang="en-US" b="1" dirty="0">
                <a:latin typeface="微软雅黑" panose="020B0503020204020204" pitchFamily="34" charset="-122"/>
                <a:ea typeface="微软雅黑" panose="020B0503020204020204" pitchFamily="34" charset="-122"/>
              </a:rPr>
              <a:t>改变接口问题</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椭圆的例子</a:t>
            </a:r>
            <a:endParaRPr lang="zh-CN" altLang="en-US" b="1" dirty="0">
              <a:latin typeface="微软雅黑" panose="020B0503020204020204" pitchFamily="34" charset="-122"/>
              <a:ea typeface="微软雅黑" panose="020B0503020204020204" pitchFamily="34" charset="-122"/>
            </a:endParaRPr>
          </a:p>
        </p:txBody>
      </p:sp>
      <p:sp>
        <p:nvSpPr>
          <p:cNvPr id="1074182" name="Text Box 6"/>
          <p:cNvSpPr txBox="1">
            <a:spLocks noChangeArrowheads="1"/>
          </p:cNvSpPr>
          <p:nvPr/>
        </p:nvSpPr>
        <p:spPr bwMode="auto">
          <a:xfrm>
            <a:off x="1070920" y="4044632"/>
            <a:ext cx="5025080" cy="453468"/>
          </a:xfrm>
          <a:prstGeom prst="rect">
            <a:avLst/>
          </a:prstGeom>
          <a:solidFill>
            <a:srgbClr val="FFFFFF"/>
          </a:solidFill>
          <a:ln w="12700">
            <a:solidFill>
              <a:srgbClr val="CC3300"/>
            </a:solidFill>
            <a:miter lim="800000"/>
          </a:ln>
        </p:spPr>
        <p:txBody>
          <a:bodyPr/>
          <a:lstStyle/>
          <a:p>
            <a:pPr algn="just" eaLnBrk="0" hangingPunct="0"/>
            <a:r>
              <a:rPr lang="en-US" altLang="zh-CN" sz="2000" b="1" dirty="0" smtClean="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FullEllipse</a:t>
            </a:r>
            <a:r>
              <a:rPr lang="en-US" altLang="zh-CN" sz="2000" b="1" dirty="0" smtClean="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cx:int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cy:int</a:t>
            </a:r>
            <a:r>
              <a:rPr lang="en-US" altLang="zh-CN" sz="2000" b="1" dirty="0">
                <a:latin typeface="微软雅黑" panose="020B0503020204020204" pitchFamily="34" charset="-122"/>
                <a:ea typeface="微软雅黑" panose="020B0503020204020204" pitchFamily="34" charset="-122"/>
              </a:rPr>
              <a:t>, a:int, b:int</a:t>
            </a:r>
            <a:r>
              <a:rPr lang="en-US" altLang="zh-CN" sz="2000" b="1" dirty="0" smtClean="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1074183" name="Text Box 7"/>
          <p:cNvSpPr txBox="1">
            <a:spLocks noChangeArrowheads="1"/>
          </p:cNvSpPr>
          <p:nvPr/>
        </p:nvSpPr>
        <p:spPr bwMode="auto">
          <a:xfrm>
            <a:off x="1070920" y="2975686"/>
            <a:ext cx="5025080" cy="873125"/>
          </a:xfrm>
          <a:prstGeom prst="rect">
            <a:avLst/>
          </a:prstGeom>
          <a:solidFill>
            <a:srgbClr val="FFFFFF"/>
          </a:solidFill>
          <a:ln w="12700">
            <a:solidFill>
              <a:srgbClr val="CC3300"/>
            </a:solidFill>
            <a:miter lim="800000"/>
          </a:ln>
        </p:spPr>
        <p:txBody>
          <a:bodyPr/>
          <a:lstStyle/>
          <a:p>
            <a:pPr algn="ctr" eaLnBrk="0" hangingPunct="0"/>
            <a:r>
              <a:rPr lang="en-US" altLang="zh-CN" sz="2800" dirty="0">
                <a:solidFill>
                  <a:srgbClr val="000000"/>
                </a:solidFill>
              </a:rPr>
              <a:t>&lt;&lt;interface&gt;&gt;</a:t>
            </a:r>
            <a:endParaRPr lang="en-US" altLang="zh-CN" sz="2800" dirty="0">
              <a:solidFill>
                <a:srgbClr val="000000"/>
              </a:solidFill>
            </a:endParaRPr>
          </a:p>
          <a:p>
            <a:pPr algn="ctr" eaLnBrk="0" hangingPunct="0"/>
            <a:r>
              <a:rPr lang="en-US" altLang="zh-CN" sz="2800" b="1" dirty="0" err="1">
                <a:latin typeface="微软雅黑" panose="020B0503020204020204" pitchFamily="34" charset="-122"/>
                <a:ea typeface="微软雅黑" panose="020B0503020204020204" pitchFamily="34" charset="-122"/>
              </a:rPr>
              <a:t>FullEllipse</a:t>
            </a:r>
            <a:endParaRPr lang="en-US" altLang="zh-CN" sz="2800" b="1" dirty="0">
              <a:latin typeface="微软雅黑" panose="020B0503020204020204" pitchFamily="34" charset="-122"/>
              <a:ea typeface="微软雅黑" panose="020B0503020204020204" pitchFamily="34" charset="-122"/>
            </a:endParaRPr>
          </a:p>
        </p:txBody>
      </p:sp>
      <p:sp>
        <p:nvSpPr>
          <p:cNvPr id="1074184" name="Rectangle 8"/>
          <p:cNvSpPr>
            <a:spLocks noChangeArrowheads="1"/>
          </p:cNvSpPr>
          <p:nvPr/>
        </p:nvSpPr>
        <p:spPr bwMode="auto">
          <a:xfrm>
            <a:off x="1072505" y="3862033"/>
            <a:ext cx="5025081" cy="180000"/>
          </a:xfrm>
          <a:prstGeom prst="rect">
            <a:avLst/>
          </a:prstGeom>
          <a:solidFill>
            <a:srgbClr val="FFFFFF"/>
          </a:solidFill>
          <a:ln w="12700">
            <a:solidFill>
              <a:srgbClr val="000000"/>
            </a:solidFill>
            <a:miter lim="800000"/>
          </a:ln>
        </p:spPr>
        <p:txBody>
          <a:bodyPr anchor="ctr"/>
          <a:lstStyle/>
          <a:p>
            <a:pPr algn="ctr" eaLnBrk="0" hangingPunct="0"/>
            <a:endParaRPr lang="zh-CN" altLang="en-US"/>
          </a:p>
        </p:txBody>
      </p:sp>
      <p:sp>
        <p:nvSpPr>
          <p:cNvPr id="1074185" name="Text Box 9"/>
          <p:cNvSpPr txBox="1">
            <a:spLocks noChangeArrowheads="1"/>
          </p:cNvSpPr>
          <p:nvPr/>
        </p:nvSpPr>
        <p:spPr bwMode="auto">
          <a:xfrm>
            <a:off x="3054720" y="5768614"/>
            <a:ext cx="5662612" cy="547687"/>
          </a:xfrm>
          <a:prstGeom prst="rect">
            <a:avLst/>
          </a:prstGeom>
          <a:solidFill>
            <a:srgbClr val="FFFFFF"/>
          </a:solidFill>
          <a:ln w="25400">
            <a:solidFill>
              <a:srgbClr val="CC3300"/>
            </a:solidFill>
            <a:miter lim="800000"/>
          </a:ln>
        </p:spPr>
        <p:txBody>
          <a:bodyPr/>
          <a:lstStyle/>
          <a:p>
            <a:pPr algn="just" eaLnBrk="0" hangingPunct="0"/>
            <a:r>
              <a:rPr lang="en-US" altLang="zh-CN" sz="2000" b="1" dirty="0" smtClean="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err="1" smtClean="0">
                <a:latin typeface="微软雅黑" panose="020B0503020204020204" pitchFamily="34" charset="-122"/>
                <a:ea typeface="微软雅黑" panose="020B0503020204020204" pitchFamily="34" charset="-122"/>
                <a:sym typeface="宋体" panose="02010600030101010101" pitchFamily="2" charset="-122"/>
              </a:rPr>
              <a:t>FullEllipse</a:t>
            </a:r>
            <a:r>
              <a:rPr lang="en-US" altLang="zh-CN" sz="2000" b="1" dirty="0" smtClean="0">
                <a:latin typeface="微软雅黑" panose="020B0503020204020204" pitchFamily="34" charset="-122"/>
                <a:ea typeface="微软雅黑" panose="020B0503020204020204" pitchFamily="34" charset="-122"/>
                <a:sym typeface="宋体" panose="02010600030101010101" pitchFamily="2" charset="-122"/>
              </a:rPr>
              <a:t>(cx</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int</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cy: </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int</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a: </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int</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b: </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int</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a:latin typeface="微软雅黑" panose="020B0503020204020204" pitchFamily="34" charset="-122"/>
              <a:ea typeface="微软雅黑" panose="020B0503020204020204" pitchFamily="34" charset="-122"/>
            </a:endParaRPr>
          </a:p>
          <a:p>
            <a:pPr algn="just" eaLnBrk="0" hangingPunct="0"/>
            <a:endParaRPr lang="en-US" altLang="zh-CN" sz="2000" dirty="0">
              <a:solidFill>
                <a:srgbClr val="0000CC"/>
              </a:solidFill>
              <a:sym typeface="宋体" panose="02010600030101010101" pitchFamily="2" charset="-122"/>
            </a:endParaRPr>
          </a:p>
          <a:p>
            <a:pPr algn="just" eaLnBrk="0" hangingPunct="0"/>
            <a:endParaRPr lang="en-US" altLang="zh-CN" sz="2000" dirty="0">
              <a:solidFill>
                <a:srgbClr val="0000CC"/>
              </a:solidFill>
              <a:sym typeface="宋体" panose="02010600030101010101" pitchFamily="2" charset="-122"/>
            </a:endParaRPr>
          </a:p>
        </p:txBody>
      </p:sp>
      <p:sp>
        <p:nvSpPr>
          <p:cNvPr id="1074186" name="Text Box 10"/>
          <p:cNvSpPr txBox="1">
            <a:spLocks noChangeArrowheads="1"/>
          </p:cNvSpPr>
          <p:nvPr/>
        </p:nvSpPr>
        <p:spPr bwMode="auto">
          <a:xfrm>
            <a:off x="3054720" y="5168538"/>
            <a:ext cx="5662612" cy="461962"/>
          </a:xfrm>
          <a:prstGeom prst="rect">
            <a:avLst/>
          </a:prstGeom>
          <a:solidFill>
            <a:srgbClr val="FFFFFF"/>
          </a:solidFill>
          <a:ln w="12700">
            <a:solidFill>
              <a:srgbClr val="CC3300"/>
            </a:solidFill>
            <a:miter lim="800000"/>
          </a:ln>
        </p:spPr>
        <p:txBody>
          <a:bodyPr/>
          <a:lstStyle/>
          <a:p>
            <a:pPr algn="ctr" eaLnBrk="0" hangingPunct="0"/>
            <a:r>
              <a:rPr lang="en-US" altLang="zh-CN" sz="2800" b="1" dirty="0" err="1">
                <a:latin typeface="微软雅黑" panose="020B0503020204020204" pitchFamily="34" charset="-122"/>
                <a:ea typeface="微软雅黑" panose="020B0503020204020204" pitchFamily="34" charset="-122"/>
              </a:rPr>
              <a:t>EllipseAdapter</a:t>
            </a:r>
            <a:endParaRPr lang="en-US" altLang="zh-CN" sz="2800" b="1" dirty="0">
              <a:latin typeface="微软雅黑" panose="020B0503020204020204" pitchFamily="34" charset="-122"/>
              <a:ea typeface="微软雅黑" panose="020B0503020204020204" pitchFamily="34" charset="-122"/>
            </a:endParaRPr>
          </a:p>
        </p:txBody>
      </p:sp>
      <p:sp>
        <p:nvSpPr>
          <p:cNvPr id="1074187" name="Rectangle 11"/>
          <p:cNvSpPr>
            <a:spLocks noChangeArrowheads="1"/>
          </p:cNvSpPr>
          <p:nvPr/>
        </p:nvSpPr>
        <p:spPr bwMode="auto">
          <a:xfrm>
            <a:off x="3054720" y="5630500"/>
            <a:ext cx="5662612" cy="192088"/>
          </a:xfrm>
          <a:prstGeom prst="rect">
            <a:avLst/>
          </a:prstGeom>
          <a:solidFill>
            <a:srgbClr val="FFFFFF"/>
          </a:solidFill>
          <a:ln w="9525">
            <a:solidFill>
              <a:srgbClr val="000000"/>
            </a:solidFill>
            <a:miter lim="800000"/>
          </a:ln>
        </p:spPr>
        <p:txBody>
          <a:bodyPr anchor="ctr"/>
          <a:lstStyle/>
          <a:p>
            <a:pPr algn="ctr" eaLnBrk="0" hangingPunct="0"/>
            <a:endParaRPr lang="zh-CN" altLang="en-US"/>
          </a:p>
        </p:txBody>
      </p:sp>
      <p:sp>
        <p:nvSpPr>
          <p:cNvPr id="1074188" name="Text Box 12"/>
          <p:cNvSpPr txBox="1">
            <a:spLocks noChangeArrowheads="1"/>
          </p:cNvSpPr>
          <p:nvPr/>
        </p:nvSpPr>
        <p:spPr bwMode="auto">
          <a:xfrm>
            <a:off x="7748590" y="4638313"/>
            <a:ext cx="88834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r>
              <a:rPr lang="en-US" altLang="zh-CN" sz="2400" b="1" dirty="0">
                <a:latin typeface="微软雅黑" panose="020B0503020204020204" pitchFamily="34" charset="-122"/>
                <a:ea typeface="微软雅黑" panose="020B0503020204020204" pitchFamily="34" charset="-122"/>
              </a:rPr>
              <a:t>call</a:t>
            </a:r>
            <a:endParaRPr lang="en-US" altLang="zh-CN" sz="2400" b="1" dirty="0">
              <a:latin typeface="微软雅黑" panose="020B0503020204020204" pitchFamily="34" charset="-122"/>
              <a:ea typeface="微软雅黑" panose="020B0503020204020204" pitchFamily="34" charset="-122"/>
            </a:endParaRPr>
          </a:p>
        </p:txBody>
      </p:sp>
      <p:sp>
        <p:nvSpPr>
          <p:cNvPr id="1074189" name="Text Box 13"/>
          <p:cNvSpPr txBox="1">
            <a:spLocks noChangeArrowheads="1"/>
          </p:cNvSpPr>
          <p:nvPr/>
        </p:nvSpPr>
        <p:spPr bwMode="auto">
          <a:xfrm>
            <a:off x="4273080" y="4602091"/>
            <a:ext cx="2118195"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r>
              <a:rPr lang="en-US" altLang="zh-CN" sz="2400" b="1" dirty="0">
                <a:solidFill>
                  <a:srgbClr val="000000"/>
                </a:solidFill>
                <a:latin typeface="微软雅黑" panose="020B0503020204020204" pitchFamily="34" charset="-122"/>
                <a:ea typeface="微软雅黑" panose="020B0503020204020204" pitchFamily="34" charset="-122"/>
              </a:rPr>
              <a:t>implements</a:t>
            </a:r>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1074192" name="Text Box 16"/>
          <p:cNvSpPr txBox="1">
            <a:spLocks noChangeArrowheads="1"/>
          </p:cNvSpPr>
          <p:nvPr/>
        </p:nvSpPr>
        <p:spPr bwMode="auto">
          <a:xfrm>
            <a:off x="2987676" y="1942782"/>
            <a:ext cx="1939925" cy="558800"/>
          </a:xfrm>
          <a:prstGeom prst="rect">
            <a:avLst/>
          </a:prstGeom>
          <a:solidFill>
            <a:srgbClr val="FFCC00"/>
          </a:solidFill>
          <a:ln w="12700">
            <a:solidFill>
              <a:srgbClr val="CC3300"/>
            </a:solidFill>
            <a:miter lim="800000"/>
          </a:ln>
        </p:spPr>
        <p:txBody>
          <a:bodyPr/>
          <a:lstStyle/>
          <a:p>
            <a:pPr algn="ctr" eaLnBrk="0" hangingPunct="0"/>
            <a:r>
              <a:rPr lang="en-US" altLang="zh-CN" sz="2800" b="1" dirty="0" err="1">
                <a:latin typeface="微软雅黑" panose="020B0503020204020204" pitchFamily="34" charset="-122"/>
                <a:ea typeface="微软雅黑" panose="020B0503020204020204" pitchFamily="34" charset="-122"/>
              </a:rPr>
              <a:t>ClientGUI</a:t>
            </a:r>
            <a:endParaRPr lang="en-US" altLang="zh-CN" sz="2800" b="1" dirty="0">
              <a:latin typeface="微软雅黑" panose="020B0503020204020204" pitchFamily="34" charset="-122"/>
              <a:ea typeface="微软雅黑" panose="020B0503020204020204" pitchFamily="34" charset="-122"/>
            </a:endParaRPr>
          </a:p>
        </p:txBody>
      </p:sp>
      <p:sp>
        <p:nvSpPr>
          <p:cNvPr id="1074194" name="Text Box 18"/>
          <p:cNvSpPr txBox="1">
            <a:spLocks noChangeArrowheads="1"/>
          </p:cNvSpPr>
          <p:nvPr/>
        </p:nvSpPr>
        <p:spPr bwMode="auto">
          <a:xfrm>
            <a:off x="6391275" y="3000014"/>
            <a:ext cx="4934610" cy="585787"/>
          </a:xfrm>
          <a:prstGeom prst="rect">
            <a:avLst/>
          </a:prstGeom>
          <a:solidFill>
            <a:srgbClr val="FFFFFF"/>
          </a:solidFill>
          <a:ln w="12700">
            <a:solidFill>
              <a:srgbClr val="CC3300"/>
            </a:solidFill>
            <a:miter lim="800000"/>
          </a:ln>
        </p:spPr>
        <p:txBody>
          <a:bodyPr/>
          <a:lstStyle/>
          <a:p>
            <a:pPr algn="ctr" eaLnBrk="0" hangingPunct="0"/>
            <a:r>
              <a:rPr lang="en-US" altLang="zh-CN" sz="2800" b="1" dirty="0">
                <a:latin typeface="微软雅黑" panose="020B0503020204020204" pitchFamily="34" charset="-122"/>
                <a:ea typeface="微软雅黑" panose="020B0503020204020204" pitchFamily="34" charset="-122"/>
              </a:rPr>
              <a:t>Ellipse</a:t>
            </a:r>
            <a:endParaRPr lang="en-US" altLang="zh-CN" sz="2800" b="1" dirty="0">
              <a:latin typeface="微软雅黑" panose="020B0503020204020204" pitchFamily="34" charset="-122"/>
              <a:ea typeface="微软雅黑" panose="020B0503020204020204" pitchFamily="34" charset="-122"/>
            </a:endParaRPr>
          </a:p>
        </p:txBody>
      </p:sp>
      <p:sp>
        <p:nvSpPr>
          <p:cNvPr id="1074195" name="Rectangle 19"/>
          <p:cNvSpPr>
            <a:spLocks noChangeArrowheads="1"/>
          </p:cNvSpPr>
          <p:nvPr/>
        </p:nvSpPr>
        <p:spPr bwMode="auto">
          <a:xfrm>
            <a:off x="6391275" y="3533413"/>
            <a:ext cx="4934610" cy="296862"/>
          </a:xfrm>
          <a:prstGeom prst="rect">
            <a:avLst/>
          </a:prstGeom>
          <a:solidFill>
            <a:srgbClr val="FFFFFF"/>
          </a:solidFill>
          <a:ln w="12700">
            <a:solidFill>
              <a:srgbClr val="000000"/>
            </a:solidFill>
            <a:miter lim="800000"/>
          </a:ln>
        </p:spPr>
        <p:txBody>
          <a:bodyPr anchor="ctr"/>
          <a:lstStyle/>
          <a:p>
            <a:pPr algn="ctr" eaLnBrk="0" hangingPunct="0"/>
            <a:endParaRPr lang="zh-CN" altLang="en-US"/>
          </a:p>
        </p:txBody>
      </p:sp>
      <p:sp>
        <p:nvSpPr>
          <p:cNvPr id="1074196" name="Text Box 20"/>
          <p:cNvSpPr txBox="1">
            <a:spLocks noChangeArrowheads="1"/>
          </p:cNvSpPr>
          <p:nvPr/>
        </p:nvSpPr>
        <p:spPr bwMode="auto">
          <a:xfrm>
            <a:off x="6391275" y="3808050"/>
            <a:ext cx="4934610" cy="687388"/>
          </a:xfrm>
          <a:prstGeom prst="rect">
            <a:avLst/>
          </a:prstGeom>
          <a:solidFill>
            <a:srgbClr val="FFFFFF"/>
          </a:solidFill>
          <a:ln w="12700">
            <a:solidFill>
              <a:srgbClr val="CC3300"/>
            </a:solidFill>
            <a:miter lim="800000"/>
          </a:ln>
        </p:spPr>
        <p:txBody>
          <a:bodyPr/>
          <a:lstStyle/>
          <a:p>
            <a:pPr algn="just" eaLnBrk="0" hangingPunct="0"/>
            <a:r>
              <a:rPr lang="en-US" altLang="zh-CN" sz="2000" b="1" dirty="0">
                <a:latin typeface="微软雅黑" panose="020B0503020204020204" pitchFamily="34" charset="-122"/>
                <a:ea typeface="微软雅黑" panose="020B0503020204020204" pitchFamily="34" charset="-122"/>
              </a:rPr>
              <a:t>+Ellipse(</a:t>
            </a:r>
            <a:r>
              <a:rPr lang="en-US" altLang="zh-CN" sz="2000" b="1" dirty="0" err="1">
                <a:latin typeface="微软雅黑" panose="020B0503020204020204" pitchFamily="34" charset="-122"/>
                <a:ea typeface="微软雅黑" panose="020B0503020204020204" pitchFamily="34" charset="-122"/>
              </a:rPr>
              <a:t>x:int</a:t>
            </a:r>
            <a:r>
              <a:rPr lang="en-US" altLang="zh-CN" sz="2000" b="1" dirty="0">
                <a:latin typeface="微软雅黑" panose="020B0503020204020204" pitchFamily="34" charset="-122"/>
                <a:ea typeface="微软雅黑" panose="020B0503020204020204" pitchFamily="34" charset="-122"/>
              </a:rPr>
              <a:t>, y:int, w:int, h:int)</a:t>
            </a:r>
            <a:endParaRPr lang="en-US" altLang="zh-CN" sz="2000" b="1" dirty="0">
              <a:latin typeface="微软雅黑" panose="020B0503020204020204" pitchFamily="34" charset="-122"/>
              <a:ea typeface="微软雅黑" panose="020B0503020204020204" pitchFamily="34" charset="-122"/>
            </a:endParaRPr>
          </a:p>
          <a:p>
            <a:pPr algn="just" eaLnBrk="0" hangingPunct="0"/>
            <a:endParaRPr lang="en-US" altLang="zh-CN" sz="2000" dirty="0"/>
          </a:p>
        </p:txBody>
      </p:sp>
      <p:sp>
        <p:nvSpPr>
          <p:cNvPr id="1074197" name="Line 21"/>
          <p:cNvSpPr>
            <a:spLocks noChangeShapeType="1"/>
          </p:cNvSpPr>
          <p:nvPr/>
        </p:nvSpPr>
        <p:spPr bwMode="auto">
          <a:xfrm>
            <a:off x="3932238" y="2526983"/>
            <a:ext cx="0" cy="4111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51217" name="直接箭头连接符 3"/>
          <p:cNvCxnSpPr>
            <a:cxnSpLocks noChangeShapeType="1"/>
          </p:cNvCxnSpPr>
          <p:nvPr/>
        </p:nvCxnSpPr>
        <p:spPr bwMode="auto">
          <a:xfrm flipV="1">
            <a:off x="7607300" y="4494952"/>
            <a:ext cx="0" cy="648000"/>
          </a:xfrm>
          <a:prstGeom prst="straightConnector1">
            <a:avLst/>
          </a:prstGeom>
          <a:noFill/>
          <a:ln w="25400">
            <a:solidFill>
              <a:schemeClr val="tx1"/>
            </a:solidFill>
            <a:round/>
            <a:tailEnd type="arrow" w="med" len="med"/>
          </a:ln>
          <a:extLst>
            <a:ext uri="{909E8E84-426E-40DD-AFC4-6F175D3DCCD1}">
              <a14:hiddenFill xmlns:a14="http://schemas.microsoft.com/office/drawing/2010/main">
                <a:noFill/>
              </a14:hiddenFill>
            </a:ext>
          </a:extLst>
        </p:spPr>
      </p:cxnSp>
      <p:sp>
        <p:nvSpPr>
          <p:cNvPr id="53266" name="文本框 1"/>
          <p:cNvSpPr txBox="1">
            <a:spLocks noChangeArrowheads="1"/>
          </p:cNvSpPr>
          <p:nvPr/>
        </p:nvSpPr>
        <p:spPr bwMode="auto">
          <a:xfrm>
            <a:off x="7275483" y="2198315"/>
            <a:ext cx="34671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rgbClr val="0000CC"/>
                </a:solidFill>
                <a:latin typeface="微软雅黑" panose="020B0503020204020204" pitchFamily="34" charset="-122"/>
                <a:ea typeface="微软雅黑" panose="020B0503020204020204" pitchFamily="34" charset="-122"/>
              </a:rPr>
              <a:t>Java API, </a:t>
            </a:r>
            <a:r>
              <a:rPr lang="zh-CN" altLang="en-US" sz="2800" b="1" dirty="0">
                <a:solidFill>
                  <a:srgbClr val="0000CC"/>
                </a:solidFill>
                <a:latin typeface="微软雅黑" panose="020B0503020204020204" pitchFamily="34" charset="-122"/>
                <a:ea typeface="微软雅黑" panose="020B0503020204020204" pitchFamily="34" charset="-122"/>
              </a:rPr>
              <a:t>原接口</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53267" name="文本框 2"/>
          <p:cNvSpPr txBox="1">
            <a:spLocks noChangeArrowheads="1"/>
          </p:cNvSpPr>
          <p:nvPr/>
        </p:nvSpPr>
        <p:spPr bwMode="auto">
          <a:xfrm>
            <a:off x="302956" y="2827236"/>
            <a:ext cx="54373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微软雅黑" panose="020B0503020204020204" pitchFamily="34" charset="-122"/>
                <a:ea typeface="微软雅黑" panose="020B0503020204020204" pitchFamily="34" charset="-122"/>
              </a:rPr>
              <a:t>新</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接</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口</a:t>
            </a:r>
            <a:endParaRPr lang="zh-CN" altLang="en-US" sz="2800" b="1"/>
          </a:p>
        </p:txBody>
      </p:sp>
      <p:grpSp>
        <p:nvGrpSpPr>
          <p:cNvPr id="21" name="组合 20"/>
          <p:cNvGrpSpPr/>
          <p:nvPr/>
        </p:nvGrpSpPr>
        <p:grpSpPr>
          <a:xfrm>
            <a:off x="3667932" y="4507087"/>
            <a:ext cx="370192" cy="648000"/>
            <a:chOff x="995510" y="3518932"/>
            <a:chExt cx="308189" cy="526553"/>
          </a:xfrm>
        </p:grpSpPr>
        <p:sp>
          <p:nvSpPr>
            <p:cNvPr id="22" name="流程图: 摘录 21"/>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228125" y="4212231"/>
            <a:ext cx="1237151" cy="1853037"/>
            <a:chOff x="6862119" y="4308389"/>
            <a:chExt cx="1705232" cy="2174789"/>
          </a:xfrm>
        </p:grpSpPr>
        <p:sp>
          <p:nvSpPr>
            <p:cNvPr id="25" name="椭圆 24"/>
            <p:cNvSpPr/>
            <p:nvPr/>
          </p:nvSpPr>
          <p:spPr>
            <a:xfrm>
              <a:off x="6862119" y="6301946"/>
              <a:ext cx="156519" cy="181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25" idx="7"/>
            </p:cNvCxnSpPr>
            <p:nvPr/>
          </p:nvCxnSpPr>
          <p:spPr>
            <a:xfrm flipV="1">
              <a:off x="6995716" y="4308389"/>
              <a:ext cx="1571635" cy="20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08BC10-C915-4591-8AD4-3FDBC18895B0}" type="slidenum">
              <a:rPr lang="zh-CN" altLang="en-US" smtClean="0"/>
            </a:fld>
            <a:endParaRPr lang="zh-CN" altLang="en-US" smtClean="0"/>
          </a:p>
        </p:txBody>
      </p:sp>
      <p:sp>
        <p:nvSpPr>
          <p:cNvPr id="1034243" name="Rectangle 3"/>
          <p:cNvSpPr>
            <a:spLocks noGrp="1" noChangeArrowheads="1"/>
          </p:cNvSpPr>
          <p:nvPr>
            <p:ph idx="1"/>
          </p:nvPr>
        </p:nvSpPr>
        <p:spPr>
          <a:xfrm>
            <a:off x="552261" y="1527175"/>
            <a:ext cx="11316832" cy="1556064"/>
          </a:xfrm>
        </p:spPr>
        <p:txBody>
          <a:bodyPr/>
          <a:lstStyle/>
          <a:p>
            <a:pPr eaLnBrk="1" hangingPunct="1">
              <a:lnSpc>
                <a:spcPct val="100000"/>
              </a:lnSpc>
              <a:spcBef>
                <a:spcPts val="600"/>
              </a:spcBef>
            </a:pPr>
            <a:r>
              <a:rPr lang="en-US" altLang="zh-CN" b="1" dirty="0">
                <a:solidFill>
                  <a:srgbClr val="0000CC"/>
                </a:solidFill>
                <a:latin typeface="微软雅黑" panose="020B0503020204020204" pitchFamily="34" charset="-122"/>
                <a:ea typeface="微软雅黑" panose="020B0503020204020204" pitchFamily="34" charset="-122"/>
              </a:rPr>
              <a:t>Example 7. </a:t>
            </a:r>
            <a:r>
              <a:rPr lang="zh-CN" altLang="en-US" b="1" dirty="0">
                <a:solidFill>
                  <a:srgbClr val="0000CC"/>
                </a:solidFill>
                <a:latin typeface="微软雅黑" panose="020B0503020204020204" pitchFamily="34" charset="-122"/>
                <a:ea typeface="微软雅黑" panose="020B0503020204020204" pitchFamily="34" charset="-122"/>
              </a:rPr>
              <a:t>改变接口</a:t>
            </a:r>
            <a:r>
              <a:rPr lang="zh-CN" altLang="en-US" b="1" dirty="0" smtClean="0">
                <a:solidFill>
                  <a:srgbClr val="0000CC"/>
                </a:solidFill>
                <a:latin typeface="微软雅黑" panose="020B0503020204020204" pitchFamily="34" charset="-122"/>
                <a:ea typeface="微软雅黑" panose="020B0503020204020204" pitchFamily="34" charset="-122"/>
              </a:rPr>
              <a:t>问题</a:t>
            </a:r>
            <a:r>
              <a:rPr lang="en-US" altLang="zh-CN" b="1" dirty="0" smtClean="0">
                <a:solidFill>
                  <a:srgbClr val="0000CC"/>
                </a:solidFill>
                <a:latin typeface="微软雅黑" panose="020B0503020204020204" pitchFamily="34" charset="-122"/>
                <a:ea typeface="微软雅黑" panose="020B0503020204020204" pitchFamily="34" charset="-122"/>
              </a:rPr>
              <a:t>-</a:t>
            </a:r>
            <a:r>
              <a:rPr lang="zh-CN" altLang="en-US" b="1" dirty="0" smtClean="0">
                <a:solidFill>
                  <a:srgbClr val="0000CC"/>
                </a:solidFill>
                <a:latin typeface="微软雅黑" panose="020B0503020204020204" pitchFamily="34" charset="-122"/>
                <a:ea typeface="微软雅黑" panose="020B0503020204020204" pitchFamily="34" charset="-122"/>
              </a:rPr>
              <a:t>客户地址验证问题</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假设一个以美国客户为主的电商网站也为加拿大客户服务。已经设计实现了两个类</a:t>
            </a:r>
            <a:r>
              <a:rPr lang="en-US" altLang="zh-CN" b="1"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54275" name="Rectangle 5"/>
          <p:cNvSpPr>
            <a:spLocks noGrp="1" noChangeArrowheads="1"/>
          </p:cNvSpPr>
          <p:nvPr>
            <p:ph type="title"/>
          </p:nvPr>
        </p:nvSpPr>
        <p:spPr>
          <a:xfrm>
            <a:off x="1981200" y="427038"/>
            <a:ext cx="8229600" cy="487362"/>
          </a:xfrm>
        </p:spPr>
        <p:txBody>
          <a:bodyPr>
            <a:normAutofit fontScale="90000"/>
          </a:bodyPr>
          <a:lstStyle/>
          <a:p>
            <a:pPr eaLnBrk="1" hangingPunct="1"/>
            <a:r>
              <a:rPr lang="zh-CN" altLang="en-US" sz="3200" b="1">
                <a:ea typeface="黑体" panose="02010609060101010101" pitchFamily="49" charset="-122"/>
              </a:rPr>
              <a:t>使用适配器模式进行设计的例子</a:t>
            </a:r>
            <a:endParaRPr lang="zh-CN" altLang="en-US" sz="3200" b="1">
              <a:ea typeface="黑体" panose="02010609060101010101" pitchFamily="49" charset="-122"/>
            </a:endParaRPr>
          </a:p>
        </p:txBody>
      </p:sp>
      <p:grpSp>
        <p:nvGrpSpPr>
          <p:cNvPr id="2" name="Group 33"/>
          <p:cNvGrpSpPr/>
          <p:nvPr/>
        </p:nvGrpSpPr>
        <p:grpSpPr bwMode="auto">
          <a:xfrm>
            <a:off x="706170" y="3302712"/>
            <a:ext cx="4856430" cy="1227959"/>
            <a:chOff x="192" y="2784"/>
            <a:chExt cx="2208" cy="836"/>
          </a:xfrm>
        </p:grpSpPr>
        <p:sp>
          <p:nvSpPr>
            <p:cNvPr id="54277" name="Text Box 10"/>
            <p:cNvSpPr txBox="1">
              <a:spLocks noChangeArrowheads="1"/>
            </p:cNvSpPr>
            <p:nvPr/>
          </p:nvSpPr>
          <p:spPr bwMode="auto">
            <a:xfrm>
              <a:off x="192" y="3138"/>
              <a:ext cx="2208" cy="482"/>
            </a:xfrm>
            <a:prstGeom prst="rect">
              <a:avLst/>
            </a:prstGeom>
            <a:solidFill>
              <a:srgbClr val="FFFFFF"/>
            </a:solidFill>
            <a:ln w="25400">
              <a:solidFill>
                <a:srgbClr val="CC3300"/>
              </a:solidFill>
              <a:miter lim="800000"/>
            </a:ln>
          </p:spPr>
          <p:txBody>
            <a:bodyPr>
              <a:spAutoFit/>
            </a:bodyPr>
            <a:lstStyle/>
            <a:p>
              <a:r>
                <a:rPr lang="en-US" altLang="zh-CN" sz="2000" b="1" dirty="0" smtClean="0">
                  <a:ea typeface="微软雅黑" panose="020B0503020204020204" pitchFamily="34" charset="-122"/>
                </a:rPr>
                <a:t>+</a:t>
              </a:r>
              <a:r>
                <a:rPr lang="en-US" altLang="zh-CN" sz="2000" b="1" dirty="0" err="1" smtClean="0">
                  <a:ea typeface="微软雅黑" panose="020B0503020204020204" pitchFamily="34" charset="-122"/>
                </a:rPr>
                <a:t>isValidAddress</a:t>
              </a:r>
              <a:r>
                <a:rPr lang="en-US" altLang="zh-CN" sz="2000" b="1" dirty="0" smtClean="0">
                  <a:ea typeface="微软雅黑" panose="020B0503020204020204" pitchFamily="34" charset="-122"/>
                </a:rPr>
                <a:t>(</a:t>
              </a:r>
              <a:r>
                <a:rPr lang="en-US" altLang="zh-CN" sz="2000" b="1" dirty="0" err="1" smtClean="0">
                  <a:ea typeface="微软雅黑" panose="020B0503020204020204" pitchFamily="34" charset="-122"/>
                </a:rPr>
                <a:t>addr:String</a:t>
              </a:r>
              <a:r>
                <a:rPr lang="en-US" altLang="zh-CN" sz="2000" b="1" dirty="0" smtClean="0">
                  <a:ea typeface="微软雅黑" panose="020B0503020204020204" pitchFamily="34" charset="-122"/>
                </a:rPr>
                <a:t>, </a:t>
              </a:r>
              <a:r>
                <a:rPr lang="en-US" altLang="zh-CN" sz="2000" b="1" dirty="0" smtClean="0">
                  <a:solidFill>
                    <a:srgbClr val="0000CC"/>
                  </a:solidFill>
                  <a:ea typeface="微软雅黑" panose="020B0503020204020204" pitchFamily="34" charset="-122"/>
                </a:rPr>
                <a:t>zip</a:t>
              </a:r>
              <a:r>
                <a:rPr lang="en-US" altLang="zh-CN" sz="2000" b="1" dirty="0">
                  <a:solidFill>
                    <a:srgbClr val="0000CC"/>
                  </a:solidFill>
                  <a:ea typeface="微软雅黑" panose="020B0503020204020204" pitchFamily="34" charset="-122"/>
                </a:rPr>
                <a:t>: String</a:t>
              </a:r>
              <a:r>
                <a:rPr lang="en-US" altLang="zh-CN" sz="2000" b="1" dirty="0">
                  <a:ea typeface="微软雅黑" panose="020B0503020204020204" pitchFamily="34" charset="-122"/>
                </a:rPr>
                <a:t>, </a:t>
              </a:r>
              <a:endParaRPr lang="en-US" altLang="zh-CN" sz="2000" b="1" dirty="0" smtClean="0">
                <a:ea typeface="微软雅黑" panose="020B0503020204020204" pitchFamily="34" charset="-122"/>
              </a:endParaRPr>
            </a:p>
            <a:p>
              <a:r>
                <a:rPr lang="en-US" altLang="zh-CN" sz="2000" b="1" dirty="0">
                  <a:ea typeface="微软雅黑" panose="020B0503020204020204" pitchFamily="34" charset="-122"/>
                </a:rPr>
                <a:t> </a:t>
              </a:r>
              <a:r>
                <a:rPr lang="en-US" altLang="zh-CN" sz="2000" b="1" dirty="0" smtClean="0">
                  <a:ea typeface="微软雅黑" panose="020B0503020204020204" pitchFamily="34" charset="-122"/>
                </a:rPr>
                <a:t>                             state</a:t>
              </a:r>
              <a:r>
                <a:rPr lang="en-US" altLang="zh-CN" sz="2000" b="1" dirty="0">
                  <a:ea typeface="微软雅黑" panose="020B0503020204020204" pitchFamily="34" charset="-122"/>
                </a:rPr>
                <a:t>: String</a:t>
              </a:r>
              <a:r>
                <a:rPr lang="en-US" altLang="zh-CN" sz="2000" b="1" dirty="0" smtClean="0">
                  <a:ea typeface="微软雅黑" panose="020B0503020204020204" pitchFamily="34" charset="-122"/>
                </a:rPr>
                <a:t>): </a:t>
              </a:r>
              <a:r>
                <a:rPr lang="en-US" altLang="zh-CN" sz="2000" b="1" dirty="0" err="1" smtClean="0">
                  <a:ea typeface="微软雅黑" panose="020B0503020204020204" pitchFamily="34" charset="-122"/>
                </a:rPr>
                <a:t>boolean</a:t>
              </a:r>
              <a:endParaRPr lang="en-US" altLang="zh-CN" sz="2000" b="1" dirty="0">
                <a:ea typeface="微软雅黑" panose="020B0503020204020204" pitchFamily="34" charset="-122"/>
              </a:endParaRPr>
            </a:p>
          </p:txBody>
        </p:sp>
        <p:sp>
          <p:nvSpPr>
            <p:cNvPr id="54278" name="Text Box 11"/>
            <p:cNvSpPr txBox="1">
              <a:spLocks noChangeArrowheads="1"/>
            </p:cNvSpPr>
            <p:nvPr/>
          </p:nvSpPr>
          <p:spPr bwMode="auto">
            <a:xfrm>
              <a:off x="192" y="2784"/>
              <a:ext cx="2208" cy="327"/>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USAddress</a:t>
              </a:r>
              <a:endParaRPr lang="en-US" altLang="zh-CN" sz="2800" b="1" dirty="0">
                <a:latin typeface="微软雅黑" panose="020B0503020204020204" pitchFamily="34" charset="-122"/>
                <a:ea typeface="微软雅黑" panose="020B0503020204020204" pitchFamily="34" charset="-122"/>
              </a:endParaRPr>
            </a:p>
          </p:txBody>
        </p:sp>
        <p:sp>
          <p:nvSpPr>
            <p:cNvPr id="54279" name="Rectangle 12"/>
            <p:cNvSpPr>
              <a:spLocks noChangeArrowheads="1"/>
            </p:cNvSpPr>
            <p:nvPr/>
          </p:nvSpPr>
          <p:spPr bwMode="auto">
            <a:xfrm>
              <a:off x="192" y="3068"/>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grpSp>
      <p:grpSp>
        <p:nvGrpSpPr>
          <p:cNvPr id="3" name="Group 13"/>
          <p:cNvGrpSpPr/>
          <p:nvPr/>
        </p:nvGrpSpPr>
        <p:grpSpPr bwMode="auto">
          <a:xfrm>
            <a:off x="5779892" y="3282417"/>
            <a:ext cx="5715000" cy="1225936"/>
            <a:chOff x="2928" y="2736"/>
            <a:chExt cx="2208" cy="835"/>
          </a:xfrm>
        </p:grpSpPr>
        <p:sp>
          <p:nvSpPr>
            <p:cNvPr id="54281" name="Text Box 14"/>
            <p:cNvSpPr txBox="1">
              <a:spLocks noChangeArrowheads="1"/>
            </p:cNvSpPr>
            <p:nvPr/>
          </p:nvSpPr>
          <p:spPr bwMode="auto">
            <a:xfrm>
              <a:off x="2928" y="3089"/>
              <a:ext cx="2208" cy="482"/>
            </a:xfrm>
            <a:prstGeom prst="rect">
              <a:avLst/>
            </a:prstGeom>
            <a:solidFill>
              <a:srgbClr val="FFFFFF"/>
            </a:solidFill>
            <a:ln w="25400">
              <a:solidFill>
                <a:srgbClr val="CC3300"/>
              </a:solidFill>
              <a:miter lim="800000"/>
            </a:ln>
          </p:spPr>
          <p:txBody>
            <a:bodyPr>
              <a:spAutoFit/>
            </a:bodyPr>
            <a:lstStyle/>
            <a:p>
              <a:r>
                <a:rPr lang="en-US" altLang="zh-CN" sz="2000" b="1" dirty="0" err="1" smtClean="0">
                  <a:ea typeface="微软雅黑" panose="020B0503020204020204" pitchFamily="34" charset="-122"/>
                </a:rPr>
                <a:t>isValidCanadianAddress</a:t>
              </a:r>
              <a:r>
                <a:rPr lang="en-US" altLang="zh-CN" sz="2000" b="1" dirty="0">
                  <a:ea typeface="微软雅黑" panose="020B0503020204020204" pitchFamily="34" charset="-122"/>
                </a:rPr>
                <a:t> </a:t>
              </a:r>
              <a:r>
                <a:rPr lang="en-US" altLang="zh-CN" sz="2000" b="1" dirty="0" smtClean="0">
                  <a:ea typeface="微软雅黑" panose="020B0503020204020204" pitchFamily="34" charset="-122"/>
                </a:rPr>
                <a:t>(</a:t>
              </a:r>
              <a:r>
                <a:rPr lang="en-US" altLang="zh-CN" sz="2000" b="1" dirty="0" err="1" smtClean="0">
                  <a:ea typeface="微软雅黑" panose="020B0503020204020204" pitchFamily="34" charset="-122"/>
                </a:rPr>
                <a:t>addr:String</a:t>
              </a:r>
              <a:r>
                <a:rPr lang="en-US" altLang="zh-CN" sz="2000" b="1" dirty="0">
                  <a:ea typeface="微软雅黑" panose="020B0503020204020204" pitchFamily="34" charset="-122"/>
                </a:rPr>
                <a:t>, </a:t>
              </a:r>
              <a:r>
                <a:rPr lang="en-US" altLang="zh-CN" sz="2000" b="1" dirty="0" err="1">
                  <a:solidFill>
                    <a:srgbClr val="0000CC"/>
                  </a:solidFill>
                  <a:ea typeface="微软雅黑" panose="020B0503020204020204" pitchFamily="34" charset="-122"/>
                </a:rPr>
                <a:t>pcode</a:t>
              </a:r>
              <a:r>
                <a:rPr lang="en-US" altLang="zh-CN" sz="2000" b="1" dirty="0">
                  <a:solidFill>
                    <a:srgbClr val="0000CC"/>
                  </a:solidFill>
                  <a:ea typeface="微软雅黑" panose="020B0503020204020204" pitchFamily="34" charset="-122"/>
                </a:rPr>
                <a:t>: String</a:t>
              </a:r>
              <a:r>
                <a:rPr lang="en-US" altLang="zh-CN" sz="2000" b="1" dirty="0">
                  <a:ea typeface="微软雅黑" panose="020B0503020204020204" pitchFamily="34" charset="-122"/>
                </a:rPr>
                <a:t>, </a:t>
              </a:r>
              <a:r>
                <a:rPr lang="en-US" altLang="zh-CN" sz="2000" b="1" dirty="0" smtClean="0">
                  <a:ea typeface="微软雅黑" panose="020B0503020204020204" pitchFamily="34" charset="-122"/>
                </a:rPr>
                <a:t>  </a:t>
              </a:r>
              <a:endParaRPr lang="en-US" altLang="zh-CN" sz="2000" b="1" dirty="0" smtClean="0">
                <a:ea typeface="微软雅黑" panose="020B0503020204020204" pitchFamily="34" charset="-122"/>
              </a:endParaRPr>
            </a:p>
            <a:p>
              <a:r>
                <a:rPr lang="en-US" altLang="zh-CN" sz="2000" b="1" dirty="0">
                  <a:ea typeface="微软雅黑" panose="020B0503020204020204" pitchFamily="34" charset="-122"/>
                </a:rPr>
                <a:t> </a:t>
              </a:r>
              <a:r>
                <a:rPr lang="en-US" altLang="zh-CN" sz="2000" b="1" dirty="0" smtClean="0">
                  <a:ea typeface="微软雅黑" panose="020B0503020204020204" pitchFamily="34" charset="-122"/>
                </a:rPr>
                <a:t>                                              </a:t>
              </a:r>
              <a:r>
                <a:rPr lang="en-US" altLang="zh-CN" sz="2000" b="1" dirty="0" err="1" smtClean="0">
                  <a:ea typeface="微软雅黑" panose="020B0503020204020204" pitchFamily="34" charset="-122"/>
                </a:rPr>
                <a:t>prvnc</a:t>
              </a:r>
              <a:r>
                <a:rPr lang="en-US" altLang="zh-CN" sz="2000" b="1" dirty="0">
                  <a:ea typeface="微软雅黑" panose="020B0503020204020204" pitchFamily="34" charset="-122"/>
                </a:rPr>
                <a:t>: String): </a:t>
              </a:r>
              <a:r>
                <a:rPr lang="en-US" altLang="zh-CN" sz="2000" b="1" dirty="0" err="1" smtClean="0">
                  <a:ea typeface="微软雅黑" panose="020B0503020204020204" pitchFamily="34" charset="-122"/>
                </a:rPr>
                <a:t>boolean</a:t>
              </a:r>
              <a:endParaRPr lang="en-US" altLang="zh-CN" sz="2000" b="1" dirty="0">
                <a:ea typeface="微软雅黑" panose="020B0503020204020204" pitchFamily="34" charset="-122"/>
              </a:endParaRPr>
            </a:p>
          </p:txBody>
        </p:sp>
        <p:sp>
          <p:nvSpPr>
            <p:cNvPr id="54282" name="Text Box 15"/>
            <p:cNvSpPr txBox="1">
              <a:spLocks noChangeArrowheads="1"/>
            </p:cNvSpPr>
            <p:nvPr/>
          </p:nvSpPr>
          <p:spPr bwMode="auto">
            <a:xfrm>
              <a:off x="2928" y="2736"/>
              <a:ext cx="2208" cy="327"/>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CAAddress</a:t>
              </a:r>
              <a:endParaRPr lang="en-US" altLang="zh-CN" sz="2800" b="1" dirty="0">
                <a:latin typeface="微软雅黑" panose="020B0503020204020204" pitchFamily="34" charset="-122"/>
                <a:ea typeface="微软雅黑" panose="020B0503020204020204" pitchFamily="34" charset="-122"/>
              </a:endParaRPr>
            </a:p>
          </p:txBody>
        </p:sp>
        <p:sp>
          <p:nvSpPr>
            <p:cNvPr id="54283" name="Rectangle 16"/>
            <p:cNvSpPr>
              <a:spLocks noChangeArrowheads="1"/>
            </p:cNvSpPr>
            <p:nvPr/>
          </p:nvSpPr>
          <p:spPr bwMode="auto">
            <a:xfrm>
              <a:off x="2928" y="3020"/>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grpSp>
      <p:sp>
        <p:nvSpPr>
          <p:cNvPr id="4" name="文本框 3"/>
          <p:cNvSpPr txBox="1">
            <a:spLocks noChangeArrowheads="1"/>
          </p:cNvSpPr>
          <p:nvPr/>
        </p:nvSpPr>
        <p:spPr bwMode="auto">
          <a:xfrm>
            <a:off x="1981200" y="4737469"/>
            <a:ext cx="2568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latin typeface="微软雅黑" panose="020B0503020204020204" pitchFamily="34" charset="-122"/>
                <a:ea typeface="微软雅黑" panose="020B0503020204020204" pitchFamily="34" charset="-122"/>
              </a:rPr>
              <a:t>验证美国地址</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a:spLocks noChangeArrowheads="1"/>
          </p:cNvSpPr>
          <p:nvPr/>
        </p:nvSpPr>
        <p:spPr bwMode="auto">
          <a:xfrm>
            <a:off x="7079998" y="4768891"/>
            <a:ext cx="31308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rPr>
              <a:t>验证加拿大地址</a:t>
            </a:r>
            <a:endParaRPr lang="zh-CN" altLang="en-US" sz="2800"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261" y="4119327"/>
            <a:ext cx="6246891" cy="1892997"/>
            <a:chOff x="552261" y="4119327"/>
            <a:chExt cx="6246891" cy="1892997"/>
          </a:xfrm>
        </p:grpSpPr>
        <p:sp>
          <p:nvSpPr>
            <p:cNvPr id="6" name="文本框 5"/>
            <p:cNvSpPr txBox="1">
              <a:spLocks noChangeArrowheads="1"/>
            </p:cNvSpPr>
            <p:nvPr/>
          </p:nvSpPr>
          <p:spPr bwMode="auto">
            <a:xfrm>
              <a:off x="552261" y="5489104"/>
              <a:ext cx="38296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0000CC"/>
                  </a:solidFill>
                  <a:latin typeface="微软雅黑" panose="020B0503020204020204" pitchFamily="34" charset="-122"/>
                  <a:ea typeface="微软雅黑" panose="020B0503020204020204" pitchFamily="34" charset="-122"/>
                </a:rPr>
                <a:t>问题</a:t>
              </a:r>
              <a:r>
                <a:rPr lang="zh-CN" altLang="en-US" sz="2800" b="1" dirty="0">
                  <a:latin typeface="微软雅黑" panose="020B0503020204020204" pitchFamily="34" charset="-122"/>
                  <a:ea typeface="微软雅黑" panose="020B0503020204020204" pitchFamily="34" charset="-122"/>
                </a:rPr>
                <a:t>：接口</a:t>
              </a:r>
              <a:r>
                <a:rPr lang="zh-CN" altLang="en-US" sz="2800" b="1" dirty="0" smtClean="0">
                  <a:latin typeface="微软雅黑" panose="020B0503020204020204" pitchFamily="34" charset="-122"/>
                  <a:ea typeface="微软雅黑" panose="020B0503020204020204" pitchFamily="34" charset="-122"/>
                </a:rPr>
                <a:t>不同</a:t>
              </a:r>
              <a:endParaRPr lang="zh-CN" altLang="en-US" sz="2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flipH="1" flipV="1">
              <a:off x="2136618" y="4191754"/>
              <a:ext cx="579422" cy="1395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14804" y="4119327"/>
              <a:ext cx="3784348" cy="14680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34243">
                                            <p:txEl>
                                              <p:pRg st="1" end="1"/>
                                            </p:txEl>
                                          </p:spTgt>
                                        </p:tgtEl>
                                        <p:attrNameLst>
                                          <p:attrName>style.visibility</p:attrName>
                                        </p:attrNameLst>
                                      </p:cBhvr>
                                      <p:to>
                                        <p:strVal val="visible"/>
                                      </p:to>
                                    </p:set>
                                    <p:animEffect transition="in" filter="slide(fromBottom)">
                                      <p:cBhvr>
                                        <p:cTn id="7" dur="500"/>
                                        <p:tgtEl>
                                          <p:spTgt spid="1034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853F654-91F9-4533-894F-147F210A671A}" type="slidenum">
              <a:rPr lang="zh-CN" altLang="en-US" smtClean="0"/>
            </a:fld>
            <a:endParaRPr lang="zh-CN" altLang="en-US" smtClean="0"/>
          </a:p>
        </p:txBody>
      </p:sp>
      <p:sp>
        <p:nvSpPr>
          <p:cNvPr id="1091587" name="Rectangle 3"/>
          <p:cNvSpPr>
            <a:spLocks noGrp="1"/>
          </p:cNvSpPr>
          <p:nvPr>
            <p:ph idx="1"/>
          </p:nvPr>
        </p:nvSpPr>
        <p:spPr>
          <a:xfrm>
            <a:off x="506998" y="895636"/>
            <a:ext cx="11135763" cy="1100138"/>
          </a:xfrm>
        </p:spPr>
        <p:txBody>
          <a:bodyPr/>
          <a:lstStyle/>
          <a:p>
            <a:pPr eaLnBrk="1" hangingPunct="1">
              <a:lnSpc>
                <a:spcPct val="110000"/>
              </a:lnSpc>
            </a:pPr>
            <a:r>
              <a:rPr lang="zh-CN" altLang="en-US" b="1" dirty="0">
                <a:latin typeface="微软雅黑" panose="020B0503020204020204" pitchFamily="34" charset="-122"/>
                <a:ea typeface="微软雅黑" panose="020B0503020204020204" pitchFamily="34" charset="-122"/>
                <a:sym typeface="+mn-ea"/>
              </a:rPr>
              <a:t>领导决定客户类</a:t>
            </a:r>
            <a:r>
              <a:rPr lang="en-US" altLang="zh-CN" b="1" dirty="0">
                <a:latin typeface="微软雅黑" panose="020B0503020204020204" pitchFamily="34" charset="-122"/>
                <a:ea typeface="微软雅黑" panose="020B0503020204020204" pitchFamily="34" charset="-122"/>
                <a:sym typeface="+mn-ea"/>
              </a:rPr>
              <a:t>Customer</a:t>
            </a:r>
            <a:r>
              <a:rPr lang="zh-CN" altLang="en-US" b="1" dirty="0">
                <a:latin typeface="微软雅黑" panose="020B0503020204020204" pitchFamily="34" charset="-122"/>
                <a:ea typeface="微软雅黑" panose="020B0503020204020204" pitchFamily="34" charset="-122"/>
                <a:sym typeface="+mn-ea"/>
              </a:rPr>
              <a:t>类访问一个唯一的接口，验证美国地址与加拿大地址。</a:t>
            </a:r>
            <a:endParaRPr lang="en-US" altLang="zh-CN" b="1" noProof="1"/>
          </a:p>
        </p:txBody>
      </p:sp>
      <p:sp>
        <p:nvSpPr>
          <p:cNvPr id="55299" name="Rectangle 4"/>
          <p:cNvSpPr>
            <a:spLocks noGrp="1" noChangeArrowheads="1"/>
          </p:cNvSpPr>
          <p:nvPr>
            <p:ph type="title"/>
          </p:nvPr>
        </p:nvSpPr>
        <p:spPr>
          <a:xfrm>
            <a:off x="1981200" y="276226"/>
            <a:ext cx="8229600" cy="487363"/>
          </a:xfrm>
        </p:spPr>
        <p:txBody>
          <a:bodyPr>
            <a:normAutofit fontScale="90000"/>
          </a:bodyPr>
          <a:lstStyle/>
          <a:p>
            <a:pPr eaLnBrk="1" hangingPunct="1"/>
            <a:r>
              <a:rPr lang="zh-CN" altLang="en-US" sz="3200" b="1">
                <a:ea typeface="黑体" panose="02010609060101010101" pitchFamily="49" charset="-122"/>
              </a:rPr>
              <a:t>使用适配器模式进行设计的例子</a:t>
            </a:r>
            <a:endParaRPr lang="zh-CN" altLang="en-US" sz="3200" b="1">
              <a:ea typeface="黑体" panose="02010609060101010101" pitchFamily="49" charset="-122"/>
            </a:endParaRPr>
          </a:p>
        </p:txBody>
      </p:sp>
      <p:sp>
        <p:nvSpPr>
          <p:cNvPr id="1052679" name="Text Box 7"/>
          <p:cNvSpPr txBox="1">
            <a:spLocks noChangeArrowheads="1"/>
          </p:cNvSpPr>
          <p:nvPr/>
        </p:nvSpPr>
        <p:spPr bwMode="auto">
          <a:xfrm>
            <a:off x="4777217" y="3272125"/>
            <a:ext cx="3289426" cy="461665"/>
          </a:xfrm>
          <a:prstGeom prst="rect">
            <a:avLst/>
          </a:prstGeom>
          <a:solidFill>
            <a:srgbClr val="CCFFFF"/>
          </a:solidFill>
          <a:ln w="25400">
            <a:solidFill>
              <a:srgbClr val="CC3300"/>
            </a:solidFill>
            <a:miter lim="800000"/>
          </a:ln>
        </p:spPr>
        <p:txBody>
          <a:bodyPr wrap="square">
            <a:spAutoFit/>
          </a:bodyPr>
          <a:lstStyle/>
          <a:p>
            <a:pPr algn="ctr"/>
            <a:r>
              <a:rPr lang="en-US" altLang="zh-CN" sz="2400" b="1">
                <a:latin typeface="微软雅黑" panose="020B0503020204020204" pitchFamily="34" charset="-122"/>
                <a:ea typeface="微软雅黑" panose="020B0503020204020204" pitchFamily="34" charset="-122"/>
              </a:rPr>
              <a:t>Unique interface</a:t>
            </a:r>
            <a:endParaRPr lang="en-US" altLang="zh-CN" sz="2400" b="1">
              <a:latin typeface="微软雅黑" panose="020B0503020204020204" pitchFamily="34" charset="-122"/>
              <a:ea typeface="微软雅黑" panose="020B0503020204020204" pitchFamily="34" charset="-122"/>
            </a:endParaRPr>
          </a:p>
        </p:txBody>
      </p:sp>
      <p:sp>
        <p:nvSpPr>
          <p:cNvPr id="1052680" name="Text Box 8"/>
          <p:cNvSpPr txBox="1">
            <a:spLocks noChangeArrowheads="1"/>
          </p:cNvSpPr>
          <p:nvPr/>
        </p:nvSpPr>
        <p:spPr bwMode="auto">
          <a:xfrm>
            <a:off x="2335799" y="2727611"/>
            <a:ext cx="2136618" cy="424732"/>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400" b="1">
                <a:latin typeface="微软雅黑" panose="020B0503020204020204" pitchFamily="34" charset="-122"/>
                <a:ea typeface="微软雅黑" panose="020B0503020204020204" pitchFamily="34" charset="-122"/>
              </a:rPr>
              <a:t>Customer </a:t>
            </a:r>
            <a:endParaRPr lang="en-US" altLang="zh-CN" sz="2400" b="1">
              <a:latin typeface="微软雅黑" panose="020B0503020204020204" pitchFamily="34" charset="-122"/>
              <a:ea typeface="微软雅黑" panose="020B0503020204020204" pitchFamily="34" charset="-122"/>
            </a:endParaRPr>
          </a:p>
        </p:txBody>
      </p:sp>
      <p:sp>
        <p:nvSpPr>
          <p:cNvPr id="1052711" name="Text Box 39"/>
          <p:cNvSpPr txBox="1">
            <a:spLocks noChangeArrowheads="1"/>
          </p:cNvSpPr>
          <p:nvPr/>
        </p:nvSpPr>
        <p:spPr bwMode="auto">
          <a:xfrm>
            <a:off x="4701017" y="2130712"/>
            <a:ext cx="694174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Customer</a:t>
            </a:r>
            <a:r>
              <a:rPr lang="zh-CN" altLang="en-US" sz="2400" b="1" dirty="0">
                <a:latin typeface="微软雅黑" panose="020B0503020204020204" pitchFamily="34" charset="-122"/>
                <a:ea typeface="微软雅黑" panose="020B0503020204020204" pitchFamily="34" charset="-122"/>
              </a:rPr>
              <a:t>类希望使用一个唯一的接口</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而不是使用两个不同的接口。</a:t>
            </a:r>
            <a:endParaRPr lang="en-US" altLang="zh-CN" sz="2400" b="1" dirty="0">
              <a:latin typeface="微软雅黑" panose="020B0503020204020204" pitchFamily="34" charset="-122"/>
              <a:ea typeface="微软雅黑" panose="020B0503020204020204" pitchFamily="34" charset="-122"/>
            </a:endParaRPr>
          </a:p>
        </p:txBody>
      </p:sp>
      <p:sp>
        <p:nvSpPr>
          <p:cNvPr id="1052712" name="Line 40"/>
          <p:cNvSpPr>
            <a:spLocks noChangeShapeType="1"/>
          </p:cNvSpPr>
          <p:nvPr/>
        </p:nvSpPr>
        <p:spPr bwMode="auto">
          <a:xfrm>
            <a:off x="3634217" y="3565811"/>
            <a:ext cx="1143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2713" name="Line 41"/>
          <p:cNvSpPr>
            <a:spLocks noChangeShapeType="1"/>
          </p:cNvSpPr>
          <p:nvPr/>
        </p:nvSpPr>
        <p:spPr bwMode="auto">
          <a:xfrm>
            <a:off x="3634217" y="3184811"/>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2716" name="Text Box 44"/>
          <p:cNvSpPr txBox="1">
            <a:spLocks noChangeArrowheads="1"/>
          </p:cNvSpPr>
          <p:nvPr/>
        </p:nvSpPr>
        <p:spPr bwMode="auto">
          <a:xfrm>
            <a:off x="1807678" y="5779158"/>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800" b="1" dirty="0"/>
              <a:t>Zip: 58105-2459</a:t>
            </a:r>
            <a:endParaRPr lang="en-US" altLang="zh-CN" sz="2800" b="1" dirty="0"/>
          </a:p>
        </p:txBody>
      </p:sp>
      <p:sp>
        <p:nvSpPr>
          <p:cNvPr id="1052717" name="Text Box 45"/>
          <p:cNvSpPr txBox="1">
            <a:spLocks noChangeArrowheads="1"/>
          </p:cNvSpPr>
          <p:nvPr/>
        </p:nvSpPr>
        <p:spPr bwMode="auto">
          <a:xfrm>
            <a:off x="6858000" y="5779158"/>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50000"/>
              </a:spcBef>
            </a:pPr>
            <a:r>
              <a:rPr lang="en-US" altLang="zh-CN" sz="2800" b="1" dirty="0" err="1"/>
              <a:t>pCode</a:t>
            </a:r>
            <a:r>
              <a:rPr lang="en-US" altLang="zh-CN" sz="2800" b="1" dirty="0"/>
              <a:t>: H1C 3W2</a:t>
            </a:r>
            <a:endParaRPr lang="en-US" altLang="zh-CN" sz="2800" b="1" dirty="0"/>
          </a:p>
        </p:txBody>
      </p:sp>
      <p:grpSp>
        <p:nvGrpSpPr>
          <p:cNvPr id="20" name="Group 33"/>
          <p:cNvGrpSpPr/>
          <p:nvPr/>
        </p:nvGrpSpPr>
        <p:grpSpPr bwMode="auto">
          <a:xfrm>
            <a:off x="606587" y="4316697"/>
            <a:ext cx="4856430" cy="1227959"/>
            <a:chOff x="192" y="2784"/>
            <a:chExt cx="2208" cy="836"/>
          </a:xfrm>
        </p:grpSpPr>
        <p:sp>
          <p:nvSpPr>
            <p:cNvPr id="21" name="Text Box 10"/>
            <p:cNvSpPr txBox="1">
              <a:spLocks noChangeArrowheads="1"/>
            </p:cNvSpPr>
            <p:nvPr/>
          </p:nvSpPr>
          <p:spPr bwMode="auto">
            <a:xfrm>
              <a:off x="192" y="3138"/>
              <a:ext cx="2208" cy="482"/>
            </a:xfrm>
            <a:prstGeom prst="rect">
              <a:avLst/>
            </a:prstGeom>
            <a:solidFill>
              <a:srgbClr val="FFFFFF"/>
            </a:solidFill>
            <a:ln w="25400">
              <a:solidFill>
                <a:srgbClr val="CC3300"/>
              </a:solidFill>
              <a:miter lim="800000"/>
            </a:ln>
          </p:spPr>
          <p:txBody>
            <a:bodyPr>
              <a:spAutoFit/>
            </a:bodyPr>
            <a:lstStyle/>
            <a:p>
              <a:r>
                <a:rPr lang="en-US" altLang="zh-CN" sz="2000" b="1" dirty="0" smtClean="0">
                  <a:ea typeface="微软雅黑" panose="020B0503020204020204" pitchFamily="34" charset="-122"/>
                </a:rPr>
                <a:t>+</a:t>
              </a:r>
              <a:r>
                <a:rPr lang="en-US" altLang="zh-CN" sz="2000" b="1" dirty="0" err="1" smtClean="0">
                  <a:ea typeface="微软雅黑" panose="020B0503020204020204" pitchFamily="34" charset="-122"/>
                </a:rPr>
                <a:t>isValidAddress</a:t>
              </a:r>
              <a:r>
                <a:rPr lang="en-US" altLang="zh-CN" sz="2000" b="1" dirty="0" smtClean="0">
                  <a:ea typeface="微软雅黑" panose="020B0503020204020204" pitchFamily="34" charset="-122"/>
                </a:rPr>
                <a:t>(</a:t>
              </a:r>
              <a:r>
                <a:rPr lang="en-US" altLang="zh-CN" sz="2000" b="1" dirty="0" err="1" smtClean="0">
                  <a:ea typeface="微软雅黑" panose="020B0503020204020204" pitchFamily="34" charset="-122"/>
                </a:rPr>
                <a:t>addr:String</a:t>
              </a:r>
              <a:r>
                <a:rPr lang="en-US" altLang="zh-CN" sz="2000" b="1" dirty="0" smtClean="0">
                  <a:ea typeface="微软雅黑" panose="020B0503020204020204" pitchFamily="34" charset="-122"/>
                </a:rPr>
                <a:t>, </a:t>
              </a:r>
              <a:r>
                <a:rPr lang="en-US" altLang="zh-CN" sz="2000" b="1" dirty="0" smtClean="0">
                  <a:solidFill>
                    <a:srgbClr val="0000CC"/>
                  </a:solidFill>
                  <a:ea typeface="微软雅黑" panose="020B0503020204020204" pitchFamily="34" charset="-122"/>
                </a:rPr>
                <a:t>zip</a:t>
              </a:r>
              <a:r>
                <a:rPr lang="en-US" altLang="zh-CN" sz="2000" b="1" dirty="0">
                  <a:solidFill>
                    <a:srgbClr val="0000CC"/>
                  </a:solidFill>
                  <a:ea typeface="微软雅黑" panose="020B0503020204020204" pitchFamily="34" charset="-122"/>
                </a:rPr>
                <a:t>: String</a:t>
              </a:r>
              <a:r>
                <a:rPr lang="en-US" altLang="zh-CN" sz="2000" b="1" dirty="0">
                  <a:ea typeface="微软雅黑" panose="020B0503020204020204" pitchFamily="34" charset="-122"/>
                </a:rPr>
                <a:t>, </a:t>
              </a:r>
              <a:endParaRPr lang="en-US" altLang="zh-CN" sz="2000" b="1" dirty="0" smtClean="0">
                <a:ea typeface="微软雅黑" panose="020B0503020204020204" pitchFamily="34" charset="-122"/>
              </a:endParaRPr>
            </a:p>
            <a:p>
              <a:r>
                <a:rPr lang="en-US" altLang="zh-CN" sz="2000" b="1" dirty="0">
                  <a:ea typeface="微软雅黑" panose="020B0503020204020204" pitchFamily="34" charset="-122"/>
                </a:rPr>
                <a:t> </a:t>
              </a:r>
              <a:r>
                <a:rPr lang="en-US" altLang="zh-CN" sz="2000" b="1" dirty="0" smtClean="0">
                  <a:ea typeface="微软雅黑" panose="020B0503020204020204" pitchFamily="34" charset="-122"/>
                </a:rPr>
                <a:t>                             state</a:t>
              </a:r>
              <a:r>
                <a:rPr lang="en-US" altLang="zh-CN" sz="2000" b="1" dirty="0">
                  <a:ea typeface="微软雅黑" panose="020B0503020204020204" pitchFamily="34" charset="-122"/>
                </a:rPr>
                <a:t>: String</a:t>
              </a:r>
              <a:r>
                <a:rPr lang="en-US" altLang="zh-CN" sz="2000" b="1" dirty="0" smtClean="0">
                  <a:ea typeface="微软雅黑" panose="020B0503020204020204" pitchFamily="34" charset="-122"/>
                </a:rPr>
                <a:t>): </a:t>
              </a:r>
              <a:r>
                <a:rPr lang="en-US" altLang="zh-CN" sz="2000" b="1" dirty="0" err="1" smtClean="0">
                  <a:ea typeface="微软雅黑" panose="020B0503020204020204" pitchFamily="34" charset="-122"/>
                </a:rPr>
                <a:t>boolean</a:t>
              </a:r>
              <a:endParaRPr lang="en-US" altLang="zh-CN" sz="2000" b="1" dirty="0">
                <a:ea typeface="微软雅黑" panose="020B0503020204020204" pitchFamily="34" charset="-122"/>
              </a:endParaRPr>
            </a:p>
          </p:txBody>
        </p:sp>
        <p:sp>
          <p:nvSpPr>
            <p:cNvPr id="22" name="Text Box 11"/>
            <p:cNvSpPr txBox="1">
              <a:spLocks noChangeArrowheads="1"/>
            </p:cNvSpPr>
            <p:nvPr/>
          </p:nvSpPr>
          <p:spPr bwMode="auto">
            <a:xfrm>
              <a:off x="192" y="2784"/>
              <a:ext cx="2208" cy="327"/>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USAddress</a:t>
              </a:r>
              <a:endParaRPr lang="en-US" altLang="zh-CN" sz="2800" b="1" dirty="0">
                <a:latin typeface="微软雅黑" panose="020B0503020204020204" pitchFamily="34" charset="-122"/>
                <a:ea typeface="微软雅黑" panose="020B0503020204020204" pitchFamily="34" charset="-122"/>
              </a:endParaRPr>
            </a:p>
          </p:txBody>
        </p:sp>
        <p:sp>
          <p:nvSpPr>
            <p:cNvPr id="23" name="Rectangle 12"/>
            <p:cNvSpPr>
              <a:spLocks noChangeArrowheads="1"/>
            </p:cNvSpPr>
            <p:nvPr/>
          </p:nvSpPr>
          <p:spPr bwMode="auto">
            <a:xfrm>
              <a:off x="192" y="3068"/>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grpSp>
      <p:grpSp>
        <p:nvGrpSpPr>
          <p:cNvPr id="24" name="Group 13"/>
          <p:cNvGrpSpPr/>
          <p:nvPr/>
        </p:nvGrpSpPr>
        <p:grpSpPr bwMode="auto">
          <a:xfrm>
            <a:off x="5680309" y="4296402"/>
            <a:ext cx="5715000" cy="1225936"/>
            <a:chOff x="2928" y="2736"/>
            <a:chExt cx="2208" cy="835"/>
          </a:xfrm>
        </p:grpSpPr>
        <p:sp>
          <p:nvSpPr>
            <p:cNvPr id="25" name="Text Box 14"/>
            <p:cNvSpPr txBox="1">
              <a:spLocks noChangeArrowheads="1"/>
            </p:cNvSpPr>
            <p:nvPr/>
          </p:nvSpPr>
          <p:spPr bwMode="auto">
            <a:xfrm>
              <a:off x="2928" y="3089"/>
              <a:ext cx="2208" cy="482"/>
            </a:xfrm>
            <a:prstGeom prst="rect">
              <a:avLst/>
            </a:prstGeom>
            <a:solidFill>
              <a:srgbClr val="FFFFFF"/>
            </a:solidFill>
            <a:ln w="25400">
              <a:solidFill>
                <a:srgbClr val="CC3300"/>
              </a:solidFill>
              <a:miter lim="800000"/>
            </a:ln>
          </p:spPr>
          <p:txBody>
            <a:bodyPr>
              <a:spAutoFit/>
            </a:bodyPr>
            <a:lstStyle/>
            <a:p>
              <a:r>
                <a:rPr lang="en-US" altLang="zh-CN" sz="2000" b="1" dirty="0" err="1" smtClean="0">
                  <a:ea typeface="微软雅黑" panose="020B0503020204020204" pitchFamily="34" charset="-122"/>
                </a:rPr>
                <a:t>isValidCanadianAddress</a:t>
              </a:r>
              <a:r>
                <a:rPr lang="en-US" altLang="zh-CN" sz="2000" b="1" dirty="0">
                  <a:ea typeface="微软雅黑" panose="020B0503020204020204" pitchFamily="34" charset="-122"/>
                </a:rPr>
                <a:t> </a:t>
              </a:r>
              <a:r>
                <a:rPr lang="en-US" altLang="zh-CN" sz="2000" b="1" dirty="0" smtClean="0">
                  <a:ea typeface="微软雅黑" panose="020B0503020204020204" pitchFamily="34" charset="-122"/>
                </a:rPr>
                <a:t>(</a:t>
              </a:r>
              <a:r>
                <a:rPr lang="en-US" altLang="zh-CN" sz="2000" b="1" dirty="0" err="1" smtClean="0">
                  <a:ea typeface="微软雅黑" panose="020B0503020204020204" pitchFamily="34" charset="-122"/>
                </a:rPr>
                <a:t>addr:String</a:t>
              </a:r>
              <a:r>
                <a:rPr lang="en-US" altLang="zh-CN" sz="2000" b="1" dirty="0">
                  <a:ea typeface="微软雅黑" panose="020B0503020204020204" pitchFamily="34" charset="-122"/>
                </a:rPr>
                <a:t>, </a:t>
              </a:r>
              <a:r>
                <a:rPr lang="en-US" altLang="zh-CN" sz="2000" b="1" dirty="0" err="1">
                  <a:solidFill>
                    <a:srgbClr val="0000CC"/>
                  </a:solidFill>
                  <a:ea typeface="微软雅黑" panose="020B0503020204020204" pitchFamily="34" charset="-122"/>
                </a:rPr>
                <a:t>pcode</a:t>
              </a:r>
              <a:r>
                <a:rPr lang="en-US" altLang="zh-CN" sz="2000" b="1" dirty="0">
                  <a:solidFill>
                    <a:srgbClr val="0000CC"/>
                  </a:solidFill>
                  <a:ea typeface="微软雅黑" panose="020B0503020204020204" pitchFamily="34" charset="-122"/>
                </a:rPr>
                <a:t>: String</a:t>
              </a:r>
              <a:r>
                <a:rPr lang="en-US" altLang="zh-CN" sz="2000" b="1" dirty="0">
                  <a:ea typeface="微软雅黑" panose="020B0503020204020204" pitchFamily="34" charset="-122"/>
                </a:rPr>
                <a:t>, </a:t>
              </a:r>
              <a:r>
                <a:rPr lang="en-US" altLang="zh-CN" sz="2000" b="1" dirty="0" smtClean="0">
                  <a:ea typeface="微软雅黑" panose="020B0503020204020204" pitchFamily="34" charset="-122"/>
                </a:rPr>
                <a:t>  </a:t>
              </a:r>
              <a:endParaRPr lang="en-US" altLang="zh-CN" sz="2000" b="1" dirty="0" smtClean="0">
                <a:ea typeface="微软雅黑" panose="020B0503020204020204" pitchFamily="34" charset="-122"/>
              </a:endParaRPr>
            </a:p>
            <a:p>
              <a:r>
                <a:rPr lang="en-US" altLang="zh-CN" sz="2000" b="1" dirty="0">
                  <a:ea typeface="微软雅黑" panose="020B0503020204020204" pitchFamily="34" charset="-122"/>
                </a:rPr>
                <a:t> </a:t>
              </a:r>
              <a:r>
                <a:rPr lang="en-US" altLang="zh-CN" sz="2000" b="1" dirty="0" smtClean="0">
                  <a:ea typeface="微软雅黑" panose="020B0503020204020204" pitchFamily="34" charset="-122"/>
                </a:rPr>
                <a:t>                                              </a:t>
              </a:r>
              <a:r>
                <a:rPr lang="en-US" altLang="zh-CN" sz="2000" b="1" dirty="0" err="1" smtClean="0">
                  <a:ea typeface="微软雅黑" panose="020B0503020204020204" pitchFamily="34" charset="-122"/>
                </a:rPr>
                <a:t>prvnc</a:t>
              </a:r>
              <a:r>
                <a:rPr lang="en-US" altLang="zh-CN" sz="2000" b="1" dirty="0">
                  <a:ea typeface="微软雅黑" panose="020B0503020204020204" pitchFamily="34" charset="-122"/>
                </a:rPr>
                <a:t>: String): </a:t>
              </a:r>
              <a:r>
                <a:rPr lang="en-US" altLang="zh-CN" sz="2000" b="1" dirty="0" err="1" smtClean="0">
                  <a:ea typeface="微软雅黑" panose="020B0503020204020204" pitchFamily="34" charset="-122"/>
                </a:rPr>
                <a:t>boolean</a:t>
              </a:r>
              <a:endParaRPr lang="en-US" altLang="zh-CN" sz="2000" b="1" dirty="0">
                <a:ea typeface="微软雅黑" panose="020B0503020204020204" pitchFamily="34" charset="-122"/>
              </a:endParaRPr>
            </a:p>
          </p:txBody>
        </p:sp>
        <p:sp>
          <p:nvSpPr>
            <p:cNvPr id="26" name="Text Box 15"/>
            <p:cNvSpPr txBox="1">
              <a:spLocks noChangeArrowheads="1"/>
            </p:cNvSpPr>
            <p:nvPr/>
          </p:nvSpPr>
          <p:spPr bwMode="auto">
            <a:xfrm>
              <a:off x="2928" y="2736"/>
              <a:ext cx="2208" cy="327"/>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CAAddress</a:t>
              </a:r>
              <a:endParaRPr lang="en-US" altLang="zh-CN" sz="2800" b="1" dirty="0">
                <a:latin typeface="微软雅黑" panose="020B0503020204020204" pitchFamily="34" charset="-122"/>
                <a:ea typeface="微软雅黑" panose="020B0503020204020204" pitchFamily="34" charset="-122"/>
              </a:endParaRPr>
            </a:p>
          </p:txBody>
        </p:sp>
        <p:sp>
          <p:nvSpPr>
            <p:cNvPr id="27" name="Rectangle 16"/>
            <p:cNvSpPr>
              <a:spLocks noChangeArrowheads="1"/>
            </p:cNvSpPr>
            <p:nvPr/>
          </p:nvSpPr>
          <p:spPr bwMode="auto">
            <a:xfrm>
              <a:off x="2928" y="3020"/>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0314F75-424E-4DEF-91EA-9FC582B0794E}" type="slidenum">
              <a:rPr lang="zh-CN" altLang="en-US" smtClean="0"/>
            </a:fld>
            <a:endParaRPr lang="zh-CN" altLang="en-US" smtClean="0"/>
          </a:p>
        </p:txBody>
      </p:sp>
      <p:sp>
        <p:nvSpPr>
          <p:cNvPr id="1050627" name="Rectangle 3"/>
          <p:cNvSpPr>
            <a:spLocks noGrp="1" noChangeArrowheads="1"/>
          </p:cNvSpPr>
          <p:nvPr>
            <p:ph idx="1"/>
          </p:nvPr>
        </p:nvSpPr>
        <p:spPr>
          <a:xfrm>
            <a:off x="516047" y="1752599"/>
            <a:ext cx="11054281" cy="4326654"/>
          </a:xfrm>
        </p:spPr>
        <p:txBody>
          <a:bodyPr vert="horz" lIns="18000" tIns="45720" rIns="18000" bIns="45720" rtlCol="0">
            <a:noAutofit/>
          </a:bodyPr>
          <a:lstStyle/>
          <a:p>
            <a:pPr>
              <a:lnSpc>
                <a:spcPct val="120000"/>
              </a:lnSpc>
              <a:spcBef>
                <a:spcPts val="600"/>
              </a:spcBef>
              <a:buNone/>
            </a:pPr>
            <a:r>
              <a:rPr lang="zh-CN" altLang="en-US" b="1" dirty="0">
                <a:solidFill>
                  <a:srgbClr val="0000CC"/>
                </a:solidFill>
                <a:latin typeface="微软雅黑" panose="020B0503020204020204" pitchFamily="34" charset="-122"/>
                <a:ea typeface="微软雅黑" panose="020B0503020204020204" pitchFamily="34" charset="-122"/>
              </a:rPr>
              <a:t>使用类适配器模式</a:t>
            </a:r>
            <a:r>
              <a:rPr lang="zh-CN" altLang="en-US" b="1" dirty="0" smtClean="0">
                <a:solidFill>
                  <a:srgbClr val="0000CC"/>
                </a:solidFill>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对美国地址验证类</a:t>
            </a:r>
            <a:r>
              <a:rPr lang="en-US" altLang="zh-CN" b="1" dirty="0" err="1" smtClean="0">
                <a:latin typeface="微软雅黑" panose="020B0503020204020204" pitchFamily="34" charset="-122"/>
                <a:ea typeface="微软雅黑" panose="020B0503020204020204" pitchFamily="34" charset="-122"/>
              </a:rPr>
              <a:t>USAddress</a:t>
            </a:r>
            <a:r>
              <a:rPr lang="zh-CN" altLang="en-US" b="1" dirty="0" smtClean="0">
                <a:latin typeface="微软雅黑" panose="020B0503020204020204" pitchFamily="34" charset="-122"/>
                <a:ea typeface="微软雅黑" panose="020B0503020204020204" pitchFamily="34" charset="-122"/>
              </a:rPr>
              <a:t>，保持接口不改变，</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buNone/>
            </a:pPr>
            <a:r>
              <a:rPr lang="zh-CN" altLang="en-US" b="1" dirty="0" smtClean="0">
                <a:latin typeface="微软雅黑" panose="020B0503020204020204" pitchFamily="34" charset="-122"/>
                <a:ea typeface="微软雅黑" panose="020B0503020204020204" pitchFamily="34" charset="-122"/>
              </a:rPr>
              <a:t>而对于加拿大地址验证类，</a:t>
            </a:r>
            <a:r>
              <a:rPr lang="zh-CN" altLang="en-US" b="1" dirty="0" smtClean="0">
                <a:solidFill>
                  <a:srgbClr val="0000CC"/>
                </a:solidFill>
                <a:latin typeface="微软雅黑" panose="020B0503020204020204" pitchFamily="34" charset="-122"/>
                <a:ea typeface="微软雅黑" panose="020B0503020204020204" pitchFamily="34" charset="-122"/>
              </a:rPr>
              <a:t>使用</a:t>
            </a:r>
            <a:r>
              <a:rPr lang="zh-CN" altLang="en-US" b="1" dirty="0">
                <a:solidFill>
                  <a:srgbClr val="0000CC"/>
                </a:solidFill>
                <a:latin typeface="微软雅黑" panose="020B0503020204020204" pitchFamily="34" charset="-122"/>
                <a:ea typeface="微软雅黑" panose="020B0503020204020204" pitchFamily="34" charset="-122"/>
              </a:rPr>
              <a:t>一个适配器改变</a:t>
            </a:r>
            <a:r>
              <a:rPr lang="en-US" altLang="zh-CN" b="1" dirty="0" err="1" smtClean="0">
                <a:latin typeface="微软雅黑" panose="020B0503020204020204" pitchFamily="34" charset="-122"/>
                <a:ea typeface="微软雅黑" panose="020B0503020204020204" pitchFamily="34" charset="-122"/>
              </a:rPr>
              <a:t>CAAddress</a:t>
            </a:r>
            <a:r>
              <a:rPr lang="zh-CN" altLang="en-US" b="1" dirty="0" smtClean="0">
                <a:solidFill>
                  <a:srgbClr val="0000CC"/>
                </a:solidFill>
                <a:latin typeface="微软雅黑" panose="020B0503020204020204" pitchFamily="34" charset="-122"/>
                <a:ea typeface="微软雅黑" panose="020B0503020204020204" pitchFamily="34" charset="-122"/>
              </a:rPr>
              <a:t>的接口</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a:lnSpc>
                <a:spcPct val="120000"/>
              </a:lnSpc>
              <a:spcBef>
                <a:spcPts val="600"/>
              </a:spcBef>
              <a:buNone/>
            </a:pPr>
            <a:r>
              <a:rPr lang="zh-CN" altLang="en-US" b="1" dirty="0" smtClean="0">
                <a:solidFill>
                  <a:srgbClr val="CC3300"/>
                </a:solidFill>
                <a:latin typeface="微软雅黑" panose="020B0503020204020204" pitchFamily="34" charset="-122"/>
                <a:ea typeface="微软雅黑" panose="020B0503020204020204" pitchFamily="34" charset="-122"/>
              </a:rPr>
              <a:t>为此：</a:t>
            </a:r>
            <a:endParaRPr lang="en-US" altLang="zh-CN" b="1" dirty="0">
              <a:solidFill>
                <a:srgbClr val="CC3300"/>
              </a:solidFill>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a:latin typeface="微软雅黑" panose="020B0503020204020204" pitchFamily="34" charset="-122"/>
                <a:ea typeface="微软雅黑" panose="020B0503020204020204" pitchFamily="34" charset="-122"/>
              </a:rPr>
              <a:t>需要设计一个名为</a:t>
            </a:r>
            <a:r>
              <a:rPr lang="en-US" altLang="zh-CN" b="1" dirty="0" err="1">
                <a:latin typeface="微软雅黑" panose="020B0503020204020204" pitchFamily="34" charset="-122"/>
                <a:ea typeface="微软雅黑" panose="020B0503020204020204" pitchFamily="34" charset="-122"/>
              </a:rPr>
              <a:t>AddressValidator</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接口，声明所需接口</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需要</a:t>
            </a:r>
            <a:r>
              <a:rPr lang="zh-CN" altLang="en-US" b="1" dirty="0">
                <a:latin typeface="微软雅黑" panose="020B0503020204020204" pitchFamily="34" charset="-122"/>
                <a:ea typeface="微软雅黑" panose="020B0503020204020204" pitchFamily="34" charset="-122"/>
              </a:rPr>
              <a:t>适配器类</a:t>
            </a:r>
            <a:r>
              <a:rPr lang="en-US" altLang="zh-CN" b="1" dirty="0" err="1" smtClean="0">
                <a:latin typeface="微软雅黑" panose="020B0503020204020204" pitchFamily="34" charset="-122"/>
                <a:ea typeface="微软雅黑" panose="020B0503020204020204" pitchFamily="34" charset="-122"/>
              </a:rPr>
              <a:t>CAAddressAdapter</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对</a:t>
            </a:r>
            <a:r>
              <a:rPr lang="en-US" altLang="zh-CN" b="1" dirty="0" err="1" smtClean="0">
                <a:latin typeface="微软雅黑" panose="020B0503020204020204" pitchFamily="34" charset="-122"/>
                <a:ea typeface="微软雅黑" panose="020B0503020204020204" pitchFamily="34" charset="-122"/>
              </a:rPr>
              <a:t>CAAddress</a:t>
            </a:r>
            <a:r>
              <a:rPr lang="zh-CN" altLang="en-US" b="1" dirty="0" smtClean="0">
                <a:latin typeface="微软雅黑" panose="020B0503020204020204" pitchFamily="34" charset="-122"/>
                <a:ea typeface="微软雅黑" panose="020B0503020204020204" pitchFamily="34" charset="-122"/>
              </a:rPr>
              <a:t>进行适配</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继承</a:t>
            </a:r>
            <a:r>
              <a:rPr lang="en-US" altLang="zh-CN" sz="2800" b="1" dirty="0" err="1">
                <a:latin typeface="微软雅黑" panose="020B0503020204020204" pitchFamily="34" charset="-122"/>
                <a:ea typeface="微软雅黑" panose="020B0503020204020204" pitchFamily="34" charset="-122"/>
              </a:rPr>
              <a:t>CAAddress</a:t>
            </a:r>
            <a:r>
              <a:rPr lang="zh-CN" altLang="en-US" sz="2800" b="1" dirty="0" smtClean="0">
                <a:latin typeface="微软雅黑" panose="020B0503020204020204" pitchFamily="34" charset="-122"/>
                <a:ea typeface="微软雅黑" panose="020B0503020204020204" pitchFamily="34" charset="-122"/>
              </a:rPr>
              <a:t>类</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实现</a:t>
            </a:r>
            <a:r>
              <a:rPr lang="en-US" altLang="zh-CN" sz="2800" b="1" dirty="0" err="1">
                <a:latin typeface="微软雅黑" panose="020B0503020204020204" pitchFamily="34" charset="-122"/>
                <a:ea typeface="微软雅黑" panose="020B0503020204020204" pitchFamily="34" charset="-122"/>
              </a:rPr>
              <a:t>AddressValidator</a:t>
            </a:r>
            <a:r>
              <a:rPr lang="zh-CN" altLang="en-US" sz="2800" b="1" dirty="0" smtClean="0">
                <a:latin typeface="微软雅黑" panose="020B0503020204020204" pitchFamily="34" charset="-122"/>
                <a:ea typeface="微软雅黑" panose="020B0503020204020204" pitchFamily="34" charset="-122"/>
              </a:rPr>
              <a:t>接口</a:t>
            </a:r>
            <a:endParaRPr lang="en-US" altLang="zh-CN" sz="2800" b="1" dirty="0" smtClean="0">
              <a:latin typeface="微软雅黑" panose="020B0503020204020204" pitchFamily="34" charset="-122"/>
              <a:ea typeface="微软雅黑" panose="020B0503020204020204" pitchFamily="34" charset="-122"/>
            </a:endParaRPr>
          </a:p>
        </p:txBody>
      </p:sp>
      <p:sp>
        <p:nvSpPr>
          <p:cNvPr id="56323" name="Rectangle 6"/>
          <p:cNvSpPr>
            <a:spLocks noGrp="1" noChangeArrowheads="1"/>
          </p:cNvSpPr>
          <p:nvPr>
            <p:ph type="title"/>
          </p:nvPr>
        </p:nvSpPr>
        <p:spPr>
          <a:xfrm>
            <a:off x="1905000" y="503238"/>
            <a:ext cx="8229600" cy="487362"/>
          </a:xfrm>
        </p:spPr>
        <p:txBody>
          <a:bodyPr>
            <a:normAutofit fontScale="90000"/>
          </a:bodyPr>
          <a:lstStyle/>
          <a:p>
            <a:pPr eaLnBrk="1" hangingPunct="1"/>
            <a:r>
              <a:rPr lang="zh-CN" altLang="en-US" sz="3200" b="1">
                <a:ea typeface="黑体" panose="02010609060101010101" pitchFamily="49" charset="-122"/>
              </a:rPr>
              <a:t>使用适配器模式进行设计的例子</a:t>
            </a:r>
            <a:endParaRPr lang="zh-CN" altLang="en-US" sz="3200" b="1">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0627">
                                            <p:txEl>
                                              <p:pRg st="2" end="2"/>
                                            </p:txEl>
                                          </p:spTgt>
                                        </p:tgtEl>
                                        <p:attrNameLst>
                                          <p:attrName>style.visibility</p:attrName>
                                        </p:attrNameLst>
                                      </p:cBhvr>
                                      <p:to>
                                        <p:strVal val="visible"/>
                                      </p:to>
                                    </p:set>
                                    <p:anim calcmode="lin" valueType="num">
                                      <p:cBhvr additive="base">
                                        <p:cTn id="7" dur="500" fill="hold"/>
                                        <p:tgtEl>
                                          <p:spTgt spid="1050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0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0627">
                                            <p:txEl>
                                              <p:pRg st="3" end="3"/>
                                            </p:txEl>
                                          </p:spTgt>
                                        </p:tgtEl>
                                        <p:attrNameLst>
                                          <p:attrName>style.visibility</p:attrName>
                                        </p:attrNameLst>
                                      </p:cBhvr>
                                      <p:to>
                                        <p:strVal val="visible"/>
                                      </p:to>
                                    </p:set>
                                    <p:anim calcmode="lin" valueType="num">
                                      <p:cBhvr additive="base">
                                        <p:cTn id="13" dur="500" fill="hold"/>
                                        <p:tgtEl>
                                          <p:spTgt spid="1050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0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0627">
                                            <p:txEl>
                                              <p:pRg st="4" end="4"/>
                                            </p:txEl>
                                          </p:spTgt>
                                        </p:tgtEl>
                                        <p:attrNameLst>
                                          <p:attrName>style.visibility</p:attrName>
                                        </p:attrNameLst>
                                      </p:cBhvr>
                                      <p:to>
                                        <p:strVal val="visible"/>
                                      </p:to>
                                    </p:set>
                                    <p:anim calcmode="lin" valueType="num">
                                      <p:cBhvr additive="base">
                                        <p:cTn id="19" dur="500" fill="hold"/>
                                        <p:tgtEl>
                                          <p:spTgt spid="1050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0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0627">
                                            <p:txEl>
                                              <p:pRg st="5" end="5"/>
                                            </p:txEl>
                                          </p:spTgt>
                                        </p:tgtEl>
                                        <p:attrNameLst>
                                          <p:attrName>style.visibility</p:attrName>
                                        </p:attrNameLst>
                                      </p:cBhvr>
                                      <p:to>
                                        <p:strVal val="visible"/>
                                      </p:to>
                                    </p:set>
                                    <p:anim calcmode="lin" valueType="num">
                                      <p:cBhvr additive="base">
                                        <p:cTn id="25" dur="500" fill="hold"/>
                                        <p:tgtEl>
                                          <p:spTgt spid="10506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0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50627">
                                            <p:txEl>
                                              <p:pRg st="6" end="6"/>
                                            </p:txEl>
                                          </p:spTgt>
                                        </p:tgtEl>
                                        <p:attrNameLst>
                                          <p:attrName>style.visibility</p:attrName>
                                        </p:attrNameLst>
                                      </p:cBhvr>
                                      <p:to>
                                        <p:strVal val="visible"/>
                                      </p:to>
                                    </p:set>
                                    <p:anim calcmode="lin" valueType="num">
                                      <p:cBhvr additive="base">
                                        <p:cTn id="31" dur="500" fill="hold"/>
                                        <p:tgtEl>
                                          <p:spTgt spid="105062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0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5" name="Text Box 7"/>
          <p:cNvSpPr txBox="1">
            <a:spLocks noChangeArrowheads="1"/>
          </p:cNvSpPr>
          <p:nvPr/>
        </p:nvSpPr>
        <p:spPr bwMode="auto">
          <a:xfrm>
            <a:off x="2341265" y="927193"/>
            <a:ext cx="2193053" cy="480131"/>
          </a:xfrm>
          <a:prstGeom prst="rect">
            <a:avLst/>
          </a:prstGeom>
          <a:solidFill>
            <a:srgbClr val="FFFFFF"/>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Customer</a:t>
            </a:r>
            <a:r>
              <a:rPr lang="en-US" altLang="zh-CN" sz="2400" dirty="0"/>
              <a:t> </a:t>
            </a:r>
            <a:endParaRPr lang="en-US" altLang="zh-CN" sz="2400" dirty="0"/>
          </a:p>
        </p:txBody>
      </p:sp>
      <p:grpSp>
        <p:nvGrpSpPr>
          <p:cNvPr id="2" name="Group 12"/>
          <p:cNvGrpSpPr/>
          <p:nvPr/>
        </p:nvGrpSpPr>
        <p:grpSpPr bwMode="auto">
          <a:xfrm>
            <a:off x="6477000" y="1454455"/>
            <a:ext cx="5177828" cy="1473965"/>
            <a:chOff x="2928" y="2736"/>
            <a:chExt cx="2208" cy="1137"/>
          </a:xfrm>
        </p:grpSpPr>
        <p:sp>
          <p:nvSpPr>
            <p:cNvPr id="57351" name="Text Box 13"/>
            <p:cNvSpPr txBox="1">
              <a:spLocks noChangeArrowheads="1"/>
            </p:cNvSpPr>
            <p:nvPr/>
          </p:nvSpPr>
          <p:spPr bwMode="auto">
            <a:xfrm>
              <a:off x="2928" y="3090"/>
              <a:ext cx="2208" cy="783"/>
            </a:xfrm>
            <a:prstGeom prst="rect">
              <a:avLst/>
            </a:prstGeom>
            <a:solidFill>
              <a:srgbClr val="FFFFFF"/>
            </a:solidFill>
            <a:ln w="25400">
              <a:solidFill>
                <a:srgbClr val="CC3300"/>
              </a:solidFill>
              <a:miter lim="800000"/>
            </a:ln>
          </p:spPr>
          <p:txBody>
            <a:bodyPr>
              <a:spAutoFit/>
            </a:bodyPr>
            <a:lstStyle/>
            <a:p>
              <a:r>
                <a:rPr lang="en-US" altLang="zh-CN" sz="2000" b="1" dirty="0" err="1">
                  <a:latin typeface="微软雅黑" panose="020B0503020204020204" pitchFamily="34" charset="-122"/>
                  <a:ea typeface="微软雅黑" panose="020B0503020204020204" pitchFamily="34" charset="-122"/>
                </a:rPr>
                <a:t>isValidCanadianAddress</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addr</a:t>
              </a:r>
              <a:r>
                <a:rPr lang="en-US" altLang="zh-CN" sz="2000" b="1" dirty="0" smtClean="0">
                  <a:latin typeface="微软雅黑" panose="020B0503020204020204" pitchFamily="34" charset="-122"/>
                  <a:ea typeface="微软雅黑" panose="020B0503020204020204" pitchFamily="34" charset="-122"/>
                </a:rPr>
                <a:t>: String</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pcode</a:t>
              </a:r>
              <a:r>
                <a:rPr lang="en-US" altLang="zh-CN" sz="2000" b="1" dirty="0">
                  <a:latin typeface="微软雅黑" panose="020B0503020204020204" pitchFamily="34" charset="-122"/>
                  <a:ea typeface="微软雅黑" panose="020B0503020204020204" pitchFamily="34" charset="-122"/>
                </a:rPr>
                <a:t>: String, </a:t>
              </a:r>
              <a:r>
                <a:rPr lang="en-US" altLang="zh-CN" sz="2000" b="1" dirty="0" err="1">
                  <a:latin typeface="微软雅黑" panose="020B0503020204020204" pitchFamily="34" charset="-122"/>
                  <a:ea typeface="微软雅黑" panose="020B0503020204020204" pitchFamily="34" charset="-122"/>
                </a:rPr>
                <a:t>prvnc</a:t>
              </a:r>
              <a:r>
                <a:rPr lang="en-US" altLang="zh-CN" sz="2000" b="1" dirty="0">
                  <a:latin typeface="微软雅黑" panose="020B0503020204020204" pitchFamily="34" charset="-122"/>
                  <a:ea typeface="微软雅黑" panose="020B0503020204020204" pitchFamily="34" charset="-122"/>
                </a:rPr>
                <a:t>: String</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p:txBody>
        </p:sp>
        <p:sp>
          <p:nvSpPr>
            <p:cNvPr id="57352" name="Text Box 14"/>
            <p:cNvSpPr txBox="1">
              <a:spLocks noChangeArrowheads="1"/>
            </p:cNvSpPr>
            <p:nvPr/>
          </p:nvSpPr>
          <p:spPr bwMode="auto">
            <a:xfrm>
              <a:off x="2928" y="2736"/>
              <a:ext cx="2208" cy="370"/>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CAAddress</a:t>
              </a:r>
              <a:endParaRPr lang="en-US" altLang="zh-CN" sz="2800" b="1" dirty="0">
                <a:latin typeface="微软雅黑" panose="020B0503020204020204" pitchFamily="34" charset="-122"/>
                <a:ea typeface="微软雅黑" panose="020B0503020204020204" pitchFamily="34" charset="-122"/>
              </a:endParaRPr>
            </a:p>
          </p:txBody>
        </p:sp>
        <p:sp>
          <p:nvSpPr>
            <p:cNvPr id="57353" name="Rectangle 15"/>
            <p:cNvSpPr>
              <a:spLocks noChangeArrowheads="1"/>
            </p:cNvSpPr>
            <p:nvPr/>
          </p:nvSpPr>
          <p:spPr bwMode="auto">
            <a:xfrm>
              <a:off x="2928" y="3020"/>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grpSp>
      <p:grpSp>
        <p:nvGrpSpPr>
          <p:cNvPr id="3" name="Group 16"/>
          <p:cNvGrpSpPr/>
          <p:nvPr/>
        </p:nvGrpSpPr>
        <p:grpSpPr bwMode="auto">
          <a:xfrm>
            <a:off x="6705600" y="3602336"/>
            <a:ext cx="5416990" cy="1497009"/>
            <a:chOff x="3264" y="2740"/>
            <a:chExt cx="2208" cy="1353"/>
          </a:xfrm>
        </p:grpSpPr>
        <p:sp>
          <p:nvSpPr>
            <p:cNvPr id="57355" name="Text Box 17"/>
            <p:cNvSpPr txBox="1">
              <a:spLocks noChangeArrowheads="1"/>
            </p:cNvSpPr>
            <p:nvPr/>
          </p:nvSpPr>
          <p:spPr bwMode="auto">
            <a:xfrm>
              <a:off x="3264" y="2740"/>
              <a:ext cx="2208" cy="328"/>
            </a:xfrm>
            <a:prstGeom prst="rect">
              <a:avLst/>
            </a:prstGeom>
            <a:solidFill>
              <a:srgbClr val="FFFF99">
                <a:alpha val="81175"/>
              </a:srgbClr>
            </a:solidFill>
            <a:ln w="25400">
              <a:solidFill>
                <a:srgbClr val="CC3300"/>
              </a:solidFill>
              <a:miter lim="800000"/>
            </a:ln>
          </p:spPr>
          <p:txBody>
            <a:bodyPr>
              <a:spAutoFit/>
            </a:bodyPr>
            <a:lstStyle/>
            <a:p>
              <a:pPr algn="ctr">
                <a:lnSpc>
                  <a:spcPct val="90000"/>
                </a:lnSpc>
              </a:pPr>
              <a:r>
                <a:rPr lang="en-US" altLang="zh-CN" sz="2400" b="1" dirty="0" err="1">
                  <a:latin typeface="微软雅黑" panose="020B0503020204020204" pitchFamily="34" charset="-122"/>
                  <a:ea typeface="微软雅黑" panose="020B0503020204020204" pitchFamily="34" charset="-122"/>
                </a:rPr>
                <a:t>CAAddressAdapter</a:t>
              </a:r>
              <a:endParaRPr lang="en-US" altLang="zh-CN" sz="2400" b="1" dirty="0">
                <a:latin typeface="微软雅黑" panose="020B0503020204020204" pitchFamily="34" charset="-122"/>
                <a:ea typeface="微软雅黑" panose="020B0503020204020204" pitchFamily="34" charset="-122"/>
              </a:endParaRPr>
            </a:p>
          </p:txBody>
        </p:sp>
        <p:sp>
          <p:nvSpPr>
            <p:cNvPr id="57356" name="Rectangle 18"/>
            <p:cNvSpPr>
              <a:spLocks noChangeArrowheads="1"/>
            </p:cNvSpPr>
            <p:nvPr/>
          </p:nvSpPr>
          <p:spPr bwMode="auto">
            <a:xfrm>
              <a:off x="3264" y="3024"/>
              <a:ext cx="2208" cy="70"/>
            </a:xfrm>
            <a:prstGeom prst="rect">
              <a:avLst/>
            </a:prstGeom>
            <a:solidFill>
              <a:srgbClr val="FFFF99">
                <a:alpha val="81175"/>
              </a:srgbClr>
            </a:solidFill>
            <a:ln w="9525">
              <a:solidFill>
                <a:schemeClr val="tx1"/>
              </a:solidFill>
              <a:miter lim="800000"/>
            </a:ln>
          </p:spPr>
          <p:txBody>
            <a:bodyPr wrap="none" anchor="ctr"/>
            <a:lstStyle/>
            <a:p>
              <a:pPr eaLnBrk="0" hangingPunct="0"/>
              <a:endParaRPr lang="zh-CN" altLang="en-US"/>
            </a:p>
          </p:txBody>
        </p:sp>
        <p:sp>
          <p:nvSpPr>
            <p:cNvPr id="57357" name="Text Box 19"/>
            <p:cNvSpPr txBox="1">
              <a:spLocks noChangeArrowheads="1"/>
            </p:cNvSpPr>
            <p:nvPr/>
          </p:nvSpPr>
          <p:spPr bwMode="auto">
            <a:xfrm>
              <a:off x="3264" y="3072"/>
              <a:ext cx="2192" cy="1021"/>
            </a:xfrm>
            <a:prstGeom prst="rect">
              <a:avLst/>
            </a:prstGeom>
            <a:solidFill>
              <a:srgbClr val="FFFF99">
                <a:alpha val="81175"/>
              </a:srgbClr>
            </a:solidFill>
            <a:ln w="25400">
              <a:solidFill>
                <a:srgbClr val="CC3300"/>
              </a:solidFill>
              <a:miter lim="800000"/>
            </a:ln>
          </p:spPr>
          <p:txBody>
            <a:bodyPr wrap="square">
              <a:spAutoFit/>
            </a:bodyPr>
            <a:lstStyle/>
            <a:p>
              <a:r>
                <a:rPr lang="en-US" altLang="zh-CN" sz="2000" b="1" dirty="0" err="1">
                  <a:latin typeface="微软雅黑" panose="020B0503020204020204" pitchFamily="34" charset="-122"/>
                  <a:ea typeface="微软雅黑" panose="020B0503020204020204" pitchFamily="34" charset="-122"/>
                </a:rPr>
                <a:t>isValidAddress</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addr:String</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zip</a:t>
              </a:r>
              <a:r>
                <a:rPr lang="en-US" altLang="zh-CN" sz="2000" b="1" dirty="0">
                  <a:latin typeface="微软雅黑" panose="020B0503020204020204" pitchFamily="34" charset="-122"/>
                  <a:ea typeface="微软雅黑" panose="020B0503020204020204" pitchFamily="34" charset="-122"/>
                </a:rPr>
                <a:t>: String, state: String):</a:t>
              </a:r>
              <a:endParaRPr lang="en-US" altLang="zh-CN" sz="2000" b="1" dirty="0">
                <a:latin typeface="微软雅黑" panose="020B0503020204020204" pitchFamily="34" charset="-122"/>
                <a:ea typeface="微软雅黑" panose="020B0503020204020204" pitchFamily="34" charset="-122"/>
              </a:endParaRPr>
            </a:p>
            <a:p>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p:txBody>
        </p:sp>
      </p:grpSp>
      <p:grpSp>
        <p:nvGrpSpPr>
          <p:cNvPr id="4" name="Group 20"/>
          <p:cNvGrpSpPr/>
          <p:nvPr/>
        </p:nvGrpSpPr>
        <p:grpSpPr bwMode="auto">
          <a:xfrm>
            <a:off x="769545" y="1794171"/>
            <a:ext cx="5223849" cy="1798993"/>
            <a:chOff x="192" y="1192"/>
            <a:chExt cx="2208" cy="1275"/>
          </a:xfrm>
        </p:grpSpPr>
        <p:sp>
          <p:nvSpPr>
            <p:cNvPr id="57359" name="Text Box 21"/>
            <p:cNvSpPr txBox="1">
              <a:spLocks noChangeArrowheads="1"/>
            </p:cNvSpPr>
            <p:nvPr/>
          </p:nvSpPr>
          <p:spPr bwMode="auto">
            <a:xfrm>
              <a:off x="192" y="1747"/>
              <a:ext cx="2208" cy="720"/>
            </a:xfrm>
            <a:prstGeom prst="rect">
              <a:avLst/>
            </a:prstGeom>
            <a:solidFill>
              <a:srgbClr val="CCFFFF"/>
            </a:solidFill>
            <a:ln w="25400">
              <a:solidFill>
                <a:srgbClr val="CC3300"/>
              </a:solidFill>
              <a:miter lim="800000"/>
            </a:ln>
          </p:spPr>
          <p:txBody>
            <a:bodyPr>
              <a:spAutoFit/>
            </a:bodyPr>
            <a:lstStyle/>
            <a:p>
              <a:r>
                <a:rPr lang="en-US" altLang="zh-CN" sz="2000" b="1" dirty="0" err="1">
                  <a:latin typeface="微软雅黑" panose="020B0503020204020204" pitchFamily="34" charset="-122"/>
                  <a:ea typeface="微软雅黑" panose="020B0503020204020204" pitchFamily="34" charset="-122"/>
                </a:rPr>
                <a:t>isValidAddress</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addr:String</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                         zip</a:t>
              </a:r>
              <a:r>
                <a:rPr lang="en-US" altLang="zh-CN" sz="2000" b="1" dirty="0">
                  <a:latin typeface="微软雅黑" panose="020B0503020204020204" pitchFamily="34" charset="-122"/>
                  <a:ea typeface="微软雅黑" panose="020B0503020204020204" pitchFamily="34" charset="-122"/>
                </a:rPr>
                <a:t>: String, state: String):</a:t>
              </a:r>
              <a:endParaRPr lang="en-US" altLang="zh-CN" sz="2000" b="1" dirty="0">
                <a:latin typeface="微软雅黑" panose="020B0503020204020204" pitchFamily="34" charset="-122"/>
                <a:ea typeface="微软雅黑" panose="020B0503020204020204" pitchFamily="34" charset="-122"/>
              </a:endParaRPr>
            </a:p>
            <a:p>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p:txBody>
        </p:sp>
        <p:sp>
          <p:nvSpPr>
            <p:cNvPr id="57360" name="Text Box 22"/>
            <p:cNvSpPr txBox="1">
              <a:spLocks noChangeArrowheads="1"/>
            </p:cNvSpPr>
            <p:nvPr/>
          </p:nvSpPr>
          <p:spPr bwMode="auto">
            <a:xfrm>
              <a:off x="192" y="1192"/>
              <a:ext cx="2208" cy="549"/>
            </a:xfrm>
            <a:prstGeom prst="rect">
              <a:avLst/>
            </a:prstGeom>
            <a:solidFill>
              <a:srgbClr val="CCFFFF"/>
            </a:solidFill>
            <a:ln w="25400">
              <a:solidFill>
                <a:srgbClr val="CC3300"/>
              </a:solidFill>
              <a:miter lim="800000"/>
            </a:ln>
          </p:spPr>
          <p:txBody>
            <a:bodyPr>
              <a:spAutoFit/>
            </a:bodyPr>
            <a:lstStyle/>
            <a:p>
              <a:pPr algn="ctr">
                <a:lnSpc>
                  <a:spcPct val="90000"/>
                </a:lnSpc>
              </a:pPr>
              <a:r>
                <a:rPr lang="en-US" altLang="zh-CN" sz="2400" dirty="0"/>
                <a:t>&lt;&lt;interface&gt;&gt;</a:t>
              </a:r>
              <a:endParaRPr lang="en-US" altLang="zh-CN" sz="2400" dirty="0"/>
            </a:p>
            <a:p>
              <a:pPr algn="ctr">
                <a:lnSpc>
                  <a:spcPct val="90000"/>
                </a:lnSpc>
              </a:pPr>
              <a:r>
                <a:rPr lang="en-US" altLang="zh-CN" sz="2400" b="1" dirty="0" err="1">
                  <a:latin typeface="微软雅黑" panose="020B0503020204020204" pitchFamily="34" charset="-122"/>
                  <a:ea typeface="微软雅黑" panose="020B0503020204020204" pitchFamily="34" charset="-122"/>
                </a:rPr>
                <a:t>AddressValidater</a:t>
              </a:r>
              <a:endParaRPr lang="en-US" altLang="zh-CN" sz="2400" b="1" dirty="0">
                <a:latin typeface="微软雅黑" panose="020B0503020204020204" pitchFamily="34" charset="-122"/>
                <a:ea typeface="微软雅黑" panose="020B0503020204020204" pitchFamily="34" charset="-122"/>
              </a:endParaRPr>
            </a:p>
          </p:txBody>
        </p:sp>
        <p:sp>
          <p:nvSpPr>
            <p:cNvPr id="57361" name="Rectangle 23"/>
            <p:cNvSpPr>
              <a:spLocks noChangeArrowheads="1"/>
            </p:cNvSpPr>
            <p:nvPr/>
          </p:nvSpPr>
          <p:spPr bwMode="auto">
            <a:xfrm>
              <a:off x="192" y="1676"/>
              <a:ext cx="2208" cy="70"/>
            </a:xfrm>
            <a:prstGeom prst="rect">
              <a:avLst/>
            </a:prstGeom>
            <a:solidFill>
              <a:srgbClr val="CCFFFF"/>
            </a:solidFill>
            <a:ln w="9525">
              <a:solidFill>
                <a:schemeClr val="tx1"/>
              </a:solidFill>
              <a:miter lim="800000"/>
            </a:ln>
          </p:spPr>
          <p:txBody>
            <a:bodyPr wrap="none" anchor="ctr"/>
            <a:lstStyle/>
            <a:p>
              <a:pPr eaLnBrk="0" hangingPunct="0"/>
              <a:endParaRPr lang="zh-CN" altLang="en-US"/>
            </a:p>
          </p:txBody>
        </p:sp>
      </p:grpSp>
      <p:sp>
        <p:nvSpPr>
          <p:cNvPr id="1056798" name="Line 30"/>
          <p:cNvSpPr>
            <a:spLocks noChangeShapeType="1"/>
          </p:cNvSpPr>
          <p:nvPr/>
        </p:nvSpPr>
        <p:spPr bwMode="auto">
          <a:xfrm>
            <a:off x="3429000" y="1436458"/>
            <a:ext cx="0" cy="360000"/>
          </a:xfrm>
          <a:prstGeom prst="line">
            <a:avLst/>
          </a:prstGeom>
          <a:noFill/>
          <a:ln w="31750">
            <a:solidFill>
              <a:srgbClr val="FF0000"/>
            </a:solidFill>
            <a:prstDash val="solid"/>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6800" name="Text Box 32"/>
          <p:cNvSpPr txBox="1">
            <a:spLocks noChangeArrowheads="1"/>
          </p:cNvSpPr>
          <p:nvPr/>
        </p:nvSpPr>
        <p:spPr bwMode="auto">
          <a:xfrm>
            <a:off x="6587247" y="5219201"/>
            <a:ext cx="3733800" cy="700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195" rIns="36195">
            <a:spAutoFit/>
          </a:bodyPr>
          <a:lstStyle/>
          <a:p>
            <a:pPr eaLnBrk="0" hangingPunct="0">
              <a:lnSpc>
                <a:spcPct val="90000"/>
              </a:lnSpc>
            </a:pPr>
            <a:r>
              <a:rPr lang="zh-CN" altLang="en-US" sz="2200" b="1" dirty="0">
                <a:latin typeface="微软雅黑" panose="020B0503020204020204" pitchFamily="34" charset="-122"/>
                <a:ea typeface="微软雅黑" panose="020B0503020204020204" pitchFamily="34" charset="-122"/>
              </a:rPr>
              <a:t>在此类内部，直接调用方法：</a:t>
            </a:r>
            <a:r>
              <a:rPr lang="en-US" altLang="zh-CN" sz="2200" b="1" dirty="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pPr eaLnBrk="0" hangingPunct="0">
              <a:lnSpc>
                <a:spcPct val="90000"/>
              </a:lnSpc>
            </a:pPr>
            <a:r>
              <a:rPr lang="en-US" altLang="zh-CN" sz="2200" b="1" dirty="0" err="1">
                <a:latin typeface="微软雅黑" panose="020B0503020204020204" pitchFamily="34" charset="-122"/>
                <a:ea typeface="微软雅黑" panose="020B0503020204020204" pitchFamily="34" charset="-122"/>
              </a:rPr>
              <a:t>isValidCanadianAddress</a:t>
            </a:r>
            <a:r>
              <a:rPr lang="en-US" altLang="zh-CN" sz="2200" b="1" dirty="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p:txBody>
      </p:sp>
      <p:sp>
        <p:nvSpPr>
          <p:cNvPr id="1056801" name="Line 33"/>
          <p:cNvSpPr>
            <a:spLocks noChangeShapeType="1"/>
          </p:cNvSpPr>
          <p:nvPr/>
        </p:nvSpPr>
        <p:spPr bwMode="auto">
          <a:xfrm flipV="1">
            <a:off x="7584906" y="4384970"/>
            <a:ext cx="492294" cy="834231"/>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6804" name="Line 36"/>
          <p:cNvSpPr>
            <a:spLocks noChangeShapeType="1"/>
          </p:cNvSpPr>
          <p:nvPr/>
        </p:nvSpPr>
        <p:spPr bwMode="auto">
          <a:xfrm flipH="1">
            <a:off x="4271807" y="4244391"/>
            <a:ext cx="24384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7372" name="Rectangle 40"/>
          <p:cNvSpPr>
            <a:spLocks noGrp="1" noChangeArrowheads="1"/>
          </p:cNvSpPr>
          <p:nvPr>
            <p:ph type="title"/>
          </p:nvPr>
        </p:nvSpPr>
        <p:spPr>
          <a:xfrm>
            <a:off x="1905000" y="274638"/>
            <a:ext cx="8229600" cy="487362"/>
          </a:xfrm>
        </p:spPr>
        <p:txBody>
          <a:bodyPr>
            <a:normAutofit fontScale="90000"/>
          </a:bodyPr>
          <a:lstStyle/>
          <a:p>
            <a:pPr algn="ctr" eaLnBrk="1" hangingPunct="1"/>
            <a:r>
              <a:rPr lang="zh-CN" altLang="en-US" sz="3200" b="1" dirty="0">
                <a:latin typeface="微软雅黑" panose="020B0503020204020204" pitchFamily="34" charset="-122"/>
                <a:ea typeface="微软雅黑" panose="020B0503020204020204" pitchFamily="34" charset="-122"/>
              </a:rPr>
              <a:t>使用适配器模式进行设计的例子</a:t>
            </a:r>
            <a:endParaRPr lang="zh-CN" altLang="en-US" sz="3200" b="1" dirty="0">
              <a:latin typeface="微软雅黑" panose="020B0503020204020204" pitchFamily="34" charset="-122"/>
              <a:ea typeface="微软雅黑" panose="020B0503020204020204" pitchFamily="34" charset="-122"/>
            </a:endParaRPr>
          </a:p>
        </p:txBody>
      </p:sp>
      <p:sp>
        <p:nvSpPr>
          <p:cNvPr id="6" name="文本框 5"/>
          <p:cNvSpPr txBox="1">
            <a:spLocks noChangeArrowheads="1"/>
          </p:cNvSpPr>
          <p:nvPr/>
        </p:nvSpPr>
        <p:spPr bwMode="auto">
          <a:xfrm>
            <a:off x="5305426" y="4615158"/>
            <a:ext cx="1171575"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CC"/>
                </a:solidFill>
                <a:latin typeface="微软雅黑" panose="020B0503020204020204" pitchFamily="34" charset="-122"/>
                <a:ea typeface="微软雅黑" panose="020B0503020204020204" pitchFamily="34" charset="-122"/>
              </a:rPr>
              <a:t>接口有两个实现子类</a:t>
            </a:r>
            <a:endParaRPr lang="zh-CN" altLang="en-US" sz="2400" b="1">
              <a:solidFill>
                <a:srgbClr val="0000CC"/>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769545" y="3613890"/>
            <a:ext cx="4390930" cy="2532327"/>
            <a:chOff x="769545" y="3613890"/>
            <a:chExt cx="4390930" cy="2532327"/>
          </a:xfrm>
        </p:grpSpPr>
        <p:sp>
          <p:nvSpPr>
            <p:cNvPr id="1056777" name="Text Box 9"/>
            <p:cNvSpPr txBox="1">
              <a:spLocks noChangeArrowheads="1"/>
            </p:cNvSpPr>
            <p:nvPr/>
          </p:nvSpPr>
          <p:spPr bwMode="auto">
            <a:xfrm>
              <a:off x="769545" y="4822778"/>
              <a:ext cx="4390930" cy="1323439"/>
            </a:xfrm>
            <a:prstGeom prst="rect">
              <a:avLst/>
            </a:prstGeom>
            <a:solidFill>
              <a:srgbClr val="FFFFFF"/>
            </a:solidFill>
            <a:ln w="25400">
              <a:solidFill>
                <a:srgbClr val="CC3300"/>
              </a:solidFill>
              <a:miter lim="800000"/>
            </a:ln>
          </p:spPr>
          <p:txBody>
            <a:bodyPr wrap="square">
              <a:spAutoFit/>
            </a:bodyPr>
            <a:lstStyle/>
            <a:p>
              <a:r>
                <a:rPr lang="en-US" altLang="zh-CN" sz="2000" b="1" dirty="0" err="1">
                  <a:latin typeface="微软雅黑" panose="020B0503020204020204" pitchFamily="34" charset="-122"/>
                  <a:ea typeface="微软雅黑" panose="020B0503020204020204" pitchFamily="34" charset="-122"/>
                </a:rPr>
                <a:t>isValidAddress</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addr</a:t>
              </a:r>
              <a:r>
                <a:rPr lang="en-US" altLang="zh-CN" sz="2000" b="1" dirty="0" smtClean="0">
                  <a:latin typeface="微软雅黑" panose="020B0503020204020204" pitchFamily="34" charset="-122"/>
                  <a:ea typeface="微软雅黑" panose="020B0503020204020204" pitchFamily="34" charset="-122"/>
                </a:rPr>
                <a:t>: String</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                          zip</a:t>
              </a:r>
              <a:r>
                <a:rPr lang="en-US" altLang="zh-CN" sz="2000" b="1" dirty="0">
                  <a:latin typeface="微软雅黑" panose="020B0503020204020204" pitchFamily="34" charset="-122"/>
                  <a:ea typeface="微软雅黑" panose="020B0503020204020204" pitchFamily="34" charset="-122"/>
                </a:rPr>
                <a:t>: String, </a:t>
              </a:r>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state</a:t>
              </a:r>
              <a:r>
                <a:rPr lang="en-US" altLang="zh-CN" sz="2000" b="1" dirty="0">
                  <a:latin typeface="微软雅黑" panose="020B0503020204020204" pitchFamily="34" charset="-122"/>
                  <a:ea typeface="微软雅黑" panose="020B0503020204020204" pitchFamily="34" charset="-122"/>
                </a:rPr>
                <a:t>: String):</a:t>
              </a:r>
              <a:endParaRPr lang="en-US" altLang="zh-CN" sz="2000" b="1" dirty="0">
                <a:latin typeface="微软雅黑" panose="020B0503020204020204" pitchFamily="34" charset="-122"/>
                <a:ea typeface="微软雅黑" panose="020B0503020204020204" pitchFamily="34" charset="-122"/>
              </a:endParaRPr>
            </a:p>
            <a:p>
              <a:r>
                <a:rPr lang="en-US" altLang="zh-CN" sz="2000" b="1" dirty="0" err="1">
                  <a:latin typeface="微软雅黑" panose="020B0503020204020204" pitchFamily="34" charset="-122"/>
                  <a:ea typeface="微软雅黑" panose="020B0503020204020204" pitchFamily="34" charset="-122"/>
                </a:rPr>
                <a:t>boolean</a:t>
              </a:r>
              <a:endParaRPr lang="en-US" altLang="zh-CN" sz="2000" b="1" dirty="0">
                <a:latin typeface="微软雅黑" panose="020B0503020204020204" pitchFamily="34" charset="-122"/>
                <a:ea typeface="微软雅黑" panose="020B0503020204020204" pitchFamily="34" charset="-122"/>
              </a:endParaRPr>
            </a:p>
          </p:txBody>
        </p:sp>
        <p:sp>
          <p:nvSpPr>
            <p:cNvPr id="1056778" name="Text Box 10"/>
            <p:cNvSpPr txBox="1">
              <a:spLocks noChangeArrowheads="1"/>
            </p:cNvSpPr>
            <p:nvPr/>
          </p:nvSpPr>
          <p:spPr bwMode="auto">
            <a:xfrm>
              <a:off x="769545" y="4363990"/>
              <a:ext cx="4390930" cy="480131"/>
            </a:xfrm>
            <a:prstGeom prst="rect">
              <a:avLst/>
            </a:prstGeom>
            <a:solidFill>
              <a:srgbClr val="FFFFFF"/>
            </a:solidFill>
            <a:ln w="25400">
              <a:solidFill>
                <a:srgbClr val="CC3300"/>
              </a:solidFill>
              <a:miter lim="800000"/>
            </a:ln>
          </p:spPr>
          <p:txBody>
            <a:bodyPr wrap="square">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USAddress</a:t>
              </a:r>
              <a:endParaRPr lang="en-US" altLang="zh-CN" sz="2800" b="1" dirty="0">
                <a:latin typeface="微软雅黑" panose="020B0503020204020204" pitchFamily="34" charset="-122"/>
                <a:ea typeface="微软雅黑" panose="020B0503020204020204" pitchFamily="34" charset="-122"/>
              </a:endParaRPr>
            </a:p>
          </p:txBody>
        </p:sp>
        <p:sp>
          <p:nvSpPr>
            <p:cNvPr id="1056779" name="Rectangle 11"/>
            <p:cNvSpPr>
              <a:spLocks noChangeArrowheads="1"/>
            </p:cNvSpPr>
            <p:nvPr/>
          </p:nvSpPr>
          <p:spPr bwMode="auto">
            <a:xfrm>
              <a:off x="769545" y="4732291"/>
              <a:ext cx="4390930" cy="90487"/>
            </a:xfrm>
            <a:prstGeom prst="rect">
              <a:avLst/>
            </a:prstGeom>
            <a:solidFill>
              <a:srgbClr val="FFFFFF"/>
            </a:solidFill>
            <a:ln w="9525">
              <a:solidFill>
                <a:schemeClr val="tx1"/>
              </a:solidFill>
              <a:miter lim="800000"/>
            </a:ln>
          </p:spPr>
          <p:txBody>
            <a:bodyPr wrap="none" anchor="ctr"/>
            <a:lstStyle/>
            <a:p>
              <a:pPr algn="ctr" eaLnBrk="0" hangingPunct="0"/>
              <a:endParaRPr lang="zh-CN" altLang="en-US"/>
            </a:p>
          </p:txBody>
        </p:sp>
        <p:grpSp>
          <p:nvGrpSpPr>
            <p:cNvPr id="31" name="组合 30"/>
            <p:cNvGrpSpPr/>
            <p:nvPr/>
          </p:nvGrpSpPr>
          <p:grpSpPr>
            <a:xfrm>
              <a:off x="2681115" y="3613890"/>
              <a:ext cx="370192" cy="720000"/>
              <a:chOff x="995510" y="3518932"/>
              <a:chExt cx="308189" cy="526553"/>
            </a:xfrm>
          </p:grpSpPr>
          <p:sp>
            <p:nvSpPr>
              <p:cNvPr id="32" name="流程图: 摘录 31"/>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4100989" y="3603334"/>
            <a:ext cx="370192" cy="648000"/>
            <a:chOff x="995510" y="3518932"/>
            <a:chExt cx="308189" cy="526553"/>
          </a:xfrm>
        </p:grpSpPr>
        <p:sp>
          <p:nvSpPr>
            <p:cNvPr id="35" name="流程图: 摘录 34"/>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9140815" y="2962417"/>
            <a:ext cx="370192" cy="612000"/>
            <a:chOff x="995510" y="3518932"/>
            <a:chExt cx="308189" cy="526553"/>
          </a:xfrm>
        </p:grpSpPr>
        <p:sp>
          <p:nvSpPr>
            <p:cNvPr id="38" name="流程图: 摘录 37"/>
            <p:cNvSpPr/>
            <p:nvPr/>
          </p:nvSpPr>
          <p:spPr>
            <a:xfrm>
              <a:off x="995510" y="3518932"/>
              <a:ext cx="308189" cy="216554"/>
            </a:xfrm>
            <a:prstGeom prst="flowChartExtra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flipH="1">
              <a:off x="1145511" y="3757485"/>
              <a:ext cx="0" cy="28800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sp>
        <p:nvSpPr>
          <p:cNvPr id="40" name="Rectangle 40"/>
          <p:cNvSpPr txBox="1">
            <a:spLocks noChangeArrowheads="1"/>
          </p:cNvSpPr>
          <p:nvPr/>
        </p:nvSpPr>
        <p:spPr>
          <a:xfrm>
            <a:off x="3695188" y="6275224"/>
            <a:ext cx="5815819" cy="48736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b="1" dirty="0" smtClean="0">
                <a:latin typeface="微软雅黑" panose="020B0503020204020204" pitchFamily="34" charset="-122"/>
                <a:ea typeface="微软雅黑" panose="020B0503020204020204" pitchFamily="34" charset="-122"/>
              </a:rPr>
              <a:t>使用类适配器模式进行的设计</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B5C6506-4A45-45D0-B289-506591971485}" type="slidenum">
              <a:rPr lang="zh-CN" altLang="en-US" smtClean="0"/>
            </a:fld>
            <a:endParaRPr lang="zh-CN" altLang="en-US" smtClean="0"/>
          </a:p>
        </p:txBody>
      </p:sp>
      <p:sp>
        <p:nvSpPr>
          <p:cNvPr id="1043459" name="Rectangle 3"/>
          <p:cNvSpPr>
            <a:spLocks noGrp="1" noChangeArrowheads="1"/>
          </p:cNvSpPr>
          <p:nvPr>
            <p:ph idx="1"/>
          </p:nvPr>
        </p:nvSpPr>
        <p:spPr>
          <a:xfrm>
            <a:off x="753627" y="1346480"/>
            <a:ext cx="7676940" cy="4270550"/>
          </a:xfrm>
        </p:spPr>
        <p:txBody>
          <a:bodyPr>
            <a:normAutofit/>
          </a:bodyPr>
          <a:lstStyle/>
          <a:p>
            <a:pPr eaLnBrk="1" hangingPunct="1">
              <a:lnSpc>
                <a:spcPct val="100000"/>
              </a:lnSpc>
              <a:spcBef>
                <a:spcPts val="600"/>
              </a:spcBef>
              <a:buFontTx/>
              <a:buNone/>
            </a:pPr>
            <a:r>
              <a:rPr lang="zh-CN" altLang="en-US" b="1" dirty="0">
                <a:solidFill>
                  <a:srgbClr val="0000CC"/>
                </a:solidFill>
                <a:latin typeface="微软雅黑" panose="020B0503020204020204" pitchFamily="34" charset="-122"/>
                <a:ea typeface="微软雅黑" panose="020B0503020204020204" pitchFamily="34" charset="-122"/>
              </a:rPr>
              <a:t>在</a:t>
            </a:r>
            <a:r>
              <a:rPr lang="en-US" altLang="zh-CN" b="1" dirty="0">
                <a:solidFill>
                  <a:srgbClr val="0000CC"/>
                </a:solidFill>
                <a:latin typeface="微软雅黑" panose="020B0503020204020204" pitchFamily="34" charset="-122"/>
                <a:ea typeface="微软雅黑" panose="020B0503020204020204" pitchFamily="34" charset="-122"/>
              </a:rPr>
              <a:t>Customer</a:t>
            </a:r>
            <a:r>
              <a:rPr lang="zh-CN" altLang="en-US" b="1" dirty="0">
                <a:solidFill>
                  <a:srgbClr val="0000CC"/>
                </a:solidFill>
                <a:latin typeface="微软雅黑" panose="020B0503020204020204" pitchFamily="34" charset="-122"/>
                <a:ea typeface="微软雅黑" panose="020B0503020204020204" pitchFamily="34" charset="-122"/>
              </a:rPr>
              <a:t>中怎样使用该模式</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err="1">
                <a:latin typeface="微软雅黑" panose="020B0503020204020204" pitchFamily="34" charset="-122"/>
                <a:ea typeface="微软雅黑" panose="020B0503020204020204" pitchFamily="34" charset="-122"/>
              </a:rPr>
              <a:t>AddressValidater</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av</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a:latin typeface="微软雅黑" panose="020B0503020204020204" pitchFamily="34" charset="-122"/>
                <a:ea typeface="微软雅黑" panose="020B0503020204020204" pitchFamily="34" charset="-122"/>
              </a:rPr>
              <a:t>if(user chooses US)</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av</a:t>
            </a:r>
            <a:r>
              <a:rPr lang="en-US" altLang="zh-CN" b="1" dirty="0">
                <a:latin typeface="微软雅黑" panose="020B0503020204020204" pitchFamily="34" charset="-122"/>
                <a:ea typeface="微软雅黑" panose="020B0503020204020204" pitchFamily="34" charset="-122"/>
              </a:rPr>
              <a:t> = new </a:t>
            </a:r>
            <a:r>
              <a:rPr lang="en-US" altLang="zh-CN" b="1" dirty="0" err="1">
                <a:latin typeface="微软雅黑" panose="020B0503020204020204" pitchFamily="34" charset="-122"/>
                <a:ea typeface="微软雅黑" panose="020B0503020204020204" pitchFamily="34" charset="-122"/>
              </a:rPr>
              <a:t>USAddress</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a:latin typeface="微软雅黑" panose="020B0503020204020204" pitchFamily="34" charset="-122"/>
                <a:ea typeface="微软雅黑" panose="020B0503020204020204" pitchFamily="34" charset="-122"/>
              </a:rPr>
              <a:t>else if (user chooses Canada)</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av</a:t>
            </a:r>
            <a:r>
              <a:rPr lang="en-US" altLang="zh-CN" b="1" dirty="0">
                <a:latin typeface="微软雅黑" panose="020B0503020204020204" pitchFamily="34" charset="-122"/>
                <a:ea typeface="微软雅黑" panose="020B0503020204020204" pitchFamily="34" charset="-122"/>
              </a:rPr>
              <a:t> = new </a:t>
            </a:r>
            <a:r>
              <a:rPr lang="en-US" altLang="zh-CN" b="1" dirty="0" err="1">
                <a:latin typeface="微软雅黑" panose="020B0503020204020204" pitchFamily="34" charset="-122"/>
                <a:ea typeface="微软雅黑" panose="020B0503020204020204" pitchFamily="34" charset="-122"/>
              </a:rPr>
              <a:t>CAAddressAdapter</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b="1" dirty="0">
                <a:latin typeface="微软雅黑" panose="020B0503020204020204" pitchFamily="34" charset="-122"/>
                <a:ea typeface="微软雅黑" panose="020B0503020204020204" pitchFamily="34" charset="-122"/>
              </a:rPr>
              <a:t>av. </a:t>
            </a:r>
            <a:r>
              <a:rPr lang="en-US" altLang="zh-CN" b="1" dirty="0" err="1">
                <a:latin typeface="微软雅黑" panose="020B0503020204020204" pitchFamily="34" charset="-122"/>
                <a:ea typeface="微软雅黑" panose="020B0503020204020204" pitchFamily="34" charset="-122"/>
              </a:rPr>
              <a:t>isValidAddress</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addr</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pcode</a:t>
            </a:r>
            <a:r>
              <a:rPr lang="en-US" altLang="zh-CN" b="1" dirty="0">
                <a:latin typeface="微软雅黑" panose="020B0503020204020204" pitchFamily="34" charset="-122"/>
                <a:ea typeface="微软雅黑" panose="020B0503020204020204" pitchFamily="34" charset="-122"/>
              </a:rPr>
              <a:t>, state);</a:t>
            </a:r>
            <a:endParaRPr lang="en-US" altLang="zh-CN" b="1" dirty="0">
              <a:latin typeface="微软雅黑" panose="020B0503020204020204" pitchFamily="34" charset="-122"/>
              <a:ea typeface="微软雅黑" panose="020B0503020204020204" pitchFamily="34" charset="-122"/>
            </a:endParaRPr>
          </a:p>
        </p:txBody>
      </p:sp>
      <p:sp>
        <p:nvSpPr>
          <p:cNvPr id="58371" name="Rectangle 7"/>
          <p:cNvSpPr>
            <a:spLocks noGrp="1" noChangeArrowheads="1"/>
          </p:cNvSpPr>
          <p:nvPr>
            <p:ph type="title"/>
          </p:nvPr>
        </p:nvSpPr>
        <p:spPr>
          <a:xfrm>
            <a:off x="1905000" y="274638"/>
            <a:ext cx="8229600" cy="487362"/>
          </a:xfrm>
        </p:spPr>
        <p:txBody>
          <a:bodyPr>
            <a:normAutofit fontScale="90000"/>
          </a:bodyPr>
          <a:lstStyle/>
          <a:p>
            <a:pPr eaLnBrk="1" hangingPunct="1"/>
            <a:r>
              <a:rPr lang="zh-CN" altLang="en-US" sz="3200" b="1">
                <a:ea typeface="黑体" panose="02010609060101010101" pitchFamily="49" charset="-122"/>
              </a:rPr>
              <a:t>使用适配器模式进行设计的例子</a:t>
            </a:r>
            <a:endParaRPr lang="zh-CN" altLang="en-US" sz="3200" b="1">
              <a:ea typeface="黑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a:spLocks noGrp="1" noChangeArrowheads="1"/>
          </p:cNvSpPr>
          <p:nvPr>
            <p:ph type="sldNum" sz="quarter" idx="12"/>
          </p:nvPr>
        </p:nvSpPr>
        <p:spPr>
          <a:xfrm>
            <a:off x="8077200" y="7007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9BB9B1-7F7E-43D5-B842-D20BDBD50307}" type="slidenum">
              <a:rPr lang="zh-CN" altLang="en-US" smtClean="0"/>
            </a:fld>
            <a:endParaRPr lang="zh-CN" altLang="en-US" smtClean="0"/>
          </a:p>
        </p:txBody>
      </p:sp>
      <p:sp>
        <p:nvSpPr>
          <p:cNvPr id="59394" name="Text Box 8"/>
          <p:cNvSpPr txBox="1">
            <a:spLocks noChangeArrowheads="1"/>
          </p:cNvSpPr>
          <p:nvPr/>
        </p:nvSpPr>
        <p:spPr bwMode="auto">
          <a:xfrm>
            <a:off x="2382839" y="1382713"/>
            <a:ext cx="1798637" cy="424732"/>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400" b="1" dirty="0"/>
              <a:t>Customer</a:t>
            </a:r>
            <a:r>
              <a:rPr lang="en-US" altLang="zh-CN" sz="2400" dirty="0"/>
              <a:t> </a:t>
            </a:r>
            <a:endParaRPr lang="en-US" altLang="zh-CN" sz="2400" dirty="0"/>
          </a:p>
        </p:txBody>
      </p:sp>
      <p:sp>
        <p:nvSpPr>
          <p:cNvPr id="59395" name="Text Box 10"/>
          <p:cNvSpPr txBox="1">
            <a:spLocks noChangeArrowheads="1"/>
          </p:cNvSpPr>
          <p:nvPr/>
        </p:nvSpPr>
        <p:spPr bwMode="auto">
          <a:xfrm>
            <a:off x="1600201" y="5216526"/>
            <a:ext cx="3598863" cy="1031875"/>
          </a:xfrm>
          <a:prstGeom prst="rect">
            <a:avLst/>
          </a:prstGeom>
          <a:solidFill>
            <a:srgbClr val="FFFFFF"/>
          </a:solidFill>
          <a:ln w="25400">
            <a:solidFill>
              <a:srgbClr val="CC3300"/>
            </a:solidFill>
            <a:miter lim="800000"/>
          </a:ln>
        </p:spPr>
        <p:txBody>
          <a:bodyPr>
            <a:spAutoFit/>
          </a:bodyPr>
          <a:lstStyle/>
          <a:p>
            <a:r>
              <a:rPr lang="en-US" altLang="zh-CN" sz="2000"/>
              <a:t>isValidAddress(addr:String,</a:t>
            </a:r>
            <a:endParaRPr lang="en-US" altLang="zh-CN" sz="2000"/>
          </a:p>
          <a:p>
            <a:r>
              <a:rPr lang="en-US" altLang="zh-CN" sz="2000"/>
              <a:t>zip: String, state: String):</a:t>
            </a:r>
            <a:endParaRPr lang="en-US" altLang="zh-CN" sz="2000"/>
          </a:p>
          <a:p>
            <a:r>
              <a:rPr lang="en-US" altLang="zh-CN" sz="2000"/>
              <a:t>boolean</a:t>
            </a:r>
            <a:endParaRPr lang="en-US" altLang="zh-CN" sz="2000"/>
          </a:p>
        </p:txBody>
      </p:sp>
      <p:sp>
        <p:nvSpPr>
          <p:cNvPr id="59396" name="Text Box 11"/>
          <p:cNvSpPr txBox="1">
            <a:spLocks noChangeArrowheads="1"/>
          </p:cNvSpPr>
          <p:nvPr/>
        </p:nvSpPr>
        <p:spPr bwMode="auto">
          <a:xfrm>
            <a:off x="1600201" y="4706938"/>
            <a:ext cx="3598863" cy="424732"/>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400" b="1" dirty="0" err="1"/>
              <a:t>USAddress</a:t>
            </a:r>
            <a:endParaRPr lang="en-US" altLang="zh-CN" sz="2400" b="1" dirty="0"/>
          </a:p>
        </p:txBody>
      </p:sp>
      <p:sp>
        <p:nvSpPr>
          <p:cNvPr id="59397" name="Rectangle 12"/>
          <p:cNvSpPr>
            <a:spLocks noChangeArrowheads="1"/>
          </p:cNvSpPr>
          <p:nvPr/>
        </p:nvSpPr>
        <p:spPr bwMode="auto">
          <a:xfrm>
            <a:off x="1600201" y="5116513"/>
            <a:ext cx="3598863" cy="100012"/>
          </a:xfrm>
          <a:prstGeom prst="rect">
            <a:avLst/>
          </a:prstGeom>
          <a:solidFill>
            <a:srgbClr val="FFFFFF"/>
          </a:solidFill>
          <a:ln w="9525">
            <a:solidFill>
              <a:schemeClr val="tx1"/>
            </a:solidFill>
            <a:miter lim="800000"/>
          </a:ln>
        </p:spPr>
        <p:txBody>
          <a:bodyPr wrap="none" anchor="ctr"/>
          <a:lstStyle/>
          <a:p>
            <a:pPr algn="ctr" eaLnBrk="0" hangingPunct="0"/>
            <a:endParaRPr lang="zh-CN" altLang="en-US"/>
          </a:p>
        </p:txBody>
      </p:sp>
      <p:grpSp>
        <p:nvGrpSpPr>
          <p:cNvPr id="59398" name="Group 13"/>
          <p:cNvGrpSpPr/>
          <p:nvPr/>
        </p:nvGrpSpPr>
        <p:grpSpPr bwMode="auto">
          <a:xfrm>
            <a:off x="5945188" y="1739901"/>
            <a:ext cx="3598862" cy="1844675"/>
            <a:chOff x="2928" y="2736"/>
            <a:chExt cx="2208" cy="1287"/>
          </a:xfrm>
        </p:grpSpPr>
        <p:sp>
          <p:nvSpPr>
            <p:cNvPr id="59399" name="Text Box 14"/>
            <p:cNvSpPr txBox="1">
              <a:spLocks noChangeArrowheads="1"/>
            </p:cNvSpPr>
            <p:nvPr/>
          </p:nvSpPr>
          <p:spPr bwMode="auto">
            <a:xfrm>
              <a:off x="2928" y="3090"/>
              <a:ext cx="2208" cy="933"/>
            </a:xfrm>
            <a:prstGeom prst="rect">
              <a:avLst/>
            </a:prstGeom>
            <a:solidFill>
              <a:srgbClr val="FFFFFF"/>
            </a:solidFill>
            <a:ln w="25400">
              <a:solidFill>
                <a:srgbClr val="CC3300"/>
              </a:solidFill>
              <a:miter lim="800000"/>
            </a:ln>
          </p:spPr>
          <p:txBody>
            <a:bodyPr>
              <a:spAutoFit/>
            </a:bodyPr>
            <a:lstStyle/>
            <a:p>
              <a:r>
                <a:rPr lang="en-US" altLang="zh-CN" sz="2000"/>
                <a:t>isValidCanadianAddress</a:t>
              </a:r>
              <a:endParaRPr lang="en-US" altLang="zh-CN" sz="2000"/>
            </a:p>
            <a:p>
              <a:r>
                <a:rPr lang="en-US" altLang="zh-CN" sz="2000"/>
                <a:t>(addr:String, pcode: String, prvnc: String):</a:t>
              </a:r>
              <a:endParaRPr lang="en-US" altLang="zh-CN" sz="2000"/>
            </a:p>
            <a:p>
              <a:r>
                <a:rPr lang="en-US" altLang="zh-CN" sz="2000"/>
                <a:t>boolean</a:t>
              </a:r>
              <a:endParaRPr lang="en-US" altLang="zh-CN" sz="2000"/>
            </a:p>
          </p:txBody>
        </p:sp>
        <p:sp>
          <p:nvSpPr>
            <p:cNvPr id="59400" name="Text Box 15"/>
            <p:cNvSpPr txBox="1">
              <a:spLocks noChangeArrowheads="1"/>
            </p:cNvSpPr>
            <p:nvPr/>
          </p:nvSpPr>
          <p:spPr bwMode="auto">
            <a:xfrm>
              <a:off x="2928" y="2736"/>
              <a:ext cx="2208" cy="296"/>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400" b="1" dirty="0" err="1"/>
                <a:t>CAAddress</a:t>
              </a:r>
              <a:endParaRPr lang="en-US" altLang="zh-CN" sz="2400" b="1" dirty="0"/>
            </a:p>
          </p:txBody>
        </p:sp>
        <p:sp>
          <p:nvSpPr>
            <p:cNvPr id="59401" name="Rectangle 16"/>
            <p:cNvSpPr>
              <a:spLocks noChangeArrowheads="1"/>
            </p:cNvSpPr>
            <p:nvPr/>
          </p:nvSpPr>
          <p:spPr bwMode="auto">
            <a:xfrm>
              <a:off x="2928" y="3020"/>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grpSp>
      <p:grpSp>
        <p:nvGrpSpPr>
          <p:cNvPr id="59402" name="Group 17"/>
          <p:cNvGrpSpPr/>
          <p:nvPr/>
        </p:nvGrpSpPr>
        <p:grpSpPr bwMode="auto">
          <a:xfrm>
            <a:off x="6472238" y="4010026"/>
            <a:ext cx="3598862" cy="1508125"/>
            <a:chOff x="3264" y="2740"/>
            <a:chExt cx="2208" cy="1052"/>
          </a:xfrm>
        </p:grpSpPr>
        <p:sp>
          <p:nvSpPr>
            <p:cNvPr id="59403" name="Text Box 18"/>
            <p:cNvSpPr txBox="1">
              <a:spLocks noChangeArrowheads="1"/>
            </p:cNvSpPr>
            <p:nvPr/>
          </p:nvSpPr>
          <p:spPr bwMode="auto">
            <a:xfrm>
              <a:off x="3264" y="2740"/>
              <a:ext cx="2208" cy="296"/>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400" b="1" dirty="0" err="1"/>
                <a:t>CAAddressAdapter</a:t>
              </a:r>
              <a:endParaRPr lang="en-US" altLang="zh-CN" sz="2400" b="1" dirty="0"/>
            </a:p>
          </p:txBody>
        </p:sp>
        <p:sp>
          <p:nvSpPr>
            <p:cNvPr id="59404" name="Rectangle 19"/>
            <p:cNvSpPr>
              <a:spLocks noChangeArrowheads="1"/>
            </p:cNvSpPr>
            <p:nvPr/>
          </p:nvSpPr>
          <p:spPr bwMode="auto">
            <a:xfrm>
              <a:off x="3264" y="3024"/>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sp>
          <p:nvSpPr>
            <p:cNvPr id="59405" name="Text Box 20"/>
            <p:cNvSpPr txBox="1">
              <a:spLocks noChangeArrowheads="1"/>
            </p:cNvSpPr>
            <p:nvPr/>
          </p:nvSpPr>
          <p:spPr bwMode="auto">
            <a:xfrm>
              <a:off x="3264" y="3072"/>
              <a:ext cx="2208" cy="720"/>
            </a:xfrm>
            <a:prstGeom prst="rect">
              <a:avLst/>
            </a:prstGeom>
            <a:solidFill>
              <a:srgbClr val="FFFFFF"/>
            </a:solidFill>
            <a:ln w="25400">
              <a:solidFill>
                <a:srgbClr val="CC3300"/>
              </a:solidFill>
              <a:miter lim="800000"/>
            </a:ln>
          </p:spPr>
          <p:txBody>
            <a:bodyPr>
              <a:spAutoFit/>
            </a:bodyPr>
            <a:lstStyle/>
            <a:p>
              <a:r>
                <a:rPr lang="en-US" altLang="zh-CN" sz="2000"/>
                <a:t>isValidAddress(addr:String,</a:t>
              </a:r>
              <a:endParaRPr lang="en-US" altLang="zh-CN" sz="2000"/>
            </a:p>
            <a:p>
              <a:r>
                <a:rPr lang="en-US" altLang="zh-CN" sz="2000"/>
                <a:t>zip: String, state: String):</a:t>
              </a:r>
              <a:endParaRPr lang="en-US" altLang="zh-CN" sz="2000"/>
            </a:p>
            <a:p>
              <a:r>
                <a:rPr lang="en-US" altLang="zh-CN" sz="2000"/>
                <a:t>boolean</a:t>
              </a:r>
              <a:endParaRPr lang="en-US" altLang="zh-CN" sz="2000"/>
            </a:p>
          </p:txBody>
        </p:sp>
      </p:grpSp>
      <p:grpSp>
        <p:nvGrpSpPr>
          <p:cNvPr id="59406" name="Group 21"/>
          <p:cNvGrpSpPr/>
          <p:nvPr/>
        </p:nvGrpSpPr>
        <p:grpSpPr bwMode="auto">
          <a:xfrm>
            <a:off x="1600201" y="2222500"/>
            <a:ext cx="3598863" cy="1822450"/>
            <a:chOff x="192" y="1192"/>
            <a:chExt cx="2208" cy="1272"/>
          </a:xfrm>
        </p:grpSpPr>
        <p:sp>
          <p:nvSpPr>
            <p:cNvPr id="59407" name="Text Box 22"/>
            <p:cNvSpPr txBox="1">
              <a:spLocks noChangeArrowheads="1"/>
            </p:cNvSpPr>
            <p:nvPr/>
          </p:nvSpPr>
          <p:spPr bwMode="auto">
            <a:xfrm>
              <a:off x="192" y="1744"/>
              <a:ext cx="2208" cy="720"/>
            </a:xfrm>
            <a:prstGeom prst="rect">
              <a:avLst/>
            </a:prstGeom>
            <a:solidFill>
              <a:srgbClr val="FFFFFF"/>
            </a:solidFill>
            <a:ln w="25400">
              <a:solidFill>
                <a:srgbClr val="CC3300"/>
              </a:solidFill>
              <a:miter lim="800000"/>
            </a:ln>
          </p:spPr>
          <p:txBody>
            <a:bodyPr>
              <a:spAutoFit/>
            </a:bodyPr>
            <a:lstStyle/>
            <a:p>
              <a:r>
                <a:rPr lang="en-US" altLang="zh-CN" sz="2000"/>
                <a:t>isValidAddress(addr:String,</a:t>
              </a:r>
              <a:endParaRPr lang="en-US" altLang="zh-CN" sz="2000"/>
            </a:p>
            <a:p>
              <a:r>
                <a:rPr lang="en-US" altLang="zh-CN" sz="2000"/>
                <a:t>zip: String, state: String):</a:t>
              </a:r>
              <a:endParaRPr lang="en-US" altLang="zh-CN" sz="2000"/>
            </a:p>
            <a:p>
              <a:r>
                <a:rPr lang="en-US" altLang="zh-CN" sz="2000"/>
                <a:t>boolean</a:t>
              </a:r>
              <a:endParaRPr lang="en-US" altLang="zh-CN" sz="2000"/>
            </a:p>
          </p:txBody>
        </p:sp>
        <p:sp>
          <p:nvSpPr>
            <p:cNvPr id="59408" name="Text Box 23"/>
            <p:cNvSpPr txBox="1">
              <a:spLocks noChangeArrowheads="1"/>
            </p:cNvSpPr>
            <p:nvPr/>
          </p:nvSpPr>
          <p:spPr bwMode="auto">
            <a:xfrm>
              <a:off x="192" y="1192"/>
              <a:ext cx="2208" cy="540"/>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400" dirty="0"/>
                <a:t>&lt;&lt;interface&gt;&gt;</a:t>
              </a:r>
              <a:endParaRPr lang="en-US" altLang="zh-CN" sz="2400" dirty="0"/>
            </a:p>
            <a:p>
              <a:pPr algn="ctr">
                <a:lnSpc>
                  <a:spcPct val="90000"/>
                </a:lnSpc>
              </a:pPr>
              <a:r>
                <a:rPr lang="en-US" altLang="zh-CN" sz="2400" b="1" dirty="0" err="1"/>
                <a:t>AddressValidater</a:t>
              </a:r>
              <a:endParaRPr lang="en-US" altLang="zh-CN" sz="2400" b="1" dirty="0"/>
            </a:p>
          </p:txBody>
        </p:sp>
        <p:sp>
          <p:nvSpPr>
            <p:cNvPr id="59409" name="Rectangle 24"/>
            <p:cNvSpPr>
              <a:spLocks noChangeArrowheads="1"/>
            </p:cNvSpPr>
            <p:nvPr/>
          </p:nvSpPr>
          <p:spPr bwMode="auto">
            <a:xfrm>
              <a:off x="192" y="1676"/>
              <a:ext cx="2208" cy="70"/>
            </a:xfrm>
            <a:prstGeom prst="rect">
              <a:avLst/>
            </a:prstGeom>
            <a:solidFill>
              <a:srgbClr val="FFFFFF"/>
            </a:solidFill>
            <a:ln w="9525">
              <a:solidFill>
                <a:schemeClr val="tx1"/>
              </a:solidFill>
              <a:miter lim="800000"/>
            </a:ln>
          </p:spPr>
          <p:txBody>
            <a:bodyPr wrap="none" anchor="ctr"/>
            <a:lstStyle/>
            <a:p>
              <a:pPr eaLnBrk="0" hangingPunct="0"/>
              <a:endParaRPr lang="zh-CN" altLang="en-US"/>
            </a:p>
          </p:txBody>
        </p:sp>
      </p:grpSp>
      <p:sp>
        <p:nvSpPr>
          <p:cNvPr id="59410" name="Line 31"/>
          <p:cNvSpPr>
            <a:spLocks noChangeShapeType="1"/>
          </p:cNvSpPr>
          <p:nvPr/>
        </p:nvSpPr>
        <p:spPr bwMode="auto">
          <a:xfrm>
            <a:off x="3243263" y="1878014"/>
            <a:ext cx="0" cy="344487"/>
          </a:xfrm>
          <a:prstGeom prst="line">
            <a:avLst/>
          </a:prstGeom>
          <a:noFill/>
          <a:ln w="317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1" name="Line 33"/>
          <p:cNvSpPr>
            <a:spLocks noChangeShapeType="1"/>
          </p:cNvSpPr>
          <p:nvPr/>
        </p:nvSpPr>
        <p:spPr bwMode="auto">
          <a:xfrm flipH="1" flipV="1">
            <a:off x="7715250" y="3581401"/>
            <a:ext cx="0" cy="428625"/>
          </a:xfrm>
          <a:prstGeom prst="line">
            <a:avLst/>
          </a:prstGeom>
          <a:noFill/>
          <a:ln w="44450">
            <a:solidFill>
              <a:srgbClr val="FF66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2" name="Text Box 35"/>
          <p:cNvSpPr txBox="1">
            <a:spLocks noChangeArrowheads="1"/>
          </p:cNvSpPr>
          <p:nvPr/>
        </p:nvSpPr>
        <p:spPr bwMode="auto">
          <a:xfrm>
            <a:off x="5257800" y="5794375"/>
            <a:ext cx="365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pPr>
            <a:r>
              <a:rPr lang="zh-CN" altLang="en-US">
                <a:latin typeface="微软雅黑" panose="020B0503020204020204" pitchFamily="34" charset="-122"/>
                <a:ea typeface="微软雅黑" panose="020B0503020204020204" pitchFamily="34" charset="-122"/>
              </a:rPr>
              <a:t>在该方法的内部，利用</a:t>
            </a:r>
            <a:r>
              <a:rPr lang="en-US" altLang="zh-CN">
                <a:latin typeface="微软雅黑" panose="020B0503020204020204" pitchFamily="34" charset="-122"/>
                <a:ea typeface="微软雅黑" panose="020B0503020204020204" pitchFamily="34" charset="-122"/>
              </a:rPr>
              <a:t>CAAdress</a:t>
            </a:r>
            <a:r>
              <a:rPr lang="zh-CN" altLang="en-US">
                <a:latin typeface="微软雅黑" panose="020B0503020204020204" pitchFamily="34" charset="-122"/>
                <a:ea typeface="微软雅黑" panose="020B0503020204020204" pitchFamily="34" charset="-122"/>
              </a:rPr>
              <a:t>对象调用</a:t>
            </a:r>
            <a:r>
              <a:rPr lang="en-US" altLang="zh-CN">
                <a:latin typeface="微软雅黑" panose="020B0503020204020204" pitchFamily="34" charset="-122"/>
                <a:ea typeface="微软雅黑" panose="020B0503020204020204" pitchFamily="34" charset="-122"/>
              </a:rPr>
              <a:t>CAAdress</a:t>
            </a:r>
            <a:r>
              <a:rPr lang="zh-CN" altLang="en-US">
                <a:latin typeface="微软雅黑" panose="020B0503020204020204" pitchFamily="34" charset="-122"/>
                <a:ea typeface="微软雅黑" panose="020B0503020204020204" pitchFamily="34" charset="-122"/>
              </a:rPr>
              <a:t>中的</a:t>
            </a:r>
            <a:r>
              <a:rPr lang="en-US" altLang="zh-CN">
                <a:latin typeface="微软雅黑" panose="020B0503020204020204" pitchFamily="34" charset="-122"/>
                <a:ea typeface="微软雅黑" panose="020B0503020204020204" pitchFamily="34" charset="-122"/>
              </a:rPr>
              <a:t>isValidCanadianAddress</a:t>
            </a:r>
            <a:r>
              <a:rPr lang="zh-CN" altLang="en-US">
                <a:latin typeface="微软雅黑" panose="020B0503020204020204" pitchFamily="34" charset="-122"/>
                <a:ea typeface="微软雅黑" panose="020B0503020204020204" pitchFamily="34" charset="-122"/>
              </a:rPr>
              <a:t>方法 </a:t>
            </a:r>
            <a:endParaRPr lang="zh-CN" altLang="en-US">
              <a:latin typeface="微软雅黑" panose="020B0503020204020204" pitchFamily="34" charset="-122"/>
              <a:ea typeface="微软雅黑" panose="020B0503020204020204" pitchFamily="34" charset="-122"/>
            </a:endParaRPr>
          </a:p>
        </p:txBody>
      </p:sp>
      <p:sp>
        <p:nvSpPr>
          <p:cNvPr id="59413" name="Line 37"/>
          <p:cNvSpPr>
            <a:spLocks noChangeShapeType="1"/>
          </p:cNvSpPr>
          <p:nvPr/>
        </p:nvSpPr>
        <p:spPr bwMode="auto">
          <a:xfrm flipV="1">
            <a:off x="6781800" y="5105400"/>
            <a:ext cx="533400" cy="83820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4" name="Text Box 38"/>
          <p:cNvSpPr txBox="1">
            <a:spLocks noChangeArrowheads="1"/>
          </p:cNvSpPr>
          <p:nvPr/>
        </p:nvSpPr>
        <p:spPr bwMode="auto">
          <a:xfrm>
            <a:off x="1828800" y="722313"/>
            <a:ext cx="563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pPr>
            <a:r>
              <a:rPr lang="zh-CN" altLang="en-US" sz="2800">
                <a:latin typeface="微软雅黑" panose="020B0503020204020204" pitchFamily="34" charset="-122"/>
                <a:ea typeface="微软雅黑" panose="020B0503020204020204" pitchFamily="34" charset="-122"/>
              </a:rPr>
              <a:t>也可以使用对象适配器进行设计</a:t>
            </a:r>
            <a:endParaRPr lang="en-US" altLang="zh-CN" sz="2800">
              <a:latin typeface="微软雅黑" panose="020B0503020204020204" pitchFamily="34" charset="-122"/>
              <a:ea typeface="微软雅黑" panose="020B0503020204020204" pitchFamily="34" charset="-122"/>
            </a:endParaRPr>
          </a:p>
        </p:txBody>
      </p:sp>
      <p:sp>
        <p:nvSpPr>
          <p:cNvPr id="59415" name="Rectangle 41"/>
          <p:cNvSpPr>
            <a:spLocks noGrp="1" noChangeArrowheads="1"/>
          </p:cNvSpPr>
          <p:nvPr>
            <p:ph type="title"/>
          </p:nvPr>
        </p:nvSpPr>
        <p:spPr>
          <a:xfrm>
            <a:off x="2362200" y="76200"/>
            <a:ext cx="7696200" cy="381000"/>
          </a:xfrm>
        </p:spPr>
        <p:txBody>
          <a:bodyPr>
            <a:normAutofit fontScale="90000"/>
          </a:bodyPr>
          <a:lstStyle/>
          <a:p>
            <a:pPr eaLnBrk="1" hangingPunct="1"/>
            <a:r>
              <a:rPr lang="zh-CN" altLang="en-US" sz="2800" b="1">
                <a:ea typeface="黑体" panose="02010609060101010101" pitchFamily="49" charset="-122"/>
              </a:rPr>
              <a:t>使用适配器模式进行设计的例子</a:t>
            </a:r>
            <a:endParaRPr lang="zh-CN" altLang="en-US" sz="2800" b="1">
              <a:ea typeface="黑体" panose="02010609060101010101" pitchFamily="49" charset="-122"/>
            </a:endParaRPr>
          </a:p>
        </p:txBody>
      </p:sp>
      <p:sp>
        <p:nvSpPr>
          <p:cNvPr id="59418" name="Line 44"/>
          <p:cNvSpPr>
            <a:spLocks noChangeShapeType="1"/>
          </p:cNvSpPr>
          <p:nvPr/>
        </p:nvSpPr>
        <p:spPr bwMode="auto">
          <a:xfrm>
            <a:off x="3733800" y="4535992"/>
            <a:ext cx="2772000" cy="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 name="文本框 5"/>
          <p:cNvSpPr txBox="1">
            <a:spLocks noChangeArrowheads="1"/>
          </p:cNvSpPr>
          <p:nvPr/>
        </p:nvSpPr>
        <p:spPr bwMode="auto">
          <a:xfrm>
            <a:off x="5305426" y="4575175"/>
            <a:ext cx="1171575"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a:solidFill>
                  <a:srgbClr val="0000CC"/>
                </a:solidFill>
                <a:latin typeface="微软雅黑" panose="020B0503020204020204" pitchFamily="34" charset="-122"/>
                <a:ea typeface="微软雅黑" panose="020B0503020204020204" pitchFamily="34" charset="-122"/>
              </a:rPr>
              <a:t>接口有两个实现子类</a:t>
            </a:r>
            <a:endParaRPr lang="zh-CN" altLang="en-US" sz="2200">
              <a:solidFill>
                <a:srgbClr val="0000CC"/>
              </a:solidFill>
              <a:latin typeface="微软雅黑" panose="020B0503020204020204" pitchFamily="34" charset="-122"/>
              <a:ea typeface="微软雅黑" panose="020B0503020204020204" pitchFamily="34" charset="-122"/>
            </a:endParaRPr>
          </a:p>
        </p:txBody>
      </p:sp>
      <p:sp>
        <p:nvSpPr>
          <p:cNvPr id="30" name="棱台 29">
            <a:hlinkClick r:id="rId1" action="ppaction://hlinksldjump"/>
          </p:cNvPr>
          <p:cNvSpPr/>
          <p:nvPr/>
        </p:nvSpPr>
        <p:spPr>
          <a:xfrm>
            <a:off x="10058400" y="5780803"/>
            <a:ext cx="1701952" cy="754820"/>
          </a:xfrm>
          <a:prstGeom prst="bevel">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780202" y="4061784"/>
            <a:ext cx="370192" cy="648000"/>
            <a:chOff x="995510" y="3518932"/>
            <a:chExt cx="308189" cy="526553"/>
          </a:xfrm>
        </p:grpSpPr>
        <p:sp>
          <p:nvSpPr>
            <p:cNvPr id="32" name="流程图: 摘录 31"/>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555599" y="4053416"/>
            <a:ext cx="370192" cy="504000"/>
            <a:chOff x="995510" y="3518932"/>
            <a:chExt cx="308189" cy="526553"/>
          </a:xfrm>
        </p:grpSpPr>
        <p:sp>
          <p:nvSpPr>
            <p:cNvPr id="35" name="流程图: 摘录 34"/>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C8502E8-7F2D-4CC9-A10A-CA90F51BDF97}" type="slidenum">
              <a:rPr lang="zh-CN" altLang="en-US" smtClean="0"/>
            </a:fld>
            <a:endParaRPr lang="zh-CN" altLang="en-US" smtClean="0"/>
          </a:p>
        </p:txBody>
      </p:sp>
      <p:sp>
        <p:nvSpPr>
          <p:cNvPr id="60418" name="Rectangle 2"/>
          <p:cNvSpPr>
            <a:spLocks noGrp="1" noChangeArrowheads="1"/>
          </p:cNvSpPr>
          <p:nvPr>
            <p:ph type="title"/>
          </p:nvPr>
        </p:nvSpPr>
        <p:spPr/>
        <p:txBody>
          <a:bodyPr/>
          <a:lstStyle/>
          <a:p>
            <a:pPr eaLnBrk="1" hangingPunct="1"/>
            <a:endParaRPr lang="zh-CN" altLang="en-US" smtClean="0"/>
          </a:p>
        </p:txBody>
      </p:sp>
      <p:sp>
        <p:nvSpPr>
          <p:cNvPr id="1097732" name="AutoShape 4"/>
          <p:cNvSpPr>
            <a:spLocks noChangeArrowheads="1"/>
          </p:cNvSpPr>
          <p:nvPr/>
        </p:nvSpPr>
        <p:spPr bwMode="auto">
          <a:xfrm>
            <a:off x="1945193" y="2758271"/>
            <a:ext cx="8382000" cy="1673051"/>
          </a:xfrm>
          <a:prstGeom prst="bevel">
            <a:avLst>
              <a:gd name="adj" fmla="val 8565"/>
            </a:avLst>
          </a:prstGeom>
          <a:solidFill>
            <a:srgbClr val="FFCC00">
              <a:alpha val="42000"/>
            </a:srgbClr>
          </a:solidFill>
          <a:ln w="9525">
            <a:solidFill>
              <a:schemeClr val="tx1"/>
            </a:solidFill>
            <a:miter lim="800000"/>
          </a:ln>
          <a:effectLst/>
        </p:spPr>
        <p:txBody>
          <a:bodyPr wrap="none" anchor="ctr"/>
          <a:lstStyle/>
          <a:p>
            <a:pPr algn="ctr" eaLnBrk="0" hangingPunct="0">
              <a:defRPr/>
            </a:pPr>
            <a:r>
              <a:rPr lang="zh-CN" altLang="en-US" sz="28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适配器模式的进一步讨论</a:t>
            </a:r>
            <a:endParaRPr lang="en-US" altLang="zh-CN" sz="28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gn="ctr" eaLnBrk="0" hangingPunct="0">
              <a:defRPr/>
            </a:pPr>
            <a:r>
              <a:rPr lang="en-US" altLang="zh-CN" sz="28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Further </a:t>
            </a: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Discussion of the Adapter Pattern</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CAE371F-B2BE-4749-81F1-F99618DCE119}" type="slidenum">
              <a:rPr lang="zh-CN" altLang="en-US" smtClean="0"/>
            </a:fld>
            <a:endParaRPr lang="zh-CN" altLang="en-US" smtClean="0"/>
          </a:p>
        </p:txBody>
      </p:sp>
      <p:grpSp>
        <p:nvGrpSpPr>
          <p:cNvPr id="2" name="Group 2"/>
          <p:cNvGrpSpPr/>
          <p:nvPr/>
        </p:nvGrpSpPr>
        <p:grpSpPr bwMode="auto">
          <a:xfrm>
            <a:off x="2819400" y="2667000"/>
            <a:ext cx="6248400" cy="1524000"/>
            <a:chOff x="528" y="1056"/>
            <a:chExt cx="2688" cy="600"/>
          </a:xfrm>
        </p:grpSpPr>
        <p:sp>
          <p:nvSpPr>
            <p:cNvPr id="13315" name="AutoShape 3"/>
            <p:cNvSpPr>
              <a:spLocks noChangeArrowheads="1"/>
            </p:cNvSpPr>
            <p:nvPr/>
          </p:nvSpPr>
          <p:spPr bwMode="auto">
            <a:xfrm rot="5400000">
              <a:off x="948" y="732"/>
              <a:ext cx="360" cy="1200"/>
            </a:xfrm>
            <a:prstGeom prst="can">
              <a:avLst>
                <a:gd name="adj" fmla="val 43333"/>
              </a:avLst>
            </a:prstGeom>
            <a:solidFill>
              <a:schemeClr val="accent1"/>
            </a:solidFill>
            <a:ln w="9525">
              <a:solidFill>
                <a:schemeClr val="tx1"/>
              </a:solidFill>
              <a:round/>
            </a:ln>
          </p:spPr>
          <p:txBody>
            <a:bodyPr wrap="none" anchor="ctr"/>
            <a:lstStyle/>
            <a:p>
              <a:pPr eaLnBrk="0" hangingPunct="0"/>
              <a:endParaRPr lang="zh-CN" altLang="en-US"/>
            </a:p>
          </p:txBody>
        </p:sp>
        <p:sp>
          <p:nvSpPr>
            <p:cNvPr id="13316" name="AutoShape 4"/>
            <p:cNvSpPr>
              <a:spLocks noChangeArrowheads="1"/>
            </p:cNvSpPr>
            <p:nvPr/>
          </p:nvSpPr>
          <p:spPr bwMode="auto">
            <a:xfrm rot="5400000">
              <a:off x="2316" y="756"/>
              <a:ext cx="600" cy="1200"/>
            </a:xfrm>
            <a:prstGeom prst="can">
              <a:avLst>
                <a:gd name="adj" fmla="val 26000"/>
              </a:avLst>
            </a:prstGeom>
            <a:solidFill>
              <a:schemeClr val="accent1"/>
            </a:solidFill>
            <a:ln w="9525">
              <a:solidFill>
                <a:schemeClr val="tx1"/>
              </a:solidFill>
              <a:round/>
            </a:ln>
          </p:spPr>
          <p:txBody>
            <a:bodyPr wrap="none" anchor="ctr"/>
            <a:lstStyle/>
            <a:p>
              <a:pPr eaLnBrk="0" hangingPunct="0"/>
              <a:endParaRPr lang="zh-CN" altLang="en-US"/>
            </a:p>
          </p:txBody>
        </p:sp>
      </p:grpSp>
      <p:sp>
        <p:nvSpPr>
          <p:cNvPr id="13317" name="Rectangle 6"/>
          <p:cNvSpPr>
            <a:spLocks noChangeArrowheads="1"/>
          </p:cNvSpPr>
          <p:nvPr/>
        </p:nvSpPr>
        <p:spPr bwMode="auto">
          <a:xfrm>
            <a:off x="1981200" y="3810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Introduction to Adapter Pattern</a:t>
            </a:r>
            <a:endParaRPr lang="en-US" altLang="zh-CN" sz="2800">
              <a:solidFill>
                <a:schemeClr val="tx2"/>
              </a:solidFill>
              <a:latin typeface="黑体" panose="02010609060101010101" pitchFamily="49" charset="-122"/>
              <a:ea typeface="黑体" panose="02010609060101010101" pitchFamily="49" charset="-122"/>
            </a:endParaRPr>
          </a:p>
        </p:txBody>
      </p:sp>
      <p:sp>
        <p:nvSpPr>
          <p:cNvPr id="976903" name="Text Box 7"/>
          <p:cNvSpPr txBox="1">
            <a:spLocks noChangeArrowheads="1"/>
          </p:cNvSpPr>
          <p:nvPr/>
        </p:nvSpPr>
        <p:spPr bwMode="auto">
          <a:xfrm>
            <a:off x="742383" y="5085715"/>
            <a:ext cx="9786797" cy="5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95000"/>
              </a:lnSpc>
            </a:pPr>
            <a:r>
              <a:rPr lang="zh-CN" altLang="en-US" sz="2800" b="1" dirty="0" smtClean="0">
                <a:solidFill>
                  <a:srgbClr val="0000CC"/>
                </a:solidFill>
                <a:latin typeface="微软雅黑" panose="020B0503020204020204" pitchFamily="34" charset="-122"/>
                <a:ea typeface="微软雅黑" panose="020B0503020204020204" pitchFamily="34" charset="-122"/>
              </a:rPr>
              <a:t>问题</a:t>
            </a:r>
            <a:r>
              <a:rPr lang="en-US" altLang="zh-CN" sz="2800" b="1" dirty="0" smtClean="0">
                <a:solidFill>
                  <a:srgbClr val="0000CC"/>
                </a:solidFill>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接口不相容 </a:t>
            </a:r>
            <a:r>
              <a:rPr lang="en-US" altLang="zh-CN" sz="2800" b="1" dirty="0" smtClean="0">
                <a:latin typeface="微软雅黑" panose="020B0503020204020204" pitchFamily="34" charset="-122"/>
                <a:ea typeface="微软雅黑" panose="020B0503020204020204" pitchFamily="34" charset="-122"/>
              </a:rPr>
              <a:t>(Incompatible interfaces)</a:t>
            </a:r>
            <a:endParaRPr lang="en-US" altLang="zh-CN" sz="2800" b="1" dirty="0">
              <a:latin typeface="微软雅黑" panose="020B0503020204020204" pitchFamily="34" charset="-122"/>
              <a:ea typeface="微软雅黑" panose="020B0503020204020204" pitchFamily="34" charset="-122"/>
            </a:endParaRPr>
          </a:p>
        </p:txBody>
      </p:sp>
      <p:sp>
        <p:nvSpPr>
          <p:cNvPr id="976904" name="Text Box 8"/>
          <p:cNvSpPr txBox="1">
            <a:spLocks noChangeArrowheads="1"/>
          </p:cNvSpPr>
          <p:nvPr/>
        </p:nvSpPr>
        <p:spPr bwMode="auto">
          <a:xfrm>
            <a:off x="742383" y="1392259"/>
            <a:ext cx="101851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2800" b="1" dirty="0" smtClean="0">
                <a:solidFill>
                  <a:srgbClr val="0000CC"/>
                </a:solidFill>
                <a:latin typeface="微软雅黑" panose="020B0503020204020204" pitchFamily="34" charset="-122"/>
                <a:ea typeface="微软雅黑" panose="020B0503020204020204" pitchFamily="34" charset="-122"/>
              </a:rPr>
              <a:t>任务</a:t>
            </a:r>
            <a:r>
              <a:rPr lang="en-US" altLang="zh-CN" sz="2800" b="1" dirty="0" smtClean="0">
                <a:solidFill>
                  <a:srgbClr val="0000CC"/>
                </a:solidFill>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有两个管子，一个粗，另外一个细，想能将它们连接</a:t>
            </a:r>
            <a:endParaRPr lang="en-US" altLang="zh-CN" sz="2800" b="1" dirty="0" smtClean="0">
              <a:latin typeface="微软雅黑" panose="020B0503020204020204" pitchFamily="34" charset="-122"/>
              <a:ea typeface="微软雅黑" panose="020B0503020204020204" pitchFamily="34" charset="-122"/>
            </a:endParaRPr>
          </a:p>
          <a:p>
            <a:pPr eaLnBrk="0" hangingPunct="0"/>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在一起。</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76903">
                                            <p:txEl>
                                              <p:pRg st="0" end="0"/>
                                            </p:txEl>
                                          </p:spTgt>
                                        </p:tgtEl>
                                        <p:attrNameLst>
                                          <p:attrName>style.visibility</p:attrName>
                                        </p:attrNameLst>
                                      </p:cBhvr>
                                      <p:to>
                                        <p:strVal val="visible"/>
                                      </p:to>
                                    </p:set>
                                    <p:animEffect transition="in" filter="slide(fromBottom)">
                                      <p:cBhvr>
                                        <p:cTn id="12" dur="500"/>
                                        <p:tgtEl>
                                          <p:spTgt spid="9769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97C239-BCDE-465A-82AB-A653DC93E705}" type="slidenum">
              <a:rPr lang="zh-CN" altLang="en-US" smtClean="0"/>
            </a:fld>
            <a:endParaRPr lang="zh-CN" altLang="en-US" smtClean="0"/>
          </a:p>
        </p:txBody>
      </p:sp>
      <p:sp>
        <p:nvSpPr>
          <p:cNvPr id="56323" name="Rectangle 2"/>
          <p:cNvSpPr>
            <a:spLocks noGrp="1" noChangeArrowheads="1"/>
          </p:cNvSpPr>
          <p:nvPr>
            <p:ph type="title"/>
          </p:nvPr>
        </p:nvSpPr>
        <p:spPr>
          <a:xfrm>
            <a:off x="1981200" y="274638"/>
            <a:ext cx="8229600" cy="715962"/>
          </a:xfrm>
        </p:spPr>
        <p:txBody>
          <a:bodyPr/>
          <a:lstStyle/>
          <a:p>
            <a:pP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Further Discussion of the Adapter Pattern</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61444" name="Rectangle 4"/>
          <p:cNvSpPr>
            <a:spLocks noChangeArrowheads="1"/>
          </p:cNvSpPr>
          <p:nvPr/>
        </p:nvSpPr>
        <p:spPr bwMode="auto">
          <a:xfrm>
            <a:off x="2438400" y="2579074"/>
            <a:ext cx="1614311" cy="530087"/>
          </a:xfrm>
          <a:prstGeom prst="rect">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45" name="Rectangle 5"/>
          <p:cNvSpPr>
            <a:spLocks noChangeArrowheads="1"/>
          </p:cNvSpPr>
          <p:nvPr/>
        </p:nvSpPr>
        <p:spPr bwMode="auto">
          <a:xfrm>
            <a:off x="4176889" y="2579074"/>
            <a:ext cx="1614311" cy="530087"/>
          </a:xfrm>
          <a:prstGeom prst="rect">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46" name="Rectangle 6"/>
          <p:cNvSpPr>
            <a:spLocks noChangeArrowheads="1"/>
          </p:cNvSpPr>
          <p:nvPr/>
        </p:nvSpPr>
        <p:spPr bwMode="auto">
          <a:xfrm>
            <a:off x="2810933" y="4275352"/>
            <a:ext cx="2607733" cy="742122"/>
          </a:xfrm>
          <a:prstGeom prst="rect">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47" name="Line 7"/>
          <p:cNvSpPr>
            <a:spLocks noChangeShapeType="1"/>
          </p:cNvSpPr>
          <p:nvPr/>
        </p:nvSpPr>
        <p:spPr bwMode="auto">
          <a:xfrm flipV="1">
            <a:off x="3307644" y="3109161"/>
            <a:ext cx="0" cy="1166191"/>
          </a:xfrm>
          <a:prstGeom prst="line">
            <a:avLst/>
          </a:prstGeom>
          <a:noFill/>
          <a:ln w="381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48" name="AutoShape 8"/>
          <p:cNvSpPr>
            <a:spLocks noChangeArrowheads="1"/>
          </p:cNvSpPr>
          <p:nvPr/>
        </p:nvSpPr>
        <p:spPr bwMode="auto">
          <a:xfrm>
            <a:off x="3183467" y="3109161"/>
            <a:ext cx="248356" cy="212035"/>
          </a:xfrm>
          <a:prstGeom prst="triangle">
            <a:avLst>
              <a:gd name="adj" fmla="val 50000"/>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49" name="Line 9"/>
          <p:cNvSpPr>
            <a:spLocks noChangeShapeType="1"/>
          </p:cNvSpPr>
          <p:nvPr/>
        </p:nvSpPr>
        <p:spPr bwMode="auto">
          <a:xfrm flipV="1">
            <a:off x="4921956" y="3109161"/>
            <a:ext cx="0" cy="1166191"/>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0" name="AutoShape 10"/>
          <p:cNvSpPr>
            <a:spLocks noChangeArrowheads="1"/>
          </p:cNvSpPr>
          <p:nvPr/>
        </p:nvSpPr>
        <p:spPr bwMode="auto">
          <a:xfrm>
            <a:off x="4797778" y="3109161"/>
            <a:ext cx="248356" cy="212035"/>
          </a:xfrm>
          <a:prstGeom prst="triangle">
            <a:avLst>
              <a:gd name="adj" fmla="val 50000"/>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52" name="Rectangle 12"/>
          <p:cNvSpPr>
            <a:spLocks noChangeArrowheads="1"/>
          </p:cNvSpPr>
          <p:nvPr/>
        </p:nvSpPr>
        <p:spPr bwMode="auto">
          <a:xfrm>
            <a:off x="6400800" y="2579074"/>
            <a:ext cx="1651000" cy="530087"/>
          </a:xfrm>
          <a:prstGeom prst="rect">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53" name="Rectangle 13"/>
          <p:cNvSpPr>
            <a:spLocks noChangeArrowheads="1"/>
          </p:cNvSpPr>
          <p:nvPr/>
        </p:nvSpPr>
        <p:spPr bwMode="auto">
          <a:xfrm>
            <a:off x="8178800" y="2579074"/>
            <a:ext cx="1651000" cy="530087"/>
          </a:xfrm>
          <a:prstGeom prst="rect">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54" name="Rectangle 14"/>
          <p:cNvSpPr>
            <a:spLocks noChangeArrowheads="1"/>
          </p:cNvSpPr>
          <p:nvPr/>
        </p:nvSpPr>
        <p:spPr bwMode="auto">
          <a:xfrm>
            <a:off x="6781800" y="4275352"/>
            <a:ext cx="2667000" cy="742122"/>
          </a:xfrm>
          <a:prstGeom prst="rect">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55" name="Line 15"/>
          <p:cNvSpPr>
            <a:spLocks noChangeShapeType="1"/>
          </p:cNvSpPr>
          <p:nvPr/>
        </p:nvSpPr>
        <p:spPr bwMode="auto">
          <a:xfrm flipV="1">
            <a:off x="7289800" y="3109161"/>
            <a:ext cx="0" cy="1166191"/>
          </a:xfrm>
          <a:prstGeom prst="line">
            <a:avLst/>
          </a:prstGeom>
          <a:noFill/>
          <a:ln w="381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6" name="AutoShape 16"/>
          <p:cNvSpPr>
            <a:spLocks noChangeArrowheads="1"/>
          </p:cNvSpPr>
          <p:nvPr/>
        </p:nvSpPr>
        <p:spPr bwMode="auto">
          <a:xfrm>
            <a:off x="7162800" y="3109161"/>
            <a:ext cx="254000" cy="212035"/>
          </a:xfrm>
          <a:prstGeom prst="triangle">
            <a:avLst>
              <a:gd name="adj" fmla="val 50000"/>
            </a:avLst>
          </a:prstGeom>
          <a:solidFill>
            <a:srgbClr val="99CC00"/>
          </a:solidFill>
          <a:ln w="38100">
            <a:solidFill>
              <a:schemeClr val="tx1"/>
            </a:solidFill>
            <a:miter lim="800000"/>
          </a:ln>
        </p:spPr>
        <p:txBody>
          <a:bodyPr wrap="none" anchor="ctr"/>
          <a:lstStyle/>
          <a:p>
            <a:pPr eaLnBrk="0" hangingPunct="0"/>
            <a:endParaRPr lang="zh-CN" altLang="en-US"/>
          </a:p>
        </p:txBody>
      </p:sp>
      <p:sp>
        <p:nvSpPr>
          <p:cNvPr id="61457" name="Line 17"/>
          <p:cNvSpPr>
            <a:spLocks noChangeShapeType="1"/>
          </p:cNvSpPr>
          <p:nvPr/>
        </p:nvSpPr>
        <p:spPr bwMode="auto">
          <a:xfrm flipV="1">
            <a:off x="8940800" y="3109161"/>
            <a:ext cx="0" cy="1166191"/>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6482" name="Text Box 18"/>
          <p:cNvSpPr txBox="1">
            <a:spLocks noChangeArrowheads="1"/>
          </p:cNvSpPr>
          <p:nvPr/>
        </p:nvSpPr>
        <p:spPr bwMode="auto">
          <a:xfrm>
            <a:off x="2286000" y="5246075"/>
            <a:ext cx="3124200" cy="523220"/>
          </a:xfrm>
          <a:prstGeom prst="rect">
            <a:avLst/>
          </a:prstGeom>
          <a:noFill/>
          <a:ln>
            <a:noFill/>
          </a:ln>
          <a:effectLst/>
        </p:spPr>
        <p:txBody>
          <a:bodyPr>
            <a:spAutoFit/>
          </a:bodyPr>
          <a:lstStyle/>
          <a:p>
            <a:pPr algn="ctr" eaLnBrk="0" hangingPunct="0">
              <a:spcBef>
                <a:spcPct val="50000"/>
              </a:spcBef>
              <a:defRPr/>
            </a:pPr>
            <a:r>
              <a:rPr lang="zh-CN" altLang="en-US" sz="2800" b="1" dirty="0" smtClean="0">
                <a:latin typeface="微软雅黑" panose="020B0503020204020204" pitchFamily="34" charset="-122"/>
                <a:ea typeface="微软雅黑" panose="020B0503020204020204" pitchFamily="34" charset="-122"/>
              </a:rPr>
              <a:t>类适配器模式</a:t>
            </a:r>
            <a:endParaRPr lang="en-US" altLang="zh-CN" sz="2800" b="1" dirty="0">
              <a:latin typeface="微软雅黑" panose="020B0503020204020204" pitchFamily="34" charset="-122"/>
              <a:ea typeface="微软雅黑" panose="020B0503020204020204" pitchFamily="34" charset="-122"/>
            </a:endParaRPr>
          </a:p>
        </p:txBody>
      </p:sp>
      <p:sp>
        <p:nvSpPr>
          <p:cNvPr id="1086483" name="Text Box 19"/>
          <p:cNvSpPr txBox="1">
            <a:spLocks noChangeArrowheads="1"/>
          </p:cNvSpPr>
          <p:nvPr/>
        </p:nvSpPr>
        <p:spPr bwMode="auto">
          <a:xfrm>
            <a:off x="6625216" y="5260307"/>
            <a:ext cx="2971800" cy="523220"/>
          </a:xfrm>
          <a:prstGeom prst="rect">
            <a:avLst/>
          </a:prstGeom>
          <a:noFill/>
          <a:ln>
            <a:noFill/>
          </a:ln>
          <a:effectLst/>
        </p:spPr>
        <p:txBody>
          <a:bodyPr wrap="square">
            <a:spAutoFit/>
          </a:bodyPr>
          <a:lstStyle/>
          <a:p>
            <a:pPr algn="ctr" eaLnBrk="0" hangingPunct="0">
              <a:spcBef>
                <a:spcPct val="50000"/>
              </a:spcBef>
              <a:defRPr/>
            </a:pPr>
            <a:r>
              <a:rPr lang="zh-CN" altLang="en-US" sz="2800" b="1" dirty="0" smtClean="0">
                <a:latin typeface="微软雅黑" panose="020B0503020204020204" pitchFamily="34" charset="-122"/>
                <a:ea typeface="微软雅黑" panose="020B0503020204020204" pitchFamily="34" charset="-122"/>
              </a:rPr>
              <a:t>对象适配器模式</a:t>
            </a:r>
            <a:endParaRPr lang="en-US" altLang="zh-CN" sz="2800" b="1" dirty="0">
              <a:latin typeface="微软雅黑" panose="020B0503020204020204" pitchFamily="34" charset="-122"/>
              <a:ea typeface="微软雅黑" panose="020B0503020204020204" pitchFamily="34" charset="-122"/>
            </a:endParaRPr>
          </a:p>
        </p:txBody>
      </p:sp>
      <p:sp>
        <p:nvSpPr>
          <p:cNvPr id="61460" name="Text Box 20"/>
          <p:cNvSpPr txBox="1">
            <a:spLocks noChangeArrowheads="1"/>
          </p:cNvSpPr>
          <p:nvPr/>
        </p:nvSpPr>
        <p:spPr bwMode="auto">
          <a:xfrm>
            <a:off x="851598" y="1457007"/>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dirty="0" smtClean="0">
                <a:latin typeface="微软雅黑" panose="020B0503020204020204" pitchFamily="34" charset="-122"/>
                <a:ea typeface="微软雅黑" panose="020B0503020204020204" pitchFamily="34" charset="-122"/>
              </a:rPr>
              <a:t>类适配器模式与对象适配器模式的比较</a:t>
            </a:r>
            <a:endParaRPr lang="en-US" altLang="zh-CN" sz="2800" b="1" dirty="0">
              <a:latin typeface="微软雅黑" panose="020B0503020204020204" pitchFamily="34" charset="-122"/>
              <a:ea typeface="微软雅黑" panose="020B0503020204020204" pitchFamily="34" charset="-122"/>
            </a:endParaRPr>
          </a:p>
        </p:txBody>
      </p:sp>
      <p:sp>
        <p:nvSpPr>
          <p:cNvPr id="61461" name="Text Box 21"/>
          <p:cNvSpPr txBox="1">
            <a:spLocks noChangeArrowheads="1"/>
          </p:cNvSpPr>
          <p:nvPr/>
        </p:nvSpPr>
        <p:spPr bwMode="auto">
          <a:xfrm>
            <a:off x="5029200" y="356967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a:t>inherit</a:t>
            </a:r>
            <a:endParaRPr lang="en-US" altLang="zh-CN" sz="2000"/>
          </a:p>
        </p:txBody>
      </p:sp>
      <p:sp>
        <p:nvSpPr>
          <p:cNvPr id="61462" name="Text Box 22"/>
          <p:cNvSpPr txBox="1">
            <a:spLocks noChangeArrowheads="1"/>
          </p:cNvSpPr>
          <p:nvPr/>
        </p:nvSpPr>
        <p:spPr bwMode="auto">
          <a:xfrm>
            <a:off x="3429000" y="356967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a:t>implement</a:t>
            </a:r>
            <a:endParaRPr lang="en-US" altLang="zh-CN" sz="2000"/>
          </a:p>
        </p:txBody>
      </p:sp>
      <p:sp>
        <p:nvSpPr>
          <p:cNvPr id="61463" name="Text Box 23"/>
          <p:cNvSpPr txBox="1">
            <a:spLocks noChangeArrowheads="1"/>
          </p:cNvSpPr>
          <p:nvPr/>
        </p:nvSpPr>
        <p:spPr bwMode="auto">
          <a:xfrm>
            <a:off x="7315200" y="356967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a:t>implement</a:t>
            </a:r>
            <a:endParaRPr lang="en-US" altLang="zh-CN" sz="2000"/>
          </a:p>
        </p:txBody>
      </p:sp>
      <p:sp>
        <p:nvSpPr>
          <p:cNvPr id="61464" name="Text Box 24"/>
          <p:cNvSpPr txBox="1">
            <a:spLocks noChangeArrowheads="1"/>
          </p:cNvSpPr>
          <p:nvPr/>
        </p:nvSpPr>
        <p:spPr bwMode="auto">
          <a:xfrm>
            <a:off x="8991600" y="3493474"/>
            <a:ext cx="13716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a:t>Call or</a:t>
            </a:r>
            <a:endParaRPr lang="en-US" altLang="zh-CN" sz="2000"/>
          </a:p>
          <a:p>
            <a:pPr eaLnBrk="0" hangingPunct="0">
              <a:spcBef>
                <a:spcPct val="50000"/>
              </a:spcBef>
            </a:pPr>
            <a:r>
              <a:rPr lang="en-US" altLang="zh-CN" sz="1600"/>
              <a:t>aggregation</a:t>
            </a:r>
            <a:endParaRPr lang="en-US" altLang="zh-CN" sz="1600"/>
          </a:p>
        </p:txBody>
      </p:sp>
      <p:sp>
        <p:nvSpPr>
          <p:cNvPr id="61465" name="AutoShape 25"/>
          <p:cNvSpPr>
            <a:spLocks noChangeArrowheads="1"/>
          </p:cNvSpPr>
          <p:nvPr/>
        </p:nvSpPr>
        <p:spPr bwMode="auto">
          <a:xfrm>
            <a:off x="8839200" y="4026874"/>
            <a:ext cx="228600" cy="228600"/>
          </a:xfrm>
          <a:prstGeom prst="diamond">
            <a:avLst/>
          </a:prstGeom>
          <a:solidFill>
            <a:schemeClr val="bg1"/>
          </a:solidFill>
          <a:ln w="9525">
            <a:solidFill>
              <a:schemeClr val="tx1"/>
            </a:solidFill>
            <a:miter lim="800000"/>
          </a:ln>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71A5821-389F-4EA6-8300-E99245A6EDBB}" type="slidenum">
              <a:rPr lang="zh-CN" altLang="en-US" smtClean="0"/>
            </a:fld>
            <a:endParaRPr lang="zh-CN" altLang="en-US" smtClean="0"/>
          </a:p>
        </p:txBody>
      </p:sp>
      <p:sp>
        <p:nvSpPr>
          <p:cNvPr id="62466" name="Rectangle 3"/>
          <p:cNvSpPr>
            <a:spLocks noGrp="1" noChangeArrowheads="1"/>
          </p:cNvSpPr>
          <p:nvPr>
            <p:ph idx="1"/>
          </p:nvPr>
        </p:nvSpPr>
        <p:spPr>
          <a:xfrm>
            <a:off x="633742" y="1600200"/>
            <a:ext cx="10583501" cy="3569329"/>
          </a:xfrm>
        </p:spPr>
        <p:txBody>
          <a:bodyPr>
            <a:normAutofit/>
          </a:bodyPr>
          <a:lstStyle/>
          <a:p>
            <a:pPr marL="609600" indent="-609600">
              <a:buNone/>
            </a:pPr>
            <a:r>
              <a:rPr lang="zh-CN" altLang="en-US" b="1" dirty="0">
                <a:latin typeface="微软雅黑" panose="020B0503020204020204" pitchFamily="34" charset="-122"/>
                <a:ea typeface="微软雅黑" panose="020B0503020204020204" pitchFamily="34" charset="-122"/>
              </a:rPr>
              <a:t>适配器模式的应用主要体现在两个方面</a:t>
            </a:r>
            <a:endParaRPr lang="zh-CN" altLang="en-US" b="1" dirty="0">
              <a:latin typeface="微软雅黑" panose="020B0503020204020204" pitchFamily="34" charset="-122"/>
              <a:ea typeface="微软雅黑" panose="020B0503020204020204" pitchFamily="34" charset="-122"/>
            </a:endParaRPr>
          </a:p>
          <a:p>
            <a:pPr marL="990600" lvl="1" indent="-533400">
              <a:buFontTx/>
              <a:buAutoNum type="arabicPeriod"/>
            </a:pPr>
            <a:r>
              <a:rPr lang="zh-CN" altLang="en-US" sz="2800" b="1" dirty="0" smtClean="0">
                <a:latin typeface="微软雅黑" panose="020B0503020204020204" pitchFamily="34" charset="-122"/>
                <a:ea typeface="微软雅黑" panose="020B0503020204020204" pitchFamily="34" charset="-122"/>
              </a:rPr>
              <a:t>改变接口</a:t>
            </a:r>
            <a:endParaRPr lang="zh-CN" altLang="en-US" sz="2800" b="1" dirty="0" smtClean="0">
              <a:latin typeface="微软雅黑" panose="020B0503020204020204" pitchFamily="34" charset="-122"/>
              <a:ea typeface="微软雅黑" panose="020B0503020204020204" pitchFamily="34" charset="-122"/>
            </a:endParaRPr>
          </a:p>
          <a:p>
            <a:pPr marL="990600" lvl="1" indent="-533400">
              <a:buFontTx/>
              <a:buAutoNum type="arabicPeriod"/>
            </a:pPr>
            <a:r>
              <a:rPr lang="zh-CN" altLang="en-US" sz="2800" b="1" dirty="0" smtClean="0">
                <a:latin typeface="微软雅黑" panose="020B0503020204020204" pitchFamily="34" charset="-122"/>
                <a:ea typeface="微软雅黑" panose="020B0503020204020204" pitchFamily="34" charset="-122"/>
              </a:rPr>
              <a:t>增加功能</a:t>
            </a:r>
            <a:endParaRPr lang="en-US" altLang="zh-CN" sz="2800" b="1" dirty="0" smtClean="0">
              <a:latin typeface="微软雅黑" panose="020B0503020204020204" pitchFamily="34" charset="-122"/>
              <a:ea typeface="微软雅黑" panose="020B0503020204020204" pitchFamily="34" charset="-122"/>
            </a:endParaRPr>
          </a:p>
          <a:p>
            <a:pPr marL="990600" lvl="1" indent="-533400">
              <a:buNone/>
            </a:pPr>
            <a:endParaRPr lang="zh-CN" altLang="en-US" sz="2800" b="1" dirty="0" smtClean="0">
              <a:latin typeface="微软雅黑" panose="020B0503020204020204" pitchFamily="34" charset="-122"/>
              <a:ea typeface="微软雅黑" panose="020B0503020204020204" pitchFamily="34" charset="-122"/>
            </a:endParaRPr>
          </a:p>
          <a:p>
            <a:pPr marL="609600" indent="-609600">
              <a:buNone/>
            </a:pPr>
            <a:r>
              <a:rPr lang="zh-CN" altLang="en-US" b="1" dirty="0">
                <a:solidFill>
                  <a:srgbClr val="0000CC"/>
                </a:solidFill>
                <a:latin typeface="微软雅黑" panose="020B0503020204020204" pitchFamily="34" charset="-122"/>
                <a:ea typeface="微软雅黑" panose="020B0503020204020204" pitchFamily="34" charset="-122"/>
              </a:rPr>
              <a:t>问题</a:t>
            </a:r>
            <a:r>
              <a:rPr lang="en-US" altLang="zh-CN" b="1" dirty="0">
                <a:solidFill>
                  <a:srgbClr val="0000CC"/>
                </a:solidFill>
                <a:latin typeface="微软雅黑" panose="020B0503020204020204" pitchFamily="34" charset="-122"/>
                <a:ea typeface="微软雅黑" panose="020B0503020204020204" pitchFamily="34" charset="-122"/>
              </a:rPr>
              <a:t>: </a:t>
            </a:r>
            <a:r>
              <a:rPr lang="zh-CN" altLang="en-US" b="1" dirty="0">
                <a:solidFill>
                  <a:srgbClr val="0000CC"/>
                </a:solidFill>
                <a:latin typeface="微软雅黑" panose="020B0503020204020204" pitchFamily="34" charset="-122"/>
                <a:ea typeface="微软雅黑" panose="020B0503020204020204" pitchFamily="34" charset="-122"/>
              </a:rPr>
              <a:t>这两个方面哪个是主要的呢</a:t>
            </a:r>
            <a:r>
              <a:rPr lang="en-US" altLang="zh-CN" b="1" dirty="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marL="609600" indent="-609600">
              <a:buNone/>
            </a:pPr>
            <a:r>
              <a:rPr lang="zh-CN" altLang="en-US" b="1" dirty="0">
                <a:solidFill>
                  <a:srgbClr val="0000CC"/>
                </a:solidFill>
                <a:latin typeface="微软雅黑" panose="020B0503020204020204" pitchFamily="34" charset="-122"/>
                <a:ea typeface="微软雅黑" panose="020B0503020204020204" pitchFamily="34" charset="-122"/>
              </a:rPr>
              <a:t>回答</a:t>
            </a:r>
            <a:r>
              <a:rPr lang="en-US" altLang="zh-CN" b="1" dirty="0">
                <a:solidFill>
                  <a:srgbClr val="0000CC"/>
                </a:solidFill>
                <a:latin typeface="微软雅黑" panose="020B0503020204020204" pitchFamily="34" charset="-122"/>
                <a:ea typeface="微软雅黑" panose="020B0503020204020204" pitchFamily="34" charset="-122"/>
              </a:rPr>
              <a:t>: </a:t>
            </a:r>
            <a:r>
              <a:rPr lang="zh-CN" altLang="en-US" b="1" dirty="0">
                <a:solidFill>
                  <a:srgbClr val="0000CC"/>
                </a:solidFill>
                <a:latin typeface="微软雅黑" panose="020B0503020204020204" pitchFamily="34" charset="-122"/>
                <a:ea typeface="微软雅黑" panose="020B0503020204020204" pitchFamily="34" charset="-122"/>
              </a:rPr>
              <a:t>改变接口</a:t>
            </a:r>
            <a:r>
              <a:rPr lang="zh-CN" altLang="en-US" b="1" dirty="0">
                <a:latin typeface="微软雅黑" panose="020B0503020204020204" pitchFamily="34" charset="-122"/>
                <a:ea typeface="微软雅黑" panose="020B0503020204020204" pitchFamily="34" charset="-122"/>
              </a:rPr>
              <a:t>。实际上增加功能也可以</a:t>
            </a:r>
            <a:r>
              <a:rPr lang="zh-CN" altLang="en-US" b="1" dirty="0" smtClean="0">
                <a:latin typeface="微软雅黑" panose="020B0503020204020204" pitchFamily="34" charset="-122"/>
                <a:ea typeface="微软雅黑" panose="020B0503020204020204" pitchFamily="34" charset="-122"/>
              </a:rPr>
              <a:t>看作是</a:t>
            </a:r>
            <a:r>
              <a:rPr lang="zh-CN" altLang="en-US" b="1" dirty="0">
                <a:latin typeface="微软雅黑" panose="020B0503020204020204" pitchFamily="34" charset="-122"/>
                <a:ea typeface="微软雅黑" panose="020B0503020204020204" pitchFamily="34" charset="-122"/>
              </a:rPr>
              <a:t>改变接口，因为</a:t>
            </a:r>
            <a:r>
              <a:rPr lang="zh-CN" altLang="en-US" b="1" dirty="0" smtClean="0">
                <a:latin typeface="微软雅黑" panose="020B0503020204020204" pitchFamily="34" charset="-122"/>
                <a:ea typeface="微软雅黑" panose="020B0503020204020204" pitchFamily="34" charset="-122"/>
              </a:rPr>
              <a:t>增</a:t>
            </a:r>
            <a:endParaRPr lang="en-US" altLang="zh-CN" b="1" dirty="0" smtClean="0">
              <a:latin typeface="微软雅黑" panose="020B0503020204020204" pitchFamily="34" charset="-122"/>
              <a:ea typeface="微软雅黑" panose="020B0503020204020204" pitchFamily="34" charset="-122"/>
            </a:endParaRPr>
          </a:p>
          <a:p>
            <a:pPr marL="609600" indent="-609600">
              <a:buNone/>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加</a:t>
            </a:r>
            <a:r>
              <a:rPr lang="zh-CN" altLang="en-US" b="1" dirty="0">
                <a:latin typeface="微软雅黑" panose="020B0503020204020204" pitchFamily="34" charset="-122"/>
                <a:ea typeface="微软雅黑" panose="020B0503020204020204" pitchFamily="34" charset="-122"/>
              </a:rPr>
              <a:t>了功能也就</a:t>
            </a:r>
            <a:r>
              <a:rPr lang="zh-CN" altLang="en-US" b="1" dirty="0" smtClean="0">
                <a:latin typeface="微软雅黑" panose="020B0503020204020204" pitchFamily="34" charset="-122"/>
                <a:ea typeface="微软雅黑" panose="020B0503020204020204" pitchFamily="34" charset="-122"/>
              </a:rPr>
              <a:t>改变了</a:t>
            </a:r>
            <a:r>
              <a:rPr lang="zh-CN" altLang="en-US" b="1" dirty="0">
                <a:latin typeface="微软雅黑" panose="020B0503020204020204" pitchFamily="34" charset="-122"/>
                <a:ea typeface="微软雅黑" panose="020B0503020204020204" pitchFamily="34" charset="-122"/>
              </a:rPr>
              <a:t>接口。</a:t>
            </a:r>
            <a:endParaRPr lang="en-US" altLang="zh-CN" b="1" dirty="0">
              <a:latin typeface="微软雅黑" panose="020B0503020204020204" pitchFamily="34" charset="-122"/>
              <a:ea typeface="微软雅黑" panose="020B0503020204020204" pitchFamily="34" charset="-122"/>
            </a:endParaRPr>
          </a:p>
        </p:txBody>
      </p:sp>
      <p:sp>
        <p:nvSpPr>
          <p:cNvPr id="7" name="Rectangle 2"/>
          <p:cNvSpPr>
            <a:spLocks noGrp="1" noChangeArrowheads="1"/>
          </p:cNvSpPr>
          <p:nvPr>
            <p:ph type="title"/>
          </p:nvPr>
        </p:nvSpPr>
        <p:spPr>
          <a:xfrm>
            <a:off x="1981200" y="274638"/>
            <a:ext cx="8229600" cy="715962"/>
          </a:xfrm>
        </p:spPr>
        <p:txBody>
          <a:bodyPr/>
          <a:lstStyle/>
          <a:p>
            <a:pP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Further Discussion of the Adapter Pattern</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955" y="1790323"/>
            <a:ext cx="10954693" cy="2636822"/>
          </a:xfrm>
        </p:spPr>
        <p:txBody>
          <a:bodyPr>
            <a:normAutofit/>
          </a:bodyPr>
          <a:lstStyle/>
          <a:p>
            <a:pPr marL="0" indent="0">
              <a:lnSpc>
                <a:spcPct val="130000"/>
              </a:lnSpc>
              <a:spcBef>
                <a:spcPts val="600"/>
              </a:spcBef>
              <a:buNone/>
              <a:defRPr/>
            </a:pPr>
            <a:r>
              <a:rPr lang="zh-CN" altLang="en-US" b="1" dirty="0">
                <a:latin typeface="微软雅黑" panose="020B0503020204020204" pitchFamily="34" charset="-122"/>
                <a:ea typeface="微软雅黑" panose="020B0503020204020204" pitchFamily="34" charset="-122"/>
              </a:rPr>
              <a:t>类适配器模式和对象适配器模式之间的区别</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30000"/>
              </a:lnSpc>
              <a:spcBef>
                <a:spcPts val="600"/>
              </a:spcBef>
              <a:defRPr/>
            </a:pP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类适配器模式中</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Adapter</a:t>
            </a:r>
            <a:r>
              <a:rPr lang="zh-CN" altLang="en-US" b="1" dirty="0" smtClean="0">
                <a:latin typeface="微软雅黑" panose="020B0503020204020204" pitchFamily="34" charset="-122"/>
                <a:ea typeface="微软雅黑" panose="020B0503020204020204" pitchFamily="34" charset="-122"/>
              </a:rPr>
              <a:t>所有</a:t>
            </a:r>
            <a:r>
              <a:rPr lang="zh-CN" altLang="en-US" b="1" dirty="0">
                <a:latin typeface="微软雅黑" panose="020B0503020204020204" pitchFamily="34" charset="-122"/>
                <a:ea typeface="微软雅黑" panose="020B0503020204020204" pitchFamily="34" charset="-122"/>
              </a:rPr>
              <a:t>属性和方法都是继承</a:t>
            </a:r>
            <a:r>
              <a:rPr lang="zh-CN" altLang="en-US" b="1" dirty="0" smtClean="0">
                <a:latin typeface="微软雅黑" panose="020B0503020204020204" pitchFamily="34" charset="-122"/>
                <a:ea typeface="微软雅黑" panose="020B0503020204020204" pitchFamily="34" charset="-122"/>
              </a:rPr>
              <a:t>的</a:t>
            </a:r>
            <a:endParaRPr lang="en-US" altLang="zh-CN" b="1" dirty="0" smtClean="0">
              <a:latin typeface="微软雅黑" panose="020B0503020204020204" pitchFamily="34" charset="-122"/>
              <a:ea typeface="微软雅黑" panose="020B0503020204020204" pitchFamily="34" charset="-122"/>
            </a:endParaRPr>
          </a:p>
          <a:p>
            <a:pPr>
              <a:lnSpc>
                <a:spcPct val="130000"/>
              </a:lnSpc>
              <a:spcBef>
                <a:spcPts val="600"/>
              </a:spcBef>
              <a:defRPr/>
            </a:pP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对象适配器模式中，通常只选择一个或多个方法来拉入适配器</a:t>
            </a:r>
            <a:r>
              <a:rPr lang="zh-CN" altLang="en-US" b="1" dirty="0" smtClean="0">
                <a:latin typeface="微软雅黑" panose="020B0503020204020204" pitchFamily="34" charset="-122"/>
                <a:ea typeface="微软雅黑" panose="020B0503020204020204" pitchFamily="34" charset="-122"/>
              </a:rPr>
              <a:t>类</a:t>
            </a:r>
            <a:r>
              <a:rPr lang="en-US" altLang="zh-CN" b="1" dirty="0">
                <a:latin typeface="微软雅黑" panose="020B0503020204020204" pitchFamily="34" charset="-122"/>
                <a:ea typeface="微软雅黑" panose="020B0503020204020204" pitchFamily="34" charset="-122"/>
              </a:rPr>
              <a:t>Adapter</a:t>
            </a:r>
            <a:endParaRPr lang="en-US" altLang="zh-CN" b="1" dirty="0" smtClean="0">
              <a:latin typeface="微软雅黑" panose="020B0503020204020204" pitchFamily="34" charset="-122"/>
              <a:ea typeface="微软雅黑" panose="020B0503020204020204" pitchFamily="34" charset="-122"/>
            </a:endParaRPr>
          </a:p>
        </p:txBody>
      </p:sp>
      <p:sp>
        <p:nvSpPr>
          <p:cNvPr id="63490"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9958C3E-DE8D-47F1-B327-CB5E7A78A31D}" type="slidenum">
              <a:rPr lang="zh-CN" altLang="en-US" smtClean="0"/>
            </a:fld>
            <a:endParaRPr lang="zh-CN" altLang="en-US" smtClean="0"/>
          </a:p>
        </p:txBody>
      </p:sp>
      <p:sp>
        <p:nvSpPr>
          <p:cNvPr id="5" name="Rectangle 2"/>
          <p:cNvSpPr>
            <a:spLocks noGrp="1" noChangeArrowheads="1"/>
          </p:cNvSpPr>
          <p:nvPr>
            <p:ph type="title"/>
          </p:nvPr>
        </p:nvSpPr>
        <p:spPr>
          <a:xfrm>
            <a:off x="1981200" y="274638"/>
            <a:ext cx="8229600" cy="715962"/>
          </a:xfrm>
        </p:spPr>
        <p:txBody>
          <a:bodyPr/>
          <a:lstStyle/>
          <a:p>
            <a:pP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Further Discussion of the Adapter Pattern</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2"/>
          <p:cNvSpPr txBox="1">
            <a:spLocks noChangeArrowheads="1"/>
          </p:cNvSpPr>
          <p:nvPr/>
        </p:nvSpPr>
        <p:spPr bwMode="auto">
          <a:xfrm>
            <a:off x="985160" y="2688919"/>
            <a:ext cx="2239963" cy="1704975"/>
          </a:xfrm>
          <a:prstGeom prst="rect">
            <a:avLst/>
          </a:prstGeom>
          <a:solidFill>
            <a:srgbClr val="FFFFFF"/>
          </a:solidFill>
          <a:ln w="25400">
            <a:solidFill>
              <a:srgbClr val="CC3300"/>
            </a:solidFill>
            <a:miter lim="800000"/>
          </a:ln>
        </p:spPr>
        <p:txBody>
          <a:bodyPr>
            <a:spAutoFit/>
          </a:bodyPr>
          <a:lstStyle/>
          <a:p>
            <a:pPr>
              <a:lnSpc>
                <a:spcPts val="2500"/>
              </a:lnSpc>
            </a:pPr>
            <a:r>
              <a:rPr lang="en-US" altLang="zh-CN" sz="2000" b="1" dirty="0">
                <a:latin typeface="微软雅黑" panose="020B0503020204020204" pitchFamily="34" charset="-122"/>
                <a:ea typeface="微软雅黑" panose="020B0503020204020204" pitchFamily="34" charset="-122"/>
              </a:rPr>
              <a:t>+hunt(): void</a:t>
            </a:r>
            <a:endParaRPr lang="en-US" altLang="zh-CN" sz="2000" b="1" dirty="0">
              <a:latin typeface="微软雅黑" panose="020B0503020204020204" pitchFamily="34" charset="-122"/>
              <a:ea typeface="微软雅黑" panose="020B0503020204020204" pitchFamily="34" charset="-122"/>
            </a:endParaRPr>
          </a:p>
          <a:p>
            <a:pPr>
              <a:lnSpc>
                <a:spcPts val="2500"/>
              </a:lnSpc>
            </a:pPr>
            <a:r>
              <a:rPr lang="en-US" altLang="zh-CN" sz="2000" b="1" dirty="0">
                <a:latin typeface="微软雅黑" panose="020B0503020204020204" pitchFamily="34" charset="-122"/>
                <a:ea typeface="微软雅黑" panose="020B0503020204020204" pitchFamily="34" charset="-122"/>
              </a:rPr>
              <a:t>+eat(): void</a:t>
            </a:r>
            <a:endParaRPr lang="en-US" altLang="zh-CN" sz="2000" b="1" dirty="0">
              <a:latin typeface="微软雅黑" panose="020B0503020204020204" pitchFamily="34" charset="-122"/>
              <a:ea typeface="微软雅黑" panose="020B0503020204020204" pitchFamily="34" charset="-122"/>
            </a:endParaRPr>
          </a:p>
          <a:p>
            <a:pPr>
              <a:lnSpc>
                <a:spcPts val="2500"/>
              </a:lnSpc>
            </a:pPr>
            <a:r>
              <a:rPr lang="en-US" altLang="zh-CN" sz="2000" b="1" dirty="0">
                <a:latin typeface="微软雅黑" panose="020B0503020204020204" pitchFamily="34" charset="-122"/>
                <a:ea typeface="微软雅黑" panose="020B0503020204020204" pitchFamily="34" charset="-122"/>
              </a:rPr>
              <a:t>+run(): void</a:t>
            </a:r>
            <a:endParaRPr lang="en-US" altLang="zh-CN" sz="2000" b="1" dirty="0">
              <a:latin typeface="微软雅黑" panose="020B0503020204020204" pitchFamily="34" charset="-122"/>
              <a:ea typeface="微软雅黑" panose="020B0503020204020204" pitchFamily="34" charset="-122"/>
            </a:endParaRPr>
          </a:p>
          <a:p>
            <a:pPr>
              <a:lnSpc>
                <a:spcPts val="2500"/>
              </a:lnSpc>
            </a:pPr>
            <a:r>
              <a:rPr lang="en-US" altLang="zh-CN" sz="2000" b="1" dirty="0">
                <a:latin typeface="微软雅黑" panose="020B0503020204020204" pitchFamily="34" charset="-122"/>
                <a:ea typeface="微软雅黑" panose="020B0503020204020204" pitchFamily="34" charset="-122"/>
              </a:rPr>
              <a:t>+mew(): void</a:t>
            </a:r>
            <a:endParaRPr lang="en-US" altLang="zh-CN" sz="2000" b="1" dirty="0">
              <a:latin typeface="微软雅黑" panose="020B0503020204020204" pitchFamily="34" charset="-122"/>
              <a:ea typeface="微软雅黑" panose="020B0503020204020204" pitchFamily="34" charset="-122"/>
            </a:endParaRPr>
          </a:p>
          <a:p>
            <a:pPr>
              <a:lnSpc>
                <a:spcPts val="2500"/>
              </a:lnSpc>
            </a:pPr>
            <a:r>
              <a:rPr lang="en-US" altLang="zh-CN" sz="2000" b="1" dirty="0">
                <a:latin typeface="微软雅黑" panose="020B0503020204020204" pitchFamily="34" charset="-122"/>
                <a:ea typeface="微软雅黑" panose="020B0503020204020204" pitchFamily="34" charset="-122"/>
              </a:rPr>
              <a:t>+climb(): void</a:t>
            </a:r>
            <a:endParaRPr lang="en-US" altLang="zh-CN" sz="2000" b="1" dirty="0">
              <a:latin typeface="微软雅黑" panose="020B0503020204020204" pitchFamily="34" charset="-122"/>
              <a:ea typeface="微软雅黑" panose="020B0503020204020204" pitchFamily="34" charset="-122"/>
            </a:endParaRPr>
          </a:p>
        </p:txBody>
      </p:sp>
      <p:sp>
        <p:nvSpPr>
          <p:cNvPr id="64515" name="Text Box 23"/>
          <p:cNvSpPr txBox="1">
            <a:spLocks noChangeArrowheads="1"/>
          </p:cNvSpPr>
          <p:nvPr/>
        </p:nvSpPr>
        <p:spPr bwMode="auto">
          <a:xfrm>
            <a:off x="985160" y="1146176"/>
            <a:ext cx="2239963" cy="480131"/>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Cat</a:t>
            </a:r>
            <a:endParaRPr lang="en-US" altLang="zh-CN" sz="2800" b="1" dirty="0">
              <a:latin typeface="微软雅黑" panose="020B0503020204020204" pitchFamily="34" charset="-122"/>
              <a:ea typeface="微软雅黑" panose="020B0503020204020204" pitchFamily="34" charset="-122"/>
            </a:endParaRPr>
          </a:p>
        </p:txBody>
      </p:sp>
      <p:sp>
        <p:nvSpPr>
          <p:cNvPr id="64516" name="Rectangle 24"/>
          <p:cNvSpPr>
            <a:spLocks noChangeArrowheads="1"/>
          </p:cNvSpPr>
          <p:nvPr/>
        </p:nvSpPr>
        <p:spPr bwMode="auto">
          <a:xfrm>
            <a:off x="985160" y="1626646"/>
            <a:ext cx="2239963" cy="1057588"/>
          </a:xfrm>
          <a:prstGeom prst="rect">
            <a:avLst/>
          </a:prstGeom>
          <a:solidFill>
            <a:srgbClr val="FFFFFF"/>
          </a:solidFill>
          <a:ln w="25400">
            <a:solidFill>
              <a:srgbClr val="C00000"/>
            </a:solidFill>
            <a:miter lim="800000"/>
          </a:ln>
        </p:spPr>
        <p:txBody>
          <a:bodyPr tIns="36000" bIns="36000" anchor="ctr">
            <a:spAutoFit/>
          </a:bodyPr>
          <a:lstStyle/>
          <a:p>
            <a:pPr eaLnBrk="0" hangingPunct="0">
              <a:lnSpc>
                <a:spcPct val="80000"/>
              </a:lnSpc>
            </a:pPr>
            <a:r>
              <a:rPr lang="en-US" altLang="zh-CN" sz="2000" b="1" dirty="0">
                <a:latin typeface="微软雅黑" panose="020B0503020204020204" pitchFamily="34" charset="-122"/>
                <a:ea typeface="微软雅黑" panose="020B0503020204020204" pitchFamily="34" charset="-122"/>
              </a:rPr>
              <a:t>-name: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-sex: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-age: </a:t>
            </a:r>
            <a:r>
              <a:rPr lang="en-US" altLang="zh-CN" sz="2000" b="1" dirty="0" err="1">
                <a:latin typeface="微软雅黑" panose="020B0503020204020204" pitchFamily="34" charset="-122"/>
                <a:ea typeface="微软雅黑" panose="020B0503020204020204" pitchFamily="34" charset="-122"/>
              </a:rPr>
              <a:t>int</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-species: String</a:t>
            </a:r>
            <a:endParaRPr lang="zh-CN" altLang="en-US" sz="2000" b="1" dirty="0">
              <a:latin typeface="微软雅黑" panose="020B0503020204020204" pitchFamily="34" charset="-122"/>
              <a:ea typeface="微软雅黑" panose="020B0503020204020204" pitchFamily="34" charset="-122"/>
            </a:endParaRPr>
          </a:p>
        </p:txBody>
      </p:sp>
      <p:sp>
        <p:nvSpPr>
          <p:cNvPr id="64517" name="Text Box 23"/>
          <p:cNvSpPr txBox="1">
            <a:spLocks noChangeArrowheads="1"/>
          </p:cNvSpPr>
          <p:nvPr/>
        </p:nvSpPr>
        <p:spPr bwMode="auto">
          <a:xfrm>
            <a:off x="1116922" y="5175250"/>
            <a:ext cx="1905000" cy="477838"/>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a:t>Adapter</a:t>
            </a:r>
            <a:endParaRPr lang="en-US" altLang="zh-CN" sz="2800" b="1" dirty="0"/>
          </a:p>
        </p:txBody>
      </p:sp>
      <p:sp>
        <p:nvSpPr>
          <p:cNvPr id="64518" name="上箭头 10"/>
          <p:cNvSpPr>
            <a:spLocks noChangeArrowheads="1"/>
          </p:cNvSpPr>
          <p:nvPr/>
        </p:nvSpPr>
        <p:spPr bwMode="auto">
          <a:xfrm>
            <a:off x="1863048" y="4414476"/>
            <a:ext cx="395287" cy="756000"/>
          </a:xfrm>
          <a:prstGeom prst="upArrow">
            <a:avLst>
              <a:gd name="adj1" fmla="val 0"/>
              <a:gd name="adj2" fmla="val 61004"/>
            </a:avLst>
          </a:prstGeom>
          <a:solidFill>
            <a:schemeClr val="accent1"/>
          </a:solidFill>
          <a:ln w="9525">
            <a:solidFill>
              <a:schemeClr val="tx1"/>
            </a:solidFill>
            <a:round/>
          </a:ln>
        </p:spPr>
        <p:txBody>
          <a:bodyPr/>
          <a:lstStyle/>
          <a:p>
            <a:pPr eaLnBrk="0" hangingPunct="0"/>
            <a:endParaRPr lang="zh-CN" altLang="en-US"/>
          </a:p>
        </p:txBody>
      </p:sp>
      <p:sp>
        <p:nvSpPr>
          <p:cNvPr id="64519" name="Text Box 22"/>
          <p:cNvSpPr txBox="1">
            <a:spLocks noChangeArrowheads="1"/>
          </p:cNvSpPr>
          <p:nvPr/>
        </p:nvSpPr>
        <p:spPr bwMode="auto">
          <a:xfrm>
            <a:off x="4949226" y="2696283"/>
            <a:ext cx="2151063" cy="1695450"/>
          </a:xfrm>
          <a:prstGeom prst="rect">
            <a:avLst/>
          </a:prstGeom>
          <a:solidFill>
            <a:srgbClr val="FFFFFF"/>
          </a:solidFill>
          <a:ln w="25400">
            <a:solidFill>
              <a:srgbClr val="CC3300"/>
            </a:solidFill>
            <a:miter lim="800000"/>
          </a:ln>
        </p:spPr>
        <p:txBody>
          <a:bodyPr>
            <a:spAutoFit/>
          </a:bodyPr>
          <a:lstStyle/>
          <a:p>
            <a:r>
              <a:rPr lang="en-US" altLang="zh-CN" sz="2000" b="1" dirty="0">
                <a:latin typeface="微软雅黑" panose="020B0503020204020204" pitchFamily="34" charset="-122"/>
                <a:ea typeface="微软雅黑" panose="020B0503020204020204" pitchFamily="34" charset="-122"/>
              </a:rPr>
              <a:t>+hunt():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+eat():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+run():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+mew():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+climb(): void</a:t>
            </a:r>
            <a:endParaRPr lang="en-US" altLang="zh-CN" sz="2000" b="1" dirty="0">
              <a:latin typeface="微软雅黑" panose="020B0503020204020204" pitchFamily="34" charset="-122"/>
              <a:ea typeface="微软雅黑" panose="020B0503020204020204" pitchFamily="34" charset="-122"/>
            </a:endParaRPr>
          </a:p>
        </p:txBody>
      </p:sp>
      <p:sp>
        <p:nvSpPr>
          <p:cNvPr id="64520" name="Text Box 23"/>
          <p:cNvSpPr txBox="1">
            <a:spLocks noChangeArrowheads="1"/>
          </p:cNvSpPr>
          <p:nvPr/>
        </p:nvSpPr>
        <p:spPr bwMode="auto">
          <a:xfrm>
            <a:off x="4949226" y="1146176"/>
            <a:ext cx="2151063" cy="479425"/>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a:latin typeface="微软雅黑" panose="020B0503020204020204" pitchFamily="34" charset="-122"/>
                <a:ea typeface="微软雅黑" panose="020B0503020204020204" pitchFamily="34" charset="-122"/>
              </a:rPr>
              <a:t>Cat</a:t>
            </a:r>
            <a:endParaRPr lang="en-US" altLang="zh-CN" sz="2800" b="1">
              <a:latin typeface="微软雅黑" panose="020B0503020204020204" pitchFamily="34" charset="-122"/>
              <a:ea typeface="微软雅黑" panose="020B0503020204020204" pitchFamily="34" charset="-122"/>
            </a:endParaRPr>
          </a:p>
        </p:txBody>
      </p:sp>
      <p:sp>
        <p:nvSpPr>
          <p:cNvPr id="64521" name="Rectangle 24"/>
          <p:cNvSpPr>
            <a:spLocks noChangeArrowheads="1"/>
          </p:cNvSpPr>
          <p:nvPr/>
        </p:nvSpPr>
        <p:spPr bwMode="auto">
          <a:xfrm>
            <a:off x="4949226" y="1630822"/>
            <a:ext cx="2151063" cy="1057588"/>
          </a:xfrm>
          <a:prstGeom prst="rect">
            <a:avLst/>
          </a:prstGeom>
          <a:solidFill>
            <a:srgbClr val="FFFFFF"/>
          </a:solidFill>
          <a:ln w="25400">
            <a:solidFill>
              <a:srgbClr val="C00000"/>
            </a:solidFill>
            <a:miter lim="800000"/>
          </a:ln>
        </p:spPr>
        <p:txBody>
          <a:bodyPr tIns="36000" bIns="36000" anchor="ctr">
            <a:spAutoFit/>
          </a:bodyPr>
          <a:lstStyle/>
          <a:p>
            <a:pPr eaLnBrk="0" hangingPunct="0">
              <a:lnSpc>
                <a:spcPct val="80000"/>
              </a:lnSpc>
            </a:pPr>
            <a:r>
              <a:rPr lang="en-US" altLang="zh-CN" sz="2000" b="1" dirty="0">
                <a:latin typeface="微软雅黑" panose="020B0503020204020204" pitchFamily="34" charset="-122"/>
                <a:ea typeface="微软雅黑" panose="020B0503020204020204" pitchFamily="34" charset="-122"/>
              </a:rPr>
              <a:t>-name: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-sex: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-age: </a:t>
            </a:r>
            <a:r>
              <a:rPr lang="en-US" altLang="zh-CN" sz="2000" b="1" dirty="0" err="1">
                <a:latin typeface="微软雅黑" panose="020B0503020204020204" pitchFamily="34" charset="-122"/>
                <a:ea typeface="微软雅黑" panose="020B0503020204020204" pitchFamily="34" charset="-122"/>
              </a:rPr>
              <a:t>int</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-species: String</a:t>
            </a:r>
            <a:endParaRPr lang="zh-CN" altLang="en-US" sz="2000" b="1" dirty="0">
              <a:latin typeface="微软雅黑" panose="020B0503020204020204" pitchFamily="34" charset="-122"/>
              <a:ea typeface="微软雅黑" panose="020B0503020204020204" pitchFamily="34" charset="-122"/>
            </a:endParaRPr>
          </a:p>
        </p:txBody>
      </p:sp>
      <p:sp>
        <p:nvSpPr>
          <p:cNvPr id="64522" name="Text Box 22"/>
          <p:cNvSpPr txBox="1">
            <a:spLocks noChangeArrowheads="1"/>
          </p:cNvSpPr>
          <p:nvPr/>
        </p:nvSpPr>
        <p:spPr bwMode="auto">
          <a:xfrm>
            <a:off x="7214588" y="2686227"/>
            <a:ext cx="2151062" cy="1695450"/>
          </a:xfrm>
          <a:prstGeom prst="rect">
            <a:avLst/>
          </a:prstGeom>
          <a:solidFill>
            <a:srgbClr val="FFFFFF"/>
          </a:solidFill>
          <a:ln w="25400">
            <a:solidFill>
              <a:srgbClr val="CC3300"/>
            </a:solidFill>
            <a:miter lim="800000"/>
          </a:ln>
        </p:spPr>
        <p:txBody>
          <a:bodyPr>
            <a:spAutoFit/>
          </a:bodyPr>
          <a:lstStyle/>
          <a:p>
            <a:r>
              <a:rPr lang="en-US" altLang="zh-CN" sz="2000" b="1" dirty="0">
                <a:latin typeface="微软雅黑" panose="020B0503020204020204" pitchFamily="34" charset="-122"/>
                <a:ea typeface="微软雅黑" panose="020B0503020204020204" pitchFamily="34" charset="-122"/>
              </a:rPr>
              <a:t>+hunt():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+eat():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+run():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+bark(): 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+fight(): void</a:t>
            </a:r>
            <a:endParaRPr lang="en-US" altLang="zh-CN" sz="2000" b="1" dirty="0">
              <a:latin typeface="微软雅黑" panose="020B0503020204020204" pitchFamily="34" charset="-122"/>
              <a:ea typeface="微软雅黑" panose="020B0503020204020204" pitchFamily="34" charset="-122"/>
            </a:endParaRPr>
          </a:p>
        </p:txBody>
      </p:sp>
      <p:sp>
        <p:nvSpPr>
          <p:cNvPr id="64523" name="Text Box 23"/>
          <p:cNvSpPr txBox="1">
            <a:spLocks noChangeArrowheads="1"/>
          </p:cNvSpPr>
          <p:nvPr/>
        </p:nvSpPr>
        <p:spPr bwMode="auto">
          <a:xfrm>
            <a:off x="7214588" y="1146176"/>
            <a:ext cx="2151062" cy="479425"/>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a:latin typeface="微软雅黑" panose="020B0503020204020204" pitchFamily="34" charset="-122"/>
                <a:ea typeface="微软雅黑" panose="020B0503020204020204" pitchFamily="34" charset="-122"/>
              </a:rPr>
              <a:t>Dog</a:t>
            </a:r>
            <a:endParaRPr lang="en-US" altLang="zh-CN" sz="2800" b="1">
              <a:latin typeface="微软雅黑" panose="020B0503020204020204" pitchFamily="34" charset="-122"/>
              <a:ea typeface="微软雅黑" panose="020B0503020204020204" pitchFamily="34" charset="-122"/>
            </a:endParaRPr>
          </a:p>
        </p:txBody>
      </p:sp>
      <p:sp>
        <p:nvSpPr>
          <p:cNvPr id="64524" name="Rectangle 24"/>
          <p:cNvSpPr>
            <a:spLocks noChangeArrowheads="1"/>
          </p:cNvSpPr>
          <p:nvPr/>
        </p:nvSpPr>
        <p:spPr bwMode="auto">
          <a:xfrm>
            <a:off x="7214588" y="1620774"/>
            <a:ext cx="2151062" cy="1057588"/>
          </a:xfrm>
          <a:prstGeom prst="rect">
            <a:avLst/>
          </a:prstGeom>
          <a:solidFill>
            <a:srgbClr val="FFFFFF"/>
          </a:solidFill>
          <a:ln w="25400">
            <a:solidFill>
              <a:srgbClr val="C00000"/>
            </a:solidFill>
            <a:miter lim="800000"/>
          </a:ln>
        </p:spPr>
        <p:txBody>
          <a:bodyPr tIns="36000" bIns="36000" anchor="ctr">
            <a:spAutoFit/>
          </a:bodyPr>
          <a:lstStyle/>
          <a:p>
            <a:pPr eaLnBrk="0" hangingPunct="0">
              <a:lnSpc>
                <a:spcPct val="80000"/>
              </a:lnSpc>
            </a:pPr>
            <a:r>
              <a:rPr lang="en-US" altLang="zh-CN" sz="2000" b="1" dirty="0">
                <a:latin typeface="微软雅黑" panose="020B0503020204020204" pitchFamily="34" charset="-122"/>
                <a:ea typeface="微软雅黑" panose="020B0503020204020204" pitchFamily="34" charset="-122"/>
              </a:rPr>
              <a:t>-name: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-sex: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-age: </a:t>
            </a:r>
            <a:r>
              <a:rPr lang="en-US" altLang="zh-CN" sz="2000" b="1" dirty="0" err="1">
                <a:latin typeface="微软雅黑" panose="020B0503020204020204" pitchFamily="34" charset="-122"/>
                <a:ea typeface="微软雅黑" panose="020B0503020204020204" pitchFamily="34" charset="-122"/>
              </a:rPr>
              <a:t>int</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-species: String</a:t>
            </a:r>
            <a:endParaRPr lang="zh-CN" altLang="en-US" sz="2000" b="1" dirty="0">
              <a:latin typeface="微软雅黑" panose="020B0503020204020204" pitchFamily="34" charset="-122"/>
              <a:ea typeface="微软雅黑" panose="020B0503020204020204" pitchFamily="34" charset="-122"/>
            </a:endParaRPr>
          </a:p>
        </p:txBody>
      </p:sp>
      <p:sp>
        <p:nvSpPr>
          <p:cNvPr id="64525" name="Text Box 22"/>
          <p:cNvSpPr txBox="1">
            <a:spLocks noChangeArrowheads="1"/>
          </p:cNvSpPr>
          <p:nvPr/>
        </p:nvSpPr>
        <p:spPr bwMode="auto">
          <a:xfrm>
            <a:off x="9551354" y="2798085"/>
            <a:ext cx="2175072" cy="1035050"/>
          </a:xfrm>
          <a:prstGeom prst="rect">
            <a:avLst/>
          </a:prstGeom>
          <a:solidFill>
            <a:srgbClr val="FFFFFF"/>
          </a:solidFill>
          <a:ln w="25400">
            <a:solidFill>
              <a:srgbClr val="CC3300"/>
            </a:solidFill>
            <a:miter lim="800000"/>
          </a:ln>
        </p:spPr>
        <p:txBody>
          <a:bodyPr wrap="square" lIns="36000" tIns="36000" rIns="36000" bIns="36000">
            <a:spAutoFit/>
          </a:bodyPr>
          <a:lstStyle/>
          <a:p>
            <a:r>
              <a:rPr lang="en-US" altLang="zh-CN" sz="2000" b="1">
                <a:latin typeface="微软雅黑" panose="020B0503020204020204" pitchFamily="34" charset="-122"/>
                <a:ea typeface="微软雅黑" panose="020B0503020204020204" pitchFamily="34" charset="-122"/>
              </a:rPr>
              <a:t>+fly(): void</a:t>
            </a:r>
            <a:endParaRPr lang="en-US" altLang="zh-CN" sz="2000" b="1">
              <a:latin typeface="微软雅黑" panose="020B0503020204020204" pitchFamily="34" charset="-122"/>
              <a:ea typeface="微软雅黑" panose="020B0503020204020204" pitchFamily="34" charset="-122"/>
            </a:endParaRPr>
          </a:p>
          <a:p>
            <a:r>
              <a:rPr lang="en-US" altLang="zh-CN" sz="2000" b="1">
                <a:latin typeface="微软雅黑" panose="020B0503020204020204" pitchFamily="34" charset="-122"/>
                <a:ea typeface="微软雅黑" panose="020B0503020204020204" pitchFamily="34" charset="-122"/>
              </a:rPr>
              <a:t>+layEgg(): void</a:t>
            </a:r>
            <a:endParaRPr lang="en-US" altLang="zh-CN" sz="2000" b="1">
              <a:latin typeface="微软雅黑" panose="020B0503020204020204" pitchFamily="34" charset="-122"/>
              <a:ea typeface="微软雅黑" panose="020B0503020204020204" pitchFamily="34" charset="-122"/>
            </a:endParaRPr>
          </a:p>
          <a:p>
            <a:r>
              <a:rPr lang="en-US" altLang="zh-CN" sz="2000" b="1">
                <a:latin typeface="微软雅黑" panose="020B0503020204020204" pitchFamily="34" charset="-122"/>
                <a:ea typeface="微软雅黑" panose="020B0503020204020204" pitchFamily="34" charset="-122"/>
              </a:rPr>
              <a:t>+hatch(): void</a:t>
            </a:r>
            <a:endParaRPr lang="en-US" altLang="zh-CN" sz="2000" b="1">
              <a:latin typeface="微软雅黑" panose="020B0503020204020204" pitchFamily="34" charset="-122"/>
              <a:ea typeface="微软雅黑" panose="020B0503020204020204" pitchFamily="34" charset="-122"/>
            </a:endParaRPr>
          </a:p>
        </p:txBody>
      </p:sp>
      <p:sp>
        <p:nvSpPr>
          <p:cNvPr id="64526" name="Text Box 23"/>
          <p:cNvSpPr txBox="1">
            <a:spLocks noChangeArrowheads="1"/>
          </p:cNvSpPr>
          <p:nvPr/>
        </p:nvSpPr>
        <p:spPr bwMode="auto">
          <a:xfrm>
            <a:off x="9551354" y="1107306"/>
            <a:ext cx="2175072" cy="479425"/>
          </a:xfrm>
          <a:prstGeom prst="rect">
            <a:avLst/>
          </a:prstGeom>
          <a:solidFill>
            <a:srgbClr val="FFFFFF"/>
          </a:solidFill>
          <a:ln w="25400">
            <a:solidFill>
              <a:srgbClr val="CC3300"/>
            </a:solidFill>
            <a:miter lim="800000"/>
          </a:ln>
        </p:spPr>
        <p:txBody>
          <a:bodyPr wrap="square">
            <a:spAutoFit/>
          </a:bodyPr>
          <a:lstStyle/>
          <a:p>
            <a:pPr algn="ctr">
              <a:lnSpc>
                <a:spcPct val="90000"/>
              </a:lnSpc>
            </a:pPr>
            <a:r>
              <a:rPr lang="en-US" altLang="zh-CN" sz="2800" b="1">
                <a:latin typeface="微软雅黑" panose="020B0503020204020204" pitchFamily="34" charset="-122"/>
                <a:ea typeface="微软雅黑" panose="020B0503020204020204" pitchFamily="34" charset="-122"/>
              </a:rPr>
              <a:t>Bird</a:t>
            </a:r>
            <a:endParaRPr lang="en-US" altLang="zh-CN" sz="2800" b="1">
              <a:latin typeface="微软雅黑" panose="020B0503020204020204" pitchFamily="34" charset="-122"/>
              <a:ea typeface="微软雅黑" panose="020B0503020204020204" pitchFamily="34" charset="-122"/>
            </a:endParaRPr>
          </a:p>
        </p:txBody>
      </p:sp>
      <p:sp>
        <p:nvSpPr>
          <p:cNvPr id="64527" name="Rectangle 24"/>
          <p:cNvSpPr>
            <a:spLocks noChangeArrowheads="1"/>
          </p:cNvSpPr>
          <p:nvPr/>
        </p:nvSpPr>
        <p:spPr bwMode="auto">
          <a:xfrm>
            <a:off x="9551354" y="1732624"/>
            <a:ext cx="2175072" cy="1057588"/>
          </a:xfrm>
          <a:prstGeom prst="rect">
            <a:avLst/>
          </a:prstGeom>
          <a:solidFill>
            <a:srgbClr val="FFFFFF"/>
          </a:solidFill>
          <a:ln w="25400">
            <a:solidFill>
              <a:srgbClr val="C00000"/>
            </a:solidFill>
            <a:miter lim="800000"/>
          </a:ln>
        </p:spPr>
        <p:txBody>
          <a:bodyPr wrap="square" lIns="36000" tIns="36000" rIns="36000" bIns="36000" anchor="ctr">
            <a:spAutoFit/>
          </a:bodyPr>
          <a:lstStyle/>
          <a:p>
            <a:pPr eaLnBrk="0" hangingPunct="0">
              <a:lnSpc>
                <a:spcPct val="80000"/>
              </a:lnSpc>
            </a:pPr>
            <a:r>
              <a:rPr lang="en-US" altLang="zh-CN" sz="2000" b="1" dirty="0">
                <a:latin typeface="微软雅黑" panose="020B0503020204020204" pitchFamily="34" charset="-122"/>
                <a:ea typeface="微软雅黑" panose="020B0503020204020204" pitchFamily="34" charset="-122"/>
              </a:rPr>
              <a:t>-name: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-sex: string</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-age: </a:t>
            </a:r>
            <a:r>
              <a:rPr lang="en-US" altLang="zh-CN" sz="2000" b="1" dirty="0" err="1">
                <a:latin typeface="微软雅黑" panose="020B0503020204020204" pitchFamily="34" charset="-122"/>
                <a:ea typeface="微软雅黑" panose="020B0503020204020204" pitchFamily="34" charset="-122"/>
              </a:rPr>
              <a:t>int</a:t>
            </a:r>
            <a:endParaRPr lang="en-US" altLang="zh-CN" sz="2000" b="1" dirty="0">
              <a:latin typeface="微软雅黑" panose="020B0503020204020204" pitchFamily="34" charset="-122"/>
              <a:ea typeface="微软雅黑" panose="020B0503020204020204" pitchFamily="34" charset="-122"/>
            </a:endParaRPr>
          </a:p>
          <a:p>
            <a:pPr eaLnBrk="0" hangingPunct="0">
              <a:lnSpc>
                <a:spcPct val="80000"/>
              </a:lnSpc>
            </a:pPr>
            <a:r>
              <a:rPr lang="en-US" altLang="zh-CN" sz="2000" b="1" dirty="0">
                <a:latin typeface="微软雅黑" panose="020B0503020204020204" pitchFamily="34" charset="-122"/>
                <a:ea typeface="微软雅黑" panose="020B0503020204020204" pitchFamily="34" charset="-122"/>
              </a:rPr>
              <a:t>-species: String</a:t>
            </a:r>
            <a:endParaRPr lang="zh-CN" altLang="en-US" sz="2000" b="1" dirty="0">
              <a:latin typeface="微软雅黑" panose="020B0503020204020204" pitchFamily="34" charset="-122"/>
              <a:ea typeface="微软雅黑" panose="020B0503020204020204" pitchFamily="34" charset="-122"/>
            </a:endParaRPr>
          </a:p>
        </p:txBody>
      </p:sp>
      <p:sp>
        <p:nvSpPr>
          <p:cNvPr id="64528" name="Text Box 23"/>
          <p:cNvSpPr txBox="1">
            <a:spLocks noChangeArrowheads="1"/>
          </p:cNvSpPr>
          <p:nvPr/>
        </p:nvSpPr>
        <p:spPr bwMode="auto">
          <a:xfrm>
            <a:off x="6854225" y="5467350"/>
            <a:ext cx="1905000" cy="477838"/>
          </a:xfrm>
          <a:prstGeom prst="rect">
            <a:avLst/>
          </a:prstGeom>
          <a:solidFill>
            <a:srgbClr val="FFFFFF"/>
          </a:solidFill>
          <a:ln w="25400">
            <a:solidFill>
              <a:srgbClr val="CC3300"/>
            </a:solidFill>
            <a:miter lim="800000"/>
          </a:ln>
        </p:spPr>
        <p:txBody>
          <a:bodyPr>
            <a:spAutoFit/>
          </a:bodyPr>
          <a:lstStyle/>
          <a:p>
            <a:pPr algn="ctr">
              <a:lnSpc>
                <a:spcPct val="90000"/>
              </a:lnSpc>
            </a:pPr>
            <a:r>
              <a:rPr lang="en-US" altLang="zh-CN" sz="2800" b="1" dirty="0"/>
              <a:t>Adapter</a:t>
            </a:r>
            <a:endParaRPr lang="en-US" altLang="zh-CN" sz="2800" b="1" dirty="0"/>
          </a:p>
        </p:txBody>
      </p:sp>
      <p:cxnSp>
        <p:nvCxnSpPr>
          <p:cNvPr id="64529" name="直接箭头连接符 22"/>
          <p:cNvCxnSpPr>
            <a:cxnSpLocks noChangeShapeType="1"/>
          </p:cNvCxnSpPr>
          <p:nvPr/>
        </p:nvCxnSpPr>
        <p:spPr bwMode="auto">
          <a:xfrm flipV="1">
            <a:off x="7747988" y="4206876"/>
            <a:ext cx="0" cy="1260475"/>
          </a:xfrm>
          <a:prstGeom prst="straightConnector1">
            <a:avLst/>
          </a:prstGeom>
          <a:noFill/>
          <a:ln w="19050">
            <a:solidFill>
              <a:srgbClr val="C00000"/>
            </a:solidFill>
            <a:round/>
            <a:tailEnd type="arrow" w="med" len="med"/>
          </a:ln>
          <a:extLst>
            <a:ext uri="{909E8E84-426E-40DD-AFC4-6F175D3DCCD1}">
              <a14:hiddenFill xmlns:a14="http://schemas.microsoft.com/office/drawing/2010/main">
                <a:noFill/>
              </a14:hiddenFill>
            </a:ext>
          </a:extLst>
        </p:spPr>
      </p:cxnSp>
      <p:cxnSp>
        <p:nvCxnSpPr>
          <p:cNvPr id="64530" name="直接箭头连接符 23"/>
          <p:cNvCxnSpPr>
            <a:cxnSpLocks noChangeShapeType="1"/>
          </p:cNvCxnSpPr>
          <p:nvPr/>
        </p:nvCxnSpPr>
        <p:spPr bwMode="auto">
          <a:xfrm flipV="1">
            <a:off x="8086126" y="3084844"/>
            <a:ext cx="1739899" cy="2388858"/>
          </a:xfrm>
          <a:prstGeom prst="straightConnector1">
            <a:avLst/>
          </a:prstGeom>
          <a:noFill/>
          <a:ln w="19050">
            <a:solidFill>
              <a:srgbClr val="C00000"/>
            </a:solidFill>
            <a:round/>
            <a:tailEnd type="arrow" w="med" len="med"/>
          </a:ln>
          <a:extLst>
            <a:ext uri="{909E8E84-426E-40DD-AFC4-6F175D3DCCD1}">
              <a14:hiddenFill xmlns:a14="http://schemas.microsoft.com/office/drawing/2010/main">
                <a:noFill/>
              </a14:hiddenFill>
            </a:ext>
          </a:extLst>
        </p:spPr>
      </p:cxnSp>
      <p:cxnSp>
        <p:nvCxnSpPr>
          <p:cNvPr id="64531" name="直接箭头连接符 25"/>
          <p:cNvCxnSpPr>
            <a:cxnSpLocks noChangeShapeType="1"/>
          </p:cNvCxnSpPr>
          <p:nvPr/>
        </p:nvCxnSpPr>
        <p:spPr bwMode="auto">
          <a:xfrm flipH="1" flipV="1">
            <a:off x="5787425" y="4206876"/>
            <a:ext cx="1524000" cy="1303337"/>
          </a:xfrm>
          <a:prstGeom prst="straightConnector1">
            <a:avLst/>
          </a:prstGeom>
          <a:noFill/>
          <a:ln w="19050">
            <a:solidFill>
              <a:srgbClr val="C00000"/>
            </a:solidFill>
            <a:round/>
            <a:tailEnd type="arrow" w="med" len="med"/>
          </a:ln>
          <a:extLst>
            <a:ext uri="{909E8E84-426E-40DD-AFC4-6F175D3DCCD1}">
              <a14:hiddenFill xmlns:a14="http://schemas.microsoft.com/office/drawing/2010/main">
                <a:noFill/>
              </a14:hiddenFill>
            </a:ext>
          </a:extLst>
        </p:spPr>
      </p:cxnSp>
      <p:sp>
        <p:nvSpPr>
          <p:cNvPr id="21" name="Rectangle 2"/>
          <p:cNvSpPr>
            <a:spLocks noGrp="1" noChangeArrowheads="1"/>
          </p:cNvSpPr>
          <p:nvPr>
            <p:ph type="title"/>
          </p:nvPr>
        </p:nvSpPr>
        <p:spPr>
          <a:xfrm>
            <a:off x="1905000" y="274638"/>
            <a:ext cx="8229600" cy="715962"/>
          </a:xfrm>
        </p:spPr>
        <p:txBody>
          <a:bodyPr/>
          <a:lstStyle/>
          <a:p>
            <a:pP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Further Discussion of the Adapter Pattern</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052716" name="Text Box 44"/>
          <p:cNvSpPr txBox="1">
            <a:spLocks noChangeArrowheads="1"/>
          </p:cNvSpPr>
          <p:nvPr/>
        </p:nvSpPr>
        <p:spPr bwMode="auto">
          <a:xfrm>
            <a:off x="692751" y="5987663"/>
            <a:ext cx="3055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latin typeface="微软雅黑" panose="020B0503020204020204" pitchFamily="34" charset="-122"/>
                <a:ea typeface="微软雅黑" panose="020B0503020204020204" pitchFamily="34" charset="-122"/>
              </a:rPr>
              <a:t>类适配器模式情况</a:t>
            </a:r>
            <a:endParaRPr lang="zh-CN" altLang="en-US" sz="2800" b="1" dirty="0">
              <a:latin typeface="微软雅黑" panose="020B0503020204020204" pitchFamily="34" charset="-122"/>
              <a:ea typeface="微软雅黑" panose="020B0503020204020204" pitchFamily="34" charset="-122"/>
            </a:endParaRPr>
          </a:p>
        </p:txBody>
      </p:sp>
      <p:sp>
        <p:nvSpPr>
          <p:cNvPr id="2" name="Text Box 44"/>
          <p:cNvSpPr txBox="1">
            <a:spLocks noChangeArrowheads="1"/>
          </p:cNvSpPr>
          <p:nvPr/>
        </p:nvSpPr>
        <p:spPr bwMode="auto">
          <a:xfrm>
            <a:off x="5787425" y="6032828"/>
            <a:ext cx="434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spcBef>
                <a:spcPct val="50000"/>
              </a:spcBef>
            </a:pPr>
            <a:r>
              <a:rPr lang="zh-CN" altLang="en-US" sz="2800" b="1" dirty="0">
                <a:latin typeface="微软雅黑" panose="020B0503020204020204" pitchFamily="34" charset="-122"/>
                <a:ea typeface="微软雅黑" panose="020B0503020204020204" pitchFamily="34" charset="-122"/>
              </a:rPr>
              <a:t>对象适配器模式情况</a:t>
            </a:r>
            <a:endParaRPr lang="zh-CN" altLang="en-US" sz="2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60877" y="4572597"/>
            <a:ext cx="1045029"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继承</a:t>
            </a:r>
            <a:endParaRPr lang="zh-CN" altLang="en-US" sz="2800"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8840820" y="4834207"/>
            <a:ext cx="1045029"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调用</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52716"/>
                                        </p:tgtEl>
                                        <p:attrNameLst>
                                          <p:attrName>style.visibility</p:attrName>
                                        </p:attrNameLst>
                                      </p:cBhvr>
                                      <p:to>
                                        <p:strVal val="visible"/>
                                      </p:to>
                                    </p:set>
                                    <p:animEffect transition="in" filter="slide(fromBottom)">
                                      <p:cBhvr>
                                        <p:cTn id="7" dur="500"/>
                                        <p:tgtEl>
                                          <p:spTgt spid="10527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71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idx="1"/>
          </p:nvPr>
        </p:nvSpPr>
        <p:spPr>
          <a:xfrm>
            <a:off x="624689" y="1141414"/>
            <a:ext cx="10972800" cy="1076325"/>
          </a:xfrm>
        </p:spPr>
        <p:txBody>
          <a:bodyPr>
            <a:noAutofit/>
          </a:bodyPr>
          <a:lstStyle/>
          <a:p>
            <a:pPr>
              <a:lnSpc>
                <a:spcPct val="120000"/>
              </a:lnSpc>
              <a:spcBef>
                <a:spcPct val="0"/>
              </a:spcBef>
            </a:pPr>
            <a:r>
              <a:rPr lang="zh-CN" altLang="en-US" b="1" dirty="0">
                <a:solidFill>
                  <a:srgbClr val="0000CC"/>
                </a:solidFill>
                <a:latin typeface="微软雅黑" panose="020B0503020204020204" pitchFamily="34" charset="-122"/>
                <a:ea typeface="微软雅黑" panose="020B0503020204020204" pitchFamily="34" charset="-122"/>
              </a:rPr>
              <a:t>讨论</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为什么在适配器模式中，为什么将</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设计为一个</a:t>
            </a: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接口类</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032196" name="Text Box 4"/>
          <p:cNvSpPr txBox="1">
            <a:spLocks noChangeArrowheads="1"/>
          </p:cNvSpPr>
          <p:nvPr/>
        </p:nvSpPr>
        <p:spPr bwMode="auto">
          <a:xfrm>
            <a:off x="3816351" y="3749675"/>
            <a:ext cx="2320925" cy="706438"/>
          </a:xfrm>
          <a:prstGeom prst="rect">
            <a:avLst/>
          </a:prstGeom>
          <a:solidFill>
            <a:srgbClr val="CCFFFF"/>
          </a:solidFill>
          <a:ln w="25400">
            <a:solidFill>
              <a:srgbClr val="CC3300"/>
            </a:solidFill>
            <a:miter lim="800000"/>
          </a:ln>
        </p:spPr>
        <p:txBody>
          <a:bodyPr>
            <a:spAutoFit/>
          </a:bodyPr>
          <a:lstStyle/>
          <a:p>
            <a:r>
              <a:rPr lang="en-US" altLang="zh-CN" sz="2000" b="1" dirty="0">
                <a:latin typeface="微软雅黑" panose="020B0503020204020204" pitchFamily="34" charset="-122"/>
                <a:ea typeface="微软雅黑" panose="020B0503020204020204" pitchFamily="34" charset="-122"/>
              </a:rPr>
              <a:t>operation1:void</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operation2:void</a:t>
            </a:r>
            <a:endParaRPr lang="en-US" altLang="zh-CN" sz="2000" b="1" dirty="0">
              <a:latin typeface="微软雅黑" panose="020B0503020204020204" pitchFamily="34" charset="-122"/>
              <a:ea typeface="微软雅黑" panose="020B0503020204020204" pitchFamily="34" charset="-122"/>
            </a:endParaRPr>
          </a:p>
        </p:txBody>
      </p:sp>
      <p:sp>
        <p:nvSpPr>
          <p:cNvPr id="1032197" name="Text Box 5"/>
          <p:cNvSpPr txBox="1">
            <a:spLocks noChangeArrowheads="1"/>
          </p:cNvSpPr>
          <p:nvPr/>
        </p:nvSpPr>
        <p:spPr bwMode="auto">
          <a:xfrm>
            <a:off x="3816351" y="2861406"/>
            <a:ext cx="2320925" cy="757130"/>
          </a:xfrm>
          <a:prstGeom prst="rect">
            <a:avLst/>
          </a:prstGeom>
          <a:solidFill>
            <a:srgbClr val="CCFFFF"/>
          </a:solidFill>
          <a:ln w="25400">
            <a:solidFill>
              <a:srgbClr val="CC3300"/>
            </a:solidFill>
            <a:miter lim="800000"/>
          </a:ln>
        </p:spPr>
        <p:txBody>
          <a:bodyPr>
            <a:spAutoFit/>
          </a:bodyPr>
          <a:lstStyle/>
          <a:p>
            <a:pPr algn="ctr">
              <a:lnSpc>
                <a:spcPct val="90000"/>
              </a:lnSpc>
            </a:pPr>
            <a:r>
              <a:rPr lang="en-US" altLang="zh-CN" sz="2000" dirty="0"/>
              <a:t>&lt;&lt;interface&gt;&gt;</a:t>
            </a:r>
            <a:endParaRPr lang="en-US" altLang="zh-CN" sz="2000" dirty="0"/>
          </a:p>
          <a:p>
            <a:pPr algn="ctr">
              <a:lnSpc>
                <a:spcPct val="90000"/>
              </a:lnSpc>
            </a:pPr>
            <a:r>
              <a:rPr lang="en-US" altLang="zh-CN" sz="2800" b="1" dirty="0">
                <a:latin typeface="微软雅黑" panose="020B0503020204020204" pitchFamily="34" charset="-122"/>
                <a:ea typeface="微软雅黑" panose="020B0503020204020204" pitchFamily="34" charset="-122"/>
              </a:rPr>
              <a:t>Target</a:t>
            </a:r>
            <a:r>
              <a:rPr lang="en-US" altLang="zh-CN" sz="2000" dirty="0"/>
              <a:t> </a:t>
            </a:r>
            <a:endParaRPr lang="en-US" altLang="zh-CN" sz="2000" dirty="0"/>
          </a:p>
        </p:txBody>
      </p:sp>
      <p:sp>
        <p:nvSpPr>
          <p:cNvPr id="1032201" name="Rectangle 9"/>
          <p:cNvSpPr>
            <a:spLocks noChangeArrowheads="1"/>
          </p:cNvSpPr>
          <p:nvPr/>
        </p:nvSpPr>
        <p:spPr bwMode="auto">
          <a:xfrm>
            <a:off x="3797301" y="3567113"/>
            <a:ext cx="2341563" cy="182562"/>
          </a:xfrm>
          <a:prstGeom prst="rect">
            <a:avLst/>
          </a:prstGeom>
          <a:solidFill>
            <a:schemeClr val="accent1"/>
          </a:solidFill>
          <a:ln w="9525">
            <a:solidFill>
              <a:schemeClr val="tx1"/>
            </a:solidFill>
            <a:miter lim="800000"/>
          </a:ln>
        </p:spPr>
        <p:txBody>
          <a:bodyPr wrap="none" anchor="ctr"/>
          <a:lstStyle/>
          <a:p>
            <a:pPr eaLnBrk="0" hangingPunct="0"/>
            <a:endParaRPr lang="zh-CN" altLang="en-US" sz="1600"/>
          </a:p>
        </p:txBody>
      </p:sp>
      <p:sp>
        <p:nvSpPr>
          <p:cNvPr id="1032202" name="Text Box 10"/>
          <p:cNvSpPr txBox="1">
            <a:spLocks noChangeArrowheads="1"/>
          </p:cNvSpPr>
          <p:nvPr/>
        </p:nvSpPr>
        <p:spPr bwMode="auto">
          <a:xfrm>
            <a:off x="6718301" y="3497263"/>
            <a:ext cx="2333625" cy="864000"/>
          </a:xfrm>
          <a:prstGeom prst="rect">
            <a:avLst/>
          </a:prstGeom>
          <a:solidFill>
            <a:srgbClr val="CCFFFF"/>
          </a:solidFill>
          <a:ln w="25400">
            <a:solidFill>
              <a:srgbClr val="CC3300"/>
            </a:solidFill>
            <a:miter lim="800000"/>
          </a:ln>
        </p:spPr>
        <p:txBody>
          <a:bodyPr>
            <a:spAutoFit/>
          </a:bodyPr>
          <a:lstStyle/>
          <a:p>
            <a:r>
              <a:rPr lang="en-US" altLang="zh-CN" sz="2000" b="1" dirty="0">
                <a:latin typeface="微软雅黑" panose="020B0503020204020204" pitchFamily="34" charset="-122"/>
                <a:ea typeface="微软雅黑" panose="020B0503020204020204" pitchFamily="34" charset="-122"/>
              </a:rPr>
              <a:t>operation1:void</a:t>
            </a:r>
            <a:endParaRPr lang="en-US" altLang="zh-CN" sz="2000" b="1" dirty="0">
              <a:latin typeface="微软雅黑" panose="020B0503020204020204" pitchFamily="34" charset="-122"/>
              <a:ea typeface="微软雅黑" panose="020B0503020204020204" pitchFamily="34" charset="-122"/>
            </a:endParaRPr>
          </a:p>
          <a:p>
            <a:endParaRPr lang="en-US" altLang="zh-CN" sz="2000" dirty="0"/>
          </a:p>
          <a:p>
            <a:endParaRPr lang="en-US" altLang="zh-CN" sz="2000" dirty="0"/>
          </a:p>
        </p:txBody>
      </p:sp>
      <p:sp>
        <p:nvSpPr>
          <p:cNvPr id="1032203" name="Text Box 11"/>
          <p:cNvSpPr txBox="1">
            <a:spLocks noChangeArrowheads="1"/>
          </p:cNvSpPr>
          <p:nvPr/>
        </p:nvSpPr>
        <p:spPr bwMode="auto">
          <a:xfrm>
            <a:off x="6718301" y="2831128"/>
            <a:ext cx="2333625" cy="480131"/>
          </a:xfrm>
          <a:prstGeom prst="rect">
            <a:avLst/>
          </a:prstGeom>
          <a:solidFill>
            <a:srgbClr val="CCFFFF"/>
          </a:solidFill>
          <a:ln w="25400">
            <a:solidFill>
              <a:srgbClr val="CC3300"/>
            </a:solidFill>
            <a:miter lim="800000"/>
          </a:ln>
        </p:spPr>
        <p:txBody>
          <a:bodyPr>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Adaptee</a:t>
            </a:r>
            <a:r>
              <a:rPr lang="en-US" altLang="zh-CN" sz="2000" dirty="0"/>
              <a:t> </a:t>
            </a:r>
            <a:endParaRPr lang="en-US" altLang="zh-CN" sz="2000" dirty="0"/>
          </a:p>
        </p:txBody>
      </p:sp>
      <p:sp>
        <p:nvSpPr>
          <p:cNvPr id="1032204" name="Rectangle 12"/>
          <p:cNvSpPr>
            <a:spLocks noChangeArrowheads="1"/>
          </p:cNvSpPr>
          <p:nvPr/>
        </p:nvSpPr>
        <p:spPr bwMode="auto">
          <a:xfrm>
            <a:off x="6726238" y="3314701"/>
            <a:ext cx="2335212" cy="182563"/>
          </a:xfrm>
          <a:prstGeom prst="rect">
            <a:avLst/>
          </a:prstGeom>
          <a:solidFill>
            <a:schemeClr val="accent1"/>
          </a:solidFill>
          <a:ln w="9525">
            <a:solidFill>
              <a:schemeClr val="tx1"/>
            </a:solidFill>
            <a:miter lim="800000"/>
          </a:ln>
        </p:spPr>
        <p:txBody>
          <a:bodyPr wrap="none" anchor="ctr"/>
          <a:lstStyle/>
          <a:p>
            <a:pPr eaLnBrk="0" hangingPunct="0"/>
            <a:endParaRPr lang="zh-CN" altLang="en-US" sz="2000"/>
          </a:p>
        </p:txBody>
      </p:sp>
      <p:sp>
        <p:nvSpPr>
          <p:cNvPr id="1032206" name="Text Box 14"/>
          <p:cNvSpPr txBox="1">
            <a:spLocks noChangeArrowheads="1"/>
          </p:cNvSpPr>
          <p:nvPr/>
        </p:nvSpPr>
        <p:spPr bwMode="auto">
          <a:xfrm>
            <a:off x="4134266" y="5668852"/>
            <a:ext cx="4386748" cy="369332"/>
          </a:xfrm>
          <a:prstGeom prst="rect">
            <a:avLst/>
          </a:prstGeom>
          <a:solidFill>
            <a:srgbClr val="CCFFFF"/>
          </a:solidFill>
          <a:ln w="25400">
            <a:solidFill>
              <a:srgbClr val="CC3300"/>
            </a:solidFill>
            <a:miter lim="800000"/>
          </a:ln>
        </p:spPr>
        <p:txBody>
          <a:bodyPr wrap="square">
            <a:spAutoFit/>
          </a:bodyPr>
          <a:lstStyle/>
          <a:p>
            <a:r>
              <a:rPr lang="en-US" altLang="zh-CN" b="1" dirty="0">
                <a:latin typeface="微软雅黑" panose="020B0503020204020204" pitchFamily="34" charset="-122"/>
                <a:ea typeface="微软雅黑" panose="020B0503020204020204" pitchFamily="34" charset="-122"/>
              </a:rPr>
              <a:t>operation2:void</a:t>
            </a:r>
            <a:endParaRPr lang="en-US" altLang="zh-CN" b="1" dirty="0">
              <a:latin typeface="微软雅黑" panose="020B0503020204020204" pitchFamily="34" charset="-122"/>
              <a:ea typeface="微软雅黑" panose="020B0503020204020204" pitchFamily="34" charset="-122"/>
            </a:endParaRPr>
          </a:p>
        </p:txBody>
      </p:sp>
      <p:sp>
        <p:nvSpPr>
          <p:cNvPr id="1032207" name="Text Box 15"/>
          <p:cNvSpPr txBox="1">
            <a:spLocks noChangeArrowheads="1"/>
          </p:cNvSpPr>
          <p:nvPr/>
        </p:nvSpPr>
        <p:spPr bwMode="auto">
          <a:xfrm>
            <a:off x="4134266" y="5016463"/>
            <a:ext cx="4386748" cy="480131"/>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a:t>
            </a:r>
            <a:r>
              <a:rPr lang="en-US" altLang="zh-CN" sz="2000" dirty="0"/>
              <a:t> </a:t>
            </a:r>
            <a:endParaRPr lang="en-US" altLang="zh-CN" sz="2000" dirty="0"/>
          </a:p>
        </p:txBody>
      </p:sp>
      <p:sp>
        <p:nvSpPr>
          <p:cNvPr id="1032208" name="Rectangle 16"/>
          <p:cNvSpPr>
            <a:spLocks noChangeArrowheads="1"/>
          </p:cNvSpPr>
          <p:nvPr/>
        </p:nvSpPr>
        <p:spPr bwMode="auto">
          <a:xfrm>
            <a:off x="4134266" y="5486290"/>
            <a:ext cx="4397268" cy="182563"/>
          </a:xfrm>
          <a:prstGeom prst="rect">
            <a:avLst/>
          </a:prstGeom>
          <a:solidFill>
            <a:schemeClr val="accent1"/>
          </a:solidFill>
          <a:ln w="9525">
            <a:solidFill>
              <a:schemeClr val="tx1"/>
            </a:solidFill>
            <a:miter lim="800000"/>
          </a:ln>
        </p:spPr>
        <p:txBody>
          <a:bodyPr wrap="none" anchor="ctr"/>
          <a:lstStyle/>
          <a:p>
            <a:pPr eaLnBrk="0" hangingPunct="0"/>
            <a:endParaRPr lang="zh-CN" altLang="en-US" sz="1600"/>
          </a:p>
        </p:txBody>
      </p:sp>
      <p:sp>
        <p:nvSpPr>
          <p:cNvPr id="1032212" name="Text Box 20"/>
          <p:cNvSpPr txBox="1">
            <a:spLocks noChangeArrowheads="1"/>
          </p:cNvSpPr>
          <p:nvPr/>
        </p:nvSpPr>
        <p:spPr bwMode="auto">
          <a:xfrm>
            <a:off x="7866222" y="4524919"/>
            <a:ext cx="1357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b="1" dirty="0"/>
              <a:t>Inherit</a:t>
            </a:r>
            <a:r>
              <a:rPr lang="en-US" altLang="zh-CN" sz="1600" b="1" dirty="0"/>
              <a:t> </a:t>
            </a:r>
            <a:endParaRPr lang="en-US" altLang="zh-CN" sz="1600" b="1" dirty="0"/>
          </a:p>
        </p:txBody>
      </p:sp>
      <p:sp>
        <p:nvSpPr>
          <p:cNvPr id="1032213" name="Text Box 21"/>
          <p:cNvSpPr txBox="1">
            <a:spLocks noChangeArrowheads="1"/>
          </p:cNvSpPr>
          <p:nvPr/>
        </p:nvSpPr>
        <p:spPr bwMode="auto">
          <a:xfrm>
            <a:off x="5179220" y="4587338"/>
            <a:ext cx="161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b="1" dirty="0"/>
              <a:t>implement</a:t>
            </a:r>
            <a:endParaRPr lang="en-US" altLang="zh-CN" b="1" dirty="0"/>
          </a:p>
        </p:txBody>
      </p:sp>
      <p:sp>
        <p:nvSpPr>
          <p:cNvPr id="1032221" name="AutoShape 29"/>
          <p:cNvSpPr>
            <a:spLocks noChangeArrowheads="1"/>
          </p:cNvSpPr>
          <p:nvPr/>
        </p:nvSpPr>
        <p:spPr bwMode="auto">
          <a:xfrm>
            <a:off x="7459663" y="4379408"/>
            <a:ext cx="324000" cy="612000"/>
          </a:xfrm>
          <a:prstGeom prst="upArrow">
            <a:avLst>
              <a:gd name="adj1" fmla="val 0"/>
              <a:gd name="adj2" fmla="val 81461"/>
            </a:avLst>
          </a:prstGeom>
          <a:solidFill>
            <a:srgbClr val="FF0000"/>
          </a:solidFill>
          <a:ln w="9525">
            <a:solidFill>
              <a:schemeClr val="tx1"/>
            </a:solidFill>
            <a:miter lim="800000"/>
          </a:ln>
        </p:spPr>
        <p:txBody>
          <a:bodyPr vert="eaVert" wrap="none" anchor="ctr"/>
          <a:lstStyle/>
          <a:p>
            <a:pPr eaLnBrk="0" hangingPunct="0"/>
            <a:endParaRPr lang="zh-CN" altLang="en-US" sz="1600"/>
          </a:p>
        </p:txBody>
      </p:sp>
      <p:sp>
        <p:nvSpPr>
          <p:cNvPr id="1032227" name="Text Box 35"/>
          <p:cNvSpPr txBox="1">
            <a:spLocks noChangeArrowheads="1"/>
          </p:cNvSpPr>
          <p:nvPr/>
        </p:nvSpPr>
        <p:spPr bwMode="auto">
          <a:xfrm>
            <a:off x="1672238" y="3032126"/>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a:latin typeface="微软雅黑" panose="020B0503020204020204" pitchFamily="34" charset="-122"/>
                <a:ea typeface="微软雅黑" panose="020B0503020204020204" pitchFamily="34" charset="-122"/>
              </a:rPr>
              <a:t>新接口</a:t>
            </a:r>
            <a:endParaRPr lang="zh-CN" altLang="en-US" sz="2800" b="1">
              <a:latin typeface="微软雅黑" panose="020B0503020204020204" pitchFamily="34" charset="-122"/>
              <a:ea typeface="微软雅黑" panose="020B0503020204020204" pitchFamily="34" charset="-122"/>
            </a:endParaRPr>
          </a:p>
        </p:txBody>
      </p:sp>
      <p:sp>
        <p:nvSpPr>
          <p:cNvPr id="1032228" name="Text Box 36"/>
          <p:cNvSpPr txBox="1">
            <a:spLocks noChangeArrowheads="1"/>
          </p:cNvSpPr>
          <p:nvPr/>
        </p:nvSpPr>
        <p:spPr bwMode="auto">
          <a:xfrm>
            <a:off x="1596038" y="3611563"/>
            <a:ext cx="1447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a:solidFill>
                  <a:srgbClr val="0000FF"/>
                </a:solidFill>
                <a:latin typeface="微软雅黑" panose="020B0503020204020204" pitchFamily="34" charset="-122"/>
                <a:ea typeface="微软雅黑" panose="020B0503020204020204" pitchFamily="34" charset="-122"/>
              </a:rPr>
              <a:t>用户使用新接口</a:t>
            </a:r>
            <a:endParaRPr lang="zh-CN" altLang="en-US" sz="2800" b="1">
              <a:solidFill>
                <a:srgbClr val="0000FF"/>
              </a:solidFill>
              <a:latin typeface="微软雅黑" panose="020B0503020204020204" pitchFamily="34" charset="-122"/>
              <a:ea typeface="微软雅黑" panose="020B0503020204020204" pitchFamily="34" charset="-122"/>
            </a:endParaRPr>
          </a:p>
        </p:txBody>
      </p:sp>
      <p:sp>
        <p:nvSpPr>
          <p:cNvPr id="19" name="Rectangle 2"/>
          <p:cNvSpPr>
            <a:spLocks noGrp="1" noChangeArrowheads="1"/>
          </p:cNvSpPr>
          <p:nvPr>
            <p:ph type="title"/>
          </p:nvPr>
        </p:nvSpPr>
        <p:spPr>
          <a:xfrm>
            <a:off x="1981200" y="274638"/>
            <a:ext cx="8229600" cy="715962"/>
          </a:xfrm>
        </p:spPr>
        <p:txBody>
          <a:bodyPr/>
          <a:lstStyle/>
          <a:p>
            <a:pP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Further Discussion of the Adapter Pattern</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748854" y="4462448"/>
            <a:ext cx="370192" cy="540000"/>
            <a:chOff x="995510" y="3518932"/>
            <a:chExt cx="308189" cy="526553"/>
          </a:xfrm>
        </p:grpSpPr>
        <p:sp>
          <p:nvSpPr>
            <p:cNvPr id="22" name="流程图: 摘录 21"/>
            <p:cNvSpPr/>
            <p:nvPr/>
          </p:nvSpPr>
          <p:spPr>
            <a:xfrm>
              <a:off x="995510" y="3518932"/>
              <a:ext cx="308189" cy="216554"/>
            </a:xfrm>
            <a:prstGeom prst="flowChartExtra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H="1">
              <a:off x="1145511" y="3757485"/>
              <a:ext cx="0" cy="2880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32227"/>
                                        </p:tgtEl>
                                        <p:attrNameLst>
                                          <p:attrName>style.visibility</p:attrName>
                                        </p:attrNameLst>
                                      </p:cBhvr>
                                      <p:to>
                                        <p:strVal val="visible"/>
                                      </p:to>
                                    </p:set>
                                    <p:anim calcmode="lin" valueType="num">
                                      <p:cBhvr>
                                        <p:cTn id="7" dur="1000" fill="hold"/>
                                        <p:tgtEl>
                                          <p:spTgt spid="1032227"/>
                                        </p:tgtEl>
                                        <p:attrNameLst>
                                          <p:attrName>ppt_w</p:attrName>
                                        </p:attrNameLst>
                                      </p:cBhvr>
                                      <p:tavLst>
                                        <p:tav tm="0">
                                          <p:val>
                                            <p:fltVal val="0"/>
                                          </p:val>
                                        </p:tav>
                                        <p:tav tm="100000">
                                          <p:val>
                                            <p:strVal val="#ppt_w"/>
                                          </p:val>
                                        </p:tav>
                                      </p:tavLst>
                                    </p:anim>
                                    <p:anim calcmode="lin" valueType="num">
                                      <p:cBhvr>
                                        <p:cTn id="8" dur="1000" fill="hold"/>
                                        <p:tgtEl>
                                          <p:spTgt spid="1032227"/>
                                        </p:tgtEl>
                                        <p:attrNameLst>
                                          <p:attrName>ppt_h</p:attrName>
                                        </p:attrNameLst>
                                      </p:cBhvr>
                                      <p:tavLst>
                                        <p:tav tm="0">
                                          <p:val>
                                            <p:fltVal val="0"/>
                                          </p:val>
                                        </p:tav>
                                        <p:tav tm="100000">
                                          <p:val>
                                            <p:strVal val="#ppt_h"/>
                                          </p:val>
                                        </p:tav>
                                      </p:tavLst>
                                    </p:anim>
                                    <p:anim calcmode="lin" valueType="num">
                                      <p:cBhvr>
                                        <p:cTn id="9" dur="1000" fill="hold"/>
                                        <p:tgtEl>
                                          <p:spTgt spid="103222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322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032228"/>
                                        </p:tgtEl>
                                        <p:attrNameLst>
                                          <p:attrName>style.visibility</p:attrName>
                                        </p:attrNameLst>
                                      </p:cBhvr>
                                      <p:to>
                                        <p:strVal val="visible"/>
                                      </p:to>
                                    </p:set>
                                    <p:anim calcmode="lin" valueType="num">
                                      <p:cBhvr>
                                        <p:cTn id="15" dur="1000" fill="hold"/>
                                        <p:tgtEl>
                                          <p:spTgt spid="1032228"/>
                                        </p:tgtEl>
                                        <p:attrNameLst>
                                          <p:attrName>ppt_w</p:attrName>
                                        </p:attrNameLst>
                                      </p:cBhvr>
                                      <p:tavLst>
                                        <p:tav tm="0">
                                          <p:val>
                                            <p:fltVal val="0"/>
                                          </p:val>
                                        </p:tav>
                                        <p:tav tm="100000">
                                          <p:val>
                                            <p:strVal val="#ppt_w"/>
                                          </p:val>
                                        </p:tav>
                                      </p:tavLst>
                                    </p:anim>
                                    <p:anim calcmode="lin" valueType="num">
                                      <p:cBhvr>
                                        <p:cTn id="16" dur="1000" fill="hold"/>
                                        <p:tgtEl>
                                          <p:spTgt spid="1032228"/>
                                        </p:tgtEl>
                                        <p:attrNameLst>
                                          <p:attrName>ppt_h</p:attrName>
                                        </p:attrNameLst>
                                      </p:cBhvr>
                                      <p:tavLst>
                                        <p:tav tm="0">
                                          <p:val>
                                            <p:fltVal val="0"/>
                                          </p:val>
                                        </p:tav>
                                        <p:tav tm="100000">
                                          <p:val>
                                            <p:strVal val="#ppt_h"/>
                                          </p:val>
                                        </p:tav>
                                      </p:tavLst>
                                    </p:anim>
                                    <p:anim calcmode="lin" valueType="num">
                                      <p:cBhvr>
                                        <p:cTn id="17" dur="1000" fill="hold"/>
                                        <p:tgtEl>
                                          <p:spTgt spid="103222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03222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227" grpId="0"/>
      <p:bldP spid="10322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noChangeArrowheads="1"/>
          </p:cNvSpPr>
          <p:nvPr>
            <p:ph idx="1"/>
          </p:nvPr>
        </p:nvSpPr>
        <p:spPr>
          <a:xfrm>
            <a:off x="551159" y="434184"/>
            <a:ext cx="10483912" cy="841374"/>
          </a:xfrm>
        </p:spPr>
        <p:txBody>
          <a:bodyPr>
            <a:noAutofit/>
          </a:bodyPr>
          <a:lstStyle/>
          <a:p>
            <a:pPr>
              <a:lnSpc>
                <a:spcPct val="100000"/>
              </a:lnSpc>
            </a:pPr>
            <a:r>
              <a:rPr lang="zh-CN" altLang="en-US" b="1" dirty="0">
                <a:solidFill>
                  <a:srgbClr val="0000CC"/>
                </a:solidFill>
                <a:latin typeface="微软雅黑" panose="020B0503020204020204" pitchFamily="34" charset="-122"/>
                <a:ea typeface="微软雅黑" panose="020B0503020204020204" pitchFamily="34" charset="-122"/>
              </a:rPr>
              <a:t>回答</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在适配器模式中，使用接口</a:t>
            </a:r>
            <a:r>
              <a:rPr lang="en-US" altLang="zh-CN" b="1" dirty="0">
                <a:latin typeface="微软雅黑" panose="020B0503020204020204" pitchFamily="34" charset="-122"/>
                <a:ea typeface="微软雅黑" panose="020B0503020204020204" pitchFamily="34" charset="-122"/>
              </a:rPr>
              <a:t>Target</a:t>
            </a:r>
            <a:r>
              <a:rPr lang="zh-CN" altLang="en-US" b="1" dirty="0">
                <a:latin typeface="微软雅黑" panose="020B0503020204020204" pitchFamily="34" charset="-122"/>
                <a:ea typeface="微软雅黑" panose="020B0503020204020204" pitchFamily="34" charset="-122"/>
              </a:rPr>
              <a:t>，原因是一个接口可以被多个子类实现；例如，下面的设计就有两个实现子类。</a:t>
            </a:r>
            <a:endParaRPr lang="en-US" altLang="zh-CN" b="1" dirty="0">
              <a:latin typeface="微软雅黑" panose="020B0503020204020204" pitchFamily="34" charset="-122"/>
              <a:ea typeface="微软雅黑" panose="020B0503020204020204" pitchFamily="34" charset="-122"/>
            </a:endParaRPr>
          </a:p>
        </p:txBody>
      </p:sp>
      <p:sp>
        <p:nvSpPr>
          <p:cNvPr id="66562" name="Text Box 4"/>
          <p:cNvSpPr txBox="1">
            <a:spLocks noChangeArrowheads="1"/>
          </p:cNvSpPr>
          <p:nvPr/>
        </p:nvSpPr>
        <p:spPr bwMode="auto">
          <a:xfrm>
            <a:off x="3841529" y="2537890"/>
            <a:ext cx="2460739" cy="646112"/>
          </a:xfrm>
          <a:prstGeom prst="rect">
            <a:avLst/>
          </a:prstGeom>
          <a:solidFill>
            <a:srgbClr val="CCFFFF"/>
          </a:solidFill>
          <a:ln w="25400">
            <a:solidFill>
              <a:srgbClr val="CC3300"/>
            </a:solidFill>
            <a:miter lim="800000"/>
          </a:ln>
        </p:spPr>
        <p:txBody>
          <a:bodyPr wrap="square">
            <a:spAutoFit/>
          </a:bodyPr>
          <a:lstStyle/>
          <a:p>
            <a:r>
              <a:rPr lang="en-US" altLang="zh-CN" b="1" dirty="0">
                <a:latin typeface="微软雅黑" panose="020B0503020204020204" pitchFamily="34" charset="-122"/>
                <a:ea typeface="微软雅黑" panose="020B0503020204020204" pitchFamily="34" charset="-122"/>
              </a:rPr>
              <a:t>o</a:t>
            </a:r>
            <a:r>
              <a:rPr lang="en-US" altLang="zh-CN" b="1" dirty="0" smtClean="0">
                <a:latin typeface="微软雅黑" panose="020B0503020204020204" pitchFamily="34" charset="-122"/>
                <a:ea typeface="微软雅黑" panose="020B0503020204020204" pitchFamily="34" charset="-122"/>
              </a:rPr>
              <a:t>peration1():</a:t>
            </a:r>
            <a:r>
              <a:rPr lang="en-US" altLang="zh-CN" b="1" dirty="0">
                <a:latin typeface="微软雅黑" panose="020B0503020204020204" pitchFamily="34" charset="-122"/>
                <a:ea typeface="微软雅黑" panose="020B0503020204020204" pitchFamily="34" charset="-122"/>
              </a:rPr>
              <a:t>void</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o</a:t>
            </a:r>
            <a:r>
              <a:rPr lang="en-US" altLang="zh-CN" b="1" dirty="0" smtClean="0">
                <a:latin typeface="微软雅黑" panose="020B0503020204020204" pitchFamily="34" charset="-122"/>
                <a:ea typeface="微软雅黑" panose="020B0503020204020204" pitchFamily="34" charset="-122"/>
              </a:rPr>
              <a:t>peration2():</a:t>
            </a:r>
            <a:r>
              <a:rPr lang="en-US" altLang="zh-CN" b="1" dirty="0">
                <a:latin typeface="微软雅黑" panose="020B0503020204020204" pitchFamily="34" charset="-122"/>
                <a:ea typeface="微软雅黑" panose="020B0503020204020204" pitchFamily="34" charset="-122"/>
              </a:rPr>
              <a:t>void</a:t>
            </a:r>
            <a:endParaRPr lang="en-US" altLang="zh-CN" b="1" dirty="0">
              <a:latin typeface="微软雅黑" panose="020B0503020204020204" pitchFamily="34" charset="-122"/>
              <a:ea typeface="微软雅黑" panose="020B0503020204020204" pitchFamily="34" charset="-122"/>
            </a:endParaRPr>
          </a:p>
        </p:txBody>
      </p:sp>
      <p:sp>
        <p:nvSpPr>
          <p:cNvPr id="66563" name="Text Box 5"/>
          <p:cNvSpPr txBox="1">
            <a:spLocks noChangeArrowheads="1"/>
          </p:cNvSpPr>
          <p:nvPr/>
        </p:nvSpPr>
        <p:spPr bwMode="auto">
          <a:xfrm>
            <a:off x="3858565" y="1785415"/>
            <a:ext cx="2443703" cy="757130"/>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000" dirty="0"/>
              <a:t>&lt;&lt;interface&gt;&gt;</a:t>
            </a:r>
            <a:endParaRPr lang="en-US" altLang="zh-CN" sz="2000" dirty="0"/>
          </a:p>
          <a:p>
            <a:pPr algn="ctr">
              <a:lnSpc>
                <a:spcPct val="90000"/>
              </a:lnSpc>
            </a:pPr>
            <a:r>
              <a:rPr lang="en-US" altLang="zh-CN" sz="2800" b="1" dirty="0">
                <a:latin typeface="微软雅黑" panose="020B0503020204020204" pitchFamily="34" charset="-122"/>
                <a:ea typeface="微软雅黑" panose="020B0503020204020204" pitchFamily="34" charset="-122"/>
              </a:rPr>
              <a:t>Target</a:t>
            </a:r>
            <a:r>
              <a:rPr lang="en-US" altLang="zh-CN" sz="2000" dirty="0"/>
              <a:t> </a:t>
            </a:r>
            <a:endParaRPr lang="en-US" altLang="zh-CN" sz="2000" dirty="0"/>
          </a:p>
        </p:txBody>
      </p:sp>
      <p:sp>
        <p:nvSpPr>
          <p:cNvPr id="66565" name="Text Box 10"/>
          <p:cNvSpPr txBox="1">
            <a:spLocks noChangeArrowheads="1"/>
          </p:cNvSpPr>
          <p:nvPr/>
        </p:nvSpPr>
        <p:spPr bwMode="auto">
          <a:xfrm>
            <a:off x="6684836" y="2295525"/>
            <a:ext cx="2519453" cy="864000"/>
          </a:xfrm>
          <a:prstGeom prst="rect">
            <a:avLst/>
          </a:prstGeom>
          <a:solidFill>
            <a:srgbClr val="CCFFFF"/>
          </a:solidFill>
          <a:ln w="25400">
            <a:solidFill>
              <a:srgbClr val="CC3300"/>
            </a:solid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o</a:t>
            </a:r>
            <a:r>
              <a:rPr lang="en-US" altLang="zh-CN" sz="2000" b="1" dirty="0" smtClean="0">
                <a:latin typeface="微软雅黑" panose="020B0503020204020204" pitchFamily="34" charset="-122"/>
                <a:ea typeface="微软雅黑" panose="020B0503020204020204" pitchFamily="34" charset="-122"/>
              </a:rPr>
              <a:t>peration1():</a:t>
            </a:r>
            <a:r>
              <a:rPr lang="en-US" altLang="zh-CN" sz="2000" b="1" dirty="0">
                <a:latin typeface="微软雅黑" panose="020B0503020204020204" pitchFamily="34" charset="-122"/>
                <a:ea typeface="微软雅黑" panose="020B0503020204020204" pitchFamily="34" charset="-122"/>
              </a:rPr>
              <a:t>void</a:t>
            </a:r>
            <a:endParaRPr lang="en-US" altLang="zh-CN" sz="2000" b="1" dirty="0">
              <a:latin typeface="微软雅黑" panose="020B0503020204020204" pitchFamily="34" charset="-122"/>
              <a:ea typeface="微软雅黑" panose="020B0503020204020204" pitchFamily="34" charset="-122"/>
            </a:endParaRPr>
          </a:p>
          <a:p>
            <a:endParaRPr lang="en-US" altLang="zh-CN" dirty="0"/>
          </a:p>
          <a:p>
            <a:endParaRPr lang="en-US" altLang="zh-CN" dirty="0"/>
          </a:p>
        </p:txBody>
      </p:sp>
      <p:sp>
        <p:nvSpPr>
          <p:cNvPr id="66566" name="Text Box 11"/>
          <p:cNvSpPr txBox="1">
            <a:spLocks noChangeArrowheads="1"/>
          </p:cNvSpPr>
          <p:nvPr/>
        </p:nvSpPr>
        <p:spPr bwMode="auto">
          <a:xfrm>
            <a:off x="6684838" y="1810255"/>
            <a:ext cx="2519452" cy="480131"/>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800" b="1" dirty="0" err="1">
                <a:latin typeface="微软雅黑" panose="020B0503020204020204" pitchFamily="34" charset="-122"/>
                <a:ea typeface="微软雅黑" panose="020B0503020204020204" pitchFamily="34" charset="-122"/>
              </a:rPr>
              <a:t>Adaptee</a:t>
            </a:r>
            <a:r>
              <a:rPr lang="en-US" altLang="zh-CN" sz="2000" dirty="0"/>
              <a:t> </a:t>
            </a:r>
            <a:endParaRPr lang="en-US" altLang="zh-CN" sz="2000" dirty="0"/>
          </a:p>
        </p:txBody>
      </p:sp>
      <p:sp>
        <p:nvSpPr>
          <p:cNvPr id="66568" name="Text Box 14"/>
          <p:cNvSpPr txBox="1">
            <a:spLocks noChangeArrowheads="1"/>
          </p:cNvSpPr>
          <p:nvPr/>
        </p:nvSpPr>
        <p:spPr bwMode="auto">
          <a:xfrm>
            <a:off x="2461845" y="4708562"/>
            <a:ext cx="2602523" cy="400110"/>
          </a:xfrm>
          <a:prstGeom prst="rect">
            <a:avLst/>
          </a:prstGeom>
          <a:solidFill>
            <a:srgbClr val="CCFFFF"/>
          </a:solidFill>
          <a:ln w="25400">
            <a:solidFill>
              <a:srgbClr val="CC3300"/>
            </a:solidFill>
            <a:miter lim="800000"/>
          </a:ln>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operation2():</a:t>
            </a:r>
            <a:r>
              <a:rPr lang="en-US" altLang="zh-CN" sz="2000" b="1" dirty="0">
                <a:latin typeface="微软雅黑" panose="020B0503020204020204" pitchFamily="34" charset="-122"/>
                <a:ea typeface="微软雅黑" panose="020B0503020204020204" pitchFamily="34" charset="-122"/>
              </a:rPr>
              <a:t>void</a:t>
            </a:r>
            <a:endParaRPr lang="en-US" altLang="zh-CN" sz="2000" b="1" dirty="0">
              <a:latin typeface="微软雅黑" panose="020B0503020204020204" pitchFamily="34" charset="-122"/>
              <a:ea typeface="微软雅黑" panose="020B0503020204020204" pitchFamily="34" charset="-122"/>
            </a:endParaRPr>
          </a:p>
        </p:txBody>
      </p:sp>
      <p:sp>
        <p:nvSpPr>
          <p:cNvPr id="66569" name="Text Box 15"/>
          <p:cNvSpPr txBox="1">
            <a:spLocks noChangeArrowheads="1"/>
          </p:cNvSpPr>
          <p:nvPr/>
        </p:nvSpPr>
        <p:spPr bwMode="auto">
          <a:xfrm>
            <a:off x="2461845" y="4237038"/>
            <a:ext cx="2602523" cy="480131"/>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Adapter1</a:t>
            </a:r>
            <a:r>
              <a:rPr lang="en-US" altLang="zh-CN" sz="2400" dirty="0"/>
              <a:t> </a:t>
            </a:r>
            <a:endParaRPr lang="en-US" altLang="zh-CN" sz="2400" dirty="0"/>
          </a:p>
        </p:txBody>
      </p:sp>
      <p:sp>
        <p:nvSpPr>
          <p:cNvPr id="66571" name="Text Box 20"/>
          <p:cNvSpPr txBox="1">
            <a:spLocks noChangeArrowheads="1"/>
          </p:cNvSpPr>
          <p:nvPr/>
        </p:nvSpPr>
        <p:spPr bwMode="auto">
          <a:xfrm>
            <a:off x="7745414" y="3352800"/>
            <a:ext cx="1208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000" b="1" dirty="0">
                <a:latin typeface="微软雅黑" panose="020B0503020204020204" pitchFamily="34" charset="-122"/>
                <a:ea typeface="微软雅黑" panose="020B0503020204020204" pitchFamily="34" charset="-122"/>
              </a:rPr>
              <a:t>i</a:t>
            </a:r>
            <a:r>
              <a:rPr lang="en-US" altLang="zh-CN" sz="2000" b="1" dirty="0" smtClean="0">
                <a:latin typeface="微软雅黑" panose="020B0503020204020204" pitchFamily="34" charset="-122"/>
                <a:ea typeface="微软雅黑" panose="020B0503020204020204" pitchFamily="34" charset="-122"/>
              </a:rPr>
              <a:t>nherit </a:t>
            </a:r>
            <a:endParaRPr lang="en-US" altLang="zh-CN" sz="2000" b="1" dirty="0">
              <a:latin typeface="微软雅黑" panose="020B0503020204020204" pitchFamily="34" charset="-122"/>
              <a:ea typeface="微软雅黑" panose="020B0503020204020204" pitchFamily="34" charset="-122"/>
            </a:endParaRPr>
          </a:p>
        </p:txBody>
      </p:sp>
      <p:sp>
        <p:nvSpPr>
          <p:cNvPr id="66572" name="Text Box 21"/>
          <p:cNvSpPr txBox="1">
            <a:spLocks noChangeArrowheads="1"/>
          </p:cNvSpPr>
          <p:nvPr/>
        </p:nvSpPr>
        <p:spPr bwMode="auto">
          <a:xfrm>
            <a:off x="2734147" y="3294063"/>
            <a:ext cx="1829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000" b="1" dirty="0">
                <a:latin typeface="微软雅黑" panose="020B0503020204020204" pitchFamily="34" charset="-122"/>
                <a:ea typeface="微软雅黑" panose="020B0503020204020204" pitchFamily="34" charset="-122"/>
              </a:rPr>
              <a:t>implement</a:t>
            </a:r>
            <a:endParaRPr lang="en-US" altLang="zh-CN" sz="2000" b="1" dirty="0">
              <a:latin typeface="微软雅黑" panose="020B0503020204020204" pitchFamily="34" charset="-122"/>
              <a:ea typeface="微软雅黑" panose="020B0503020204020204" pitchFamily="34" charset="-122"/>
            </a:endParaRPr>
          </a:p>
        </p:txBody>
      </p:sp>
      <p:sp>
        <p:nvSpPr>
          <p:cNvPr id="66574" name="AutoShape 29"/>
          <p:cNvSpPr>
            <a:spLocks noChangeArrowheads="1"/>
          </p:cNvSpPr>
          <p:nvPr/>
        </p:nvSpPr>
        <p:spPr bwMode="auto">
          <a:xfrm>
            <a:off x="6985000" y="3179764"/>
            <a:ext cx="228600" cy="701675"/>
          </a:xfrm>
          <a:prstGeom prst="upArrow">
            <a:avLst>
              <a:gd name="adj1" fmla="val 0"/>
              <a:gd name="adj2" fmla="val 107161"/>
            </a:avLst>
          </a:prstGeom>
          <a:solidFill>
            <a:srgbClr val="FF0000"/>
          </a:solidFill>
          <a:ln w="9525">
            <a:solidFill>
              <a:schemeClr val="tx1"/>
            </a:solidFill>
            <a:miter lim="800000"/>
          </a:ln>
        </p:spPr>
        <p:txBody>
          <a:bodyPr vert="eaVert" wrap="none" anchor="ctr"/>
          <a:lstStyle/>
          <a:p>
            <a:pPr eaLnBrk="0" hangingPunct="0"/>
            <a:endParaRPr lang="zh-CN" altLang="en-US" sz="1600"/>
          </a:p>
        </p:txBody>
      </p:sp>
      <p:sp>
        <p:nvSpPr>
          <p:cNvPr id="66575" name="Text Box 14"/>
          <p:cNvSpPr txBox="1">
            <a:spLocks noChangeArrowheads="1"/>
          </p:cNvSpPr>
          <p:nvPr/>
        </p:nvSpPr>
        <p:spPr bwMode="auto">
          <a:xfrm>
            <a:off x="6027739" y="4708562"/>
            <a:ext cx="2401886" cy="400110"/>
          </a:xfrm>
          <a:prstGeom prst="rect">
            <a:avLst/>
          </a:prstGeom>
          <a:solidFill>
            <a:srgbClr val="CCFFFF"/>
          </a:solidFill>
          <a:ln w="25400">
            <a:solidFill>
              <a:srgbClr val="CC3300"/>
            </a:solid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operation2:void</a:t>
            </a:r>
            <a:endParaRPr lang="en-US" altLang="zh-CN" sz="2000" b="1" dirty="0">
              <a:latin typeface="微软雅黑" panose="020B0503020204020204" pitchFamily="34" charset="-122"/>
              <a:ea typeface="微软雅黑" panose="020B0503020204020204" pitchFamily="34" charset="-122"/>
            </a:endParaRPr>
          </a:p>
        </p:txBody>
      </p:sp>
      <p:sp>
        <p:nvSpPr>
          <p:cNvPr id="66576" name="Text Box 15"/>
          <p:cNvSpPr txBox="1">
            <a:spLocks noChangeArrowheads="1"/>
          </p:cNvSpPr>
          <p:nvPr/>
        </p:nvSpPr>
        <p:spPr bwMode="auto">
          <a:xfrm>
            <a:off x="6027739" y="4237038"/>
            <a:ext cx="2401886" cy="480131"/>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Adapter2</a:t>
            </a:r>
            <a:r>
              <a:rPr lang="en-US" altLang="zh-CN" sz="2400" dirty="0"/>
              <a:t> </a:t>
            </a:r>
            <a:endParaRPr lang="en-US" altLang="zh-CN" sz="2400" dirty="0"/>
          </a:p>
        </p:txBody>
      </p:sp>
      <p:sp>
        <p:nvSpPr>
          <p:cNvPr id="66580" name="Line 22"/>
          <p:cNvSpPr>
            <a:spLocks noChangeShapeType="1"/>
          </p:cNvSpPr>
          <p:nvPr/>
        </p:nvSpPr>
        <p:spPr bwMode="auto">
          <a:xfrm flipV="1">
            <a:off x="4191000" y="38862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1" name="Line 23"/>
          <p:cNvSpPr>
            <a:spLocks noChangeShapeType="1"/>
          </p:cNvSpPr>
          <p:nvPr/>
        </p:nvSpPr>
        <p:spPr bwMode="auto">
          <a:xfrm>
            <a:off x="4191000" y="3886200"/>
            <a:ext cx="2895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2" name="AutoShape 29"/>
          <p:cNvSpPr>
            <a:spLocks noChangeArrowheads="1"/>
          </p:cNvSpPr>
          <p:nvPr/>
        </p:nvSpPr>
        <p:spPr bwMode="auto">
          <a:xfrm>
            <a:off x="7467600" y="3184526"/>
            <a:ext cx="228600" cy="1006475"/>
          </a:xfrm>
          <a:prstGeom prst="upArrow">
            <a:avLst>
              <a:gd name="adj1" fmla="val 0"/>
              <a:gd name="adj2" fmla="val 105381"/>
            </a:avLst>
          </a:prstGeom>
          <a:solidFill>
            <a:srgbClr val="FF0000"/>
          </a:solidFill>
          <a:ln w="9525">
            <a:solidFill>
              <a:schemeClr val="tx1"/>
            </a:solidFill>
            <a:miter lim="800000"/>
          </a:ln>
        </p:spPr>
        <p:txBody>
          <a:bodyPr vert="eaVert" wrap="none" anchor="ctr"/>
          <a:lstStyle/>
          <a:p>
            <a:pPr eaLnBrk="0" hangingPunct="0"/>
            <a:endParaRPr lang="zh-CN" altLang="en-US" sz="1600"/>
          </a:p>
        </p:txBody>
      </p:sp>
      <p:sp>
        <p:nvSpPr>
          <p:cNvPr id="66586" name="Rectangle 28"/>
          <p:cNvSpPr>
            <a:spLocks noChangeArrowheads="1"/>
          </p:cNvSpPr>
          <p:nvPr/>
        </p:nvSpPr>
        <p:spPr bwMode="auto">
          <a:xfrm>
            <a:off x="583816" y="5573914"/>
            <a:ext cx="7696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0" hangingPunct="0"/>
            <a:r>
              <a:rPr lang="zh-CN" altLang="en-US" sz="2600" dirty="0">
                <a:solidFill>
                  <a:srgbClr val="0000CC"/>
                </a:solidFill>
                <a:latin typeface="微软雅黑" panose="020B0503020204020204" pitchFamily="34" charset="-122"/>
                <a:ea typeface="微软雅黑" panose="020B0503020204020204" pitchFamily="34" charset="-122"/>
              </a:rPr>
              <a:t>好处</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同一个接口</a:t>
            </a:r>
            <a:r>
              <a:rPr lang="en-US" altLang="zh-CN" sz="2600" dirty="0">
                <a:latin typeface="微软雅黑" panose="020B0503020204020204" pitchFamily="34" charset="-122"/>
                <a:ea typeface="微软雅黑" panose="020B0503020204020204" pitchFamily="34" charset="-122"/>
              </a:rPr>
              <a:t>Target</a:t>
            </a:r>
            <a:r>
              <a:rPr lang="zh-CN" altLang="en-US" sz="2600" dirty="0">
                <a:latin typeface="微软雅黑" panose="020B0503020204020204" pitchFamily="34" charset="-122"/>
                <a:ea typeface="微软雅黑" panose="020B0503020204020204" pitchFamily="34" charset="-122"/>
              </a:rPr>
              <a:t>，可以有不同的实现。例</a:t>
            </a:r>
            <a:endParaRPr lang="zh-CN" altLang="en-US" sz="2600" dirty="0">
              <a:latin typeface="微软雅黑" panose="020B0503020204020204" pitchFamily="34" charset="-122"/>
              <a:ea typeface="微软雅黑" panose="020B0503020204020204" pitchFamily="34" charset="-122"/>
            </a:endParaRPr>
          </a:p>
          <a:p>
            <a:pPr eaLnBrk="0" hangingPunct="0"/>
            <a:r>
              <a:rPr lang="zh-CN" altLang="en-US" sz="2600" dirty="0">
                <a:latin typeface="微软雅黑" panose="020B0503020204020204" pitchFamily="34" charset="-122"/>
                <a:ea typeface="微软雅黑" panose="020B0503020204020204" pitchFamily="34" charset="-122"/>
              </a:rPr>
              <a:t>         如，多种加密算法的实现。</a:t>
            </a:r>
            <a:endParaRPr lang="zh-CN" altLang="en-US" sz="2600" dirty="0">
              <a:latin typeface="微软雅黑" panose="020B0503020204020204" pitchFamily="34" charset="-122"/>
              <a:ea typeface="微软雅黑" panose="020B0503020204020204" pitchFamily="34" charset="-122"/>
            </a:endParaRPr>
          </a:p>
        </p:txBody>
      </p:sp>
      <p:sp>
        <p:nvSpPr>
          <p:cNvPr id="29" name="棱台 28">
            <a:hlinkClick r:id="rId1" action="ppaction://hlinksldjump"/>
          </p:cNvPr>
          <p:cNvSpPr/>
          <p:nvPr/>
        </p:nvSpPr>
        <p:spPr>
          <a:xfrm>
            <a:off x="9974233" y="5722180"/>
            <a:ext cx="1701952" cy="754820"/>
          </a:xfrm>
          <a:prstGeom prst="bevel">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6578" name="Line 20"/>
          <p:cNvSpPr>
            <a:spLocks noChangeShapeType="1"/>
          </p:cNvSpPr>
          <p:nvPr/>
        </p:nvSpPr>
        <p:spPr bwMode="auto">
          <a:xfrm>
            <a:off x="3822700" y="3759200"/>
            <a:ext cx="0" cy="457200"/>
          </a:xfrm>
          <a:prstGeom prst="line">
            <a:avLst/>
          </a:prstGeom>
          <a:noFill/>
          <a:ln w="25400">
            <a:solidFill>
              <a:srgbClr val="0000C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66579" name="Line 21"/>
          <p:cNvSpPr>
            <a:spLocks noChangeShapeType="1"/>
          </p:cNvSpPr>
          <p:nvPr/>
        </p:nvSpPr>
        <p:spPr bwMode="auto">
          <a:xfrm>
            <a:off x="3822700" y="3779296"/>
            <a:ext cx="914400" cy="0"/>
          </a:xfrm>
          <a:prstGeom prst="line">
            <a:avLst/>
          </a:prstGeom>
          <a:noFill/>
          <a:ln w="25400">
            <a:solidFill>
              <a:srgbClr val="0000CC"/>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nvGrpSpPr>
          <p:cNvPr id="30" name="组合 29"/>
          <p:cNvGrpSpPr/>
          <p:nvPr/>
        </p:nvGrpSpPr>
        <p:grpSpPr>
          <a:xfrm>
            <a:off x="4584244" y="3214531"/>
            <a:ext cx="370192" cy="576000"/>
            <a:chOff x="995510" y="3518932"/>
            <a:chExt cx="308189" cy="526553"/>
          </a:xfrm>
        </p:grpSpPr>
        <p:sp>
          <p:nvSpPr>
            <p:cNvPr id="31" name="流程图: 摘录 30"/>
            <p:cNvSpPr/>
            <p:nvPr/>
          </p:nvSpPr>
          <p:spPr>
            <a:xfrm>
              <a:off x="995510" y="3518932"/>
              <a:ext cx="308189" cy="216554"/>
            </a:xfrm>
            <a:prstGeom prst="flowChartExtract">
              <a:avLst/>
            </a:prstGeom>
            <a:noFill/>
            <a:ln w="254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H="1">
              <a:off x="1145511" y="3757485"/>
              <a:ext cx="0" cy="288000"/>
            </a:xfrm>
            <a:prstGeom prst="line">
              <a:avLst/>
            </a:prstGeom>
            <a:ln w="25400">
              <a:solidFill>
                <a:srgbClr val="0000CC"/>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422923" y="3207682"/>
            <a:ext cx="877397" cy="1022577"/>
            <a:chOff x="5422923" y="3207682"/>
            <a:chExt cx="877397" cy="1022577"/>
          </a:xfrm>
        </p:grpSpPr>
        <p:sp>
          <p:nvSpPr>
            <p:cNvPr id="66583" name="Line 25"/>
            <p:cNvSpPr>
              <a:spLocks noChangeShapeType="1"/>
            </p:cNvSpPr>
            <p:nvPr/>
          </p:nvSpPr>
          <p:spPr bwMode="auto">
            <a:xfrm flipV="1">
              <a:off x="6300320" y="3726259"/>
              <a:ext cx="0" cy="504000"/>
            </a:xfrm>
            <a:prstGeom prst="line">
              <a:avLst/>
            </a:prstGeom>
            <a:noFill/>
            <a:ln w="25400">
              <a:solidFill>
                <a:srgbClr val="0000C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66584" name="Line 26"/>
            <p:cNvSpPr>
              <a:spLocks noChangeShapeType="1"/>
            </p:cNvSpPr>
            <p:nvPr/>
          </p:nvSpPr>
          <p:spPr bwMode="auto">
            <a:xfrm flipH="1">
              <a:off x="5614520" y="3726256"/>
              <a:ext cx="685800" cy="0"/>
            </a:xfrm>
            <a:prstGeom prst="line">
              <a:avLst/>
            </a:prstGeom>
            <a:noFill/>
            <a:ln w="25400">
              <a:solidFill>
                <a:srgbClr val="0000CC"/>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nvGrpSpPr>
            <p:cNvPr id="33" name="组合 32"/>
            <p:cNvGrpSpPr/>
            <p:nvPr/>
          </p:nvGrpSpPr>
          <p:grpSpPr>
            <a:xfrm>
              <a:off x="5422923" y="3207682"/>
              <a:ext cx="370192" cy="540000"/>
              <a:chOff x="995510" y="3518932"/>
              <a:chExt cx="308189" cy="526553"/>
            </a:xfrm>
          </p:grpSpPr>
          <p:sp>
            <p:nvSpPr>
              <p:cNvPr id="34" name="流程图: 摘录 33"/>
              <p:cNvSpPr/>
              <p:nvPr/>
            </p:nvSpPr>
            <p:spPr>
              <a:xfrm>
                <a:off x="995510" y="3518932"/>
                <a:ext cx="308189" cy="216554"/>
              </a:xfrm>
              <a:prstGeom prst="flowChartExtract">
                <a:avLst/>
              </a:prstGeom>
              <a:noFill/>
              <a:ln w="254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a:off x="1145511" y="3757485"/>
                <a:ext cx="0" cy="288000"/>
              </a:xfrm>
              <a:prstGeom prst="line">
                <a:avLst/>
              </a:prstGeom>
              <a:ln w="25400">
                <a:solidFill>
                  <a:srgbClr val="0000CC"/>
                </a:solidFill>
                <a:prstDash val="sysDot"/>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62F66A8-A355-43DE-9AB0-47AFE4926BB2}" type="slidenum">
              <a:rPr lang="zh-CN" altLang="en-US" smtClean="0"/>
            </a:fld>
            <a:endParaRPr lang="zh-CN" altLang="en-US" smtClean="0"/>
          </a:p>
        </p:txBody>
      </p:sp>
      <p:sp>
        <p:nvSpPr>
          <p:cNvPr id="14338" name="Text Box 2"/>
          <p:cNvSpPr txBox="1">
            <a:spLocks noChangeArrowheads="1"/>
          </p:cNvSpPr>
          <p:nvPr/>
        </p:nvSpPr>
        <p:spPr bwMode="auto">
          <a:xfrm>
            <a:off x="569693" y="1332598"/>
            <a:ext cx="85109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eaLnBrk="0" hangingPunct="0">
              <a:buFont typeface="Arial" panose="020B0604020202020204" pitchFamily="34" charset="0"/>
              <a:buChar char="•"/>
            </a:pPr>
            <a:r>
              <a:rPr lang="zh-CN" altLang="en-US" sz="2800" b="1" dirty="0" smtClean="0">
                <a:solidFill>
                  <a:srgbClr val="0000CC"/>
                </a:solidFill>
                <a:latin typeface="微软雅黑" panose="020B0503020204020204" pitchFamily="34" charset="-122"/>
                <a:ea typeface="微软雅黑" panose="020B0503020204020204" pitchFamily="34" charset="-122"/>
              </a:rPr>
              <a:t>解决方案</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使用一个管箍，将两个管子连接起来</a:t>
            </a:r>
            <a:endParaRPr lang="en-US" altLang="zh-CN" sz="2800" b="1" dirty="0">
              <a:latin typeface="微软雅黑" panose="020B0503020204020204" pitchFamily="34" charset="-122"/>
              <a:ea typeface="微软雅黑" panose="020B0503020204020204" pitchFamily="34" charset="-122"/>
            </a:endParaRPr>
          </a:p>
        </p:txBody>
      </p:sp>
      <p:grpSp>
        <p:nvGrpSpPr>
          <p:cNvPr id="2" name="组合 1"/>
          <p:cNvGrpSpPr/>
          <p:nvPr/>
        </p:nvGrpSpPr>
        <p:grpSpPr bwMode="auto">
          <a:xfrm>
            <a:off x="2782888" y="2085325"/>
            <a:ext cx="5675312" cy="1900238"/>
            <a:chOff x="1258888" y="2438400"/>
            <a:chExt cx="5675312" cy="1900238"/>
          </a:xfrm>
        </p:grpSpPr>
        <p:sp>
          <p:nvSpPr>
            <p:cNvPr id="14340" name="AutoShape 4"/>
            <p:cNvSpPr>
              <a:spLocks noChangeArrowheads="1"/>
            </p:cNvSpPr>
            <p:nvPr/>
          </p:nvSpPr>
          <p:spPr bwMode="auto">
            <a:xfrm rot="5400000">
              <a:off x="2186772" y="2159786"/>
              <a:ext cx="695325" cy="2551112"/>
            </a:xfrm>
            <a:prstGeom prst="can">
              <a:avLst>
                <a:gd name="adj" fmla="val 43314"/>
              </a:avLst>
            </a:prstGeom>
            <a:solidFill>
              <a:schemeClr val="accent1"/>
            </a:solidFill>
            <a:ln w="9525">
              <a:solidFill>
                <a:schemeClr val="tx1"/>
              </a:solidFill>
              <a:round/>
            </a:ln>
          </p:spPr>
          <p:txBody>
            <a:bodyPr wrap="none" anchor="ctr"/>
            <a:lstStyle/>
            <a:p>
              <a:pPr eaLnBrk="0" hangingPunct="0"/>
              <a:endParaRPr lang="zh-CN" altLang="en-US"/>
            </a:p>
          </p:txBody>
        </p:sp>
        <p:sp>
          <p:nvSpPr>
            <p:cNvPr id="3" name="AutoShape 5"/>
            <p:cNvSpPr>
              <a:spLocks noChangeArrowheads="1"/>
            </p:cNvSpPr>
            <p:nvPr/>
          </p:nvSpPr>
          <p:spPr bwMode="auto">
            <a:xfrm rot="5400000">
              <a:off x="3125788" y="2827337"/>
              <a:ext cx="1900238" cy="1122363"/>
            </a:xfrm>
            <a:prstGeom prst="can">
              <a:avLst>
                <a:gd name="adj" fmla="val 31245"/>
              </a:avLst>
            </a:prstGeom>
            <a:solidFill>
              <a:schemeClr val="bg1">
                <a:lumMod val="50000"/>
              </a:schemeClr>
            </a:solidFill>
            <a:ln w="9525">
              <a:solidFill>
                <a:schemeClr val="tx1"/>
              </a:solidFill>
              <a:rou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hangingPunct="0">
                <a:spcBef>
                  <a:spcPct val="0"/>
                </a:spcBef>
                <a:buFontTx/>
                <a:buNone/>
                <a:defRPr/>
              </a:pPr>
              <a:r>
                <a:rPr lang="en-US" altLang="zh-CN" dirty="0">
                  <a:solidFill>
                    <a:srgbClr val="0000FF"/>
                  </a:solidFill>
                  <a:latin typeface="微软雅黑" panose="020B0503020204020204" pitchFamily="34" charset="-122"/>
                  <a:ea typeface="微软雅黑" panose="020B0503020204020204" pitchFamily="34" charset="-122"/>
                </a:rPr>
                <a:t>Adapter </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4342" name="AutoShape 6"/>
            <p:cNvSpPr>
              <a:spLocks noChangeArrowheads="1"/>
            </p:cNvSpPr>
            <p:nvPr/>
          </p:nvSpPr>
          <p:spPr bwMode="auto">
            <a:xfrm rot="5400000">
              <a:off x="5080000" y="2112963"/>
              <a:ext cx="1157288" cy="2551112"/>
            </a:xfrm>
            <a:prstGeom prst="can">
              <a:avLst>
                <a:gd name="adj" fmla="val 26024"/>
              </a:avLst>
            </a:prstGeom>
            <a:solidFill>
              <a:schemeClr val="accent1"/>
            </a:solidFill>
            <a:ln w="9525">
              <a:solidFill>
                <a:schemeClr val="tx1"/>
              </a:solidFill>
              <a:round/>
            </a:ln>
          </p:spPr>
          <p:txBody>
            <a:bodyPr wrap="none" anchor="ctr"/>
            <a:lstStyle/>
            <a:p>
              <a:pPr eaLnBrk="0" hangingPunct="0"/>
              <a:endParaRPr lang="zh-CN" altLang="en-US"/>
            </a:p>
          </p:txBody>
        </p:sp>
      </p:grpSp>
      <p:sp>
        <p:nvSpPr>
          <p:cNvPr id="14343" name="Rectangle 11"/>
          <p:cNvSpPr>
            <a:spLocks noChangeArrowheads="1"/>
          </p:cNvSpPr>
          <p:nvPr/>
        </p:nvSpPr>
        <p:spPr bwMode="auto">
          <a:xfrm>
            <a:off x="1981200" y="762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Introduction to Adapter Pattern</a:t>
            </a:r>
            <a:endParaRPr lang="en-US" altLang="zh-CN" sz="2800">
              <a:solidFill>
                <a:schemeClr val="tx2"/>
              </a:solidFill>
              <a:latin typeface="黑体" panose="02010609060101010101" pitchFamily="49" charset="-122"/>
              <a:ea typeface="黑体" panose="02010609060101010101" pitchFamily="49" charset="-122"/>
            </a:endParaRPr>
          </a:p>
        </p:txBody>
      </p:sp>
      <p:sp>
        <p:nvSpPr>
          <p:cNvPr id="7176" name="TextBox 1"/>
          <p:cNvSpPr txBox="1">
            <a:spLocks noChangeArrowheads="1"/>
          </p:cNvSpPr>
          <p:nvPr/>
        </p:nvSpPr>
        <p:spPr bwMode="auto">
          <a:xfrm>
            <a:off x="688071" y="4529770"/>
            <a:ext cx="105201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eaLnBrk="0" hangingPunct="0">
              <a:buFont typeface="Arial" panose="020B0604020202020204" pitchFamily="34" charset="0"/>
              <a:buChar char="•"/>
            </a:pPr>
            <a:r>
              <a:rPr lang="zh-CN" altLang="en-US" sz="3000" b="1" dirty="0">
                <a:latin typeface="微软雅黑" panose="020B0503020204020204" pitchFamily="34" charset="-122"/>
                <a:ea typeface="微软雅黑" panose="020B0503020204020204" pitchFamily="34" charset="-122"/>
              </a:rPr>
              <a:t>转换了接口，从而可以将粗细不同的两个水管连接起来。</a:t>
            </a:r>
            <a:endParaRPr lang="zh-CN" altLang="en-US" sz="3000" b="1" dirty="0">
              <a:latin typeface="微软雅黑" panose="020B0503020204020204" pitchFamily="34" charset="-122"/>
              <a:ea typeface="微软雅黑" panose="020B0503020204020204" pitchFamily="34" charset="-122"/>
            </a:endParaRPr>
          </a:p>
        </p:txBody>
      </p:sp>
      <p:sp>
        <p:nvSpPr>
          <p:cNvPr id="10" name="Rectangle 3"/>
          <p:cNvSpPr>
            <a:spLocks noGrp="1" noChangeArrowheads="1"/>
          </p:cNvSpPr>
          <p:nvPr>
            <p:ph idx="1"/>
          </p:nvPr>
        </p:nvSpPr>
        <p:spPr>
          <a:xfrm>
            <a:off x="688052" y="5395862"/>
            <a:ext cx="9967877" cy="669956"/>
          </a:xfrm>
        </p:spPr>
        <p:txBody>
          <a:bodyPr>
            <a:normAutofit/>
          </a:bodyPr>
          <a:lstStyle/>
          <a:p>
            <a:pPr eaLnBrk="1" hangingPunct="1"/>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软件设计中，我们也经常会遇到类似的接口不一致的问题</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76"/>
                                        </p:tgtEl>
                                        <p:attrNameLst>
                                          <p:attrName>style.visibility</p:attrName>
                                        </p:attrNameLst>
                                      </p:cBhvr>
                                      <p:to>
                                        <p:strVal val="visible"/>
                                      </p:to>
                                    </p:set>
                                    <p:animEffect transition="in" filter="fade">
                                      <p:cBhvr>
                                        <p:cTn id="14" dur="1000"/>
                                        <p:tgtEl>
                                          <p:spTgt spid="7176"/>
                                        </p:tgtEl>
                                      </p:cBhvr>
                                    </p:animEffect>
                                    <p:anim calcmode="lin" valueType="num">
                                      <p:cBhvr>
                                        <p:cTn id="15" dur="1000" fill="hold"/>
                                        <p:tgtEl>
                                          <p:spTgt spid="7176"/>
                                        </p:tgtEl>
                                        <p:attrNameLst>
                                          <p:attrName>ppt_x</p:attrName>
                                        </p:attrNameLst>
                                      </p:cBhvr>
                                      <p:tavLst>
                                        <p:tav tm="0">
                                          <p:val>
                                            <p:strVal val="#ppt_x"/>
                                          </p:val>
                                        </p:tav>
                                        <p:tav tm="100000">
                                          <p:val>
                                            <p:strVal val="#ppt_x"/>
                                          </p:val>
                                        </p:tav>
                                      </p:tavLst>
                                    </p:anim>
                                    <p:anim calcmode="lin" valueType="num">
                                      <p:cBhvr>
                                        <p:cTn id="16" dur="1000" fill="hold"/>
                                        <p:tgtEl>
                                          <p:spTgt spid="71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BE6E6AE-90B2-4DC5-A5BF-070B51369774}" type="slidenum">
              <a:rPr lang="zh-CN" altLang="en-US" smtClean="0"/>
            </a:fld>
            <a:endParaRPr lang="zh-CN" altLang="en-US" smtClean="0"/>
          </a:p>
        </p:txBody>
      </p:sp>
      <p:sp>
        <p:nvSpPr>
          <p:cNvPr id="16386" name="Text Box 3"/>
          <p:cNvSpPr txBox="1">
            <a:spLocks noChangeArrowheads="1"/>
          </p:cNvSpPr>
          <p:nvPr/>
        </p:nvSpPr>
        <p:spPr bwMode="auto">
          <a:xfrm>
            <a:off x="5562599" y="2003597"/>
            <a:ext cx="6071103" cy="523220"/>
          </a:xfrm>
          <a:prstGeom prst="rect">
            <a:avLst/>
          </a:prstGeom>
          <a:solidFill>
            <a:schemeClr val="bg1">
              <a:alpha val="18823"/>
            </a:schemeClr>
          </a:solidFill>
          <a:ln w="12700">
            <a:solidFill>
              <a:srgbClr val="CC3300"/>
            </a:solidFill>
            <a:miter lim="800000"/>
          </a:ln>
        </p:spPr>
        <p:txBody>
          <a:bodyPr wrap="square" lIns="0">
            <a:spAutoFit/>
          </a:bodyPr>
          <a:lstStyle/>
          <a:p>
            <a:r>
              <a:rPr lang="en-US" altLang="zh-CN" sz="2800" b="1" dirty="0">
                <a:latin typeface="微软雅黑" panose="020B0503020204020204" pitchFamily="34" charset="-122"/>
                <a:ea typeface="微软雅黑" panose="020B0503020204020204" pitchFamily="34" charset="-122"/>
              </a:rPr>
              <a:t>+Ellipse(</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x, </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y, </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w, </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h)</a:t>
            </a:r>
            <a:endParaRPr lang="en-US" altLang="zh-CN" sz="2800" b="1" dirty="0">
              <a:latin typeface="微软雅黑" panose="020B0503020204020204" pitchFamily="34" charset="-122"/>
              <a:ea typeface="微软雅黑" panose="020B0503020204020204" pitchFamily="34" charset="-122"/>
            </a:endParaRPr>
          </a:p>
        </p:txBody>
      </p:sp>
      <p:sp>
        <p:nvSpPr>
          <p:cNvPr id="16387" name="Text Box 4"/>
          <p:cNvSpPr txBox="1">
            <a:spLocks noChangeArrowheads="1"/>
          </p:cNvSpPr>
          <p:nvPr/>
        </p:nvSpPr>
        <p:spPr bwMode="auto">
          <a:xfrm>
            <a:off x="5562599" y="1392238"/>
            <a:ext cx="6071103" cy="481012"/>
          </a:xfrm>
          <a:prstGeom prst="rect">
            <a:avLst/>
          </a:prstGeom>
          <a:solidFill>
            <a:schemeClr val="bg1">
              <a:alpha val="18823"/>
            </a:schemeClr>
          </a:solidFill>
          <a:ln w="127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Ellipse</a:t>
            </a:r>
            <a:r>
              <a:rPr lang="en-US" altLang="zh-CN" sz="2400" dirty="0"/>
              <a:t> </a:t>
            </a:r>
            <a:endParaRPr lang="en-US" altLang="zh-CN" sz="2400" dirty="0"/>
          </a:p>
        </p:txBody>
      </p:sp>
      <p:sp>
        <p:nvSpPr>
          <p:cNvPr id="16388" name="Rectangle 5"/>
          <p:cNvSpPr>
            <a:spLocks noChangeArrowheads="1"/>
          </p:cNvSpPr>
          <p:nvPr/>
        </p:nvSpPr>
        <p:spPr bwMode="auto">
          <a:xfrm>
            <a:off x="5565775" y="1876597"/>
            <a:ext cx="6066815" cy="125412"/>
          </a:xfrm>
          <a:prstGeom prst="rect">
            <a:avLst/>
          </a:prstGeom>
          <a:solidFill>
            <a:schemeClr val="bg1">
              <a:alpha val="18823"/>
            </a:schemeClr>
          </a:solidFill>
          <a:ln w="12700">
            <a:solidFill>
              <a:schemeClr val="tx1"/>
            </a:solidFill>
            <a:miter lim="800000"/>
          </a:ln>
        </p:spPr>
        <p:txBody>
          <a:bodyPr wrap="none" anchor="ctr"/>
          <a:lstStyle/>
          <a:p>
            <a:pPr eaLnBrk="0" hangingPunct="0"/>
            <a:endParaRPr lang="zh-CN" altLang="en-US"/>
          </a:p>
        </p:txBody>
      </p:sp>
      <p:sp>
        <p:nvSpPr>
          <p:cNvPr id="1083400" name="Oval 8"/>
          <p:cNvSpPr>
            <a:spLocks noChangeArrowheads="1"/>
          </p:cNvSpPr>
          <p:nvPr/>
        </p:nvSpPr>
        <p:spPr bwMode="auto">
          <a:xfrm>
            <a:off x="3657600" y="3886200"/>
            <a:ext cx="4038600" cy="198120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a:p>
        </p:txBody>
      </p:sp>
      <p:sp>
        <p:nvSpPr>
          <p:cNvPr id="1083401" name="Line 9"/>
          <p:cNvSpPr>
            <a:spLocks noChangeShapeType="1"/>
          </p:cNvSpPr>
          <p:nvPr/>
        </p:nvSpPr>
        <p:spPr bwMode="auto">
          <a:xfrm>
            <a:off x="2743200" y="6324600"/>
            <a:ext cx="5791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3402" name="Line 10"/>
          <p:cNvSpPr>
            <a:spLocks noChangeShapeType="1"/>
          </p:cNvSpPr>
          <p:nvPr/>
        </p:nvSpPr>
        <p:spPr bwMode="auto">
          <a:xfrm flipV="1">
            <a:off x="3124200" y="3505200"/>
            <a:ext cx="0" cy="2819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3403" name="Oval 11"/>
          <p:cNvSpPr>
            <a:spLocks noChangeArrowheads="1"/>
          </p:cNvSpPr>
          <p:nvPr/>
        </p:nvSpPr>
        <p:spPr bwMode="auto">
          <a:xfrm>
            <a:off x="5638800" y="4876800"/>
            <a:ext cx="76200" cy="76200"/>
          </a:xfrm>
          <a:prstGeom prst="ellipse">
            <a:avLst/>
          </a:prstGeom>
          <a:solidFill>
            <a:srgbClr val="800000"/>
          </a:solidFill>
          <a:ln w="9525">
            <a:solidFill>
              <a:schemeClr val="tx1"/>
            </a:solidFill>
            <a:round/>
          </a:ln>
        </p:spPr>
        <p:txBody>
          <a:bodyPr wrap="none" anchor="ctr"/>
          <a:lstStyle/>
          <a:p>
            <a:pPr eaLnBrk="0" hangingPunct="0"/>
            <a:endParaRPr lang="zh-CN" altLang="en-US"/>
          </a:p>
        </p:txBody>
      </p:sp>
      <p:sp>
        <p:nvSpPr>
          <p:cNvPr id="1083404" name="Text Box 12"/>
          <p:cNvSpPr txBox="1">
            <a:spLocks noChangeArrowheads="1"/>
          </p:cNvSpPr>
          <p:nvPr/>
        </p:nvSpPr>
        <p:spPr bwMode="auto">
          <a:xfrm>
            <a:off x="3276599" y="3387512"/>
            <a:ext cx="1600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(56, 100)</a:t>
            </a:r>
            <a:endParaRPr lang="en-US" altLang="zh-CN" sz="2400" b="1" dirty="0">
              <a:latin typeface="微软雅黑" panose="020B0503020204020204" pitchFamily="34" charset="-122"/>
              <a:ea typeface="微软雅黑" panose="020B0503020204020204" pitchFamily="34" charset="-122"/>
            </a:endParaRPr>
          </a:p>
        </p:txBody>
      </p:sp>
      <p:sp>
        <p:nvSpPr>
          <p:cNvPr id="1083407" name="Text Box 15"/>
          <p:cNvSpPr txBox="1">
            <a:spLocks noChangeArrowheads="1"/>
          </p:cNvSpPr>
          <p:nvPr/>
        </p:nvSpPr>
        <p:spPr bwMode="auto">
          <a:xfrm>
            <a:off x="7772400" y="457200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eaLnBrk="0" hangingPunct="0">
              <a:spcBef>
                <a:spcPct val="50000"/>
              </a:spcBef>
            </a:pPr>
            <a:r>
              <a:rPr lang="en-US" altLang="zh-CN" sz="2800" b="1" dirty="0">
                <a:latin typeface="微软雅黑" panose="020B0503020204020204" pitchFamily="34" charset="-122"/>
                <a:ea typeface="微软雅黑" panose="020B0503020204020204" pitchFamily="34" charset="-122"/>
              </a:rPr>
              <a:t>200</a:t>
            </a:r>
            <a:endParaRPr lang="en-US" altLang="zh-CN" sz="2800" b="1" dirty="0">
              <a:latin typeface="微软雅黑" panose="020B0503020204020204" pitchFamily="34" charset="-122"/>
              <a:ea typeface="微软雅黑" panose="020B0503020204020204" pitchFamily="34" charset="-122"/>
            </a:endParaRPr>
          </a:p>
        </p:txBody>
      </p:sp>
      <p:sp>
        <p:nvSpPr>
          <p:cNvPr id="1083408" name="Text Box 16"/>
          <p:cNvSpPr txBox="1">
            <a:spLocks noChangeArrowheads="1"/>
          </p:cNvSpPr>
          <p:nvPr/>
        </p:nvSpPr>
        <p:spPr bwMode="auto">
          <a:xfrm>
            <a:off x="5257800" y="586740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eaLnBrk="0" hangingPunct="0">
              <a:spcBef>
                <a:spcPct val="50000"/>
              </a:spcBef>
            </a:pPr>
            <a:r>
              <a:rPr lang="en-US" altLang="zh-CN" sz="2800" b="1" dirty="0">
                <a:latin typeface="微软雅黑" panose="020B0503020204020204" pitchFamily="34" charset="-122"/>
                <a:ea typeface="微软雅黑" panose="020B0503020204020204" pitchFamily="34" charset="-122"/>
              </a:rPr>
              <a:t>300</a:t>
            </a:r>
            <a:endParaRPr lang="en-US" altLang="zh-CN" sz="2800" b="1" dirty="0">
              <a:latin typeface="微软雅黑" panose="020B0503020204020204" pitchFamily="34" charset="-122"/>
              <a:ea typeface="微软雅黑" panose="020B0503020204020204" pitchFamily="34" charset="-122"/>
            </a:endParaRPr>
          </a:p>
        </p:txBody>
      </p:sp>
      <p:sp>
        <p:nvSpPr>
          <p:cNvPr id="1083409" name="Line 17"/>
          <p:cNvSpPr>
            <a:spLocks noChangeShapeType="1"/>
          </p:cNvSpPr>
          <p:nvPr/>
        </p:nvSpPr>
        <p:spPr bwMode="auto">
          <a:xfrm>
            <a:off x="3657600" y="3886200"/>
            <a:ext cx="0" cy="19812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83410" name="Line 18"/>
          <p:cNvSpPr>
            <a:spLocks noChangeShapeType="1"/>
          </p:cNvSpPr>
          <p:nvPr/>
        </p:nvSpPr>
        <p:spPr bwMode="auto">
          <a:xfrm>
            <a:off x="3657600" y="5867400"/>
            <a:ext cx="40386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83411" name="Line 19"/>
          <p:cNvSpPr>
            <a:spLocks noChangeShapeType="1"/>
          </p:cNvSpPr>
          <p:nvPr/>
        </p:nvSpPr>
        <p:spPr bwMode="auto">
          <a:xfrm>
            <a:off x="7696200" y="3886200"/>
            <a:ext cx="0" cy="19812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83412" name="Line 20"/>
          <p:cNvSpPr>
            <a:spLocks noChangeShapeType="1"/>
          </p:cNvSpPr>
          <p:nvPr/>
        </p:nvSpPr>
        <p:spPr bwMode="auto">
          <a:xfrm>
            <a:off x="3657600" y="3886200"/>
            <a:ext cx="40386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83413" name="Line 21"/>
          <p:cNvSpPr>
            <a:spLocks noChangeShapeType="1"/>
          </p:cNvSpPr>
          <p:nvPr/>
        </p:nvSpPr>
        <p:spPr bwMode="auto">
          <a:xfrm>
            <a:off x="7620000" y="3886200"/>
            <a:ext cx="381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3414" name="Line 22"/>
          <p:cNvSpPr>
            <a:spLocks noChangeShapeType="1"/>
          </p:cNvSpPr>
          <p:nvPr/>
        </p:nvSpPr>
        <p:spPr bwMode="auto">
          <a:xfrm>
            <a:off x="7620000" y="58674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3415" name="Line 23"/>
          <p:cNvSpPr>
            <a:spLocks noChangeShapeType="1"/>
          </p:cNvSpPr>
          <p:nvPr/>
        </p:nvSpPr>
        <p:spPr bwMode="auto">
          <a:xfrm flipV="1">
            <a:off x="7993078" y="3881292"/>
            <a:ext cx="0" cy="720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3416" name="Line 24"/>
          <p:cNvSpPr>
            <a:spLocks noChangeShapeType="1"/>
          </p:cNvSpPr>
          <p:nvPr/>
        </p:nvSpPr>
        <p:spPr bwMode="auto">
          <a:xfrm flipH="1">
            <a:off x="7986245" y="5075363"/>
            <a:ext cx="0" cy="80470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3417" name="Line 25"/>
          <p:cNvSpPr>
            <a:spLocks noChangeShapeType="1"/>
          </p:cNvSpPr>
          <p:nvPr/>
        </p:nvSpPr>
        <p:spPr bwMode="auto">
          <a:xfrm>
            <a:off x="3657600" y="58674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3418" name="Line 26"/>
          <p:cNvSpPr>
            <a:spLocks noChangeShapeType="1"/>
          </p:cNvSpPr>
          <p:nvPr/>
        </p:nvSpPr>
        <p:spPr bwMode="auto">
          <a:xfrm>
            <a:off x="7696200" y="58674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3419" name="Line 27"/>
          <p:cNvSpPr>
            <a:spLocks noChangeShapeType="1"/>
          </p:cNvSpPr>
          <p:nvPr/>
        </p:nvSpPr>
        <p:spPr bwMode="auto">
          <a:xfrm flipH="1" flipV="1">
            <a:off x="3653129" y="6118607"/>
            <a:ext cx="1371600" cy="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3420" name="Line 28"/>
          <p:cNvSpPr>
            <a:spLocks noChangeShapeType="1"/>
          </p:cNvSpPr>
          <p:nvPr/>
        </p:nvSpPr>
        <p:spPr bwMode="auto">
          <a:xfrm flipV="1">
            <a:off x="5943600" y="6085112"/>
            <a:ext cx="174993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Text Box 29"/>
          <p:cNvSpPr txBox="1">
            <a:spLocks noChangeArrowheads="1"/>
          </p:cNvSpPr>
          <p:nvPr/>
        </p:nvSpPr>
        <p:spPr bwMode="auto">
          <a:xfrm>
            <a:off x="488887" y="990601"/>
            <a:ext cx="4540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2800" b="1" dirty="0" smtClean="0">
                <a:solidFill>
                  <a:srgbClr val="0000CC"/>
                </a:solidFill>
                <a:latin typeface="微软雅黑" panose="020B0503020204020204" pitchFamily="34" charset="-122"/>
                <a:ea typeface="微软雅黑" panose="020B0503020204020204" pitchFamily="34" charset="-122"/>
              </a:rPr>
              <a:t>例</a:t>
            </a: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en-US" altLang="zh-CN" sz="2800" b="1" dirty="0">
                <a:solidFill>
                  <a:srgbClr val="FF0000"/>
                </a:solidFill>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椭圆的</a:t>
            </a:r>
            <a:r>
              <a:rPr lang="zh-CN" altLang="en-US" sz="2800" b="1" dirty="0" smtClean="0">
                <a:highlight>
                  <a:srgbClr val="FFFF00"/>
                </a:highlight>
                <a:latin typeface="微软雅黑" panose="020B0503020204020204" pitchFamily="34" charset="-122"/>
                <a:ea typeface="微软雅黑" panose="020B0503020204020204" pitchFamily="34" charset="-122"/>
              </a:rPr>
              <a:t>接口转换问题</a:t>
            </a:r>
            <a:endParaRPr lang="zh-CN" altLang="en-US" sz="2800" b="1" dirty="0" smtClean="0">
              <a:highlight>
                <a:srgbClr val="FFFF00"/>
              </a:highlight>
              <a:latin typeface="微软雅黑" panose="020B0503020204020204" pitchFamily="34" charset="-122"/>
              <a:ea typeface="微软雅黑" panose="020B0503020204020204" pitchFamily="34" charset="-122"/>
            </a:endParaRPr>
          </a:p>
        </p:txBody>
      </p:sp>
      <p:sp>
        <p:nvSpPr>
          <p:cNvPr id="16409" name="Rectangle 31"/>
          <p:cNvSpPr>
            <a:spLocks noChangeArrowheads="1"/>
          </p:cNvSpPr>
          <p:nvPr/>
        </p:nvSpPr>
        <p:spPr bwMode="auto">
          <a:xfrm>
            <a:off x="3048000" y="1524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Introduction to Adapter Pattern</a:t>
            </a:r>
            <a:endParaRPr lang="en-US" altLang="zh-CN" sz="2800">
              <a:solidFill>
                <a:schemeClr val="tx2"/>
              </a:solidFill>
              <a:latin typeface="黑体" panose="02010609060101010101" pitchFamily="49" charset="-122"/>
              <a:ea typeface="黑体" panose="02010609060101010101" pitchFamily="49" charset="-122"/>
            </a:endParaRPr>
          </a:p>
        </p:txBody>
      </p:sp>
      <p:sp>
        <p:nvSpPr>
          <p:cNvPr id="1083424" name="Text Box 32"/>
          <p:cNvSpPr txBox="1">
            <a:spLocks noChangeArrowheads="1"/>
          </p:cNvSpPr>
          <p:nvPr/>
        </p:nvSpPr>
        <p:spPr bwMode="auto">
          <a:xfrm>
            <a:off x="578793" y="2559049"/>
            <a:ext cx="7937500" cy="523875"/>
          </a:xfrm>
          <a:prstGeom prst="rect">
            <a:avLst/>
          </a:prstGeom>
          <a:noFill/>
          <a:ln>
            <a:noFill/>
          </a:ln>
          <a:effectLst/>
        </p:spPr>
        <p:txBody>
          <a:bodyPr>
            <a:spAutoFit/>
          </a:bodyPr>
          <a:lstStyle/>
          <a:p>
            <a:pPr eaLnBrk="0" hangingPunct="0">
              <a:spcBef>
                <a:spcPct val="20000"/>
              </a:spcBef>
              <a:defRPr/>
            </a:pPr>
            <a:r>
              <a:rPr lang="en-US" altLang="zh-CN" sz="2800" b="1" dirty="0">
                <a:latin typeface="微软雅黑" panose="020B0503020204020204" pitchFamily="34" charset="-122"/>
                <a:ea typeface="微软雅黑" panose="020B0503020204020204" pitchFamily="34" charset="-122"/>
              </a:rPr>
              <a:t>Ellipse e = new Ellipse (56, 100, 300, 200);</a:t>
            </a:r>
            <a:endParaRPr lang="en-US" altLang="zh-CN" sz="2800" b="1" dirty="0">
              <a:latin typeface="微软雅黑" panose="020B0503020204020204" pitchFamily="34" charset="-122"/>
              <a:ea typeface="微软雅黑" panose="020B0503020204020204" pitchFamily="34" charset="-122"/>
            </a:endParaRPr>
          </a:p>
        </p:txBody>
      </p:sp>
      <p:sp>
        <p:nvSpPr>
          <p:cNvPr id="16411" name="矩形标注 1"/>
          <p:cNvSpPr>
            <a:spLocks noChangeArrowheads="1"/>
          </p:cNvSpPr>
          <p:nvPr/>
        </p:nvSpPr>
        <p:spPr bwMode="auto">
          <a:xfrm>
            <a:off x="8001000" y="685800"/>
            <a:ext cx="1828800" cy="533400"/>
          </a:xfrm>
          <a:prstGeom prst="wedgeRectCallout">
            <a:avLst>
              <a:gd name="adj1" fmla="val -41667"/>
              <a:gd name="adj2" fmla="val 79167"/>
            </a:avLst>
          </a:prstGeom>
          <a:solidFill>
            <a:schemeClr val="bg1"/>
          </a:solidFill>
          <a:ln w="9525">
            <a:solidFill>
              <a:schemeClr val="tx1"/>
            </a:solidFill>
            <a:round/>
          </a:ln>
        </p:spPr>
        <p:txBody>
          <a:bodyPr/>
          <a:lstStyle/>
          <a:p>
            <a:pPr eaLnBrk="0" hangingPunct="0"/>
            <a:r>
              <a:rPr lang="en-US" altLang="zh-CN" sz="2800" b="1">
                <a:solidFill>
                  <a:srgbClr val="0000CC"/>
                </a:solidFill>
                <a:latin typeface="微软雅黑" panose="020B0503020204020204" pitchFamily="34" charset="-122"/>
                <a:ea typeface="微软雅黑" panose="020B0503020204020204" pitchFamily="34" charset="-122"/>
              </a:rPr>
              <a:t>Java API</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29" name="Oval 11"/>
          <p:cNvSpPr>
            <a:spLocks noChangeArrowheads="1"/>
          </p:cNvSpPr>
          <p:nvPr/>
        </p:nvSpPr>
        <p:spPr bwMode="auto">
          <a:xfrm>
            <a:off x="3618377" y="3843192"/>
            <a:ext cx="76200" cy="76200"/>
          </a:xfrm>
          <a:prstGeom prst="ellipse">
            <a:avLst/>
          </a:prstGeom>
          <a:solidFill>
            <a:srgbClr val="800000"/>
          </a:solidFill>
          <a:ln w="9525">
            <a:solidFill>
              <a:schemeClr val="tx1"/>
            </a:solidFill>
            <a:round/>
          </a:ln>
        </p:spPr>
        <p:txBody>
          <a:bodyPr wrap="none" anchor="ctr"/>
          <a:lstStyle/>
          <a:p>
            <a:pPr eaLnBrk="0" hangingPunct="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3424"/>
                                        </p:tgtEl>
                                        <p:attrNameLst>
                                          <p:attrName>style.visibility</p:attrName>
                                        </p:attrNameLst>
                                      </p:cBhvr>
                                      <p:to>
                                        <p:strVal val="visible"/>
                                      </p:to>
                                    </p:set>
                                    <p:animEffect transition="in" filter="fade">
                                      <p:cBhvr>
                                        <p:cTn id="7" dur="1000"/>
                                        <p:tgtEl>
                                          <p:spTgt spid="1083424"/>
                                        </p:tgtEl>
                                      </p:cBhvr>
                                    </p:animEffect>
                                    <p:anim calcmode="lin" valueType="num">
                                      <p:cBhvr>
                                        <p:cTn id="8" dur="1000" fill="hold"/>
                                        <p:tgtEl>
                                          <p:spTgt spid="1083424"/>
                                        </p:tgtEl>
                                        <p:attrNameLst>
                                          <p:attrName>ppt_x</p:attrName>
                                        </p:attrNameLst>
                                      </p:cBhvr>
                                      <p:tavLst>
                                        <p:tav tm="0">
                                          <p:val>
                                            <p:strVal val="#ppt_x"/>
                                          </p:val>
                                        </p:tav>
                                        <p:tav tm="100000">
                                          <p:val>
                                            <p:strVal val="#ppt_x"/>
                                          </p:val>
                                        </p:tav>
                                      </p:tavLst>
                                    </p:anim>
                                    <p:anim calcmode="lin" valueType="num">
                                      <p:cBhvr>
                                        <p:cTn id="9" dur="1000" fill="hold"/>
                                        <p:tgtEl>
                                          <p:spTgt spid="10834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83400"/>
                                        </p:tgtEl>
                                        <p:attrNameLst>
                                          <p:attrName>style.visibility</p:attrName>
                                        </p:attrNameLst>
                                      </p:cBhvr>
                                      <p:to>
                                        <p:strVal val="visible"/>
                                      </p:to>
                                    </p:set>
                                    <p:animEffect transition="in" filter="fade">
                                      <p:cBhvr>
                                        <p:cTn id="14" dur="1000"/>
                                        <p:tgtEl>
                                          <p:spTgt spid="1083400"/>
                                        </p:tgtEl>
                                      </p:cBhvr>
                                    </p:animEffect>
                                    <p:anim calcmode="lin" valueType="num">
                                      <p:cBhvr>
                                        <p:cTn id="15" dur="1000" fill="hold"/>
                                        <p:tgtEl>
                                          <p:spTgt spid="1083400"/>
                                        </p:tgtEl>
                                        <p:attrNameLst>
                                          <p:attrName>ppt_x</p:attrName>
                                        </p:attrNameLst>
                                      </p:cBhvr>
                                      <p:tavLst>
                                        <p:tav tm="0">
                                          <p:val>
                                            <p:strVal val="#ppt_x"/>
                                          </p:val>
                                        </p:tav>
                                        <p:tav tm="100000">
                                          <p:val>
                                            <p:strVal val="#ppt_x"/>
                                          </p:val>
                                        </p:tav>
                                      </p:tavLst>
                                    </p:anim>
                                    <p:anim calcmode="lin" valueType="num">
                                      <p:cBhvr>
                                        <p:cTn id="16" dur="1000" fill="hold"/>
                                        <p:tgtEl>
                                          <p:spTgt spid="108340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83401"/>
                                        </p:tgtEl>
                                        <p:attrNameLst>
                                          <p:attrName>style.visibility</p:attrName>
                                        </p:attrNameLst>
                                      </p:cBhvr>
                                      <p:to>
                                        <p:strVal val="visible"/>
                                      </p:to>
                                    </p:set>
                                    <p:animEffect transition="in" filter="fade">
                                      <p:cBhvr>
                                        <p:cTn id="19" dur="1000"/>
                                        <p:tgtEl>
                                          <p:spTgt spid="1083401"/>
                                        </p:tgtEl>
                                      </p:cBhvr>
                                    </p:animEffect>
                                    <p:anim calcmode="lin" valueType="num">
                                      <p:cBhvr>
                                        <p:cTn id="20" dur="1000" fill="hold"/>
                                        <p:tgtEl>
                                          <p:spTgt spid="1083401"/>
                                        </p:tgtEl>
                                        <p:attrNameLst>
                                          <p:attrName>ppt_x</p:attrName>
                                        </p:attrNameLst>
                                      </p:cBhvr>
                                      <p:tavLst>
                                        <p:tav tm="0">
                                          <p:val>
                                            <p:strVal val="#ppt_x"/>
                                          </p:val>
                                        </p:tav>
                                        <p:tav tm="100000">
                                          <p:val>
                                            <p:strVal val="#ppt_x"/>
                                          </p:val>
                                        </p:tav>
                                      </p:tavLst>
                                    </p:anim>
                                    <p:anim calcmode="lin" valueType="num">
                                      <p:cBhvr>
                                        <p:cTn id="21" dur="1000" fill="hold"/>
                                        <p:tgtEl>
                                          <p:spTgt spid="108340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83402"/>
                                        </p:tgtEl>
                                        <p:attrNameLst>
                                          <p:attrName>style.visibility</p:attrName>
                                        </p:attrNameLst>
                                      </p:cBhvr>
                                      <p:to>
                                        <p:strVal val="visible"/>
                                      </p:to>
                                    </p:set>
                                    <p:animEffect transition="in" filter="fade">
                                      <p:cBhvr>
                                        <p:cTn id="24" dur="1000"/>
                                        <p:tgtEl>
                                          <p:spTgt spid="1083402"/>
                                        </p:tgtEl>
                                      </p:cBhvr>
                                    </p:animEffect>
                                    <p:anim calcmode="lin" valueType="num">
                                      <p:cBhvr>
                                        <p:cTn id="25" dur="1000" fill="hold"/>
                                        <p:tgtEl>
                                          <p:spTgt spid="1083402"/>
                                        </p:tgtEl>
                                        <p:attrNameLst>
                                          <p:attrName>ppt_x</p:attrName>
                                        </p:attrNameLst>
                                      </p:cBhvr>
                                      <p:tavLst>
                                        <p:tav tm="0">
                                          <p:val>
                                            <p:strVal val="#ppt_x"/>
                                          </p:val>
                                        </p:tav>
                                        <p:tav tm="100000">
                                          <p:val>
                                            <p:strVal val="#ppt_x"/>
                                          </p:val>
                                        </p:tav>
                                      </p:tavLst>
                                    </p:anim>
                                    <p:anim calcmode="lin" valueType="num">
                                      <p:cBhvr>
                                        <p:cTn id="26" dur="1000" fill="hold"/>
                                        <p:tgtEl>
                                          <p:spTgt spid="108340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83403"/>
                                        </p:tgtEl>
                                        <p:attrNameLst>
                                          <p:attrName>style.visibility</p:attrName>
                                        </p:attrNameLst>
                                      </p:cBhvr>
                                      <p:to>
                                        <p:strVal val="visible"/>
                                      </p:to>
                                    </p:set>
                                    <p:animEffect transition="in" filter="fade">
                                      <p:cBhvr>
                                        <p:cTn id="29" dur="1000"/>
                                        <p:tgtEl>
                                          <p:spTgt spid="1083403"/>
                                        </p:tgtEl>
                                      </p:cBhvr>
                                    </p:animEffect>
                                    <p:anim calcmode="lin" valueType="num">
                                      <p:cBhvr>
                                        <p:cTn id="30" dur="1000" fill="hold"/>
                                        <p:tgtEl>
                                          <p:spTgt spid="1083403"/>
                                        </p:tgtEl>
                                        <p:attrNameLst>
                                          <p:attrName>ppt_x</p:attrName>
                                        </p:attrNameLst>
                                      </p:cBhvr>
                                      <p:tavLst>
                                        <p:tav tm="0">
                                          <p:val>
                                            <p:strVal val="#ppt_x"/>
                                          </p:val>
                                        </p:tav>
                                        <p:tav tm="100000">
                                          <p:val>
                                            <p:strVal val="#ppt_x"/>
                                          </p:val>
                                        </p:tav>
                                      </p:tavLst>
                                    </p:anim>
                                    <p:anim calcmode="lin" valueType="num">
                                      <p:cBhvr>
                                        <p:cTn id="31" dur="1000" fill="hold"/>
                                        <p:tgtEl>
                                          <p:spTgt spid="108340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83404"/>
                                        </p:tgtEl>
                                        <p:attrNameLst>
                                          <p:attrName>style.visibility</p:attrName>
                                        </p:attrNameLst>
                                      </p:cBhvr>
                                      <p:to>
                                        <p:strVal val="visible"/>
                                      </p:to>
                                    </p:set>
                                    <p:animEffect transition="in" filter="fade">
                                      <p:cBhvr>
                                        <p:cTn id="34" dur="1000"/>
                                        <p:tgtEl>
                                          <p:spTgt spid="1083404"/>
                                        </p:tgtEl>
                                      </p:cBhvr>
                                    </p:animEffect>
                                    <p:anim calcmode="lin" valueType="num">
                                      <p:cBhvr>
                                        <p:cTn id="35" dur="1000" fill="hold"/>
                                        <p:tgtEl>
                                          <p:spTgt spid="1083404"/>
                                        </p:tgtEl>
                                        <p:attrNameLst>
                                          <p:attrName>ppt_x</p:attrName>
                                        </p:attrNameLst>
                                      </p:cBhvr>
                                      <p:tavLst>
                                        <p:tav tm="0">
                                          <p:val>
                                            <p:strVal val="#ppt_x"/>
                                          </p:val>
                                        </p:tav>
                                        <p:tav tm="100000">
                                          <p:val>
                                            <p:strVal val="#ppt_x"/>
                                          </p:val>
                                        </p:tav>
                                      </p:tavLst>
                                    </p:anim>
                                    <p:anim calcmode="lin" valueType="num">
                                      <p:cBhvr>
                                        <p:cTn id="36" dur="1000" fill="hold"/>
                                        <p:tgtEl>
                                          <p:spTgt spid="108340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83407"/>
                                        </p:tgtEl>
                                        <p:attrNameLst>
                                          <p:attrName>style.visibility</p:attrName>
                                        </p:attrNameLst>
                                      </p:cBhvr>
                                      <p:to>
                                        <p:strVal val="visible"/>
                                      </p:to>
                                    </p:set>
                                    <p:animEffect transition="in" filter="fade">
                                      <p:cBhvr>
                                        <p:cTn id="39" dur="1000"/>
                                        <p:tgtEl>
                                          <p:spTgt spid="1083407"/>
                                        </p:tgtEl>
                                      </p:cBhvr>
                                    </p:animEffect>
                                    <p:anim calcmode="lin" valueType="num">
                                      <p:cBhvr>
                                        <p:cTn id="40" dur="1000" fill="hold"/>
                                        <p:tgtEl>
                                          <p:spTgt spid="1083407"/>
                                        </p:tgtEl>
                                        <p:attrNameLst>
                                          <p:attrName>ppt_x</p:attrName>
                                        </p:attrNameLst>
                                      </p:cBhvr>
                                      <p:tavLst>
                                        <p:tav tm="0">
                                          <p:val>
                                            <p:strVal val="#ppt_x"/>
                                          </p:val>
                                        </p:tav>
                                        <p:tav tm="100000">
                                          <p:val>
                                            <p:strVal val="#ppt_x"/>
                                          </p:val>
                                        </p:tav>
                                      </p:tavLst>
                                    </p:anim>
                                    <p:anim calcmode="lin" valueType="num">
                                      <p:cBhvr>
                                        <p:cTn id="41" dur="1000" fill="hold"/>
                                        <p:tgtEl>
                                          <p:spTgt spid="10834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83408"/>
                                        </p:tgtEl>
                                        <p:attrNameLst>
                                          <p:attrName>style.visibility</p:attrName>
                                        </p:attrNameLst>
                                      </p:cBhvr>
                                      <p:to>
                                        <p:strVal val="visible"/>
                                      </p:to>
                                    </p:set>
                                    <p:animEffect transition="in" filter="fade">
                                      <p:cBhvr>
                                        <p:cTn id="44" dur="1000"/>
                                        <p:tgtEl>
                                          <p:spTgt spid="1083408"/>
                                        </p:tgtEl>
                                      </p:cBhvr>
                                    </p:animEffect>
                                    <p:anim calcmode="lin" valueType="num">
                                      <p:cBhvr>
                                        <p:cTn id="45" dur="1000" fill="hold"/>
                                        <p:tgtEl>
                                          <p:spTgt spid="1083408"/>
                                        </p:tgtEl>
                                        <p:attrNameLst>
                                          <p:attrName>ppt_x</p:attrName>
                                        </p:attrNameLst>
                                      </p:cBhvr>
                                      <p:tavLst>
                                        <p:tav tm="0">
                                          <p:val>
                                            <p:strVal val="#ppt_x"/>
                                          </p:val>
                                        </p:tav>
                                        <p:tav tm="100000">
                                          <p:val>
                                            <p:strVal val="#ppt_x"/>
                                          </p:val>
                                        </p:tav>
                                      </p:tavLst>
                                    </p:anim>
                                    <p:anim calcmode="lin" valueType="num">
                                      <p:cBhvr>
                                        <p:cTn id="46" dur="1000" fill="hold"/>
                                        <p:tgtEl>
                                          <p:spTgt spid="108340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83409"/>
                                        </p:tgtEl>
                                        <p:attrNameLst>
                                          <p:attrName>style.visibility</p:attrName>
                                        </p:attrNameLst>
                                      </p:cBhvr>
                                      <p:to>
                                        <p:strVal val="visible"/>
                                      </p:to>
                                    </p:set>
                                    <p:animEffect transition="in" filter="fade">
                                      <p:cBhvr>
                                        <p:cTn id="49" dur="1000"/>
                                        <p:tgtEl>
                                          <p:spTgt spid="1083409"/>
                                        </p:tgtEl>
                                      </p:cBhvr>
                                    </p:animEffect>
                                    <p:anim calcmode="lin" valueType="num">
                                      <p:cBhvr>
                                        <p:cTn id="50" dur="1000" fill="hold"/>
                                        <p:tgtEl>
                                          <p:spTgt spid="1083409"/>
                                        </p:tgtEl>
                                        <p:attrNameLst>
                                          <p:attrName>ppt_x</p:attrName>
                                        </p:attrNameLst>
                                      </p:cBhvr>
                                      <p:tavLst>
                                        <p:tav tm="0">
                                          <p:val>
                                            <p:strVal val="#ppt_x"/>
                                          </p:val>
                                        </p:tav>
                                        <p:tav tm="100000">
                                          <p:val>
                                            <p:strVal val="#ppt_x"/>
                                          </p:val>
                                        </p:tav>
                                      </p:tavLst>
                                    </p:anim>
                                    <p:anim calcmode="lin" valueType="num">
                                      <p:cBhvr>
                                        <p:cTn id="51" dur="1000" fill="hold"/>
                                        <p:tgtEl>
                                          <p:spTgt spid="108340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83410"/>
                                        </p:tgtEl>
                                        <p:attrNameLst>
                                          <p:attrName>style.visibility</p:attrName>
                                        </p:attrNameLst>
                                      </p:cBhvr>
                                      <p:to>
                                        <p:strVal val="visible"/>
                                      </p:to>
                                    </p:set>
                                    <p:animEffect transition="in" filter="fade">
                                      <p:cBhvr>
                                        <p:cTn id="54" dur="1000"/>
                                        <p:tgtEl>
                                          <p:spTgt spid="1083410"/>
                                        </p:tgtEl>
                                      </p:cBhvr>
                                    </p:animEffect>
                                    <p:anim calcmode="lin" valueType="num">
                                      <p:cBhvr>
                                        <p:cTn id="55" dur="1000" fill="hold"/>
                                        <p:tgtEl>
                                          <p:spTgt spid="1083410"/>
                                        </p:tgtEl>
                                        <p:attrNameLst>
                                          <p:attrName>ppt_x</p:attrName>
                                        </p:attrNameLst>
                                      </p:cBhvr>
                                      <p:tavLst>
                                        <p:tav tm="0">
                                          <p:val>
                                            <p:strVal val="#ppt_x"/>
                                          </p:val>
                                        </p:tav>
                                        <p:tav tm="100000">
                                          <p:val>
                                            <p:strVal val="#ppt_x"/>
                                          </p:val>
                                        </p:tav>
                                      </p:tavLst>
                                    </p:anim>
                                    <p:anim calcmode="lin" valueType="num">
                                      <p:cBhvr>
                                        <p:cTn id="56" dur="1000" fill="hold"/>
                                        <p:tgtEl>
                                          <p:spTgt spid="108341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83411"/>
                                        </p:tgtEl>
                                        <p:attrNameLst>
                                          <p:attrName>style.visibility</p:attrName>
                                        </p:attrNameLst>
                                      </p:cBhvr>
                                      <p:to>
                                        <p:strVal val="visible"/>
                                      </p:to>
                                    </p:set>
                                    <p:animEffect transition="in" filter="fade">
                                      <p:cBhvr>
                                        <p:cTn id="59" dur="1000"/>
                                        <p:tgtEl>
                                          <p:spTgt spid="1083411"/>
                                        </p:tgtEl>
                                      </p:cBhvr>
                                    </p:animEffect>
                                    <p:anim calcmode="lin" valueType="num">
                                      <p:cBhvr>
                                        <p:cTn id="60" dur="1000" fill="hold"/>
                                        <p:tgtEl>
                                          <p:spTgt spid="1083411"/>
                                        </p:tgtEl>
                                        <p:attrNameLst>
                                          <p:attrName>ppt_x</p:attrName>
                                        </p:attrNameLst>
                                      </p:cBhvr>
                                      <p:tavLst>
                                        <p:tav tm="0">
                                          <p:val>
                                            <p:strVal val="#ppt_x"/>
                                          </p:val>
                                        </p:tav>
                                        <p:tav tm="100000">
                                          <p:val>
                                            <p:strVal val="#ppt_x"/>
                                          </p:val>
                                        </p:tav>
                                      </p:tavLst>
                                    </p:anim>
                                    <p:anim calcmode="lin" valueType="num">
                                      <p:cBhvr>
                                        <p:cTn id="61" dur="1000" fill="hold"/>
                                        <p:tgtEl>
                                          <p:spTgt spid="10834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83412"/>
                                        </p:tgtEl>
                                        <p:attrNameLst>
                                          <p:attrName>style.visibility</p:attrName>
                                        </p:attrNameLst>
                                      </p:cBhvr>
                                      <p:to>
                                        <p:strVal val="visible"/>
                                      </p:to>
                                    </p:set>
                                    <p:animEffect transition="in" filter="fade">
                                      <p:cBhvr>
                                        <p:cTn id="64" dur="1000"/>
                                        <p:tgtEl>
                                          <p:spTgt spid="1083412"/>
                                        </p:tgtEl>
                                      </p:cBhvr>
                                    </p:animEffect>
                                    <p:anim calcmode="lin" valueType="num">
                                      <p:cBhvr>
                                        <p:cTn id="65" dur="1000" fill="hold"/>
                                        <p:tgtEl>
                                          <p:spTgt spid="1083412"/>
                                        </p:tgtEl>
                                        <p:attrNameLst>
                                          <p:attrName>ppt_x</p:attrName>
                                        </p:attrNameLst>
                                      </p:cBhvr>
                                      <p:tavLst>
                                        <p:tav tm="0">
                                          <p:val>
                                            <p:strVal val="#ppt_x"/>
                                          </p:val>
                                        </p:tav>
                                        <p:tav tm="100000">
                                          <p:val>
                                            <p:strVal val="#ppt_x"/>
                                          </p:val>
                                        </p:tav>
                                      </p:tavLst>
                                    </p:anim>
                                    <p:anim calcmode="lin" valueType="num">
                                      <p:cBhvr>
                                        <p:cTn id="66" dur="1000" fill="hold"/>
                                        <p:tgtEl>
                                          <p:spTgt spid="108341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83413"/>
                                        </p:tgtEl>
                                        <p:attrNameLst>
                                          <p:attrName>style.visibility</p:attrName>
                                        </p:attrNameLst>
                                      </p:cBhvr>
                                      <p:to>
                                        <p:strVal val="visible"/>
                                      </p:to>
                                    </p:set>
                                    <p:animEffect transition="in" filter="fade">
                                      <p:cBhvr>
                                        <p:cTn id="69" dur="1000"/>
                                        <p:tgtEl>
                                          <p:spTgt spid="1083413"/>
                                        </p:tgtEl>
                                      </p:cBhvr>
                                    </p:animEffect>
                                    <p:anim calcmode="lin" valueType="num">
                                      <p:cBhvr>
                                        <p:cTn id="70" dur="1000" fill="hold"/>
                                        <p:tgtEl>
                                          <p:spTgt spid="1083413"/>
                                        </p:tgtEl>
                                        <p:attrNameLst>
                                          <p:attrName>ppt_x</p:attrName>
                                        </p:attrNameLst>
                                      </p:cBhvr>
                                      <p:tavLst>
                                        <p:tav tm="0">
                                          <p:val>
                                            <p:strVal val="#ppt_x"/>
                                          </p:val>
                                        </p:tav>
                                        <p:tav tm="100000">
                                          <p:val>
                                            <p:strVal val="#ppt_x"/>
                                          </p:val>
                                        </p:tav>
                                      </p:tavLst>
                                    </p:anim>
                                    <p:anim calcmode="lin" valueType="num">
                                      <p:cBhvr>
                                        <p:cTn id="71" dur="1000" fill="hold"/>
                                        <p:tgtEl>
                                          <p:spTgt spid="108341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083414"/>
                                        </p:tgtEl>
                                        <p:attrNameLst>
                                          <p:attrName>style.visibility</p:attrName>
                                        </p:attrNameLst>
                                      </p:cBhvr>
                                      <p:to>
                                        <p:strVal val="visible"/>
                                      </p:to>
                                    </p:set>
                                    <p:animEffect transition="in" filter="fade">
                                      <p:cBhvr>
                                        <p:cTn id="74" dur="1000"/>
                                        <p:tgtEl>
                                          <p:spTgt spid="1083414"/>
                                        </p:tgtEl>
                                      </p:cBhvr>
                                    </p:animEffect>
                                    <p:anim calcmode="lin" valueType="num">
                                      <p:cBhvr>
                                        <p:cTn id="75" dur="1000" fill="hold"/>
                                        <p:tgtEl>
                                          <p:spTgt spid="1083414"/>
                                        </p:tgtEl>
                                        <p:attrNameLst>
                                          <p:attrName>ppt_x</p:attrName>
                                        </p:attrNameLst>
                                      </p:cBhvr>
                                      <p:tavLst>
                                        <p:tav tm="0">
                                          <p:val>
                                            <p:strVal val="#ppt_x"/>
                                          </p:val>
                                        </p:tav>
                                        <p:tav tm="100000">
                                          <p:val>
                                            <p:strVal val="#ppt_x"/>
                                          </p:val>
                                        </p:tav>
                                      </p:tavLst>
                                    </p:anim>
                                    <p:anim calcmode="lin" valueType="num">
                                      <p:cBhvr>
                                        <p:cTn id="76" dur="1000" fill="hold"/>
                                        <p:tgtEl>
                                          <p:spTgt spid="10834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083415"/>
                                        </p:tgtEl>
                                        <p:attrNameLst>
                                          <p:attrName>style.visibility</p:attrName>
                                        </p:attrNameLst>
                                      </p:cBhvr>
                                      <p:to>
                                        <p:strVal val="visible"/>
                                      </p:to>
                                    </p:set>
                                    <p:animEffect transition="in" filter="fade">
                                      <p:cBhvr>
                                        <p:cTn id="79" dur="1000"/>
                                        <p:tgtEl>
                                          <p:spTgt spid="1083415"/>
                                        </p:tgtEl>
                                      </p:cBhvr>
                                    </p:animEffect>
                                    <p:anim calcmode="lin" valueType="num">
                                      <p:cBhvr>
                                        <p:cTn id="80" dur="1000" fill="hold"/>
                                        <p:tgtEl>
                                          <p:spTgt spid="1083415"/>
                                        </p:tgtEl>
                                        <p:attrNameLst>
                                          <p:attrName>ppt_x</p:attrName>
                                        </p:attrNameLst>
                                      </p:cBhvr>
                                      <p:tavLst>
                                        <p:tav tm="0">
                                          <p:val>
                                            <p:strVal val="#ppt_x"/>
                                          </p:val>
                                        </p:tav>
                                        <p:tav tm="100000">
                                          <p:val>
                                            <p:strVal val="#ppt_x"/>
                                          </p:val>
                                        </p:tav>
                                      </p:tavLst>
                                    </p:anim>
                                    <p:anim calcmode="lin" valueType="num">
                                      <p:cBhvr>
                                        <p:cTn id="81" dur="1000" fill="hold"/>
                                        <p:tgtEl>
                                          <p:spTgt spid="108341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083416"/>
                                        </p:tgtEl>
                                        <p:attrNameLst>
                                          <p:attrName>style.visibility</p:attrName>
                                        </p:attrNameLst>
                                      </p:cBhvr>
                                      <p:to>
                                        <p:strVal val="visible"/>
                                      </p:to>
                                    </p:set>
                                    <p:animEffect transition="in" filter="fade">
                                      <p:cBhvr>
                                        <p:cTn id="84" dur="1000"/>
                                        <p:tgtEl>
                                          <p:spTgt spid="1083416"/>
                                        </p:tgtEl>
                                      </p:cBhvr>
                                    </p:animEffect>
                                    <p:anim calcmode="lin" valueType="num">
                                      <p:cBhvr>
                                        <p:cTn id="85" dur="1000" fill="hold"/>
                                        <p:tgtEl>
                                          <p:spTgt spid="1083416"/>
                                        </p:tgtEl>
                                        <p:attrNameLst>
                                          <p:attrName>ppt_x</p:attrName>
                                        </p:attrNameLst>
                                      </p:cBhvr>
                                      <p:tavLst>
                                        <p:tav tm="0">
                                          <p:val>
                                            <p:strVal val="#ppt_x"/>
                                          </p:val>
                                        </p:tav>
                                        <p:tav tm="100000">
                                          <p:val>
                                            <p:strVal val="#ppt_x"/>
                                          </p:val>
                                        </p:tav>
                                      </p:tavLst>
                                    </p:anim>
                                    <p:anim calcmode="lin" valueType="num">
                                      <p:cBhvr>
                                        <p:cTn id="86" dur="1000" fill="hold"/>
                                        <p:tgtEl>
                                          <p:spTgt spid="108341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083417"/>
                                        </p:tgtEl>
                                        <p:attrNameLst>
                                          <p:attrName>style.visibility</p:attrName>
                                        </p:attrNameLst>
                                      </p:cBhvr>
                                      <p:to>
                                        <p:strVal val="visible"/>
                                      </p:to>
                                    </p:set>
                                    <p:animEffect transition="in" filter="fade">
                                      <p:cBhvr>
                                        <p:cTn id="89" dur="1000"/>
                                        <p:tgtEl>
                                          <p:spTgt spid="1083417"/>
                                        </p:tgtEl>
                                      </p:cBhvr>
                                    </p:animEffect>
                                    <p:anim calcmode="lin" valueType="num">
                                      <p:cBhvr>
                                        <p:cTn id="90" dur="1000" fill="hold"/>
                                        <p:tgtEl>
                                          <p:spTgt spid="1083417"/>
                                        </p:tgtEl>
                                        <p:attrNameLst>
                                          <p:attrName>ppt_x</p:attrName>
                                        </p:attrNameLst>
                                      </p:cBhvr>
                                      <p:tavLst>
                                        <p:tav tm="0">
                                          <p:val>
                                            <p:strVal val="#ppt_x"/>
                                          </p:val>
                                        </p:tav>
                                        <p:tav tm="100000">
                                          <p:val>
                                            <p:strVal val="#ppt_x"/>
                                          </p:val>
                                        </p:tav>
                                      </p:tavLst>
                                    </p:anim>
                                    <p:anim calcmode="lin" valueType="num">
                                      <p:cBhvr>
                                        <p:cTn id="91" dur="1000" fill="hold"/>
                                        <p:tgtEl>
                                          <p:spTgt spid="1083417"/>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083418"/>
                                        </p:tgtEl>
                                        <p:attrNameLst>
                                          <p:attrName>style.visibility</p:attrName>
                                        </p:attrNameLst>
                                      </p:cBhvr>
                                      <p:to>
                                        <p:strVal val="visible"/>
                                      </p:to>
                                    </p:set>
                                    <p:animEffect transition="in" filter="fade">
                                      <p:cBhvr>
                                        <p:cTn id="94" dur="1000"/>
                                        <p:tgtEl>
                                          <p:spTgt spid="1083418"/>
                                        </p:tgtEl>
                                      </p:cBhvr>
                                    </p:animEffect>
                                    <p:anim calcmode="lin" valueType="num">
                                      <p:cBhvr>
                                        <p:cTn id="95" dur="1000" fill="hold"/>
                                        <p:tgtEl>
                                          <p:spTgt spid="1083418"/>
                                        </p:tgtEl>
                                        <p:attrNameLst>
                                          <p:attrName>ppt_x</p:attrName>
                                        </p:attrNameLst>
                                      </p:cBhvr>
                                      <p:tavLst>
                                        <p:tav tm="0">
                                          <p:val>
                                            <p:strVal val="#ppt_x"/>
                                          </p:val>
                                        </p:tav>
                                        <p:tav tm="100000">
                                          <p:val>
                                            <p:strVal val="#ppt_x"/>
                                          </p:val>
                                        </p:tav>
                                      </p:tavLst>
                                    </p:anim>
                                    <p:anim calcmode="lin" valueType="num">
                                      <p:cBhvr>
                                        <p:cTn id="96" dur="1000" fill="hold"/>
                                        <p:tgtEl>
                                          <p:spTgt spid="1083418"/>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083419"/>
                                        </p:tgtEl>
                                        <p:attrNameLst>
                                          <p:attrName>style.visibility</p:attrName>
                                        </p:attrNameLst>
                                      </p:cBhvr>
                                      <p:to>
                                        <p:strVal val="visible"/>
                                      </p:to>
                                    </p:set>
                                    <p:animEffect transition="in" filter="fade">
                                      <p:cBhvr>
                                        <p:cTn id="99" dur="1000"/>
                                        <p:tgtEl>
                                          <p:spTgt spid="1083419"/>
                                        </p:tgtEl>
                                      </p:cBhvr>
                                    </p:animEffect>
                                    <p:anim calcmode="lin" valueType="num">
                                      <p:cBhvr>
                                        <p:cTn id="100" dur="1000" fill="hold"/>
                                        <p:tgtEl>
                                          <p:spTgt spid="1083419"/>
                                        </p:tgtEl>
                                        <p:attrNameLst>
                                          <p:attrName>ppt_x</p:attrName>
                                        </p:attrNameLst>
                                      </p:cBhvr>
                                      <p:tavLst>
                                        <p:tav tm="0">
                                          <p:val>
                                            <p:strVal val="#ppt_x"/>
                                          </p:val>
                                        </p:tav>
                                        <p:tav tm="100000">
                                          <p:val>
                                            <p:strVal val="#ppt_x"/>
                                          </p:val>
                                        </p:tav>
                                      </p:tavLst>
                                    </p:anim>
                                    <p:anim calcmode="lin" valueType="num">
                                      <p:cBhvr>
                                        <p:cTn id="101" dur="1000" fill="hold"/>
                                        <p:tgtEl>
                                          <p:spTgt spid="1083419"/>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083420"/>
                                        </p:tgtEl>
                                        <p:attrNameLst>
                                          <p:attrName>style.visibility</p:attrName>
                                        </p:attrNameLst>
                                      </p:cBhvr>
                                      <p:to>
                                        <p:strVal val="visible"/>
                                      </p:to>
                                    </p:set>
                                    <p:animEffect transition="in" filter="fade">
                                      <p:cBhvr>
                                        <p:cTn id="104" dur="1000"/>
                                        <p:tgtEl>
                                          <p:spTgt spid="1083420"/>
                                        </p:tgtEl>
                                      </p:cBhvr>
                                    </p:animEffect>
                                    <p:anim calcmode="lin" valueType="num">
                                      <p:cBhvr>
                                        <p:cTn id="105" dur="1000" fill="hold"/>
                                        <p:tgtEl>
                                          <p:spTgt spid="1083420"/>
                                        </p:tgtEl>
                                        <p:attrNameLst>
                                          <p:attrName>ppt_x</p:attrName>
                                        </p:attrNameLst>
                                      </p:cBhvr>
                                      <p:tavLst>
                                        <p:tav tm="0">
                                          <p:val>
                                            <p:strVal val="#ppt_x"/>
                                          </p:val>
                                        </p:tav>
                                        <p:tav tm="100000">
                                          <p:val>
                                            <p:strVal val="#ppt_x"/>
                                          </p:val>
                                        </p:tav>
                                      </p:tavLst>
                                    </p:anim>
                                    <p:anim calcmode="lin" valueType="num">
                                      <p:cBhvr>
                                        <p:cTn id="106" dur="1000" fill="hold"/>
                                        <p:tgtEl>
                                          <p:spTgt spid="108342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1000"/>
                                        <p:tgtEl>
                                          <p:spTgt spid="29"/>
                                        </p:tgtEl>
                                      </p:cBhvr>
                                    </p:animEffect>
                                    <p:anim calcmode="lin" valueType="num">
                                      <p:cBhvr>
                                        <p:cTn id="110" dur="1000" fill="hold"/>
                                        <p:tgtEl>
                                          <p:spTgt spid="29"/>
                                        </p:tgtEl>
                                        <p:attrNameLst>
                                          <p:attrName>ppt_x</p:attrName>
                                        </p:attrNameLst>
                                      </p:cBhvr>
                                      <p:tavLst>
                                        <p:tav tm="0">
                                          <p:val>
                                            <p:strVal val="#ppt_x"/>
                                          </p:val>
                                        </p:tav>
                                        <p:tav tm="100000">
                                          <p:val>
                                            <p:strVal val="#ppt_x"/>
                                          </p:val>
                                        </p:tav>
                                      </p:tavLst>
                                    </p:anim>
                                    <p:anim calcmode="lin" valueType="num">
                                      <p:cBhvr>
                                        <p:cTn id="11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400" grpId="0" animBg="1"/>
      <p:bldP spid="1083401" grpId="0" animBg="1"/>
      <p:bldP spid="1083402" grpId="0" animBg="1"/>
      <p:bldP spid="1083403" grpId="0" animBg="1"/>
      <p:bldP spid="1083404" grpId="0"/>
      <p:bldP spid="1083407" grpId="0"/>
      <p:bldP spid="1083408" grpId="0"/>
      <p:bldP spid="1083409" grpId="0" animBg="1"/>
      <p:bldP spid="1083410" grpId="0" animBg="1"/>
      <p:bldP spid="1083411" grpId="0" animBg="1"/>
      <p:bldP spid="1083412" grpId="0" animBg="1"/>
      <p:bldP spid="1083413" grpId="0" animBg="1"/>
      <p:bldP spid="1083414" grpId="0" animBg="1"/>
      <p:bldP spid="1083415" grpId="0" animBg="1"/>
      <p:bldP spid="1083416" grpId="0" animBg="1"/>
      <p:bldP spid="1083417" grpId="0" animBg="1"/>
      <p:bldP spid="1083418" grpId="0" animBg="1"/>
      <p:bldP spid="1083419" grpId="0" animBg="1"/>
      <p:bldP spid="1083420" grpId="0" animBg="1"/>
      <p:bldP spid="1083424" grpId="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3" name="Rectangle 3"/>
          <p:cNvSpPr>
            <a:spLocks noGrp="1" noChangeArrowheads="1"/>
          </p:cNvSpPr>
          <p:nvPr>
            <p:ph idx="1"/>
          </p:nvPr>
        </p:nvSpPr>
        <p:spPr>
          <a:xfrm>
            <a:off x="726917" y="5715000"/>
            <a:ext cx="10738165" cy="360099"/>
          </a:xfrm>
        </p:spPr>
        <p:txBody>
          <a:bodyPr vert="horz" wrap="square" lIns="0" tIns="0" rIns="0" bIns="0" rtlCol="0">
            <a:spAutoFit/>
          </a:bodyPr>
          <a:lstStyle/>
          <a:p>
            <a:pPr>
              <a:spcBef>
                <a:spcPct val="0"/>
              </a:spcBef>
              <a:buFontTx/>
              <a:buNone/>
              <a:defRPr/>
            </a:pPr>
            <a:r>
              <a:rPr lang="zh-CN" altLang="en-US" sz="2600"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问题</a:t>
            </a:r>
            <a:r>
              <a:rPr lang="en-US" altLang="zh-CN" sz="2600" b="1" dirty="0" smtClean="0">
                <a:solidFill>
                  <a:srgbClr val="0000CC"/>
                </a:solidFill>
                <a:latin typeface="微软雅黑" panose="020B0503020204020204" pitchFamily="34" charset="-122"/>
                <a:ea typeface="微软雅黑" panose="020B0503020204020204" pitchFamily="34" charset="-122"/>
              </a:rPr>
              <a:t>:</a:t>
            </a:r>
            <a:r>
              <a:rPr lang="en-US" altLang="zh-CN" sz="2600" b="1" dirty="0" smtClean="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Java API</a:t>
            </a:r>
            <a:r>
              <a:rPr lang="zh-CN" altLang="en-US" sz="2600" b="1" dirty="0">
                <a:latin typeface="微软雅黑" panose="020B0503020204020204" pitchFamily="34" charset="-122"/>
                <a:ea typeface="微软雅黑" panose="020B0503020204020204" pitchFamily="34" charset="-122"/>
              </a:rPr>
              <a:t>中的构造方法与我们现在想要</a:t>
            </a:r>
            <a:r>
              <a:rPr lang="zh-CN" altLang="en-US" sz="2600" b="1" dirty="0" smtClean="0">
                <a:latin typeface="微软雅黑" panose="020B0503020204020204" pitchFamily="34" charset="-122"/>
                <a:ea typeface="微软雅黑" panose="020B0503020204020204" pitchFamily="34" charset="-122"/>
              </a:rPr>
              <a:t>的构造</a:t>
            </a:r>
            <a:r>
              <a:rPr lang="zh-CN" altLang="en-US" sz="2600" b="1" dirty="0">
                <a:latin typeface="微软雅黑" panose="020B0503020204020204" pitchFamily="34" charset="-122"/>
                <a:ea typeface="微软雅黑" panose="020B0503020204020204" pitchFamily="34" charset="-122"/>
              </a:rPr>
              <a:t>方法</a:t>
            </a:r>
            <a:r>
              <a:rPr lang="zh-CN" altLang="en-US" sz="2600" b="1" dirty="0" smtClean="0">
                <a:latin typeface="微软雅黑" panose="020B0503020204020204" pitchFamily="34" charset="-122"/>
                <a:ea typeface="微软雅黑" panose="020B0503020204020204" pitchFamily="34" charset="-122"/>
              </a:rPr>
              <a:t>不相容</a:t>
            </a:r>
            <a:r>
              <a:rPr lang="en-US" altLang="zh-CN" sz="2600" b="1"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不一致</a:t>
            </a:r>
            <a:r>
              <a:rPr lang="en-US" altLang="zh-CN" sz="2600" b="1" dirty="0" smtClean="0">
                <a:latin typeface="微软雅黑" panose="020B0503020204020204" pitchFamily="34" charset="-122"/>
                <a:ea typeface="微软雅黑" panose="020B0503020204020204" pitchFamily="34" charset="-122"/>
              </a:rPr>
              <a:t>) </a:t>
            </a:r>
            <a:endParaRPr lang="zh-CN" altLang="en-US" sz="2600" b="1" dirty="0">
              <a:latin typeface="微软雅黑" panose="020B0503020204020204" pitchFamily="34" charset="-122"/>
              <a:ea typeface="微软雅黑" panose="020B0503020204020204" pitchFamily="34" charset="-122"/>
            </a:endParaRPr>
          </a:p>
        </p:txBody>
      </p:sp>
      <p:sp>
        <p:nvSpPr>
          <p:cNvPr id="1085444" name="Oval 4"/>
          <p:cNvSpPr>
            <a:spLocks noChangeArrowheads="1"/>
          </p:cNvSpPr>
          <p:nvPr/>
        </p:nvSpPr>
        <p:spPr bwMode="auto">
          <a:xfrm>
            <a:off x="3657600" y="2286000"/>
            <a:ext cx="4038600" cy="198120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a:p>
        </p:txBody>
      </p:sp>
      <p:sp>
        <p:nvSpPr>
          <p:cNvPr id="1085445" name="Line 5"/>
          <p:cNvSpPr>
            <a:spLocks noChangeShapeType="1"/>
          </p:cNvSpPr>
          <p:nvPr/>
        </p:nvSpPr>
        <p:spPr bwMode="auto">
          <a:xfrm>
            <a:off x="2743200" y="4419600"/>
            <a:ext cx="5791200" cy="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446" name="Line 6"/>
          <p:cNvSpPr>
            <a:spLocks noChangeShapeType="1"/>
          </p:cNvSpPr>
          <p:nvPr/>
        </p:nvSpPr>
        <p:spPr bwMode="auto">
          <a:xfrm flipV="1">
            <a:off x="3124200" y="1905000"/>
            <a:ext cx="0" cy="281940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447" name="Oval 7"/>
          <p:cNvSpPr>
            <a:spLocks noChangeArrowheads="1"/>
          </p:cNvSpPr>
          <p:nvPr/>
        </p:nvSpPr>
        <p:spPr bwMode="auto">
          <a:xfrm>
            <a:off x="5638800" y="3276600"/>
            <a:ext cx="76200" cy="76200"/>
          </a:xfrm>
          <a:prstGeom prst="ellipse">
            <a:avLst/>
          </a:prstGeom>
          <a:solidFill>
            <a:srgbClr val="800000"/>
          </a:solidFill>
          <a:ln w="9525">
            <a:solidFill>
              <a:schemeClr val="tx1"/>
            </a:solidFill>
            <a:round/>
          </a:ln>
        </p:spPr>
        <p:txBody>
          <a:bodyPr wrap="none" anchor="ctr"/>
          <a:lstStyle/>
          <a:p>
            <a:pPr eaLnBrk="0" hangingPunct="0"/>
            <a:endParaRPr lang="zh-CN" altLang="en-US"/>
          </a:p>
        </p:txBody>
      </p:sp>
      <p:sp>
        <p:nvSpPr>
          <p:cNvPr id="1085448" name="Text Box 8"/>
          <p:cNvSpPr txBox="1">
            <a:spLocks noChangeArrowheads="1"/>
          </p:cNvSpPr>
          <p:nvPr/>
        </p:nvSpPr>
        <p:spPr bwMode="auto">
          <a:xfrm>
            <a:off x="5638800" y="33528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b="1" dirty="0">
                <a:latin typeface="微软雅黑" panose="020B0503020204020204" pitchFamily="34" charset="-122"/>
                <a:ea typeface="微软雅黑" panose="020B0503020204020204" pitchFamily="34" charset="-122"/>
              </a:rPr>
              <a:t>(cx, cy)</a:t>
            </a:r>
            <a:endParaRPr lang="en-US" altLang="zh-CN" sz="2400" b="1" dirty="0">
              <a:latin typeface="微软雅黑" panose="020B0503020204020204" pitchFamily="34" charset="-122"/>
              <a:ea typeface="微软雅黑" panose="020B0503020204020204" pitchFamily="34" charset="-122"/>
            </a:endParaRPr>
          </a:p>
        </p:txBody>
      </p:sp>
      <p:sp>
        <p:nvSpPr>
          <p:cNvPr id="1085449" name="Line 9"/>
          <p:cNvSpPr>
            <a:spLocks noChangeShapeType="1"/>
          </p:cNvSpPr>
          <p:nvPr/>
        </p:nvSpPr>
        <p:spPr bwMode="auto">
          <a:xfrm>
            <a:off x="5638800" y="3276600"/>
            <a:ext cx="2057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450" name="Line 10"/>
          <p:cNvSpPr>
            <a:spLocks noChangeShapeType="1"/>
          </p:cNvSpPr>
          <p:nvPr/>
        </p:nvSpPr>
        <p:spPr bwMode="auto">
          <a:xfrm flipH="1" flipV="1">
            <a:off x="5638800" y="2286000"/>
            <a:ext cx="0" cy="990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451" name="Text Box 11"/>
          <p:cNvSpPr txBox="1">
            <a:spLocks noChangeArrowheads="1"/>
          </p:cNvSpPr>
          <p:nvPr/>
        </p:nvSpPr>
        <p:spPr bwMode="auto">
          <a:xfrm>
            <a:off x="6400799" y="282958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800" b="1" dirty="0">
                <a:latin typeface="微软雅黑" panose="020B0503020204020204" pitchFamily="34" charset="-122"/>
                <a:ea typeface="微软雅黑" panose="020B0503020204020204" pitchFamily="34" charset="-122"/>
              </a:rPr>
              <a:t>a</a:t>
            </a:r>
            <a:endParaRPr lang="en-US" altLang="zh-CN" sz="2800" b="1" dirty="0">
              <a:latin typeface="微软雅黑" panose="020B0503020204020204" pitchFamily="34" charset="-122"/>
              <a:ea typeface="微软雅黑" panose="020B0503020204020204" pitchFamily="34" charset="-122"/>
            </a:endParaRPr>
          </a:p>
        </p:txBody>
      </p:sp>
      <p:sp>
        <p:nvSpPr>
          <p:cNvPr id="1085452" name="Text Box 12"/>
          <p:cNvSpPr txBox="1">
            <a:spLocks noChangeArrowheads="1"/>
          </p:cNvSpPr>
          <p:nvPr/>
        </p:nvSpPr>
        <p:spPr bwMode="auto">
          <a:xfrm>
            <a:off x="5638800" y="243840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800" b="1" dirty="0">
                <a:latin typeface="微软雅黑" panose="020B0503020204020204" pitchFamily="34" charset="-122"/>
                <a:ea typeface="微软雅黑" panose="020B0503020204020204" pitchFamily="34" charset="-122"/>
              </a:rPr>
              <a:t>b</a:t>
            </a:r>
            <a:endParaRPr lang="en-US" altLang="zh-CN" sz="2800" b="1" dirty="0">
              <a:latin typeface="微软雅黑" panose="020B0503020204020204" pitchFamily="34" charset="-122"/>
              <a:ea typeface="微软雅黑" panose="020B0503020204020204" pitchFamily="34" charset="-122"/>
            </a:endParaRPr>
          </a:p>
        </p:txBody>
      </p:sp>
      <p:sp>
        <p:nvSpPr>
          <p:cNvPr id="17420" name="Rectangle 14"/>
          <p:cNvSpPr>
            <a:spLocks noChangeArrowheads="1"/>
          </p:cNvSpPr>
          <p:nvPr/>
        </p:nvSpPr>
        <p:spPr bwMode="auto">
          <a:xfrm>
            <a:off x="1981200" y="762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a:solidFill>
                  <a:schemeClr val="tx2"/>
                </a:solidFill>
              </a:rPr>
              <a:t>Introduction to Adapter Pattern</a:t>
            </a:r>
            <a:endParaRPr lang="en-US" altLang="zh-CN" sz="2800">
              <a:solidFill>
                <a:schemeClr val="tx2"/>
              </a:solidFill>
              <a:latin typeface="黑体" panose="02010609060101010101" pitchFamily="49" charset="-122"/>
              <a:ea typeface="黑体" panose="02010609060101010101" pitchFamily="49" charset="-122"/>
            </a:endParaRPr>
          </a:p>
        </p:txBody>
      </p:sp>
      <p:sp>
        <p:nvSpPr>
          <p:cNvPr id="1085455" name="Text Box 15"/>
          <p:cNvSpPr txBox="1">
            <a:spLocks noChangeArrowheads="1"/>
          </p:cNvSpPr>
          <p:nvPr/>
        </p:nvSpPr>
        <p:spPr bwMode="auto">
          <a:xfrm>
            <a:off x="8305800" y="2327276"/>
            <a:ext cx="19050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pPr>
            <a:r>
              <a:rPr lang="zh-CN" altLang="en-US" sz="2800" b="1" dirty="0">
                <a:solidFill>
                  <a:srgbClr val="0000CC"/>
                </a:solidFill>
                <a:latin typeface="微软雅黑" panose="020B0503020204020204" pitchFamily="34" charset="-122"/>
                <a:ea typeface="微软雅黑" panose="020B0503020204020204" pitchFamily="34" charset="-122"/>
              </a:rPr>
              <a:t>我们需要这样声明</a:t>
            </a:r>
            <a:endParaRPr lang="zh-CN" altLang="en-US" sz="2800" b="1" dirty="0">
              <a:solidFill>
                <a:srgbClr val="0000CC"/>
              </a:solidFill>
              <a:latin typeface="微软雅黑" panose="020B0503020204020204" pitchFamily="34" charset="-122"/>
              <a:ea typeface="微软雅黑" panose="020B0503020204020204" pitchFamily="34" charset="-122"/>
            </a:endParaRPr>
          </a:p>
          <a:p>
            <a:pPr eaLnBrk="0" hangingPunct="0">
              <a:lnSpc>
                <a:spcPct val="90000"/>
              </a:lnSpc>
            </a:pPr>
            <a:r>
              <a:rPr lang="zh-CN" altLang="en-US" sz="2800" b="1" dirty="0">
                <a:solidFill>
                  <a:srgbClr val="0000CC"/>
                </a:solidFill>
                <a:latin typeface="微软雅黑" panose="020B0503020204020204" pitchFamily="34" charset="-122"/>
                <a:ea typeface="微软雅黑" panose="020B0503020204020204" pitchFamily="34" charset="-122"/>
              </a:rPr>
              <a:t>一个椭圆</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1085456" name="Text Box 16"/>
          <p:cNvSpPr txBox="1">
            <a:spLocks noChangeArrowheads="1"/>
          </p:cNvSpPr>
          <p:nvPr/>
        </p:nvSpPr>
        <p:spPr bwMode="auto">
          <a:xfrm>
            <a:off x="8534400" y="40386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3200" b="1">
                <a:latin typeface="微软雅黑" panose="020B0503020204020204" pitchFamily="34" charset="-122"/>
                <a:ea typeface="微软雅黑" panose="020B0503020204020204" pitchFamily="34" charset="-122"/>
              </a:rPr>
              <a:t>x</a:t>
            </a:r>
            <a:endParaRPr lang="en-US" altLang="zh-CN" sz="3200" b="1">
              <a:latin typeface="微软雅黑" panose="020B0503020204020204" pitchFamily="34" charset="-122"/>
              <a:ea typeface="微软雅黑" panose="020B0503020204020204" pitchFamily="34" charset="-122"/>
            </a:endParaRPr>
          </a:p>
        </p:txBody>
      </p:sp>
      <p:sp>
        <p:nvSpPr>
          <p:cNvPr id="1085457" name="Text Box 17"/>
          <p:cNvSpPr txBox="1">
            <a:spLocks noChangeArrowheads="1"/>
          </p:cNvSpPr>
          <p:nvPr/>
        </p:nvSpPr>
        <p:spPr bwMode="auto">
          <a:xfrm>
            <a:off x="3200400" y="15240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3200" b="1" dirty="0">
                <a:latin typeface="微软雅黑" panose="020B0503020204020204" pitchFamily="34" charset="-122"/>
                <a:ea typeface="微软雅黑" panose="020B0503020204020204" pitchFamily="34" charset="-122"/>
              </a:rPr>
              <a:t>y</a:t>
            </a:r>
            <a:endParaRPr lang="en-US" altLang="zh-CN" sz="3200" b="1" dirty="0">
              <a:latin typeface="微软雅黑" panose="020B0503020204020204" pitchFamily="34" charset="-122"/>
              <a:ea typeface="微软雅黑" panose="020B0503020204020204" pitchFamily="34" charset="-122"/>
            </a:endParaRPr>
          </a:p>
        </p:txBody>
      </p:sp>
      <p:sp>
        <p:nvSpPr>
          <p:cNvPr id="1085458" name="Rectangle 18"/>
          <p:cNvSpPr>
            <a:spLocks noChangeArrowheads="1"/>
          </p:cNvSpPr>
          <p:nvPr/>
        </p:nvSpPr>
        <p:spPr bwMode="auto">
          <a:xfrm>
            <a:off x="841218" y="4922043"/>
            <a:ext cx="7291388" cy="519113"/>
          </a:xfrm>
          <a:prstGeom prst="rect">
            <a:avLst/>
          </a:prstGeom>
          <a:noFill/>
          <a:ln>
            <a:noFill/>
          </a:ln>
          <a:effectLst/>
        </p:spPr>
        <p:txBody>
          <a:bodyPr>
            <a:spAutoFit/>
          </a:bodyPr>
          <a:lstStyle/>
          <a:p>
            <a:pPr eaLnBrk="0" hangingPunct="0">
              <a:spcBef>
                <a:spcPct val="20000"/>
              </a:spcBef>
              <a:defRPr/>
            </a:pPr>
            <a:r>
              <a:rPr lang="en-US" altLang="zh-CN" sz="2800" b="1" dirty="0">
                <a:latin typeface="微软雅黑" panose="020B0503020204020204" pitchFamily="34" charset="-122"/>
                <a:ea typeface="微软雅黑" panose="020B0503020204020204" pitchFamily="34" charset="-122"/>
              </a:rPr>
              <a:t>Ellipse e = new Ellipse (cx, cy, a, b);</a:t>
            </a:r>
            <a:endParaRPr lang="en-US" altLang="zh-CN" sz="2800" b="1" dirty="0">
              <a:latin typeface="微软雅黑" panose="020B0503020204020204" pitchFamily="34" charset="-122"/>
              <a:ea typeface="微软雅黑" panose="020B0503020204020204" pitchFamily="34" charset="-122"/>
            </a:endParaRPr>
          </a:p>
        </p:txBody>
      </p:sp>
      <p:sp>
        <p:nvSpPr>
          <p:cNvPr id="17425" name="Rectangle 19"/>
          <p:cNvSpPr>
            <a:spLocks noChangeArrowheads="1"/>
          </p:cNvSpPr>
          <p:nvPr/>
        </p:nvSpPr>
        <p:spPr bwMode="auto">
          <a:xfrm>
            <a:off x="609600" y="990600"/>
            <a:ext cx="548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0" hangingPunct="0"/>
            <a:r>
              <a:rPr lang="zh-CN" altLang="en-US" sz="2800" dirty="0">
                <a:latin typeface="微软雅黑" panose="020B0503020204020204" pitchFamily="34" charset="-122"/>
                <a:ea typeface="微软雅黑" panose="020B0503020204020204" pitchFamily="34" charset="-122"/>
              </a:rPr>
              <a:t>我们希望以如下的方式声明椭圆</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85444"/>
                                        </p:tgtEl>
                                        <p:attrNameLst>
                                          <p:attrName>style.visibility</p:attrName>
                                        </p:attrNameLst>
                                      </p:cBhvr>
                                      <p:to>
                                        <p:strVal val="visible"/>
                                      </p:to>
                                    </p:set>
                                    <p:animEffect transition="in" filter="slide(fromBottom)">
                                      <p:cBhvr>
                                        <p:cTn id="7" dur="500"/>
                                        <p:tgtEl>
                                          <p:spTgt spid="108544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85445"/>
                                        </p:tgtEl>
                                        <p:attrNameLst>
                                          <p:attrName>style.visibility</p:attrName>
                                        </p:attrNameLst>
                                      </p:cBhvr>
                                      <p:to>
                                        <p:strVal val="visible"/>
                                      </p:to>
                                    </p:set>
                                    <p:animEffect transition="in" filter="slide(fromBottom)">
                                      <p:cBhvr>
                                        <p:cTn id="10" dur="500"/>
                                        <p:tgtEl>
                                          <p:spTgt spid="1085445"/>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85446"/>
                                        </p:tgtEl>
                                        <p:attrNameLst>
                                          <p:attrName>style.visibility</p:attrName>
                                        </p:attrNameLst>
                                      </p:cBhvr>
                                      <p:to>
                                        <p:strVal val="visible"/>
                                      </p:to>
                                    </p:set>
                                    <p:animEffect transition="in" filter="slide(fromBottom)">
                                      <p:cBhvr>
                                        <p:cTn id="13" dur="500"/>
                                        <p:tgtEl>
                                          <p:spTgt spid="108544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85447"/>
                                        </p:tgtEl>
                                        <p:attrNameLst>
                                          <p:attrName>style.visibility</p:attrName>
                                        </p:attrNameLst>
                                      </p:cBhvr>
                                      <p:to>
                                        <p:strVal val="visible"/>
                                      </p:to>
                                    </p:set>
                                    <p:animEffect transition="in" filter="slide(fromBottom)">
                                      <p:cBhvr>
                                        <p:cTn id="16" dur="500"/>
                                        <p:tgtEl>
                                          <p:spTgt spid="108544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85448"/>
                                        </p:tgtEl>
                                        <p:attrNameLst>
                                          <p:attrName>style.visibility</p:attrName>
                                        </p:attrNameLst>
                                      </p:cBhvr>
                                      <p:to>
                                        <p:strVal val="visible"/>
                                      </p:to>
                                    </p:set>
                                    <p:animEffect transition="in" filter="slide(fromBottom)">
                                      <p:cBhvr>
                                        <p:cTn id="19" dur="500"/>
                                        <p:tgtEl>
                                          <p:spTgt spid="108544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85449"/>
                                        </p:tgtEl>
                                        <p:attrNameLst>
                                          <p:attrName>style.visibility</p:attrName>
                                        </p:attrNameLst>
                                      </p:cBhvr>
                                      <p:to>
                                        <p:strVal val="visible"/>
                                      </p:to>
                                    </p:set>
                                    <p:animEffect transition="in" filter="slide(fromBottom)">
                                      <p:cBhvr>
                                        <p:cTn id="22" dur="500"/>
                                        <p:tgtEl>
                                          <p:spTgt spid="108544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85450"/>
                                        </p:tgtEl>
                                        <p:attrNameLst>
                                          <p:attrName>style.visibility</p:attrName>
                                        </p:attrNameLst>
                                      </p:cBhvr>
                                      <p:to>
                                        <p:strVal val="visible"/>
                                      </p:to>
                                    </p:set>
                                    <p:animEffect transition="in" filter="slide(fromBottom)">
                                      <p:cBhvr>
                                        <p:cTn id="25" dur="500"/>
                                        <p:tgtEl>
                                          <p:spTgt spid="1085450"/>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85451"/>
                                        </p:tgtEl>
                                        <p:attrNameLst>
                                          <p:attrName>style.visibility</p:attrName>
                                        </p:attrNameLst>
                                      </p:cBhvr>
                                      <p:to>
                                        <p:strVal val="visible"/>
                                      </p:to>
                                    </p:set>
                                    <p:animEffect transition="in" filter="slide(fromBottom)">
                                      <p:cBhvr>
                                        <p:cTn id="28" dur="500"/>
                                        <p:tgtEl>
                                          <p:spTgt spid="108545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85452"/>
                                        </p:tgtEl>
                                        <p:attrNameLst>
                                          <p:attrName>style.visibility</p:attrName>
                                        </p:attrNameLst>
                                      </p:cBhvr>
                                      <p:to>
                                        <p:strVal val="visible"/>
                                      </p:to>
                                    </p:set>
                                    <p:animEffect transition="in" filter="slide(fromBottom)">
                                      <p:cBhvr>
                                        <p:cTn id="31" dur="500"/>
                                        <p:tgtEl>
                                          <p:spTgt spid="1085452"/>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85455"/>
                                        </p:tgtEl>
                                        <p:attrNameLst>
                                          <p:attrName>style.visibility</p:attrName>
                                        </p:attrNameLst>
                                      </p:cBhvr>
                                      <p:to>
                                        <p:strVal val="visible"/>
                                      </p:to>
                                    </p:set>
                                    <p:animEffect transition="in" filter="slide(fromBottom)">
                                      <p:cBhvr>
                                        <p:cTn id="34" dur="500"/>
                                        <p:tgtEl>
                                          <p:spTgt spid="1085455"/>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085457"/>
                                        </p:tgtEl>
                                        <p:attrNameLst>
                                          <p:attrName>style.visibility</p:attrName>
                                        </p:attrNameLst>
                                      </p:cBhvr>
                                      <p:to>
                                        <p:strVal val="visible"/>
                                      </p:to>
                                    </p:set>
                                    <p:animEffect transition="in" filter="diamond(in)">
                                      <p:cBhvr>
                                        <p:cTn id="37" dur="2000"/>
                                        <p:tgtEl>
                                          <p:spTgt spid="1085457"/>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085456"/>
                                        </p:tgtEl>
                                        <p:attrNameLst>
                                          <p:attrName>style.visibility</p:attrName>
                                        </p:attrNameLst>
                                      </p:cBhvr>
                                      <p:to>
                                        <p:strVal val="visible"/>
                                      </p:to>
                                    </p:set>
                                    <p:animEffect transition="in" filter="diamond(in)">
                                      <p:cBhvr>
                                        <p:cTn id="40" dur="2000"/>
                                        <p:tgtEl>
                                          <p:spTgt spid="1085456"/>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085458"/>
                                        </p:tgtEl>
                                        <p:attrNameLst>
                                          <p:attrName>style.visibility</p:attrName>
                                        </p:attrNameLst>
                                      </p:cBhvr>
                                      <p:to>
                                        <p:strVal val="visible"/>
                                      </p:to>
                                    </p:set>
                                    <p:animEffect transition="in" filter="fade">
                                      <p:cBhvr>
                                        <p:cTn id="45" dur="1000"/>
                                        <p:tgtEl>
                                          <p:spTgt spid="1085458"/>
                                        </p:tgtEl>
                                      </p:cBhvr>
                                    </p:animEffect>
                                    <p:anim calcmode="lin" valueType="num">
                                      <p:cBhvr>
                                        <p:cTn id="46" dur="1000" fill="hold"/>
                                        <p:tgtEl>
                                          <p:spTgt spid="1085458"/>
                                        </p:tgtEl>
                                        <p:attrNameLst>
                                          <p:attrName>ppt_x</p:attrName>
                                        </p:attrNameLst>
                                      </p:cBhvr>
                                      <p:tavLst>
                                        <p:tav tm="0">
                                          <p:val>
                                            <p:strVal val="#ppt_x"/>
                                          </p:val>
                                        </p:tav>
                                        <p:tav tm="100000">
                                          <p:val>
                                            <p:strVal val="#ppt_x"/>
                                          </p:val>
                                        </p:tav>
                                      </p:tavLst>
                                    </p:anim>
                                    <p:anim calcmode="lin" valueType="num">
                                      <p:cBhvr>
                                        <p:cTn id="47" dur="1000" fill="hold"/>
                                        <p:tgtEl>
                                          <p:spTgt spid="108545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085443">
                                            <p:txEl>
                                              <p:pRg st="0" end="0"/>
                                            </p:txEl>
                                          </p:spTgt>
                                        </p:tgtEl>
                                        <p:attrNameLst>
                                          <p:attrName>style.visibility</p:attrName>
                                        </p:attrNameLst>
                                      </p:cBhvr>
                                      <p:to>
                                        <p:strVal val="visible"/>
                                      </p:to>
                                    </p:set>
                                    <p:animEffect transition="in" filter="fade">
                                      <p:cBhvr>
                                        <p:cTn id="52" dur="1000"/>
                                        <p:tgtEl>
                                          <p:spTgt spid="1085443">
                                            <p:txEl>
                                              <p:pRg st="0" end="0"/>
                                            </p:txEl>
                                          </p:spTgt>
                                        </p:tgtEl>
                                      </p:cBhvr>
                                    </p:animEffect>
                                    <p:anim calcmode="lin" valueType="num">
                                      <p:cBhvr>
                                        <p:cTn id="53" dur="1000" fill="hold"/>
                                        <p:tgtEl>
                                          <p:spTgt spid="1085443">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08544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P spid="1085444" grpId="0" animBg="1"/>
      <p:bldP spid="1085445" grpId="0" animBg="1"/>
      <p:bldP spid="1085446" grpId="0" animBg="1"/>
      <p:bldP spid="1085447" grpId="0" animBg="1"/>
      <p:bldP spid="1085448" grpId="0"/>
      <p:bldP spid="1085449" grpId="0" animBg="1"/>
      <p:bldP spid="1085450" grpId="0" animBg="1"/>
      <p:bldP spid="1085451" grpId="0"/>
      <p:bldP spid="1085452" grpId="0"/>
      <p:bldP spid="1085455" grpId="0"/>
      <p:bldP spid="1085456" grpId="0"/>
      <p:bldP spid="1085457" grpId="0"/>
      <p:bldP spid="10854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7" name="Line 21"/>
          <p:cNvSpPr>
            <a:spLocks noChangeShapeType="1"/>
          </p:cNvSpPr>
          <p:nvPr/>
        </p:nvSpPr>
        <p:spPr bwMode="auto">
          <a:xfrm>
            <a:off x="2906282" y="2892504"/>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4419" name="Text Box 3"/>
          <p:cNvSpPr txBox="1">
            <a:spLocks noChangeArrowheads="1"/>
          </p:cNvSpPr>
          <p:nvPr/>
        </p:nvSpPr>
        <p:spPr bwMode="auto">
          <a:xfrm>
            <a:off x="590670" y="5365884"/>
            <a:ext cx="11262510" cy="136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0" hangingPunct="0">
              <a:spcBef>
                <a:spcPts val="600"/>
              </a:spcBef>
              <a:buFontTx/>
              <a:buAutoNum type="arabicPeriod"/>
            </a:pPr>
            <a:r>
              <a:rPr lang="zh-CN" altLang="en-US" sz="2600" dirty="0" smtClean="0">
                <a:latin typeface="微软雅黑" panose="020B0503020204020204" pitchFamily="34" charset="-122"/>
                <a:ea typeface="微软雅黑" panose="020B0503020204020204" pitchFamily="34" charset="-122"/>
              </a:rPr>
              <a:t>类</a:t>
            </a:r>
            <a:r>
              <a:rPr lang="en-US" altLang="zh-CN" sz="2600" dirty="0" err="1" smtClean="0">
                <a:latin typeface="微软雅黑" panose="020B0503020204020204" pitchFamily="34" charset="-122"/>
                <a:ea typeface="微软雅黑" panose="020B0503020204020204" pitchFamily="34" charset="-122"/>
              </a:rPr>
              <a:t>MyEllipse</a:t>
            </a:r>
            <a:r>
              <a:rPr lang="zh-CN" altLang="en-US" sz="2600" dirty="0" smtClean="0">
                <a:latin typeface="微软雅黑" panose="020B0503020204020204" pitchFamily="34" charset="-122"/>
                <a:ea typeface="微软雅黑" panose="020B0503020204020204" pitchFamily="34" charset="-122"/>
              </a:rPr>
              <a:t>的参数是</a:t>
            </a:r>
            <a:r>
              <a:rPr lang="en-US" altLang="zh-CN" sz="2600" dirty="0" err="1" smtClean="0">
                <a:latin typeface="微软雅黑" panose="020B0503020204020204" pitchFamily="34" charset="-122"/>
                <a:ea typeface="微软雅黑" panose="020B0503020204020204" pitchFamily="34" charset="-122"/>
              </a:rPr>
              <a:t>centerX</a:t>
            </a:r>
            <a:r>
              <a:rPr lang="en-US" altLang="zh-CN" sz="2600" dirty="0">
                <a:latin typeface="微软雅黑" panose="020B0503020204020204" pitchFamily="34" charset="-122"/>
                <a:ea typeface="微软雅黑" panose="020B0503020204020204" pitchFamily="34" charset="-122"/>
              </a:rPr>
              <a:t>, </a:t>
            </a:r>
            <a:r>
              <a:rPr lang="en-US" altLang="zh-CN" sz="2600" dirty="0" err="1">
                <a:latin typeface="微软雅黑" panose="020B0503020204020204" pitchFamily="34" charset="-122"/>
                <a:ea typeface="微软雅黑" panose="020B0503020204020204" pitchFamily="34" charset="-122"/>
              </a:rPr>
              <a:t>centerY</a:t>
            </a:r>
            <a:r>
              <a:rPr lang="en-US" altLang="zh-CN" sz="2600" dirty="0">
                <a:latin typeface="微软雅黑" panose="020B0503020204020204" pitchFamily="34" charset="-122"/>
                <a:ea typeface="微软雅黑" panose="020B0503020204020204" pitchFamily="34" charset="-122"/>
              </a:rPr>
              <a:t>, a,  </a:t>
            </a:r>
            <a:r>
              <a:rPr lang="en-US" altLang="zh-CN" sz="2600" dirty="0" smtClean="0">
                <a:latin typeface="微软雅黑" panose="020B0503020204020204" pitchFamily="34" charset="-122"/>
                <a:ea typeface="微软雅黑" panose="020B0503020204020204" pitchFamily="34" charset="-122"/>
              </a:rPr>
              <a:t>b</a:t>
            </a:r>
            <a:r>
              <a:rPr lang="zh-CN" altLang="en-US" sz="2600" dirty="0" smtClean="0">
                <a:latin typeface="微软雅黑" panose="020B0503020204020204" pitchFamily="34" charset="-122"/>
                <a:ea typeface="微软雅黑" panose="020B0503020204020204" pitchFamily="34" charset="-122"/>
              </a:rPr>
              <a:t>，创建其对象的时候，通过参数给类</a:t>
            </a:r>
            <a:r>
              <a:rPr lang="en-US" altLang="zh-CN" sz="2600" dirty="0" err="1" smtClean="0">
                <a:latin typeface="微软雅黑" panose="020B0503020204020204" pitchFamily="34" charset="-122"/>
                <a:ea typeface="微软雅黑" panose="020B0503020204020204" pitchFamily="34" charset="-122"/>
              </a:rPr>
              <a:t>MyEllipse</a:t>
            </a:r>
            <a:r>
              <a:rPr lang="zh-CN" altLang="en-US" sz="2600" dirty="0" smtClean="0">
                <a:latin typeface="微软雅黑" panose="020B0503020204020204" pitchFamily="34" charset="-122"/>
                <a:ea typeface="微软雅黑" panose="020B0503020204020204" pitchFamily="34" charset="-122"/>
              </a:rPr>
              <a:t>的属性赋值。</a:t>
            </a:r>
            <a:endParaRPr lang="en-US" altLang="zh-CN" sz="2600" dirty="0" smtClean="0">
              <a:latin typeface="微软雅黑" panose="020B0503020204020204" pitchFamily="34" charset="-122"/>
              <a:ea typeface="微软雅黑" panose="020B0503020204020204" pitchFamily="34" charset="-122"/>
            </a:endParaRPr>
          </a:p>
          <a:p>
            <a:pPr eaLnBrk="0" hangingPunct="0">
              <a:spcBef>
                <a:spcPts val="600"/>
              </a:spcBef>
              <a:buFontTx/>
              <a:buAutoNum type="arabicPeriod"/>
            </a:pPr>
            <a:r>
              <a:rPr lang="zh-CN" altLang="en-US" sz="2600" dirty="0" smtClean="0">
                <a:latin typeface="微软雅黑" panose="020B0503020204020204" pitchFamily="34" charset="-122"/>
                <a:ea typeface="微软雅黑" panose="020B0503020204020204" pitchFamily="34" charset="-122"/>
              </a:rPr>
              <a:t>在其构造方法的内部，调用了</a:t>
            </a:r>
            <a:r>
              <a:rPr lang="en-US" altLang="zh-CN" sz="2600" dirty="0" smtClean="0">
                <a:latin typeface="微软雅黑" panose="020B0503020204020204" pitchFamily="34" charset="-122"/>
                <a:ea typeface="微软雅黑" panose="020B0503020204020204" pitchFamily="34" charset="-122"/>
              </a:rPr>
              <a:t>Ellipse</a:t>
            </a:r>
            <a:r>
              <a:rPr lang="zh-CN" altLang="en-US" sz="2600" dirty="0" smtClean="0">
                <a:latin typeface="微软雅黑" panose="020B0503020204020204" pitchFamily="34" charset="-122"/>
                <a:ea typeface="微软雅黑" panose="020B0503020204020204" pitchFamily="34" charset="-122"/>
              </a:rPr>
              <a:t>的构造方法</a:t>
            </a:r>
            <a:endParaRPr lang="en-US" altLang="zh-CN" sz="2600" dirty="0">
              <a:latin typeface="微软雅黑" panose="020B0503020204020204" pitchFamily="34" charset="-122"/>
              <a:ea typeface="微软雅黑" panose="020B0503020204020204" pitchFamily="34" charset="-122"/>
            </a:endParaRPr>
          </a:p>
        </p:txBody>
      </p:sp>
      <p:sp>
        <p:nvSpPr>
          <p:cNvPr id="18435" name="Text Box 4"/>
          <p:cNvSpPr txBox="1">
            <a:spLocks noChangeArrowheads="1"/>
          </p:cNvSpPr>
          <p:nvPr/>
        </p:nvSpPr>
        <p:spPr bwMode="auto">
          <a:xfrm>
            <a:off x="2071258" y="2393992"/>
            <a:ext cx="7305674" cy="576000"/>
          </a:xfrm>
          <a:prstGeom prst="rect">
            <a:avLst/>
          </a:prstGeom>
          <a:solidFill>
            <a:srgbClr val="CCFFFF"/>
          </a:solidFill>
          <a:ln w="25400">
            <a:solidFill>
              <a:srgbClr val="CC3300"/>
            </a:solidFill>
            <a:miter lim="800000"/>
          </a:ln>
        </p:spPr>
        <p:txBody>
          <a:bodyPr lIns="0"/>
          <a:lstStyle/>
          <a:p>
            <a:pPr eaLnBrk="0" hangingPunct="0"/>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MyEllipse</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centerX</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centerY</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a,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b)</a:t>
            </a:r>
            <a:endParaRPr lang="en-US" altLang="zh-CN" sz="2400" b="1" dirty="0">
              <a:latin typeface="微软雅黑" panose="020B0503020204020204" pitchFamily="34" charset="-122"/>
              <a:ea typeface="微软雅黑" panose="020B0503020204020204" pitchFamily="34" charset="-122"/>
            </a:endParaRPr>
          </a:p>
        </p:txBody>
      </p:sp>
      <p:sp>
        <p:nvSpPr>
          <p:cNvPr id="18436" name="Text Box 5"/>
          <p:cNvSpPr txBox="1">
            <a:spLocks noChangeArrowheads="1"/>
          </p:cNvSpPr>
          <p:nvPr/>
        </p:nvSpPr>
        <p:spPr bwMode="auto">
          <a:xfrm>
            <a:off x="2071258" y="1585524"/>
            <a:ext cx="7290752" cy="425450"/>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400" b="1" dirty="0" err="1">
                <a:latin typeface="微软雅黑" panose="020B0503020204020204" pitchFamily="34" charset="-122"/>
                <a:ea typeface="微软雅黑" panose="020B0503020204020204" pitchFamily="34" charset="-122"/>
              </a:rPr>
              <a:t>MyEllipse</a:t>
            </a:r>
            <a:r>
              <a:rPr lang="en-US" altLang="zh-CN" sz="2400" dirty="0"/>
              <a:t> </a:t>
            </a:r>
            <a:endParaRPr lang="en-US" altLang="zh-CN" sz="2400" dirty="0"/>
          </a:p>
        </p:txBody>
      </p:sp>
      <p:sp>
        <p:nvSpPr>
          <p:cNvPr id="18437" name="Rectangle 6"/>
          <p:cNvSpPr>
            <a:spLocks noChangeArrowheads="1"/>
          </p:cNvSpPr>
          <p:nvPr/>
        </p:nvSpPr>
        <p:spPr bwMode="auto">
          <a:xfrm>
            <a:off x="2066494" y="2014673"/>
            <a:ext cx="7295515" cy="377012"/>
          </a:xfrm>
          <a:prstGeom prst="rect">
            <a:avLst/>
          </a:prstGeom>
          <a:noFill/>
          <a:ln w="25400">
            <a:solidFill>
              <a:srgbClr val="C00000"/>
            </a:solidFill>
            <a:miter lim="800000"/>
          </a:ln>
        </p:spPr>
        <p:txBody>
          <a:bodyPr wrap="none" anchor="ctr"/>
          <a:lstStyle/>
          <a:p>
            <a:pPr eaLnBrk="0" hangingPunct="0"/>
            <a:r>
              <a:rPr lang="en-US" altLang="zh-CN" sz="2400" b="1" dirty="0" smtClean="0">
                <a:latin typeface="微软雅黑" panose="020B0503020204020204" pitchFamily="34" charset="-122"/>
                <a:ea typeface="微软雅黑" panose="020B0503020204020204" pitchFamily="34" charset="-122"/>
              </a:rPr>
              <a:t>-cx, cy, a, b</a:t>
            </a:r>
            <a:endParaRPr lang="zh-CN" altLang="en-US" sz="2400" b="1" dirty="0">
              <a:latin typeface="微软雅黑" panose="020B0503020204020204" pitchFamily="34" charset="-122"/>
              <a:ea typeface="微软雅黑" panose="020B0503020204020204" pitchFamily="34" charset="-122"/>
            </a:endParaRPr>
          </a:p>
        </p:txBody>
      </p:sp>
      <p:sp>
        <p:nvSpPr>
          <p:cNvPr id="18438" name="Text Box 7"/>
          <p:cNvSpPr txBox="1">
            <a:spLocks noChangeArrowheads="1"/>
          </p:cNvSpPr>
          <p:nvPr/>
        </p:nvSpPr>
        <p:spPr bwMode="auto">
          <a:xfrm>
            <a:off x="5295481" y="3958204"/>
            <a:ext cx="5164853" cy="509530"/>
          </a:xfrm>
          <a:prstGeom prst="rect">
            <a:avLst/>
          </a:prstGeom>
          <a:solidFill>
            <a:srgbClr val="CCFFFF"/>
          </a:solidFill>
          <a:ln w="25400">
            <a:solidFill>
              <a:srgbClr val="CC3300"/>
            </a:solidFill>
            <a:miter lim="800000"/>
          </a:ln>
        </p:spPr>
        <p:txBody>
          <a:bodyPr/>
          <a:lstStyle/>
          <a:p>
            <a:pPr>
              <a:lnSpc>
                <a:spcPct val="150000"/>
              </a:lnSpc>
            </a:pPr>
            <a:r>
              <a:rPr lang="en-US" altLang="zh-CN"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Ellipse(</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x,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y,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w,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h)</a:t>
            </a:r>
            <a:endParaRPr lang="en-US" altLang="zh-CN" sz="2400" b="1" dirty="0">
              <a:latin typeface="微软雅黑" panose="020B0503020204020204" pitchFamily="34" charset="-122"/>
              <a:ea typeface="微软雅黑" panose="020B0503020204020204" pitchFamily="34" charset="-122"/>
            </a:endParaRPr>
          </a:p>
        </p:txBody>
      </p:sp>
      <p:sp>
        <p:nvSpPr>
          <p:cNvPr id="18439" name="Text Box 8"/>
          <p:cNvSpPr txBox="1">
            <a:spLocks noChangeArrowheads="1"/>
          </p:cNvSpPr>
          <p:nvPr/>
        </p:nvSpPr>
        <p:spPr bwMode="auto">
          <a:xfrm>
            <a:off x="5295481" y="3137576"/>
            <a:ext cx="5164853" cy="480131"/>
          </a:xfrm>
          <a:prstGeom prst="rect">
            <a:avLst/>
          </a:prstGeom>
          <a:solidFill>
            <a:srgbClr val="CCFFFF"/>
          </a:solidFill>
          <a:ln w="25400">
            <a:solidFill>
              <a:srgbClr val="CC3300"/>
            </a:solidFill>
            <a:miter lim="800000"/>
          </a:ln>
        </p:spPr>
        <p:txBody>
          <a:bodyPr wrap="square">
            <a:spAutoFit/>
          </a:bodyPr>
          <a:lstStyle/>
          <a:p>
            <a:pPr algn="ctr">
              <a:lnSpc>
                <a:spcPct val="90000"/>
              </a:lnSpc>
            </a:pPr>
            <a:r>
              <a:rPr lang="en-US" altLang="zh-CN" sz="2800" b="1" dirty="0">
                <a:latin typeface="微软雅黑" panose="020B0503020204020204" pitchFamily="34" charset="-122"/>
                <a:ea typeface="微软雅黑" panose="020B0503020204020204" pitchFamily="34" charset="-122"/>
              </a:rPr>
              <a:t>Ellipse</a:t>
            </a:r>
            <a:endParaRPr lang="en-US" altLang="zh-CN" sz="2800" b="1" dirty="0">
              <a:latin typeface="微软雅黑" panose="020B0503020204020204" pitchFamily="34" charset="-122"/>
              <a:ea typeface="微软雅黑" panose="020B0503020204020204" pitchFamily="34" charset="-122"/>
            </a:endParaRPr>
          </a:p>
        </p:txBody>
      </p:sp>
      <p:sp>
        <p:nvSpPr>
          <p:cNvPr id="18440" name="Rectangle 9"/>
          <p:cNvSpPr>
            <a:spLocks noChangeArrowheads="1"/>
          </p:cNvSpPr>
          <p:nvPr/>
        </p:nvSpPr>
        <p:spPr bwMode="auto">
          <a:xfrm>
            <a:off x="5291959" y="3594776"/>
            <a:ext cx="5169013" cy="360000"/>
          </a:xfrm>
          <a:prstGeom prst="rect">
            <a:avLst/>
          </a:prstGeom>
          <a:noFill/>
          <a:ln w="9525">
            <a:solidFill>
              <a:schemeClr val="tx1"/>
            </a:solidFill>
            <a:miter lim="800000"/>
          </a:ln>
        </p:spPr>
        <p:txBody>
          <a:bodyPr wrap="none" anchor="ctr"/>
          <a:lstStyle/>
          <a:p>
            <a:pPr eaLnBrk="0" hangingPunct="0"/>
            <a:r>
              <a:rPr lang="en-US" altLang="zh-CN" sz="2400" b="1" dirty="0" smtClean="0">
                <a:latin typeface="微软雅黑" panose="020B0503020204020204" pitchFamily="34" charset="-122"/>
                <a:ea typeface="微软雅黑" panose="020B0503020204020204" pitchFamily="34" charset="-122"/>
              </a:rPr>
              <a:t>-x, y, w, h</a:t>
            </a:r>
            <a:endParaRPr lang="zh-CN" altLang="en-US" sz="2400" b="1" dirty="0">
              <a:latin typeface="微软雅黑" panose="020B0503020204020204" pitchFamily="34" charset="-122"/>
              <a:ea typeface="微软雅黑" panose="020B0503020204020204" pitchFamily="34" charset="-122"/>
            </a:endParaRPr>
          </a:p>
        </p:txBody>
      </p:sp>
      <p:sp>
        <p:nvSpPr>
          <p:cNvPr id="18443" name="Text Box 16"/>
          <p:cNvSpPr txBox="1">
            <a:spLocks noChangeArrowheads="1"/>
          </p:cNvSpPr>
          <p:nvPr/>
        </p:nvSpPr>
        <p:spPr bwMode="auto">
          <a:xfrm>
            <a:off x="9964996" y="1565683"/>
            <a:ext cx="16963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2400" b="1" dirty="0">
                <a:solidFill>
                  <a:srgbClr val="0000CC"/>
                </a:solidFill>
                <a:latin typeface="微软雅黑" panose="020B0503020204020204" pitchFamily="34" charset="-122"/>
                <a:ea typeface="微软雅黑" panose="020B0503020204020204" pitchFamily="34" charset="-122"/>
              </a:rPr>
              <a:t>Wrapper </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eaLnBrk="0" hangingPunct="0"/>
            <a:r>
              <a:rPr lang="en-US" altLang="zh-CN" sz="2400" b="1" dirty="0" smtClean="0">
                <a:solidFill>
                  <a:srgbClr val="0000CC"/>
                </a:solidFill>
                <a:latin typeface="微软雅黑" panose="020B0503020204020204" pitchFamily="34" charset="-122"/>
                <a:ea typeface="微软雅黑" panose="020B0503020204020204" pitchFamily="34" charset="-122"/>
              </a:rPr>
              <a:t>Class</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0" hangingPunct="0"/>
            <a:r>
              <a:rPr lang="zh-CN" altLang="en-US" sz="2400" b="1" dirty="0">
                <a:solidFill>
                  <a:srgbClr val="0000CC"/>
                </a:solidFill>
                <a:latin typeface="微软雅黑" panose="020B0503020204020204" pitchFamily="34" charset="-122"/>
                <a:ea typeface="微软雅黑" panose="020B0503020204020204" pitchFamily="34" charset="-122"/>
              </a:rPr>
              <a:t>新接口</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18444" name="Rectangle 18"/>
          <p:cNvSpPr>
            <a:spLocks noChangeArrowheads="1"/>
          </p:cNvSpPr>
          <p:nvPr/>
        </p:nvSpPr>
        <p:spPr bwMode="auto">
          <a:xfrm>
            <a:off x="2044812" y="206989"/>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zh-CN" sz="2800" b="1" dirty="0">
                <a:solidFill>
                  <a:schemeClr val="tx2"/>
                </a:solidFill>
              </a:rPr>
              <a:t>Introduction to Adapter Pattern</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1084435" name="Rectangle 19"/>
          <p:cNvSpPr>
            <a:spLocks noChangeArrowheads="1"/>
          </p:cNvSpPr>
          <p:nvPr/>
        </p:nvSpPr>
        <p:spPr bwMode="auto">
          <a:xfrm>
            <a:off x="590671" y="3226477"/>
            <a:ext cx="3668162" cy="208672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lnSpc>
                <a:spcPct val="90000"/>
              </a:lnSpc>
            </a:pPr>
            <a:r>
              <a:rPr lang="en-US" altLang="zh-CN" sz="2400" b="1" dirty="0">
                <a:solidFill>
                  <a:srgbClr val="0000CC"/>
                </a:solidFill>
                <a:latin typeface="微软雅黑" panose="020B0503020204020204" pitchFamily="34" charset="-122"/>
                <a:ea typeface="微软雅黑" panose="020B0503020204020204" pitchFamily="34" charset="-122"/>
              </a:rPr>
              <a:t>Conversion formula</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0" hangingPunct="0">
              <a:lnSpc>
                <a:spcPct val="90000"/>
              </a:lnSpc>
            </a:pPr>
            <a:r>
              <a:rPr lang="en-US" altLang="zh-CN" sz="2400" b="1" dirty="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转换公式</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0" hangingPunct="0">
              <a:lnSpc>
                <a:spcPct val="90000"/>
              </a:lnSpc>
            </a:pPr>
            <a:r>
              <a:rPr lang="en-US" altLang="zh-CN" sz="2400" b="1" dirty="0">
                <a:latin typeface="微软雅黑" panose="020B0503020204020204" pitchFamily="34" charset="-122"/>
                <a:ea typeface="微软雅黑" panose="020B0503020204020204" pitchFamily="34" charset="-122"/>
              </a:rPr>
              <a:t>x = </a:t>
            </a:r>
            <a:r>
              <a:rPr lang="en-US" altLang="zh-CN" sz="2400" b="1" dirty="0" err="1" smtClean="0">
                <a:latin typeface="微软雅黑" panose="020B0503020204020204" pitchFamily="34" charset="-122"/>
                <a:ea typeface="微软雅黑" panose="020B0503020204020204" pitchFamily="34" charset="-122"/>
              </a:rPr>
              <a:t>centerX</a:t>
            </a:r>
            <a:r>
              <a:rPr lang="en-US" altLang="zh-CN" sz="2400" b="1" dirty="0" smtClean="0">
                <a:latin typeface="微软雅黑" panose="020B0503020204020204" pitchFamily="34" charset="-122"/>
                <a:ea typeface="微软雅黑" panose="020B0503020204020204" pitchFamily="34" charset="-122"/>
              </a:rPr>
              <a:t> - a</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0" hangingPunct="0">
              <a:lnSpc>
                <a:spcPct val="90000"/>
              </a:lnSpc>
            </a:pPr>
            <a:r>
              <a:rPr lang="en-US" altLang="zh-CN" sz="2400" b="1" dirty="0">
                <a:latin typeface="微软雅黑" panose="020B0503020204020204" pitchFamily="34" charset="-122"/>
                <a:ea typeface="微软雅黑" panose="020B0503020204020204" pitchFamily="34" charset="-122"/>
              </a:rPr>
              <a:t>y = </a:t>
            </a:r>
            <a:r>
              <a:rPr lang="en-US" altLang="zh-CN" sz="2400" b="1" dirty="0" err="1" smtClean="0">
                <a:latin typeface="微软雅黑" panose="020B0503020204020204" pitchFamily="34" charset="-122"/>
                <a:ea typeface="微软雅黑" panose="020B0503020204020204" pitchFamily="34" charset="-122"/>
              </a:rPr>
              <a:t>centerY</a:t>
            </a:r>
            <a:r>
              <a:rPr lang="en-US" altLang="zh-CN" sz="2400" b="1" dirty="0" smtClean="0">
                <a:latin typeface="微软雅黑" panose="020B0503020204020204" pitchFamily="34" charset="-122"/>
                <a:ea typeface="微软雅黑" panose="020B0503020204020204" pitchFamily="34" charset="-122"/>
              </a:rPr>
              <a:t>+ b</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0" hangingPunct="0">
              <a:lnSpc>
                <a:spcPct val="90000"/>
              </a:lnSpc>
            </a:pPr>
            <a:r>
              <a:rPr lang="en-US" altLang="zh-CN" sz="2400" b="1" dirty="0">
                <a:latin typeface="微软雅黑" panose="020B0503020204020204" pitchFamily="34" charset="-122"/>
                <a:ea typeface="微软雅黑" panose="020B0503020204020204" pitchFamily="34" charset="-122"/>
              </a:rPr>
              <a:t>w = 2*a;</a:t>
            </a:r>
            <a:endParaRPr lang="en-US" altLang="zh-CN" sz="2400" b="1" dirty="0">
              <a:latin typeface="微软雅黑" panose="020B0503020204020204" pitchFamily="34" charset="-122"/>
              <a:ea typeface="微软雅黑" panose="020B0503020204020204" pitchFamily="34" charset="-122"/>
            </a:endParaRPr>
          </a:p>
          <a:p>
            <a:pPr eaLnBrk="0" hangingPunct="0">
              <a:lnSpc>
                <a:spcPct val="90000"/>
              </a:lnSpc>
            </a:pPr>
            <a:r>
              <a:rPr lang="en-US" altLang="zh-CN" sz="2400" b="1" dirty="0">
                <a:latin typeface="微软雅黑" panose="020B0503020204020204" pitchFamily="34" charset="-122"/>
                <a:ea typeface="微软雅黑" panose="020B0503020204020204" pitchFamily="34" charset="-122"/>
              </a:rPr>
              <a:t>h = 2*b;</a:t>
            </a:r>
            <a:endParaRPr lang="en-US" altLang="zh-CN" sz="2400" b="1" dirty="0">
              <a:latin typeface="微软雅黑" panose="020B0503020204020204" pitchFamily="34" charset="-122"/>
              <a:ea typeface="微软雅黑" panose="020B0503020204020204" pitchFamily="34" charset="-122"/>
            </a:endParaRPr>
          </a:p>
        </p:txBody>
      </p:sp>
      <p:sp>
        <p:nvSpPr>
          <p:cNvPr id="18446" name="Oval 20"/>
          <p:cNvSpPr>
            <a:spLocks noChangeArrowheads="1"/>
          </p:cNvSpPr>
          <p:nvPr/>
        </p:nvSpPr>
        <p:spPr bwMode="auto">
          <a:xfrm>
            <a:off x="2811032" y="2795088"/>
            <a:ext cx="184150" cy="184150"/>
          </a:xfrm>
          <a:prstGeom prst="ellipse">
            <a:avLst/>
          </a:prstGeom>
          <a:solidFill>
            <a:srgbClr val="FFFFFF"/>
          </a:solidFill>
          <a:ln w="9525">
            <a:solidFill>
              <a:schemeClr val="tx1"/>
            </a:solidFill>
            <a:round/>
          </a:ln>
        </p:spPr>
        <p:txBody>
          <a:bodyPr wrap="none" anchor="ctr"/>
          <a:lstStyle/>
          <a:p>
            <a:pPr algn="ctr" eaLnBrk="0" hangingPunct="0"/>
            <a:endParaRPr lang="zh-CN" altLang="en-US"/>
          </a:p>
        </p:txBody>
      </p:sp>
      <p:grpSp>
        <p:nvGrpSpPr>
          <p:cNvPr id="2" name="Group 30"/>
          <p:cNvGrpSpPr/>
          <p:nvPr/>
        </p:nvGrpSpPr>
        <p:grpSpPr bwMode="auto">
          <a:xfrm>
            <a:off x="4258832" y="4441757"/>
            <a:ext cx="5118100" cy="577850"/>
            <a:chOff x="1824" y="2184"/>
            <a:chExt cx="3224" cy="364"/>
          </a:xfrm>
        </p:grpSpPr>
        <p:grpSp>
          <p:nvGrpSpPr>
            <p:cNvPr id="18450" name="Group 28"/>
            <p:cNvGrpSpPr/>
            <p:nvPr/>
          </p:nvGrpSpPr>
          <p:grpSpPr bwMode="auto">
            <a:xfrm>
              <a:off x="1824" y="2184"/>
              <a:ext cx="3224" cy="360"/>
              <a:chOff x="2304" y="2184"/>
              <a:chExt cx="2744" cy="352"/>
            </a:xfrm>
          </p:grpSpPr>
          <p:sp>
            <p:nvSpPr>
              <p:cNvPr id="18451" name="Line 23"/>
              <p:cNvSpPr>
                <a:spLocks noChangeShapeType="1"/>
              </p:cNvSpPr>
              <p:nvPr/>
            </p:nvSpPr>
            <p:spPr bwMode="auto">
              <a:xfrm>
                <a:off x="2304" y="2528"/>
                <a:ext cx="2736"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2" name="Line 24"/>
              <p:cNvSpPr>
                <a:spLocks noChangeShapeType="1"/>
              </p:cNvSpPr>
              <p:nvPr/>
            </p:nvSpPr>
            <p:spPr bwMode="auto">
              <a:xfrm flipV="1">
                <a:off x="3760" y="2184"/>
                <a:ext cx="0" cy="33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25"/>
              <p:cNvSpPr>
                <a:spLocks noChangeShapeType="1"/>
              </p:cNvSpPr>
              <p:nvPr/>
            </p:nvSpPr>
            <p:spPr bwMode="auto">
              <a:xfrm flipV="1">
                <a:off x="4176" y="2200"/>
                <a:ext cx="0" cy="33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Line 26"/>
              <p:cNvSpPr>
                <a:spLocks noChangeShapeType="1"/>
              </p:cNvSpPr>
              <p:nvPr/>
            </p:nvSpPr>
            <p:spPr bwMode="auto">
              <a:xfrm flipV="1">
                <a:off x="4624" y="2192"/>
                <a:ext cx="0" cy="33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27"/>
              <p:cNvSpPr>
                <a:spLocks noChangeShapeType="1"/>
              </p:cNvSpPr>
              <p:nvPr/>
            </p:nvSpPr>
            <p:spPr bwMode="auto">
              <a:xfrm flipV="1">
                <a:off x="5048" y="2200"/>
                <a:ext cx="0" cy="33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56" name="Text Box 29"/>
            <p:cNvSpPr txBox="1">
              <a:spLocks noChangeArrowheads="1"/>
            </p:cNvSpPr>
            <p:nvPr/>
          </p:nvSpPr>
          <p:spPr bwMode="auto">
            <a:xfrm>
              <a:off x="1920" y="2296"/>
              <a:ext cx="17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eaLnBrk="0" hangingPunct="0">
                <a:spcBef>
                  <a:spcPct val="50000"/>
                </a:spcBef>
              </a:pPr>
              <a:r>
                <a:rPr lang="en-US" altLang="zh-CN" sz="2000" b="1" dirty="0">
                  <a:latin typeface="微软雅黑" panose="020B0503020204020204" pitchFamily="34" charset="-122"/>
                  <a:ea typeface="微软雅黑" panose="020B0503020204020204" pitchFamily="34" charset="-122"/>
                </a:rPr>
                <a:t>new Ellipse(x, y, w, h)</a:t>
              </a:r>
              <a:endParaRPr lang="en-US" altLang="zh-CN" sz="2000" b="1" dirty="0">
                <a:latin typeface="微软雅黑" panose="020B0503020204020204" pitchFamily="34" charset="-122"/>
                <a:ea typeface="微软雅黑" panose="020B0503020204020204" pitchFamily="34" charset="-122"/>
              </a:endParaRPr>
            </a:p>
          </p:txBody>
        </p:sp>
      </p:grpSp>
      <p:sp>
        <p:nvSpPr>
          <p:cNvPr id="18457" name="Text Box 31"/>
          <p:cNvSpPr txBox="1">
            <a:spLocks noChangeArrowheads="1"/>
          </p:cNvSpPr>
          <p:nvPr/>
        </p:nvSpPr>
        <p:spPr bwMode="auto">
          <a:xfrm>
            <a:off x="10566079" y="3311777"/>
            <a:ext cx="12871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zh-CN" altLang="en-US" sz="2800" b="1" dirty="0">
                <a:latin typeface="微软雅黑" panose="020B0503020204020204" pitchFamily="34" charset="-122"/>
                <a:ea typeface="微软雅黑" panose="020B0503020204020204" pitchFamily="34" charset="-122"/>
              </a:rPr>
              <a:t>原接口</a:t>
            </a:r>
            <a:endParaRPr lang="zh-CN" altLang="en-US" sz="2800" b="1" dirty="0">
              <a:latin typeface="微软雅黑" panose="020B0503020204020204" pitchFamily="34" charset="-122"/>
              <a:ea typeface="微软雅黑" panose="020B0503020204020204" pitchFamily="34" charset="-122"/>
            </a:endParaRPr>
          </a:p>
        </p:txBody>
      </p:sp>
      <p:sp>
        <p:nvSpPr>
          <p:cNvPr id="4" name="矩形 3"/>
          <p:cNvSpPr/>
          <p:nvPr/>
        </p:nvSpPr>
        <p:spPr>
          <a:xfrm>
            <a:off x="342893" y="593869"/>
            <a:ext cx="2317419" cy="646331"/>
          </a:xfrm>
          <a:prstGeom prst="rect">
            <a:avLst/>
          </a:prstGeom>
          <a:noFill/>
        </p:spPr>
        <p:txBody>
          <a:bodyPr wrap="square" lIns="91440" tIns="45720" rIns="91440" bIns="45720">
            <a:spAutoFit/>
          </a:bodyPr>
          <a:lstStyle/>
          <a:p>
            <a:pPr algn="ctr"/>
            <a:r>
              <a:rPr lang="zh-CN" altLang="en-US" sz="3600" b="1" cap="none" spc="0" dirty="0" smtClean="0">
                <a:ln w="22225">
                  <a:solidFill>
                    <a:schemeClr val="accent2"/>
                  </a:solidFill>
                  <a:prstDash val="solid"/>
                </a:ln>
                <a:solidFill>
                  <a:srgbClr val="A50021"/>
                </a:solidFill>
                <a:effectLst/>
                <a:latin typeface="微软雅黑" panose="020B0503020204020204" pitchFamily="34" charset="-122"/>
                <a:ea typeface="微软雅黑" panose="020B0503020204020204" pitchFamily="34" charset="-122"/>
              </a:rPr>
              <a:t>解决方案</a:t>
            </a:r>
            <a:endParaRPr lang="zh-CN" altLang="en-US" sz="3600" b="1" cap="none" spc="0" dirty="0">
              <a:ln w="22225">
                <a:solidFill>
                  <a:schemeClr val="accent2"/>
                </a:solidFill>
                <a:prstDash val="solid"/>
              </a:ln>
              <a:solidFill>
                <a:srgbClr val="A5002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84435">
                                            <p:txEl>
                                              <p:pRg st="0" end="0"/>
                                            </p:txEl>
                                          </p:spTgt>
                                        </p:tgtEl>
                                        <p:attrNameLst>
                                          <p:attrName>style.visibility</p:attrName>
                                        </p:attrNameLst>
                                      </p:cBhvr>
                                      <p:to>
                                        <p:strVal val="visible"/>
                                      </p:to>
                                    </p:set>
                                    <p:animEffect transition="in" filter="slide(fromBottom)">
                                      <p:cBhvr>
                                        <p:cTn id="7" dur="500"/>
                                        <p:tgtEl>
                                          <p:spTgt spid="108443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84435">
                                            <p:txEl>
                                              <p:pRg st="1" end="1"/>
                                            </p:txEl>
                                          </p:spTgt>
                                        </p:tgtEl>
                                        <p:attrNameLst>
                                          <p:attrName>style.visibility</p:attrName>
                                        </p:attrNameLst>
                                      </p:cBhvr>
                                      <p:to>
                                        <p:strVal val="visible"/>
                                      </p:to>
                                    </p:set>
                                    <p:animEffect transition="in" filter="slide(fromBottom)">
                                      <p:cBhvr>
                                        <p:cTn id="10" dur="500"/>
                                        <p:tgtEl>
                                          <p:spTgt spid="1084435">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084435">
                                            <p:txEl>
                                              <p:pRg st="2" end="2"/>
                                            </p:txEl>
                                          </p:spTgt>
                                        </p:tgtEl>
                                        <p:attrNameLst>
                                          <p:attrName>style.visibility</p:attrName>
                                        </p:attrNameLst>
                                      </p:cBhvr>
                                      <p:to>
                                        <p:strVal val="visible"/>
                                      </p:to>
                                    </p:set>
                                    <p:animEffect transition="in" filter="slide(fromBottom)">
                                      <p:cBhvr>
                                        <p:cTn id="13" dur="500"/>
                                        <p:tgtEl>
                                          <p:spTgt spid="1084435">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084435">
                                            <p:txEl>
                                              <p:pRg st="3" end="3"/>
                                            </p:txEl>
                                          </p:spTgt>
                                        </p:tgtEl>
                                        <p:attrNameLst>
                                          <p:attrName>style.visibility</p:attrName>
                                        </p:attrNameLst>
                                      </p:cBhvr>
                                      <p:to>
                                        <p:strVal val="visible"/>
                                      </p:to>
                                    </p:set>
                                    <p:animEffect transition="in" filter="slide(fromBottom)">
                                      <p:cBhvr>
                                        <p:cTn id="16" dur="500"/>
                                        <p:tgtEl>
                                          <p:spTgt spid="1084435">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1084435">
                                            <p:txEl>
                                              <p:pRg st="4" end="4"/>
                                            </p:txEl>
                                          </p:spTgt>
                                        </p:tgtEl>
                                        <p:attrNameLst>
                                          <p:attrName>style.visibility</p:attrName>
                                        </p:attrNameLst>
                                      </p:cBhvr>
                                      <p:to>
                                        <p:strVal val="visible"/>
                                      </p:to>
                                    </p:set>
                                    <p:animEffect transition="in" filter="slide(fromBottom)">
                                      <p:cBhvr>
                                        <p:cTn id="19" dur="500"/>
                                        <p:tgtEl>
                                          <p:spTgt spid="1084435">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084435">
                                            <p:txEl>
                                              <p:pRg st="5" end="5"/>
                                            </p:txEl>
                                          </p:spTgt>
                                        </p:tgtEl>
                                        <p:attrNameLst>
                                          <p:attrName>style.visibility</p:attrName>
                                        </p:attrNameLst>
                                      </p:cBhvr>
                                      <p:to>
                                        <p:strVal val="visible"/>
                                      </p:to>
                                    </p:set>
                                    <p:animEffect transition="in" filter="slide(fromBottom)">
                                      <p:cBhvr>
                                        <p:cTn id="22" dur="500"/>
                                        <p:tgtEl>
                                          <p:spTgt spid="1084435">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84435">
                                            <p:bg/>
                                          </p:spTgt>
                                        </p:tgtEl>
                                        <p:attrNameLst>
                                          <p:attrName>style.visibility</p:attrName>
                                        </p:attrNameLst>
                                      </p:cBhvr>
                                      <p:to>
                                        <p:strVal val="visible"/>
                                      </p:to>
                                    </p:set>
                                    <p:animEffect transition="in" filter="box(in)">
                                      <p:cBhvr>
                                        <p:cTn id="25" dur="500"/>
                                        <p:tgtEl>
                                          <p:spTgt spid="1084435">
                                            <p:bg/>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84435">
                                            <p:txEl>
                                              <p:pRg st="0" end="0"/>
                                            </p:txEl>
                                          </p:spTgt>
                                        </p:tgtEl>
                                        <p:attrNameLst>
                                          <p:attrName>style.visibility</p:attrName>
                                        </p:attrNameLst>
                                      </p:cBhvr>
                                      <p:to>
                                        <p:strVal val="visible"/>
                                      </p:to>
                                    </p:set>
                                    <p:animEffect transition="in" filter="box(in)">
                                      <p:cBhvr>
                                        <p:cTn id="28" dur="500"/>
                                        <p:tgtEl>
                                          <p:spTgt spid="1084435">
                                            <p:txEl>
                                              <p:pRg st="0" end="0"/>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84435">
                                            <p:txEl>
                                              <p:pRg st="1" end="1"/>
                                            </p:txEl>
                                          </p:spTgt>
                                        </p:tgtEl>
                                        <p:attrNameLst>
                                          <p:attrName>style.visibility</p:attrName>
                                        </p:attrNameLst>
                                      </p:cBhvr>
                                      <p:to>
                                        <p:strVal val="visible"/>
                                      </p:to>
                                    </p:set>
                                    <p:animEffect transition="in" filter="box(in)">
                                      <p:cBhvr>
                                        <p:cTn id="31" dur="500"/>
                                        <p:tgtEl>
                                          <p:spTgt spid="1084435">
                                            <p:txEl>
                                              <p:pRg st="1" end="1"/>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084435">
                                            <p:txEl>
                                              <p:pRg st="2" end="2"/>
                                            </p:txEl>
                                          </p:spTgt>
                                        </p:tgtEl>
                                        <p:attrNameLst>
                                          <p:attrName>style.visibility</p:attrName>
                                        </p:attrNameLst>
                                      </p:cBhvr>
                                      <p:to>
                                        <p:strVal val="visible"/>
                                      </p:to>
                                    </p:set>
                                    <p:animEffect transition="in" filter="box(in)">
                                      <p:cBhvr>
                                        <p:cTn id="34" dur="500"/>
                                        <p:tgtEl>
                                          <p:spTgt spid="1084435">
                                            <p:txEl>
                                              <p:pRg st="2" end="2"/>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084435">
                                            <p:txEl>
                                              <p:pRg st="3" end="3"/>
                                            </p:txEl>
                                          </p:spTgt>
                                        </p:tgtEl>
                                        <p:attrNameLst>
                                          <p:attrName>style.visibility</p:attrName>
                                        </p:attrNameLst>
                                      </p:cBhvr>
                                      <p:to>
                                        <p:strVal val="visible"/>
                                      </p:to>
                                    </p:set>
                                    <p:animEffect transition="in" filter="box(in)">
                                      <p:cBhvr>
                                        <p:cTn id="37" dur="500"/>
                                        <p:tgtEl>
                                          <p:spTgt spid="1084435">
                                            <p:txEl>
                                              <p:pRg st="3" end="3"/>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084435">
                                            <p:txEl>
                                              <p:pRg st="4" end="4"/>
                                            </p:txEl>
                                          </p:spTgt>
                                        </p:tgtEl>
                                        <p:attrNameLst>
                                          <p:attrName>style.visibility</p:attrName>
                                        </p:attrNameLst>
                                      </p:cBhvr>
                                      <p:to>
                                        <p:strVal val="visible"/>
                                      </p:to>
                                    </p:set>
                                    <p:animEffect transition="in" filter="box(in)">
                                      <p:cBhvr>
                                        <p:cTn id="40" dur="500"/>
                                        <p:tgtEl>
                                          <p:spTgt spid="1084435">
                                            <p:txEl>
                                              <p:pRg st="4" end="4"/>
                                            </p:txEl>
                                          </p:spTgt>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084435">
                                            <p:txEl>
                                              <p:pRg st="5" end="5"/>
                                            </p:txEl>
                                          </p:spTgt>
                                        </p:tgtEl>
                                        <p:attrNameLst>
                                          <p:attrName>style.visibility</p:attrName>
                                        </p:attrNameLst>
                                      </p:cBhvr>
                                      <p:to>
                                        <p:strVal val="visible"/>
                                      </p:to>
                                    </p:set>
                                    <p:animEffect transition="in" filter="box(in)">
                                      <p:cBhvr>
                                        <p:cTn id="43" dur="500"/>
                                        <p:tgtEl>
                                          <p:spTgt spid="108443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8" presetClass="entr" presetSubtype="0" accel="5000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9"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50" dur="1000" fill="hold"/>
                                        <p:tgtEl>
                                          <p:spTgt spid="2"/>
                                        </p:tgtEl>
                                        <p:attrNameLst>
                                          <p:attrName>ppt_y</p:attrName>
                                        </p:attrNameLst>
                                      </p:cBhvr>
                                      <p:tavLst>
                                        <p:tav tm="0">
                                          <p:val>
                                            <p:strVal val="#ppt_y"/>
                                          </p:val>
                                        </p:tav>
                                        <p:tav tm="100000">
                                          <p:val>
                                            <p:strVal val="#ppt_y"/>
                                          </p:val>
                                        </p:tav>
                                      </p:tavLst>
                                    </p:anim>
                                    <p:animEffect transition="in" filter="fade">
                                      <p:cBhvr>
                                        <p:cTn id="51" dur="10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nodeType="clickEffect">
                                  <p:stCondLst>
                                    <p:cond delay="0"/>
                                  </p:stCondLst>
                                  <p:childTnLst>
                                    <p:set>
                                      <p:cBhvr>
                                        <p:cTn id="55" dur="1" fill="hold">
                                          <p:stCondLst>
                                            <p:cond delay="0"/>
                                          </p:stCondLst>
                                        </p:cTn>
                                        <p:tgtEl>
                                          <p:spTgt spid="1084419">
                                            <p:txEl>
                                              <p:pRg st="0" end="0"/>
                                            </p:txEl>
                                          </p:spTgt>
                                        </p:tgtEl>
                                        <p:attrNameLst>
                                          <p:attrName>style.visibility</p:attrName>
                                        </p:attrNameLst>
                                      </p:cBhvr>
                                      <p:to>
                                        <p:strVal val="visible"/>
                                      </p:to>
                                    </p:set>
                                    <p:animEffect transition="in" filter="slide(fromBottom)">
                                      <p:cBhvr>
                                        <p:cTn id="56" dur="500"/>
                                        <p:tgtEl>
                                          <p:spTgt spid="108441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1084419">
                                            <p:txEl>
                                              <p:pRg st="1" end="1"/>
                                            </p:txEl>
                                          </p:spTgt>
                                        </p:tgtEl>
                                        <p:attrNameLst>
                                          <p:attrName>style.visibility</p:attrName>
                                        </p:attrNameLst>
                                      </p:cBhvr>
                                      <p:to>
                                        <p:strVal val="visible"/>
                                      </p:to>
                                    </p:set>
                                    <p:animEffect transition="in" filter="slide(fromBottom)">
                                      <p:cBhvr>
                                        <p:cTn id="61" dur="500"/>
                                        <p:tgtEl>
                                          <p:spTgt spid="10844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5" grpId="0" animBg="1" build="allAtOnce"/>
    </p:bldLst>
  </p:timing>
</p:sld>
</file>

<file path=ppt/tags/tag1.xml><?xml version="1.0" encoding="utf-8"?>
<p:tagLst xmlns:p="http://schemas.openxmlformats.org/presentationml/2006/main">
  <p:tag name="commondata" val="eyJoZGlkIjoiOGFlODY0OWRhM2I1MTZkNDI2MjZmMDdiNTc4ZTFlN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12177</Words>
  <Application>WPS 演示</Application>
  <PresentationFormat>宽屏</PresentationFormat>
  <Paragraphs>1105</Paragraphs>
  <Slides>55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Arial</vt:lpstr>
      <vt:lpstr>宋体</vt:lpstr>
      <vt:lpstr>Wingdings</vt:lpstr>
      <vt:lpstr>微软雅黑</vt:lpstr>
      <vt:lpstr>黑体</vt:lpstr>
      <vt:lpstr>Calibri</vt:lpstr>
      <vt:lpstr>Arial Unicode MS</vt:lpstr>
      <vt:lpstr>Calibri Light</vt:lpstr>
      <vt:lpstr>Office 主题</vt:lpstr>
      <vt:lpstr>Lecture 3 The Adapter Pattern (适配器模式) (Structural)</vt:lpstr>
      <vt:lpstr>Contents of this lecture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Introduction to Adapter Pattern</vt:lpstr>
      <vt:lpstr>PowerPoint 演示文稿</vt:lpstr>
      <vt:lpstr>PowerPoint 演示文稿</vt:lpstr>
      <vt:lpstr>Further Discussion of the Adapter Pattern</vt:lpstr>
      <vt:lpstr>PowerPoint 演示文稿</vt:lpstr>
      <vt:lpstr>PowerPoint 演示文稿</vt:lpstr>
      <vt:lpstr>PowerPoint 演示文稿</vt:lpstr>
      <vt:lpstr>Class adapter pattern-sample source code</vt:lpstr>
      <vt:lpstr>Class adapter pattern-sample source code</vt:lpstr>
      <vt:lpstr>Class adapter pattern-sample source code</vt:lpstr>
      <vt:lpstr>Class adapter pattern- question</vt:lpstr>
      <vt:lpstr>PowerPoint 演示文稿</vt:lpstr>
      <vt:lpstr>Object  adapter pattern (对象适配器模式)</vt:lpstr>
      <vt:lpstr>Object  adapter pattern-sample source code</vt:lpstr>
      <vt:lpstr>Object  adapter pattern-sample source code</vt:lpstr>
      <vt:lpstr>Object adapter pattern- question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使用适配器模式进行设计的例子</vt:lpstr>
      <vt:lpstr>使用适配器模式进行设计的例子</vt:lpstr>
      <vt:lpstr>使用适配器模式进行设计的例子</vt:lpstr>
      <vt:lpstr>使用适配器模式进行设计的例子</vt:lpstr>
      <vt:lpstr>使用适配器模式进行设计的例子</vt:lpstr>
      <vt:lpstr>使用适配器模式进行设计的例子</vt:lpstr>
      <vt:lpstr>PowerPoint 演示文稿</vt:lpstr>
      <vt:lpstr>PowerPoint 演示文稿</vt:lpstr>
      <vt:lpstr>PowerPoint 演示文稿</vt:lpstr>
      <vt:lpstr>使用适配器模式进行设计的例子</vt:lpstr>
      <vt:lpstr>使用适配器模式进行设计的例子</vt:lpstr>
      <vt:lpstr>使用适配器模式进行设计的例子</vt:lpstr>
      <vt:lpstr>使用适配器模式进行设计的例子</vt:lpstr>
      <vt:lpstr>使用适配器模式进行设计的例子</vt:lpstr>
      <vt:lpstr>使用适配器模式进行设计的例子</vt:lpstr>
      <vt:lpstr>PowerPoint 演示文稿</vt:lpstr>
      <vt:lpstr>Further Discussion of the Adapter Pattern</vt:lpstr>
      <vt:lpstr>Further Discussion of the Adapter Pattern</vt:lpstr>
      <vt:lpstr>Further Discussion of the Adapter Pattern</vt:lpstr>
      <vt:lpstr>Further Discussion of the Adapter Pattern</vt:lpstr>
      <vt:lpstr>Further Discussion of the Adapter Pattern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光追</cp:lastModifiedBy>
  <cp:revision>140</cp:revision>
  <dcterms:created xsi:type="dcterms:W3CDTF">2022-10-21T09:47:00Z</dcterms:created>
  <dcterms:modified xsi:type="dcterms:W3CDTF">2024-01-02T12:28:16Z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6C0B5DDAB7F0439A987F7F5418B0AA27_12</vt:lpwstr>
  </property>
  <property fmtid="{D5CDD505-2E9C-101B-9397-08002B2CF9AE}" pid="3" name="KSOProductBuildVer">
    <vt:lpwstr>2052-12.1.0.16120</vt:lpwstr>
  </property>
</Properties>
</file>