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1" r:id="rId6"/>
    <p:sldId id="262" r:id="rId7"/>
    <p:sldId id="263" r:id="rId8"/>
    <p:sldId id="292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4" r:id="rId34"/>
    <p:sldId id="293" r:id="rId35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gs" Target="tags/tag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09D0-F4F6-48FC-95D9-A025D28929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2FDF-1555-4F21-9942-F9BF9A5729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09D0-F4F6-48FC-95D9-A025D28929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2FDF-1555-4F21-9942-F9BF9A5729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09D0-F4F6-48FC-95D9-A025D28929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2FDF-1555-4F21-9942-F9BF9A5729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09D0-F4F6-48FC-95D9-A025D28929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2FDF-1555-4F21-9942-F9BF9A5729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09D0-F4F6-48FC-95D9-A025D28929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2FDF-1555-4F21-9942-F9BF9A5729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09D0-F4F6-48FC-95D9-A025D28929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2FDF-1555-4F21-9942-F9BF9A5729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09D0-F4F6-48FC-95D9-A025D28929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2FDF-1555-4F21-9942-F9BF9A5729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09D0-F4F6-48FC-95D9-A025D28929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2FDF-1555-4F21-9942-F9BF9A5729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09D0-F4F6-48FC-95D9-A025D28929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2FDF-1555-4F21-9942-F9BF9A5729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09D0-F4F6-48FC-95D9-A025D28929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2FDF-1555-4F21-9942-F9BF9A5729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09D0-F4F6-48FC-95D9-A025D28929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2FDF-1555-4F21-9942-F9BF9A5729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309D0-F4F6-48FC-95D9-A025D28929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2FDF-1555-4F21-9942-F9BF9A5729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32.xml"/><Relationship Id="rId3" Type="http://schemas.openxmlformats.org/officeDocument/2006/relationships/slide" Target="slide17.xml"/><Relationship Id="rId2" Type="http://schemas.openxmlformats.org/officeDocument/2006/relationships/slide" Target="slide10.xml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63751" y="476251"/>
            <a:ext cx="8278813" cy="1439863"/>
          </a:xfrm>
        </p:spPr>
        <p:txBody>
          <a:bodyPr/>
          <a:lstStyle/>
          <a:p>
            <a:pPr eaLnBrk="1" hangingPunct="1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Lecture 4. </a:t>
            </a:r>
            <a:b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Bridge Pattern (</a:t>
            </a:r>
            <a:r>
              <a:rPr lang="zh-CN" altLang="en-US" sz="3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桥接模式</a:t>
            </a:r>
            <a:r>
              <a:rPr lang="en-US" altLang="zh-CN" sz="3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sz="3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(Structural)</a:t>
            </a:r>
            <a:endParaRPr lang="en-US" altLang="zh-CN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3286125" y="4637088"/>
            <a:ext cx="5689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3200" b="1" dirty="0"/>
              <a:t>Professor:</a:t>
            </a:r>
            <a:r>
              <a:rPr lang="en-US" altLang="zh-CN" sz="2800" b="1" dirty="0"/>
              <a:t> </a:t>
            </a:r>
            <a:endParaRPr lang="en-US" altLang="zh-CN" sz="2800" b="1" dirty="0"/>
          </a:p>
          <a:p>
            <a:pPr algn="ctr">
              <a:spcBef>
                <a:spcPts val="600"/>
              </a:spcBef>
            </a:pPr>
            <a:r>
              <a:rPr lang="en-US" altLang="zh-CN" sz="2800" b="1" dirty="0" err="1"/>
              <a:t>Yushan</a:t>
            </a:r>
            <a:r>
              <a:rPr lang="en-US" altLang="zh-CN" sz="2800" b="1" dirty="0"/>
              <a:t> (Michael) Sun</a:t>
            </a:r>
            <a:endParaRPr lang="en-US" altLang="zh-CN" sz="2800" b="1" dirty="0"/>
          </a:p>
          <a:p>
            <a:pPr algn="ctr">
              <a:spcBef>
                <a:spcPts val="600"/>
              </a:spcBef>
            </a:pPr>
            <a:r>
              <a:rPr lang="en-US" altLang="zh-CN" sz="2800" b="1" dirty="0"/>
              <a:t>Fall </a:t>
            </a:r>
            <a:r>
              <a:rPr lang="en-US" altLang="zh-CN" sz="2800" b="1" dirty="0" smtClean="0"/>
              <a:t>2023</a:t>
            </a:r>
            <a:endParaRPr lang="en-US" altLang="zh-CN" sz="2800" b="1" dirty="0"/>
          </a:p>
        </p:txBody>
      </p:sp>
      <p:sp>
        <p:nvSpPr>
          <p:cNvPr id="2051" name="矩形 4"/>
          <p:cNvSpPr>
            <a:spLocks noChangeArrowheads="1"/>
          </p:cNvSpPr>
          <p:nvPr/>
        </p:nvSpPr>
        <p:spPr bwMode="auto">
          <a:xfrm>
            <a:off x="977774" y="2133601"/>
            <a:ext cx="10167042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buFontTx/>
              <a:buChar char="•"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结构型设计模式的主要目的是将不同的类和对象组合在一起，形成更大或者更复杂的结构体，例如，形成复杂的用户接口或者复杂的账户数据接口。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值得注意的是，该模式不是简单地将这些类摆在一起，而是要提供这些类之间的关联方式。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82950" name="AutoShape 6"/>
          <p:cNvSpPr>
            <a:spLocks noChangeArrowheads="1"/>
          </p:cNvSpPr>
          <p:nvPr/>
        </p:nvSpPr>
        <p:spPr bwMode="auto">
          <a:xfrm>
            <a:off x="2208214" y="2636838"/>
            <a:ext cx="7559675" cy="1079500"/>
          </a:xfrm>
          <a:prstGeom prst="bevel">
            <a:avLst>
              <a:gd name="adj" fmla="val 5591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3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Theory of the Bridge Pattern</a:t>
            </a:r>
            <a:endParaRPr lang="en-US" altLang="zh-CN" sz="3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Line 35"/>
          <p:cNvSpPr>
            <a:spLocks noChangeShapeType="1"/>
          </p:cNvSpPr>
          <p:nvPr/>
        </p:nvSpPr>
        <p:spPr bwMode="auto">
          <a:xfrm>
            <a:off x="3352102" y="2861882"/>
            <a:ext cx="3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0" name="Rectangle 39"/>
          <p:cNvSpPr>
            <a:spLocks noChangeArrowheads="1"/>
          </p:cNvSpPr>
          <p:nvPr/>
        </p:nvSpPr>
        <p:spPr bwMode="auto">
          <a:xfrm>
            <a:off x="514352" y="2112962"/>
            <a:ext cx="3997323" cy="3260725"/>
          </a:xfrm>
          <a:prstGeom prst="rect">
            <a:avLst/>
          </a:prstGeom>
          <a:solidFill>
            <a:srgbClr val="FF99CC">
              <a:alpha val="30196"/>
            </a:srgb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2291" name="Rectangle 38"/>
          <p:cNvSpPr>
            <a:spLocks noChangeArrowheads="1"/>
          </p:cNvSpPr>
          <p:nvPr/>
        </p:nvSpPr>
        <p:spPr bwMode="auto">
          <a:xfrm>
            <a:off x="5377432" y="3068639"/>
            <a:ext cx="6656072" cy="3673475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667831" y="2239963"/>
            <a:ext cx="2492375" cy="520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Abstraction</a:t>
            </a:r>
            <a:endParaRPr lang="en-US" altLang="zh-CN" sz="2800" b="1" i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667831" y="2760664"/>
            <a:ext cx="2492375" cy="4794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sz="24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+operation</a:t>
            </a:r>
            <a:r>
              <a:rPr lang="en-US" altLang="zh-CN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endParaRPr lang="en-US" altLang="zh-CN" sz="2400" b="1" i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540258" y="4194175"/>
            <a:ext cx="3574542" cy="5032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RefinedAbstraction</a:t>
            </a:r>
            <a:endParaRPr lang="en-US" altLang="zh-CN" sz="26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6932612" y="4064001"/>
            <a:ext cx="2888043" cy="5873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Implementor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6932612" y="4641851"/>
            <a:ext cx="2888043" cy="4413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operationImp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 flipV="1">
            <a:off x="6712584" y="5514975"/>
            <a:ext cx="3146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6703441" y="5542726"/>
            <a:ext cx="0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9859010" y="5542726"/>
            <a:ext cx="0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0" name="Rectangle 12"/>
          <p:cNvSpPr>
            <a:spLocks noChangeArrowheads="1"/>
          </p:cNvSpPr>
          <p:nvPr/>
        </p:nvSpPr>
        <p:spPr bwMode="auto">
          <a:xfrm>
            <a:off x="5651501" y="5756275"/>
            <a:ext cx="2982911" cy="3952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ImplementorA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981" name="Rectangle 13"/>
          <p:cNvSpPr>
            <a:spLocks noChangeArrowheads="1"/>
          </p:cNvSpPr>
          <p:nvPr/>
        </p:nvSpPr>
        <p:spPr bwMode="auto">
          <a:xfrm>
            <a:off x="5651501" y="6164263"/>
            <a:ext cx="2982911" cy="36036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operationImp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983" name="Rectangle 15"/>
          <p:cNvSpPr>
            <a:spLocks noChangeArrowheads="1"/>
          </p:cNvSpPr>
          <p:nvPr/>
        </p:nvSpPr>
        <p:spPr bwMode="auto">
          <a:xfrm>
            <a:off x="8771572" y="5756275"/>
            <a:ext cx="3124772" cy="3952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ImplementorB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984" name="Rectangle 16"/>
          <p:cNvSpPr>
            <a:spLocks noChangeArrowheads="1"/>
          </p:cNvSpPr>
          <p:nvPr/>
        </p:nvSpPr>
        <p:spPr bwMode="auto">
          <a:xfrm>
            <a:off x="8771572" y="6164263"/>
            <a:ext cx="3124772" cy="36036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operationImp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4" name="AutoShape 19"/>
          <p:cNvSpPr>
            <a:spLocks noChangeArrowheads="1"/>
          </p:cNvSpPr>
          <p:nvPr/>
        </p:nvSpPr>
        <p:spPr bwMode="auto">
          <a:xfrm>
            <a:off x="3161792" y="2747963"/>
            <a:ext cx="215900" cy="228600"/>
          </a:xfrm>
          <a:prstGeom prst="diamond">
            <a:avLst/>
          </a:prstGeom>
          <a:solidFill>
            <a:srgbClr val="FFFFFF"/>
          </a:solidFill>
          <a:ln w="317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2305" name="Text Box 20"/>
          <p:cNvSpPr txBox="1">
            <a:spLocks noChangeArrowheads="1"/>
          </p:cNvSpPr>
          <p:nvPr/>
        </p:nvSpPr>
        <p:spPr bwMode="auto">
          <a:xfrm>
            <a:off x="3466307" y="2235996"/>
            <a:ext cx="4826000" cy="5191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ea typeface="黑体" panose="02010609060101010101" pitchFamily="2" charset="-122"/>
              </a:rPr>
              <a:t>imp (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保持了实现部分的 引用</a:t>
            </a:r>
            <a:r>
              <a:rPr lang="en-US" altLang="zh-CN" sz="2800" b="1" dirty="0">
                <a:ea typeface="黑体" panose="02010609060101010101" pitchFamily="2" charset="-122"/>
              </a:rPr>
              <a:t>)</a:t>
            </a:r>
            <a:endParaRPr lang="en-US" altLang="zh-CN" sz="2800" b="1" dirty="0">
              <a:ea typeface="黑体" panose="02010609060101010101" pitchFamily="2" charset="-122"/>
            </a:endParaRPr>
          </a:p>
        </p:txBody>
      </p:sp>
      <p:sp>
        <p:nvSpPr>
          <p:cNvPr id="12306" name="Line 22"/>
          <p:cNvSpPr>
            <a:spLocks noChangeShapeType="1"/>
          </p:cNvSpPr>
          <p:nvPr/>
        </p:nvSpPr>
        <p:spPr bwMode="auto">
          <a:xfrm>
            <a:off x="2945892" y="3067051"/>
            <a:ext cx="0" cy="45402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7" name="Oval 23"/>
          <p:cNvSpPr>
            <a:spLocks noChangeArrowheads="1"/>
          </p:cNvSpPr>
          <p:nvPr/>
        </p:nvSpPr>
        <p:spPr bwMode="auto">
          <a:xfrm>
            <a:off x="2872868" y="2917826"/>
            <a:ext cx="144463" cy="14922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2309" name="Line 25"/>
          <p:cNvSpPr>
            <a:spLocks noChangeShapeType="1"/>
          </p:cNvSpPr>
          <p:nvPr/>
        </p:nvSpPr>
        <p:spPr bwMode="auto">
          <a:xfrm>
            <a:off x="2208213" y="1341439"/>
            <a:ext cx="0" cy="71913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94" name="Rectangle 26"/>
          <p:cNvSpPr>
            <a:spLocks noChangeArrowheads="1"/>
          </p:cNvSpPr>
          <p:nvPr/>
        </p:nvSpPr>
        <p:spPr bwMode="auto">
          <a:xfrm>
            <a:off x="4657726" y="260351"/>
            <a:ext cx="3382963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fr-FR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Bridge Pattern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3995" name="Text Box 27"/>
          <p:cNvSpPr txBox="1">
            <a:spLocks noChangeArrowheads="1"/>
          </p:cNvSpPr>
          <p:nvPr/>
        </p:nvSpPr>
        <p:spPr bwMode="auto">
          <a:xfrm>
            <a:off x="939480" y="5641403"/>
            <a:ext cx="2879725" cy="9461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Structure of the bridge pattern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3998" name="Rectangle 30"/>
          <p:cNvSpPr>
            <a:spLocks noChangeArrowheads="1"/>
          </p:cNvSpPr>
          <p:nvPr/>
        </p:nvSpPr>
        <p:spPr bwMode="auto">
          <a:xfrm>
            <a:off x="7392989" y="3141663"/>
            <a:ext cx="1798637" cy="830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实现部分实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现具体功能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999" name="Rectangle 31"/>
          <p:cNvSpPr>
            <a:spLocks noChangeArrowheads="1"/>
          </p:cNvSpPr>
          <p:nvPr/>
        </p:nvSpPr>
        <p:spPr bwMode="auto">
          <a:xfrm>
            <a:off x="3377692" y="1302337"/>
            <a:ext cx="1727200" cy="7572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抽象部分提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供高层功能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14" name="AutoShape 32"/>
          <p:cNvSpPr>
            <a:spLocks noChangeArrowheads="1"/>
          </p:cNvSpPr>
          <p:nvPr/>
        </p:nvSpPr>
        <p:spPr bwMode="auto">
          <a:xfrm>
            <a:off x="7969251" y="5083175"/>
            <a:ext cx="360363" cy="431800"/>
          </a:xfrm>
          <a:prstGeom prst="upArrow">
            <a:avLst>
              <a:gd name="adj1" fmla="val 0"/>
              <a:gd name="adj2" fmla="val 5458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12315" name="AutoShape 33"/>
          <p:cNvSpPr>
            <a:spLocks noChangeArrowheads="1"/>
          </p:cNvSpPr>
          <p:nvPr/>
        </p:nvSpPr>
        <p:spPr bwMode="auto">
          <a:xfrm>
            <a:off x="1648905" y="3257550"/>
            <a:ext cx="360362" cy="935038"/>
          </a:xfrm>
          <a:prstGeom prst="upArrow">
            <a:avLst>
              <a:gd name="adj1" fmla="val 0"/>
              <a:gd name="adj2" fmla="val 762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84002" name="AutoShape 34"/>
          <p:cNvSpPr>
            <a:spLocks noChangeArrowheads="1"/>
          </p:cNvSpPr>
          <p:nvPr/>
        </p:nvSpPr>
        <p:spPr bwMode="auto">
          <a:xfrm>
            <a:off x="2153730" y="3481389"/>
            <a:ext cx="2303462" cy="503237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imp.OperationImp</a:t>
            </a:r>
            <a:r>
              <a:rPr lang="en-US" altLang="zh-CN" b="1" dirty="0"/>
              <a:t>();</a:t>
            </a:r>
            <a:endParaRPr lang="en-US" altLang="zh-CN" b="1" dirty="0"/>
          </a:p>
        </p:txBody>
      </p:sp>
      <p:sp>
        <p:nvSpPr>
          <p:cNvPr id="12317" name="Line 36"/>
          <p:cNvSpPr>
            <a:spLocks noChangeShapeType="1"/>
          </p:cNvSpPr>
          <p:nvPr/>
        </p:nvSpPr>
        <p:spPr bwMode="auto">
          <a:xfrm>
            <a:off x="6456363" y="2852739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8" name="Line 37"/>
          <p:cNvSpPr>
            <a:spLocks noChangeShapeType="1"/>
          </p:cNvSpPr>
          <p:nvPr/>
        </p:nvSpPr>
        <p:spPr bwMode="auto">
          <a:xfrm>
            <a:off x="6456363" y="46529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7339" y="4689159"/>
            <a:ext cx="3577618" cy="4794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+operation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992" name="Rectangle 24"/>
          <p:cNvSpPr>
            <a:spLocks noChangeArrowheads="1"/>
          </p:cNvSpPr>
          <p:nvPr/>
        </p:nvSpPr>
        <p:spPr bwMode="auto">
          <a:xfrm>
            <a:off x="1430445" y="862785"/>
            <a:ext cx="1526043" cy="612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idx="1"/>
          </p:nvPr>
        </p:nvSpPr>
        <p:spPr>
          <a:xfrm>
            <a:off x="814812" y="941832"/>
            <a:ext cx="8137164" cy="3163824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桥模式的组件 （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Participants</a:t>
            </a: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Abstraction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定义抽象部分的接口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维护对于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Implementor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类型的对象的引用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RefinedAbstraction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Abstraction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所定义的接口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1992313" y="260351"/>
            <a:ext cx="82296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fr-FR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Bridge Pattern</a:t>
            </a:r>
            <a:endParaRPr lang="en-US" altLang="zh-CN" sz="36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87741" y="4282312"/>
            <a:ext cx="11063335" cy="2136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Implementor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定义实现类的接口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这些接口不一定精确地对应抽象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Abstraction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事实上，两个接口可以非常地不同</a:t>
            </a:r>
            <a:endParaRPr lang="en-US" altLang="zh-CN" b="1" dirty="0" smtClean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idx="1"/>
          </p:nvPr>
        </p:nvSpPr>
        <p:spPr>
          <a:xfrm>
            <a:off x="669956" y="1019266"/>
            <a:ext cx="10873212" cy="2249032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抽象部分与实现部分的责任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：通常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457200">
              <a:lnSpc>
                <a:spcPct val="110000"/>
              </a:lnSpc>
              <a:spcBef>
                <a:spcPts val="600"/>
              </a:spcBef>
              <a:buFont typeface="Wingdings" panose="05000000000000000000" charset="0"/>
              <a:buChar char="Ø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实现者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(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Implementor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接口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仅提供原始操作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(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例如，写入数据库，写入数据文件等等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)                                    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628650" lvl="2" indent="-457200">
              <a:lnSpc>
                <a:spcPct val="110000"/>
              </a:lnSpc>
              <a:spcBef>
                <a:spcPts val="600"/>
              </a:spcBef>
              <a:buFont typeface="Wingdings" panose="05000000000000000000" charset="0"/>
              <a:buChar char="Ø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而抽象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接口定义基于原始操作的高层操作（高层业务逻辑）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1992313" y="260351"/>
            <a:ext cx="82296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fr-FR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Bridge Pattern</a:t>
            </a:r>
            <a:endParaRPr lang="en-US" altLang="zh-CN" sz="36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69956" y="3767088"/>
            <a:ext cx="8778844" cy="2029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具体实现类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ImplementorA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ImplementorB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实现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Implementor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接口，并且定义具体的实现。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idx="1"/>
          </p:nvPr>
        </p:nvSpPr>
        <p:spPr>
          <a:xfrm>
            <a:off x="586518" y="911356"/>
            <a:ext cx="11094736" cy="338879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桥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接模式的优点</a:t>
            </a:r>
            <a:endParaRPr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将接口与实现解耦</a:t>
            </a:r>
            <a:r>
              <a:rPr lang="zh-CN" altLang="en-US" sz="2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Decoupling interface and implementation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实现不永久绑定到接口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指的是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Abstraction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2000" lvl="1" indent="-3048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抽象的实现部分可以在运行时动态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配置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762000" lvl="1" indent="-3048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抽象与实现的分离还做到了对实现</a:t>
            </a:r>
            <a:r>
              <a:rPr lang="en-US" altLang="zh-CN" sz="2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implementator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部分的编译时依赖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</a:t>
            </a:r>
            <a:endParaRPr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marL="762000" lvl="1" indent="-3048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改变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实现类不需要重新编译抽象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类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以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及其客户类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1992313" y="260351"/>
            <a:ext cx="82296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Advantages of </a:t>
            </a:r>
            <a:r>
              <a:rPr lang="fr-FR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Bridge Pattern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60820" y="4455335"/>
            <a:ext cx="11063334" cy="2003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改善了可扩展性。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你可以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独立地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扩展抽象部分与实现部分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对客户程序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隐藏实现细节。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五角星 4"/>
          <p:cNvSpPr/>
          <p:nvPr/>
        </p:nvSpPr>
        <p:spPr>
          <a:xfrm>
            <a:off x="9896677" y="4542695"/>
            <a:ext cx="446087" cy="431800"/>
          </a:xfrm>
          <a:prstGeom prst="star5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idx="1"/>
          </p:nvPr>
        </p:nvSpPr>
        <p:spPr>
          <a:xfrm>
            <a:off x="453082" y="1428363"/>
            <a:ext cx="11070267" cy="4577021"/>
          </a:xfrm>
        </p:spPr>
        <p:txBody>
          <a:bodyPr vert="horz" lIns="0" tIns="45720" rIns="0" bIns="45720" rtlCol="0">
            <a:noAutofit/>
          </a:bodyPr>
          <a:lstStyle/>
          <a:p>
            <a:pPr eaLnBrk="1" hangingPunct="1">
              <a:buFontTx/>
              <a:buNone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何时使用桥模式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当你要避免抽象部分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abstraction)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及其实现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(implementation)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的永久绑定的时候，使用桥接模式。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Tx/>
              <a:buNone/>
              <a:defRPr/>
            </a:pPr>
            <a:endParaRPr lang="en-US" altLang="zh-CN" b="1" dirty="0" smtClean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Applicability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Use the Bridge pattern when you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want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avoid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permanent binding between an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abstraction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its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e. g. when the implementation must be selected or switched at run-time.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1992313" y="260351"/>
            <a:ext cx="82296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fr-FR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Bridge Pattern</a:t>
            </a:r>
            <a:endParaRPr lang="en-US" altLang="zh-CN" sz="36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34"/>
          <p:cNvSpPr txBox="1">
            <a:spLocks noChangeArrowheads="1"/>
          </p:cNvSpPr>
          <p:nvPr/>
        </p:nvSpPr>
        <p:spPr bwMode="auto">
          <a:xfrm>
            <a:off x="1847850" y="188913"/>
            <a:ext cx="3600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桥接模式的典型交互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Rectangle 49"/>
          <p:cNvSpPr>
            <a:spLocks noChangeArrowheads="1"/>
          </p:cNvSpPr>
          <p:nvPr/>
        </p:nvSpPr>
        <p:spPr bwMode="auto">
          <a:xfrm>
            <a:off x="2340864" y="1123950"/>
            <a:ext cx="1883474" cy="4714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en-US" altLang="zh-CN" sz="2800" b="1" dirty="0"/>
              <a:t> </a:t>
            </a:r>
            <a:endParaRPr lang="en-US" altLang="zh-CN" sz="2800" b="1" dirty="0"/>
          </a:p>
        </p:txBody>
      </p:sp>
      <p:sp>
        <p:nvSpPr>
          <p:cNvPr id="20484" name="Line 50"/>
          <p:cNvSpPr>
            <a:spLocks noChangeShapeType="1"/>
          </p:cNvSpPr>
          <p:nvPr/>
        </p:nvSpPr>
        <p:spPr bwMode="auto">
          <a:xfrm>
            <a:off x="3359150" y="1627188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5" name="Rectangle 61"/>
          <p:cNvSpPr>
            <a:spLocks noChangeArrowheads="1"/>
          </p:cNvSpPr>
          <p:nvPr/>
        </p:nvSpPr>
        <p:spPr bwMode="auto">
          <a:xfrm>
            <a:off x="6805613" y="4121150"/>
            <a:ext cx="2239962" cy="393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CoffeeKind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6" name="Rectangle 62"/>
          <p:cNvSpPr>
            <a:spLocks noChangeArrowheads="1"/>
          </p:cNvSpPr>
          <p:nvPr/>
        </p:nvSpPr>
        <p:spPr bwMode="auto">
          <a:xfrm>
            <a:off x="5700713" y="5083176"/>
            <a:ext cx="1981200" cy="415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Latte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7" name="Rectangle 63"/>
          <p:cNvSpPr>
            <a:spLocks noChangeArrowheads="1"/>
          </p:cNvSpPr>
          <p:nvPr/>
        </p:nvSpPr>
        <p:spPr bwMode="auto">
          <a:xfrm>
            <a:off x="8369301" y="5105400"/>
            <a:ext cx="1903413" cy="393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Mocha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8" name="Line 64"/>
          <p:cNvSpPr>
            <a:spLocks noChangeShapeType="1"/>
          </p:cNvSpPr>
          <p:nvPr/>
        </p:nvSpPr>
        <p:spPr bwMode="auto">
          <a:xfrm flipV="1">
            <a:off x="6599239" y="4838700"/>
            <a:ext cx="2808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9" name="Line 65"/>
          <p:cNvSpPr>
            <a:spLocks noChangeShapeType="1"/>
          </p:cNvSpPr>
          <p:nvPr/>
        </p:nvSpPr>
        <p:spPr bwMode="auto">
          <a:xfrm>
            <a:off x="6599238" y="4841876"/>
            <a:ext cx="0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0" name="Line 66"/>
          <p:cNvSpPr>
            <a:spLocks noChangeShapeType="1"/>
          </p:cNvSpPr>
          <p:nvPr/>
        </p:nvSpPr>
        <p:spPr bwMode="auto">
          <a:xfrm>
            <a:off x="9378950" y="4841876"/>
            <a:ext cx="0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1" name="AutoShape 67"/>
          <p:cNvSpPr>
            <a:spLocks noChangeArrowheads="1"/>
          </p:cNvSpPr>
          <p:nvPr/>
        </p:nvSpPr>
        <p:spPr bwMode="auto">
          <a:xfrm>
            <a:off x="7596188" y="4506914"/>
            <a:ext cx="360362" cy="327025"/>
          </a:xfrm>
          <a:prstGeom prst="upArrow">
            <a:avLst>
              <a:gd name="adj1" fmla="val 0"/>
              <a:gd name="adj2" fmla="val 51426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20492" name="Rectangle 74"/>
          <p:cNvSpPr>
            <a:spLocks noChangeArrowheads="1"/>
          </p:cNvSpPr>
          <p:nvPr/>
        </p:nvSpPr>
        <p:spPr bwMode="auto">
          <a:xfrm>
            <a:off x="2067306" y="2331339"/>
            <a:ext cx="2573339" cy="4460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CoffeeCup</a:t>
            </a:r>
            <a:r>
              <a:rPr lang="en-US" altLang="zh-CN" sz="2400" b="1" dirty="0"/>
              <a:t> </a:t>
            </a:r>
            <a:endParaRPr lang="en-US" altLang="zh-CN" sz="2400" b="1" dirty="0"/>
          </a:p>
        </p:txBody>
      </p:sp>
      <p:sp>
        <p:nvSpPr>
          <p:cNvPr id="20493" name="Rectangle 75"/>
          <p:cNvSpPr>
            <a:spLocks noChangeArrowheads="1"/>
          </p:cNvSpPr>
          <p:nvPr/>
        </p:nvSpPr>
        <p:spPr bwMode="auto">
          <a:xfrm>
            <a:off x="3360739" y="3749675"/>
            <a:ext cx="2014537" cy="4587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Super</a:t>
            </a:r>
            <a:r>
              <a:rPr lang="en-US" altLang="zh-CN" sz="2800" b="1" dirty="0"/>
              <a:t> </a:t>
            </a:r>
            <a:endParaRPr lang="en-US" altLang="zh-CN" sz="2800" b="1" dirty="0"/>
          </a:p>
        </p:txBody>
      </p:sp>
      <p:sp>
        <p:nvSpPr>
          <p:cNvPr id="20494" name="Line 76"/>
          <p:cNvSpPr>
            <a:spLocks noChangeShapeType="1"/>
          </p:cNvSpPr>
          <p:nvPr/>
        </p:nvSpPr>
        <p:spPr bwMode="auto">
          <a:xfrm>
            <a:off x="2107767" y="3563938"/>
            <a:ext cx="223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5" name="Line 77"/>
          <p:cNvSpPr>
            <a:spLocks noChangeShapeType="1"/>
          </p:cNvSpPr>
          <p:nvPr/>
        </p:nvSpPr>
        <p:spPr bwMode="auto">
          <a:xfrm>
            <a:off x="4329240" y="3552825"/>
            <a:ext cx="0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6" name="AutoShape 78"/>
          <p:cNvSpPr>
            <a:spLocks noChangeArrowheads="1"/>
          </p:cNvSpPr>
          <p:nvPr/>
        </p:nvSpPr>
        <p:spPr bwMode="auto">
          <a:xfrm>
            <a:off x="3148013" y="3225801"/>
            <a:ext cx="360362" cy="327025"/>
          </a:xfrm>
          <a:prstGeom prst="upArrow">
            <a:avLst>
              <a:gd name="adj1" fmla="val 0"/>
              <a:gd name="adj2" fmla="val 51426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20497" name="Line 79"/>
          <p:cNvSpPr>
            <a:spLocks noChangeShapeType="1"/>
          </p:cNvSpPr>
          <p:nvPr/>
        </p:nvSpPr>
        <p:spPr bwMode="auto">
          <a:xfrm>
            <a:off x="2097340" y="3571875"/>
            <a:ext cx="0" cy="261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8" name="Rectangle 80"/>
          <p:cNvSpPr>
            <a:spLocks noChangeArrowheads="1"/>
          </p:cNvSpPr>
          <p:nvPr/>
        </p:nvSpPr>
        <p:spPr bwMode="auto">
          <a:xfrm>
            <a:off x="1227438" y="3762375"/>
            <a:ext cx="1771135" cy="4587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Med</a:t>
            </a:r>
            <a:r>
              <a:rPr lang="en-US" altLang="zh-CN" sz="2800" b="1" dirty="0"/>
              <a:t> </a:t>
            </a:r>
            <a:endParaRPr lang="en-US" altLang="zh-CN" sz="2800" b="1" dirty="0"/>
          </a:p>
        </p:txBody>
      </p:sp>
      <p:sp>
        <p:nvSpPr>
          <p:cNvPr id="20499" name="Rectangle 81"/>
          <p:cNvSpPr>
            <a:spLocks noChangeArrowheads="1"/>
          </p:cNvSpPr>
          <p:nvPr/>
        </p:nvSpPr>
        <p:spPr bwMode="auto">
          <a:xfrm>
            <a:off x="1225851" y="4219575"/>
            <a:ext cx="1771135" cy="374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square" lIns="36000" tIns="0" rIns="36000" bIns="0" anchor="ctr">
            <a:spAutoFit/>
          </a:bodyPr>
          <a:lstStyle/>
          <a:p>
            <a:pPr algn="just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getPrice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0" name="Rectangle 82"/>
          <p:cNvSpPr>
            <a:spLocks noChangeArrowheads="1"/>
          </p:cNvSpPr>
          <p:nvPr/>
        </p:nvSpPr>
        <p:spPr bwMode="auto">
          <a:xfrm>
            <a:off x="3359150" y="4206875"/>
            <a:ext cx="2014538" cy="374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36000" tIns="0" rIns="36000" bIns="0" anchor="ctr">
            <a:spAutoFit/>
          </a:bodyPr>
          <a:lstStyle/>
          <a:p>
            <a:pPr algn="just"/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getPrice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1" name="Rectangle 83"/>
          <p:cNvSpPr>
            <a:spLocks noChangeArrowheads="1"/>
          </p:cNvSpPr>
          <p:nvPr/>
        </p:nvSpPr>
        <p:spPr bwMode="auto">
          <a:xfrm>
            <a:off x="5700714" y="5486400"/>
            <a:ext cx="1976437" cy="431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36000" tIns="0" rIns="36000" bIns="0" anchor="ctr">
            <a:spAutoFit/>
          </a:bodyPr>
          <a:lstStyle/>
          <a:p>
            <a:pPr algn="just"/>
            <a:r>
              <a:rPr lang="en-US" altLang="zh-CN" sz="2400">
                <a:solidFill>
                  <a:srgbClr val="000000"/>
                </a:solidFill>
              </a:rPr>
              <a:t>+</a:t>
            </a:r>
            <a:r>
              <a:rPr lang="en-US" altLang="zh-CN" sz="2800" b="1">
                <a:solidFill>
                  <a:srgbClr val="000000"/>
                </a:solidFill>
              </a:rPr>
              <a:t>price</a:t>
            </a:r>
            <a:r>
              <a:rPr lang="en-US" altLang="zh-CN" sz="2400">
                <a:solidFill>
                  <a:srgbClr val="000000"/>
                </a:solidFill>
              </a:rPr>
              <a:t>()</a:t>
            </a:r>
            <a:endParaRPr lang="en-US" altLang="zh-CN" sz="2400"/>
          </a:p>
        </p:txBody>
      </p:sp>
      <p:sp>
        <p:nvSpPr>
          <p:cNvPr id="20502" name="Rectangle 84"/>
          <p:cNvSpPr>
            <a:spLocks noChangeArrowheads="1"/>
          </p:cNvSpPr>
          <p:nvPr/>
        </p:nvSpPr>
        <p:spPr bwMode="auto">
          <a:xfrm>
            <a:off x="8369301" y="5486400"/>
            <a:ext cx="1903413" cy="431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36000" tIns="0" rIns="36000" bIns="0" anchor="ctr">
            <a:spAutoFit/>
          </a:bodyPr>
          <a:lstStyle/>
          <a:p>
            <a:pPr algn="just"/>
            <a:r>
              <a:rPr lang="en-US" altLang="zh-CN" sz="2400" dirty="0">
                <a:solidFill>
                  <a:srgbClr val="000000"/>
                </a:solidFill>
              </a:rPr>
              <a:t>+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price</a:t>
            </a:r>
            <a:r>
              <a:rPr lang="en-US" altLang="zh-CN" sz="2400" dirty="0">
                <a:solidFill>
                  <a:srgbClr val="000000"/>
                </a:solidFill>
              </a:rPr>
              <a:t>()</a:t>
            </a:r>
            <a:endParaRPr lang="en-US" altLang="zh-CN" sz="2400" dirty="0"/>
          </a:p>
        </p:txBody>
      </p:sp>
      <p:sp>
        <p:nvSpPr>
          <p:cNvPr id="101461" name="Rectangle 85"/>
          <p:cNvSpPr>
            <a:spLocks noChangeArrowheads="1"/>
          </p:cNvSpPr>
          <p:nvPr/>
        </p:nvSpPr>
        <p:spPr bwMode="auto">
          <a:xfrm>
            <a:off x="2424113" y="1746251"/>
            <a:ext cx="22043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CC"/>
                </a:solidFill>
              </a:rPr>
              <a:t>cCup.getPrice();</a:t>
            </a:r>
            <a:endParaRPr lang="en-US" altLang="zh-CN" sz="2400" b="1">
              <a:solidFill>
                <a:srgbClr val="0000CC"/>
              </a:solidFill>
            </a:endParaRPr>
          </a:p>
        </p:txBody>
      </p:sp>
      <p:sp>
        <p:nvSpPr>
          <p:cNvPr id="101463" name="Rectangle 87"/>
          <p:cNvSpPr>
            <a:spLocks noChangeArrowheads="1"/>
          </p:cNvSpPr>
          <p:nvPr/>
        </p:nvSpPr>
        <p:spPr bwMode="auto">
          <a:xfrm>
            <a:off x="4367214" y="4722813"/>
            <a:ext cx="1584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000" b="1">
                <a:solidFill>
                  <a:srgbClr val="0000CC"/>
                </a:solidFill>
              </a:rPr>
              <a:t>cKind.price()</a:t>
            </a:r>
            <a:endParaRPr lang="en-US" altLang="zh-CN" sz="2000" b="1">
              <a:solidFill>
                <a:srgbClr val="0000CC"/>
              </a:solidFill>
            </a:endParaRPr>
          </a:p>
        </p:txBody>
      </p:sp>
      <p:grpSp>
        <p:nvGrpSpPr>
          <p:cNvPr id="101466" name="Group 90"/>
          <p:cNvGrpSpPr/>
          <p:nvPr/>
        </p:nvGrpSpPr>
        <p:grpSpPr bwMode="auto">
          <a:xfrm>
            <a:off x="5219486" y="4362450"/>
            <a:ext cx="900328" cy="757238"/>
            <a:chOff x="2200" y="2840"/>
            <a:chExt cx="695" cy="477"/>
          </a:xfrm>
        </p:grpSpPr>
        <p:sp>
          <p:nvSpPr>
            <p:cNvPr id="20506" name="Line 70"/>
            <p:cNvSpPr>
              <a:spLocks noChangeShapeType="1"/>
            </p:cNvSpPr>
            <p:nvPr/>
          </p:nvSpPr>
          <p:spPr bwMode="auto">
            <a:xfrm>
              <a:off x="2895" y="3045"/>
              <a:ext cx="0" cy="2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7" name="Line 88"/>
            <p:cNvSpPr>
              <a:spLocks noChangeShapeType="1"/>
            </p:cNvSpPr>
            <p:nvPr/>
          </p:nvSpPr>
          <p:spPr bwMode="auto">
            <a:xfrm>
              <a:off x="2200" y="2840"/>
              <a:ext cx="0" cy="22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8" name="Line 89"/>
            <p:cNvSpPr>
              <a:spLocks noChangeShapeType="1"/>
            </p:cNvSpPr>
            <p:nvPr/>
          </p:nvSpPr>
          <p:spPr bwMode="auto">
            <a:xfrm>
              <a:off x="2200" y="3059"/>
              <a:ext cx="68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1462" name="Oval 86"/>
          <p:cNvSpPr>
            <a:spLocks noChangeArrowheads="1"/>
          </p:cNvSpPr>
          <p:nvPr/>
        </p:nvSpPr>
        <p:spPr bwMode="auto">
          <a:xfrm>
            <a:off x="5144644" y="4291013"/>
            <a:ext cx="16192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grpSp>
        <p:nvGrpSpPr>
          <p:cNvPr id="101472" name="Group 96"/>
          <p:cNvGrpSpPr/>
          <p:nvPr/>
        </p:nvGrpSpPr>
        <p:grpSpPr bwMode="auto">
          <a:xfrm>
            <a:off x="3792539" y="4578350"/>
            <a:ext cx="3348037" cy="1512888"/>
            <a:chOff x="1429" y="2976"/>
            <a:chExt cx="1769" cy="953"/>
          </a:xfrm>
        </p:grpSpPr>
        <p:sp>
          <p:nvSpPr>
            <p:cNvPr id="20511" name="Line 91"/>
            <p:cNvSpPr>
              <a:spLocks noChangeShapeType="1"/>
            </p:cNvSpPr>
            <p:nvPr/>
          </p:nvSpPr>
          <p:spPr bwMode="auto">
            <a:xfrm>
              <a:off x="3198" y="370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2" name="Line 92"/>
            <p:cNvSpPr>
              <a:spLocks noChangeShapeType="1"/>
            </p:cNvSpPr>
            <p:nvPr/>
          </p:nvSpPr>
          <p:spPr bwMode="auto">
            <a:xfrm flipH="1">
              <a:off x="1429" y="3929"/>
              <a:ext cx="17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3" name="Line 93"/>
            <p:cNvSpPr>
              <a:spLocks noChangeShapeType="1"/>
            </p:cNvSpPr>
            <p:nvPr/>
          </p:nvSpPr>
          <p:spPr bwMode="auto">
            <a:xfrm flipV="1">
              <a:off x="1429" y="2976"/>
              <a:ext cx="0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14" name="Oval 94"/>
          <p:cNvSpPr>
            <a:spLocks noChangeArrowheads="1"/>
          </p:cNvSpPr>
          <p:nvPr/>
        </p:nvSpPr>
        <p:spPr bwMode="auto">
          <a:xfrm>
            <a:off x="7032625" y="558800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01471" name="Text Box 95"/>
          <p:cNvSpPr txBox="1">
            <a:spLocks noChangeArrowheads="1"/>
          </p:cNvSpPr>
          <p:nvPr/>
        </p:nvSpPr>
        <p:spPr bwMode="auto">
          <a:xfrm>
            <a:off x="1704975" y="5299076"/>
            <a:ext cx="20145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/>
              <a:t>return  8 </a:t>
            </a:r>
            <a:r>
              <a:rPr lang="zh-CN" altLang="en-US" sz="2600" b="1"/>
              <a:t>元</a:t>
            </a:r>
            <a:endParaRPr lang="en-US" altLang="zh-CN" sz="2600" b="1"/>
          </a:p>
        </p:txBody>
      </p:sp>
      <p:sp>
        <p:nvSpPr>
          <p:cNvPr id="101473" name="Line 97"/>
          <p:cNvSpPr>
            <a:spLocks noChangeShapeType="1"/>
          </p:cNvSpPr>
          <p:nvPr/>
        </p:nvSpPr>
        <p:spPr bwMode="auto">
          <a:xfrm flipV="1">
            <a:off x="5311775" y="2559048"/>
            <a:ext cx="882777" cy="1769271"/>
          </a:xfrm>
          <a:prstGeom prst="line">
            <a:avLst/>
          </a:prstGeom>
          <a:noFill/>
          <a:ln w="9525">
            <a:solidFill>
              <a:srgbClr val="C000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474" name="Text Box 98"/>
          <p:cNvSpPr txBox="1">
            <a:spLocks noChangeArrowheads="1"/>
          </p:cNvSpPr>
          <p:nvPr/>
        </p:nvSpPr>
        <p:spPr bwMode="auto">
          <a:xfrm>
            <a:off x="6141720" y="2311338"/>
            <a:ext cx="273710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 1.5*8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47" name="AutoShape 43"/>
          <p:cNvSpPr>
            <a:spLocks noChangeArrowheads="1"/>
          </p:cNvSpPr>
          <p:nvPr/>
        </p:nvSpPr>
        <p:spPr bwMode="auto">
          <a:xfrm>
            <a:off x="5275262" y="836613"/>
            <a:ext cx="5386641" cy="107950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CoffeeKind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cKind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Latte();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CoffeeCup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cCup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Super(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cKind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cCup.getPrice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9" name="Line 44"/>
          <p:cNvSpPr>
            <a:spLocks noChangeShapeType="1"/>
          </p:cNvSpPr>
          <p:nvPr/>
        </p:nvSpPr>
        <p:spPr bwMode="auto">
          <a:xfrm>
            <a:off x="3935413" y="1411288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0" name="Oval 45"/>
          <p:cNvSpPr>
            <a:spLocks noChangeArrowheads="1"/>
          </p:cNvSpPr>
          <p:nvPr/>
        </p:nvSpPr>
        <p:spPr bwMode="auto">
          <a:xfrm>
            <a:off x="3935413" y="1339851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1" name="Rectangle 74"/>
          <p:cNvSpPr>
            <a:spLocks noChangeArrowheads="1"/>
          </p:cNvSpPr>
          <p:nvPr/>
        </p:nvSpPr>
        <p:spPr bwMode="auto">
          <a:xfrm>
            <a:off x="2059368" y="2791714"/>
            <a:ext cx="2573339" cy="4460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-k: CoffeeKind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2525713" y="1411288"/>
            <a:ext cx="6881812" cy="1549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棱台 43">
            <a:hlinkClick r:id="rId1" action="ppaction://hlinksldjump"/>
          </p:cNvPr>
          <p:cNvSpPr/>
          <p:nvPr/>
        </p:nvSpPr>
        <p:spPr>
          <a:xfrm>
            <a:off x="10272714" y="5911056"/>
            <a:ext cx="1705632" cy="695954"/>
          </a:xfrm>
          <a:prstGeom prst="bevel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1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1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10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0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0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10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10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10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0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10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61" grpId="0"/>
      <p:bldP spid="101463" grpId="0"/>
      <p:bldP spid="101462" grpId="0" animBg="1"/>
      <p:bldP spid="101471" grpId="0"/>
      <p:bldP spid="101473" grpId="0" animBg="1"/>
      <p:bldP spid="10147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97284" name="AutoShape 4"/>
          <p:cNvSpPr>
            <a:spLocks noChangeArrowheads="1"/>
          </p:cNvSpPr>
          <p:nvPr/>
        </p:nvSpPr>
        <p:spPr bwMode="auto">
          <a:xfrm>
            <a:off x="1847851" y="2852739"/>
            <a:ext cx="8424863" cy="720725"/>
          </a:xfrm>
          <a:prstGeom prst="bevel">
            <a:avLst>
              <a:gd name="adj" fmla="val 125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</a:rPr>
              <a:t>Design Examples Using the Bridge Pattern</a:t>
            </a:r>
            <a:endParaRPr lang="en-US" altLang="zh-CN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940052" y="347065"/>
            <a:ext cx="4374332" cy="63341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应用桥模式设计的例子</a:t>
            </a:r>
            <a:endParaRPr lang="zh-CN" altLang="en-US" sz="30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787651" y="1100138"/>
            <a:ext cx="10692143" cy="5541962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2】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考虑一个冰激凌销售机的例子，该机器销售系统包含两个维度：杯子大小与冰激凌品牌。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杯子的体积上暂时分为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13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中杯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(Medium cup)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13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大杯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(Super Cup)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在冰激淋的品种上，分为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13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哈根达斯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Haagen-Dazs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13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雀巢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Nestle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13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冰雪皇后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Dairy Queen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组合 2"/>
          <p:cNvGrpSpPr/>
          <p:nvPr/>
        </p:nvGrpSpPr>
        <p:grpSpPr bwMode="auto">
          <a:xfrm>
            <a:off x="2106506" y="3944939"/>
            <a:ext cx="2213711" cy="1716087"/>
            <a:chOff x="1406524" y="3945087"/>
            <a:chExt cx="2595564" cy="1716544"/>
          </a:xfrm>
        </p:grpSpPr>
        <p:sp>
          <p:nvSpPr>
            <p:cNvPr id="23554" name="Line 16"/>
            <p:cNvSpPr>
              <a:spLocks noChangeShapeType="1"/>
            </p:cNvSpPr>
            <p:nvPr/>
          </p:nvSpPr>
          <p:spPr bwMode="auto">
            <a:xfrm flipH="1">
              <a:off x="1406524" y="3945087"/>
              <a:ext cx="0" cy="17165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55" name="Line 17"/>
            <p:cNvSpPr>
              <a:spLocks noChangeShapeType="1"/>
            </p:cNvSpPr>
            <p:nvPr/>
          </p:nvSpPr>
          <p:spPr bwMode="auto">
            <a:xfrm>
              <a:off x="1406525" y="5661631"/>
              <a:ext cx="259556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556" name="Rectangle 6"/>
          <p:cNvSpPr>
            <a:spLocks noChangeArrowheads="1"/>
          </p:cNvSpPr>
          <p:nvPr/>
        </p:nvSpPr>
        <p:spPr bwMode="auto">
          <a:xfrm>
            <a:off x="1610444" y="912271"/>
            <a:ext cx="2520000" cy="476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50200" tIns="25100" rIns="50200" bIns="25100" anchor="ctr"/>
          <a:lstStyle/>
          <a:p>
            <a:pPr algn="ctr"/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Cup </a:t>
            </a: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7" name="Line 7"/>
          <p:cNvSpPr>
            <a:spLocks noChangeShapeType="1"/>
          </p:cNvSpPr>
          <p:nvPr/>
        </p:nvSpPr>
        <p:spPr bwMode="auto">
          <a:xfrm>
            <a:off x="1773489" y="2889251"/>
            <a:ext cx="2144713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8" name="Line 8"/>
          <p:cNvSpPr>
            <a:spLocks noChangeShapeType="1"/>
          </p:cNvSpPr>
          <p:nvPr/>
        </p:nvSpPr>
        <p:spPr bwMode="auto">
          <a:xfrm>
            <a:off x="1773489" y="2889251"/>
            <a:ext cx="3175" cy="500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>
            <a:off x="3908677" y="2889250"/>
            <a:ext cx="3175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0" name="AutoShape 18"/>
          <p:cNvSpPr>
            <a:spLocks noChangeArrowheads="1"/>
          </p:cNvSpPr>
          <p:nvPr/>
        </p:nvSpPr>
        <p:spPr bwMode="auto">
          <a:xfrm>
            <a:off x="2670426" y="2336800"/>
            <a:ext cx="379412" cy="552450"/>
          </a:xfrm>
          <a:prstGeom prst="upArrow">
            <a:avLst>
              <a:gd name="adj1" fmla="val 0"/>
              <a:gd name="adj2" fmla="val 69271"/>
            </a:avLst>
          </a:prstGeom>
          <a:solidFill>
            <a:srgbClr val="808080"/>
          </a:solidFill>
          <a:ln w="12700">
            <a:solidFill>
              <a:srgbClr val="000000"/>
            </a:solidFill>
            <a:miter lim="800000"/>
          </a:ln>
        </p:spPr>
        <p:txBody>
          <a:bodyPr vert="eaVert" anchor="ctr"/>
          <a:lstStyle/>
          <a:p>
            <a:pPr algn="ctr"/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1" name="Rectangle 19"/>
          <p:cNvSpPr>
            <a:spLocks noChangeArrowheads="1"/>
          </p:cNvSpPr>
          <p:nvPr/>
        </p:nvSpPr>
        <p:spPr bwMode="auto">
          <a:xfrm>
            <a:off x="2849812" y="3084513"/>
            <a:ext cx="2014539" cy="4746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50200" tIns="25100" rIns="50200" bIns="25100" anchor="ctr"/>
          <a:lstStyle/>
          <a:p>
            <a:pPr algn="ctr"/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2" name="Rectangle 20"/>
          <p:cNvSpPr>
            <a:spLocks noChangeArrowheads="1"/>
          </p:cNvSpPr>
          <p:nvPr/>
        </p:nvSpPr>
        <p:spPr bwMode="auto">
          <a:xfrm>
            <a:off x="442127" y="3068638"/>
            <a:ext cx="2261636" cy="476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50200" tIns="25100" rIns="50200" bIns="25100" anchor="ctr"/>
          <a:lstStyle/>
          <a:p>
            <a:pPr algn="ctr"/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Medium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3" name="Rectangle 24"/>
          <p:cNvSpPr>
            <a:spLocks noChangeArrowheads="1"/>
          </p:cNvSpPr>
          <p:nvPr/>
        </p:nvSpPr>
        <p:spPr bwMode="auto">
          <a:xfrm>
            <a:off x="442127" y="3547547"/>
            <a:ext cx="2261636" cy="36933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square" lIns="36000" tIns="0" rIns="36000" bIns="0" anchor="ctr">
            <a:spAutoFit/>
          </a:bodyPr>
          <a:lstStyle/>
          <a:p>
            <a:pPr algn="just"/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getPrice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4" name="Rectangle 25"/>
          <p:cNvSpPr>
            <a:spLocks noChangeArrowheads="1"/>
          </p:cNvSpPr>
          <p:nvPr/>
        </p:nvSpPr>
        <p:spPr bwMode="auto">
          <a:xfrm>
            <a:off x="2849812" y="3511034"/>
            <a:ext cx="2014539" cy="36933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square" lIns="36000" tIns="0" rIns="36000" bIns="0" anchor="ctr">
            <a:spAutoFit/>
          </a:bodyPr>
          <a:lstStyle/>
          <a:p>
            <a:pPr algn="just"/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+getPrice()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5" name="Rectangle 10"/>
          <p:cNvSpPr>
            <a:spLocks noChangeArrowheads="1"/>
          </p:cNvSpPr>
          <p:nvPr/>
        </p:nvSpPr>
        <p:spPr bwMode="auto">
          <a:xfrm>
            <a:off x="6644479" y="3681030"/>
            <a:ext cx="1446019" cy="476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50200" tIns="25100" rIns="50200" bIns="25100" anchor="ctr"/>
          <a:lstStyle/>
          <a:p>
            <a:pPr algn="ctr"/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Brand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6" name="Line 11"/>
          <p:cNvSpPr>
            <a:spLocks noChangeShapeType="1"/>
          </p:cNvSpPr>
          <p:nvPr/>
        </p:nvSpPr>
        <p:spPr bwMode="auto">
          <a:xfrm flipV="1">
            <a:off x="5593151" y="5010572"/>
            <a:ext cx="4140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7" name="Line 12"/>
          <p:cNvSpPr>
            <a:spLocks noChangeShapeType="1"/>
          </p:cNvSpPr>
          <p:nvPr/>
        </p:nvSpPr>
        <p:spPr bwMode="auto">
          <a:xfrm>
            <a:off x="5569759" y="5003800"/>
            <a:ext cx="1588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8" name="Line 13"/>
          <p:cNvSpPr>
            <a:spLocks noChangeShapeType="1"/>
          </p:cNvSpPr>
          <p:nvPr/>
        </p:nvSpPr>
        <p:spPr bwMode="auto">
          <a:xfrm>
            <a:off x="9737728" y="50038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9" name="AutoShape 21"/>
          <p:cNvSpPr>
            <a:spLocks noChangeArrowheads="1"/>
          </p:cNvSpPr>
          <p:nvPr/>
        </p:nvSpPr>
        <p:spPr bwMode="auto">
          <a:xfrm>
            <a:off x="7305675" y="4659313"/>
            <a:ext cx="381000" cy="531812"/>
          </a:xfrm>
          <a:prstGeom prst="upArrow">
            <a:avLst>
              <a:gd name="adj1" fmla="val 0"/>
              <a:gd name="adj2" fmla="val 66405"/>
            </a:avLst>
          </a:prstGeom>
          <a:solidFill>
            <a:srgbClr val="808080"/>
          </a:solidFill>
          <a:ln w="12700">
            <a:solidFill>
              <a:srgbClr val="000000"/>
            </a:solidFill>
            <a:miter lim="800000"/>
          </a:ln>
        </p:spPr>
        <p:txBody>
          <a:bodyPr vert="eaVert" lIns="82296" tIns="41148" rIns="82296" bIns="41148" anchor="ctr"/>
          <a:lstStyle/>
          <a:p>
            <a:pPr algn="ctr"/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70" name="Rectangle 23"/>
          <p:cNvSpPr>
            <a:spLocks noChangeArrowheads="1"/>
          </p:cNvSpPr>
          <p:nvPr/>
        </p:nvSpPr>
        <p:spPr bwMode="auto">
          <a:xfrm>
            <a:off x="8677691" y="5248275"/>
            <a:ext cx="2455883" cy="476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50200" tIns="25100" rIns="50200" bIns="2510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DairyQueen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71" name="Rectangle 26"/>
          <p:cNvSpPr>
            <a:spLocks noChangeArrowheads="1"/>
          </p:cNvSpPr>
          <p:nvPr/>
        </p:nvSpPr>
        <p:spPr bwMode="auto">
          <a:xfrm>
            <a:off x="6893468" y="5724525"/>
            <a:ext cx="1656000" cy="368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square" lIns="36000" tIns="0" rIns="36000" bIns="0" anchor="ctr">
            <a:spAutoFit/>
          </a:bodyPr>
          <a:lstStyle/>
          <a:p>
            <a:pPr algn="just"/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+price()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72" name="Rectangle 27"/>
          <p:cNvSpPr>
            <a:spLocks noChangeArrowheads="1"/>
          </p:cNvSpPr>
          <p:nvPr/>
        </p:nvSpPr>
        <p:spPr bwMode="auto">
          <a:xfrm>
            <a:off x="8677691" y="5719764"/>
            <a:ext cx="2453986" cy="314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36000" tIns="0" rIns="36000" bIns="0" anchor="ctr"/>
          <a:lstStyle/>
          <a:p>
            <a:pPr algn="just"/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price</a:t>
            </a: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73" name="Rectangle 28"/>
          <p:cNvSpPr>
            <a:spLocks noChangeArrowheads="1"/>
          </p:cNvSpPr>
          <p:nvPr/>
        </p:nvSpPr>
        <p:spPr bwMode="auto">
          <a:xfrm>
            <a:off x="5586646" y="1179568"/>
            <a:ext cx="2039938" cy="64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50200" tIns="25100" rIns="50200" bIns="25100" anchor="ctr"/>
          <a:lstStyle/>
          <a:p>
            <a:pPr algn="ctr"/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ClientGUI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74" name="Line 29"/>
          <p:cNvSpPr>
            <a:spLocks noChangeShapeType="1"/>
          </p:cNvSpPr>
          <p:nvPr/>
        </p:nvSpPr>
        <p:spPr bwMode="auto">
          <a:xfrm flipH="1">
            <a:off x="4164247" y="1479550"/>
            <a:ext cx="13430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75" name="Rectangle 31"/>
          <p:cNvSpPr>
            <a:spLocks noGrp="1" noChangeArrowheads="1"/>
          </p:cNvSpPr>
          <p:nvPr>
            <p:ph type="title"/>
          </p:nvPr>
        </p:nvSpPr>
        <p:spPr>
          <a:xfrm>
            <a:off x="1063625" y="165895"/>
            <a:ext cx="4230689" cy="63341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应用桥模式设计的例子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576" name="组合 3"/>
          <p:cNvGrpSpPr/>
          <p:nvPr/>
        </p:nvGrpSpPr>
        <p:grpSpPr bwMode="auto">
          <a:xfrm>
            <a:off x="1709629" y="3929063"/>
            <a:ext cx="6224696" cy="2551112"/>
            <a:chOff x="901180" y="3945086"/>
            <a:chExt cx="6378718" cy="2508250"/>
          </a:xfrm>
        </p:grpSpPr>
        <p:sp>
          <p:nvSpPr>
            <p:cNvPr id="23577" name="Line 14"/>
            <p:cNvSpPr>
              <a:spLocks noChangeShapeType="1"/>
            </p:cNvSpPr>
            <p:nvPr/>
          </p:nvSpPr>
          <p:spPr bwMode="auto">
            <a:xfrm flipH="1">
              <a:off x="901180" y="3945086"/>
              <a:ext cx="0" cy="250824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78" name="Line 15"/>
            <p:cNvSpPr>
              <a:spLocks noChangeShapeType="1"/>
            </p:cNvSpPr>
            <p:nvPr/>
          </p:nvSpPr>
          <p:spPr bwMode="auto">
            <a:xfrm flipV="1">
              <a:off x="7250810" y="6021288"/>
              <a:ext cx="0" cy="43204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79" name="Line 14"/>
            <p:cNvSpPr>
              <a:spLocks noChangeShapeType="1"/>
            </p:cNvSpPr>
            <p:nvPr/>
          </p:nvSpPr>
          <p:spPr bwMode="auto">
            <a:xfrm>
              <a:off x="901180" y="6453335"/>
              <a:ext cx="637871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580" name="组合 1"/>
          <p:cNvGrpSpPr/>
          <p:nvPr/>
        </p:nvGrpSpPr>
        <p:grpSpPr bwMode="auto">
          <a:xfrm>
            <a:off x="4864352" y="3517900"/>
            <a:ext cx="3395410" cy="1728788"/>
            <a:chOff x="4716016" y="3306912"/>
            <a:chExt cx="2808312" cy="1941511"/>
          </a:xfrm>
        </p:grpSpPr>
        <p:sp>
          <p:nvSpPr>
            <p:cNvPr id="23581" name="Line 16"/>
            <p:cNvSpPr>
              <a:spLocks noChangeShapeType="1"/>
            </p:cNvSpPr>
            <p:nvPr/>
          </p:nvSpPr>
          <p:spPr bwMode="auto">
            <a:xfrm flipV="1">
              <a:off x="4716016" y="3306912"/>
              <a:ext cx="2808312" cy="15081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82" name="Line 17"/>
            <p:cNvSpPr>
              <a:spLocks noChangeShapeType="1"/>
            </p:cNvSpPr>
            <p:nvPr/>
          </p:nvSpPr>
          <p:spPr bwMode="auto">
            <a:xfrm flipH="1">
              <a:off x="7524328" y="3321992"/>
              <a:ext cx="0" cy="1926431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583" name="Line 17"/>
          <p:cNvSpPr>
            <a:spLocks noChangeShapeType="1"/>
          </p:cNvSpPr>
          <p:nvPr/>
        </p:nvSpPr>
        <p:spPr bwMode="auto">
          <a:xfrm flipH="1">
            <a:off x="4695087" y="3906838"/>
            <a:ext cx="0" cy="131445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84" name="Rectangle 22"/>
          <p:cNvSpPr>
            <a:spLocks noChangeArrowheads="1"/>
          </p:cNvSpPr>
          <p:nvPr/>
        </p:nvSpPr>
        <p:spPr bwMode="auto">
          <a:xfrm>
            <a:off x="4280598" y="5221288"/>
            <a:ext cx="2447229" cy="476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50200" tIns="25100" rIns="50200" bIns="2510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HaagenDazs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85" name="Rectangle 26"/>
          <p:cNvSpPr>
            <a:spLocks noChangeArrowheads="1"/>
          </p:cNvSpPr>
          <p:nvPr/>
        </p:nvSpPr>
        <p:spPr bwMode="auto">
          <a:xfrm>
            <a:off x="4299692" y="5707064"/>
            <a:ext cx="2420198" cy="369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square" lIns="36000" tIns="0" rIns="36000" bIns="0" anchor="ctr">
            <a:spAutoFit/>
          </a:bodyPr>
          <a:lstStyle/>
          <a:p>
            <a:pPr algn="just"/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+price()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86" name="Line 13"/>
          <p:cNvSpPr>
            <a:spLocks noChangeShapeType="1"/>
          </p:cNvSpPr>
          <p:nvPr/>
        </p:nvSpPr>
        <p:spPr bwMode="auto">
          <a:xfrm>
            <a:off x="7496175" y="5089525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87" name="Rectangle 22"/>
          <p:cNvSpPr>
            <a:spLocks noChangeArrowheads="1"/>
          </p:cNvSpPr>
          <p:nvPr/>
        </p:nvSpPr>
        <p:spPr bwMode="auto">
          <a:xfrm>
            <a:off x="6888163" y="5238750"/>
            <a:ext cx="1656000" cy="476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50200" tIns="25100" rIns="50200" bIns="2510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Nestle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588" name="组合 1"/>
          <p:cNvGrpSpPr/>
          <p:nvPr/>
        </p:nvGrpSpPr>
        <p:grpSpPr bwMode="auto">
          <a:xfrm>
            <a:off x="4864352" y="3359151"/>
            <a:ext cx="5100388" cy="1909763"/>
            <a:chOff x="4716016" y="3306912"/>
            <a:chExt cx="2808312" cy="1941511"/>
          </a:xfrm>
        </p:grpSpPr>
        <p:sp>
          <p:nvSpPr>
            <p:cNvPr id="23589" name="Line 16"/>
            <p:cNvSpPr>
              <a:spLocks noChangeShapeType="1"/>
            </p:cNvSpPr>
            <p:nvPr/>
          </p:nvSpPr>
          <p:spPr bwMode="auto">
            <a:xfrm flipV="1">
              <a:off x="4716016" y="3306912"/>
              <a:ext cx="2808312" cy="15081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90" name="Line 17"/>
            <p:cNvSpPr>
              <a:spLocks noChangeShapeType="1"/>
            </p:cNvSpPr>
            <p:nvPr/>
          </p:nvSpPr>
          <p:spPr bwMode="auto">
            <a:xfrm flipH="1">
              <a:off x="7524328" y="3321992"/>
              <a:ext cx="0" cy="1926431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591" name="组合 3"/>
          <p:cNvGrpSpPr/>
          <p:nvPr/>
        </p:nvGrpSpPr>
        <p:grpSpPr bwMode="auto">
          <a:xfrm>
            <a:off x="1312752" y="3944938"/>
            <a:ext cx="8510699" cy="2722562"/>
            <a:chOff x="901180" y="3945086"/>
            <a:chExt cx="6378718" cy="2508250"/>
          </a:xfrm>
        </p:grpSpPr>
        <p:sp>
          <p:nvSpPr>
            <p:cNvPr id="23592" name="Line 14"/>
            <p:cNvSpPr>
              <a:spLocks noChangeShapeType="1"/>
            </p:cNvSpPr>
            <p:nvPr/>
          </p:nvSpPr>
          <p:spPr bwMode="auto">
            <a:xfrm flipH="1">
              <a:off x="901180" y="3945086"/>
              <a:ext cx="0" cy="250824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93" name="Line 15"/>
            <p:cNvSpPr>
              <a:spLocks noChangeShapeType="1"/>
            </p:cNvSpPr>
            <p:nvPr/>
          </p:nvSpPr>
          <p:spPr bwMode="auto">
            <a:xfrm flipV="1">
              <a:off x="7250810" y="6021288"/>
              <a:ext cx="0" cy="43204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94" name="Line 14"/>
            <p:cNvSpPr>
              <a:spLocks noChangeShapeType="1"/>
            </p:cNvSpPr>
            <p:nvPr/>
          </p:nvSpPr>
          <p:spPr bwMode="auto">
            <a:xfrm>
              <a:off x="901180" y="6453335"/>
              <a:ext cx="637871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595" name="Rectangle 6"/>
          <p:cNvSpPr>
            <a:spLocks noChangeArrowheads="1"/>
          </p:cNvSpPr>
          <p:nvPr/>
        </p:nvSpPr>
        <p:spPr bwMode="auto">
          <a:xfrm>
            <a:off x="1603048" y="1383759"/>
            <a:ext cx="2520000" cy="476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50200" tIns="25100" rIns="50200" bIns="25100" anchor="ctr"/>
          <a:lstStyle/>
          <a:p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-b: Brand 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96" name="Rectangle 6"/>
          <p:cNvSpPr>
            <a:spLocks noChangeArrowheads="1"/>
          </p:cNvSpPr>
          <p:nvPr/>
        </p:nvSpPr>
        <p:spPr bwMode="auto">
          <a:xfrm>
            <a:off x="1595111" y="1854200"/>
            <a:ext cx="2520000" cy="476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50200" tIns="25100" rIns="50200" bIns="25100" anchor="ctr"/>
          <a:lstStyle/>
          <a:p>
            <a:r>
              <a:rPr lang="en-US" altLang="zh-CN" sz="24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400" b="1" i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getPrice</a:t>
            </a:r>
            <a:r>
              <a:rPr lang="en-US" altLang="zh-CN" sz="24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400" b="1" i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97" name="Rectangle 10"/>
          <p:cNvSpPr>
            <a:spLocks noChangeArrowheads="1"/>
          </p:cNvSpPr>
          <p:nvPr/>
        </p:nvSpPr>
        <p:spPr bwMode="auto">
          <a:xfrm>
            <a:off x="6658576" y="4149725"/>
            <a:ext cx="1431922" cy="476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50200" tIns="25100" rIns="50200" bIns="25100" anchor="ctr"/>
          <a:lstStyle/>
          <a:p>
            <a:r>
              <a:rPr lang="en-US" altLang="zh-CN" sz="3000" i="1">
                <a:latin typeface="微软雅黑" panose="020B0503020204020204" pitchFamily="34" charset="-122"/>
                <a:ea typeface="微软雅黑" panose="020B0503020204020204" pitchFamily="34" charset="-122"/>
              </a:rPr>
              <a:t>+price()</a:t>
            </a:r>
            <a:endParaRPr lang="en-US" altLang="zh-CN" sz="3000" 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 noChangeArrowheads="1"/>
          </p:cNvSpPr>
          <p:nvPr>
            <p:ph type="title"/>
          </p:nvPr>
        </p:nvSpPr>
        <p:spPr>
          <a:xfrm>
            <a:off x="713715" y="1017022"/>
            <a:ext cx="8229600" cy="63341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 of this lecture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1238815" y="1907059"/>
            <a:ext cx="9045921" cy="2275642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1200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sldjump"/>
              </a:rPr>
              <a:t>Introduction of the bridge pattern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lnSpc>
                <a:spcPct val="1200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Theory of the bridge pattern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lnSpc>
                <a:spcPct val="1200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Design examples using the bridge pattern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lnSpc>
                <a:spcPct val="1200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桥接模式进一步探讨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2206104" y="1219013"/>
            <a:ext cx="2154330" cy="540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+main()</a:t>
            </a:r>
            <a:r>
              <a:rPr lang="en-US" altLang="zh-CN" sz="2800" b="1" dirty="0" smtClean="0"/>
              <a:t> </a:t>
            </a:r>
            <a:endParaRPr lang="en-US" altLang="zh-CN" sz="2800" b="1" dirty="0"/>
          </a:p>
        </p:txBody>
      </p:sp>
      <p:sp>
        <p:nvSpPr>
          <p:cNvPr id="24577" name="Text Box 2"/>
          <p:cNvSpPr txBox="1">
            <a:spLocks noChangeArrowheads="1"/>
          </p:cNvSpPr>
          <p:nvPr/>
        </p:nvSpPr>
        <p:spPr bwMode="auto">
          <a:xfrm>
            <a:off x="4284663" y="101601"/>
            <a:ext cx="3600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桥接模式的典型交互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2214472" y="674728"/>
            <a:ext cx="2154330" cy="540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en-US" altLang="zh-CN" sz="2800" b="1" dirty="0"/>
              <a:t> </a:t>
            </a:r>
            <a:endParaRPr lang="en-US" altLang="zh-CN" sz="2800" b="1" dirty="0"/>
          </a:p>
        </p:txBody>
      </p:sp>
      <p:sp>
        <p:nvSpPr>
          <p:cNvPr id="24579" name="Line 5"/>
          <p:cNvSpPr>
            <a:spLocks noChangeShapeType="1"/>
          </p:cNvSpPr>
          <p:nvPr/>
        </p:nvSpPr>
        <p:spPr bwMode="auto">
          <a:xfrm>
            <a:off x="3287713" y="1628776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1" name="Rectangle 14"/>
          <p:cNvSpPr>
            <a:spLocks noChangeArrowheads="1"/>
          </p:cNvSpPr>
          <p:nvPr/>
        </p:nvSpPr>
        <p:spPr bwMode="auto">
          <a:xfrm>
            <a:off x="2193926" y="2281239"/>
            <a:ext cx="2155825" cy="44608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Cup</a:t>
            </a:r>
            <a:r>
              <a:rPr lang="en-US" altLang="zh-CN" sz="2400" b="1" dirty="0"/>
              <a:t> </a:t>
            </a:r>
            <a:endParaRPr lang="en-US" altLang="zh-CN" sz="2400" b="1" dirty="0"/>
          </a:p>
        </p:txBody>
      </p:sp>
      <p:sp>
        <p:nvSpPr>
          <p:cNvPr id="24582" name="Rectangle 15"/>
          <p:cNvSpPr>
            <a:spLocks noChangeArrowheads="1"/>
          </p:cNvSpPr>
          <p:nvPr/>
        </p:nvSpPr>
        <p:spPr bwMode="auto">
          <a:xfrm>
            <a:off x="3168649" y="3748089"/>
            <a:ext cx="2135189" cy="45878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Super</a:t>
            </a:r>
            <a:r>
              <a:rPr lang="en-US" altLang="zh-CN" sz="2800" b="1" dirty="0"/>
              <a:t> </a:t>
            </a:r>
            <a:endParaRPr lang="en-US" altLang="zh-CN" sz="2800" b="1" dirty="0"/>
          </a:p>
        </p:txBody>
      </p:sp>
      <p:sp>
        <p:nvSpPr>
          <p:cNvPr id="24583" name="Line 16"/>
          <p:cNvSpPr>
            <a:spLocks noChangeShapeType="1"/>
          </p:cNvSpPr>
          <p:nvPr/>
        </p:nvSpPr>
        <p:spPr bwMode="auto">
          <a:xfrm>
            <a:off x="2439989" y="3562350"/>
            <a:ext cx="1749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4" name="Line 17"/>
          <p:cNvSpPr>
            <a:spLocks noChangeShapeType="1"/>
          </p:cNvSpPr>
          <p:nvPr/>
        </p:nvSpPr>
        <p:spPr bwMode="auto">
          <a:xfrm>
            <a:off x="4184650" y="3551238"/>
            <a:ext cx="0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5" name="AutoShape 18"/>
          <p:cNvSpPr>
            <a:spLocks noChangeArrowheads="1"/>
          </p:cNvSpPr>
          <p:nvPr/>
        </p:nvSpPr>
        <p:spPr bwMode="auto">
          <a:xfrm>
            <a:off x="3076576" y="3224214"/>
            <a:ext cx="360363" cy="327025"/>
          </a:xfrm>
          <a:prstGeom prst="upArrow">
            <a:avLst>
              <a:gd name="adj1" fmla="val 0"/>
              <a:gd name="adj2" fmla="val 51426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24586" name="Line 19"/>
          <p:cNvSpPr>
            <a:spLocks noChangeShapeType="1"/>
          </p:cNvSpPr>
          <p:nvPr/>
        </p:nvSpPr>
        <p:spPr bwMode="auto">
          <a:xfrm>
            <a:off x="2454275" y="3570289"/>
            <a:ext cx="0" cy="261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7" name="Rectangle 20"/>
          <p:cNvSpPr>
            <a:spLocks noChangeArrowheads="1"/>
          </p:cNvSpPr>
          <p:nvPr/>
        </p:nvSpPr>
        <p:spPr bwMode="auto">
          <a:xfrm>
            <a:off x="1017075" y="3760789"/>
            <a:ext cx="1967426" cy="45878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Medium</a:t>
            </a:r>
            <a:r>
              <a:rPr lang="en-US" altLang="zh-CN" sz="2800" b="1" dirty="0"/>
              <a:t> </a:t>
            </a:r>
            <a:endParaRPr lang="en-US" altLang="zh-CN" sz="2800" b="1" dirty="0"/>
          </a:p>
        </p:txBody>
      </p:sp>
      <p:sp>
        <p:nvSpPr>
          <p:cNvPr id="24588" name="Rectangle 21"/>
          <p:cNvSpPr>
            <a:spLocks noChangeArrowheads="1"/>
          </p:cNvSpPr>
          <p:nvPr/>
        </p:nvSpPr>
        <p:spPr bwMode="auto">
          <a:xfrm>
            <a:off x="1015487" y="4217988"/>
            <a:ext cx="1967426" cy="374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square" lIns="36000" tIns="0" rIns="36000" bIns="0" anchor="ctr">
            <a:spAutoFit/>
          </a:bodyPr>
          <a:lstStyle/>
          <a:p>
            <a:pPr algn="just"/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+getPrice()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9" name="Rectangle 22"/>
          <p:cNvSpPr>
            <a:spLocks noChangeArrowheads="1"/>
          </p:cNvSpPr>
          <p:nvPr/>
        </p:nvSpPr>
        <p:spPr bwMode="auto">
          <a:xfrm>
            <a:off x="3167064" y="4205288"/>
            <a:ext cx="2135188" cy="374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square" lIns="36000" tIns="0" rIns="36000" bIns="0" anchor="ctr">
            <a:spAutoFit/>
          </a:bodyPr>
          <a:lstStyle/>
          <a:p>
            <a:pPr algn="just"/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getPrice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  )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25" name="Rectangle 25"/>
          <p:cNvSpPr>
            <a:spLocks noChangeArrowheads="1"/>
          </p:cNvSpPr>
          <p:nvPr/>
        </p:nvSpPr>
        <p:spPr bwMode="auto">
          <a:xfrm>
            <a:off x="2063751" y="1700214"/>
            <a:ext cx="17106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CC"/>
                </a:solidFill>
              </a:rPr>
              <a:t>c.getPrice();</a:t>
            </a:r>
            <a:endParaRPr lang="en-US" altLang="zh-CN" sz="2400" b="1">
              <a:solidFill>
                <a:srgbClr val="0000CC"/>
              </a:solidFill>
            </a:endParaRPr>
          </a:p>
        </p:txBody>
      </p:sp>
      <p:sp>
        <p:nvSpPr>
          <p:cNvPr id="102426" name="Rectangle 26"/>
          <p:cNvSpPr>
            <a:spLocks noChangeArrowheads="1"/>
          </p:cNvSpPr>
          <p:nvPr/>
        </p:nvSpPr>
        <p:spPr bwMode="auto">
          <a:xfrm>
            <a:off x="5099053" y="4940301"/>
            <a:ext cx="158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b.price()</a:t>
            </a:r>
            <a:endParaRPr lang="en-US" altLang="zh-CN" sz="24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427" name="Group 27"/>
          <p:cNvGrpSpPr/>
          <p:nvPr/>
        </p:nvGrpSpPr>
        <p:grpSpPr bwMode="auto">
          <a:xfrm>
            <a:off x="4945063" y="4473575"/>
            <a:ext cx="2095500" cy="1111250"/>
            <a:chOff x="2200" y="2840"/>
            <a:chExt cx="695" cy="477"/>
          </a:xfrm>
        </p:grpSpPr>
        <p:sp>
          <p:nvSpPr>
            <p:cNvPr id="24593" name="Line 28"/>
            <p:cNvSpPr>
              <a:spLocks noChangeShapeType="1"/>
            </p:cNvSpPr>
            <p:nvPr/>
          </p:nvSpPr>
          <p:spPr bwMode="auto">
            <a:xfrm>
              <a:off x="2895" y="3045"/>
              <a:ext cx="0" cy="2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" name="Line 29"/>
            <p:cNvSpPr>
              <a:spLocks noChangeShapeType="1"/>
            </p:cNvSpPr>
            <p:nvPr/>
          </p:nvSpPr>
          <p:spPr bwMode="auto">
            <a:xfrm>
              <a:off x="2200" y="2840"/>
              <a:ext cx="0" cy="22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5" name="Line 30"/>
            <p:cNvSpPr>
              <a:spLocks noChangeShapeType="1"/>
            </p:cNvSpPr>
            <p:nvPr/>
          </p:nvSpPr>
          <p:spPr bwMode="auto">
            <a:xfrm>
              <a:off x="2200" y="3059"/>
              <a:ext cx="68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431" name="Oval 31"/>
          <p:cNvSpPr>
            <a:spLocks noChangeArrowheads="1"/>
          </p:cNvSpPr>
          <p:nvPr/>
        </p:nvSpPr>
        <p:spPr bwMode="auto">
          <a:xfrm>
            <a:off x="4862341" y="4325638"/>
            <a:ext cx="171623" cy="144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4597" name="Oval 36"/>
          <p:cNvSpPr>
            <a:spLocks noChangeArrowheads="1"/>
          </p:cNvSpPr>
          <p:nvPr/>
        </p:nvSpPr>
        <p:spPr bwMode="auto">
          <a:xfrm>
            <a:off x="5995711" y="558641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02437" name="Text Box 37"/>
          <p:cNvSpPr txBox="1">
            <a:spLocks noChangeArrowheads="1"/>
          </p:cNvSpPr>
          <p:nvPr/>
        </p:nvSpPr>
        <p:spPr bwMode="auto">
          <a:xfrm>
            <a:off x="5695951" y="3719514"/>
            <a:ext cx="1800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5;</a:t>
            </a:r>
            <a:endParaRPr lang="en-US" altLang="zh-CN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38" name="Line 38"/>
          <p:cNvSpPr>
            <a:spLocks noChangeShapeType="1"/>
          </p:cNvSpPr>
          <p:nvPr/>
        </p:nvSpPr>
        <p:spPr bwMode="auto">
          <a:xfrm flipV="1">
            <a:off x="5232401" y="2822314"/>
            <a:ext cx="846137" cy="14671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39" name="Text Box 39"/>
          <p:cNvSpPr txBox="1">
            <a:spLocks noChangeArrowheads="1"/>
          </p:cNvSpPr>
          <p:nvPr/>
        </p:nvSpPr>
        <p:spPr bwMode="auto">
          <a:xfrm>
            <a:off x="6024563" y="2489201"/>
            <a:ext cx="34000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 1.5*5 = 7.5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02" name="Rectangle 14"/>
          <p:cNvSpPr>
            <a:spLocks noChangeArrowheads="1"/>
          </p:cNvSpPr>
          <p:nvPr/>
        </p:nvSpPr>
        <p:spPr bwMode="auto">
          <a:xfrm>
            <a:off x="2192339" y="2727325"/>
            <a:ext cx="2155825" cy="4460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-b: Brand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3721103" y="1396722"/>
            <a:ext cx="3775072" cy="155444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04" name="Rectangle 10"/>
          <p:cNvSpPr>
            <a:spLocks noChangeArrowheads="1"/>
          </p:cNvSpPr>
          <p:nvPr/>
        </p:nvSpPr>
        <p:spPr bwMode="auto">
          <a:xfrm>
            <a:off x="6746875" y="4381500"/>
            <a:ext cx="1525588" cy="476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50200" tIns="25100" rIns="50200" bIns="25100" anchor="ctr"/>
          <a:lstStyle/>
          <a:p>
            <a:pPr algn="ctr"/>
            <a:r>
              <a:rPr lang="en-US" altLang="zh-CN" sz="3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Brand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05" name="Line 11"/>
          <p:cNvSpPr>
            <a:spLocks noChangeShapeType="1"/>
          </p:cNvSpPr>
          <p:nvPr/>
        </p:nvSpPr>
        <p:spPr bwMode="auto">
          <a:xfrm flipV="1">
            <a:off x="5270903" y="5397501"/>
            <a:ext cx="464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6" name="Line 12"/>
          <p:cNvSpPr>
            <a:spLocks noChangeShapeType="1"/>
          </p:cNvSpPr>
          <p:nvPr/>
        </p:nvSpPr>
        <p:spPr bwMode="auto">
          <a:xfrm>
            <a:off x="5265621" y="5372623"/>
            <a:ext cx="1588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7" name="Line 13"/>
          <p:cNvSpPr>
            <a:spLocks noChangeShapeType="1"/>
          </p:cNvSpPr>
          <p:nvPr/>
        </p:nvSpPr>
        <p:spPr bwMode="auto">
          <a:xfrm>
            <a:off x="9898506" y="5372623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8" name="AutoShape 21"/>
          <p:cNvSpPr>
            <a:spLocks noChangeArrowheads="1"/>
          </p:cNvSpPr>
          <p:nvPr/>
        </p:nvSpPr>
        <p:spPr bwMode="auto">
          <a:xfrm>
            <a:off x="7305675" y="4865688"/>
            <a:ext cx="381000" cy="531812"/>
          </a:xfrm>
          <a:prstGeom prst="upArrow">
            <a:avLst>
              <a:gd name="adj1" fmla="val 0"/>
              <a:gd name="adj2" fmla="val 66405"/>
            </a:avLst>
          </a:prstGeom>
          <a:solidFill>
            <a:srgbClr val="808080"/>
          </a:solidFill>
          <a:ln w="12700">
            <a:solidFill>
              <a:srgbClr val="000000"/>
            </a:solidFill>
            <a:miter lim="800000"/>
          </a:ln>
        </p:spPr>
        <p:txBody>
          <a:bodyPr vert="eaVert" lIns="82296" tIns="41148" rIns="82296" bIns="41148" anchor="ctr"/>
          <a:lstStyle/>
          <a:p>
            <a:pPr algn="ctr"/>
            <a:endParaRPr lang="zh-CN" altLang="zh-CN" sz="2000"/>
          </a:p>
        </p:txBody>
      </p:sp>
      <p:sp>
        <p:nvSpPr>
          <p:cNvPr id="24609" name="Rectangle 23"/>
          <p:cNvSpPr>
            <a:spLocks noChangeArrowheads="1"/>
          </p:cNvSpPr>
          <p:nvPr/>
        </p:nvSpPr>
        <p:spPr bwMode="auto">
          <a:xfrm>
            <a:off x="8898757" y="5607050"/>
            <a:ext cx="2055813" cy="476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50200" tIns="25100" rIns="50200" bIns="25100" anchor="ctr"/>
          <a:lstStyle/>
          <a:p>
            <a:pPr algn="ctr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DairyQueen</a:t>
            </a:r>
            <a:endParaRPr lang="en-US" altLang="zh-CN" sz="2400"/>
          </a:p>
        </p:txBody>
      </p:sp>
      <p:sp>
        <p:nvSpPr>
          <p:cNvPr id="24610" name="Rectangle 26"/>
          <p:cNvSpPr>
            <a:spLocks noChangeArrowheads="1"/>
          </p:cNvSpPr>
          <p:nvPr/>
        </p:nvSpPr>
        <p:spPr bwMode="auto">
          <a:xfrm>
            <a:off x="6913564" y="6083300"/>
            <a:ext cx="1462087" cy="368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36000" tIns="0" rIns="36000" bIns="0" anchor="ctr">
            <a:spAutoFit/>
          </a:bodyPr>
          <a:lstStyle/>
          <a:p>
            <a:pPr algn="just"/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+price()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11" name="Rectangle 27"/>
          <p:cNvSpPr>
            <a:spLocks noChangeArrowheads="1"/>
          </p:cNvSpPr>
          <p:nvPr/>
        </p:nvSpPr>
        <p:spPr bwMode="auto">
          <a:xfrm>
            <a:off x="8898757" y="6078539"/>
            <a:ext cx="2054225" cy="314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36000" tIns="0" rIns="36000" bIns="0" anchor="ctr"/>
          <a:lstStyle/>
          <a:p>
            <a:pPr algn="just"/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price</a:t>
            </a: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12" name="Rectangle 22"/>
          <p:cNvSpPr>
            <a:spLocks noChangeArrowheads="1"/>
          </p:cNvSpPr>
          <p:nvPr/>
        </p:nvSpPr>
        <p:spPr bwMode="auto">
          <a:xfrm>
            <a:off x="4139924" y="5580063"/>
            <a:ext cx="2155825" cy="476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50200" tIns="25100" rIns="50200" bIns="2510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HaagenDazs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13" name="Rectangle 26"/>
          <p:cNvSpPr>
            <a:spLocks noChangeArrowheads="1"/>
          </p:cNvSpPr>
          <p:nvPr/>
        </p:nvSpPr>
        <p:spPr bwMode="auto">
          <a:xfrm>
            <a:off x="4155799" y="6065839"/>
            <a:ext cx="2132013" cy="369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36000" tIns="0" rIns="36000" bIns="0" anchor="ctr">
            <a:spAutoFit/>
          </a:bodyPr>
          <a:lstStyle/>
          <a:p>
            <a:pPr algn="just"/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+price()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14" name="Line 13"/>
          <p:cNvSpPr>
            <a:spLocks noChangeShapeType="1"/>
          </p:cNvSpPr>
          <p:nvPr/>
        </p:nvSpPr>
        <p:spPr bwMode="auto">
          <a:xfrm>
            <a:off x="7496175" y="54483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5" name="Rectangle 22"/>
          <p:cNvSpPr>
            <a:spLocks noChangeArrowheads="1"/>
          </p:cNvSpPr>
          <p:nvPr/>
        </p:nvSpPr>
        <p:spPr bwMode="auto">
          <a:xfrm>
            <a:off x="6888163" y="5597525"/>
            <a:ext cx="1477962" cy="476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50200" tIns="25100" rIns="50200" bIns="2510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Nestle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曲线连接符 3"/>
          <p:cNvCxnSpPr/>
          <p:nvPr/>
        </p:nvCxnSpPr>
        <p:spPr>
          <a:xfrm rot="10800000">
            <a:off x="5302250" y="4383517"/>
            <a:ext cx="2664800" cy="1935803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4063167" y="734752"/>
            <a:ext cx="5228120" cy="1087438"/>
            <a:chOff x="4063167" y="734752"/>
            <a:chExt cx="5228120" cy="1087438"/>
          </a:xfrm>
        </p:grpSpPr>
        <p:sp>
          <p:nvSpPr>
            <p:cNvPr id="102406" name="Text Box 6"/>
            <p:cNvSpPr txBox="1">
              <a:spLocks noChangeArrowheads="1"/>
            </p:cNvSpPr>
            <p:nvPr/>
          </p:nvSpPr>
          <p:spPr bwMode="auto">
            <a:xfrm>
              <a:off x="5114574" y="734752"/>
              <a:ext cx="4176713" cy="1087438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Brand b = new Nestle();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Cup  c = Super(b);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4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c.getPrice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();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4063167" y="1396722"/>
              <a:ext cx="249787" cy="21600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5" idx="6"/>
            </p:cNvCxnSpPr>
            <p:nvPr/>
          </p:nvCxnSpPr>
          <p:spPr>
            <a:xfrm flipV="1">
              <a:off x="4312954" y="1497206"/>
              <a:ext cx="82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0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0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0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0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0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10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5" grpId="0"/>
      <p:bldP spid="102426" grpId="0"/>
      <p:bldP spid="102431" grpId="0" animBg="1"/>
      <p:bldP spid="102437" grpId="0"/>
      <p:bldP spid="102438" grpId="0" animBg="1"/>
      <p:bldP spid="1024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2957641" y="5827650"/>
            <a:ext cx="5051425" cy="633413"/>
          </a:xfrm>
        </p:spPr>
        <p:txBody>
          <a:bodyPr/>
          <a:lstStyle/>
          <a:p>
            <a:pPr algn="ctr" eaLnBrk="1" hangingPunct="1"/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程序用户图形界面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602" name="图片 1" descr="TRFUYZUK@F)A}8E45K_LBOH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143" y="713232"/>
            <a:ext cx="6894449" cy="504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877824" y="190919"/>
            <a:ext cx="10185412" cy="6516586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ButtonListener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implements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ActionListener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void </a:t>
            </a:r>
            <a:r>
              <a:rPr lang="en-US" altLang="zh-CN" sz="24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actionPerformed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ActionEvent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e) {</a:t>
            </a:r>
            <a:endParaRPr lang="en-US" altLang="zh-CN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(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e.getActionCommand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().equals ( FINDPRICE )) {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String size =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getCup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    //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获得用户输入：杯子大小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String kind =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getBrand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//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获得用户输入：冰激凌品牌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if(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kind.compareTo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(HAAGENDAZS)==0 )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brand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new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HaagenDazs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if(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kind.compareTo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(NESTLE)==0 )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brand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new Nestle();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if(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kind.compareTo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(DAIRYQUEEN)==0 )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brand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new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DairyQueen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if(</a:t>
            </a:r>
            <a:r>
              <a:rPr lang="en-US" altLang="zh-CN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size.compareTo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(SUPERCUP)==0)</a:t>
            </a:r>
            <a:endParaRPr lang="en-US" altLang="zh-CN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cup 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new Super(brand);</a:t>
            </a:r>
            <a:endParaRPr lang="en-US" altLang="zh-CN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if(</a:t>
            </a:r>
            <a:r>
              <a:rPr lang="en-US" altLang="zh-CN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size.compareTo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(MEDIUMCUP)==0)</a:t>
            </a:r>
            <a:endParaRPr lang="en-US" altLang="zh-CN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cup 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new Medium(brand);</a:t>
            </a:r>
            <a:endParaRPr lang="en-US" altLang="zh-CN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float price =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cup.getPrice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 }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992817" y="2313895"/>
            <a:ext cx="3577213" cy="1798655"/>
            <a:chOff x="7666892" y="2291024"/>
            <a:chExt cx="3225889" cy="1798655"/>
          </a:xfrm>
        </p:grpSpPr>
        <p:sp>
          <p:nvSpPr>
            <p:cNvPr id="73734" name="Text Box 6"/>
            <p:cNvSpPr txBox="1">
              <a:spLocks noChangeArrowheads="1"/>
            </p:cNvSpPr>
            <p:nvPr/>
          </p:nvSpPr>
          <p:spPr bwMode="auto">
            <a:xfrm>
              <a:off x="8963130" y="2693562"/>
              <a:ext cx="1929651" cy="125572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8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创建冰激凌</a:t>
              </a:r>
              <a:endPara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28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品牌对象</a:t>
              </a:r>
              <a:endPara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8370277" y="2291024"/>
              <a:ext cx="785779" cy="78036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7666892" y="3366198"/>
              <a:ext cx="1868994" cy="72348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7576459" y="4280598"/>
            <a:ext cx="3868613" cy="1145512"/>
            <a:chOff x="7576459" y="4280598"/>
            <a:chExt cx="3868613" cy="1145512"/>
          </a:xfrm>
        </p:grpSpPr>
        <p:sp>
          <p:nvSpPr>
            <p:cNvPr id="27654" name="Rectangle 6"/>
            <p:cNvSpPr>
              <a:spLocks noChangeArrowheads="1"/>
            </p:cNvSpPr>
            <p:nvPr/>
          </p:nvSpPr>
          <p:spPr bwMode="auto">
            <a:xfrm>
              <a:off x="8763165" y="4616693"/>
              <a:ext cx="2681907" cy="52322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</a:t>
              </a:r>
              <a:r>
                <a:rPr lang="en-US" altLang="zh-CN" sz="28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Cup</a:t>
              </a:r>
              <a:r>
                <a:rPr lang="zh-CN" altLang="en-US" sz="28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  <a:endPara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7586505" y="4280598"/>
              <a:ext cx="1176661" cy="4622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27654" idx="1"/>
            </p:cNvCxnSpPr>
            <p:nvPr/>
          </p:nvCxnSpPr>
          <p:spPr>
            <a:xfrm flipH="1">
              <a:off x="7576459" y="4878303"/>
              <a:ext cx="1186706" cy="5478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3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3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3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3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3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3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37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37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37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37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37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37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1158240" y="981075"/>
            <a:ext cx="8229600" cy="5543550"/>
          </a:xfrm>
        </p:spPr>
        <p:txBody>
          <a:bodyPr>
            <a:normAutofit/>
          </a:bodyPr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抽象接口类</a:t>
            </a:r>
            <a:endParaRPr lang="zh-CN" altLang="en-US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interface Cup 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public abstract float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getPrice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抽象部分子类</a:t>
            </a:r>
            <a:endParaRPr lang="zh-CN" altLang="en-US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Medium implements Cup{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private 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Brand b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public Medium (Brand</a:t>
            </a:r>
            <a:r>
              <a:rPr lang="en-US" altLang="zh-CN" sz="28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	  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this.b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b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public float 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getPrice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(){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float 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iceCreamPrice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b.price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return 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iceCreamPrice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0" name="Rectangle 5"/>
          <p:cNvSpPr>
            <a:spLocks noGrp="1" noChangeArrowheads="1"/>
          </p:cNvSpPr>
          <p:nvPr>
            <p:ph type="title"/>
          </p:nvPr>
        </p:nvSpPr>
        <p:spPr>
          <a:xfrm>
            <a:off x="1158240" y="265494"/>
            <a:ext cx="8229600" cy="63341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应用桥模式设计的例子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4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4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47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47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47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47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3"/>
          <p:cNvSpPr>
            <a:spLocks noGrp="1" noChangeArrowheads="1"/>
          </p:cNvSpPr>
          <p:nvPr>
            <p:ph idx="1"/>
          </p:nvPr>
        </p:nvSpPr>
        <p:spPr>
          <a:xfrm>
            <a:off x="1124712" y="1353313"/>
            <a:ext cx="9086088" cy="4607752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抽象部分子类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Super implements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TeaCup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private Brand b;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Super (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Brand b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this.b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b;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float 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getPrice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(){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float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iceCreamPrice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1.5f *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b.price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return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iceCreamPrice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4" name="Rectangle 5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33412"/>
          </a:xfrm>
        </p:spPr>
        <p:txBody>
          <a:bodyPr/>
          <a:lstStyle/>
          <a:p>
            <a:pPr eaLnBrk="1" hangingPunct="1"/>
            <a:r>
              <a:rPr lang="zh-CN" altLang="en-US" sz="3200" b="1">
                <a:ea typeface="黑体" panose="02010609060101010101" pitchFamily="2" charset="-122"/>
              </a:rPr>
              <a:t>应用桥模式设计的例子</a:t>
            </a:r>
            <a:endParaRPr lang="zh-CN" altLang="en-US" sz="3200" b="1"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68413"/>
            <a:ext cx="8476488" cy="48577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实现部分的抽象接口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interface Brand 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public abstract float price();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实现部分的实现类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HaagenDazs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implements Brand{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private final float PRICE = 6.0f;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public float price(){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return PRICE;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698" name="Rectangle 5"/>
          <p:cNvSpPr>
            <a:spLocks noGrp="1" noChangeArrowheads="1"/>
          </p:cNvSpPr>
          <p:nvPr>
            <p:ph type="title"/>
          </p:nvPr>
        </p:nvSpPr>
        <p:spPr>
          <a:xfrm>
            <a:off x="914400" y="420942"/>
            <a:ext cx="4584192" cy="63341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应用桥模式设计的例子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/>
          <p:cNvSpPr>
            <a:spLocks noGrp="1" noChangeArrowheads="1"/>
          </p:cNvSpPr>
          <p:nvPr>
            <p:ph idx="1"/>
          </p:nvPr>
        </p:nvSpPr>
        <p:spPr>
          <a:xfrm>
            <a:off x="646176" y="955675"/>
            <a:ext cx="9564624" cy="2802509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实现部分的实现类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Nestle implements Brand{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private final float PRICE = 5.5f;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public float price(){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return PRICE;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2" name="Rectangle 5"/>
          <p:cNvSpPr>
            <a:spLocks noGrp="1" noChangeArrowheads="1"/>
          </p:cNvSpPr>
          <p:nvPr>
            <p:ph type="title"/>
          </p:nvPr>
        </p:nvSpPr>
        <p:spPr>
          <a:xfrm>
            <a:off x="646176" y="201486"/>
            <a:ext cx="4218432" cy="54832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应用桥模式设计的例子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/>
        </p:nvSpPr>
        <p:spPr bwMode="auto">
          <a:xfrm>
            <a:off x="646177" y="3878961"/>
            <a:ext cx="8369808" cy="2800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 dirty="0"/>
              <a:t>public class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DairyQueen</a:t>
            </a:r>
            <a:r>
              <a:rPr lang="en-US" altLang="zh-CN" sz="2800" b="1" dirty="0">
                <a:sym typeface="宋体" panose="02010600030101010101" pitchFamily="2" charset="-122"/>
              </a:rPr>
              <a:t> </a:t>
            </a:r>
            <a:r>
              <a:rPr lang="en-US" altLang="zh-CN" sz="2800" b="1" dirty="0"/>
              <a:t>implements Brand{</a:t>
            </a:r>
            <a:endParaRPr lang="en-US" altLang="zh-CN" sz="2800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dirty="0"/>
              <a:t>private final float PRICE = 5.0f;</a:t>
            </a:r>
            <a:endParaRPr lang="en-US" altLang="zh-CN" sz="2800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dirty="0"/>
              <a:t>   public float price(){</a:t>
            </a:r>
            <a:endParaRPr lang="en-US" altLang="zh-CN" sz="2800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dirty="0"/>
              <a:t>      return PRICE;</a:t>
            </a:r>
            <a:endParaRPr lang="en-US" altLang="zh-CN" sz="2800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dirty="0"/>
              <a:t>   }</a:t>
            </a:r>
            <a:endParaRPr lang="en-US" altLang="zh-CN" sz="2800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dirty="0"/>
              <a:t>}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25513" y="1271016"/>
            <a:ext cx="11099548" cy="362226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3】</a:t>
            </a: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特工信息系统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下面的设计代表了一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个特工信息系统。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特工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被加密并保存到文本文件或数据库中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两种方法可以加密代理的名称和代码，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它们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表示为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EncryptedInfo1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EncryptedInfo2. 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6" name="Rectangle 5"/>
          <p:cNvSpPr>
            <a:spLocks noGrp="1" noChangeArrowheads="1"/>
          </p:cNvSpPr>
          <p:nvPr>
            <p:ph type="title"/>
          </p:nvPr>
        </p:nvSpPr>
        <p:spPr>
          <a:xfrm>
            <a:off x="664464" y="344361"/>
            <a:ext cx="4867656" cy="633412"/>
          </a:xfrm>
        </p:spPr>
        <p:txBody>
          <a:bodyPr/>
          <a:lstStyle/>
          <a:p>
            <a:pPr eaLnBrk="1" hangingPunct="1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应用桥模式设计的例子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2416061" y="981076"/>
            <a:ext cx="2351408" cy="7270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lnSpc>
                <a:spcPct val="85000"/>
              </a:lnSpc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&lt;&lt;interface&gt;&gt;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85000"/>
              </a:lnSpc>
              <a:defRPr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AgentInfo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2406537" y="1851026"/>
            <a:ext cx="2354543" cy="339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+log(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msg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String):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2406537" y="1717675"/>
            <a:ext cx="2354543" cy="1333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208230" y="2835900"/>
            <a:ext cx="3434541" cy="44926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EncryptedInfo1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altLang="zh-CN" sz="2000" b="1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208231" y="3660775"/>
            <a:ext cx="3434541" cy="7762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encrypt(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inputStr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+log(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msg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String)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208231" y="3279775"/>
            <a:ext cx="3434541" cy="3746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writer: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MessageWriter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 flipV="1">
            <a:off x="1999910" y="2636838"/>
            <a:ext cx="327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>
            <a:off x="5287109" y="2611439"/>
            <a:ext cx="1588" cy="204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9" name="Rectangle 15"/>
          <p:cNvSpPr>
            <a:spLocks noChangeArrowheads="1"/>
          </p:cNvSpPr>
          <p:nvPr/>
        </p:nvSpPr>
        <p:spPr bwMode="auto">
          <a:xfrm>
            <a:off x="830942" y="5076032"/>
            <a:ext cx="3170237" cy="1009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应用桥模式设计的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特工信息系统类图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23" name="Rectangle 19"/>
          <p:cNvSpPr>
            <a:spLocks noChangeArrowheads="1"/>
          </p:cNvSpPr>
          <p:nvPr/>
        </p:nvSpPr>
        <p:spPr bwMode="auto">
          <a:xfrm>
            <a:off x="7291211" y="3500438"/>
            <a:ext cx="2930146" cy="83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lnSpc>
                <a:spcPct val="85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&lt;&lt;interface&gt;&gt;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85000"/>
              </a:lnSpc>
              <a:defRPr/>
            </a:pP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MessageWriter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24" name="Rectangle 20"/>
          <p:cNvSpPr>
            <a:spLocks noChangeArrowheads="1"/>
          </p:cNvSpPr>
          <p:nvPr/>
        </p:nvSpPr>
        <p:spPr bwMode="auto">
          <a:xfrm>
            <a:off x="7290832" y="4332288"/>
            <a:ext cx="2934217" cy="3921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logMsg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msg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String)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27" name="Rectangle 23"/>
          <p:cNvSpPr>
            <a:spLocks noChangeArrowheads="1"/>
          </p:cNvSpPr>
          <p:nvPr/>
        </p:nvSpPr>
        <p:spPr bwMode="auto">
          <a:xfrm>
            <a:off x="5900798" y="5413376"/>
            <a:ext cx="2817683" cy="4619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FileWriter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7128" name="Rectangle 24"/>
          <p:cNvSpPr>
            <a:spLocks noChangeArrowheads="1"/>
          </p:cNvSpPr>
          <p:nvPr/>
        </p:nvSpPr>
        <p:spPr bwMode="auto">
          <a:xfrm>
            <a:off x="5900798" y="5843589"/>
            <a:ext cx="2817683" cy="48418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logMsg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msg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String)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31" name="Rectangle 27"/>
          <p:cNvSpPr>
            <a:spLocks noChangeArrowheads="1"/>
          </p:cNvSpPr>
          <p:nvPr/>
        </p:nvSpPr>
        <p:spPr bwMode="auto">
          <a:xfrm>
            <a:off x="8825991" y="5413376"/>
            <a:ext cx="2862033" cy="4619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DBWriter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7132" name="Rectangle 28"/>
          <p:cNvSpPr>
            <a:spLocks noChangeArrowheads="1"/>
          </p:cNvSpPr>
          <p:nvPr/>
        </p:nvSpPr>
        <p:spPr bwMode="auto">
          <a:xfrm>
            <a:off x="8825991" y="5843589"/>
            <a:ext cx="2862033" cy="48418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logMsg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msg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String)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34" name="Line 30"/>
          <p:cNvSpPr>
            <a:spLocks noChangeShapeType="1"/>
          </p:cNvSpPr>
          <p:nvPr/>
        </p:nvSpPr>
        <p:spPr bwMode="auto">
          <a:xfrm>
            <a:off x="7286499" y="5157788"/>
            <a:ext cx="298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35" name="Line 31"/>
          <p:cNvSpPr>
            <a:spLocks noChangeShapeType="1"/>
          </p:cNvSpPr>
          <p:nvPr/>
        </p:nvSpPr>
        <p:spPr bwMode="auto">
          <a:xfrm>
            <a:off x="7277444" y="5157789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36" name="Line 32"/>
          <p:cNvSpPr>
            <a:spLocks noChangeShapeType="1"/>
          </p:cNvSpPr>
          <p:nvPr/>
        </p:nvSpPr>
        <p:spPr bwMode="auto">
          <a:xfrm>
            <a:off x="10272630" y="5157789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43" name="Rectangle 39"/>
          <p:cNvSpPr>
            <a:spLocks noChangeArrowheads="1"/>
          </p:cNvSpPr>
          <p:nvPr/>
        </p:nvSpPr>
        <p:spPr bwMode="auto">
          <a:xfrm>
            <a:off x="3722906" y="2830513"/>
            <a:ext cx="3427796" cy="46003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EncryptedInfo2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altLang="zh-CN" sz="2000" b="1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7144" name="Rectangle 40"/>
          <p:cNvSpPr>
            <a:spLocks noChangeArrowheads="1"/>
          </p:cNvSpPr>
          <p:nvPr/>
        </p:nvSpPr>
        <p:spPr bwMode="auto">
          <a:xfrm>
            <a:off x="3722906" y="3643322"/>
            <a:ext cx="3427796" cy="79374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+encrypt(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inputStr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String)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+log(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msg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String)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91" name="Rectangle 41"/>
          <p:cNvSpPr>
            <a:spLocks noChangeArrowheads="1"/>
          </p:cNvSpPr>
          <p:nvPr/>
        </p:nvSpPr>
        <p:spPr bwMode="auto">
          <a:xfrm>
            <a:off x="3722906" y="3290549"/>
            <a:ext cx="3427796" cy="38137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writer: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MessageWriter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49" name="AutoShape 45"/>
          <p:cNvSpPr>
            <a:spLocks noChangeArrowheads="1"/>
          </p:cNvSpPr>
          <p:nvPr/>
        </p:nvSpPr>
        <p:spPr bwMode="auto">
          <a:xfrm>
            <a:off x="4783024" y="1557338"/>
            <a:ext cx="215900" cy="184150"/>
          </a:xfrm>
          <a:prstGeom prst="diamond">
            <a:avLst/>
          </a:prstGeom>
          <a:solidFill>
            <a:srgbClr val="FFFFFF"/>
          </a:solidFill>
          <a:ln w="31750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7150" name="AutoShape 46"/>
          <p:cNvSpPr>
            <a:spLocks noChangeArrowheads="1"/>
          </p:cNvSpPr>
          <p:nvPr/>
        </p:nvSpPr>
        <p:spPr bwMode="auto">
          <a:xfrm>
            <a:off x="3387167" y="2195514"/>
            <a:ext cx="431800" cy="441325"/>
          </a:xfrm>
          <a:prstGeom prst="upArrow">
            <a:avLst>
              <a:gd name="adj1" fmla="val 2944"/>
              <a:gd name="adj2" fmla="val 56218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47151" name="Line 47"/>
          <p:cNvSpPr>
            <a:spLocks noChangeShapeType="1"/>
          </p:cNvSpPr>
          <p:nvPr/>
        </p:nvSpPr>
        <p:spPr bwMode="auto">
          <a:xfrm>
            <a:off x="1983436" y="2636839"/>
            <a:ext cx="1587" cy="204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6" name="Rectangle 50"/>
          <p:cNvSpPr>
            <a:spLocks noGrp="1" noChangeArrowheads="1"/>
          </p:cNvSpPr>
          <p:nvPr>
            <p:ph type="title"/>
          </p:nvPr>
        </p:nvSpPr>
        <p:spPr>
          <a:xfrm>
            <a:off x="534714" y="163515"/>
            <a:ext cx="4762216" cy="633412"/>
          </a:xfrm>
        </p:spPr>
        <p:txBody>
          <a:bodyPr/>
          <a:lstStyle/>
          <a:p>
            <a:pPr eaLnBrk="1" hangingPunct="1"/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应用桥模式设计的例子</a:t>
            </a:r>
            <a:endParaRPr lang="zh-CN" altLang="en-US" sz="32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55" name="Line 51"/>
          <p:cNvSpPr>
            <a:spLocks noChangeShapeType="1"/>
          </p:cNvSpPr>
          <p:nvPr/>
        </p:nvSpPr>
        <p:spPr bwMode="auto">
          <a:xfrm>
            <a:off x="4998924" y="1637828"/>
            <a:ext cx="36720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56" name="Line 52"/>
          <p:cNvSpPr>
            <a:spLocks noChangeShapeType="1"/>
          </p:cNvSpPr>
          <p:nvPr/>
        </p:nvSpPr>
        <p:spPr bwMode="auto">
          <a:xfrm>
            <a:off x="8655368" y="1628776"/>
            <a:ext cx="0" cy="187166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57" name="AutoShape 53"/>
          <p:cNvSpPr>
            <a:spLocks noChangeArrowheads="1"/>
          </p:cNvSpPr>
          <p:nvPr/>
        </p:nvSpPr>
        <p:spPr bwMode="auto">
          <a:xfrm>
            <a:off x="8512878" y="4724401"/>
            <a:ext cx="431800" cy="441325"/>
          </a:xfrm>
          <a:prstGeom prst="upArrow">
            <a:avLst>
              <a:gd name="adj1" fmla="val 2944"/>
              <a:gd name="adj2" fmla="val 56218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8185" y="692150"/>
            <a:ext cx="10592555" cy="316865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EncryptedInfo1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加密算法：折叠算法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Tx/>
              <a:buAutoNum type="arabicPeriod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个英文字母按照顺序排列，加密的时候，以折叠的方式进行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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z, 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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y, ...,m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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大写字母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也是如此。大写字母加密为大写字母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加密也以此方式进行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9,18,27,36, 45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31951" y="4437064"/>
          <a:ext cx="8785218" cy="517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93"/>
                <a:gridCol w="337893"/>
                <a:gridCol w="337893"/>
                <a:gridCol w="337893"/>
                <a:gridCol w="337893"/>
                <a:gridCol w="337893"/>
                <a:gridCol w="337893"/>
                <a:gridCol w="337893"/>
                <a:gridCol w="337893"/>
                <a:gridCol w="337893"/>
                <a:gridCol w="337893"/>
                <a:gridCol w="337893"/>
                <a:gridCol w="337893"/>
                <a:gridCol w="337893"/>
                <a:gridCol w="337893"/>
                <a:gridCol w="337893"/>
                <a:gridCol w="337893"/>
                <a:gridCol w="337893"/>
                <a:gridCol w="337893"/>
                <a:gridCol w="337893"/>
                <a:gridCol w="337893"/>
                <a:gridCol w="337893"/>
                <a:gridCol w="337893"/>
                <a:gridCol w="337893"/>
                <a:gridCol w="337893"/>
                <a:gridCol w="337893"/>
              </a:tblGrid>
              <a:tr h="517525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74826" y="5300663"/>
          <a:ext cx="7921630" cy="51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3"/>
                <a:gridCol w="792163"/>
                <a:gridCol w="792163"/>
                <a:gridCol w="792163"/>
                <a:gridCol w="792163"/>
                <a:gridCol w="792163"/>
                <a:gridCol w="792163"/>
                <a:gridCol w="792163"/>
                <a:gridCol w="792163"/>
                <a:gridCol w="792163"/>
              </a:tblGrid>
              <a:tr h="5191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804" marB="45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804" marB="45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804" marB="45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804" marB="45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804" marB="45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804" marB="45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804" marB="45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804" marB="45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804" marB="45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804" marB="45804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4098" name="AutoShape 4"/>
          <p:cNvSpPr>
            <a:spLocks noChangeArrowheads="1"/>
          </p:cNvSpPr>
          <p:nvPr/>
        </p:nvSpPr>
        <p:spPr bwMode="auto">
          <a:xfrm>
            <a:off x="2135188" y="3213101"/>
            <a:ext cx="7994650" cy="1223963"/>
          </a:xfrm>
          <a:prstGeom prst="bevel">
            <a:avLst>
              <a:gd name="adj" fmla="val 125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of the Bridge Pattern</a:t>
            </a:r>
            <a:endParaRPr lang="en-US" altLang="zh-CN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8185" y="476252"/>
            <a:ext cx="10755517" cy="358875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EncryptedInfo2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加密算法：</a:t>
            </a: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分组互换算法</a:t>
            </a:r>
            <a:endParaRPr lang="en-US" altLang="zh-CN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FontTx/>
              <a:buAutoNum type="arabicPeriod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个英文字母按照顺序排列，按照如下方式两两分成一组，本组内部 加密的时候互换：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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b, 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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…, w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x, yz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indent="0">
              <a:lnSpc>
                <a:spcPct val="120000"/>
              </a:lnSpc>
              <a:buFontTx/>
              <a:buAutoNum type="arabicPeriod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大写字母的加密方式也是如此，大写字母加密为大写字母。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FontTx/>
              <a:buAutoNum type="arabicPeriod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数字加密：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1, 23,45, 67, 89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31951" y="4711701"/>
          <a:ext cx="8785218" cy="517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93"/>
                <a:gridCol w="337893"/>
                <a:gridCol w="337893"/>
                <a:gridCol w="337893"/>
                <a:gridCol w="337893"/>
                <a:gridCol w="337893"/>
                <a:gridCol w="337893"/>
                <a:gridCol w="337893"/>
                <a:gridCol w="337893"/>
                <a:gridCol w="337893"/>
                <a:gridCol w="337893"/>
                <a:gridCol w="337893"/>
                <a:gridCol w="337893"/>
                <a:gridCol w="337893"/>
                <a:gridCol w="337893"/>
                <a:gridCol w="337893"/>
                <a:gridCol w="337893"/>
                <a:gridCol w="337893"/>
                <a:gridCol w="337893"/>
                <a:gridCol w="337893"/>
                <a:gridCol w="337893"/>
                <a:gridCol w="337893"/>
                <a:gridCol w="337893"/>
                <a:gridCol w="337893"/>
                <a:gridCol w="337893"/>
                <a:gridCol w="337893"/>
              </a:tblGrid>
              <a:tr h="517525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417" marB="45417"/>
                </a:tc>
              </a:tr>
            </a:tbl>
          </a:graphicData>
        </a:graphic>
      </p:graphicFrame>
      <p:cxnSp>
        <p:nvCxnSpPr>
          <p:cNvPr id="20" name="直接连接符 19"/>
          <p:cNvCxnSpPr/>
          <p:nvPr/>
        </p:nvCxnSpPr>
        <p:spPr>
          <a:xfrm>
            <a:off x="2308225" y="4437064"/>
            <a:ext cx="0" cy="936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970213" y="4495800"/>
            <a:ext cx="0" cy="935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662363" y="4516439"/>
            <a:ext cx="0" cy="936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295775" y="4502151"/>
            <a:ext cx="0" cy="936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016500" y="4502151"/>
            <a:ext cx="0" cy="936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692775" y="4530726"/>
            <a:ext cx="0" cy="936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354763" y="4530726"/>
            <a:ext cx="0" cy="936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032625" y="4516439"/>
            <a:ext cx="0" cy="936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7694613" y="4530726"/>
            <a:ext cx="0" cy="936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8370888" y="4546600"/>
            <a:ext cx="0" cy="935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9048750" y="4530726"/>
            <a:ext cx="0" cy="936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9725025" y="4530726"/>
            <a:ext cx="0" cy="936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1919289" y="5719764"/>
          <a:ext cx="7921630" cy="517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3"/>
                <a:gridCol w="792163"/>
                <a:gridCol w="792163"/>
                <a:gridCol w="792163"/>
                <a:gridCol w="792163"/>
                <a:gridCol w="792163"/>
                <a:gridCol w="792163"/>
                <a:gridCol w="792163"/>
                <a:gridCol w="792163"/>
                <a:gridCol w="792163"/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417" marB="454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417" marB="454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417" marB="454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417" marB="454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417" marB="454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417" marB="454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417" marB="454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417" marB="454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417" marB="454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417" marB="45417"/>
                </a:tc>
              </a:tr>
            </a:tbl>
          </a:graphicData>
        </a:graphic>
      </p:graphicFrame>
      <p:cxnSp>
        <p:nvCxnSpPr>
          <p:cNvPr id="34" name="直接连接符 33"/>
          <p:cNvCxnSpPr/>
          <p:nvPr/>
        </p:nvCxnSpPr>
        <p:spPr>
          <a:xfrm>
            <a:off x="3503613" y="5473701"/>
            <a:ext cx="0" cy="936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073650" y="5487989"/>
            <a:ext cx="0" cy="936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6657975" y="5487989"/>
            <a:ext cx="0" cy="936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8256588" y="5516564"/>
            <a:ext cx="0" cy="936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9" name="Group 3"/>
          <p:cNvGrpSpPr/>
          <p:nvPr/>
        </p:nvGrpSpPr>
        <p:grpSpPr bwMode="auto">
          <a:xfrm>
            <a:off x="2355674" y="908050"/>
            <a:ext cx="2390775" cy="922338"/>
            <a:chOff x="130" y="572"/>
            <a:chExt cx="1525" cy="820"/>
          </a:xfrm>
        </p:grpSpPr>
        <p:sp>
          <p:nvSpPr>
            <p:cNvPr id="50180" name="Rectangle 4"/>
            <p:cNvSpPr>
              <a:spLocks noChangeArrowheads="1"/>
            </p:cNvSpPr>
            <p:nvPr/>
          </p:nvSpPr>
          <p:spPr bwMode="auto">
            <a:xfrm>
              <a:off x="136" y="572"/>
              <a:ext cx="1519" cy="4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>
                <a:lnSpc>
                  <a:spcPct val="85000"/>
                </a:lnSpc>
                <a:defRPr/>
              </a:pPr>
              <a:r>
                <a:rPr lang="en-US" altLang="zh-CN" sz="2000" b="1" i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&lt;&lt;interface&gt;&gt;</a:t>
              </a:r>
              <a:endPara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lnSpc>
                  <a:spcPct val="85000"/>
                </a:lnSpc>
                <a:defRPr/>
              </a:pPr>
              <a:r>
                <a:rPr lang="en-US" altLang="zh-CN" sz="24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AgentInfo</a:t>
              </a:r>
              <a:r>
                <a:rPr lang="en-US" altLang="zh-CN" sz="2000" b="1" i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endPara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0181" name="Rectangle 5"/>
            <p:cNvSpPr>
              <a:spLocks noChangeArrowheads="1"/>
            </p:cNvSpPr>
            <p:nvPr/>
          </p:nvSpPr>
          <p:spPr bwMode="auto">
            <a:xfrm>
              <a:off x="130" y="1162"/>
              <a:ext cx="1521" cy="2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log(msg String):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844" name="Rectangle 6"/>
            <p:cNvSpPr>
              <a:spLocks noChangeArrowheads="1"/>
            </p:cNvSpPr>
            <p:nvPr/>
          </p:nvSpPr>
          <p:spPr bwMode="auto">
            <a:xfrm>
              <a:off x="130" y="1071"/>
              <a:ext cx="1521" cy="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/>
                <a:t> </a:t>
              </a:r>
              <a:endParaRPr lang="en-US" altLang="zh-CN"/>
            </a:p>
          </p:txBody>
        </p:sp>
      </p:grpSp>
      <p:grpSp>
        <p:nvGrpSpPr>
          <p:cNvPr id="50183" name="Group 7"/>
          <p:cNvGrpSpPr/>
          <p:nvPr/>
        </p:nvGrpSpPr>
        <p:grpSpPr bwMode="auto">
          <a:xfrm>
            <a:off x="355424" y="2327275"/>
            <a:ext cx="2017713" cy="1093788"/>
            <a:chOff x="22" y="1822"/>
            <a:chExt cx="1996" cy="973"/>
          </a:xfrm>
        </p:grpSpPr>
        <p:sp>
          <p:nvSpPr>
            <p:cNvPr id="50184" name="Rectangle 8"/>
            <p:cNvSpPr>
              <a:spLocks noChangeArrowheads="1"/>
            </p:cNvSpPr>
            <p:nvPr/>
          </p:nvSpPr>
          <p:spPr bwMode="auto">
            <a:xfrm>
              <a:off x="22" y="1822"/>
              <a:ext cx="1996" cy="2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EncryptedInfo1</a:t>
              </a:r>
              <a:r>
                <a:rPr lang="en-US" altLang="zh-CN" sz="1600" b="1" i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endParaRPr lang="en-US" altLang="zh-CN" sz="1600" b="1" i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0185" name="Rectangle 9"/>
            <p:cNvSpPr>
              <a:spLocks noChangeArrowheads="1"/>
            </p:cNvSpPr>
            <p:nvPr/>
          </p:nvSpPr>
          <p:spPr bwMode="auto">
            <a:xfrm>
              <a:off x="22" y="2325"/>
              <a:ext cx="1996" cy="4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>
                <a:defRPr/>
              </a:pPr>
              <a:r>
                <a:rPr lang="en-US" altLang="zh-CN" sz="1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encrypt(String inputStr)</a:t>
              </a:r>
              <a:endPara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defRPr/>
              </a:pPr>
              <a:r>
                <a:rPr lang="en-US" altLang="zh-CN" sz="1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log(String msg)</a:t>
              </a:r>
              <a:endPara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848" name="Rectangle 10"/>
            <p:cNvSpPr>
              <a:spLocks noChangeArrowheads="1"/>
            </p:cNvSpPr>
            <p:nvPr/>
          </p:nvSpPr>
          <p:spPr bwMode="auto">
            <a:xfrm>
              <a:off x="22" y="2094"/>
              <a:ext cx="1996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writer: </a:t>
              </a:r>
              <a:r>
                <a:rPr lang="en-US" altLang="zh-CN" sz="14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MessageWriter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187" name="Line 11"/>
          <p:cNvSpPr>
            <a:spLocks noChangeShapeType="1"/>
          </p:cNvSpPr>
          <p:nvPr/>
        </p:nvSpPr>
        <p:spPr bwMode="auto">
          <a:xfrm flipV="1">
            <a:off x="1290461" y="2133600"/>
            <a:ext cx="4322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>
            <a:off x="3595512" y="2108200"/>
            <a:ext cx="1587" cy="204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1" name="Rectangle 15"/>
          <p:cNvSpPr>
            <a:spLocks noChangeArrowheads="1"/>
          </p:cNvSpPr>
          <p:nvPr/>
        </p:nvSpPr>
        <p:spPr bwMode="auto">
          <a:xfrm>
            <a:off x="6861881" y="145256"/>
            <a:ext cx="4248150" cy="9366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可在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两个维度上增加新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的类而不影响其它的类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>
            <a:off x="1325386" y="273367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5" name="Rectangle 19"/>
          <p:cNvSpPr>
            <a:spLocks noChangeArrowheads="1"/>
          </p:cNvSpPr>
          <p:nvPr/>
        </p:nvSpPr>
        <p:spPr bwMode="auto">
          <a:xfrm>
            <a:off x="7526337" y="3323776"/>
            <a:ext cx="2954093" cy="6667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lnSpc>
                <a:spcPct val="85000"/>
              </a:lnSpc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&lt;&lt;interface&gt;&gt;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85000"/>
              </a:lnSpc>
              <a:defRPr/>
            </a:pP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MessageWriter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196" name="Rectangle 20"/>
          <p:cNvSpPr>
            <a:spLocks noChangeArrowheads="1"/>
          </p:cNvSpPr>
          <p:nvPr/>
        </p:nvSpPr>
        <p:spPr bwMode="auto">
          <a:xfrm>
            <a:off x="7551739" y="4122289"/>
            <a:ext cx="2958196" cy="3111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logMsg(msg String)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197" name="Rectangle 21"/>
          <p:cNvSpPr>
            <a:spLocks noChangeArrowheads="1"/>
          </p:cNvSpPr>
          <p:nvPr/>
        </p:nvSpPr>
        <p:spPr bwMode="auto">
          <a:xfrm>
            <a:off x="7551739" y="3998465"/>
            <a:ext cx="2958196" cy="1238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altLang="zh-CN"/>
              <a:t> </a:t>
            </a:r>
            <a:endParaRPr lang="en-US" altLang="zh-CN"/>
          </a:p>
        </p:txBody>
      </p:sp>
      <p:grpSp>
        <p:nvGrpSpPr>
          <p:cNvPr id="50198" name="Group 22"/>
          <p:cNvGrpSpPr/>
          <p:nvPr/>
        </p:nvGrpSpPr>
        <p:grpSpPr bwMode="auto">
          <a:xfrm>
            <a:off x="6139543" y="5031945"/>
            <a:ext cx="2444070" cy="900112"/>
            <a:chOff x="3152" y="1644"/>
            <a:chExt cx="1270" cy="665"/>
          </a:xfrm>
        </p:grpSpPr>
        <p:sp>
          <p:nvSpPr>
            <p:cNvPr id="50199" name="Rectangle 23"/>
            <p:cNvSpPr>
              <a:spLocks noChangeArrowheads="1"/>
            </p:cNvSpPr>
            <p:nvPr/>
          </p:nvSpPr>
          <p:spPr bwMode="auto">
            <a:xfrm>
              <a:off x="3152" y="1644"/>
              <a:ext cx="1270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24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FileWriter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0200" name="Rectangle 24"/>
            <p:cNvSpPr>
              <a:spLocks noChangeArrowheads="1"/>
            </p:cNvSpPr>
            <p:nvPr/>
          </p:nvSpPr>
          <p:spPr bwMode="auto">
            <a:xfrm>
              <a:off x="3152" y="2024"/>
              <a:ext cx="1270" cy="2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>
                <a:defRPr/>
              </a:pPr>
              <a:r>
                <a:rPr lang="en-US" altLang="zh-CN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logMsg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msg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String) 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59" name="Rectangle 25"/>
            <p:cNvSpPr>
              <a:spLocks noChangeArrowheads="1"/>
            </p:cNvSpPr>
            <p:nvPr/>
          </p:nvSpPr>
          <p:spPr bwMode="auto">
            <a:xfrm>
              <a:off x="3152" y="1916"/>
              <a:ext cx="1270" cy="1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 sz="1600" b="1"/>
            </a:p>
          </p:txBody>
        </p:sp>
      </p:grpSp>
      <p:grpSp>
        <p:nvGrpSpPr>
          <p:cNvPr id="50202" name="Group 26"/>
          <p:cNvGrpSpPr/>
          <p:nvPr/>
        </p:nvGrpSpPr>
        <p:grpSpPr bwMode="auto">
          <a:xfrm>
            <a:off x="8721724" y="5031945"/>
            <a:ext cx="2653009" cy="900112"/>
            <a:chOff x="3198" y="2629"/>
            <a:chExt cx="1270" cy="665"/>
          </a:xfrm>
        </p:grpSpPr>
        <p:sp>
          <p:nvSpPr>
            <p:cNvPr id="50203" name="Rectangle 27"/>
            <p:cNvSpPr>
              <a:spLocks noChangeArrowheads="1"/>
            </p:cNvSpPr>
            <p:nvPr/>
          </p:nvSpPr>
          <p:spPr bwMode="auto">
            <a:xfrm>
              <a:off x="3198" y="2629"/>
              <a:ext cx="1270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24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DBWriter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0204" name="Rectangle 28"/>
            <p:cNvSpPr>
              <a:spLocks noChangeArrowheads="1"/>
            </p:cNvSpPr>
            <p:nvPr/>
          </p:nvSpPr>
          <p:spPr bwMode="auto">
            <a:xfrm>
              <a:off x="3198" y="3009"/>
              <a:ext cx="1270" cy="2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>
                <a:defRPr/>
              </a:pPr>
              <a:r>
                <a:rPr lang="en-US" altLang="zh-CN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logMsg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msg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String) 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63" name="Rectangle 29"/>
            <p:cNvSpPr>
              <a:spLocks noChangeArrowheads="1"/>
            </p:cNvSpPr>
            <p:nvPr/>
          </p:nvSpPr>
          <p:spPr bwMode="auto">
            <a:xfrm>
              <a:off x="3198" y="2901"/>
              <a:ext cx="1270" cy="1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 sz="1600" b="1"/>
            </a:p>
          </p:txBody>
        </p:sp>
      </p:grpSp>
      <p:sp>
        <p:nvSpPr>
          <p:cNvPr id="50206" name="Line 30"/>
          <p:cNvSpPr>
            <a:spLocks noChangeShapeType="1"/>
          </p:cNvSpPr>
          <p:nvPr/>
        </p:nvSpPr>
        <p:spPr bwMode="auto">
          <a:xfrm>
            <a:off x="4812305" y="4808649"/>
            <a:ext cx="525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07" name="Line 31"/>
          <p:cNvSpPr>
            <a:spLocks noChangeShapeType="1"/>
          </p:cNvSpPr>
          <p:nvPr/>
        </p:nvSpPr>
        <p:spPr bwMode="auto">
          <a:xfrm>
            <a:off x="7306391" y="4828745"/>
            <a:ext cx="0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08" name="Line 32"/>
          <p:cNvSpPr>
            <a:spLocks noChangeShapeType="1"/>
          </p:cNvSpPr>
          <p:nvPr/>
        </p:nvSpPr>
        <p:spPr bwMode="auto">
          <a:xfrm>
            <a:off x="10061307" y="4828745"/>
            <a:ext cx="0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09" name="Line 33"/>
          <p:cNvSpPr>
            <a:spLocks noChangeShapeType="1"/>
          </p:cNvSpPr>
          <p:nvPr/>
        </p:nvSpPr>
        <p:spPr bwMode="auto">
          <a:xfrm flipV="1">
            <a:off x="8688388" y="4557713"/>
            <a:ext cx="0" cy="25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10" name="AutoShape 34"/>
          <p:cNvSpPr>
            <a:spLocks noChangeArrowheads="1"/>
          </p:cNvSpPr>
          <p:nvPr/>
        </p:nvSpPr>
        <p:spPr bwMode="auto">
          <a:xfrm>
            <a:off x="8548688" y="4427089"/>
            <a:ext cx="284162" cy="19526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50215" name="Rectangle 39"/>
          <p:cNvSpPr>
            <a:spLocks noChangeArrowheads="1"/>
          </p:cNvSpPr>
          <p:nvPr/>
        </p:nvSpPr>
        <p:spPr bwMode="auto">
          <a:xfrm>
            <a:off x="2442985" y="2347372"/>
            <a:ext cx="2502077" cy="3063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EncryptedInfo2</a:t>
            </a:r>
            <a:r>
              <a:rPr lang="en-US" altLang="zh-CN" sz="16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altLang="zh-CN" sz="1600" b="1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0216" name="Rectangle 40"/>
          <p:cNvSpPr>
            <a:spLocks noChangeArrowheads="1"/>
          </p:cNvSpPr>
          <p:nvPr/>
        </p:nvSpPr>
        <p:spPr bwMode="auto">
          <a:xfrm>
            <a:off x="2442985" y="2888710"/>
            <a:ext cx="2502077" cy="5286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encrypt(String inputStr)</a:t>
            </a:r>
            <a:endParaRPr lang="en-US" altLang="zh-CN" sz="1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log(String msg)</a:t>
            </a:r>
            <a:endParaRPr lang="en-US" altLang="zh-CN" sz="1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872" name="Rectangle 41"/>
          <p:cNvSpPr>
            <a:spLocks noChangeArrowheads="1"/>
          </p:cNvSpPr>
          <p:nvPr/>
        </p:nvSpPr>
        <p:spPr bwMode="auto">
          <a:xfrm>
            <a:off x="2442985" y="2653760"/>
            <a:ext cx="2502077" cy="254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writer: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MessageWriter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222" name="AutoShape 46"/>
          <p:cNvSpPr>
            <a:spLocks noChangeArrowheads="1"/>
          </p:cNvSpPr>
          <p:nvPr/>
        </p:nvSpPr>
        <p:spPr bwMode="auto">
          <a:xfrm>
            <a:off x="3451048" y="1844675"/>
            <a:ext cx="287338" cy="287338"/>
          </a:xfrm>
          <a:prstGeom prst="upArrow">
            <a:avLst>
              <a:gd name="adj1" fmla="val 2759"/>
              <a:gd name="adj2" fmla="val 55769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50223" name="Line 47"/>
          <p:cNvSpPr>
            <a:spLocks noChangeShapeType="1"/>
          </p:cNvSpPr>
          <p:nvPr/>
        </p:nvSpPr>
        <p:spPr bwMode="auto">
          <a:xfrm>
            <a:off x="1290462" y="2133600"/>
            <a:ext cx="1587" cy="204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015553" y="2133600"/>
            <a:ext cx="2307585" cy="1285876"/>
            <a:chOff x="5015553" y="2133600"/>
            <a:chExt cx="2307585" cy="1285876"/>
          </a:xfrm>
        </p:grpSpPr>
        <p:sp>
          <p:nvSpPr>
            <p:cNvPr id="50225" name="Rectangle 49"/>
            <p:cNvSpPr>
              <a:spLocks noChangeArrowheads="1"/>
            </p:cNvSpPr>
            <p:nvPr/>
          </p:nvSpPr>
          <p:spPr bwMode="auto">
            <a:xfrm>
              <a:off x="5015553" y="2349500"/>
              <a:ext cx="2307585" cy="306388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EncryptedInfo3</a:t>
              </a:r>
              <a:r>
                <a:rPr lang="en-US" altLang="zh-CN" sz="1600" b="1" i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endParaRPr lang="en-US" altLang="zh-CN" sz="1600" b="1" i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0226" name="Rectangle 50"/>
            <p:cNvSpPr>
              <a:spLocks noChangeArrowheads="1"/>
            </p:cNvSpPr>
            <p:nvPr/>
          </p:nvSpPr>
          <p:spPr bwMode="auto">
            <a:xfrm>
              <a:off x="5015553" y="2890839"/>
              <a:ext cx="2307585" cy="528637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>
                <a:defRPr/>
              </a:pPr>
              <a:r>
                <a:rPr lang="en-US" altLang="zh-CN" sz="14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encrypt(String inputStr)</a:t>
              </a:r>
              <a:endParaRPr lang="en-US" altLang="zh-CN" sz="1400" b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  <a:p>
              <a:pPr>
                <a:defRPr/>
              </a:pPr>
              <a:r>
                <a:rPr lang="en-US" altLang="zh-CN" sz="14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log(String msg)</a:t>
              </a:r>
              <a:endParaRPr lang="en-US" altLang="zh-CN" sz="1400" b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0227" name="Rectangle 51"/>
            <p:cNvSpPr>
              <a:spLocks noChangeArrowheads="1"/>
            </p:cNvSpPr>
            <p:nvPr/>
          </p:nvSpPr>
          <p:spPr bwMode="auto">
            <a:xfrm>
              <a:off x="5015553" y="2655888"/>
              <a:ext cx="2307585" cy="2540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writer: </a:t>
              </a:r>
              <a:r>
                <a:rPr lang="en-US" altLang="zh-CN" sz="14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MessageWriter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229" name="Line 53"/>
            <p:cNvSpPr>
              <a:spLocks noChangeShapeType="1"/>
            </p:cNvSpPr>
            <p:nvPr/>
          </p:nvSpPr>
          <p:spPr bwMode="auto">
            <a:xfrm>
              <a:off x="5611637" y="2133600"/>
              <a:ext cx="1587" cy="204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233" name="Line 57"/>
          <p:cNvSpPr>
            <a:spLocks noChangeShapeType="1"/>
          </p:cNvSpPr>
          <p:nvPr/>
        </p:nvSpPr>
        <p:spPr bwMode="auto">
          <a:xfrm>
            <a:off x="5035374" y="1341438"/>
            <a:ext cx="365301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35" name="AutoShape 59"/>
          <p:cNvSpPr>
            <a:spLocks noChangeArrowheads="1"/>
          </p:cNvSpPr>
          <p:nvPr/>
        </p:nvSpPr>
        <p:spPr bwMode="auto">
          <a:xfrm>
            <a:off x="4748037" y="1196975"/>
            <a:ext cx="287337" cy="287338"/>
          </a:xfrm>
          <a:prstGeom prst="diamond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50236" name="Line 60"/>
          <p:cNvSpPr>
            <a:spLocks noChangeShapeType="1"/>
          </p:cNvSpPr>
          <p:nvPr/>
        </p:nvSpPr>
        <p:spPr bwMode="auto">
          <a:xfrm>
            <a:off x="8688388" y="1341438"/>
            <a:ext cx="0" cy="201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539696" y="4845350"/>
            <a:ext cx="2444070" cy="1094251"/>
            <a:chOff x="3539696" y="4845350"/>
            <a:chExt cx="2444070" cy="1094251"/>
          </a:xfrm>
        </p:grpSpPr>
        <p:grpSp>
          <p:nvGrpSpPr>
            <p:cNvPr id="45" name="Group 22"/>
            <p:cNvGrpSpPr/>
            <p:nvPr/>
          </p:nvGrpSpPr>
          <p:grpSpPr bwMode="auto">
            <a:xfrm>
              <a:off x="3539696" y="5039489"/>
              <a:ext cx="2444070" cy="900112"/>
              <a:chOff x="3152" y="1644"/>
              <a:chExt cx="1270" cy="665"/>
            </a:xfrm>
            <a:solidFill>
              <a:srgbClr val="FFFF00"/>
            </a:solidFill>
          </p:grpSpPr>
          <p:sp>
            <p:nvSpPr>
              <p:cNvPr id="46" name="Rectangle 23"/>
              <p:cNvSpPr>
                <a:spLocks noChangeArrowheads="1"/>
              </p:cNvSpPr>
              <p:nvPr/>
            </p:nvSpPr>
            <p:spPr bwMode="auto">
              <a:xfrm>
                <a:off x="3152" y="1644"/>
                <a:ext cx="1270" cy="27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en-US" altLang="zh-CN" sz="2400" b="1" dirty="0" err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ScreenWriter</a:t>
                </a:r>
                <a:r>
                  <a:rPr lang="en-US" altLang="zh-CN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endPara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48" name="Rectangle 24"/>
              <p:cNvSpPr>
                <a:spLocks noChangeArrowheads="1"/>
              </p:cNvSpPr>
              <p:nvPr/>
            </p:nvSpPr>
            <p:spPr bwMode="auto">
              <a:xfrm>
                <a:off x="3152" y="2024"/>
                <a:ext cx="1270" cy="285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>
                  <a:defRPr/>
                </a:pPr>
                <a:r>
                  <a:rPr lang="en-US" altLang="zh-CN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logMsg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msg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String) </a:t>
                </a:r>
                <a:endPara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Rectangle 25"/>
              <p:cNvSpPr>
                <a:spLocks noChangeArrowheads="1"/>
              </p:cNvSpPr>
              <p:nvPr/>
            </p:nvSpPr>
            <p:spPr bwMode="auto">
              <a:xfrm>
                <a:off x="3152" y="1916"/>
                <a:ext cx="1270" cy="108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 sz="1600" b="1"/>
              </a:p>
            </p:txBody>
          </p:sp>
        </p:grpSp>
        <p:sp>
          <p:nvSpPr>
            <p:cNvPr id="50" name="Line 31"/>
            <p:cNvSpPr>
              <a:spLocks noChangeShapeType="1"/>
            </p:cNvSpPr>
            <p:nvPr/>
          </p:nvSpPr>
          <p:spPr bwMode="auto">
            <a:xfrm>
              <a:off x="4819856" y="4845350"/>
              <a:ext cx="0" cy="182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" name="棱台 50">
            <a:hlinkClick r:id="rId1" action="ppaction://hlinksldjump"/>
          </p:cNvPr>
          <p:cNvSpPr/>
          <p:nvPr/>
        </p:nvSpPr>
        <p:spPr>
          <a:xfrm>
            <a:off x="10210800" y="6033423"/>
            <a:ext cx="1705632" cy="695954"/>
          </a:xfrm>
          <a:prstGeom prst="bevel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027427" y="2907603"/>
            <a:ext cx="5659373" cy="978597"/>
          </a:xfrm>
          <a:prstGeom prst="bevel">
            <a:avLst>
              <a:gd name="adj" fmla="val 125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桥接模式进一步探讨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0632" y="189970"/>
            <a:ext cx="3877985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桥接模式进一步探讨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45040" y="1117954"/>
            <a:ext cx="2381369" cy="55452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lnSpc>
                <a:spcPct val="85000"/>
              </a:lnSpc>
              <a:defRPr/>
            </a:pP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&lt;&lt;interface&gt;&gt;</a:t>
            </a:r>
            <a:endParaRPr lang="en-US" altLang="zh-CN" sz="2000" b="1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850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Abstraction</a:t>
            </a:r>
            <a:r>
              <a:rPr lang="en-US" altLang="zh-CN" sz="2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altLang="zh-CN" sz="2000" b="1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160079" y="2257464"/>
            <a:ext cx="1223964" cy="39360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Ab1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b="1" i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V="1">
            <a:off x="1765949" y="2078076"/>
            <a:ext cx="291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211464" y="2070964"/>
            <a:ext cx="1587" cy="204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6694233" y="2704210"/>
            <a:ext cx="2632647" cy="6667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lnSpc>
                <a:spcPct val="85000"/>
              </a:lnSpc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&lt;&lt;interface&gt;&gt;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85000"/>
              </a:lnSpc>
              <a:defRPr/>
            </a:pPr>
            <a:r>
              <a:rPr lang="en-US" altLang="zh-CN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Implementor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AutoShape 46"/>
          <p:cNvSpPr>
            <a:spLocks noChangeArrowheads="1"/>
          </p:cNvSpPr>
          <p:nvPr/>
        </p:nvSpPr>
        <p:spPr bwMode="auto">
          <a:xfrm>
            <a:off x="3066010" y="1692107"/>
            <a:ext cx="287338" cy="360000"/>
          </a:xfrm>
          <a:prstGeom prst="upArrow">
            <a:avLst>
              <a:gd name="adj1" fmla="val 2759"/>
              <a:gd name="adj2" fmla="val 55769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/>
          <a:p>
            <a:pPr algn="ctr"/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Line 47"/>
          <p:cNvSpPr>
            <a:spLocks noChangeShapeType="1"/>
          </p:cNvSpPr>
          <p:nvPr/>
        </p:nvSpPr>
        <p:spPr bwMode="auto">
          <a:xfrm>
            <a:off x="1756806" y="2078076"/>
            <a:ext cx="1587" cy="204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Line 53"/>
          <p:cNvSpPr>
            <a:spLocks noChangeShapeType="1"/>
          </p:cNvSpPr>
          <p:nvPr/>
        </p:nvSpPr>
        <p:spPr bwMode="auto">
          <a:xfrm>
            <a:off x="4688093" y="2078076"/>
            <a:ext cx="1587" cy="204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Line 57"/>
          <p:cNvSpPr>
            <a:spLocks noChangeShapeType="1"/>
          </p:cNvSpPr>
          <p:nvPr/>
        </p:nvSpPr>
        <p:spPr bwMode="auto">
          <a:xfrm>
            <a:off x="4733622" y="1453392"/>
            <a:ext cx="327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AutoShape 59"/>
          <p:cNvSpPr>
            <a:spLocks noChangeArrowheads="1"/>
          </p:cNvSpPr>
          <p:nvPr/>
        </p:nvSpPr>
        <p:spPr bwMode="auto">
          <a:xfrm>
            <a:off x="4473717" y="1318073"/>
            <a:ext cx="252000" cy="252000"/>
          </a:xfrm>
          <a:prstGeom prst="diamond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3" name="Line 60"/>
          <p:cNvSpPr>
            <a:spLocks noChangeShapeType="1"/>
          </p:cNvSpPr>
          <p:nvPr/>
        </p:nvSpPr>
        <p:spPr bwMode="auto">
          <a:xfrm>
            <a:off x="8020876" y="1471680"/>
            <a:ext cx="0" cy="118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2574351" y="2254416"/>
            <a:ext cx="1223964" cy="39360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Ab2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b="1" i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4080063" y="2260512"/>
            <a:ext cx="1223964" cy="39360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Ab3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b="1" i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5747319" y="3900336"/>
            <a:ext cx="1046673" cy="39360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Imp1</a:t>
            </a:r>
            <a:endParaRPr lang="en-US" altLang="zh-CN" sz="2400" b="1" i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Line 11"/>
          <p:cNvSpPr>
            <a:spLocks noChangeShapeType="1"/>
          </p:cNvSpPr>
          <p:nvPr/>
        </p:nvSpPr>
        <p:spPr bwMode="auto">
          <a:xfrm flipV="1">
            <a:off x="6289181" y="3720948"/>
            <a:ext cx="34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>
            <a:off x="7414656" y="3713836"/>
            <a:ext cx="1587" cy="204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>
            <a:off x="6280038" y="3720948"/>
            <a:ext cx="1587" cy="204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6923847" y="3897288"/>
            <a:ext cx="1057353" cy="39360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Imp2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b="1" i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8127807" y="3903384"/>
            <a:ext cx="1004712" cy="39360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Imp3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b="1" i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AutoShape 46"/>
          <p:cNvSpPr>
            <a:spLocks noChangeArrowheads="1"/>
          </p:cNvSpPr>
          <p:nvPr/>
        </p:nvSpPr>
        <p:spPr bwMode="auto">
          <a:xfrm>
            <a:off x="7907899" y="3367299"/>
            <a:ext cx="287338" cy="360000"/>
          </a:xfrm>
          <a:prstGeom prst="upArrow">
            <a:avLst>
              <a:gd name="adj1" fmla="val 2759"/>
              <a:gd name="adj2" fmla="val 55769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9267759" y="3900336"/>
            <a:ext cx="1004712" cy="39360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Imp4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b="1" i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>
            <a:off x="8618616" y="3701644"/>
            <a:ext cx="1587" cy="204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>
            <a:off x="9776856" y="3726028"/>
            <a:ext cx="1587" cy="204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740186" y="992445"/>
            <a:ext cx="1127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27611" y="4702680"/>
            <a:ext cx="106590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接口与实现分离：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将一个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问题分为两部分（抽象部分与实现部分）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lphaLcParenR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桥接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模式处理两个维度的问题，如图在抽象的维度，有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个子类；在实现的维度，有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个子类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lphaLcParenR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关于调用情况：有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X 4 = 12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种可能。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棱台 58">
            <a:hlinkClick r:id="rId1" action="ppaction://hlinksldjump"/>
          </p:cNvPr>
          <p:cNvSpPr/>
          <p:nvPr/>
        </p:nvSpPr>
        <p:spPr>
          <a:xfrm>
            <a:off x="10210800" y="5973135"/>
            <a:ext cx="1705632" cy="695954"/>
          </a:xfrm>
          <a:prstGeom prst="bevel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5160364" y="2885201"/>
            <a:ext cx="1368425" cy="5032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Coffee</a:t>
            </a:r>
            <a:r>
              <a:rPr lang="en-US" altLang="zh-CN" sz="2800" b="1" dirty="0"/>
              <a:t> </a:t>
            </a:r>
            <a:endParaRPr lang="en-US" altLang="zh-CN" sz="2800" b="1" dirty="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6024564" y="4253627"/>
            <a:ext cx="2205036" cy="5762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SupCupLatte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5592763" y="3390026"/>
            <a:ext cx="431800" cy="431800"/>
          </a:xfrm>
          <a:prstGeom prst="upArrow">
            <a:avLst>
              <a:gd name="adj1" fmla="val 0"/>
              <a:gd name="adj2" fmla="val 51949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8411876" y="4253627"/>
            <a:ext cx="2669566" cy="5762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SupCupMocha  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2640013" y="3821826"/>
            <a:ext cx="6551612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2640013" y="3821827"/>
            <a:ext cx="0" cy="50482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4656138" y="3821827"/>
            <a:ext cx="0" cy="50482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6959600" y="3821826"/>
            <a:ext cx="0" cy="431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9191625" y="3821826"/>
            <a:ext cx="0" cy="431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1919289" y="5730876"/>
            <a:ext cx="8497887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缺点：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This design is flat, with some repetitions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3143250" y="260351"/>
            <a:ext cx="619283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Introductory Examples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65" name="Rectangle 21"/>
          <p:cNvSpPr>
            <a:spLocks noGrp="1" noChangeArrowheads="1"/>
          </p:cNvSpPr>
          <p:nvPr>
            <p:ph type="title"/>
          </p:nvPr>
        </p:nvSpPr>
        <p:spPr>
          <a:xfrm>
            <a:off x="553934" y="1261270"/>
            <a:ext cx="5258392" cy="671512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 1: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咖啡销售机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22"/>
          <p:cNvSpPr txBox="1">
            <a:spLocks noChangeArrowheads="1"/>
          </p:cNvSpPr>
          <p:nvPr/>
        </p:nvSpPr>
        <p:spPr bwMode="auto">
          <a:xfrm>
            <a:off x="553934" y="1938766"/>
            <a:ext cx="5616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Design 1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（设计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flat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设计）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651850" y="4253627"/>
            <a:ext cx="2571114" cy="5762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MedCupLatte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3421739" y="4253627"/>
            <a:ext cx="2390586" cy="5762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MedCupMocha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nimBg="1"/>
      <p:bldP spid="6150" grpId="0" animBg="1"/>
      <p:bldP spid="6151" grpId="0" animBg="1"/>
      <p:bldP spid="6153" grpId="0" animBg="1"/>
      <p:bldP spid="6154" grpId="0" animBg="1"/>
      <p:bldP spid="6155" grpId="0" animBg="1"/>
      <p:bldP spid="6156" grpId="0" animBg="1"/>
      <p:bldP spid="6157" grpId="0" animBg="1"/>
      <p:bldP spid="6158" grpId="0" animBg="1"/>
      <p:bldP spid="6160" grpId="0"/>
      <p:bldP spid="6149" grpId="0" animBg="1"/>
      <p:bldP spid="61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946944" y="5337175"/>
            <a:ext cx="102703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Redesign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 Better, but there are three layers. Adding a new coffee needs to add new sub classes in two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places</a:t>
            </a:r>
            <a:endParaRPr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 smtClean="0"/>
              <a:t>For </a:t>
            </a:r>
            <a:r>
              <a:rPr lang="en-US" altLang="zh-CN" sz="2400" b="1" dirty="0"/>
              <a:t>example: adding Cappuccino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5159376" y="2133601"/>
            <a:ext cx="1858963" cy="5762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Coffee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986088" y="3357563"/>
            <a:ext cx="1727200" cy="57626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MedCup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39089" y="4546600"/>
            <a:ext cx="2108987" cy="5032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MedLatte  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5878514" y="2709863"/>
            <a:ext cx="403225" cy="360362"/>
          </a:xfrm>
          <a:prstGeom prst="upArrow">
            <a:avLst>
              <a:gd name="adj1" fmla="val 0"/>
              <a:gd name="adj2" fmla="val 44903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/>
          <a:p>
            <a:pPr algn="ctr"/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7280275" y="3286126"/>
            <a:ext cx="2014538" cy="5746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SuperCup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3894139" y="4546600"/>
            <a:ext cx="2198843" cy="5032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MedMocha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3848101" y="3070225"/>
            <a:ext cx="4430713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>
            <a:off x="3848100" y="3070225"/>
            <a:ext cx="0" cy="287338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8267701" y="3070225"/>
            <a:ext cx="3175" cy="2159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6469064" y="4511675"/>
            <a:ext cx="1928814" cy="5032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SupLatte 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8518525" y="4511675"/>
            <a:ext cx="2320928" cy="5032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SupMocha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2811464" y="4294189"/>
            <a:ext cx="2079625" cy="1587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7326314" y="4222750"/>
            <a:ext cx="2079625" cy="1588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2825751" y="4294189"/>
            <a:ext cx="3175" cy="288925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4883151" y="4294189"/>
            <a:ext cx="3175" cy="288925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7332664" y="4222750"/>
            <a:ext cx="3175" cy="287338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>
            <a:off x="9405939" y="4222750"/>
            <a:ext cx="3175" cy="287338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92" name="AutoShape 24"/>
          <p:cNvSpPr>
            <a:spLocks noChangeArrowheads="1"/>
          </p:cNvSpPr>
          <p:nvPr/>
        </p:nvSpPr>
        <p:spPr bwMode="auto">
          <a:xfrm>
            <a:off x="3660776" y="3935413"/>
            <a:ext cx="403225" cy="360362"/>
          </a:xfrm>
          <a:prstGeom prst="upArrow">
            <a:avLst>
              <a:gd name="adj1" fmla="val 0"/>
              <a:gd name="adj2" fmla="val 44903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/>
          <a:p>
            <a:pPr algn="ctr"/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93" name="AutoShape 25"/>
          <p:cNvSpPr>
            <a:spLocks noChangeArrowheads="1"/>
          </p:cNvSpPr>
          <p:nvPr/>
        </p:nvSpPr>
        <p:spPr bwMode="auto">
          <a:xfrm>
            <a:off x="8069264" y="3862388"/>
            <a:ext cx="403225" cy="360362"/>
          </a:xfrm>
          <a:prstGeom prst="upArrow">
            <a:avLst>
              <a:gd name="adj1" fmla="val 0"/>
              <a:gd name="adj2" fmla="val 44903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/>
          <a:p>
            <a:pPr algn="ctr"/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3143250" y="260351"/>
            <a:ext cx="619283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Introductory Examples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ext Box 32"/>
          <p:cNvSpPr txBox="1">
            <a:spLocks noChangeArrowheads="1"/>
          </p:cNvSpPr>
          <p:nvPr/>
        </p:nvSpPr>
        <p:spPr bwMode="auto">
          <a:xfrm>
            <a:off x="833862" y="1210469"/>
            <a:ext cx="6840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Design 2 (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，增加新的层次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0" grpId="0"/>
      <p:bldP spid="7171" grpId="0" animBg="1"/>
      <p:bldP spid="7172" grpId="0" animBg="1"/>
      <p:bldP spid="7173" grpId="0" animBg="1"/>
      <p:bldP spid="7174" grpId="0" animBg="1"/>
      <p:bldP spid="7175" grpId="0" animBg="1"/>
      <p:bldP spid="7176" grpId="0" animBg="1"/>
      <p:bldP spid="7177" grpId="0" animBg="1"/>
      <p:bldP spid="7178" grpId="0" animBg="1"/>
      <p:bldP spid="7179" grpId="0" animBg="1"/>
      <p:bldP spid="7180" grpId="0" animBg="1"/>
      <p:bldP spid="7181" grpId="0" animBg="1"/>
      <p:bldP spid="7182" grpId="0" animBg="1"/>
      <p:bldP spid="7183" grpId="0" animBg="1"/>
      <p:bldP spid="7184" grpId="0" animBg="1"/>
      <p:bldP spid="7185" grpId="0" animBg="1"/>
      <p:bldP spid="7186" grpId="0" animBg="1"/>
      <p:bldP spid="7187" grpId="0" animBg="1"/>
      <p:bldP spid="7192" grpId="0" animBg="1"/>
      <p:bldP spid="719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564253" y="5589589"/>
            <a:ext cx="87718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新增一种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coffee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品种需要增加两个子类。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3143250" y="260351"/>
            <a:ext cx="619283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Introductory Examples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195" name="Text Box 36"/>
          <p:cNvSpPr txBox="1">
            <a:spLocks noChangeArrowheads="1"/>
          </p:cNvSpPr>
          <p:nvPr/>
        </p:nvSpPr>
        <p:spPr bwMode="auto">
          <a:xfrm>
            <a:off x="766762" y="1147765"/>
            <a:ext cx="96848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关于可扩展性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Extendibility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可扩展性不好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887596" y="2149621"/>
            <a:ext cx="1858962" cy="5762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Coffee 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2383649" y="3357563"/>
            <a:ext cx="1727200" cy="57626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MedCup 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564253" y="4546600"/>
            <a:ext cx="1465718" cy="5032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MLatte  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5602199" y="2709863"/>
            <a:ext cx="403225" cy="360362"/>
          </a:xfrm>
          <a:prstGeom prst="upArrow">
            <a:avLst>
              <a:gd name="adj1" fmla="val 0"/>
              <a:gd name="adj2" fmla="val 44903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/>
          <a:p>
            <a:pPr algn="ctr"/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7451104" y="3286126"/>
            <a:ext cx="2014538" cy="5746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SuperCup 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2203281" y="4546600"/>
            <a:ext cx="1764693" cy="5032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MMocha 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Line 9"/>
          <p:cNvSpPr>
            <a:spLocks noChangeShapeType="1"/>
          </p:cNvSpPr>
          <p:nvPr/>
        </p:nvSpPr>
        <p:spPr bwMode="auto">
          <a:xfrm>
            <a:off x="3175811" y="3070225"/>
            <a:ext cx="52560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Line 10"/>
          <p:cNvSpPr>
            <a:spLocks noChangeShapeType="1"/>
          </p:cNvSpPr>
          <p:nvPr/>
        </p:nvSpPr>
        <p:spPr bwMode="auto">
          <a:xfrm>
            <a:off x="3175811" y="3070225"/>
            <a:ext cx="0" cy="287338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Line 11"/>
          <p:cNvSpPr>
            <a:spLocks noChangeShapeType="1"/>
          </p:cNvSpPr>
          <p:nvPr/>
        </p:nvSpPr>
        <p:spPr bwMode="auto">
          <a:xfrm>
            <a:off x="8438530" y="3070225"/>
            <a:ext cx="3175" cy="2159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6452568" y="4511675"/>
            <a:ext cx="1263744" cy="5032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SLatte 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7779718" y="4511675"/>
            <a:ext cx="1666832" cy="5032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SMocha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Line 14"/>
          <p:cNvSpPr>
            <a:spLocks noChangeShapeType="1"/>
          </p:cNvSpPr>
          <p:nvPr/>
        </p:nvSpPr>
        <p:spPr bwMode="auto">
          <a:xfrm>
            <a:off x="1319501" y="4294189"/>
            <a:ext cx="1908000" cy="1587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>
            <a:off x="7073280" y="4262438"/>
            <a:ext cx="1482725" cy="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Line 16"/>
          <p:cNvSpPr>
            <a:spLocks noChangeShapeType="1"/>
          </p:cNvSpPr>
          <p:nvPr/>
        </p:nvSpPr>
        <p:spPr bwMode="auto">
          <a:xfrm>
            <a:off x="1310447" y="4294189"/>
            <a:ext cx="3175" cy="288925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Line 17"/>
          <p:cNvSpPr>
            <a:spLocks noChangeShapeType="1"/>
          </p:cNvSpPr>
          <p:nvPr/>
        </p:nvSpPr>
        <p:spPr bwMode="auto">
          <a:xfrm>
            <a:off x="3244075" y="4294189"/>
            <a:ext cx="3175" cy="288925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Line 18"/>
          <p:cNvSpPr>
            <a:spLocks noChangeShapeType="1"/>
          </p:cNvSpPr>
          <p:nvPr/>
        </p:nvSpPr>
        <p:spPr bwMode="auto">
          <a:xfrm>
            <a:off x="7055818" y="4222750"/>
            <a:ext cx="3175" cy="287338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Line 19"/>
          <p:cNvSpPr>
            <a:spLocks noChangeShapeType="1"/>
          </p:cNvSpPr>
          <p:nvPr/>
        </p:nvSpPr>
        <p:spPr bwMode="auto">
          <a:xfrm>
            <a:off x="8427418" y="4222750"/>
            <a:ext cx="3175" cy="287338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AutoShape 24"/>
          <p:cNvSpPr>
            <a:spLocks noChangeArrowheads="1"/>
          </p:cNvSpPr>
          <p:nvPr/>
        </p:nvSpPr>
        <p:spPr bwMode="auto">
          <a:xfrm>
            <a:off x="3059925" y="3935413"/>
            <a:ext cx="403225" cy="360362"/>
          </a:xfrm>
          <a:prstGeom prst="upArrow">
            <a:avLst>
              <a:gd name="adj1" fmla="val 0"/>
              <a:gd name="adj2" fmla="val 44903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/>
          <a:p>
            <a:pPr algn="ctr"/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AutoShape 25"/>
          <p:cNvSpPr>
            <a:spLocks noChangeArrowheads="1"/>
          </p:cNvSpPr>
          <p:nvPr/>
        </p:nvSpPr>
        <p:spPr bwMode="auto">
          <a:xfrm>
            <a:off x="8240093" y="3862388"/>
            <a:ext cx="403225" cy="360362"/>
          </a:xfrm>
          <a:prstGeom prst="upArrow">
            <a:avLst>
              <a:gd name="adj1" fmla="val 0"/>
              <a:gd name="adj2" fmla="val 44903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/>
          <a:p>
            <a:pPr algn="ctr"/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212899" y="4287504"/>
            <a:ext cx="2518945" cy="767097"/>
            <a:chOff x="3212899" y="4287504"/>
            <a:chExt cx="2518945" cy="767097"/>
          </a:xfrm>
        </p:grpSpPr>
        <p:sp>
          <p:nvSpPr>
            <p:cNvPr id="8216" name="Rectangle 8"/>
            <p:cNvSpPr>
              <a:spLocks noChangeArrowheads="1"/>
            </p:cNvSpPr>
            <p:nvPr/>
          </p:nvSpPr>
          <p:spPr bwMode="auto">
            <a:xfrm>
              <a:off x="4083088" y="4551852"/>
              <a:ext cx="1648756" cy="5027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 b="1" dirty="0" err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MCapp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 bwMode="auto">
            <a:xfrm>
              <a:off x="3212899" y="4295776"/>
              <a:ext cx="1656000" cy="0"/>
            </a:xfrm>
            <a:prstGeom prst="line">
              <a:avLst/>
            </a:prstGeom>
            <a:ln w="317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9" name="Line 17"/>
            <p:cNvSpPr>
              <a:spLocks noChangeShapeType="1"/>
            </p:cNvSpPr>
            <p:nvPr/>
          </p:nvSpPr>
          <p:spPr bwMode="auto">
            <a:xfrm>
              <a:off x="4857452" y="4287504"/>
              <a:ext cx="0" cy="288644"/>
            </a:xfrm>
            <a:prstGeom prst="line">
              <a:avLst/>
            </a:prstGeom>
            <a:noFill/>
            <a:ln w="31750">
              <a:solidFill>
                <a:srgbClr val="00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88536" y="4248992"/>
            <a:ext cx="2655082" cy="764333"/>
            <a:chOff x="8488536" y="4248992"/>
            <a:chExt cx="2655082" cy="764333"/>
          </a:xfrm>
        </p:grpSpPr>
        <p:sp>
          <p:nvSpPr>
            <p:cNvPr id="8221" name="Rectangle 8"/>
            <p:cNvSpPr>
              <a:spLocks noChangeArrowheads="1"/>
            </p:cNvSpPr>
            <p:nvPr/>
          </p:nvSpPr>
          <p:spPr bwMode="auto">
            <a:xfrm>
              <a:off x="9522735" y="4509958"/>
              <a:ext cx="1620883" cy="5033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 b="1" dirty="0" err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SCapp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 bwMode="auto">
            <a:xfrm>
              <a:off x="8488536" y="4256087"/>
              <a:ext cx="1836000" cy="0"/>
            </a:xfrm>
            <a:prstGeom prst="line">
              <a:avLst/>
            </a:prstGeom>
            <a:ln w="317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Line 17"/>
            <p:cNvSpPr>
              <a:spLocks noChangeShapeType="1"/>
            </p:cNvSpPr>
            <p:nvPr/>
          </p:nvSpPr>
          <p:spPr bwMode="auto">
            <a:xfrm>
              <a:off x="10308356" y="4248992"/>
              <a:ext cx="0" cy="288644"/>
            </a:xfrm>
            <a:prstGeom prst="line">
              <a:avLst/>
            </a:prstGeom>
            <a:noFill/>
            <a:ln w="31750">
              <a:solidFill>
                <a:srgbClr val="00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03548" y="1681543"/>
            <a:ext cx="1858962" cy="5762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Coffee 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0337" y="2889485"/>
            <a:ext cx="1727200" cy="57626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MedCup 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5573" y="4078522"/>
            <a:ext cx="1465718" cy="5032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MLatte  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218151" y="2241785"/>
            <a:ext cx="403225" cy="360362"/>
          </a:xfrm>
          <a:prstGeom prst="upArrow">
            <a:avLst>
              <a:gd name="adj1" fmla="val 0"/>
              <a:gd name="adj2" fmla="val 44903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/>
          <a:p>
            <a:pPr algn="ctr"/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15296" y="2854624"/>
            <a:ext cx="2014538" cy="5746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SuperCup 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24601" y="4078522"/>
            <a:ext cx="1764693" cy="5032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MMocha 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1822499" y="2602146"/>
            <a:ext cx="3589367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822499" y="2602147"/>
            <a:ext cx="0" cy="287338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5411866" y="2602147"/>
            <a:ext cx="0" cy="2520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947112" y="4080173"/>
            <a:ext cx="1263744" cy="5032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SLatte 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56558" y="4080173"/>
            <a:ext cx="1666832" cy="5032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SMocha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1040821" y="3826111"/>
            <a:ext cx="1764000" cy="1587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622687" y="3830936"/>
            <a:ext cx="1584000" cy="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1031767" y="3826111"/>
            <a:ext cx="0" cy="2520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4614493" y="3818680"/>
            <a:ext cx="3175" cy="287338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AutoShape 24"/>
          <p:cNvSpPr>
            <a:spLocks noChangeArrowheads="1"/>
          </p:cNvSpPr>
          <p:nvPr/>
        </p:nvSpPr>
        <p:spPr bwMode="auto">
          <a:xfrm>
            <a:off x="1706613" y="3467335"/>
            <a:ext cx="403225" cy="360362"/>
          </a:xfrm>
          <a:prstGeom prst="upArrow">
            <a:avLst>
              <a:gd name="adj1" fmla="val 0"/>
              <a:gd name="adj2" fmla="val 44903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/>
          <a:p>
            <a:pPr algn="ctr"/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AutoShape 25"/>
          <p:cNvSpPr>
            <a:spLocks noChangeArrowheads="1"/>
          </p:cNvSpPr>
          <p:nvPr/>
        </p:nvSpPr>
        <p:spPr bwMode="auto">
          <a:xfrm>
            <a:off x="5204285" y="3430886"/>
            <a:ext cx="403225" cy="360362"/>
          </a:xfrm>
          <a:prstGeom prst="upArrow">
            <a:avLst>
              <a:gd name="adj1" fmla="val 0"/>
              <a:gd name="adj2" fmla="val 44903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/>
          <a:p>
            <a:pPr algn="ctr"/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Line 16"/>
          <p:cNvSpPr>
            <a:spLocks noChangeShapeType="1"/>
          </p:cNvSpPr>
          <p:nvPr/>
        </p:nvSpPr>
        <p:spPr bwMode="auto">
          <a:xfrm>
            <a:off x="2790549" y="3830227"/>
            <a:ext cx="0" cy="2520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Line 18"/>
          <p:cNvSpPr>
            <a:spLocks noChangeShapeType="1"/>
          </p:cNvSpPr>
          <p:nvPr/>
        </p:nvSpPr>
        <p:spPr bwMode="auto">
          <a:xfrm>
            <a:off x="6211522" y="3824776"/>
            <a:ext cx="0" cy="287338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8499616" y="2842432"/>
            <a:ext cx="2014538" cy="5746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SmallCup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7327344" y="4067981"/>
            <a:ext cx="2055514" cy="5032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SmallLatte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9486598" y="4067981"/>
            <a:ext cx="2382314" cy="5032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SmallMocha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>
            <a:off x="8341247" y="3818744"/>
            <a:ext cx="2340000" cy="0"/>
          </a:xfrm>
          <a:prstGeom prst="line">
            <a:avLst/>
          </a:prstGeom>
          <a:noFill/>
          <a:ln w="31750">
            <a:solidFill>
              <a:srgbClr val="00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8342074" y="3815632"/>
            <a:ext cx="0" cy="252000"/>
          </a:xfrm>
          <a:prstGeom prst="line">
            <a:avLst/>
          </a:prstGeom>
          <a:noFill/>
          <a:ln w="31750">
            <a:solidFill>
              <a:srgbClr val="00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AutoShape 25"/>
          <p:cNvSpPr>
            <a:spLocks noChangeArrowheads="1"/>
          </p:cNvSpPr>
          <p:nvPr/>
        </p:nvSpPr>
        <p:spPr bwMode="auto">
          <a:xfrm>
            <a:off x="9288605" y="3418694"/>
            <a:ext cx="403225" cy="360362"/>
          </a:xfrm>
          <a:prstGeom prst="upArrow">
            <a:avLst>
              <a:gd name="adj1" fmla="val 0"/>
              <a:gd name="adj2" fmla="val 44903"/>
            </a:avLst>
          </a:prstGeom>
          <a:solidFill>
            <a:srgbClr val="FFFFFF"/>
          </a:solidFill>
          <a:ln w="25400">
            <a:solidFill>
              <a:srgbClr val="0000CC"/>
            </a:solidFill>
            <a:miter lim="800000"/>
          </a:ln>
        </p:spPr>
        <p:txBody>
          <a:bodyPr vert="eaVert" wrap="none" anchor="ctr"/>
          <a:lstStyle/>
          <a:p>
            <a:pPr algn="ctr"/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Line 18"/>
          <p:cNvSpPr>
            <a:spLocks noChangeShapeType="1"/>
          </p:cNvSpPr>
          <p:nvPr/>
        </p:nvSpPr>
        <p:spPr bwMode="auto">
          <a:xfrm>
            <a:off x="10661602" y="3812584"/>
            <a:ext cx="0" cy="252000"/>
          </a:xfrm>
          <a:prstGeom prst="line">
            <a:avLst/>
          </a:prstGeom>
          <a:noFill/>
          <a:ln w="31750">
            <a:solidFill>
              <a:srgbClr val="00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5422187" y="2608243"/>
            <a:ext cx="4073999" cy="252000"/>
            <a:chOff x="5367323" y="2343067"/>
            <a:chExt cx="4073999" cy="252000"/>
          </a:xfrm>
        </p:grpSpPr>
        <p:sp>
          <p:nvSpPr>
            <p:cNvPr id="34" name="Line 11"/>
            <p:cNvSpPr>
              <a:spLocks noChangeShapeType="1"/>
            </p:cNvSpPr>
            <p:nvPr/>
          </p:nvSpPr>
          <p:spPr bwMode="auto">
            <a:xfrm>
              <a:off x="9441322" y="2343067"/>
              <a:ext cx="0" cy="252000"/>
            </a:xfrm>
            <a:prstGeom prst="line">
              <a:avLst/>
            </a:prstGeom>
            <a:noFill/>
            <a:ln w="31750">
              <a:solidFill>
                <a:srgbClr val="00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>
              <a:off x="5367323" y="2352210"/>
              <a:ext cx="4068000" cy="0"/>
            </a:xfrm>
            <a:prstGeom prst="line">
              <a:avLst/>
            </a:prstGeom>
            <a:noFill/>
            <a:ln w="31750">
              <a:solidFill>
                <a:srgbClr val="00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Text Box 22"/>
          <p:cNvSpPr txBox="1">
            <a:spLocks noChangeArrowheads="1"/>
          </p:cNvSpPr>
          <p:nvPr/>
        </p:nvSpPr>
        <p:spPr bwMode="auto">
          <a:xfrm>
            <a:off x="564253" y="5589589"/>
            <a:ext cx="106645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新增一种杯子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sz="2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SmallCup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需要增加一个层次类。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 Box 36"/>
          <p:cNvSpPr txBox="1">
            <a:spLocks noChangeArrowheads="1"/>
          </p:cNvSpPr>
          <p:nvPr/>
        </p:nvSpPr>
        <p:spPr bwMode="auto">
          <a:xfrm>
            <a:off x="620458" y="589981"/>
            <a:ext cx="96848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关于可扩展性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Extendibility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可扩展性不好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3"/>
          <p:cNvSpPr>
            <a:spLocks noGrp="1" noChangeArrowheads="1"/>
          </p:cNvSpPr>
          <p:nvPr>
            <p:ph idx="1"/>
          </p:nvPr>
        </p:nvSpPr>
        <p:spPr>
          <a:xfrm>
            <a:off x="797649" y="5870576"/>
            <a:ext cx="10184803" cy="512763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design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In classes Med or Super, call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Latte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 Mocha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8" name="Rectangle 29"/>
          <p:cNvSpPr>
            <a:spLocks noChangeArrowheads="1"/>
          </p:cNvSpPr>
          <p:nvPr/>
        </p:nvSpPr>
        <p:spPr bwMode="auto">
          <a:xfrm>
            <a:off x="732221" y="1630594"/>
            <a:ext cx="101953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Solution: divide the class hierarchy into two class hierarchies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51" name="Group 35"/>
          <p:cNvGrpSpPr/>
          <p:nvPr/>
        </p:nvGrpSpPr>
        <p:grpSpPr bwMode="auto">
          <a:xfrm>
            <a:off x="3255964" y="3835401"/>
            <a:ext cx="3095625" cy="1547813"/>
            <a:chOff x="839" y="2416"/>
            <a:chExt cx="1950" cy="975"/>
          </a:xfrm>
        </p:grpSpPr>
        <p:sp>
          <p:nvSpPr>
            <p:cNvPr id="9220" name="Line 30"/>
            <p:cNvSpPr>
              <a:spLocks noChangeShapeType="1"/>
            </p:cNvSpPr>
            <p:nvPr/>
          </p:nvSpPr>
          <p:spPr bwMode="auto">
            <a:xfrm>
              <a:off x="839" y="2416"/>
              <a:ext cx="0" cy="9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1" name="Line 31"/>
            <p:cNvSpPr>
              <a:spLocks noChangeShapeType="1"/>
            </p:cNvSpPr>
            <p:nvPr/>
          </p:nvSpPr>
          <p:spPr bwMode="auto">
            <a:xfrm flipV="1">
              <a:off x="839" y="3375"/>
              <a:ext cx="195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2" name="Line 32"/>
            <p:cNvSpPr>
              <a:spLocks noChangeShapeType="1"/>
            </p:cNvSpPr>
            <p:nvPr/>
          </p:nvSpPr>
          <p:spPr bwMode="auto">
            <a:xfrm flipV="1">
              <a:off x="2789" y="3203"/>
              <a:ext cx="0" cy="1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52" name="Group 36"/>
          <p:cNvGrpSpPr/>
          <p:nvPr/>
        </p:nvGrpSpPr>
        <p:grpSpPr bwMode="auto">
          <a:xfrm>
            <a:off x="2924176" y="3835400"/>
            <a:ext cx="5891213" cy="1754188"/>
            <a:chOff x="630" y="2416"/>
            <a:chExt cx="3951" cy="1105"/>
          </a:xfrm>
        </p:grpSpPr>
        <p:sp>
          <p:nvSpPr>
            <p:cNvPr id="9224" name="Line 33"/>
            <p:cNvSpPr>
              <a:spLocks noChangeShapeType="1"/>
            </p:cNvSpPr>
            <p:nvPr/>
          </p:nvSpPr>
          <p:spPr bwMode="auto">
            <a:xfrm>
              <a:off x="630" y="2416"/>
              <a:ext cx="0" cy="108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" name="Line 34"/>
            <p:cNvSpPr>
              <a:spLocks noChangeShapeType="1"/>
            </p:cNvSpPr>
            <p:nvPr/>
          </p:nvSpPr>
          <p:spPr bwMode="auto">
            <a:xfrm>
              <a:off x="630" y="3521"/>
              <a:ext cx="395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6" name="Line 35"/>
            <p:cNvSpPr>
              <a:spLocks noChangeShapeType="1"/>
            </p:cNvSpPr>
            <p:nvPr/>
          </p:nvSpPr>
          <p:spPr bwMode="auto">
            <a:xfrm flipV="1">
              <a:off x="4576" y="3203"/>
              <a:ext cx="0" cy="31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27" name="Rectangle 14"/>
          <p:cNvSpPr>
            <a:spLocks noChangeArrowheads="1"/>
          </p:cNvSpPr>
          <p:nvPr/>
        </p:nvSpPr>
        <p:spPr bwMode="auto">
          <a:xfrm>
            <a:off x="6496051" y="3690938"/>
            <a:ext cx="2238375" cy="393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CoffeeKind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8" name="Rectangle 15"/>
          <p:cNvSpPr>
            <a:spLocks noChangeArrowheads="1"/>
          </p:cNvSpPr>
          <p:nvPr/>
        </p:nvSpPr>
        <p:spPr bwMode="auto">
          <a:xfrm>
            <a:off x="5707063" y="4652964"/>
            <a:ext cx="1581150" cy="415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Latte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9" name="Rectangle 16"/>
          <p:cNvSpPr>
            <a:spLocks noChangeArrowheads="1"/>
          </p:cNvSpPr>
          <p:nvPr/>
        </p:nvSpPr>
        <p:spPr bwMode="auto">
          <a:xfrm>
            <a:off x="8007351" y="4675188"/>
            <a:ext cx="1617663" cy="393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Mocha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0" name="Line 17"/>
          <p:cNvSpPr>
            <a:spLocks noChangeShapeType="1"/>
          </p:cNvSpPr>
          <p:nvPr/>
        </p:nvSpPr>
        <p:spPr bwMode="auto">
          <a:xfrm>
            <a:off x="6426200" y="4408489"/>
            <a:ext cx="2389188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1" name="Line 18"/>
          <p:cNvSpPr>
            <a:spLocks noChangeShapeType="1"/>
          </p:cNvSpPr>
          <p:nvPr/>
        </p:nvSpPr>
        <p:spPr bwMode="auto">
          <a:xfrm>
            <a:off x="6426200" y="4411664"/>
            <a:ext cx="0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2" name="Line 19"/>
          <p:cNvSpPr>
            <a:spLocks noChangeShapeType="1"/>
          </p:cNvSpPr>
          <p:nvPr/>
        </p:nvSpPr>
        <p:spPr bwMode="auto">
          <a:xfrm>
            <a:off x="8799513" y="4411664"/>
            <a:ext cx="0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3" name="AutoShape 36"/>
          <p:cNvSpPr>
            <a:spLocks noChangeArrowheads="1"/>
          </p:cNvSpPr>
          <p:nvPr/>
        </p:nvSpPr>
        <p:spPr bwMode="auto">
          <a:xfrm>
            <a:off x="7423151" y="4076701"/>
            <a:ext cx="360363" cy="327025"/>
          </a:xfrm>
          <a:prstGeom prst="upArrow">
            <a:avLst>
              <a:gd name="adj1" fmla="val 0"/>
              <a:gd name="adj2" fmla="val 51426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/>
          <a:p>
            <a:pPr algn="ctr"/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243" name="Group 51"/>
          <p:cNvGrpSpPr/>
          <p:nvPr/>
        </p:nvGrpSpPr>
        <p:grpSpPr bwMode="auto">
          <a:xfrm>
            <a:off x="5561014" y="3403600"/>
            <a:ext cx="3635375" cy="1295400"/>
            <a:chOff x="2291" y="2144"/>
            <a:chExt cx="2586" cy="816"/>
          </a:xfrm>
        </p:grpSpPr>
        <p:sp>
          <p:nvSpPr>
            <p:cNvPr id="9235" name="Line 37"/>
            <p:cNvSpPr>
              <a:spLocks noChangeShapeType="1"/>
            </p:cNvSpPr>
            <p:nvPr/>
          </p:nvSpPr>
          <p:spPr bwMode="auto">
            <a:xfrm flipV="1">
              <a:off x="2291" y="2250"/>
              <a:ext cx="36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36" name="Line 38"/>
            <p:cNvSpPr>
              <a:spLocks noChangeShapeType="1"/>
            </p:cNvSpPr>
            <p:nvPr/>
          </p:nvSpPr>
          <p:spPr bwMode="auto">
            <a:xfrm>
              <a:off x="2674" y="2235"/>
              <a:ext cx="0" cy="7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37" name="Line 39"/>
            <p:cNvSpPr>
              <a:spLocks noChangeShapeType="1"/>
            </p:cNvSpPr>
            <p:nvPr/>
          </p:nvSpPr>
          <p:spPr bwMode="auto">
            <a:xfrm>
              <a:off x="2291" y="2144"/>
              <a:ext cx="258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38" name="Line 40"/>
            <p:cNvSpPr>
              <a:spLocks noChangeShapeType="1"/>
            </p:cNvSpPr>
            <p:nvPr/>
          </p:nvSpPr>
          <p:spPr bwMode="auto">
            <a:xfrm>
              <a:off x="4877" y="2144"/>
              <a:ext cx="0" cy="77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237" name="Rectangle 45"/>
          <p:cNvSpPr>
            <a:spLocks noChangeArrowheads="1"/>
          </p:cNvSpPr>
          <p:nvPr/>
        </p:nvSpPr>
        <p:spPr bwMode="auto">
          <a:xfrm>
            <a:off x="3143250" y="260351"/>
            <a:ext cx="619283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Introductory Examples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40" name="Text Box 46"/>
          <p:cNvSpPr txBox="1">
            <a:spLocks noChangeArrowheads="1"/>
          </p:cNvSpPr>
          <p:nvPr/>
        </p:nvSpPr>
        <p:spPr bwMode="auto">
          <a:xfrm>
            <a:off x="797649" y="1027218"/>
            <a:ext cx="8208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Design 3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（设计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，将抽象部分与实现部分分开）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41" name="组合 1"/>
          <p:cNvGrpSpPr/>
          <p:nvPr/>
        </p:nvGrpSpPr>
        <p:grpSpPr bwMode="auto">
          <a:xfrm>
            <a:off x="2105025" y="2335214"/>
            <a:ext cx="3455988" cy="1455737"/>
            <a:chOff x="180975" y="2334986"/>
            <a:chExt cx="3455988" cy="1455965"/>
          </a:xfrm>
        </p:grpSpPr>
        <p:sp>
          <p:nvSpPr>
            <p:cNvPr id="9242" name="Rectangle 6"/>
            <p:cNvSpPr>
              <a:spLocks noChangeArrowheads="1"/>
            </p:cNvSpPr>
            <p:nvPr/>
          </p:nvSpPr>
          <p:spPr bwMode="auto">
            <a:xfrm>
              <a:off x="739938" y="2334986"/>
              <a:ext cx="2160240" cy="4460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CoffeeCup</a:t>
              </a: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43" name="Rectangle 8"/>
            <p:cNvSpPr>
              <a:spLocks noChangeArrowheads="1"/>
            </p:cNvSpPr>
            <p:nvPr/>
          </p:nvSpPr>
          <p:spPr bwMode="auto">
            <a:xfrm>
              <a:off x="1836738" y="3319463"/>
              <a:ext cx="1800225" cy="4587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Super </a:t>
              </a:r>
              <a:endPara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44" name="Line 9"/>
            <p:cNvSpPr>
              <a:spLocks noChangeShapeType="1"/>
            </p:cNvSpPr>
            <p:nvPr/>
          </p:nvSpPr>
          <p:spPr bwMode="auto">
            <a:xfrm>
              <a:off x="987425" y="3133725"/>
              <a:ext cx="17494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45" name="Line 11"/>
            <p:cNvSpPr>
              <a:spLocks noChangeShapeType="1"/>
            </p:cNvSpPr>
            <p:nvPr/>
          </p:nvSpPr>
          <p:spPr bwMode="auto">
            <a:xfrm>
              <a:off x="2732088" y="3122613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46" name="AutoShape 12"/>
            <p:cNvSpPr>
              <a:spLocks noChangeArrowheads="1"/>
            </p:cNvSpPr>
            <p:nvPr/>
          </p:nvSpPr>
          <p:spPr bwMode="auto">
            <a:xfrm>
              <a:off x="1624013" y="2795588"/>
              <a:ext cx="360363" cy="327025"/>
            </a:xfrm>
            <a:prstGeom prst="upArrow">
              <a:avLst>
                <a:gd name="adj1" fmla="val 0"/>
                <a:gd name="adj2" fmla="val 51426"/>
              </a:avLst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</a:ln>
          </p:spPr>
          <p:txBody>
            <a:bodyPr vert="eaVert" wrap="none" anchor="ctr"/>
            <a:lstStyle/>
            <a:p>
              <a:pPr algn="ctr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47" name="Line 48"/>
            <p:cNvSpPr>
              <a:spLocks noChangeShapeType="1"/>
            </p:cNvSpPr>
            <p:nvPr/>
          </p:nvSpPr>
          <p:spPr bwMode="auto">
            <a:xfrm>
              <a:off x="1001713" y="3141663"/>
              <a:ext cx="0" cy="261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48" name="Rectangle 7"/>
            <p:cNvSpPr>
              <a:spLocks noChangeArrowheads="1"/>
            </p:cNvSpPr>
            <p:nvPr/>
          </p:nvSpPr>
          <p:spPr bwMode="auto">
            <a:xfrm>
              <a:off x="180975" y="3332163"/>
              <a:ext cx="1584325" cy="4587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Med </a:t>
              </a:r>
              <a:endPara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906222" y="5225336"/>
            <a:ext cx="10666894" cy="599201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两个维度上可以自由地添加类，而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不影响已经存在的类。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2927351" y="1125538"/>
            <a:ext cx="2125663" cy="4000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 b="1"/>
              <a:t>CoffeeCup</a:t>
            </a:r>
            <a:r>
              <a:rPr lang="en-US" altLang="zh-CN" sz="2000" b="1"/>
              <a:t> </a:t>
            </a:r>
            <a:endParaRPr lang="en-US" altLang="zh-CN" sz="2000" b="1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4584700" y="2068514"/>
            <a:ext cx="1366838" cy="45878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 b="1"/>
              <a:t>Super </a:t>
            </a:r>
            <a:endParaRPr lang="en-US" altLang="zh-CN" sz="2800" b="1"/>
          </a:p>
        </p:txBody>
      </p:sp>
      <p:sp>
        <p:nvSpPr>
          <p:cNvPr id="69638" name="Line 6"/>
          <p:cNvSpPr>
            <a:spLocks noChangeShapeType="1"/>
          </p:cNvSpPr>
          <p:nvPr/>
        </p:nvSpPr>
        <p:spPr bwMode="auto">
          <a:xfrm flipV="1">
            <a:off x="2566988" y="1844675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39" name="Line 7"/>
          <p:cNvSpPr>
            <a:spLocks noChangeShapeType="1"/>
          </p:cNvSpPr>
          <p:nvPr/>
        </p:nvSpPr>
        <p:spPr bwMode="auto">
          <a:xfrm>
            <a:off x="2566988" y="1852614"/>
            <a:ext cx="0" cy="261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>
            <a:off x="5232400" y="1852613"/>
            <a:ext cx="0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1" name="AutoShape 9"/>
          <p:cNvSpPr>
            <a:spLocks noChangeArrowheads="1"/>
          </p:cNvSpPr>
          <p:nvPr/>
        </p:nvSpPr>
        <p:spPr bwMode="auto">
          <a:xfrm>
            <a:off x="3754438" y="1525589"/>
            <a:ext cx="360362" cy="327025"/>
          </a:xfrm>
          <a:prstGeom prst="upArrow">
            <a:avLst>
              <a:gd name="adj1" fmla="val 0"/>
              <a:gd name="adj2" fmla="val 51426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5519738" y="2827338"/>
            <a:ext cx="2087562" cy="393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 b="1"/>
              <a:t>CoffeeKind</a:t>
            </a:r>
            <a:endParaRPr lang="en-US" altLang="zh-CN" sz="2800" b="1"/>
          </a:p>
        </p:txBody>
      </p:sp>
      <p:sp>
        <p:nvSpPr>
          <p:cNvPr id="69643" name="Rectangle 11"/>
          <p:cNvSpPr>
            <a:spLocks noChangeArrowheads="1"/>
          </p:cNvSpPr>
          <p:nvPr/>
        </p:nvSpPr>
        <p:spPr bwMode="auto">
          <a:xfrm>
            <a:off x="4511676" y="3811588"/>
            <a:ext cx="1368425" cy="393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 b="1"/>
              <a:t>Latte</a:t>
            </a:r>
            <a:endParaRPr lang="en-US" altLang="zh-CN" sz="2800" b="1"/>
          </a:p>
        </p:txBody>
      </p:sp>
      <p:sp>
        <p:nvSpPr>
          <p:cNvPr id="69644" name="Rectangle 12"/>
          <p:cNvSpPr>
            <a:spLocks noChangeArrowheads="1"/>
          </p:cNvSpPr>
          <p:nvPr/>
        </p:nvSpPr>
        <p:spPr bwMode="auto">
          <a:xfrm>
            <a:off x="6456364" y="3811588"/>
            <a:ext cx="1584325" cy="393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 b="1"/>
              <a:t>Mocha</a:t>
            </a:r>
            <a:endParaRPr lang="en-US" altLang="zh-CN" sz="2800" b="1"/>
          </a:p>
        </p:txBody>
      </p:sp>
      <p:sp>
        <p:nvSpPr>
          <p:cNvPr id="69645" name="Line 13"/>
          <p:cNvSpPr>
            <a:spLocks noChangeShapeType="1"/>
          </p:cNvSpPr>
          <p:nvPr/>
        </p:nvSpPr>
        <p:spPr bwMode="auto">
          <a:xfrm>
            <a:off x="5232401" y="3536951"/>
            <a:ext cx="417671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6" name="Line 14"/>
          <p:cNvSpPr>
            <a:spLocks noChangeShapeType="1"/>
          </p:cNvSpPr>
          <p:nvPr/>
        </p:nvSpPr>
        <p:spPr bwMode="auto">
          <a:xfrm>
            <a:off x="5232400" y="3548064"/>
            <a:ext cx="0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7" name="Line 15"/>
          <p:cNvSpPr>
            <a:spLocks noChangeShapeType="1"/>
          </p:cNvSpPr>
          <p:nvPr/>
        </p:nvSpPr>
        <p:spPr bwMode="auto">
          <a:xfrm>
            <a:off x="7248525" y="3548064"/>
            <a:ext cx="0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55" name="AutoShape 23"/>
          <p:cNvSpPr>
            <a:spLocks noChangeArrowheads="1"/>
          </p:cNvSpPr>
          <p:nvPr/>
        </p:nvSpPr>
        <p:spPr bwMode="auto">
          <a:xfrm>
            <a:off x="6383338" y="3213101"/>
            <a:ext cx="360362" cy="327025"/>
          </a:xfrm>
          <a:prstGeom prst="upArrow">
            <a:avLst>
              <a:gd name="adj1" fmla="val 0"/>
              <a:gd name="adj2" fmla="val 51426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69657" name="Line 25"/>
          <p:cNvSpPr>
            <a:spLocks noChangeShapeType="1"/>
          </p:cNvSpPr>
          <p:nvPr/>
        </p:nvSpPr>
        <p:spPr bwMode="auto">
          <a:xfrm>
            <a:off x="4943475" y="2565401"/>
            <a:ext cx="0" cy="1223963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58" name="Line 26"/>
          <p:cNvSpPr>
            <a:spLocks noChangeShapeType="1"/>
          </p:cNvSpPr>
          <p:nvPr/>
        </p:nvSpPr>
        <p:spPr bwMode="auto">
          <a:xfrm>
            <a:off x="5951539" y="2349500"/>
            <a:ext cx="180022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59" name="Line 27"/>
          <p:cNvSpPr>
            <a:spLocks noChangeShapeType="1"/>
          </p:cNvSpPr>
          <p:nvPr/>
        </p:nvSpPr>
        <p:spPr bwMode="auto">
          <a:xfrm>
            <a:off x="7751763" y="2349501"/>
            <a:ext cx="0" cy="1439863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60" name="Rectangle 28"/>
          <p:cNvSpPr>
            <a:spLocks noChangeArrowheads="1"/>
          </p:cNvSpPr>
          <p:nvPr/>
        </p:nvSpPr>
        <p:spPr bwMode="auto">
          <a:xfrm>
            <a:off x="3360739" y="2062164"/>
            <a:ext cx="1150937" cy="45878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 b="1"/>
              <a:t>Med </a:t>
            </a:r>
            <a:endParaRPr lang="en-US" altLang="zh-CN" sz="2800" b="1"/>
          </a:p>
        </p:txBody>
      </p:sp>
      <p:sp>
        <p:nvSpPr>
          <p:cNvPr id="69661" name="Rectangle 29"/>
          <p:cNvSpPr>
            <a:spLocks noChangeArrowheads="1"/>
          </p:cNvSpPr>
          <p:nvPr/>
        </p:nvSpPr>
        <p:spPr bwMode="auto">
          <a:xfrm>
            <a:off x="8256588" y="3824288"/>
            <a:ext cx="2266950" cy="360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 b="1"/>
              <a:t>Cappuccino </a:t>
            </a:r>
            <a:endParaRPr lang="en-US" altLang="zh-CN" sz="2800" b="1"/>
          </a:p>
        </p:txBody>
      </p:sp>
      <p:grpSp>
        <p:nvGrpSpPr>
          <p:cNvPr id="8" name="组合 7"/>
          <p:cNvGrpSpPr/>
          <p:nvPr/>
        </p:nvGrpSpPr>
        <p:grpSpPr bwMode="auto">
          <a:xfrm>
            <a:off x="2135189" y="2565400"/>
            <a:ext cx="7489825" cy="2376488"/>
            <a:chOff x="611188" y="2565400"/>
            <a:chExt cx="7489825" cy="2376488"/>
          </a:xfrm>
        </p:grpSpPr>
        <p:grpSp>
          <p:nvGrpSpPr>
            <p:cNvPr id="10261" name="组合 4"/>
            <p:cNvGrpSpPr/>
            <p:nvPr/>
          </p:nvGrpSpPr>
          <p:grpSpPr bwMode="auto">
            <a:xfrm>
              <a:off x="1116013" y="2565400"/>
              <a:ext cx="2808287" cy="2016125"/>
              <a:chOff x="1116013" y="2565400"/>
              <a:chExt cx="2808287" cy="2016125"/>
            </a:xfrm>
          </p:grpSpPr>
          <p:sp>
            <p:nvSpPr>
              <p:cNvPr id="10262" name="Line 17"/>
              <p:cNvSpPr>
                <a:spLocks noChangeShapeType="1"/>
              </p:cNvSpPr>
              <p:nvPr/>
            </p:nvSpPr>
            <p:spPr bwMode="auto">
              <a:xfrm>
                <a:off x="1116013" y="2565400"/>
                <a:ext cx="0" cy="2016125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3" name="Line 18"/>
              <p:cNvSpPr>
                <a:spLocks noChangeShapeType="1"/>
              </p:cNvSpPr>
              <p:nvPr/>
            </p:nvSpPr>
            <p:spPr bwMode="auto">
              <a:xfrm>
                <a:off x="1116013" y="4581525"/>
                <a:ext cx="2808287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4" name="Line 19"/>
              <p:cNvSpPr>
                <a:spLocks noChangeShapeType="1"/>
              </p:cNvSpPr>
              <p:nvPr/>
            </p:nvSpPr>
            <p:spPr bwMode="auto">
              <a:xfrm flipV="1">
                <a:off x="3924300" y="4221163"/>
                <a:ext cx="0" cy="36036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65" name="组合 5"/>
            <p:cNvGrpSpPr/>
            <p:nvPr/>
          </p:nvGrpSpPr>
          <p:grpSpPr bwMode="auto">
            <a:xfrm>
              <a:off x="755650" y="2565400"/>
              <a:ext cx="5472113" cy="2160588"/>
              <a:chOff x="755650" y="2565400"/>
              <a:chExt cx="5472113" cy="2160588"/>
            </a:xfrm>
          </p:grpSpPr>
          <p:sp>
            <p:nvSpPr>
              <p:cNvPr id="10266" name="Line 20"/>
              <p:cNvSpPr>
                <a:spLocks noChangeShapeType="1"/>
              </p:cNvSpPr>
              <p:nvPr/>
            </p:nvSpPr>
            <p:spPr bwMode="auto">
              <a:xfrm>
                <a:off x="755650" y="2565400"/>
                <a:ext cx="0" cy="216058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7" name="Line 21"/>
              <p:cNvSpPr>
                <a:spLocks noChangeShapeType="1"/>
              </p:cNvSpPr>
              <p:nvPr/>
            </p:nvSpPr>
            <p:spPr bwMode="auto">
              <a:xfrm>
                <a:off x="755650" y="4725988"/>
                <a:ext cx="5472113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8" name="Line 22"/>
              <p:cNvSpPr>
                <a:spLocks noChangeShapeType="1"/>
              </p:cNvSpPr>
              <p:nvPr/>
            </p:nvSpPr>
            <p:spPr bwMode="auto">
              <a:xfrm flipV="1">
                <a:off x="6227763" y="4221163"/>
                <a:ext cx="0" cy="504825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69" name="组合 3"/>
            <p:cNvGrpSpPr/>
            <p:nvPr/>
          </p:nvGrpSpPr>
          <p:grpSpPr bwMode="auto">
            <a:xfrm>
              <a:off x="611188" y="2565400"/>
              <a:ext cx="7489825" cy="2376488"/>
              <a:chOff x="611188" y="2565400"/>
              <a:chExt cx="7489825" cy="2376488"/>
            </a:xfrm>
          </p:grpSpPr>
          <p:sp>
            <p:nvSpPr>
              <p:cNvPr id="10270" name="Line 32"/>
              <p:cNvSpPr>
                <a:spLocks noChangeShapeType="1"/>
              </p:cNvSpPr>
              <p:nvPr/>
            </p:nvSpPr>
            <p:spPr bwMode="auto">
              <a:xfrm>
                <a:off x="611188" y="2565400"/>
                <a:ext cx="0" cy="237648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1" name="Line 33"/>
              <p:cNvSpPr>
                <a:spLocks noChangeShapeType="1"/>
              </p:cNvSpPr>
              <p:nvPr/>
            </p:nvSpPr>
            <p:spPr bwMode="auto">
              <a:xfrm flipV="1">
                <a:off x="611188" y="4941888"/>
                <a:ext cx="7489825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2" name="Line 34"/>
              <p:cNvSpPr>
                <a:spLocks noChangeShapeType="1"/>
              </p:cNvSpPr>
              <p:nvPr/>
            </p:nvSpPr>
            <p:spPr bwMode="auto">
              <a:xfrm flipV="1">
                <a:off x="8101013" y="4222750"/>
                <a:ext cx="0" cy="71913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9667" name="Line 35"/>
          <p:cNvSpPr>
            <a:spLocks noChangeShapeType="1"/>
          </p:cNvSpPr>
          <p:nvPr/>
        </p:nvSpPr>
        <p:spPr bwMode="auto">
          <a:xfrm>
            <a:off x="9409113" y="35750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72" name="Rectangle 40"/>
          <p:cNvSpPr>
            <a:spLocks noChangeArrowheads="1"/>
          </p:cNvSpPr>
          <p:nvPr/>
        </p:nvSpPr>
        <p:spPr bwMode="auto">
          <a:xfrm>
            <a:off x="3143250" y="203201"/>
            <a:ext cx="61928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Introductory Examples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275" name="Text Box 41"/>
          <p:cNvSpPr txBox="1">
            <a:spLocks noChangeArrowheads="1"/>
          </p:cNvSpPr>
          <p:nvPr/>
        </p:nvSpPr>
        <p:spPr bwMode="auto">
          <a:xfrm>
            <a:off x="787653" y="620713"/>
            <a:ext cx="9629524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Extendibility has been improved (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可扩展性增强了</a:t>
            </a:r>
            <a:r>
              <a:rPr lang="en-US" altLang="zh-CN" sz="2800" b="1" dirty="0"/>
              <a:t>)</a:t>
            </a:r>
            <a:endParaRPr lang="en-US" altLang="zh-CN" sz="2800" b="1" dirty="0"/>
          </a:p>
        </p:txBody>
      </p:sp>
      <p:sp>
        <p:nvSpPr>
          <p:cNvPr id="69674" name="Rectangle 42"/>
          <p:cNvSpPr>
            <a:spLocks noChangeArrowheads="1"/>
          </p:cNvSpPr>
          <p:nvPr/>
        </p:nvSpPr>
        <p:spPr bwMode="auto">
          <a:xfrm>
            <a:off x="1847851" y="2060575"/>
            <a:ext cx="1439863" cy="4587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 b="1"/>
              <a:t>Small </a:t>
            </a:r>
            <a:endParaRPr lang="en-US" altLang="zh-CN" sz="2800" b="1"/>
          </a:p>
        </p:txBody>
      </p:sp>
      <p:sp>
        <p:nvSpPr>
          <p:cNvPr id="69675" name="Line 43"/>
          <p:cNvSpPr>
            <a:spLocks noChangeShapeType="1"/>
          </p:cNvSpPr>
          <p:nvPr/>
        </p:nvSpPr>
        <p:spPr bwMode="auto">
          <a:xfrm>
            <a:off x="3935413" y="18446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76" name="Line 44"/>
          <p:cNvSpPr>
            <a:spLocks noChangeShapeType="1"/>
          </p:cNvSpPr>
          <p:nvPr/>
        </p:nvSpPr>
        <p:spPr bwMode="auto">
          <a:xfrm>
            <a:off x="3863975" y="2493963"/>
            <a:ext cx="0" cy="187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77" name="Line 45"/>
          <p:cNvSpPr>
            <a:spLocks noChangeShapeType="1"/>
          </p:cNvSpPr>
          <p:nvPr/>
        </p:nvSpPr>
        <p:spPr bwMode="auto">
          <a:xfrm>
            <a:off x="3863976" y="436562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78" name="Line 46"/>
          <p:cNvSpPr>
            <a:spLocks noChangeShapeType="1"/>
          </p:cNvSpPr>
          <p:nvPr/>
        </p:nvSpPr>
        <p:spPr bwMode="auto">
          <a:xfrm flipV="1">
            <a:off x="5016500" y="422116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79" name="Line 47"/>
          <p:cNvSpPr>
            <a:spLocks noChangeShapeType="1"/>
          </p:cNvSpPr>
          <p:nvPr/>
        </p:nvSpPr>
        <p:spPr bwMode="auto">
          <a:xfrm>
            <a:off x="3648075" y="2565401"/>
            <a:ext cx="0" cy="187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80" name="Line 48"/>
          <p:cNvSpPr>
            <a:spLocks noChangeShapeType="1"/>
          </p:cNvSpPr>
          <p:nvPr/>
        </p:nvSpPr>
        <p:spPr bwMode="auto">
          <a:xfrm>
            <a:off x="3648075" y="4437063"/>
            <a:ext cx="3887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81" name="Line 49"/>
          <p:cNvSpPr>
            <a:spLocks noChangeShapeType="1"/>
          </p:cNvSpPr>
          <p:nvPr/>
        </p:nvSpPr>
        <p:spPr bwMode="auto">
          <a:xfrm flipV="1">
            <a:off x="7535863" y="42211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 bwMode="auto">
          <a:xfrm>
            <a:off x="3432175" y="2205038"/>
            <a:ext cx="6408738" cy="2305050"/>
            <a:chOff x="1908175" y="2205038"/>
            <a:chExt cx="6551613" cy="2305050"/>
          </a:xfrm>
        </p:grpSpPr>
        <p:grpSp>
          <p:nvGrpSpPr>
            <p:cNvPr id="10285" name="组合 1"/>
            <p:cNvGrpSpPr/>
            <p:nvPr/>
          </p:nvGrpSpPr>
          <p:grpSpPr bwMode="auto">
            <a:xfrm>
              <a:off x="4511670" y="2205038"/>
              <a:ext cx="3948118" cy="1584325"/>
              <a:chOff x="4511670" y="2205038"/>
              <a:chExt cx="3948118" cy="1584325"/>
            </a:xfrm>
          </p:grpSpPr>
          <p:sp>
            <p:nvSpPr>
              <p:cNvPr id="10286" name="Line 30"/>
              <p:cNvSpPr>
                <a:spLocks noChangeShapeType="1"/>
              </p:cNvSpPr>
              <p:nvPr/>
            </p:nvSpPr>
            <p:spPr bwMode="auto">
              <a:xfrm>
                <a:off x="4511670" y="2205038"/>
                <a:ext cx="3937875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7" name="Line 31"/>
              <p:cNvSpPr>
                <a:spLocks noChangeShapeType="1"/>
              </p:cNvSpPr>
              <p:nvPr/>
            </p:nvSpPr>
            <p:spPr bwMode="auto">
              <a:xfrm flipH="1">
                <a:off x="8459788" y="2205038"/>
                <a:ext cx="0" cy="158432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88" name="组合 2"/>
            <p:cNvGrpSpPr/>
            <p:nvPr/>
          </p:nvGrpSpPr>
          <p:grpSpPr bwMode="auto">
            <a:xfrm>
              <a:off x="1908175" y="2565400"/>
              <a:ext cx="6048375" cy="1944688"/>
              <a:chOff x="1908175" y="2565400"/>
              <a:chExt cx="6048375" cy="1944688"/>
            </a:xfrm>
          </p:grpSpPr>
          <p:sp>
            <p:nvSpPr>
              <p:cNvPr id="10289" name="Line 50"/>
              <p:cNvSpPr>
                <a:spLocks noChangeShapeType="1"/>
              </p:cNvSpPr>
              <p:nvPr/>
            </p:nvSpPr>
            <p:spPr bwMode="auto">
              <a:xfrm>
                <a:off x="1908175" y="2565400"/>
                <a:ext cx="0" cy="1944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0" name="Line 51"/>
              <p:cNvSpPr>
                <a:spLocks noChangeShapeType="1"/>
              </p:cNvSpPr>
              <p:nvPr/>
            </p:nvSpPr>
            <p:spPr bwMode="auto">
              <a:xfrm>
                <a:off x="1908175" y="4510088"/>
                <a:ext cx="60483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1" name="Line 52"/>
              <p:cNvSpPr>
                <a:spLocks noChangeShapeType="1"/>
              </p:cNvSpPr>
              <p:nvPr/>
            </p:nvSpPr>
            <p:spPr bwMode="auto">
              <a:xfrm flipV="1">
                <a:off x="7956550" y="4221163"/>
                <a:ext cx="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棱台 1">
            <a:hlinkClick r:id="rId1" action="ppaction://hlinksldjump"/>
          </p:cNvPr>
          <p:cNvSpPr/>
          <p:nvPr/>
        </p:nvSpPr>
        <p:spPr>
          <a:xfrm>
            <a:off x="9840913" y="5761195"/>
            <a:ext cx="1705632" cy="695954"/>
          </a:xfrm>
          <a:prstGeom prst="bevel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68614" y="1364674"/>
            <a:ext cx="188099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Surprise</a:t>
            </a:r>
            <a:endParaRPr lang="zh-CN" alt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6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6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6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6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6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6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6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69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6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6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69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9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9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9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9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  <p:bldP spid="69636" grpId="0" animBg="1"/>
      <p:bldP spid="69637" grpId="0" animBg="1"/>
      <p:bldP spid="69638" grpId="0" animBg="1"/>
      <p:bldP spid="69639" grpId="0" animBg="1"/>
      <p:bldP spid="69640" grpId="0" animBg="1"/>
      <p:bldP spid="69641" grpId="0" animBg="1"/>
      <p:bldP spid="69642" grpId="0" animBg="1"/>
      <p:bldP spid="69643" grpId="0" animBg="1"/>
      <p:bldP spid="69644" grpId="0" animBg="1"/>
      <p:bldP spid="69645" grpId="0" animBg="1"/>
      <p:bldP spid="69646" grpId="0" animBg="1"/>
      <p:bldP spid="69647" grpId="0" animBg="1"/>
      <p:bldP spid="69655" grpId="0" animBg="1"/>
      <p:bldP spid="69657" grpId="0" animBg="1"/>
      <p:bldP spid="69658" grpId="0" animBg="1"/>
      <p:bldP spid="69659" grpId="0" animBg="1"/>
      <p:bldP spid="69660" grpId="0" animBg="1"/>
      <p:bldP spid="69661" grpId="0" animBg="1"/>
      <p:bldP spid="69667" grpId="0" animBg="1"/>
      <p:bldP spid="69674" grpId="0" animBg="1"/>
      <p:bldP spid="69675" grpId="0" animBg="1"/>
      <p:bldP spid="69676" grpId="0" animBg="1"/>
      <p:bldP spid="69677" grpId="0" animBg="1"/>
      <p:bldP spid="69678" grpId="0" animBg="1"/>
      <p:bldP spid="69679" grpId="0" animBg="1"/>
      <p:bldP spid="69680" grpId="0" animBg="1"/>
      <p:bldP spid="69681" grpId="0" animBg="1"/>
      <p:bldP spid="3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4545,&quot;width&quot;:5250}"/>
</p:tagLst>
</file>

<file path=ppt/tags/tag2.xml><?xml version="1.0" encoding="utf-8"?>
<p:tagLst xmlns:p="http://schemas.openxmlformats.org/presentationml/2006/main">
  <p:tag name="commondata" val="eyJoZGlkIjoiOGFlODY0OWRhM2I1MTZkNDI2MjZmMDdiNTc4ZTFlNm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6577</Words>
  <Application>WPS 演示</Application>
  <PresentationFormat>宽屏</PresentationFormat>
  <Paragraphs>746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黑体</vt:lpstr>
      <vt:lpstr>Calibri</vt:lpstr>
      <vt:lpstr>Arial Unicode MS</vt:lpstr>
      <vt:lpstr>Calibri Light</vt:lpstr>
      <vt:lpstr>Wingdings</vt:lpstr>
      <vt:lpstr>Office 主题</vt:lpstr>
      <vt:lpstr>Lecture 4.  Bridge Pattern (桥接模式) (Structural)</vt:lpstr>
      <vt:lpstr>Contents of this lecture</vt:lpstr>
      <vt:lpstr>PowerPoint 演示文稿</vt:lpstr>
      <vt:lpstr>Example 1: 咖啡销售机软件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应用桥模式设计的例子</vt:lpstr>
      <vt:lpstr>应用桥模式设计的例子</vt:lpstr>
      <vt:lpstr>PowerPoint 演示文稿</vt:lpstr>
      <vt:lpstr>程序用户图形界面</vt:lpstr>
      <vt:lpstr>PowerPoint 演示文稿</vt:lpstr>
      <vt:lpstr>应用桥模式设计的例子</vt:lpstr>
      <vt:lpstr>应用桥模式设计的例子</vt:lpstr>
      <vt:lpstr>应用桥模式设计的例子</vt:lpstr>
      <vt:lpstr>应用桥模式设计的例子</vt:lpstr>
      <vt:lpstr>应用桥模式设计的例子</vt:lpstr>
      <vt:lpstr>应用桥模式设计的例子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光追</cp:lastModifiedBy>
  <cp:revision>80</cp:revision>
  <dcterms:created xsi:type="dcterms:W3CDTF">2022-10-22T07:43:00Z</dcterms:created>
  <dcterms:modified xsi:type="dcterms:W3CDTF">2024-01-02T12:35:09Z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BB6E62C31F91453980AF7093628F24C6_12</vt:lpwstr>
  </property>
  <property fmtid="{D5CDD505-2E9C-101B-9397-08002B2CF9AE}" pid="3" name="KSOProductBuildVer">
    <vt:lpwstr>2052-12.1.0.16120</vt:lpwstr>
  </property>
</Properties>
</file>