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4" r:id="rId36"/>
    <p:sldId id="295" r:id="rId37"/>
    <p:sldId id="296" r:id="rId38"/>
    <p:sldId id="297" r:id="rId39"/>
    <p:sldId id="298" r:id="rId40"/>
    <p:sldId id="299" r:id="rId41"/>
    <p:sldId id="300" r:id="rId42"/>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gs" Target="tags/tag1.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74EFE8-83A0-4989-971A-D5FC2B8B42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CF4345-B4A9-47D4-828F-6B827CFDB84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74EFE8-83A0-4989-971A-D5FC2B8B42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CF4345-B4A9-47D4-828F-6B827CFDB84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74EFE8-83A0-4989-971A-D5FC2B8B42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CF4345-B4A9-47D4-828F-6B827CFDB84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74EFE8-83A0-4989-971A-D5FC2B8B42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CF4345-B4A9-47D4-828F-6B827CFDB84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774EFE8-83A0-4989-971A-D5FC2B8B42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CF4345-B4A9-47D4-828F-6B827CFDB84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74EFE8-83A0-4989-971A-D5FC2B8B426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CF4345-B4A9-47D4-828F-6B827CFDB84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74EFE8-83A0-4989-971A-D5FC2B8B426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CF4345-B4A9-47D4-828F-6B827CFDB84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74EFE8-83A0-4989-971A-D5FC2B8B426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CF4345-B4A9-47D4-828F-6B827CFDB84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74EFE8-83A0-4989-971A-D5FC2B8B426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CF4345-B4A9-47D4-828F-6B827CFDB84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774EFE8-83A0-4989-971A-D5FC2B8B426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CF4345-B4A9-47D4-828F-6B827CFDB84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774EFE8-83A0-4989-971A-D5FC2B8B426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CF4345-B4A9-47D4-828F-6B827CFDB84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4EFE8-83A0-4989-971A-D5FC2B8B426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F4345-B4A9-47D4-828F-6B827CFDB84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27.xml"/><Relationship Id="rId3" Type="http://schemas.openxmlformats.org/officeDocument/2006/relationships/slide" Target="slide15.xml"/><Relationship Id="rId2" Type="http://schemas.openxmlformats.org/officeDocument/2006/relationships/slide" Target="slide5.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2"/>
          <p:cNvSpPr>
            <a:spLocks noGrp="1" noChangeArrowheads="1"/>
          </p:cNvSpPr>
          <p:nvPr>
            <p:ph type="ctrTitle"/>
          </p:nvPr>
        </p:nvSpPr>
        <p:spPr>
          <a:xfrm>
            <a:off x="1992313" y="333376"/>
            <a:ext cx="8350250" cy="1439863"/>
          </a:xfrm>
        </p:spPr>
        <p:txBody>
          <a:bodyPr/>
          <a:lstStyle/>
          <a:p>
            <a:pPr eaLnBrk="1" hangingPunct="1">
              <a:lnSpc>
                <a:spcPct val="120000"/>
              </a:lnSpc>
            </a:pPr>
            <a:r>
              <a:rPr lang="en-US" altLang="zh-CN" sz="3200" b="1" dirty="0">
                <a:latin typeface="微软雅黑" panose="020B0503020204020204" pitchFamily="34" charset="-122"/>
                <a:ea typeface="微软雅黑" panose="020B0503020204020204" pitchFamily="34" charset="-122"/>
              </a:rPr>
              <a:t>Lecture 5. </a:t>
            </a:r>
            <a:r>
              <a:rPr lang="en-US" altLang="zh-CN" sz="3200" b="1" dirty="0" smtClean="0">
                <a:latin typeface="微软雅黑" panose="020B0503020204020204" pitchFamily="34" charset="-122"/>
                <a:ea typeface="微软雅黑" panose="020B0503020204020204" pitchFamily="34" charset="-122"/>
              </a:rPr>
              <a:t>Strategy </a:t>
            </a:r>
            <a:r>
              <a:rPr lang="en-US" altLang="zh-CN" sz="3200" b="1" dirty="0">
                <a:latin typeface="微软雅黑" panose="020B0503020204020204" pitchFamily="34" charset="-122"/>
                <a:ea typeface="微软雅黑" panose="020B0503020204020204" pitchFamily="34" charset="-122"/>
              </a:rPr>
              <a:t>Pattern (</a:t>
            </a:r>
            <a:r>
              <a:rPr lang="zh-CN" altLang="en-US" sz="3200" b="1" dirty="0">
                <a:latin typeface="微软雅黑" panose="020B0503020204020204" pitchFamily="34" charset="-122"/>
                <a:ea typeface="微软雅黑" panose="020B0503020204020204" pitchFamily="34" charset="-122"/>
              </a:rPr>
              <a:t>策略模式</a:t>
            </a:r>
            <a:r>
              <a:rPr lang="en-US" altLang="zh-CN" sz="3200" b="1" dirty="0">
                <a:latin typeface="微软雅黑" panose="020B0503020204020204" pitchFamily="34" charset="-122"/>
                <a:ea typeface="微软雅黑" panose="020B0503020204020204" pitchFamily="34" charset="-122"/>
              </a:rPr>
              <a:t>)</a:t>
            </a:r>
            <a:br>
              <a:rPr lang="en-US" altLang="zh-CN" sz="3200" b="1" dirty="0">
                <a:latin typeface="微软雅黑" panose="020B0503020204020204" pitchFamily="34" charset="-122"/>
                <a:ea typeface="微软雅黑" panose="020B0503020204020204" pitchFamily="34" charset="-122"/>
              </a:rPr>
            </a:br>
            <a:r>
              <a:rPr lang="en-US" altLang="zh-CN" sz="3200" b="1" dirty="0">
                <a:latin typeface="微软雅黑" panose="020B0503020204020204" pitchFamily="34" charset="-122"/>
                <a:ea typeface="微软雅黑" panose="020B0503020204020204" pitchFamily="34" charset="-122"/>
              </a:rPr>
              <a:t>      Behavioral</a:t>
            </a:r>
            <a:endParaRPr lang="en-US" altLang="zh-CN" sz="3200" b="1" dirty="0">
              <a:latin typeface="微软雅黑" panose="020B0503020204020204" pitchFamily="34" charset="-122"/>
              <a:ea typeface="微软雅黑" panose="020B0503020204020204" pitchFamily="34" charset="-122"/>
            </a:endParaRPr>
          </a:p>
        </p:txBody>
      </p:sp>
      <p:sp>
        <p:nvSpPr>
          <p:cNvPr id="2050" name="Text Box 4"/>
          <p:cNvSpPr txBox="1">
            <a:spLocks noChangeArrowheads="1"/>
          </p:cNvSpPr>
          <p:nvPr/>
        </p:nvSpPr>
        <p:spPr bwMode="auto">
          <a:xfrm>
            <a:off x="3286125" y="4935539"/>
            <a:ext cx="56896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dirty="0"/>
              <a:t>Professor:</a:t>
            </a:r>
            <a:r>
              <a:rPr lang="en-US" altLang="zh-CN" sz="2800" b="1" dirty="0"/>
              <a:t> </a:t>
            </a:r>
            <a:endParaRPr lang="en-US" altLang="zh-CN" sz="2800" b="1" dirty="0"/>
          </a:p>
          <a:p>
            <a:pPr algn="ctr"/>
            <a:r>
              <a:rPr lang="en-US" altLang="zh-CN" sz="2800" b="1" dirty="0" err="1"/>
              <a:t>Yushan</a:t>
            </a:r>
            <a:r>
              <a:rPr lang="en-US" altLang="zh-CN" sz="2800" b="1" dirty="0"/>
              <a:t> (Michael) Sun</a:t>
            </a:r>
            <a:endParaRPr lang="en-US" altLang="zh-CN" sz="2800" b="1" dirty="0"/>
          </a:p>
          <a:p>
            <a:pPr algn="ctr"/>
            <a:r>
              <a:rPr lang="en-US" altLang="zh-CN" sz="2800" b="1" dirty="0"/>
              <a:t>Fall </a:t>
            </a:r>
            <a:r>
              <a:rPr lang="en-US" altLang="zh-CN" sz="2800" b="1" dirty="0" smtClean="0"/>
              <a:t>2023</a:t>
            </a:r>
            <a:endParaRPr lang="en-US" altLang="zh-CN" sz="2800" b="1" dirty="0"/>
          </a:p>
        </p:txBody>
      </p:sp>
      <p:sp>
        <p:nvSpPr>
          <p:cNvPr id="2052" name="副标题 1"/>
          <p:cNvSpPr>
            <a:spLocks noGrp="1"/>
          </p:cNvSpPr>
          <p:nvPr>
            <p:ph type="subTitle" idx="1"/>
          </p:nvPr>
        </p:nvSpPr>
        <p:spPr>
          <a:xfrm>
            <a:off x="814812" y="2133601"/>
            <a:ext cx="10357163" cy="2519363"/>
          </a:xfrm>
        </p:spPr>
        <p:txBody>
          <a:bodyPr>
            <a:normAutofit/>
          </a:bodyPr>
          <a:lstStyle/>
          <a:p>
            <a:pPr marL="342900" indent="-342900" algn="l">
              <a:buFontTx/>
              <a:buChar char="•"/>
            </a:pPr>
            <a:r>
              <a:rPr lang="zh-CN" altLang="zh-CN" sz="2800" b="1" dirty="0">
                <a:latin typeface="微软雅黑" panose="020B0503020204020204" pitchFamily="34" charset="-122"/>
                <a:ea typeface="微软雅黑" panose="020B0503020204020204" pitchFamily="34" charset="-122"/>
              </a:rPr>
              <a:t>行为模式关心</a:t>
            </a:r>
            <a:r>
              <a:rPr lang="zh-CN" altLang="zh-CN" sz="2800" b="1" dirty="0">
                <a:highlight>
                  <a:srgbClr val="FFFF00"/>
                </a:highlight>
                <a:latin typeface="微软雅黑" panose="020B0503020204020204" pitchFamily="34" charset="-122"/>
                <a:ea typeface="微软雅黑" panose="020B0503020204020204" pitchFamily="34" charset="-122"/>
              </a:rPr>
              <a:t>算法和对象之间的责任分配</a:t>
            </a:r>
            <a:r>
              <a:rPr lang="zh-CN" altLang="zh-CN"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342900" indent="-342900" algn="l">
              <a:buFontTx/>
              <a:buChar char="•"/>
            </a:pPr>
            <a:r>
              <a:rPr lang="zh-CN" altLang="zh-CN" sz="2800" b="1" dirty="0">
                <a:latin typeface="微软雅黑" panose="020B0503020204020204" pitchFamily="34" charset="-122"/>
                <a:ea typeface="微软雅黑" panose="020B0503020204020204" pitchFamily="34" charset="-122"/>
              </a:rPr>
              <a:t>它关心的不是仅仅描述对象或类的模式，而是要更加侧重描述它们之间的</a:t>
            </a:r>
            <a:r>
              <a:rPr lang="zh-CN" altLang="zh-CN" sz="2800" b="1" dirty="0">
                <a:highlight>
                  <a:srgbClr val="FFFF00"/>
                </a:highlight>
                <a:latin typeface="微软雅黑" panose="020B0503020204020204" pitchFamily="34" charset="-122"/>
                <a:ea typeface="微软雅黑" panose="020B0503020204020204" pitchFamily="34" charset="-122"/>
              </a:rPr>
              <a:t>通信模式</a:t>
            </a:r>
            <a:r>
              <a:rPr lang="zh-CN" altLang="zh-CN"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342900" indent="-342900" algn="l">
              <a:buFontTx/>
              <a:buChar char="•"/>
            </a:pPr>
            <a:r>
              <a:rPr lang="zh-CN" altLang="zh-CN" sz="2800" b="1" dirty="0">
                <a:latin typeface="微软雅黑" panose="020B0503020204020204" pitchFamily="34" charset="-122"/>
                <a:ea typeface="微软雅黑" panose="020B0503020204020204" pitchFamily="34" charset="-122"/>
              </a:rPr>
              <a:t>行为模式刻画了很难在运行时跟踪的复杂的控制流。该模式将软件开发者的注意力从控制流转移到对象相互关联的方式方面。</a:t>
            </a:r>
            <a:endParaRPr lang="zh-CN" altLang="zh-CN" sz="2800" b="1" dirty="0">
              <a:latin typeface="微软雅黑" panose="020B0503020204020204" pitchFamily="34" charset="-122"/>
              <a:ea typeface="微软雅黑" panose="020B0503020204020204" pitchFamily="34" charset="-122"/>
            </a:endParaRPr>
          </a:p>
          <a:p>
            <a:pPr marL="342900" indent="-342900" algn="l"/>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idx="1"/>
          </p:nvPr>
        </p:nvSpPr>
        <p:spPr>
          <a:xfrm>
            <a:off x="309492" y="1250803"/>
            <a:ext cx="5946454" cy="1184579"/>
          </a:xfrm>
        </p:spPr>
        <p:txBody>
          <a:bodyPr>
            <a:noAutofit/>
          </a:bodyPr>
          <a:lstStyle/>
          <a:p>
            <a:pPr eaLnBrk="1" hangingPunct="1">
              <a:lnSpc>
                <a:spcPct val="110000"/>
              </a:lnSpc>
              <a:defRPr/>
            </a:pPr>
            <a:r>
              <a:rPr lang="zh-CN" altLang="en-US" b="1" dirty="0"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优点 </a:t>
            </a:r>
            <a:r>
              <a:rPr lang="en-US" altLang="zh-CN" b="1" dirty="0"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(Advantage)</a:t>
            </a:r>
            <a:r>
              <a:rPr lang="en-US" altLang="zh-CN" b="1" dirty="0" smtClean="0">
                <a:solidFill>
                  <a:srgbClr val="0000CC"/>
                </a:solidFill>
                <a:latin typeface="微软雅黑" panose="020B0503020204020204" pitchFamily="34" charset="-122"/>
                <a:ea typeface="微软雅黑" panose="020B0503020204020204" pitchFamily="34" charset="-122"/>
              </a:rPr>
              <a:t>:</a:t>
            </a:r>
            <a:endParaRPr lang="en-US" altLang="zh-CN" b="1" dirty="0" smtClean="0">
              <a:solidFill>
                <a:srgbClr val="A5002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110000"/>
              </a:lnSpc>
              <a:defRPr/>
            </a:pPr>
            <a:r>
              <a:rPr lang="zh-CN" altLang="en-US" b="1" dirty="0" smtClean="0">
                <a:latin typeface="微软雅黑" panose="020B0503020204020204" pitchFamily="34" charset="-122"/>
                <a:ea typeface="微软雅黑" panose="020B0503020204020204" pitchFamily="34" charset="-122"/>
              </a:rPr>
              <a:t>可复用性</a:t>
            </a:r>
            <a:r>
              <a:rPr lang="en-US" altLang="zh-CN" b="1" dirty="0" smtClean="0">
                <a:latin typeface="微软雅黑" panose="020B0503020204020204" pitchFamily="34" charset="-122"/>
                <a:ea typeface="微软雅黑" panose="020B0503020204020204" pitchFamily="34" charset="-122"/>
              </a:rPr>
              <a:t>: Sorting </a:t>
            </a:r>
            <a:r>
              <a:rPr lang="zh-CN" altLang="en-US" b="1" dirty="0" smtClean="0">
                <a:latin typeface="微软雅黑" panose="020B0503020204020204" pitchFamily="34" charset="-122"/>
                <a:ea typeface="微软雅黑" panose="020B0503020204020204" pitchFamily="34" charset="-122"/>
              </a:rPr>
              <a:t>类可以被复用</a:t>
            </a:r>
            <a:endParaRPr lang="en-US" altLang="zh-CN"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5110" name="Rectangle 6"/>
          <p:cNvSpPr>
            <a:spLocks noGrp="1" noChangeArrowheads="1"/>
          </p:cNvSpPr>
          <p:nvPr>
            <p:ph type="title"/>
          </p:nvPr>
        </p:nvSpPr>
        <p:spPr>
          <a:xfrm>
            <a:off x="688064" y="278457"/>
            <a:ext cx="10121774" cy="719138"/>
          </a:xfrm>
          <a:solidFill>
            <a:srgbClr val="CCFFCC"/>
          </a:solidFill>
        </p:spPr>
        <p:txBody>
          <a:bodyPr>
            <a:normAutofit fontScale="90000"/>
          </a:bodyPr>
          <a:lstStyle/>
          <a:p>
            <a:pPr eaLnBrk="1" hangingPunct="1">
              <a:lnSpc>
                <a:spcPct val="85000"/>
              </a:lnSpc>
              <a:defRPr/>
            </a:pPr>
            <a:r>
              <a:rPr lang="en-US" altLang="zh-CN" sz="2800" b="1" dirty="0">
                <a:effectLst>
                  <a:outerShdw blurRad="38100" dist="38100" dir="2700000" algn="tl">
                    <a:srgbClr val="FFFFFF"/>
                  </a:outerShdw>
                </a:effectLst>
              </a:rPr>
              <a:t>Introduction to the strategy pattern through Design of a sorting program</a:t>
            </a:r>
            <a:endParaRPr lang="en-US" altLang="zh-CN" sz="2800" b="1" dirty="0">
              <a:effectLst>
                <a:outerShdw blurRad="38100" dist="38100" dir="2700000" algn="tl">
                  <a:srgbClr val="FFFFFF"/>
                </a:outerShdw>
              </a:effectLst>
            </a:endParaRPr>
          </a:p>
        </p:txBody>
      </p:sp>
      <p:sp>
        <p:nvSpPr>
          <p:cNvPr id="4" name="Rectangle 2"/>
          <p:cNvSpPr txBox="1">
            <a:spLocks noChangeArrowheads="1"/>
          </p:cNvSpPr>
          <p:nvPr/>
        </p:nvSpPr>
        <p:spPr>
          <a:xfrm>
            <a:off x="425513" y="2592985"/>
            <a:ext cx="5607262" cy="3201230"/>
          </a:xfrm>
          <a:prstGeom prst="rect">
            <a:avLst/>
          </a:prstGeom>
        </p:spPr>
        <p:txBody>
          <a:bodyPr vert="horz" lIns="0" tIns="45720" rIns="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buFont typeface="Arial" panose="020B0604020202020204" pitchFamily="34" charset="0"/>
              <a:buNone/>
              <a:defRPr/>
            </a:pPr>
            <a:r>
              <a:rPr lang="zh-CN" altLang="en-US" b="1" dirty="0" smtClean="0">
                <a:solidFill>
                  <a:srgbClr val="0000CC"/>
                </a:solidFill>
                <a:latin typeface="微软雅黑" panose="020B0503020204020204" pitchFamily="34" charset="-122"/>
                <a:ea typeface="微软雅黑" panose="020B0503020204020204" pitchFamily="34" charset="-122"/>
              </a:rPr>
              <a:t>缺点 </a:t>
            </a:r>
            <a:r>
              <a:rPr lang="en-US" altLang="zh-CN" b="1" dirty="0" smtClean="0">
                <a:solidFill>
                  <a:srgbClr val="0000CC"/>
                </a:solidFill>
                <a:latin typeface="微软雅黑" panose="020B0503020204020204" pitchFamily="34" charset="-122"/>
                <a:ea typeface="微软雅黑" panose="020B0503020204020204" pitchFamily="34" charset="-122"/>
              </a:rPr>
              <a:t>(Drawbacks):</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marL="514350" indent="-514350">
              <a:lnSpc>
                <a:spcPct val="120000"/>
              </a:lnSpc>
              <a:spcBef>
                <a:spcPts val="600"/>
              </a:spcBef>
              <a:buFont typeface="+mj-lt"/>
              <a:buAutoNum type="alphaLcParenR"/>
              <a:defRPr/>
            </a:pPr>
            <a:r>
              <a:rPr lang="zh-CN" altLang="en-US" b="1" dirty="0" smtClean="0">
                <a:solidFill>
                  <a:srgbClr val="0000CC"/>
                </a:solidFill>
                <a:latin typeface="微软雅黑" panose="020B0503020204020204" pitchFamily="34" charset="-122"/>
                <a:ea typeface="微软雅黑" panose="020B0503020204020204" pitchFamily="34" charset="-122"/>
              </a:rPr>
              <a:t>扩展</a:t>
            </a:r>
            <a:r>
              <a:rPr lang="zh-CN" altLang="en-US" b="1" dirty="0" smtClean="0">
                <a:latin typeface="微软雅黑" panose="020B0503020204020204" pitchFamily="34" charset="-122"/>
                <a:ea typeface="微软雅黑" panose="020B0503020204020204" pitchFamily="34" charset="-122"/>
              </a:rPr>
              <a:t>：若要</a:t>
            </a:r>
            <a:r>
              <a:rPr lang="zh-CN" altLang="en-US" b="1" dirty="0">
                <a:latin typeface="微软雅黑" panose="020B0503020204020204" pitchFamily="34" charset="-122"/>
                <a:ea typeface="微软雅黑" panose="020B0503020204020204" pitchFamily="34" charset="-122"/>
              </a:rPr>
              <a:t>增加一个新算法，则需要重新</a:t>
            </a:r>
            <a:r>
              <a:rPr lang="zh-CN" altLang="en-US" b="1" dirty="0" smtClean="0">
                <a:latin typeface="微软雅黑" panose="020B0503020204020204" pitchFamily="34" charset="-122"/>
                <a:ea typeface="微软雅黑" panose="020B0503020204020204" pitchFamily="34" charset="-122"/>
              </a:rPr>
              <a:t>编译</a:t>
            </a:r>
            <a:r>
              <a:rPr lang="en-US" altLang="zh-CN" b="1" dirty="0" smtClean="0">
                <a:latin typeface="微软雅黑" panose="020B0503020204020204" pitchFamily="34" charset="-122"/>
                <a:ea typeface="微软雅黑" panose="020B0503020204020204" pitchFamily="34" charset="-122"/>
              </a:rPr>
              <a:t>Sorting</a:t>
            </a:r>
            <a:r>
              <a:rPr lang="zh-CN" altLang="en-US" b="1" dirty="0" smtClean="0">
                <a:latin typeface="微软雅黑" panose="020B0503020204020204" pitchFamily="34" charset="-122"/>
                <a:ea typeface="微软雅黑" panose="020B0503020204020204" pitchFamily="34" charset="-122"/>
              </a:rPr>
              <a:t>类</a:t>
            </a: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marL="514350" indent="-514350">
              <a:lnSpc>
                <a:spcPct val="120000"/>
              </a:lnSpc>
              <a:spcBef>
                <a:spcPts val="600"/>
              </a:spcBef>
              <a:buFont typeface="+mj-lt"/>
              <a:buAutoNum type="alphaLcParenR"/>
              <a:defRPr/>
            </a:pPr>
            <a:r>
              <a:rPr lang="zh-CN" altLang="en-US" b="1" dirty="0" smtClean="0">
                <a:solidFill>
                  <a:srgbClr val="0000CC"/>
                </a:solidFill>
                <a:latin typeface="微软雅黑" panose="020B0503020204020204" pitchFamily="34" charset="-122"/>
                <a:ea typeface="微软雅黑" panose="020B0503020204020204" pitchFamily="34" charset="-122"/>
              </a:rPr>
              <a:t>修改</a:t>
            </a:r>
            <a:r>
              <a:rPr lang="zh-CN" altLang="en-US" b="1" dirty="0" smtClean="0">
                <a:latin typeface="微软雅黑" panose="020B0503020204020204" pitchFamily="34" charset="-122"/>
                <a:ea typeface="微软雅黑" panose="020B0503020204020204" pitchFamily="34" charset="-122"/>
              </a:rPr>
              <a:t>：若要</a:t>
            </a:r>
            <a:r>
              <a:rPr lang="zh-CN" altLang="en-US" b="1" dirty="0">
                <a:latin typeface="微软雅黑" panose="020B0503020204020204" pitchFamily="34" charset="-122"/>
                <a:ea typeface="微软雅黑" panose="020B0503020204020204" pitchFamily="34" charset="-122"/>
              </a:rPr>
              <a:t>修改某个算法代码，则需要重新</a:t>
            </a:r>
            <a:r>
              <a:rPr lang="zh-CN" altLang="en-US" b="1" dirty="0" smtClean="0">
                <a:latin typeface="微软雅黑" panose="020B0503020204020204" pitchFamily="34" charset="-122"/>
                <a:ea typeface="微软雅黑" panose="020B0503020204020204" pitchFamily="34" charset="-122"/>
              </a:rPr>
              <a:t>编译</a:t>
            </a:r>
            <a:r>
              <a:rPr lang="en-US" altLang="zh-CN" b="1" dirty="0" smtClean="0">
                <a:latin typeface="微软雅黑" panose="020B0503020204020204" pitchFamily="34" charset="-122"/>
                <a:ea typeface="微软雅黑" panose="020B0503020204020204" pitchFamily="34" charset="-122"/>
              </a:rPr>
              <a:t>Sorting</a:t>
            </a:r>
            <a:r>
              <a:rPr lang="zh-CN" altLang="en-US" b="1" dirty="0" smtClean="0">
                <a:latin typeface="微软雅黑" panose="020B0503020204020204" pitchFamily="34" charset="-122"/>
                <a:ea typeface="微软雅黑" panose="020B0503020204020204" pitchFamily="34" charset="-122"/>
              </a:rPr>
              <a:t>类</a:t>
            </a: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marL="514350" indent="-514350">
              <a:lnSpc>
                <a:spcPct val="120000"/>
              </a:lnSpc>
              <a:spcBef>
                <a:spcPts val="600"/>
              </a:spcBef>
              <a:buFont typeface="+mj-lt"/>
              <a:buAutoNum type="alphaLcParenR"/>
              <a:defRPr/>
            </a:pPr>
            <a:r>
              <a:rPr lang="zh-CN" altLang="en-US" b="1" dirty="0" smtClean="0">
                <a:solidFill>
                  <a:srgbClr val="0000CC"/>
                </a:solidFill>
                <a:latin typeface="微软雅黑" panose="020B0503020204020204" pitchFamily="34" charset="-122"/>
                <a:ea typeface="微软雅黑" panose="020B0503020204020204" pitchFamily="34" charset="-122"/>
              </a:rPr>
              <a:t>自顶向下的依赖</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5" name="Rectangle 13"/>
          <p:cNvSpPr>
            <a:spLocks noChangeArrowheads="1"/>
          </p:cNvSpPr>
          <p:nvPr/>
        </p:nvSpPr>
        <p:spPr bwMode="auto">
          <a:xfrm>
            <a:off x="6445862" y="3499527"/>
            <a:ext cx="5495658" cy="455613"/>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Sorting</a:t>
            </a:r>
            <a:r>
              <a:rPr lang="en-US" altLang="zh-CN" sz="2000" b="1" dirty="0">
                <a:effectLst>
                  <a:outerShdw blurRad="38100" dist="38100" dir="2700000" algn="tl">
                    <a:srgbClr val="C0C0C0"/>
                  </a:outerShdw>
                </a:effectLst>
              </a:rPr>
              <a:t> </a:t>
            </a:r>
            <a:endParaRPr lang="en-US" altLang="zh-CN" sz="2000" b="1" dirty="0">
              <a:effectLst>
                <a:outerShdw blurRad="38100" dist="38100" dir="2700000" algn="tl">
                  <a:srgbClr val="C0C0C0"/>
                </a:outerShdw>
              </a:effectLst>
            </a:endParaRPr>
          </a:p>
        </p:txBody>
      </p:sp>
      <p:sp>
        <p:nvSpPr>
          <p:cNvPr id="6" name="Rectangle 14"/>
          <p:cNvSpPr>
            <a:spLocks noChangeArrowheads="1"/>
          </p:cNvSpPr>
          <p:nvPr/>
        </p:nvSpPr>
        <p:spPr bwMode="auto">
          <a:xfrm>
            <a:off x="6445861" y="3950377"/>
            <a:ext cx="5495659" cy="1852894"/>
          </a:xfrm>
          <a:prstGeom prst="rect">
            <a:avLst/>
          </a:prstGeom>
          <a:solidFill>
            <a:srgbClr val="FFFFFF"/>
          </a:solidFill>
          <a:ln w="9525">
            <a:solidFill>
              <a:schemeClr val="tx1"/>
            </a:solidFill>
            <a:miter lim="800000"/>
          </a:ln>
        </p:spPr>
        <p:txBody>
          <a:bodyPr wrap="none" lIns="0" tIns="0" rIns="0" bIns="0" anchor="ctr"/>
          <a:lstStyle/>
          <a:p>
            <a:pPr>
              <a:spcBef>
                <a:spcPct val="10000"/>
              </a:spcBef>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bubbleSort</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 </a:t>
            </a:r>
            <a:r>
              <a:rPr lang="en-US" altLang="zh-CN" sz="2400" b="1" dirty="0" err="1">
                <a:latin typeface="微软雅黑" panose="020B0503020204020204" pitchFamily="34" charset="-122"/>
                <a:ea typeface="微软雅黑" panose="020B0503020204020204" pitchFamily="34" charset="-122"/>
              </a:rPr>
              <a:t>nums</a:t>
            </a:r>
            <a:r>
              <a:rPr lang="en-US" altLang="zh-CN" sz="2400" b="1" dirty="0">
                <a:latin typeface="微软雅黑" panose="020B0503020204020204" pitchFamily="34" charset="-122"/>
                <a:ea typeface="微软雅黑" panose="020B0503020204020204" pitchFamily="34" charset="-122"/>
              </a:rPr>
              <a:t>) :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 </a:t>
            </a:r>
            <a:endParaRPr lang="en-US" altLang="zh-CN" sz="2400" b="1" dirty="0">
              <a:latin typeface="微软雅黑" panose="020B0503020204020204" pitchFamily="34" charset="-122"/>
              <a:ea typeface="微软雅黑" panose="020B0503020204020204" pitchFamily="34" charset="-122"/>
            </a:endParaRPr>
          </a:p>
          <a:p>
            <a:pPr>
              <a:spcBef>
                <a:spcPct val="10000"/>
              </a:spcBef>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heapSort</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 </a:t>
            </a:r>
            <a:r>
              <a:rPr lang="en-US" altLang="zh-CN" sz="2400" b="1" dirty="0" err="1">
                <a:latin typeface="微软雅黑" panose="020B0503020204020204" pitchFamily="34" charset="-122"/>
                <a:ea typeface="微软雅黑" panose="020B0503020204020204" pitchFamily="34" charset="-122"/>
              </a:rPr>
              <a:t>nums</a:t>
            </a:r>
            <a:r>
              <a:rPr lang="en-US" altLang="zh-CN" sz="2400" b="1" dirty="0">
                <a:latin typeface="微软雅黑" panose="020B0503020204020204" pitchFamily="34" charset="-122"/>
                <a:ea typeface="微软雅黑" panose="020B0503020204020204" pitchFamily="34" charset="-122"/>
              </a:rPr>
              <a:t>) :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 </a:t>
            </a:r>
            <a:endParaRPr lang="en-US" altLang="zh-CN" sz="2400" b="1" dirty="0">
              <a:latin typeface="微软雅黑" panose="020B0503020204020204" pitchFamily="34" charset="-122"/>
              <a:ea typeface="微软雅黑" panose="020B0503020204020204" pitchFamily="34" charset="-122"/>
            </a:endParaRPr>
          </a:p>
          <a:p>
            <a:pPr>
              <a:spcBef>
                <a:spcPct val="10000"/>
              </a:spcBef>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insertionSort</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 </a:t>
            </a:r>
            <a:r>
              <a:rPr lang="en-US" altLang="zh-CN" sz="2400" b="1" dirty="0" err="1">
                <a:latin typeface="微软雅黑" panose="020B0503020204020204" pitchFamily="34" charset="-122"/>
                <a:ea typeface="微软雅黑" panose="020B0503020204020204" pitchFamily="34" charset="-122"/>
              </a:rPr>
              <a:t>nums</a:t>
            </a:r>
            <a:r>
              <a:rPr lang="en-US" altLang="zh-CN" sz="2400" b="1" dirty="0">
                <a:latin typeface="微软雅黑" panose="020B0503020204020204" pitchFamily="34" charset="-122"/>
                <a:ea typeface="微软雅黑" panose="020B0503020204020204" pitchFamily="34" charset="-122"/>
              </a:rPr>
              <a:t>) :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 </a:t>
            </a:r>
            <a:endParaRPr lang="en-US" altLang="zh-CN" sz="2400" b="1" dirty="0">
              <a:latin typeface="微软雅黑" panose="020B0503020204020204" pitchFamily="34" charset="-122"/>
              <a:ea typeface="微软雅黑" panose="020B0503020204020204" pitchFamily="34" charset="-122"/>
            </a:endParaRPr>
          </a:p>
          <a:p>
            <a:pPr>
              <a:spcBef>
                <a:spcPct val="10000"/>
              </a:spcBef>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quickSort</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 </a:t>
            </a:r>
            <a:r>
              <a:rPr lang="en-US" altLang="zh-CN" sz="2400" b="1" dirty="0" err="1">
                <a:latin typeface="微软雅黑" panose="020B0503020204020204" pitchFamily="34" charset="-122"/>
                <a:ea typeface="微软雅黑" panose="020B0503020204020204" pitchFamily="34" charset="-122"/>
              </a:rPr>
              <a:t>nums</a:t>
            </a:r>
            <a:r>
              <a:rPr lang="en-US" altLang="zh-CN" sz="2400" b="1" dirty="0">
                <a:latin typeface="微软雅黑" panose="020B0503020204020204" pitchFamily="34" charset="-122"/>
                <a:ea typeface="微软雅黑" panose="020B0503020204020204" pitchFamily="34" charset="-122"/>
              </a:rPr>
              <a:t>) :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  </a:t>
            </a:r>
            <a:endParaRPr lang="en-US" altLang="zh-CN" sz="2400" b="1" dirty="0">
              <a:latin typeface="微软雅黑" panose="020B0503020204020204" pitchFamily="34" charset="-122"/>
              <a:ea typeface="微软雅黑" panose="020B0503020204020204" pitchFamily="34" charset="-122"/>
            </a:endParaRPr>
          </a:p>
        </p:txBody>
      </p:sp>
      <p:sp>
        <p:nvSpPr>
          <p:cNvPr id="7" name="Rectangle 16"/>
          <p:cNvSpPr>
            <a:spLocks noChangeArrowheads="1"/>
          </p:cNvSpPr>
          <p:nvPr/>
        </p:nvSpPr>
        <p:spPr bwMode="auto">
          <a:xfrm>
            <a:off x="7078376" y="2062838"/>
            <a:ext cx="4004828" cy="534988"/>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Client </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 name="Line 20"/>
          <p:cNvSpPr>
            <a:spLocks noChangeShapeType="1"/>
          </p:cNvSpPr>
          <p:nvPr/>
        </p:nvSpPr>
        <p:spPr bwMode="auto">
          <a:xfrm>
            <a:off x="9080790" y="3091539"/>
            <a:ext cx="0" cy="431800"/>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Rectangle 22"/>
          <p:cNvSpPr>
            <a:spLocks noChangeArrowheads="1"/>
          </p:cNvSpPr>
          <p:nvPr/>
        </p:nvSpPr>
        <p:spPr bwMode="auto">
          <a:xfrm>
            <a:off x="7079961" y="2588302"/>
            <a:ext cx="4002621" cy="503237"/>
          </a:xfrm>
          <a:prstGeom prst="rect">
            <a:avLst/>
          </a:prstGeom>
          <a:solidFill>
            <a:srgbClr val="FFFFFF"/>
          </a:solidFill>
          <a:ln w="9525">
            <a:solidFill>
              <a:schemeClr val="tx1"/>
            </a:solidFill>
            <a:miter lim="800000"/>
          </a:ln>
        </p:spPr>
        <p:txBody>
          <a:bodyPr wrap="none" lIns="18000" anchor="ctr"/>
          <a:lstStyle/>
          <a:p>
            <a:r>
              <a:rPr lang="en-US" altLang="zh-CN" sz="2400" b="1" dirty="0">
                <a:latin typeface="微软雅黑" panose="020B0503020204020204" pitchFamily="34" charset="-122"/>
                <a:ea typeface="微软雅黑" panose="020B0503020204020204" pitchFamily="34" charset="-122"/>
              </a:rPr>
              <a:t>+main(String[ ] </a:t>
            </a:r>
            <a:r>
              <a:rPr lang="en-US" altLang="zh-CN" sz="2400" b="1" dirty="0" err="1">
                <a:latin typeface="微软雅黑" panose="020B0503020204020204" pitchFamily="34" charset="-122"/>
                <a:ea typeface="微软雅黑" panose="020B0503020204020204" pitchFamily="34" charset="-122"/>
              </a:rPr>
              <a:t>args</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
        <p:nvSpPr>
          <p:cNvPr id="10" name="Rectangle 3"/>
          <p:cNvSpPr txBox="1">
            <a:spLocks noChangeArrowheads="1"/>
          </p:cNvSpPr>
          <p:nvPr/>
        </p:nvSpPr>
        <p:spPr>
          <a:xfrm>
            <a:off x="425513" y="5950771"/>
            <a:ext cx="3938257" cy="461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zh-CN" altLang="en-US" b="1" dirty="0" smtClean="0">
                <a:solidFill>
                  <a:srgbClr val="0000CC"/>
                </a:solidFill>
                <a:latin typeface="微软雅黑" panose="020B0503020204020204" pitchFamily="34" charset="-122"/>
                <a:ea typeface="微软雅黑" panose="020B0503020204020204" pitchFamily="34" charset="-122"/>
              </a:rPr>
              <a:t>怎样继续改善设计呢？</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a:spLocks noGrp="1" noChangeArrowheads="1"/>
          </p:cNvSpPr>
          <p:nvPr>
            <p:ph idx="1"/>
          </p:nvPr>
        </p:nvSpPr>
        <p:spPr>
          <a:xfrm>
            <a:off x="530479" y="1507024"/>
            <a:ext cx="10369894" cy="694301"/>
          </a:xfrm>
        </p:spPr>
        <p:txBody>
          <a:bodyPr>
            <a:normAutofit/>
          </a:bodyPr>
          <a:lstStyle/>
          <a:p>
            <a:pPr eaLnBrk="1" hangingPunct="1">
              <a:lnSpc>
                <a:spcPct val="120000"/>
              </a:lnSpc>
              <a:buFontTx/>
              <a:buNone/>
            </a:pPr>
            <a:r>
              <a:rPr lang="en-US" altLang="zh-CN" b="1" dirty="0">
                <a:solidFill>
                  <a:srgbClr val="0000CC"/>
                </a:solidFill>
                <a:latin typeface="微软雅黑" panose="020B0503020204020204" pitchFamily="34" charset="-122"/>
                <a:ea typeface="微软雅黑" panose="020B0503020204020204" pitchFamily="34" charset="-122"/>
              </a:rPr>
              <a:t>Design 3.</a:t>
            </a:r>
            <a:r>
              <a:rPr lang="en-US" altLang="zh-CN"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进一步分裂，重构</a:t>
            </a:r>
            <a:r>
              <a:rPr lang="en-US" altLang="zh-CN" b="1" dirty="0" smtClean="0">
                <a:latin typeface="微软雅黑" panose="020B0503020204020204" pitchFamily="34" charset="-122"/>
                <a:ea typeface="微软雅黑" panose="020B0503020204020204" pitchFamily="34" charset="-122"/>
              </a:rPr>
              <a:t>Sorting</a:t>
            </a:r>
            <a:r>
              <a:rPr lang="zh-CN" altLang="en-US" b="1" dirty="0" smtClean="0">
                <a:latin typeface="微软雅黑" panose="020B0503020204020204" pitchFamily="34" charset="-122"/>
                <a:ea typeface="微软雅黑" panose="020B0503020204020204" pitchFamily="34" charset="-122"/>
              </a:rPr>
              <a:t>类为一个层次类，如下</a:t>
            </a:r>
            <a:endParaRPr lang="en-US" altLang="zh-CN" b="1" dirty="0">
              <a:latin typeface="微软雅黑" panose="020B0503020204020204" pitchFamily="34" charset="-122"/>
              <a:ea typeface="微软雅黑" panose="020B0503020204020204" pitchFamily="34" charset="-122"/>
            </a:endParaRPr>
          </a:p>
        </p:txBody>
      </p:sp>
      <p:grpSp>
        <p:nvGrpSpPr>
          <p:cNvPr id="14338" name="Group 57"/>
          <p:cNvGrpSpPr/>
          <p:nvPr/>
        </p:nvGrpSpPr>
        <p:grpSpPr bwMode="auto">
          <a:xfrm>
            <a:off x="5088302" y="2626015"/>
            <a:ext cx="1739900" cy="1163638"/>
            <a:chOff x="2479" y="2387"/>
            <a:chExt cx="1853" cy="733"/>
          </a:xfrm>
        </p:grpSpPr>
        <p:sp>
          <p:nvSpPr>
            <p:cNvPr id="209924" name="Rectangle 4"/>
            <p:cNvSpPr>
              <a:spLocks noChangeArrowheads="1"/>
            </p:cNvSpPr>
            <p:nvPr/>
          </p:nvSpPr>
          <p:spPr bwMode="auto">
            <a:xfrm>
              <a:off x="2479" y="2387"/>
              <a:ext cx="1853" cy="29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Sorting</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25" name="Rectangle 5"/>
            <p:cNvSpPr>
              <a:spLocks noChangeArrowheads="1"/>
            </p:cNvSpPr>
            <p:nvPr/>
          </p:nvSpPr>
          <p:spPr bwMode="auto">
            <a:xfrm>
              <a:off x="2479" y="2730"/>
              <a:ext cx="1853" cy="39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4341" name="Rectangle 6"/>
            <p:cNvSpPr>
              <a:spLocks noChangeArrowheads="1"/>
            </p:cNvSpPr>
            <p:nvPr/>
          </p:nvSpPr>
          <p:spPr bwMode="auto">
            <a:xfrm>
              <a:off x="2479" y="2677"/>
              <a:ext cx="1853" cy="53"/>
            </a:xfrm>
            <a:prstGeom prst="rect">
              <a:avLst/>
            </a:prstGeom>
            <a:solidFill>
              <a:srgbClr val="FFFFFF"/>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grpSp>
      <p:sp>
        <p:nvSpPr>
          <p:cNvPr id="14342" name="Line 7"/>
          <p:cNvSpPr>
            <a:spLocks noChangeShapeType="1"/>
          </p:cNvSpPr>
          <p:nvPr/>
        </p:nvSpPr>
        <p:spPr bwMode="auto">
          <a:xfrm flipV="1">
            <a:off x="2772140" y="4226215"/>
            <a:ext cx="619125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43" name="Line 9"/>
          <p:cNvSpPr>
            <a:spLocks noChangeShapeType="1"/>
          </p:cNvSpPr>
          <p:nvPr/>
        </p:nvSpPr>
        <p:spPr bwMode="auto">
          <a:xfrm flipH="1">
            <a:off x="6939327" y="4242090"/>
            <a:ext cx="1588" cy="3254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44" name="AutoShape 21"/>
          <p:cNvSpPr>
            <a:spLocks noChangeArrowheads="1"/>
          </p:cNvSpPr>
          <p:nvPr/>
        </p:nvSpPr>
        <p:spPr bwMode="auto">
          <a:xfrm>
            <a:off x="3003915" y="3151478"/>
            <a:ext cx="214312" cy="195262"/>
          </a:xfrm>
          <a:prstGeom prst="diamond">
            <a:avLst/>
          </a:prstGeom>
          <a:solidFill>
            <a:srgbClr val="FFFFFF"/>
          </a:solidFill>
          <a:ln w="31750">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4345" name="Text Box 22"/>
          <p:cNvSpPr txBox="1">
            <a:spLocks noChangeArrowheads="1"/>
          </p:cNvSpPr>
          <p:nvPr/>
        </p:nvSpPr>
        <p:spPr bwMode="auto">
          <a:xfrm>
            <a:off x="3010267" y="2741843"/>
            <a:ext cx="1276348" cy="400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Sorting </a:t>
            </a:r>
            <a:endParaRPr lang="en-US" altLang="zh-CN" sz="2000" b="1" dirty="0">
              <a:latin typeface="微软雅黑" panose="020B0503020204020204" pitchFamily="34" charset="-122"/>
              <a:ea typeface="微软雅黑" panose="020B0503020204020204" pitchFamily="34" charset="-122"/>
            </a:endParaRPr>
          </a:p>
        </p:txBody>
      </p:sp>
      <p:grpSp>
        <p:nvGrpSpPr>
          <p:cNvPr id="14346" name="Group 23"/>
          <p:cNvGrpSpPr/>
          <p:nvPr/>
        </p:nvGrpSpPr>
        <p:grpSpPr bwMode="auto">
          <a:xfrm>
            <a:off x="1679941" y="2789528"/>
            <a:ext cx="1322387" cy="844550"/>
            <a:chOff x="113" y="1253"/>
            <a:chExt cx="1496" cy="589"/>
          </a:xfrm>
        </p:grpSpPr>
        <p:sp>
          <p:nvSpPr>
            <p:cNvPr id="209944" name="Rectangle 24"/>
            <p:cNvSpPr>
              <a:spLocks noChangeArrowheads="1"/>
            </p:cNvSpPr>
            <p:nvPr/>
          </p:nvSpPr>
          <p:spPr bwMode="auto">
            <a:xfrm>
              <a:off x="113" y="1253"/>
              <a:ext cx="1496" cy="27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a:effectLst>
                    <a:outerShdw blurRad="38100" dist="38100" dir="2700000" algn="tl">
                      <a:srgbClr val="C0C0C0"/>
                    </a:outerShdw>
                  </a:effectLst>
                  <a:latin typeface="微软雅黑" panose="020B0503020204020204" pitchFamily="34" charset="-122"/>
                  <a:ea typeface="微软雅黑" panose="020B0503020204020204" pitchFamily="34" charset="-122"/>
                </a:rPr>
                <a:t>Client</a:t>
              </a:r>
              <a:r>
                <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45" name="Rectangle 25"/>
            <p:cNvSpPr>
              <a:spLocks noChangeArrowheads="1"/>
            </p:cNvSpPr>
            <p:nvPr/>
          </p:nvSpPr>
          <p:spPr bwMode="auto">
            <a:xfrm>
              <a:off x="113" y="1570"/>
              <a:ext cx="1496" cy="27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endParaRPr lang="zh-CN" altLang="zh-CN" sz="20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4349" name="Rectangle 26"/>
            <p:cNvSpPr>
              <a:spLocks noChangeArrowheads="1"/>
            </p:cNvSpPr>
            <p:nvPr/>
          </p:nvSpPr>
          <p:spPr bwMode="auto">
            <a:xfrm>
              <a:off x="113" y="1525"/>
              <a:ext cx="1496" cy="44"/>
            </a:xfrm>
            <a:prstGeom prst="rect">
              <a:avLst/>
            </a:prstGeom>
            <a:solidFill>
              <a:srgbClr val="FFFFFF"/>
            </a:solidFill>
            <a:ln w="9525">
              <a:solidFill>
                <a:schemeClr val="tx1"/>
              </a:solidFill>
              <a:miter lim="800000"/>
            </a:ln>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14350" name="AutoShape 50"/>
          <p:cNvSpPr>
            <a:spLocks noChangeArrowheads="1"/>
          </p:cNvSpPr>
          <p:nvPr/>
        </p:nvSpPr>
        <p:spPr bwMode="auto">
          <a:xfrm>
            <a:off x="5789977" y="3776954"/>
            <a:ext cx="287338" cy="433387"/>
          </a:xfrm>
          <a:prstGeom prst="upArrow">
            <a:avLst>
              <a:gd name="adj1" fmla="val 0"/>
              <a:gd name="adj2" fmla="val 88346"/>
            </a:avLst>
          </a:prstGeom>
          <a:solidFill>
            <a:srgbClr val="FFFFFF"/>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4351" name="Line 52"/>
          <p:cNvSpPr>
            <a:spLocks noChangeShapeType="1"/>
          </p:cNvSpPr>
          <p:nvPr/>
        </p:nvSpPr>
        <p:spPr bwMode="auto">
          <a:xfrm>
            <a:off x="2772140" y="4210340"/>
            <a:ext cx="0" cy="2873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52" name="Line 53"/>
          <p:cNvSpPr>
            <a:spLocks noChangeShapeType="1"/>
          </p:cNvSpPr>
          <p:nvPr/>
        </p:nvSpPr>
        <p:spPr bwMode="auto">
          <a:xfrm>
            <a:off x="4927965" y="4235741"/>
            <a:ext cx="0" cy="3587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53" name="Line 54"/>
          <p:cNvSpPr>
            <a:spLocks noChangeShapeType="1"/>
          </p:cNvSpPr>
          <p:nvPr/>
        </p:nvSpPr>
        <p:spPr bwMode="auto">
          <a:xfrm flipV="1">
            <a:off x="3192828" y="3249903"/>
            <a:ext cx="180181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9976" name="Rectangle 56"/>
          <p:cNvSpPr>
            <a:spLocks noGrp="1" noChangeArrowheads="1"/>
          </p:cNvSpPr>
          <p:nvPr>
            <p:ph type="title"/>
          </p:nvPr>
        </p:nvSpPr>
        <p:spPr>
          <a:xfrm>
            <a:off x="983820" y="386250"/>
            <a:ext cx="9337129" cy="719137"/>
          </a:xfrm>
          <a:solidFill>
            <a:srgbClr val="CCFFCC"/>
          </a:solidFill>
        </p:spPr>
        <p:txBody>
          <a:bodyPr>
            <a:normAutofit fontScale="90000"/>
          </a:bodyPr>
          <a:lstStyle/>
          <a:p>
            <a:pPr eaLnBrk="1" hangingPunct="1">
              <a:lnSpc>
                <a:spcPct val="85000"/>
              </a:lnSpc>
              <a:defRPr/>
            </a:pPr>
            <a:r>
              <a:rPr lang="en-US" altLang="zh-CN" sz="2800" b="1" dirty="0">
                <a:effectLst>
                  <a:outerShdw blurRad="38100" dist="38100" dir="2700000" algn="tl">
                    <a:srgbClr val="FFFFFF"/>
                  </a:outerShdw>
                </a:effectLst>
              </a:rPr>
              <a:t>Introduction to the strategy pattern through Design of a sorting program</a:t>
            </a:r>
            <a:endParaRPr lang="en-US" altLang="zh-CN" sz="2800" b="1" dirty="0">
              <a:effectLst>
                <a:outerShdw blurRad="38100" dist="38100" dir="2700000" algn="tl">
                  <a:srgbClr val="FFFFFF"/>
                </a:outerShdw>
              </a:effectLst>
            </a:endParaRPr>
          </a:p>
        </p:txBody>
      </p:sp>
      <p:sp>
        <p:nvSpPr>
          <p:cNvPr id="14355" name="Line 9"/>
          <p:cNvSpPr>
            <a:spLocks noChangeShapeType="1"/>
          </p:cNvSpPr>
          <p:nvPr/>
        </p:nvSpPr>
        <p:spPr bwMode="auto">
          <a:xfrm flipH="1">
            <a:off x="8974502" y="4235740"/>
            <a:ext cx="1588" cy="3254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4356" name="Group 59"/>
          <p:cNvGrpSpPr/>
          <p:nvPr/>
        </p:nvGrpSpPr>
        <p:grpSpPr bwMode="auto">
          <a:xfrm>
            <a:off x="1222218" y="4516728"/>
            <a:ext cx="2570685" cy="844550"/>
            <a:chOff x="2237" y="3578"/>
            <a:chExt cx="1142" cy="532"/>
          </a:xfrm>
        </p:grpSpPr>
        <p:sp>
          <p:nvSpPr>
            <p:cNvPr id="209934" name="Rectangle 14"/>
            <p:cNvSpPr>
              <a:spLocks noChangeArrowheads="1"/>
            </p:cNvSpPr>
            <p:nvPr/>
          </p:nvSpPr>
          <p:spPr bwMode="auto">
            <a:xfrm>
              <a:off x="2237" y="3578"/>
              <a:ext cx="1142"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BubbleSort</a:t>
              </a:r>
              <a:r>
                <a:rPr lang="en-US" altLang="zh-CN" sz="2800"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8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35" name="Rectangle 15"/>
            <p:cNvSpPr>
              <a:spLocks noChangeArrowheads="1"/>
            </p:cNvSpPr>
            <p:nvPr/>
          </p:nvSpPr>
          <p:spPr bwMode="auto">
            <a:xfrm>
              <a:off x="2237" y="3864"/>
              <a:ext cx="1142"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4359" name="Rectangle 16"/>
            <p:cNvSpPr>
              <a:spLocks noChangeArrowheads="1"/>
            </p:cNvSpPr>
            <p:nvPr/>
          </p:nvSpPr>
          <p:spPr bwMode="auto">
            <a:xfrm>
              <a:off x="2237" y="3824"/>
              <a:ext cx="1142" cy="39"/>
            </a:xfrm>
            <a:prstGeom prst="rect">
              <a:avLst/>
            </a:prstGeom>
            <a:solidFill>
              <a:srgbClr val="FFFFFF"/>
            </a:solidFill>
            <a:ln w="9525">
              <a:solidFill>
                <a:schemeClr val="tx1"/>
              </a:solidFill>
              <a:miter lim="800000"/>
            </a:ln>
          </p:spPr>
          <p:txBody>
            <a:bodyPr wrap="none" anchor="ctr"/>
            <a:lstStyle/>
            <a:p>
              <a:pPr algn="ctr"/>
              <a:endParaRPr lang="zh-CN" altLang="zh-CN" sz="2400">
                <a:latin typeface="微软雅黑" panose="020B0503020204020204" pitchFamily="34" charset="-122"/>
                <a:ea typeface="微软雅黑" panose="020B0503020204020204" pitchFamily="34" charset="-122"/>
              </a:endParaRPr>
            </a:p>
          </p:txBody>
        </p:sp>
      </p:grpSp>
      <p:grpSp>
        <p:nvGrpSpPr>
          <p:cNvPr id="14360" name="Group 60"/>
          <p:cNvGrpSpPr/>
          <p:nvPr/>
        </p:nvGrpSpPr>
        <p:grpSpPr bwMode="auto">
          <a:xfrm>
            <a:off x="3923078" y="4516728"/>
            <a:ext cx="2078427" cy="844550"/>
            <a:chOff x="3409" y="3578"/>
            <a:chExt cx="1058" cy="532"/>
          </a:xfrm>
        </p:grpSpPr>
        <p:sp>
          <p:nvSpPr>
            <p:cNvPr id="209937" name="Rectangle 17"/>
            <p:cNvSpPr>
              <a:spLocks noChangeArrowheads="1"/>
            </p:cNvSpPr>
            <p:nvPr/>
          </p:nvSpPr>
          <p:spPr bwMode="auto">
            <a:xfrm>
              <a:off x="3409" y="3578"/>
              <a:ext cx="1058"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HeapSort</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38" name="Rectangle 18"/>
            <p:cNvSpPr>
              <a:spLocks noChangeArrowheads="1"/>
            </p:cNvSpPr>
            <p:nvPr/>
          </p:nvSpPr>
          <p:spPr bwMode="auto">
            <a:xfrm>
              <a:off x="3409" y="3864"/>
              <a:ext cx="1058"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4363" name="Rectangle 19"/>
            <p:cNvSpPr>
              <a:spLocks noChangeArrowheads="1"/>
            </p:cNvSpPr>
            <p:nvPr/>
          </p:nvSpPr>
          <p:spPr bwMode="auto">
            <a:xfrm>
              <a:off x="3409" y="3824"/>
              <a:ext cx="1058" cy="39"/>
            </a:xfrm>
            <a:prstGeom prst="rect">
              <a:avLst/>
            </a:prstGeom>
            <a:solidFill>
              <a:srgbClr val="FFFFFF"/>
            </a:solidFill>
            <a:ln w="9525">
              <a:solidFill>
                <a:schemeClr val="tx1"/>
              </a:solidFill>
              <a:miter lim="800000"/>
            </a:ln>
          </p:spPr>
          <p:txBody>
            <a:bodyPr wrap="none" anchor="ctr"/>
            <a:lstStyle/>
            <a:p>
              <a:pPr algn="ctr"/>
              <a:endParaRPr lang="zh-CN" altLang="zh-CN" sz="2400" b="1">
                <a:latin typeface="微软雅黑" panose="020B0503020204020204" pitchFamily="34" charset="-122"/>
                <a:ea typeface="微软雅黑" panose="020B0503020204020204" pitchFamily="34" charset="-122"/>
              </a:endParaRPr>
            </a:p>
          </p:txBody>
        </p:sp>
      </p:grpSp>
      <p:grpSp>
        <p:nvGrpSpPr>
          <p:cNvPr id="14364" name="Group 61"/>
          <p:cNvGrpSpPr/>
          <p:nvPr/>
        </p:nvGrpSpPr>
        <p:grpSpPr bwMode="auto">
          <a:xfrm>
            <a:off x="6001505" y="4497678"/>
            <a:ext cx="2382000" cy="844550"/>
            <a:chOff x="4498" y="3566"/>
            <a:chExt cx="1058" cy="532"/>
          </a:xfrm>
        </p:grpSpPr>
        <p:sp>
          <p:nvSpPr>
            <p:cNvPr id="209949" name="Rectangle 29"/>
            <p:cNvSpPr>
              <a:spLocks noChangeArrowheads="1"/>
            </p:cNvSpPr>
            <p:nvPr/>
          </p:nvSpPr>
          <p:spPr bwMode="auto">
            <a:xfrm>
              <a:off x="4498" y="3566"/>
              <a:ext cx="1058"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InsertSort</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50" name="Rectangle 30"/>
            <p:cNvSpPr>
              <a:spLocks noChangeArrowheads="1"/>
            </p:cNvSpPr>
            <p:nvPr/>
          </p:nvSpPr>
          <p:spPr bwMode="auto">
            <a:xfrm>
              <a:off x="4498" y="3852"/>
              <a:ext cx="1058"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4367" name="Rectangle 31"/>
            <p:cNvSpPr>
              <a:spLocks noChangeArrowheads="1"/>
            </p:cNvSpPr>
            <p:nvPr/>
          </p:nvSpPr>
          <p:spPr bwMode="auto">
            <a:xfrm>
              <a:off x="4498" y="3812"/>
              <a:ext cx="1058" cy="39"/>
            </a:xfrm>
            <a:prstGeom prst="rect">
              <a:avLst/>
            </a:prstGeom>
            <a:solidFill>
              <a:srgbClr val="FFFFFF"/>
            </a:solidFill>
            <a:ln w="9525">
              <a:solidFill>
                <a:schemeClr val="tx1"/>
              </a:solidFill>
              <a:miter lim="800000"/>
            </a:ln>
          </p:spPr>
          <p:txBody>
            <a:bodyPr wrap="none" anchor="ctr"/>
            <a:lstStyle/>
            <a:p>
              <a:pPr algn="ctr"/>
              <a:endParaRPr lang="zh-CN" altLang="zh-CN" sz="2400">
                <a:latin typeface="微软雅黑" panose="020B0503020204020204" pitchFamily="34" charset="-122"/>
                <a:ea typeface="微软雅黑" panose="020B0503020204020204" pitchFamily="34" charset="-122"/>
              </a:endParaRPr>
            </a:p>
          </p:txBody>
        </p:sp>
      </p:grpSp>
      <p:grpSp>
        <p:nvGrpSpPr>
          <p:cNvPr id="14368" name="Group 62"/>
          <p:cNvGrpSpPr/>
          <p:nvPr/>
        </p:nvGrpSpPr>
        <p:grpSpPr bwMode="auto">
          <a:xfrm>
            <a:off x="8579745" y="4497678"/>
            <a:ext cx="2121447" cy="844550"/>
            <a:chOff x="1065" y="1446"/>
            <a:chExt cx="1089" cy="532"/>
          </a:xfrm>
        </p:grpSpPr>
        <p:sp>
          <p:nvSpPr>
            <p:cNvPr id="209952" name="Rectangle 32"/>
            <p:cNvSpPr>
              <a:spLocks noChangeArrowheads="1"/>
            </p:cNvSpPr>
            <p:nvPr/>
          </p:nvSpPr>
          <p:spPr bwMode="auto">
            <a:xfrm>
              <a:off x="1065" y="1446"/>
              <a:ext cx="1089"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QuikSort</a:t>
              </a:r>
              <a:r>
                <a:rPr lang="en-US" altLang="zh-CN" sz="2800"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8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53" name="Rectangle 33"/>
            <p:cNvSpPr>
              <a:spLocks noChangeArrowheads="1"/>
            </p:cNvSpPr>
            <p:nvPr/>
          </p:nvSpPr>
          <p:spPr bwMode="auto">
            <a:xfrm>
              <a:off x="1065" y="1732"/>
              <a:ext cx="1089"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4371" name="Rectangle 34"/>
            <p:cNvSpPr>
              <a:spLocks noChangeArrowheads="1"/>
            </p:cNvSpPr>
            <p:nvPr/>
          </p:nvSpPr>
          <p:spPr bwMode="auto">
            <a:xfrm>
              <a:off x="1065" y="1692"/>
              <a:ext cx="1089" cy="39"/>
            </a:xfrm>
            <a:prstGeom prst="rect">
              <a:avLst/>
            </a:prstGeom>
            <a:solidFill>
              <a:srgbClr val="FFFFFF"/>
            </a:solidFill>
            <a:ln w="9525">
              <a:solidFill>
                <a:schemeClr val="tx1"/>
              </a:solidFill>
              <a:miter lim="800000"/>
            </a:ln>
          </p:spPr>
          <p:txBody>
            <a:bodyPr wrap="none" anchor="ctr"/>
            <a:lstStyle/>
            <a:p>
              <a:pPr algn="ctr"/>
              <a:endParaRPr lang="zh-CN" altLang="zh-CN" sz="2400">
                <a:latin typeface="微软雅黑" panose="020B0503020204020204" pitchFamily="34" charset="-122"/>
                <a:ea typeface="微软雅黑" panose="020B0503020204020204" pitchFamily="34" charset="-122"/>
              </a:endParaRPr>
            </a:p>
          </p:txBody>
        </p:sp>
      </p:grpSp>
      <p:sp>
        <p:nvSpPr>
          <p:cNvPr id="14372" name="TextBox 1"/>
          <p:cNvSpPr txBox="1">
            <a:spLocks noChangeArrowheads="1"/>
          </p:cNvSpPr>
          <p:nvPr/>
        </p:nvSpPr>
        <p:spPr bwMode="auto">
          <a:xfrm>
            <a:off x="7155228" y="2626015"/>
            <a:ext cx="23034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00CC"/>
                </a:solidFill>
                <a:latin typeface="微软雅黑" panose="020B0503020204020204" pitchFamily="34" charset="-122"/>
                <a:ea typeface="微软雅黑" panose="020B0503020204020204" pitchFamily="34" charset="-122"/>
              </a:rPr>
              <a:t>设计一个共同的接口</a:t>
            </a:r>
            <a:endParaRPr lang="zh-CN" altLang="en-US" sz="2800" b="1">
              <a:solidFill>
                <a:srgbClr val="0000CC"/>
              </a:solidFill>
              <a:latin typeface="微软雅黑" panose="020B0503020204020204" pitchFamily="34" charset="-122"/>
              <a:ea typeface="微软雅黑" panose="020B0503020204020204" pitchFamily="34" charset="-122"/>
            </a:endParaRPr>
          </a:p>
        </p:txBody>
      </p:sp>
      <p:sp>
        <p:nvSpPr>
          <p:cNvPr id="2" name="TextBox 1"/>
          <p:cNvSpPr txBox="1">
            <a:spLocks noChangeArrowheads="1"/>
          </p:cNvSpPr>
          <p:nvPr/>
        </p:nvSpPr>
        <p:spPr bwMode="auto">
          <a:xfrm>
            <a:off x="545163" y="5930431"/>
            <a:ext cx="8210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solidFill>
                  <a:srgbClr val="0000CC"/>
                </a:solidFill>
                <a:latin typeface="微软雅黑" panose="020B0503020204020204" pitchFamily="34" charset="-122"/>
                <a:ea typeface="微软雅黑" panose="020B0503020204020204" pitchFamily="34" charset="-122"/>
              </a:rPr>
              <a:t>评论：</a:t>
            </a:r>
            <a:r>
              <a:rPr lang="zh-CN" altLang="en-US" sz="3200" b="1" dirty="0">
                <a:latin typeface="微软雅黑" panose="020B0503020204020204" pitchFamily="34" charset="-122"/>
                <a:ea typeface="微软雅黑" panose="020B0503020204020204" pitchFamily="34" charset="-122"/>
              </a:rPr>
              <a:t>依赖倒转</a:t>
            </a:r>
            <a:r>
              <a:rPr lang="en-US" altLang="zh-CN" sz="3200" b="1" dirty="0">
                <a:latin typeface="微软雅黑" panose="020B0503020204020204" pitchFamily="34" charset="-122"/>
                <a:ea typeface="微软雅黑" panose="020B0503020204020204" pitchFamily="34" charset="-122"/>
              </a:rPr>
              <a:t>-21</a:t>
            </a:r>
            <a:r>
              <a:rPr lang="zh-CN" altLang="en-US" sz="3200" b="1" dirty="0">
                <a:latin typeface="微软雅黑" panose="020B0503020204020204" pitchFamily="34" charset="-122"/>
                <a:ea typeface="微软雅黑" panose="020B0503020204020204" pitchFamily="34" charset="-122"/>
              </a:rPr>
              <a:t>世纪新思维。</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idx="1"/>
          </p:nvPr>
        </p:nvSpPr>
        <p:spPr>
          <a:xfrm>
            <a:off x="651850" y="1196976"/>
            <a:ext cx="9026304" cy="1355163"/>
          </a:xfrm>
        </p:spPr>
        <p:txBody>
          <a:bodyPr>
            <a:normAutofit/>
          </a:bodyPr>
          <a:lstStyle/>
          <a:p>
            <a:pPr marL="609600" indent="-609600">
              <a:lnSpc>
                <a:spcPct val="120000"/>
              </a:lnSpc>
              <a:spcBef>
                <a:spcPts val="600"/>
              </a:spcBef>
              <a:buNone/>
              <a:defRPr/>
            </a:pPr>
            <a:r>
              <a:rPr lang="zh-CN" altLang="en-US" b="1" dirty="0" smtClean="0">
                <a:solidFill>
                  <a:srgbClr val="0000CC"/>
                </a:solidFill>
                <a:latin typeface="微软雅黑" panose="020B0503020204020204" pitchFamily="34" charset="-122"/>
                <a:ea typeface="微软雅黑" panose="020B0503020204020204" pitchFamily="34" charset="-122"/>
              </a:rPr>
              <a:t>设计优点：</a:t>
            </a:r>
            <a:endParaRPr lang="en-US" altLang="zh-CN" b="1" dirty="0">
              <a:solidFill>
                <a:srgbClr val="0000CC"/>
              </a:solidFill>
              <a:latin typeface="微软雅黑" panose="020B0503020204020204" pitchFamily="34" charset="-122"/>
              <a:ea typeface="微软雅黑" panose="020B0503020204020204" pitchFamily="34" charset="-122"/>
            </a:endParaRPr>
          </a:p>
          <a:p>
            <a:pPr marL="609600" indent="-609600">
              <a:lnSpc>
                <a:spcPct val="120000"/>
              </a:lnSpc>
              <a:spcBef>
                <a:spcPts val="600"/>
              </a:spcBef>
              <a:buFontTx/>
              <a:buAutoNum type="alphaLcParenR"/>
              <a:defRPr/>
            </a:pPr>
            <a:r>
              <a:rPr lang="zh-CN" altLang="en-US"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当添加</a:t>
            </a:r>
            <a:r>
              <a:rPr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rPr>
              <a:t>新算法时，不需要更改和重新编译现有</a:t>
            </a:r>
            <a:r>
              <a:rPr lang="zh-CN" altLang="en-US"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的代码</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0949" name="Rectangle 5"/>
          <p:cNvSpPr>
            <a:spLocks noGrp="1" noChangeArrowheads="1"/>
          </p:cNvSpPr>
          <p:nvPr>
            <p:ph type="title"/>
          </p:nvPr>
        </p:nvSpPr>
        <p:spPr>
          <a:xfrm>
            <a:off x="724277" y="260350"/>
            <a:ext cx="10429592" cy="719138"/>
          </a:xfrm>
          <a:solidFill>
            <a:srgbClr val="CCFFCC"/>
          </a:solidFill>
        </p:spPr>
        <p:txBody>
          <a:bodyPr>
            <a:normAutofit/>
          </a:bodyPr>
          <a:lstStyle/>
          <a:p>
            <a:pPr eaLnBrk="1" hangingPunct="1">
              <a:lnSpc>
                <a:spcPct val="85000"/>
              </a:lnSpc>
              <a:defRPr/>
            </a:pPr>
            <a:r>
              <a:rPr lang="en-US" altLang="zh-CN" sz="2800" b="1" dirty="0">
                <a:effectLst>
                  <a:outerShdw blurRad="38100" dist="38100" dir="2700000" algn="tl">
                    <a:srgbClr val="FFFFFF"/>
                  </a:outerShdw>
                </a:effectLst>
              </a:rPr>
              <a:t>Introduction to the strategy pattern through Design of a sorting program</a:t>
            </a:r>
            <a:endParaRPr lang="en-US" altLang="zh-CN" sz="2800" b="1" dirty="0">
              <a:effectLst>
                <a:outerShdw blurRad="38100" dist="38100" dir="2700000" algn="tl">
                  <a:srgbClr val="FFFFFF"/>
                </a:outerShdw>
              </a:effectLst>
            </a:endParaRPr>
          </a:p>
        </p:txBody>
      </p:sp>
      <p:sp>
        <p:nvSpPr>
          <p:cNvPr id="2" name="爆炸形 1 1"/>
          <p:cNvSpPr/>
          <p:nvPr/>
        </p:nvSpPr>
        <p:spPr>
          <a:xfrm>
            <a:off x="10147544" y="1689383"/>
            <a:ext cx="576262" cy="647700"/>
          </a:xfrm>
          <a:prstGeom prst="irregularSeal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6432" name="Group 48"/>
          <p:cNvGrpSpPr/>
          <p:nvPr/>
        </p:nvGrpSpPr>
        <p:grpSpPr bwMode="auto">
          <a:xfrm>
            <a:off x="914406" y="3066488"/>
            <a:ext cx="8635117" cy="2735262"/>
            <a:chOff x="83" y="2251"/>
            <a:chExt cx="4611" cy="1723"/>
          </a:xfrm>
        </p:grpSpPr>
        <p:grpSp>
          <p:nvGrpSpPr>
            <p:cNvPr id="15365" name="Group 57"/>
            <p:cNvGrpSpPr/>
            <p:nvPr/>
          </p:nvGrpSpPr>
          <p:grpSpPr bwMode="auto">
            <a:xfrm>
              <a:off x="2073" y="2251"/>
              <a:ext cx="1171" cy="733"/>
              <a:chOff x="2479" y="2387"/>
              <a:chExt cx="1853" cy="733"/>
            </a:xfrm>
          </p:grpSpPr>
          <p:sp>
            <p:nvSpPr>
              <p:cNvPr id="209924" name="Rectangle 4"/>
              <p:cNvSpPr>
                <a:spLocks noChangeArrowheads="1"/>
              </p:cNvSpPr>
              <p:nvPr/>
            </p:nvSpPr>
            <p:spPr bwMode="auto">
              <a:xfrm>
                <a:off x="2479" y="2387"/>
                <a:ext cx="1853" cy="29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Sorting</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25" name="Rectangle 5"/>
              <p:cNvSpPr>
                <a:spLocks noChangeArrowheads="1"/>
              </p:cNvSpPr>
              <p:nvPr/>
            </p:nvSpPr>
            <p:spPr bwMode="auto">
              <a:xfrm>
                <a:off x="2479" y="2730"/>
                <a:ext cx="1853" cy="39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2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4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368" name="Rectangle 6"/>
              <p:cNvSpPr>
                <a:spLocks noChangeArrowheads="1"/>
              </p:cNvSpPr>
              <p:nvPr/>
            </p:nvSpPr>
            <p:spPr bwMode="auto">
              <a:xfrm>
                <a:off x="2479" y="2677"/>
                <a:ext cx="1853" cy="53"/>
              </a:xfrm>
              <a:prstGeom prst="rect">
                <a:avLst/>
              </a:prstGeom>
              <a:solidFill>
                <a:srgbClr val="FFFFFF"/>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grpSp>
        <p:sp>
          <p:nvSpPr>
            <p:cNvPr id="15369" name="Line 7"/>
            <p:cNvSpPr>
              <a:spLocks noChangeShapeType="1"/>
            </p:cNvSpPr>
            <p:nvPr/>
          </p:nvSpPr>
          <p:spPr bwMode="auto">
            <a:xfrm flipV="1">
              <a:off x="665" y="3249"/>
              <a:ext cx="357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70" name="Line 9"/>
            <p:cNvSpPr>
              <a:spLocks noChangeShapeType="1"/>
            </p:cNvSpPr>
            <p:nvPr/>
          </p:nvSpPr>
          <p:spPr bwMode="auto">
            <a:xfrm flipH="1">
              <a:off x="3290" y="3269"/>
              <a:ext cx="1" cy="20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71" name="AutoShape 21"/>
            <p:cNvSpPr>
              <a:spLocks noChangeArrowheads="1"/>
            </p:cNvSpPr>
            <p:nvPr/>
          </p:nvSpPr>
          <p:spPr bwMode="auto">
            <a:xfrm>
              <a:off x="1220" y="2582"/>
              <a:ext cx="135" cy="123"/>
            </a:xfrm>
            <a:prstGeom prst="diamond">
              <a:avLst/>
            </a:prstGeom>
            <a:solidFill>
              <a:srgbClr val="FFFFFF"/>
            </a:solidFill>
            <a:ln w="31750">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5372" name="Text Box 22"/>
            <p:cNvSpPr txBox="1">
              <a:spLocks noChangeArrowheads="1"/>
            </p:cNvSpPr>
            <p:nvPr/>
          </p:nvSpPr>
          <p:spPr bwMode="auto">
            <a:xfrm>
              <a:off x="1429" y="2296"/>
              <a:ext cx="587" cy="4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Bef>
                  <a:spcPct val="50000"/>
                </a:spcBef>
              </a:pPr>
              <a:r>
                <a:rPr lang="en-US" altLang="zh-CN" sz="2000" b="1">
                  <a:latin typeface="微软雅黑" panose="020B0503020204020204" pitchFamily="34" charset="-122"/>
                  <a:ea typeface="微软雅黑" panose="020B0503020204020204" pitchFamily="34" charset="-122"/>
                </a:rPr>
                <a:t>Sorting </a:t>
              </a:r>
              <a:endParaRPr lang="en-US" altLang="zh-CN" sz="2000" b="1">
                <a:latin typeface="微软雅黑" panose="020B0503020204020204" pitchFamily="34" charset="-122"/>
                <a:ea typeface="微软雅黑" panose="020B0503020204020204" pitchFamily="34" charset="-122"/>
              </a:endParaRPr>
            </a:p>
          </p:txBody>
        </p:sp>
        <p:grpSp>
          <p:nvGrpSpPr>
            <p:cNvPr id="15373" name="Group 23"/>
            <p:cNvGrpSpPr/>
            <p:nvPr/>
          </p:nvGrpSpPr>
          <p:grpSpPr bwMode="auto">
            <a:xfrm>
              <a:off x="386" y="2354"/>
              <a:ext cx="833" cy="532"/>
              <a:chOff x="113" y="1253"/>
              <a:chExt cx="1496" cy="589"/>
            </a:xfrm>
          </p:grpSpPr>
          <p:sp>
            <p:nvSpPr>
              <p:cNvPr id="209944" name="Rectangle 24"/>
              <p:cNvSpPr>
                <a:spLocks noChangeArrowheads="1"/>
              </p:cNvSpPr>
              <p:nvPr/>
            </p:nvSpPr>
            <p:spPr bwMode="auto">
              <a:xfrm>
                <a:off x="113" y="1253"/>
                <a:ext cx="1496" cy="27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a:effectLst>
                      <a:outerShdw blurRad="38100" dist="38100" dir="2700000" algn="tl">
                        <a:srgbClr val="C0C0C0"/>
                      </a:outerShdw>
                    </a:effectLst>
                    <a:latin typeface="微软雅黑" panose="020B0503020204020204" pitchFamily="34" charset="-122"/>
                    <a:ea typeface="微软雅黑" panose="020B0503020204020204" pitchFamily="34" charset="-122"/>
                  </a:rPr>
                  <a:t>Client</a:t>
                </a:r>
                <a:r>
                  <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45" name="Rectangle 25"/>
              <p:cNvSpPr>
                <a:spLocks noChangeArrowheads="1"/>
              </p:cNvSpPr>
              <p:nvPr/>
            </p:nvSpPr>
            <p:spPr bwMode="auto">
              <a:xfrm>
                <a:off x="113" y="1570"/>
                <a:ext cx="1496" cy="27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endParaRPr lang="zh-CN" altLang="zh-CN" sz="20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376" name="Rectangle 26"/>
              <p:cNvSpPr>
                <a:spLocks noChangeArrowheads="1"/>
              </p:cNvSpPr>
              <p:nvPr/>
            </p:nvSpPr>
            <p:spPr bwMode="auto">
              <a:xfrm>
                <a:off x="113" y="1525"/>
                <a:ext cx="1496" cy="44"/>
              </a:xfrm>
              <a:prstGeom prst="rect">
                <a:avLst/>
              </a:prstGeom>
              <a:solidFill>
                <a:srgbClr val="FFFFFF"/>
              </a:solidFill>
              <a:ln w="9525">
                <a:solidFill>
                  <a:schemeClr val="tx1"/>
                </a:solidFill>
                <a:miter lim="800000"/>
              </a:ln>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15377" name="AutoShape 50"/>
            <p:cNvSpPr>
              <a:spLocks noChangeArrowheads="1"/>
            </p:cNvSpPr>
            <p:nvPr/>
          </p:nvSpPr>
          <p:spPr bwMode="auto">
            <a:xfrm>
              <a:off x="2566" y="2976"/>
              <a:ext cx="181" cy="273"/>
            </a:xfrm>
            <a:prstGeom prst="upArrow">
              <a:avLst>
                <a:gd name="adj1" fmla="val 0"/>
                <a:gd name="adj2" fmla="val 88347"/>
              </a:avLst>
            </a:prstGeom>
            <a:solidFill>
              <a:srgbClr val="FFFFFF"/>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5378" name="Line 52"/>
            <p:cNvSpPr>
              <a:spLocks noChangeShapeType="1"/>
            </p:cNvSpPr>
            <p:nvPr/>
          </p:nvSpPr>
          <p:spPr bwMode="auto">
            <a:xfrm>
              <a:off x="665" y="3249"/>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79" name="Line 53"/>
            <p:cNvSpPr>
              <a:spLocks noChangeShapeType="1"/>
            </p:cNvSpPr>
            <p:nvPr/>
          </p:nvSpPr>
          <p:spPr bwMode="auto">
            <a:xfrm>
              <a:off x="2023" y="3265"/>
              <a:ext cx="0" cy="2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80" name="Line 54"/>
            <p:cNvSpPr>
              <a:spLocks noChangeShapeType="1"/>
            </p:cNvSpPr>
            <p:nvPr/>
          </p:nvSpPr>
          <p:spPr bwMode="auto">
            <a:xfrm flipV="1">
              <a:off x="1339" y="2646"/>
              <a:ext cx="7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81" name="Line 9"/>
            <p:cNvSpPr>
              <a:spLocks noChangeShapeType="1"/>
            </p:cNvSpPr>
            <p:nvPr/>
          </p:nvSpPr>
          <p:spPr bwMode="auto">
            <a:xfrm flipH="1">
              <a:off x="4241" y="3265"/>
              <a:ext cx="1" cy="20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5382" name="Group 59"/>
            <p:cNvGrpSpPr/>
            <p:nvPr/>
          </p:nvGrpSpPr>
          <p:grpSpPr bwMode="auto">
            <a:xfrm>
              <a:off x="83" y="3442"/>
              <a:ext cx="1225" cy="532"/>
              <a:chOff x="2237" y="3578"/>
              <a:chExt cx="1142" cy="532"/>
            </a:xfrm>
          </p:grpSpPr>
          <p:sp>
            <p:nvSpPr>
              <p:cNvPr id="209934" name="Rectangle 14"/>
              <p:cNvSpPr>
                <a:spLocks noChangeArrowheads="1"/>
              </p:cNvSpPr>
              <p:nvPr/>
            </p:nvSpPr>
            <p:spPr bwMode="auto">
              <a:xfrm>
                <a:off x="2237" y="3578"/>
                <a:ext cx="1142"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BubbleSort</a:t>
                </a:r>
                <a:r>
                  <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35" name="Rectangle 15"/>
              <p:cNvSpPr>
                <a:spLocks noChangeArrowheads="1"/>
              </p:cNvSpPr>
              <p:nvPr/>
            </p:nvSpPr>
            <p:spPr bwMode="auto">
              <a:xfrm>
                <a:off x="2237" y="3864"/>
                <a:ext cx="1142"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385" name="Rectangle 16"/>
              <p:cNvSpPr>
                <a:spLocks noChangeArrowheads="1"/>
              </p:cNvSpPr>
              <p:nvPr/>
            </p:nvSpPr>
            <p:spPr bwMode="auto">
              <a:xfrm>
                <a:off x="2237" y="3824"/>
                <a:ext cx="1142" cy="39"/>
              </a:xfrm>
              <a:prstGeom prst="rect">
                <a:avLst/>
              </a:prstGeom>
              <a:solidFill>
                <a:srgbClr val="FFFFFF"/>
              </a:solidFill>
              <a:ln w="9525">
                <a:solidFill>
                  <a:schemeClr val="tx1"/>
                </a:solidFill>
                <a:miter lim="800000"/>
              </a:ln>
            </p:spPr>
            <p:txBody>
              <a:bodyPr wrap="none" anchor="ctr"/>
              <a:lstStyle/>
              <a:p>
                <a:pPr algn="ctr"/>
                <a:endParaRPr lang="zh-CN" altLang="zh-CN" sz="2400">
                  <a:latin typeface="微软雅黑" panose="020B0503020204020204" pitchFamily="34" charset="-122"/>
                  <a:ea typeface="微软雅黑" panose="020B0503020204020204" pitchFamily="34" charset="-122"/>
                </a:endParaRPr>
              </a:p>
            </p:txBody>
          </p:sp>
        </p:grpSp>
        <p:grpSp>
          <p:nvGrpSpPr>
            <p:cNvPr id="15386" name="Group 60"/>
            <p:cNvGrpSpPr/>
            <p:nvPr/>
          </p:nvGrpSpPr>
          <p:grpSpPr bwMode="auto">
            <a:xfrm>
              <a:off x="1390" y="3442"/>
              <a:ext cx="1134" cy="532"/>
              <a:chOff x="3409" y="3578"/>
              <a:chExt cx="1058" cy="532"/>
            </a:xfrm>
          </p:grpSpPr>
          <p:sp>
            <p:nvSpPr>
              <p:cNvPr id="209937" name="Rectangle 17"/>
              <p:cNvSpPr>
                <a:spLocks noChangeArrowheads="1"/>
              </p:cNvSpPr>
              <p:nvPr/>
            </p:nvSpPr>
            <p:spPr bwMode="auto">
              <a:xfrm>
                <a:off x="3409" y="3578"/>
                <a:ext cx="1058"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HeapSort</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38" name="Rectangle 18"/>
              <p:cNvSpPr>
                <a:spLocks noChangeArrowheads="1"/>
              </p:cNvSpPr>
              <p:nvPr/>
            </p:nvSpPr>
            <p:spPr bwMode="auto">
              <a:xfrm>
                <a:off x="3409" y="3864"/>
                <a:ext cx="1058"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389" name="Rectangle 19"/>
              <p:cNvSpPr>
                <a:spLocks noChangeArrowheads="1"/>
              </p:cNvSpPr>
              <p:nvPr/>
            </p:nvSpPr>
            <p:spPr bwMode="auto">
              <a:xfrm>
                <a:off x="3409" y="3824"/>
                <a:ext cx="1058" cy="39"/>
              </a:xfrm>
              <a:prstGeom prst="rect">
                <a:avLst/>
              </a:prstGeom>
              <a:solidFill>
                <a:srgbClr val="FFFFFF"/>
              </a:solidFill>
              <a:ln w="9525">
                <a:solidFill>
                  <a:schemeClr val="tx1"/>
                </a:solidFill>
                <a:miter lim="800000"/>
              </a:ln>
            </p:spPr>
            <p:txBody>
              <a:bodyPr wrap="none" anchor="ctr"/>
              <a:lstStyle/>
              <a:p>
                <a:pPr algn="ctr"/>
                <a:endParaRPr lang="zh-CN" altLang="zh-CN" sz="2400">
                  <a:latin typeface="微软雅黑" panose="020B0503020204020204" pitchFamily="34" charset="-122"/>
                  <a:ea typeface="微软雅黑" panose="020B0503020204020204" pitchFamily="34" charset="-122"/>
                </a:endParaRPr>
              </a:p>
            </p:txBody>
          </p:sp>
        </p:grpSp>
        <p:grpSp>
          <p:nvGrpSpPr>
            <p:cNvPr id="15390" name="Group 61"/>
            <p:cNvGrpSpPr/>
            <p:nvPr/>
          </p:nvGrpSpPr>
          <p:grpSpPr bwMode="auto">
            <a:xfrm>
              <a:off x="2608" y="3430"/>
              <a:ext cx="1090" cy="532"/>
              <a:chOff x="4498" y="3566"/>
              <a:chExt cx="1058" cy="532"/>
            </a:xfrm>
          </p:grpSpPr>
          <p:sp>
            <p:nvSpPr>
              <p:cNvPr id="209949" name="Rectangle 29"/>
              <p:cNvSpPr>
                <a:spLocks noChangeArrowheads="1"/>
              </p:cNvSpPr>
              <p:nvPr/>
            </p:nvSpPr>
            <p:spPr bwMode="auto">
              <a:xfrm>
                <a:off x="4498" y="3566"/>
                <a:ext cx="1058"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InsertSort</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50" name="Rectangle 30"/>
              <p:cNvSpPr>
                <a:spLocks noChangeArrowheads="1"/>
              </p:cNvSpPr>
              <p:nvPr/>
            </p:nvSpPr>
            <p:spPr bwMode="auto">
              <a:xfrm>
                <a:off x="4498" y="3852"/>
                <a:ext cx="1058"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393" name="Rectangle 31"/>
              <p:cNvSpPr>
                <a:spLocks noChangeArrowheads="1"/>
              </p:cNvSpPr>
              <p:nvPr/>
            </p:nvSpPr>
            <p:spPr bwMode="auto">
              <a:xfrm>
                <a:off x="4498" y="3812"/>
                <a:ext cx="1058" cy="39"/>
              </a:xfrm>
              <a:prstGeom prst="rect">
                <a:avLst/>
              </a:prstGeom>
              <a:solidFill>
                <a:srgbClr val="FFFFFF"/>
              </a:solidFill>
              <a:ln w="9525">
                <a:solidFill>
                  <a:schemeClr val="tx1"/>
                </a:solidFill>
                <a:miter lim="800000"/>
              </a:ln>
            </p:spPr>
            <p:txBody>
              <a:bodyPr wrap="none" anchor="ctr"/>
              <a:lstStyle/>
              <a:p>
                <a:pPr algn="ctr"/>
                <a:endParaRPr lang="zh-CN" altLang="zh-CN" sz="2400">
                  <a:latin typeface="微软雅黑" panose="020B0503020204020204" pitchFamily="34" charset="-122"/>
                  <a:ea typeface="微软雅黑" panose="020B0503020204020204" pitchFamily="34" charset="-122"/>
                </a:endParaRPr>
              </a:p>
            </p:txBody>
          </p:sp>
        </p:grpSp>
        <p:grpSp>
          <p:nvGrpSpPr>
            <p:cNvPr id="15394" name="Group 62"/>
            <p:cNvGrpSpPr/>
            <p:nvPr/>
          </p:nvGrpSpPr>
          <p:grpSpPr bwMode="auto">
            <a:xfrm>
              <a:off x="3789" y="3430"/>
              <a:ext cx="905" cy="532"/>
              <a:chOff x="1065" y="1446"/>
              <a:chExt cx="1089" cy="532"/>
            </a:xfrm>
          </p:grpSpPr>
          <p:sp>
            <p:nvSpPr>
              <p:cNvPr id="6" name="Rectangle 32"/>
              <p:cNvSpPr>
                <a:spLocks noChangeArrowheads="1"/>
              </p:cNvSpPr>
              <p:nvPr/>
            </p:nvSpPr>
            <p:spPr bwMode="auto">
              <a:xfrm>
                <a:off x="1065" y="1446"/>
                <a:ext cx="1089"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QuikSort</a:t>
                </a:r>
                <a:r>
                  <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 name="Rectangle 33"/>
              <p:cNvSpPr>
                <a:spLocks noChangeArrowheads="1"/>
              </p:cNvSpPr>
              <p:nvPr/>
            </p:nvSpPr>
            <p:spPr bwMode="auto">
              <a:xfrm>
                <a:off x="1065" y="1732"/>
                <a:ext cx="1089"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397" name="Rectangle 34"/>
              <p:cNvSpPr>
                <a:spLocks noChangeArrowheads="1"/>
              </p:cNvSpPr>
              <p:nvPr/>
            </p:nvSpPr>
            <p:spPr bwMode="auto">
              <a:xfrm>
                <a:off x="1065" y="1692"/>
                <a:ext cx="1089" cy="39"/>
              </a:xfrm>
              <a:prstGeom prst="rect">
                <a:avLst/>
              </a:prstGeom>
              <a:solidFill>
                <a:srgbClr val="FFFFFF"/>
              </a:solidFill>
              <a:ln w="9525">
                <a:solidFill>
                  <a:schemeClr val="tx1"/>
                </a:solidFill>
                <a:miter lim="800000"/>
              </a:ln>
            </p:spPr>
            <p:txBody>
              <a:bodyPr wrap="none" anchor="ctr"/>
              <a:lstStyle/>
              <a:p>
                <a:pPr algn="ctr"/>
                <a:endParaRPr lang="zh-CN" altLang="zh-CN" sz="240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8736436" y="4650814"/>
            <a:ext cx="2720482" cy="1131887"/>
            <a:chOff x="8935606" y="4859033"/>
            <a:chExt cx="2720482" cy="1131887"/>
          </a:xfrm>
        </p:grpSpPr>
        <p:sp>
          <p:nvSpPr>
            <p:cNvPr id="15399" name="Line 9"/>
            <p:cNvSpPr>
              <a:spLocks noChangeShapeType="1"/>
            </p:cNvSpPr>
            <p:nvPr/>
          </p:nvSpPr>
          <p:spPr bwMode="auto">
            <a:xfrm flipH="1">
              <a:off x="10793163" y="4859033"/>
              <a:ext cx="1587" cy="325437"/>
            </a:xfrm>
            <a:prstGeom prst="line">
              <a:avLst/>
            </a:prstGeom>
            <a:noFill/>
            <a:ln w="19050">
              <a:solidFill>
                <a:srgbClr val="0000CC"/>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400" name="Line 46"/>
            <p:cNvSpPr>
              <a:spLocks noChangeShapeType="1"/>
            </p:cNvSpPr>
            <p:nvPr/>
          </p:nvSpPr>
          <p:spPr bwMode="auto">
            <a:xfrm>
              <a:off x="8935606" y="4859033"/>
              <a:ext cx="1836000" cy="0"/>
            </a:xfrm>
            <a:prstGeom prst="line">
              <a:avLst/>
            </a:prstGeom>
            <a:noFill/>
            <a:ln w="19050">
              <a:solidFill>
                <a:srgbClr val="0000CC"/>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5401" name="Group 62"/>
            <p:cNvGrpSpPr/>
            <p:nvPr/>
          </p:nvGrpSpPr>
          <p:grpSpPr bwMode="auto">
            <a:xfrm>
              <a:off x="10010600" y="5146370"/>
              <a:ext cx="1645488" cy="844550"/>
              <a:chOff x="1065" y="1446"/>
              <a:chExt cx="1089" cy="532"/>
            </a:xfrm>
          </p:grpSpPr>
          <p:sp>
            <p:nvSpPr>
              <p:cNvPr id="209952" name="Rectangle 32"/>
              <p:cNvSpPr>
                <a:spLocks noChangeArrowheads="1"/>
              </p:cNvSpPr>
              <p:nvPr/>
            </p:nvSpPr>
            <p:spPr bwMode="auto">
              <a:xfrm>
                <a:off x="1065" y="1446"/>
                <a:ext cx="1089"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err="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LeeSort</a:t>
                </a:r>
                <a:r>
                  <a:rPr lang="en-US" altLang="zh-CN"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53" name="Rectangle 33"/>
              <p:cNvSpPr>
                <a:spLocks noChangeArrowheads="1"/>
              </p:cNvSpPr>
              <p:nvPr/>
            </p:nvSpPr>
            <p:spPr bwMode="auto">
              <a:xfrm>
                <a:off x="1065" y="1732"/>
                <a:ext cx="1089"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endParaRPr lang="en-US" altLang="zh-CN" sz="24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404" name="Rectangle 34"/>
              <p:cNvSpPr>
                <a:spLocks noChangeArrowheads="1"/>
              </p:cNvSpPr>
              <p:nvPr/>
            </p:nvSpPr>
            <p:spPr bwMode="auto">
              <a:xfrm>
                <a:off x="1065" y="1692"/>
                <a:ext cx="1089" cy="39"/>
              </a:xfrm>
              <a:prstGeom prst="rect">
                <a:avLst/>
              </a:prstGeom>
              <a:solidFill>
                <a:srgbClr val="FFFFFF"/>
              </a:solidFill>
              <a:ln w="9525">
                <a:solidFill>
                  <a:schemeClr val="tx1"/>
                </a:solidFill>
                <a:miter lim="800000"/>
              </a:ln>
            </p:spPr>
            <p:txBody>
              <a:bodyPr wrap="none" anchor="ctr"/>
              <a:lstStyle/>
              <a:p>
                <a:pPr algn="ctr"/>
                <a:endParaRPr lang="zh-CN" altLang="zh-CN" sz="2400" b="1">
                  <a:solidFill>
                    <a:srgbClr val="0000CC"/>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0947">
                                            <p:txEl>
                                              <p:pRg st="1" end="1"/>
                                            </p:txEl>
                                          </p:spTgt>
                                        </p:tgtEl>
                                        <p:attrNameLst>
                                          <p:attrName>style.visibility</p:attrName>
                                        </p:attrNameLst>
                                      </p:cBhvr>
                                      <p:to>
                                        <p:strVal val="visible"/>
                                      </p:to>
                                    </p:set>
                                    <p:animEffect transition="in" filter="slide(fromBottom)">
                                      <p:cBhvr>
                                        <p:cTn id="7" dur="500"/>
                                        <p:tgtEl>
                                          <p:spTgt spid="2109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6432"/>
                                        </p:tgtEl>
                                        <p:attrNameLst>
                                          <p:attrName>style.visibility</p:attrName>
                                        </p:attrNameLst>
                                      </p:cBhvr>
                                      <p:to>
                                        <p:strVal val="visible"/>
                                      </p:to>
                                    </p:set>
                                    <p:animEffect transition="in" filter="slide(fromBottom)">
                                      <p:cBhvr>
                                        <p:cTn id="19" dur="500"/>
                                        <p:tgtEl>
                                          <p:spTgt spid="1643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idx="1"/>
          </p:nvPr>
        </p:nvSpPr>
        <p:spPr>
          <a:xfrm>
            <a:off x="664755" y="1442245"/>
            <a:ext cx="11018067" cy="1229289"/>
          </a:xfrm>
        </p:spPr>
        <p:txBody>
          <a:bodyPr>
            <a:normAutofit/>
          </a:bodyPr>
          <a:lstStyle/>
          <a:p>
            <a:pPr marL="609600" indent="-609600">
              <a:lnSpc>
                <a:spcPct val="100000"/>
              </a:lnSpc>
              <a:spcBef>
                <a:spcPts val="600"/>
              </a:spcBef>
              <a:buNone/>
            </a:pPr>
            <a:r>
              <a:rPr lang="en-US" altLang="zh-CN" b="1" dirty="0"/>
              <a:t>b</a:t>
            </a:r>
            <a:r>
              <a:rPr lang="en-US" altLang="zh-CN" b="1" dirty="0" smtClean="0"/>
              <a:t>) </a:t>
            </a:r>
            <a:r>
              <a:rPr lang="zh-CN" altLang="en-US" b="1" dirty="0" smtClean="0">
                <a:latin typeface="微软雅黑" panose="020B0503020204020204" pitchFamily="34" charset="-122"/>
                <a:ea typeface="微软雅黑" panose="020B0503020204020204" pitchFamily="34" charset="-122"/>
              </a:rPr>
              <a:t>当需要修改某个算法</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代码</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时</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Sorting</a:t>
            </a:r>
            <a:r>
              <a:rPr lang="zh-CN" altLang="en-US" b="1" dirty="0">
                <a:latin typeface="微软雅黑" panose="020B0503020204020204" pitchFamily="34" charset="-122"/>
                <a:ea typeface="微软雅黑" panose="020B0503020204020204" pitchFamily="34" charset="-122"/>
              </a:rPr>
              <a:t>层次结构中的其余类不</a:t>
            </a:r>
            <a:r>
              <a:rPr lang="zh-CN" altLang="en-US" b="1" dirty="0" smtClean="0">
                <a:latin typeface="微软雅黑" panose="020B0503020204020204" pitchFamily="34" charset="-122"/>
                <a:ea typeface="微软雅黑" panose="020B0503020204020204" pitchFamily="34" charset="-122"/>
              </a:rPr>
              <a:t>需</a:t>
            </a:r>
            <a:endParaRPr lang="en-US" altLang="zh-CN" b="1" dirty="0" smtClean="0">
              <a:latin typeface="微软雅黑" panose="020B0503020204020204" pitchFamily="34" charset="-122"/>
              <a:ea typeface="微软雅黑" panose="020B0503020204020204" pitchFamily="34" charset="-122"/>
            </a:endParaRPr>
          </a:p>
          <a:p>
            <a:pPr marL="609600" indent="-609600">
              <a:lnSpc>
                <a:spcPct val="100000"/>
              </a:lnSpc>
              <a:spcBef>
                <a:spcPts val="600"/>
              </a:spcBef>
              <a:buNone/>
            </a:pPr>
            <a:r>
              <a:rPr lang="en-US" altLang="zh-CN"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要</a:t>
            </a:r>
            <a:r>
              <a:rPr lang="zh-CN" altLang="en-US" b="1" dirty="0">
                <a:latin typeface="微软雅黑" panose="020B0503020204020204" pitchFamily="34" charset="-122"/>
                <a:ea typeface="微软雅黑" panose="020B0503020204020204" pitchFamily="34" charset="-122"/>
              </a:rPr>
              <a:t>更改和重新</a:t>
            </a:r>
            <a:r>
              <a:rPr lang="zh-CN" altLang="en-US" b="1" dirty="0" smtClean="0">
                <a:latin typeface="微软雅黑" panose="020B0503020204020204" pitchFamily="34" charset="-122"/>
                <a:ea typeface="微软雅黑" panose="020B0503020204020204" pitchFamily="34" charset="-122"/>
              </a:rPr>
              <a:t>编译。</a:t>
            </a:r>
            <a:endParaRPr lang="en-US" altLang="zh-CN" b="1" dirty="0" smtClean="0">
              <a:latin typeface="微软雅黑" panose="020B0503020204020204" pitchFamily="34" charset="-122"/>
              <a:ea typeface="微软雅黑" panose="020B0503020204020204" pitchFamily="34" charset="-122"/>
            </a:endParaRPr>
          </a:p>
        </p:txBody>
      </p:sp>
      <p:grpSp>
        <p:nvGrpSpPr>
          <p:cNvPr id="16386" name="Group 57"/>
          <p:cNvGrpSpPr/>
          <p:nvPr/>
        </p:nvGrpSpPr>
        <p:grpSpPr bwMode="auto">
          <a:xfrm>
            <a:off x="5391151" y="3049357"/>
            <a:ext cx="1858963" cy="1163638"/>
            <a:chOff x="2479" y="2387"/>
            <a:chExt cx="1853" cy="733"/>
          </a:xfrm>
        </p:grpSpPr>
        <p:sp>
          <p:nvSpPr>
            <p:cNvPr id="209924" name="Rectangle 4"/>
            <p:cNvSpPr>
              <a:spLocks noChangeArrowheads="1"/>
            </p:cNvSpPr>
            <p:nvPr/>
          </p:nvSpPr>
          <p:spPr bwMode="auto">
            <a:xfrm>
              <a:off x="2479" y="2387"/>
              <a:ext cx="1853" cy="29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Sorting</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25" name="Rectangle 5"/>
            <p:cNvSpPr>
              <a:spLocks noChangeArrowheads="1"/>
            </p:cNvSpPr>
            <p:nvPr/>
          </p:nvSpPr>
          <p:spPr bwMode="auto">
            <a:xfrm>
              <a:off x="2479" y="2730"/>
              <a:ext cx="1853" cy="39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200" b="1" i="1">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r>
                <a:rPr lang="en-US" altLang="zh-CN" sz="2400" b="1" i="1">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389" name="Rectangle 6"/>
            <p:cNvSpPr>
              <a:spLocks noChangeArrowheads="1"/>
            </p:cNvSpPr>
            <p:nvPr/>
          </p:nvSpPr>
          <p:spPr bwMode="auto">
            <a:xfrm>
              <a:off x="2479" y="2677"/>
              <a:ext cx="1853" cy="53"/>
            </a:xfrm>
            <a:prstGeom prst="rect">
              <a:avLst/>
            </a:prstGeom>
            <a:solidFill>
              <a:srgbClr val="FFFFFF"/>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grpSp>
      <p:sp>
        <p:nvSpPr>
          <p:cNvPr id="16390" name="Line 7"/>
          <p:cNvSpPr>
            <a:spLocks noChangeShapeType="1"/>
          </p:cNvSpPr>
          <p:nvPr/>
        </p:nvSpPr>
        <p:spPr bwMode="auto">
          <a:xfrm flipV="1">
            <a:off x="3155950" y="4649557"/>
            <a:ext cx="619125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91" name="Line 9"/>
          <p:cNvSpPr>
            <a:spLocks noChangeShapeType="1"/>
          </p:cNvSpPr>
          <p:nvPr/>
        </p:nvSpPr>
        <p:spPr bwMode="auto">
          <a:xfrm flipH="1">
            <a:off x="7323139" y="4665432"/>
            <a:ext cx="1587" cy="3254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92" name="AutoShape 21"/>
          <p:cNvSpPr>
            <a:spLocks noChangeArrowheads="1"/>
          </p:cNvSpPr>
          <p:nvPr/>
        </p:nvSpPr>
        <p:spPr bwMode="auto">
          <a:xfrm>
            <a:off x="3387726" y="3574820"/>
            <a:ext cx="214313" cy="195262"/>
          </a:xfrm>
          <a:prstGeom prst="diamond">
            <a:avLst/>
          </a:prstGeom>
          <a:solidFill>
            <a:srgbClr val="FFFFFF"/>
          </a:solidFill>
          <a:ln w="31750">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6393" name="Text Box 22"/>
          <p:cNvSpPr txBox="1">
            <a:spLocks noChangeArrowheads="1"/>
          </p:cNvSpPr>
          <p:nvPr/>
        </p:nvSpPr>
        <p:spPr bwMode="auto">
          <a:xfrm>
            <a:off x="3523457" y="3158042"/>
            <a:ext cx="1306512" cy="400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Sorting </a:t>
            </a:r>
            <a:endParaRPr lang="en-US" altLang="zh-CN" sz="2000" b="1" dirty="0">
              <a:latin typeface="微软雅黑" panose="020B0503020204020204" pitchFamily="34" charset="-122"/>
              <a:ea typeface="微软雅黑" panose="020B0503020204020204" pitchFamily="34" charset="-122"/>
            </a:endParaRPr>
          </a:p>
        </p:txBody>
      </p:sp>
      <p:grpSp>
        <p:nvGrpSpPr>
          <p:cNvPr id="16394" name="Group 23"/>
          <p:cNvGrpSpPr/>
          <p:nvPr/>
        </p:nvGrpSpPr>
        <p:grpSpPr bwMode="auto">
          <a:xfrm>
            <a:off x="2063750" y="3212870"/>
            <a:ext cx="1322388" cy="844550"/>
            <a:chOff x="113" y="1253"/>
            <a:chExt cx="1496" cy="589"/>
          </a:xfrm>
        </p:grpSpPr>
        <p:sp>
          <p:nvSpPr>
            <p:cNvPr id="209944" name="Rectangle 24"/>
            <p:cNvSpPr>
              <a:spLocks noChangeArrowheads="1"/>
            </p:cNvSpPr>
            <p:nvPr/>
          </p:nvSpPr>
          <p:spPr bwMode="auto">
            <a:xfrm>
              <a:off x="113" y="1253"/>
              <a:ext cx="1496" cy="27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a:effectLst>
                    <a:outerShdw blurRad="38100" dist="38100" dir="2700000" algn="tl">
                      <a:srgbClr val="C0C0C0"/>
                    </a:outerShdw>
                  </a:effectLst>
                  <a:latin typeface="微软雅黑" panose="020B0503020204020204" pitchFamily="34" charset="-122"/>
                  <a:ea typeface="微软雅黑" panose="020B0503020204020204" pitchFamily="34" charset="-122"/>
                </a:rPr>
                <a:t>Client</a:t>
              </a:r>
              <a:r>
                <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45" name="Rectangle 25"/>
            <p:cNvSpPr>
              <a:spLocks noChangeArrowheads="1"/>
            </p:cNvSpPr>
            <p:nvPr/>
          </p:nvSpPr>
          <p:spPr bwMode="auto">
            <a:xfrm>
              <a:off x="113" y="1570"/>
              <a:ext cx="1496" cy="27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endParaRPr lang="zh-CN" altLang="zh-CN" sz="20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397" name="Rectangle 26"/>
            <p:cNvSpPr>
              <a:spLocks noChangeArrowheads="1"/>
            </p:cNvSpPr>
            <p:nvPr/>
          </p:nvSpPr>
          <p:spPr bwMode="auto">
            <a:xfrm>
              <a:off x="113" y="1525"/>
              <a:ext cx="1496" cy="44"/>
            </a:xfrm>
            <a:prstGeom prst="rect">
              <a:avLst/>
            </a:prstGeom>
            <a:solidFill>
              <a:srgbClr val="FFFFFF"/>
            </a:solidFill>
            <a:ln w="9525">
              <a:solidFill>
                <a:schemeClr val="tx1"/>
              </a:solidFill>
              <a:miter lim="800000"/>
            </a:ln>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16398" name="AutoShape 50"/>
          <p:cNvSpPr>
            <a:spLocks noChangeArrowheads="1"/>
          </p:cNvSpPr>
          <p:nvPr/>
        </p:nvSpPr>
        <p:spPr bwMode="auto">
          <a:xfrm>
            <a:off x="6173789" y="4200296"/>
            <a:ext cx="287337" cy="433387"/>
          </a:xfrm>
          <a:prstGeom prst="upArrow">
            <a:avLst>
              <a:gd name="adj1" fmla="val 0"/>
              <a:gd name="adj2" fmla="val 88347"/>
            </a:avLst>
          </a:prstGeom>
          <a:solidFill>
            <a:srgbClr val="FFFFFF"/>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6399" name="Line 52"/>
          <p:cNvSpPr>
            <a:spLocks noChangeShapeType="1"/>
          </p:cNvSpPr>
          <p:nvPr/>
        </p:nvSpPr>
        <p:spPr bwMode="auto">
          <a:xfrm>
            <a:off x="3155950" y="4633682"/>
            <a:ext cx="0" cy="2873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400" name="Line 53"/>
          <p:cNvSpPr>
            <a:spLocks noChangeShapeType="1"/>
          </p:cNvSpPr>
          <p:nvPr/>
        </p:nvSpPr>
        <p:spPr bwMode="auto">
          <a:xfrm>
            <a:off x="5311775" y="4659083"/>
            <a:ext cx="0" cy="3587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401" name="Line 54"/>
          <p:cNvSpPr>
            <a:spLocks noChangeShapeType="1"/>
          </p:cNvSpPr>
          <p:nvPr/>
        </p:nvSpPr>
        <p:spPr bwMode="auto">
          <a:xfrm flipV="1">
            <a:off x="3576638" y="3660545"/>
            <a:ext cx="18018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402" name="Line 9"/>
          <p:cNvSpPr>
            <a:spLocks noChangeShapeType="1"/>
          </p:cNvSpPr>
          <p:nvPr/>
        </p:nvSpPr>
        <p:spPr bwMode="auto">
          <a:xfrm flipH="1">
            <a:off x="9358314" y="4659082"/>
            <a:ext cx="1587" cy="3254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6403" name="Group 59"/>
          <p:cNvGrpSpPr/>
          <p:nvPr/>
        </p:nvGrpSpPr>
        <p:grpSpPr bwMode="auto">
          <a:xfrm>
            <a:off x="1747319" y="4940070"/>
            <a:ext cx="2429394" cy="844550"/>
            <a:chOff x="2237" y="3578"/>
            <a:chExt cx="1142" cy="532"/>
          </a:xfrm>
        </p:grpSpPr>
        <p:sp>
          <p:nvSpPr>
            <p:cNvPr id="209934" name="Rectangle 14"/>
            <p:cNvSpPr>
              <a:spLocks noChangeArrowheads="1"/>
            </p:cNvSpPr>
            <p:nvPr/>
          </p:nvSpPr>
          <p:spPr bwMode="auto">
            <a:xfrm>
              <a:off x="2237" y="3578"/>
              <a:ext cx="1142"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BubbleSort</a:t>
              </a:r>
              <a:r>
                <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35" name="Rectangle 15"/>
            <p:cNvSpPr>
              <a:spLocks noChangeArrowheads="1"/>
            </p:cNvSpPr>
            <p:nvPr/>
          </p:nvSpPr>
          <p:spPr bwMode="auto">
            <a:xfrm>
              <a:off x="2237" y="3864"/>
              <a:ext cx="1142"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r>
                <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406" name="Rectangle 16"/>
            <p:cNvSpPr>
              <a:spLocks noChangeArrowheads="1"/>
            </p:cNvSpPr>
            <p:nvPr/>
          </p:nvSpPr>
          <p:spPr bwMode="auto">
            <a:xfrm>
              <a:off x="2237" y="3824"/>
              <a:ext cx="1142" cy="39"/>
            </a:xfrm>
            <a:prstGeom prst="rect">
              <a:avLst/>
            </a:prstGeom>
            <a:solidFill>
              <a:srgbClr val="FFFFFF"/>
            </a:solidFill>
            <a:ln w="9525">
              <a:solidFill>
                <a:schemeClr val="tx1"/>
              </a:solidFill>
              <a:miter lim="800000"/>
            </a:ln>
          </p:spPr>
          <p:txBody>
            <a:bodyPr wrap="none" anchor="ctr"/>
            <a:lstStyle/>
            <a:p>
              <a:pPr algn="ctr"/>
              <a:endParaRPr lang="zh-CN" altLang="zh-CN" sz="2400">
                <a:latin typeface="微软雅黑" panose="020B0503020204020204" pitchFamily="34" charset="-122"/>
                <a:ea typeface="微软雅黑" panose="020B0503020204020204" pitchFamily="34" charset="-122"/>
              </a:endParaRPr>
            </a:p>
          </p:txBody>
        </p:sp>
      </p:grpSp>
      <p:grpSp>
        <p:nvGrpSpPr>
          <p:cNvPr id="74791" name="Group 39"/>
          <p:cNvGrpSpPr/>
          <p:nvPr/>
        </p:nvGrpSpPr>
        <p:grpSpPr bwMode="auto">
          <a:xfrm>
            <a:off x="4306889" y="4940070"/>
            <a:ext cx="2141168" cy="844550"/>
            <a:chOff x="1753" y="2989"/>
            <a:chExt cx="1134" cy="532"/>
          </a:xfrm>
        </p:grpSpPr>
        <p:sp>
          <p:nvSpPr>
            <p:cNvPr id="209937" name="Rectangle 17"/>
            <p:cNvSpPr>
              <a:spLocks noChangeArrowheads="1"/>
            </p:cNvSpPr>
            <p:nvPr/>
          </p:nvSpPr>
          <p:spPr bwMode="auto">
            <a:xfrm>
              <a:off x="1753" y="2989"/>
              <a:ext cx="1134"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err="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HeapSort</a:t>
              </a:r>
              <a:endParaRPr lang="en-US" altLang="zh-CN" sz="28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38" name="Rectangle 18"/>
            <p:cNvSpPr>
              <a:spLocks noChangeArrowheads="1"/>
            </p:cNvSpPr>
            <p:nvPr/>
          </p:nvSpPr>
          <p:spPr bwMode="auto">
            <a:xfrm>
              <a:off x="1753" y="3275"/>
              <a:ext cx="1134"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r>
                <a:rPr lang="en-US" altLang="zh-CN" sz="2400"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400"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410" name="Rectangle 19"/>
            <p:cNvSpPr>
              <a:spLocks noChangeArrowheads="1"/>
            </p:cNvSpPr>
            <p:nvPr/>
          </p:nvSpPr>
          <p:spPr bwMode="auto">
            <a:xfrm>
              <a:off x="1753" y="3235"/>
              <a:ext cx="1134" cy="39"/>
            </a:xfrm>
            <a:prstGeom prst="rect">
              <a:avLst/>
            </a:prstGeom>
            <a:solidFill>
              <a:srgbClr val="FFFFFF"/>
            </a:solidFill>
            <a:ln w="9525">
              <a:solidFill>
                <a:schemeClr val="tx1"/>
              </a:solidFill>
              <a:miter lim="800000"/>
            </a:ln>
          </p:spPr>
          <p:txBody>
            <a:bodyPr wrap="none" anchor="ctr"/>
            <a:lstStyle/>
            <a:p>
              <a:pPr algn="ctr"/>
              <a:endParaRPr lang="zh-CN" altLang="zh-CN" sz="2400">
                <a:latin typeface="微软雅黑" panose="020B0503020204020204" pitchFamily="34" charset="-122"/>
                <a:ea typeface="微软雅黑" panose="020B0503020204020204" pitchFamily="34" charset="-122"/>
              </a:endParaRPr>
            </a:p>
          </p:txBody>
        </p:sp>
      </p:grpSp>
      <p:grpSp>
        <p:nvGrpSpPr>
          <p:cNvPr id="16411" name="Group 61"/>
          <p:cNvGrpSpPr/>
          <p:nvPr/>
        </p:nvGrpSpPr>
        <p:grpSpPr bwMode="auto">
          <a:xfrm>
            <a:off x="6611650" y="4921020"/>
            <a:ext cx="2143045" cy="844550"/>
            <a:chOff x="4498" y="3566"/>
            <a:chExt cx="1058" cy="532"/>
          </a:xfrm>
        </p:grpSpPr>
        <p:sp>
          <p:nvSpPr>
            <p:cNvPr id="209949" name="Rectangle 29"/>
            <p:cNvSpPr>
              <a:spLocks noChangeArrowheads="1"/>
            </p:cNvSpPr>
            <p:nvPr/>
          </p:nvSpPr>
          <p:spPr bwMode="auto">
            <a:xfrm>
              <a:off x="4498" y="3566"/>
              <a:ext cx="1058"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InsertSort</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50" name="Rectangle 30"/>
            <p:cNvSpPr>
              <a:spLocks noChangeArrowheads="1"/>
            </p:cNvSpPr>
            <p:nvPr/>
          </p:nvSpPr>
          <p:spPr bwMode="auto">
            <a:xfrm>
              <a:off x="4498" y="3852"/>
              <a:ext cx="1058"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r>
                <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414" name="Rectangle 31"/>
            <p:cNvSpPr>
              <a:spLocks noChangeArrowheads="1"/>
            </p:cNvSpPr>
            <p:nvPr/>
          </p:nvSpPr>
          <p:spPr bwMode="auto">
            <a:xfrm>
              <a:off x="4498" y="3812"/>
              <a:ext cx="1058" cy="39"/>
            </a:xfrm>
            <a:prstGeom prst="rect">
              <a:avLst/>
            </a:prstGeom>
            <a:solidFill>
              <a:srgbClr val="FFFFFF"/>
            </a:solidFill>
            <a:ln w="9525">
              <a:solidFill>
                <a:schemeClr val="tx1"/>
              </a:solidFill>
              <a:miter lim="800000"/>
            </a:ln>
          </p:spPr>
          <p:txBody>
            <a:bodyPr wrap="none" anchor="ctr"/>
            <a:lstStyle/>
            <a:p>
              <a:pPr algn="ctr"/>
              <a:endParaRPr lang="zh-CN" altLang="zh-CN" sz="2400">
                <a:latin typeface="微软雅黑" panose="020B0503020204020204" pitchFamily="34" charset="-122"/>
                <a:ea typeface="微软雅黑" panose="020B0503020204020204" pitchFamily="34" charset="-122"/>
              </a:endParaRPr>
            </a:p>
          </p:txBody>
        </p:sp>
      </p:grpSp>
      <p:grpSp>
        <p:nvGrpSpPr>
          <p:cNvPr id="16415" name="Group 62"/>
          <p:cNvGrpSpPr/>
          <p:nvPr/>
        </p:nvGrpSpPr>
        <p:grpSpPr bwMode="auto">
          <a:xfrm>
            <a:off x="8918288" y="4921020"/>
            <a:ext cx="2045455" cy="844550"/>
            <a:chOff x="1065" y="1446"/>
            <a:chExt cx="1089" cy="532"/>
          </a:xfrm>
        </p:grpSpPr>
        <p:sp>
          <p:nvSpPr>
            <p:cNvPr id="209952" name="Rectangle 32"/>
            <p:cNvSpPr>
              <a:spLocks noChangeArrowheads="1"/>
            </p:cNvSpPr>
            <p:nvPr/>
          </p:nvSpPr>
          <p:spPr bwMode="auto">
            <a:xfrm>
              <a:off x="1065" y="1446"/>
              <a:ext cx="1089"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QuikSort</a:t>
              </a:r>
              <a:r>
                <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53" name="Rectangle 33"/>
            <p:cNvSpPr>
              <a:spLocks noChangeArrowheads="1"/>
            </p:cNvSpPr>
            <p:nvPr/>
          </p:nvSpPr>
          <p:spPr bwMode="auto">
            <a:xfrm>
              <a:off x="1065" y="1732"/>
              <a:ext cx="1089"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r>
                <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418" name="Rectangle 34"/>
            <p:cNvSpPr>
              <a:spLocks noChangeArrowheads="1"/>
            </p:cNvSpPr>
            <p:nvPr/>
          </p:nvSpPr>
          <p:spPr bwMode="auto">
            <a:xfrm>
              <a:off x="1065" y="1692"/>
              <a:ext cx="1089" cy="39"/>
            </a:xfrm>
            <a:prstGeom prst="rect">
              <a:avLst/>
            </a:prstGeom>
            <a:solidFill>
              <a:srgbClr val="FFFFFF"/>
            </a:solidFill>
            <a:ln w="9525">
              <a:solidFill>
                <a:schemeClr val="tx1"/>
              </a:solidFill>
              <a:miter lim="800000"/>
            </a:ln>
          </p:spPr>
          <p:txBody>
            <a:bodyPr wrap="none" anchor="ctr"/>
            <a:lstStyle/>
            <a:p>
              <a:pPr algn="ctr"/>
              <a:endParaRPr lang="zh-CN" altLang="zh-CN" sz="2400">
                <a:latin typeface="微软雅黑" panose="020B0503020204020204" pitchFamily="34" charset="-122"/>
                <a:ea typeface="微软雅黑" panose="020B0503020204020204" pitchFamily="34" charset="-122"/>
              </a:endParaRPr>
            </a:p>
          </p:txBody>
        </p:sp>
      </p:grpSp>
      <p:sp>
        <p:nvSpPr>
          <p:cNvPr id="74790" name="Rectangle 5"/>
          <p:cNvSpPr>
            <a:spLocks noChangeArrowheads="1"/>
          </p:cNvSpPr>
          <p:nvPr/>
        </p:nvSpPr>
        <p:spPr bwMode="auto">
          <a:xfrm>
            <a:off x="561315" y="260350"/>
            <a:ext cx="10927533" cy="7191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85000"/>
              </a:lnSpc>
              <a:defRPr/>
            </a:pPr>
            <a:r>
              <a:rPr lang="en-US" altLang="zh-CN" sz="2800" b="1" dirty="0">
                <a:effectLst>
                  <a:outerShdw blurRad="38100" dist="38100" dir="2700000" algn="tl">
                    <a:srgbClr val="FFFFFF"/>
                  </a:outerShdw>
                </a:effectLst>
              </a:rPr>
              <a:t>Introduction to the strategy pattern through Design of a sorting program</a:t>
            </a:r>
            <a:endParaRPr lang="en-US" altLang="zh-CN" sz="2800" b="1" dirty="0">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2000" tmFilter="0, 0; .2, .5; .8, .5; 1, 0"/>
                                        <p:tgtEl>
                                          <p:spTgt spid="74791"/>
                                        </p:tgtEl>
                                      </p:cBhvr>
                                    </p:animEffect>
                                    <p:animScale>
                                      <p:cBhvr>
                                        <p:cTn id="7" dur="1000" autoRev="1" fill="hold"/>
                                        <p:tgtEl>
                                          <p:spTgt spid="7479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noChangeArrowheads="1"/>
          </p:cNvSpPr>
          <p:nvPr>
            <p:ph idx="1"/>
          </p:nvPr>
        </p:nvSpPr>
        <p:spPr>
          <a:xfrm>
            <a:off x="506994" y="1278454"/>
            <a:ext cx="9053466" cy="586756"/>
          </a:xfrm>
        </p:spPr>
        <p:txBody>
          <a:bodyPr>
            <a:noAutofit/>
          </a:bodyPr>
          <a:lstStyle/>
          <a:p>
            <a:pPr marL="609600" indent="-609600">
              <a:lnSpc>
                <a:spcPct val="100000"/>
              </a:lnSpc>
              <a:spcBef>
                <a:spcPts val="600"/>
              </a:spcBef>
              <a:buNone/>
            </a:pPr>
            <a:r>
              <a:rPr lang="en-US" altLang="zh-CN" b="1" dirty="0">
                <a:latin typeface="微软雅黑" panose="020B0503020204020204" pitchFamily="34" charset="-122"/>
                <a:ea typeface="微软雅黑" panose="020B0503020204020204" pitchFamily="34" charset="-122"/>
              </a:rPr>
              <a:t>c</a:t>
            </a:r>
            <a:r>
              <a:rPr lang="en-US" altLang="zh-CN" b="1" dirty="0" smtClean="0">
                <a:latin typeface="微软雅黑" panose="020B0503020204020204" pitchFamily="34" charset="-122"/>
                <a:ea typeface="微软雅黑" panose="020B0503020204020204" pitchFamily="34" charset="-122"/>
              </a:rPr>
              <a:t>) Client</a:t>
            </a:r>
            <a:r>
              <a:rPr lang="zh-CN" altLang="en-US" b="1" dirty="0" smtClean="0">
                <a:latin typeface="微软雅黑" panose="020B0503020204020204" pitchFamily="34" charset="-122"/>
                <a:ea typeface="微软雅黑" panose="020B0503020204020204" pitchFamily="34" charset="-122"/>
              </a:rPr>
              <a:t>类和算法实现类都依赖抽象接口程序</a:t>
            </a:r>
            <a:r>
              <a:rPr lang="en-US" altLang="zh-CN" b="1" dirty="0" smtClean="0">
                <a:latin typeface="微软雅黑" panose="020B0503020204020204" pitchFamily="34" charset="-122"/>
                <a:ea typeface="微软雅黑" panose="020B0503020204020204" pitchFamily="34" charset="-122"/>
              </a:rPr>
              <a:t>Sorting</a:t>
            </a:r>
            <a:endParaRPr lang="en-US" altLang="zh-CN" b="1" dirty="0" smtClean="0">
              <a:latin typeface="微软雅黑" panose="020B0503020204020204" pitchFamily="34" charset="-122"/>
              <a:ea typeface="微软雅黑" panose="020B0503020204020204" pitchFamily="34" charset="-122"/>
            </a:endParaRPr>
          </a:p>
        </p:txBody>
      </p:sp>
      <p:sp>
        <p:nvSpPr>
          <p:cNvPr id="75781" name="Rectangle 5"/>
          <p:cNvSpPr>
            <a:spLocks noChangeArrowheads="1"/>
          </p:cNvSpPr>
          <p:nvPr/>
        </p:nvSpPr>
        <p:spPr bwMode="auto">
          <a:xfrm>
            <a:off x="506993" y="260350"/>
            <a:ext cx="11063335" cy="61436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85000"/>
              </a:lnSpc>
              <a:defRPr/>
            </a:pPr>
            <a:r>
              <a:rPr lang="en-US" altLang="zh-CN" sz="2800" b="1" dirty="0">
                <a:effectLst>
                  <a:outerShdw blurRad="38100" dist="38100" dir="2700000" algn="tl">
                    <a:srgbClr val="FFFFFF"/>
                  </a:outerShdw>
                </a:effectLst>
              </a:rPr>
              <a:t>Introduction to the strategy pattern through Design of a sorting program</a:t>
            </a:r>
            <a:endParaRPr lang="en-US" altLang="zh-CN" sz="2800" b="1" dirty="0">
              <a:effectLst>
                <a:outerShdw blurRad="38100" dist="38100" dir="2700000" algn="tl">
                  <a:srgbClr val="FFFFFF"/>
                </a:outerShdw>
              </a:effectLst>
            </a:endParaRPr>
          </a:p>
        </p:txBody>
      </p:sp>
      <p:sp>
        <p:nvSpPr>
          <p:cNvPr id="75782" name="Rectangle 6"/>
          <p:cNvSpPr>
            <a:spLocks noChangeArrowheads="1"/>
          </p:cNvSpPr>
          <p:nvPr/>
        </p:nvSpPr>
        <p:spPr bwMode="auto">
          <a:xfrm>
            <a:off x="730490" y="5680936"/>
            <a:ext cx="7200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CC"/>
                </a:solidFill>
                <a:latin typeface="微软雅黑" panose="020B0503020204020204" pitchFamily="34" charset="-122"/>
                <a:ea typeface="微软雅黑" panose="020B0503020204020204" pitchFamily="34" charset="-122"/>
              </a:rPr>
              <a:t>以上的设计</a:t>
            </a:r>
            <a:r>
              <a:rPr lang="en-US" altLang="zh-CN" sz="2800" b="1" dirty="0">
                <a:solidFill>
                  <a:srgbClr val="0000CC"/>
                </a:solidFill>
                <a:latin typeface="微软雅黑" panose="020B0503020204020204" pitchFamily="34" charset="-122"/>
                <a:ea typeface="微软雅黑" panose="020B0503020204020204" pitchFamily="34" charset="-122"/>
              </a:rPr>
              <a:t>3</a:t>
            </a:r>
            <a:r>
              <a:rPr lang="zh-CN" altLang="en-US" sz="2800" b="1" dirty="0">
                <a:solidFill>
                  <a:srgbClr val="0000CC"/>
                </a:solidFill>
                <a:latin typeface="微软雅黑" panose="020B0503020204020204" pitchFamily="34" charset="-122"/>
                <a:ea typeface="微软雅黑" panose="020B0503020204020204" pitchFamily="34" charset="-122"/>
              </a:rPr>
              <a:t>实际上是使用了策略模式的思想</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
        <p:nvSpPr>
          <p:cNvPr id="75784" name="Rectangle 4"/>
          <p:cNvSpPr>
            <a:spLocks noChangeArrowheads="1"/>
          </p:cNvSpPr>
          <p:nvPr/>
        </p:nvSpPr>
        <p:spPr bwMode="auto">
          <a:xfrm>
            <a:off x="5002214" y="2851041"/>
            <a:ext cx="1800225" cy="50359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6000" rIns="0" bIns="36000" anchor="ctr">
            <a:spAutoFit/>
          </a:bodyPr>
          <a:lstStyle/>
          <a:p>
            <a:pPr algn="ctr">
              <a:defRPr/>
            </a:pPr>
            <a:r>
              <a:rPr lang="en-US" altLang="zh-CN" sz="28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Sorting</a:t>
            </a:r>
            <a:r>
              <a:rPr lang="en-US" altLang="zh-CN"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25" name="Rectangle 5"/>
          <p:cNvSpPr>
            <a:spLocks noChangeArrowheads="1"/>
          </p:cNvSpPr>
          <p:nvPr/>
        </p:nvSpPr>
        <p:spPr bwMode="auto">
          <a:xfrm>
            <a:off x="5006976" y="3334610"/>
            <a:ext cx="1808163" cy="455613"/>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i="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r>
              <a:rPr lang="en-US" altLang="zh-CN" sz="24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415" name="Line 7"/>
          <p:cNvSpPr>
            <a:spLocks noChangeShapeType="1"/>
          </p:cNvSpPr>
          <p:nvPr/>
        </p:nvSpPr>
        <p:spPr bwMode="auto">
          <a:xfrm flipV="1">
            <a:off x="2771775" y="4112484"/>
            <a:ext cx="619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416" name="Line 9"/>
          <p:cNvSpPr>
            <a:spLocks noChangeShapeType="1"/>
          </p:cNvSpPr>
          <p:nvPr/>
        </p:nvSpPr>
        <p:spPr bwMode="auto">
          <a:xfrm flipH="1">
            <a:off x="6646864" y="4123597"/>
            <a:ext cx="1587" cy="2397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792" name="Rectangle 24"/>
          <p:cNvSpPr>
            <a:spLocks noChangeArrowheads="1"/>
          </p:cNvSpPr>
          <p:nvPr/>
        </p:nvSpPr>
        <p:spPr bwMode="auto">
          <a:xfrm>
            <a:off x="5375275" y="2131903"/>
            <a:ext cx="1087438" cy="50359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6000" rIns="0" bIns="36000" anchor="ctr">
            <a:spAutoFit/>
          </a:bodyPr>
          <a:lstStyle/>
          <a:p>
            <a:pPr algn="ctr">
              <a:defRPr/>
            </a:pP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Client</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418" name="AutoShape 50"/>
          <p:cNvSpPr>
            <a:spLocks noChangeArrowheads="1"/>
          </p:cNvSpPr>
          <p:nvPr/>
        </p:nvSpPr>
        <p:spPr bwMode="auto">
          <a:xfrm>
            <a:off x="5789614" y="3780698"/>
            <a:ext cx="287337" cy="320675"/>
          </a:xfrm>
          <a:prstGeom prst="upArrow">
            <a:avLst>
              <a:gd name="adj1" fmla="val 0"/>
              <a:gd name="adj2" fmla="val 65370"/>
            </a:avLst>
          </a:prstGeom>
          <a:solidFill>
            <a:srgbClr val="FFFFFF"/>
          </a:solidFill>
          <a:ln w="9525">
            <a:solidFill>
              <a:schemeClr val="tx1"/>
            </a:solidFill>
            <a:miter lim="800000"/>
          </a:ln>
        </p:spPr>
        <p:txBody>
          <a:bodyPr wrap="none" anchor="ctr"/>
          <a:lstStyle/>
          <a:p>
            <a:pPr algn="ctr"/>
            <a:endParaRPr lang="zh-CN" altLang="zh-CN" sz="2400">
              <a:latin typeface="微软雅黑" panose="020B0503020204020204" pitchFamily="34" charset="-122"/>
              <a:ea typeface="微软雅黑" panose="020B0503020204020204" pitchFamily="34" charset="-122"/>
            </a:endParaRPr>
          </a:p>
        </p:txBody>
      </p:sp>
      <p:sp>
        <p:nvSpPr>
          <p:cNvPr id="17419" name="Line 52"/>
          <p:cNvSpPr>
            <a:spLocks noChangeShapeType="1"/>
          </p:cNvSpPr>
          <p:nvPr/>
        </p:nvSpPr>
        <p:spPr bwMode="auto">
          <a:xfrm>
            <a:off x="2771775" y="4101372"/>
            <a:ext cx="0" cy="2476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420" name="Line 53"/>
          <p:cNvSpPr>
            <a:spLocks noChangeShapeType="1"/>
          </p:cNvSpPr>
          <p:nvPr/>
        </p:nvSpPr>
        <p:spPr bwMode="auto">
          <a:xfrm>
            <a:off x="4838700" y="4118835"/>
            <a:ext cx="0" cy="2651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421" name="Line 9"/>
          <p:cNvSpPr>
            <a:spLocks noChangeShapeType="1"/>
          </p:cNvSpPr>
          <p:nvPr/>
        </p:nvSpPr>
        <p:spPr bwMode="auto">
          <a:xfrm flipH="1">
            <a:off x="8977553" y="4096586"/>
            <a:ext cx="0" cy="2635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801" name="Rectangle 14"/>
          <p:cNvSpPr>
            <a:spLocks noChangeArrowheads="1"/>
          </p:cNvSpPr>
          <p:nvPr/>
        </p:nvSpPr>
        <p:spPr bwMode="auto">
          <a:xfrm>
            <a:off x="1511929" y="4333766"/>
            <a:ext cx="2280609" cy="50359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36000" anchor="ctr">
            <a:spAutoFit/>
          </a:bodyPr>
          <a:lstStyle/>
          <a:p>
            <a:pPr algn="ctr">
              <a:defRPr/>
            </a:pPr>
            <a:r>
              <a:rPr lang="en-US" altLang="zh-CN" sz="28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BubbleSort</a:t>
            </a:r>
            <a:r>
              <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5802" name="Rectangle 15"/>
          <p:cNvSpPr>
            <a:spLocks noChangeArrowheads="1"/>
          </p:cNvSpPr>
          <p:nvPr/>
        </p:nvSpPr>
        <p:spPr bwMode="auto">
          <a:xfrm>
            <a:off x="1511929" y="4798285"/>
            <a:ext cx="2280609" cy="447675"/>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36000" anchor="ctr">
            <a:spAutoFit/>
          </a:bodyPr>
          <a:lstStyle/>
          <a:p>
            <a:pPr>
              <a:defRPr/>
            </a:pPr>
            <a:r>
              <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endPar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5805" name="Rectangle 17"/>
          <p:cNvSpPr>
            <a:spLocks noChangeArrowheads="1"/>
          </p:cNvSpPr>
          <p:nvPr/>
        </p:nvSpPr>
        <p:spPr bwMode="auto">
          <a:xfrm>
            <a:off x="3922714" y="4333766"/>
            <a:ext cx="1800225" cy="50359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6000" rIns="0" bIns="36000" anchor="ctr">
            <a:spAutoFit/>
          </a:bodyPr>
          <a:lstStyle/>
          <a:p>
            <a:pPr algn="ctr">
              <a:defRPr/>
            </a:pPr>
            <a:r>
              <a:rPr lang="en-US" altLang="zh-CN" sz="28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HeapSort</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5806" name="Rectangle 18"/>
          <p:cNvSpPr>
            <a:spLocks noChangeArrowheads="1"/>
          </p:cNvSpPr>
          <p:nvPr/>
        </p:nvSpPr>
        <p:spPr bwMode="auto">
          <a:xfrm>
            <a:off x="3922714" y="4798285"/>
            <a:ext cx="1800225" cy="447675"/>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6000" rIns="0" bIns="36000" anchor="ctr">
            <a:spAutoFit/>
          </a:bodyPr>
          <a:lstStyle/>
          <a:p>
            <a:pPr>
              <a:defRPr/>
            </a:pPr>
            <a:r>
              <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endPar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5809" name="Rectangle 29"/>
          <p:cNvSpPr>
            <a:spLocks noChangeArrowheads="1"/>
          </p:cNvSpPr>
          <p:nvPr/>
        </p:nvSpPr>
        <p:spPr bwMode="auto">
          <a:xfrm>
            <a:off x="5856289" y="4319478"/>
            <a:ext cx="2075101" cy="50359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36000" anchor="ctr">
            <a:spAutoFit/>
          </a:bodyPr>
          <a:lstStyle/>
          <a:p>
            <a:pPr algn="ctr">
              <a:defRPr/>
            </a:pPr>
            <a:r>
              <a:rPr lang="en-US" altLang="zh-CN" sz="28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InsertSort</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5810" name="Rectangle 30"/>
          <p:cNvSpPr>
            <a:spLocks noChangeArrowheads="1"/>
          </p:cNvSpPr>
          <p:nvPr/>
        </p:nvSpPr>
        <p:spPr bwMode="auto">
          <a:xfrm>
            <a:off x="5856289" y="4783998"/>
            <a:ext cx="2075101" cy="447675"/>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36000" anchor="ctr">
            <a:spAutoFit/>
          </a:bodyPr>
          <a:lstStyle/>
          <a:p>
            <a:pPr>
              <a:defRPr/>
            </a:pPr>
            <a:r>
              <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endPar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5813" name="Rectangle 32"/>
          <p:cNvSpPr>
            <a:spLocks noChangeArrowheads="1"/>
          </p:cNvSpPr>
          <p:nvPr/>
        </p:nvSpPr>
        <p:spPr bwMode="auto">
          <a:xfrm>
            <a:off x="8042067" y="4298841"/>
            <a:ext cx="1943101" cy="50359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36000" anchor="ctr">
            <a:spAutoFit/>
          </a:bodyPr>
          <a:lstStyle/>
          <a:p>
            <a:pPr algn="ctr">
              <a:defRPr/>
            </a:pPr>
            <a:r>
              <a:rPr lang="en-US" altLang="zh-CN" sz="28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QuikSort</a:t>
            </a:r>
            <a:r>
              <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5814" name="Rectangle 33"/>
          <p:cNvSpPr>
            <a:spLocks noChangeArrowheads="1"/>
          </p:cNvSpPr>
          <p:nvPr/>
        </p:nvSpPr>
        <p:spPr bwMode="auto">
          <a:xfrm>
            <a:off x="8042067" y="4766181"/>
            <a:ext cx="1943101" cy="442035"/>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36000" anchor="ctr">
            <a:spAutoFit/>
          </a:bodyPr>
          <a:lstStyle/>
          <a:p>
            <a:pPr>
              <a:defRPr/>
            </a:pPr>
            <a:r>
              <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rPr>
              <a:t>+sort()</a:t>
            </a:r>
            <a:endPar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430" name="Line 41"/>
          <p:cNvSpPr>
            <a:spLocks noChangeShapeType="1"/>
          </p:cNvSpPr>
          <p:nvPr/>
        </p:nvSpPr>
        <p:spPr bwMode="auto">
          <a:xfrm>
            <a:off x="5922963" y="2610709"/>
            <a:ext cx="0" cy="2873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5818" name="Line 42"/>
          <p:cNvSpPr>
            <a:spLocks noChangeShapeType="1"/>
          </p:cNvSpPr>
          <p:nvPr/>
        </p:nvSpPr>
        <p:spPr bwMode="auto">
          <a:xfrm>
            <a:off x="10272713" y="2077310"/>
            <a:ext cx="0" cy="792163"/>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9" name="Line 43"/>
          <p:cNvSpPr>
            <a:spLocks noChangeShapeType="1"/>
          </p:cNvSpPr>
          <p:nvPr/>
        </p:nvSpPr>
        <p:spPr bwMode="auto">
          <a:xfrm flipV="1">
            <a:off x="10272713" y="3806098"/>
            <a:ext cx="0" cy="936625"/>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20" name="Text Box 44"/>
          <p:cNvSpPr txBox="1">
            <a:spLocks noChangeArrowheads="1"/>
          </p:cNvSpPr>
          <p:nvPr/>
        </p:nvSpPr>
        <p:spPr bwMode="auto">
          <a:xfrm>
            <a:off x="7680326" y="2852009"/>
            <a:ext cx="20875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00CC"/>
                </a:solidFill>
                <a:latin typeface="微软雅黑" panose="020B0503020204020204" pitchFamily="34" charset="-122"/>
                <a:ea typeface="微软雅黑" panose="020B0503020204020204" pitchFamily="34" charset="-122"/>
              </a:rPr>
              <a:t>符合依赖倒转原则</a:t>
            </a:r>
            <a:endParaRPr lang="en-US" altLang="zh-CN" sz="2800" b="1">
              <a:solidFill>
                <a:srgbClr val="0000CC"/>
              </a:solidFill>
              <a:latin typeface="微软雅黑" panose="020B0503020204020204" pitchFamily="34" charset="-122"/>
              <a:ea typeface="微软雅黑" panose="020B0503020204020204" pitchFamily="34" charset="-122"/>
            </a:endParaRPr>
          </a:p>
        </p:txBody>
      </p:sp>
      <p:sp>
        <p:nvSpPr>
          <p:cNvPr id="27" name="棱台 26">
            <a:hlinkClick r:id="rId1" action="ppaction://hlinksldjump"/>
          </p:cNvPr>
          <p:cNvSpPr/>
          <p:nvPr/>
        </p:nvSpPr>
        <p:spPr>
          <a:xfrm>
            <a:off x="9879520" y="5704444"/>
            <a:ext cx="1856954" cy="721200"/>
          </a:xfrm>
          <a:prstGeom prst="beve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5818"/>
                                        </p:tgtEl>
                                        <p:attrNameLst>
                                          <p:attrName>style.visibility</p:attrName>
                                        </p:attrNameLst>
                                      </p:cBhvr>
                                      <p:to>
                                        <p:strVal val="visible"/>
                                      </p:to>
                                    </p:set>
                                    <p:animEffect transition="in" filter="box(in)">
                                      <p:cBhvr>
                                        <p:cTn id="7" dur="500"/>
                                        <p:tgtEl>
                                          <p:spTgt spid="758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5819"/>
                                        </p:tgtEl>
                                        <p:attrNameLst>
                                          <p:attrName>style.visibility</p:attrName>
                                        </p:attrNameLst>
                                      </p:cBhvr>
                                      <p:to>
                                        <p:strVal val="visible"/>
                                      </p:to>
                                    </p:set>
                                    <p:animEffect transition="in" filter="slide(fromBottom)">
                                      <p:cBhvr>
                                        <p:cTn id="12" dur="500"/>
                                        <p:tgtEl>
                                          <p:spTgt spid="7581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5820"/>
                                        </p:tgtEl>
                                        <p:attrNameLst>
                                          <p:attrName>style.visibility</p:attrName>
                                        </p:attrNameLst>
                                      </p:cBhvr>
                                      <p:to>
                                        <p:strVal val="visible"/>
                                      </p:to>
                                    </p:set>
                                    <p:animEffect transition="in" filter="slide(fromBottom)">
                                      <p:cBhvr>
                                        <p:cTn id="17" dur="500"/>
                                        <p:tgtEl>
                                          <p:spTgt spid="7582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5782"/>
                                        </p:tgtEl>
                                        <p:attrNameLst>
                                          <p:attrName>style.visibility</p:attrName>
                                        </p:attrNameLst>
                                      </p:cBhvr>
                                      <p:to>
                                        <p:strVal val="visible"/>
                                      </p:to>
                                    </p:set>
                                    <p:animEffect transition="in" filter="slide(fromBottom)">
                                      <p:cBhvr>
                                        <p:cTn id="22" dur="500"/>
                                        <p:tgtEl>
                                          <p:spTgt spid="75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p:bldP spid="75818" grpId="0" animBg="1"/>
      <p:bldP spid="75819" grpId="0" animBg="1"/>
      <p:bldP spid="758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3" name="AutoShape 9"/>
          <p:cNvSpPr>
            <a:spLocks noChangeArrowheads="1"/>
          </p:cNvSpPr>
          <p:nvPr/>
        </p:nvSpPr>
        <p:spPr bwMode="auto">
          <a:xfrm>
            <a:off x="2278064" y="2852738"/>
            <a:ext cx="7705725" cy="1079500"/>
          </a:xfrm>
          <a:prstGeom prst="bevel">
            <a:avLst>
              <a:gd name="adj" fmla="val 12500"/>
            </a:avLst>
          </a:prstGeom>
          <a:solidFill>
            <a:srgbClr val="FFCC00">
              <a:alpha val="27000"/>
            </a:srgbClr>
          </a:solidFill>
          <a:ln w="9525">
            <a:solidFill>
              <a:schemeClr val="tx1"/>
            </a:solidFill>
            <a:miter lim="800000"/>
          </a:ln>
          <a:effectLst/>
        </p:spPr>
        <p:txBody>
          <a:bodyPr wrap="none" anchor="ctr"/>
          <a:lstStyle/>
          <a:p>
            <a:pPr algn="ctr">
              <a:defRPr/>
            </a:pPr>
            <a:r>
              <a:rPr lang="en-US" altLang="zh-CN" sz="3600" b="1">
                <a:effectLst>
                  <a:outerShdw blurRad="38100" dist="38100" dir="2700000" algn="tl">
                    <a:srgbClr val="FFFFFF"/>
                  </a:outerShdw>
                </a:effectLst>
                <a:latin typeface="微软雅黑" panose="020B0503020204020204" pitchFamily="34" charset="-122"/>
                <a:ea typeface="微软雅黑" panose="020B0503020204020204" pitchFamily="34" charset="-122"/>
              </a:rPr>
              <a:t>Theory of the Strategy Pattern</a:t>
            </a:r>
            <a:endParaRPr lang="en-US" altLang="zh-CN" sz="3600" b="1">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51" name="Rectangle 27"/>
          <p:cNvSpPr>
            <a:spLocks noChangeArrowheads="1"/>
          </p:cNvSpPr>
          <p:nvPr/>
        </p:nvSpPr>
        <p:spPr bwMode="auto">
          <a:xfrm>
            <a:off x="1992313" y="908051"/>
            <a:ext cx="13738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defRPr/>
            </a:pPr>
            <a:r>
              <a:rPr lang="en-US" altLang="zh-CN" sz="2400" b="1">
                <a:effectLst>
                  <a:outerShdw blurRad="38100" dist="38100" dir="2700000" algn="tl">
                    <a:srgbClr val="C0C0C0"/>
                  </a:outerShdw>
                </a:effectLst>
              </a:rPr>
              <a:t>Structure</a:t>
            </a:r>
            <a:endParaRPr lang="en-US" altLang="zh-CN" sz="2400" b="1">
              <a:effectLst>
                <a:outerShdw blurRad="38100" dist="38100" dir="2700000" algn="tl">
                  <a:srgbClr val="C0C0C0"/>
                </a:outerShdw>
              </a:effectLst>
            </a:endParaRPr>
          </a:p>
        </p:txBody>
      </p:sp>
      <p:sp>
        <p:nvSpPr>
          <p:cNvPr id="19458" name="Rectangle 28"/>
          <p:cNvSpPr>
            <a:spLocks noChangeArrowheads="1"/>
          </p:cNvSpPr>
          <p:nvPr/>
        </p:nvSpPr>
        <p:spPr bwMode="auto">
          <a:xfrm>
            <a:off x="1981200" y="274639"/>
            <a:ext cx="8229600" cy="561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b="1">
                <a:solidFill>
                  <a:schemeClr val="tx2"/>
                </a:solidFill>
              </a:rPr>
              <a:t>Theory of the Strategy Pattern</a:t>
            </a:r>
            <a:endParaRPr lang="en-US" altLang="zh-CN" sz="3200" b="1">
              <a:solidFill>
                <a:schemeClr val="tx2"/>
              </a:solidFill>
            </a:endParaRPr>
          </a:p>
        </p:txBody>
      </p:sp>
      <p:grpSp>
        <p:nvGrpSpPr>
          <p:cNvPr id="103468" name="Group 44"/>
          <p:cNvGrpSpPr/>
          <p:nvPr/>
        </p:nvGrpSpPr>
        <p:grpSpPr bwMode="auto">
          <a:xfrm>
            <a:off x="5468939" y="3068639"/>
            <a:ext cx="2282825" cy="1165225"/>
            <a:chOff x="2258" y="1933"/>
            <a:chExt cx="1853" cy="734"/>
          </a:xfrm>
        </p:grpSpPr>
        <p:sp>
          <p:nvSpPr>
            <p:cNvPr id="103428" name="Rectangle 4"/>
            <p:cNvSpPr>
              <a:spLocks noChangeArrowheads="1"/>
            </p:cNvSpPr>
            <p:nvPr/>
          </p:nvSpPr>
          <p:spPr bwMode="auto">
            <a:xfrm>
              <a:off x="2258" y="1933"/>
              <a:ext cx="1853" cy="291"/>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Strategy</a:t>
              </a:r>
              <a:r>
                <a:rPr lang="en-US" altLang="zh-CN" sz="2800" b="1" dirty="0">
                  <a:effectLst>
                    <a:outerShdw blurRad="38100" dist="38100" dir="2700000" algn="tl">
                      <a:srgbClr val="C0C0C0"/>
                    </a:outerShdw>
                  </a:effectLst>
                </a:rPr>
                <a:t> </a:t>
              </a:r>
              <a:endParaRPr lang="en-US" altLang="zh-CN" sz="2800" b="1" dirty="0">
                <a:effectLst>
                  <a:outerShdw blurRad="38100" dist="38100" dir="2700000" algn="tl">
                    <a:srgbClr val="C0C0C0"/>
                  </a:outerShdw>
                </a:effectLst>
              </a:endParaRPr>
            </a:p>
          </p:txBody>
        </p:sp>
        <p:sp>
          <p:nvSpPr>
            <p:cNvPr id="103429" name="Rectangle 5"/>
            <p:cNvSpPr>
              <a:spLocks noChangeArrowheads="1"/>
            </p:cNvSpPr>
            <p:nvPr/>
          </p:nvSpPr>
          <p:spPr bwMode="auto">
            <a:xfrm>
              <a:off x="2258" y="2277"/>
              <a:ext cx="1853" cy="39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a:effectLst>
                    <a:outerShdw blurRad="38100" dist="38100" dir="2700000" algn="tl">
                      <a:srgbClr val="C0C0C0"/>
                    </a:outerShdw>
                  </a:effectLst>
                </a:rPr>
                <a:t>+</a:t>
              </a:r>
              <a:r>
                <a:rPr lang="en-US" altLang="zh-CN" sz="2400" b="1" i="1">
                  <a:effectLst>
                    <a:outerShdw blurRad="38100" dist="38100" dir="2700000" algn="tl">
                      <a:srgbClr val="C0C0C0"/>
                    </a:outerShdw>
                  </a:effectLst>
                </a:rPr>
                <a:t>operation()</a:t>
              </a:r>
              <a:endParaRPr lang="en-US" altLang="zh-CN" sz="2400" b="1" i="1">
                <a:effectLst>
                  <a:outerShdw blurRad="38100" dist="38100" dir="2700000" algn="tl">
                    <a:srgbClr val="C0C0C0"/>
                  </a:outerShdw>
                </a:effectLst>
              </a:endParaRPr>
            </a:p>
          </p:txBody>
        </p:sp>
        <p:sp>
          <p:nvSpPr>
            <p:cNvPr id="19462" name="Rectangle 6"/>
            <p:cNvSpPr>
              <a:spLocks noChangeArrowheads="1"/>
            </p:cNvSpPr>
            <p:nvPr/>
          </p:nvSpPr>
          <p:spPr bwMode="auto">
            <a:xfrm>
              <a:off x="2258" y="2224"/>
              <a:ext cx="1853" cy="53"/>
            </a:xfrm>
            <a:prstGeom prst="rect">
              <a:avLst/>
            </a:prstGeom>
            <a:solidFill>
              <a:srgbClr val="FFFFFF"/>
            </a:solidFill>
            <a:ln w="9525">
              <a:solidFill>
                <a:schemeClr val="tx1"/>
              </a:solidFill>
              <a:miter lim="800000"/>
            </a:ln>
          </p:spPr>
          <p:txBody>
            <a:bodyPr wrap="none" anchor="ctr"/>
            <a:lstStyle/>
            <a:p>
              <a:pPr algn="ctr"/>
              <a:endParaRPr lang="zh-CN" altLang="zh-CN"/>
            </a:p>
          </p:txBody>
        </p:sp>
      </p:grpSp>
      <p:sp>
        <p:nvSpPr>
          <p:cNvPr id="103431" name="Line 7"/>
          <p:cNvSpPr>
            <a:spLocks noChangeShapeType="1"/>
          </p:cNvSpPr>
          <p:nvPr/>
        </p:nvSpPr>
        <p:spPr bwMode="auto">
          <a:xfrm>
            <a:off x="2613165" y="4660899"/>
            <a:ext cx="65160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432" name="Line 8"/>
          <p:cNvSpPr>
            <a:spLocks noChangeShapeType="1"/>
          </p:cNvSpPr>
          <p:nvPr/>
        </p:nvSpPr>
        <p:spPr bwMode="auto">
          <a:xfrm>
            <a:off x="2644917" y="4635500"/>
            <a:ext cx="0" cy="325438"/>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433" name="Line 9"/>
          <p:cNvSpPr>
            <a:spLocks noChangeShapeType="1"/>
          </p:cNvSpPr>
          <p:nvPr/>
        </p:nvSpPr>
        <p:spPr bwMode="auto">
          <a:xfrm flipH="1">
            <a:off x="9124950" y="4635500"/>
            <a:ext cx="1588" cy="325438"/>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03465" name="Group 41"/>
          <p:cNvGrpSpPr/>
          <p:nvPr/>
        </p:nvGrpSpPr>
        <p:grpSpPr bwMode="auto">
          <a:xfrm>
            <a:off x="1195407" y="4960938"/>
            <a:ext cx="2974975" cy="844550"/>
            <a:chOff x="158" y="3125"/>
            <a:chExt cx="1874" cy="532"/>
          </a:xfrm>
        </p:grpSpPr>
        <p:sp>
          <p:nvSpPr>
            <p:cNvPr id="103436" name="Rectangle 12"/>
            <p:cNvSpPr>
              <a:spLocks noChangeArrowheads="1"/>
            </p:cNvSpPr>
            <p:nvPr/>
          </p:nvSpPr>
          <p:spPr bwMode="auto">
            <a:xfrm>
              <a:off x="158" y="3125"/>
              <a:ext cx="1874"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4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ConcreteStrategyA</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3437" name="Rectangle 13"/>
            <p:cNvSpPr>
              <a:spLocks noChangeArrowheads="1"/>
            </p:cNvSpPr>
            <p:nvPr/>
          </p:nvSpPr>
          <p:spPr bwMode="auto">
            <a:xfrm>
              <a:off x="158" y="3411"/>
              <a:ext cx="1874"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b="1">
                  <a:effectLst>
                    <a:outerShdw blurRad="38100" dist="38100" dir="2700000" algn="tl">
                      <a:srgbClr val="C0C0C0"/>
                    </a:outerShdw>
                  </a:effectLst>
                </a:rPr>
                <a:t>+</a:t>
              </a:r>
              <a:r>
                <a:rPr lang="en-US" altLang="zh-CN" sz="2400" b="1">
                  <a:effectLst>
                    <a:outerShdw blurRad="38100" dist="38100" dir="2700000" algn="tl">
                      <a:srgbClr val="C0C0C0"/>
                    </a:outerShdw>
                  </a:effectLst>
                </a:rPr>
                <a:t>operation</a:t>
              </a:r>
              <a:r>
                <a:rPr lang="en-US" altLang="zh-CN" b="1">
                  <a:effectLst>
                    <a:outerShdw blurRad="38100" dist="38100" dir="2700000" algn="tl">
                      <a:srgbClr val="C0C0C0"/>
                    </a:outerShdw>
                  </a:effectLst>
                </a:rPr>
                <a:t>()</a:t>
              </a:r>
              <a:endParaRPr lang="en-US" altLang="zh-CN" b="1">
                <a:effectLst>
                  <a:outerShdw blurRad="38100" dist="38100" dir="2700000" algn="tl">
                    <a:srgbClr val="C0C0C0"/>
                  </a:outerShdw>
                </a:effectLst>
              </a:endParaRPr>
            </a:p>
          </p:txBody>
        </p:sp>
        <p:sp>
          <p:nvSpPr>
            <p:cNvPr id="19469" name="Rectangle 14"/>
            <p:cNvSpPr>
              <a:spLocks noChangeArrowheads="1"/>
            </p:cNvSpPr>
            <p:nvPr/>
          </p:nvSpPr>
          <p:spPr bwMode="auto">
            <a:xfrm>
              <a:off x="158" y="3371"/>
              <a:ext cx="1874" cy="39"/>
            </a:xfrm>
            <a:prstGeom prst="rect">
              <a:avLst/>
            </a:prstGeom>
            <a:solidFill>
              <a:srgbClr val="FFFFFF"/>
            </a:solidFill>
            <a:ln w="9525">
              <a:solidFill>
                <a:schemeClr val="tx1"/>
              </a:solidFill>
              <a:miter lim="800000"/>
            </a:ln>
          </p:spPr>
          <p:txBody>
            <a:bodyPr wrap="none" anchor="ctr"/>
            <a:lstStyle/>
            <a:p>
              <a:pPr algn="ctr"/>
              <a:endParaRPr lang="zh-CN" altLang="zh-CN"/>
            </a:p>
          </p:txBody>
        </p:sp>
      </p:grpSp>
      <p:grpSp>
        <p:nvGrpSpPr>
          <p:cNvPr id="103467" name="Group 43"/>
          <p:cNvGrpSpPr/>
          <p:nvPr/>
        </p:nvGrpSpPr>
        <p:grpSpPr bwMode="auto">
          <a:xfrm>
            <a:off x="7723188" y="4991101"/>
            <a:ext cx="3370192" cy="762000"/>
            <a:chOff x="3905" y="3144"/>
            <a:chExt cx="1796" cy="480"/>
          </a:xfrm>
        </p:grpSpPr>
        <p:sp>
          <p:nvSpPr>
            <p:cNvPr id="103442" name="Rectangle 18"/>
            <p:cNvSpPr>
              <a:spLocks noChangeArrowheads="1"/>
            </p:cNvSpPr>
            <p:nvPr/>
          </p:nvSpPr>
          <p:spPr bwMode="auto">
            <a:xfrm>
              <a:off x="3905" y="3144"/>
              <a:ext cx="1769"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4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ConcreteStrategyC</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3443" name="Rectangle 19"/>
            <p:cNvSpPr>
              <a:spLocks noChangeArrowheads="1"/>
            </p:cNvSpPr>
            <p:nvPr/>
          </p:nvSpPr>
          <p:spPr bwMode="auto">
            <a:xfrm>
              <a:off x="3923" y="3378"/>
              <a:ext cx="1769"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b="1">
                  <a:effectLst>
                    <a:outerShdw blurRad="38100" dist="38100" dir="2700000" algn="tl">
                      <a:srgbClr val="C0C0C0"/>
                    </a:outerShdw>
                  </a:effectLst>
                </a:rPr>
                <a:t>+</a:t>
              </a:r>
              <a:r>
                <a:rPr lang="en-US" altLang="zh-CN" sz="2400" b="1">
                  <a:effectLst>
                    <a:outerShdw blurRad="38100" dist="38100" dir="2700000" algn="tl">
                      <a:srgbClr val="C0C0C0"/>
                    </a:outerShdw>
                  </a:effectLst>
                </a:rPr>
                <a:t>operation</a:t>
              </a:r>
              <a:r>
                <a:rPr lang="en-US" altLang="zh-CN" b="1">
                  <a:effectLst>
                    <a:outerShdw blurRad="38100" dist="38100" dir="2700000" algn="tl">
                      <a:srgbClr val="C0C0C0"/>
                    </a:outerShdw>
                  </a:effectLst>
                </a:rPr>
                <a:t>()</a:t>
              </a:r>
              <a:endParaRPr lang="en-US" altLang="zh-CN" b="1">
                <a:effectLst>
                  <a:outerShdw blurRad="38100" dist="38100" dir="2700000" algn="tl">
                    <a:srgbClr val="C0C0C0"/>
                  </a:outerShdw>
                </a:effectLst>
              </a:endParaRPr>
            </a:p>
          </p:txBody>
        </p:sp>
        <p:sp>
          <p:nvSpPr>
            <p:cNvPr id="19473" name="Rectangle 20"/>
            <p:cNvSpPr>
              <a:spLocks noChangeArrowheads="1"/>
            </p:cNvSpPr>
            <p:nvPr/>
          </p:nvSpPr>
          <p:spPr bwMode="auto">
            <a:xfrm>
              <a:off x="3932" y="3371"/>
              <a:ext cx="1769" cy="39"/>
            </a:xfrm>
            <a:prstGeom prst="rect">
              <a:avLst/>
            </a:prstGeom>
            <a:solidFill>
              <a:srgbClr val="FFFFFF"/>
            </a:solidFill>
            <a:ln w="9525">
              <a:solidFill>
                <a:schemeClr val="tx1"/>
              </a:solidFill>
              <a:miter lim="800000"/>
            </a:ln>
          </p:spPr>
          <p:txBody>
            <a:bodyPr wrap="none" anchor="ctr"/>
            <a:lstStyle/>
            <a:p>
              <a:pPr algn="ctr"/>
              <a:endParaRPr lang="zh-CN" altLang="zh-CN"/>
            </a:p>
          </p:txBody>
        </p:sp>
      </p:grpSp>
      <p:grpSp>
        <p:nvGrpSpPr>
          <p:cNvPr id="103469" name="Group 45"/>
          <p:cNvGrpSpPr/>
          <p:nvPr/>
        </p:nvGrpSpPr>
        <p:grpSpPr bwMode="auto">
          <a:xfrm>
            <a:off x="1285593" y="3270250"/>
            <a:ext cx="2819684" cy="844550"/>
            <a:chOff x="136" y="2060"/>
            <a:chExt cx="1490" cy="532"/>
          </a:xfrm>
        </p:grpSpPr>
        <p:sp>
          <p:nvSpPr>
            <p:cNvPr id="103445" name="Rectangle 21"/>
            <p:cNvSpPr>
              <a:spLocks noChangeArrowheads="1"/>
            </p:cNvSpPr>
            <p:nvPr/>
          </p:nvSpPr>
          <p:spPr bwMode="auto">
            <a:xfrm>
              <a:off x="136" y="2060"/>
              <a:ext cx="1490"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Context</a:t>
              </a:r>
              <a:r>
                <a:rPr lang="en-US" altLang="zh-CN" sz="2000" b="1" dirty="0">
                  <a:solidFill>
                    <a:srgbClr val="0000CC"/>
                  </a:solidFill>
                  <a:effectLst>
                    <a:outerShdw blurRad="38100" dist="38100" dir="2700000" algn="tl">
                      <a:srgbClr val="C0C0C0"/>
                    </a:outerShdw>
                  </a:effectLst>
                </a:rPr>
                <a:t> </a:t>
              </a:r>
              <a:r>
                <a:rPr lang="en-US" altLang="zh-CN" sz="2400" b="1" dirty="0">
                  <a:solidFill>
                    <a:srgbClr val="0000CC"/>
                  </a:solidFill>
                  <a:effectLst>
                    <a:outerShdw blurRad="38100" dist="38100" dir="2700000" algn="tl">
                      <a:srgbClr val="C0C0C0"/>
                    </a:outerShdw>
                  </a:effectLst>
                </a:rPr>
                <a:t> </a:t>
              </a:r>
              <a:endParaRPr lang="en-US" altLang="zh-CN" sz="2400" b="1" dirty="0">
                <a:solidFill>
                  <a:srgbClr val="0000CC"/>
                </a:solidFill>
                <a:effectLst>
                  <a:outerShdw blurRad="38100" dist="38100" dir="2700000" algn="tl">
                    <a:srgbClr val="C0C0C0"/>
                  </a:outerShdw>
                </a:effectLst>
              </a:endParaRPr>
            </a:p>
          </p:txBody>
        </p:sp>
        <p:sp>
          <p:nvSpPr>
            <p:cNvPr id="103446" name="Rectangle 22"/>
            <p:cNvSpPr>
              <a:spLocks noChangeArrowheads="1"/>
            </p:cNvSpPr>
            <p:nvPr/>
          </p:nvSpPr>
          <p:spPr bwMode="auto">
            <a:xfrm>
              <a:off x="136" y="2346"/>
              <a:ext cx="1490"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ContextInterface</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9477" name="Rectangle 23"/>
            <p:cNvSpPr>
              <a:spLocks noChangeArrowheads="1"/>
            </p:cNvSpPr>
            <p:nvPr/>
          </p:nvSpPr>
          <p:spPr bwMode="auto">
            <a:xfrm>
              <a:off x="136" y="2306"/>
              <a:ext cx="1490" cy="39"/>
            </a:xfrm>
            <a:prstGeom prst="rect">
              <a:avLst/>
            </a:prstGeom>
            <a:solidFill>
              <a:srgbClr val="FFFFFF"/>
            </a:solidFill>
            <a:ln w="9525">
              <a:solidFill>
                <a:schemeClr val="tx1"/>
              </a:solidFill>
              <a:miter lim="800000"/>
            </a:ln>
          </p:spPr>
          <p:txBody>
            <a:bodyPr wrap="none" anchor="ctr"/>
            <a:lstStyle/>
            <a:p>
              <a:pPr algn="ctr"/>
              <a:endParaRPr lang="zh-CN" altLang="zh-CN" b="1">
                <a:solidFill>
                  <a:srgbClr val="0000CC"/>
                </a:solidFill>
              </a:endParaRPr>
            </a:p>
          </p:txBody>
        </p:sp>
      </p:grpSp>
      <p:sp>
        <p:nvSpPr>
          <p:cNvPr id="103448" name="Line 24"/>
          <p:cNvSpPr>
            <a:spLocks noChangeShapeType="1"/>
          </p:cNvSpPr>
          <p:nvPr/>
        </p:nvSpPr>
        <p:spPr bwMode="auto">
          <a:xfrm>
            <a:off x="6240463" y="4637088"/>
            <a:ext cx="0" cy="5207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03471" name="Group 47"/>
          <p:cNvGrpSpPr/>
          <p:nvPr/>
        </p:nvGrpSpPr>
        <p:grpSpPr bwMode="auto">
          <a:xfrm>
            <a:off x="4106864" y="3738563"/>
            <a:ext cx="1341437" cy="195262"/>
            <a:chOff x="1627" y="2239"/>
            <a:chExt cx="845" cy="123"/>
          </a:xfrm>
        </p:grpSpPr>
        <p:sp>
          <p:nvSpPr>
            <p:cNvPr id="19480" name="Line 11"/>
            <p:cNvSpPr>
              <a:spLocks noChangeShapeType="1"/>
            </p:cNvSpPr>
            <p:nvPr/>
          </p:nvSpPr>
          <p:spPr bwMode="auto">
            <a:xfrm>
              <a:off x="1762" y="2296"/>
              <a:ext cx="710" cy="0"/>
            </a:xfrm>
            <a:prstGeom prst="line">
              <a:avLst/>
            </a:prstGeom>
            <a:noFill/>
            <a:ln w="317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1" name="AutoShape 25"/>
            <p:cNvSpPr>
              <a:spLocks noChangeArrowheads="1"/>
            </p:cNvSpPr>
            <p:nvPr/>
          </p:nvSpPr>
          <p:spPr bwMode="auto">
            <a:xfrm>
              <a:off x="1627" y="2239"/>
              <a:ext cx="135" cy="123"/>
            </a:xfrm>
            <a:prstGeom prst="diamond">
              <a:avLst/>
            </a:prstGeom>
            <a:solidFill>
              <a:srgbClr val="FFFFFF"/>
            </a:solidFill>
            <a:ln w="31750">
              <a:solidFill>
                <a:srgbClr val="FF0000"/>
              </a:solidFill>
              <a:miter lim="800000"/>
            </a:ln>
          </p:spPr>
          <p:txBody>
            <a:bodyPr wrap="none" anchor="ctr"/>
            <a:lstStyle/>
            <a:p>
              <a:pPr algn="ctr"/>
              <a:endParaRPr lang="zh-CN" altLang="zh-CN"/>
            </a:p>
          </p:txBody>
        </p:sp>
      </p:grpSp>
      <p:sp>
        <p:nvSpPr>
          <p:cNvPr id="103450" name="Text Box 26"/>
          <p:cNvSpPr txBox="1">
            <a:spLocks noChangeArrowheads="1"/>
          </p:cNvSpPr>
          <p:nvPr/>
        </p:nvSpPr>
        <p:spPr bwMode="auto">
          <a:xfrm>
            <a:off x="4176714" y="3325814"/>
            <a:ext cx="1176337" cy="369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Bef>
                <a:spcPct val="50000"/>
              </a:spcBef>
            </a:pPr>
            <a:r>
              <a:rPr lang="en-US" altLang="zh-CN" b="1">
                <a:latin typeface="微软雅黑" panose="020B0503020204020204" pitchFamily="34" charset="-122"/>
                <a:ea typeface="微软雅黑" panose="020B0503020204020204" pitchFamily="34" charset="-122"/>
              </a:rPr>
              <a:t>Strategy </a:t>
            </a:r>
            <a:endParaRPr lang="en-US" altLang="zh-CN" b="1">
              <a:latin typeface="微软雅黑" panose="020B0503020204020204" pitchFamily="34" charset="-122"/>
              <a:ea typeface="微软雅黑" panose="020B0503020204020204" pitchFamily="34" charset="-122"/>
            </a:endParaRPr>
          </a:p>
        </p:txBody>
      </p:sp>
      <p:grpSp>
        <p:nvGrpSpPr>
          <p:cNvPr id="103456" name="Group 32"/>
          <p:cNvGrpSpPr/>
          <p:nvPr/>
        </p:nvGrpSpPr>
        <p:grpSpPr bwMode="auto">
          <a:xfrm>
            <a:off x="1739901" y="1555750"/>
            <a:ext cx="2365375" cy="844550"/>
            <a:chOff x="113" y="1253"/>
            <a:chExt cx="1496" cy="589"/>
          </a:xfrm>
        </p:grpSpPr>
        <p:sp>
          <p:nvSpPr>
            <p:cNvPr id="103453" name="Rectangle 29"/>
            <p:cNvSpPr>
              <a:spLocks noChangeArrowheads="1"/>
            </p:cNvSpPr>
            <p:nvPr/>
          </p:nvSpPr>
          <p:spPr bwMode="auto">
            <a:xfrm>
              <a:off x="113" y="1253"/>
              <a:ext cx="1496" cy="27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Client</a:t>
              </a:r>
              <a:r>
                <a:rPr lang="en-US" altLang="zh-CN" sz="2400" b="1" dirty="0">
                  <a:effectLst>
                    <a:outerShdw blurRad="38100" dist="38100" dir="2700000" algn="tl">
                      <a:srgbClr val="C0C0C0"/>
                    </a:outerShdw>
                  </a:effectLst>
                </a:rPr>
                <a:t> </a:t>
              </a:r>
              <a:endParaRPr lang="en-US" altLang="zh-CN" sz="2400" b="1" dirty="0">
                <a:effectLst>
                  <a:outerShdw blurRad="38100" dist="38100" dir="2700000" algn="tl">
                    <a:srgbClr val="C0C0C0"/>
                  </a:outerShdw>
                </a:effectLst>
              </a:endParaRPr>
            </a:p>
          </p:txBody>
        </p:sp>
        <p:sp>
          <p:nvSpPr>
            <p:cNvPr id="103454" name="Rectangle 30"/>
            <p:cNvSpPr>
              <a:spLocks noChangeArrowheads="1"/>
            </p:cNvSpPr>
            <p:nvPr/>
          </p:nvSpPr>
          <p:spPr bwMode="auto">
            <a:xfrm>
              <a:off x="113" y="1570"/>
              <a:ext cx="1496" cy="27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endParaRPr lang="zh-CN" altLang="zh-CN" sz="2000" b="1">
                <a:effectLst>
                  <a:outerShdw blurRad="38100" dist="38100" dir="2700000" algn="tl">
                    <a:srgbClr val="C0C0C0"/>
                  </a:outerShdw>
                </a:effectLst>
              </a:endParaRPr>
            </a:p>
          </p:txBody>
        </p:sp>
        <p:sp>
          <p:nvSpPr>
            <p:cNvPr id="19486" name="Rectangle 31"/>
            <p:cNvSpPr>
              <a:spLocks noChangeArrowheads="1"/>
            </p:cNvSpPr>
            <p:nvPr/>
          </p:nvSpPr>
          <p:spPr bwMode="auto">
            <a:xfrm>
              <a:off x="113" y="1525"/>
              <a:ext cx="1496" cy="44"/>
            </a:xfrm>
            <a:prstGeom prst="rect">
              <a:avLst/>
            </a:prstGeom>
            <a:solidFill>
              <a:srgbClr val="FFFFFF"/>
            </a:solidFill>
            <a:ln w="9525">
              <a:solidFill>
                <a:schemeClr val="tx1"/>
              </a:solidFill>
              <a:miter lim="800000"/>
            </a:ln>
          </p:spPr>
          <p:txBody>
            <a:bodyPr wrap="none" anchor="ctr"/>
            <a:lstStyle/>
            <a:p>
              <a:endParaRPr lang="zh-CN" altLang="en-US"/>
            </a:p>
          </p:txBody>
        </p:sp>
      </p:grpSp>
      <p:grpSp>
        <p:nvGrpSpPr>
          <p:cNvPr id="103475" name="Group 51"/>
          <p:cNvGrpSpPr/>
          <p:nvPr/>
        </p:nvGrpSpPr>
        <p:grpSpPr bwMode="auto">
          <a:xfrm>
            <a:off x="4106863" y="1927226"/>
            <a:ext cx="2493962" cy="1141413"/>
            <a:chOff x="1627" y="1363"/>
            <a:chExt cx="1571" cy="570"/>
          </a:xfrm>
        </p:grpSpPr>
        <p:sp>
          <p:nvSpPr>
            <p:cNvPr id="19489" name="Line 34"/>
            <p:cNvSpPr>
              <a:spLocks noChangeShapeType="1"/>
            </p:cNvSpPr>
            <p:nvPr/>
          </p:nvSpPr>
          <p:spPr bwMode="auto">
            <a:xfrm flipV="1">
              <a:off x="1627" y="1367"/>
              <a:ext cx="1571"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90" name="Line 35"/>
            <p:cNvSpPr>
              <a:spLocks noChangeShapeType="1"/>
            </p:cNvSpPr>
            <p:nvPr/>
          </p:nvSpPr>
          <p:spPr bwMode="auto">
            <a:xfrm flipH="1">
              <a:off x="3187" y="1363"/>
              <a:ext cx="11" cy="57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9491" name="Text Box 39"/>
          <p:cNvSpPr txBox="1">
            <a:spLocks noChangeArrowheads="1"/>
          </p:cNvSpPr>
          <p:nvPr/>
        </p:nvSpPr>
        <p:spPr bwMode="auto">
          <a:xfrm>
            <a:off x="2063750" y="6165851"/>
            <a:ext cx="828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b="1"/>
              <a:t>Diagram of Strategy pattern</a:t>
            </a:r>
            <a:endParaRPr lang="en-US" altLang="zh-CN" sz="2000" b="1"/>
          </a:p>
        </p:txBody>
      </p:sp>
      <p:sp>
        <p:nvSpPr>
          <p:cNvPr id="103470" name="Text Box 46"/>
          <p:cNvSpPr txBox="1">
            <a:spLocks noChangeArrowheads="1"/>
          </p:cNvSpPr>
          <p:nvPr/>
        </p:nvSpPr>
        <p:spPr bwMode="auto">
          <a:xfrm>
            <a:off x="7896226" y="2924175"/>
            <a:ext cx="2447925"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dirty="0">
                <a:latin typeface="微软雅黑" panose="020B0503020204020204" pitchFamily="34" charset="-122"/>
                <a:ea typeface="微软雅黑" panose="020B0503020204020204" pitchFamily="34" charset="-122"/>
              </a:rPr>
              <a:t>提供了一个共同的接口</a:t>
            </a:r>
            <a:r>
              <a:rPr lang="en-US" altLang="zh-CN" sz="28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operation()</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
        <p:nvSpPr>
          <p:cNvPr id="103472" name="Text Box 48"/>
          <p:cNvSpPr txBox="1">
            <a:spLocks noChangeArrowheads="1"/>
          </p:cNvSpPr>
          <p:nvPr/>
        </p:nvSpPr>
        <p:spPr bwMode="auto">
          <a:xfrm>
            <a:off x="1774825" y="4221164"/>
            <a:ext cx="208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latin typeface="微软雅黑" panose="020B0503020204020204" pitchFamily="34" charset="-122"/>
                <a:ea typeface="微软雅黑" panose="020B0503020204020204" pitchFamily="34" charset="-122"/>
              </a:rPr>
              <a:t>为调用准备环境</a:t>
            </a:r>
            <a:endParaRPr lang="zh-CN" altLang="en-US" sz="2000" b="1">
              <a:latin typeface="微软雅黑" panose="020B0503020204020204" pitchFamily="34" charset="-122"/>
              <a:ea typeface="微软雅黑" panose="020B0503020204020204" pitchFamily="34" charset="-122"/>
            </a:endParaRPr>
          </a:p>
        </p:txBody>
      </p:sp>
      <p:grpSp>
        <p:nvGrpSpPr>
          <p:cNvPr id="4" name="组合 3"/>
          <p:cNvGrpSpPr/>
          <p:nvPr/>
        </p:nvGrpSpPr>
        <p:grpSpPr>
          <a:xfrm>
            <a:off x="2887663" y="2400301"/>
            <a:ext cx="1912937" cy="868363"/>
            <a:chOff x="2887663" y="2400301"/>
            <a:chExt cx="1912937" cy="868363"/>
          </a:xfrm>
        </p:grpSpPr>
        <p:sp>
          <p:nvSpPr>
            <p:cNvPr id="103457" name="Line 33"/>
            <p:cNvSpPr>
              <a:spLocks noChangeShapeType="1"/>
            </p:cNvSpPr>
            <p:nvPr/>
          </p:nvSpPr>
          <p:spPr bwMode="auto">
            <a:xfrm>
              <a:off x="2887663" y="2400301"/>
              <a:ext cx="0" cy="868363"/>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73" name="Text Box 49"/>
            <p:cNvSpPr txBox="1">
              <a:spLocks noChangeArrowheads="1"/>
            </p:cNvSpPr>
            <p:nvPr/>
          </p:nvSpPr>
          <p:spPr bwMode="auto">
            <a:xfrm>
              <a:off x="2927350" y="2492376"/>
              <a:ext cx="1873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latin typeface="微软雅黑" panose="020B0503020204020204" pitchFamily="34" charset="-122"/>
                  <a:ea typeface="微软雅黑" panose="020B0503020204020204" pitchFamily="34" charset="-122"/>
                </a:rPr>
                <a:t>由</a:t>
              </a:r>
              <a:r>
                <a:rPr lang="en-US" altLang="zh-CN" sz="2000" b="1">
                  <a:latin typeface="微软雅黑" panose="020B0503020204020204" pitchFamily="34" charset="-122"/>
                  <a:ea typeface="微软雅黑" panose="020B0503020204020204" pitchFamily="34" charset="-122"/>
                </a:rPr>
                <a:t>Client</a:t>
              </a:r>
              <a:r>
                <a:rPr lang="zh-CN" altLang="en-US" sz="2000" b="1">
                  <a:latin typeface="微软雅黑" panose="020B0503020204020204" pitchFamily="34" charset="-122"/>
                  <a:ea typeface="微软雅黑" panose="020B0503020204020204" pitchFamily="34" charset="-122"/>
                </a:rPr>
                <a:t>传入</a:t>
              </a:r>
              <a:endParaRPr lang="en-US" altLang="zh-CN" sz="2000" b="1">
                <a:latin typeface="微软雅黑" panose="020B0503020204020204" pitchFamily="34" charset="-122"/>
                <a:ea typeface="微软雅黑" panose="020B0503020204020204" pitchFamily="34" charset="-122"/>
              </a:endParaRPr>
            </a:p>
            <a:p>
              <a:r>
                <a:rPr lang="zh-CN" altLang="en-US" sz="2000" b="1">
                  <a:latin typeface="微软雅黑" panose="020B0503020204020204" pitchFamily="34" charset="-122"/>
                  <a:ea typeface="微软雅黑" panose="020B0503020204020204" pitchFamily="34" charset="-122"/>
                </a:rPr>
                <a:t>策略子类对象</a:t>
              </a:r>
              <a:endParaRPr lang="zh-CN" altLang="en-US" sz="2000" b="1">
                <a:latin typeface="微软雅黑" panose="020B0503020204020204" pitchFamily="34" charset="-122"/>
                <a:ea typeface="微软雅黑" panose="020B0503020204020204" pitchFamily="34" charset="-122"/>
              </a:endParaRPr>
            </a:p>
          </p:txBody>
        </p:sp>
      </p:grpSp>
      <p:sp>
        <p:nvSpPr>
          <p:cNvPr id="103474" name="AutoShape 50"/>
          <p:cNvSpPr>
            <a:spLocks noChangeArrowheads="1"/>
          </p:cNvSpPr>
          <p:nvPr/>
        </p:nvSpPr>
        <p:spPr bwMode="auto">
          <a:xfrm>
            <a:off x="6456364" y="4221164"/>
            <a:ext cx="287337" cy="395287"/>
          </a:xfrm>
          <a:prstGeom prst="upArrow">
            <a:avLst>
              <a:gd name="adj1" fmla="val 0"/>
              <a:gd name="adj2" fmla="val 73912"/>
            </a:avLst>
          </a:prstGeom>
          <a:solidFill>
            <a:srgbClr val="333333"/>
          </a:solidFill>
          <a:ln w="9525">
            <a:solidFill>
              <a:schemeClr val="tx1"/>
            </a:solidFill>
            <a:miter lim="800000"/>
          </a:ln>
        </p:spPr>
        <p:txBody>
          <a:bodyPr vert="eaVert" wrap="none" anchor="ctr"/>
          <a:lstStyle/>
          <a:p>
            <a:pPr algn="ctr"/>
            <a:endParaRPr lang="zh-CN" altLang="zh-CN"/>
          </a:p>
        </p:txBody>
      </p:sp>
      <p:grpSp>
        <p:nvGrpSpPr>
          <p:cNvPr id="103466" name="Group 42"/>
          <p:cNvGrpSpPr/>
          <p:nvPr/>
        </p:nvGrpSpPr>
        <p:grpSpPr bwMode="auto">
          <a:xfrm>
            <a:off x="4321176" y="4960938"/>
            <a:ext cx="3287712" cy="844550"/>
            <a:chOff x="2064" y="3125"/>
            <a:chExt cx="1769" cy="532"/>
          </a:xfrm>
        </p:grpSpPr>
        <p:sp>
          <p:nvSpPr>
            <p:cNvPr id="103439" name="Rectangle 15"/>
            <p:cNvSpPr>
              <a:spLocks noChangeArrowheads="1"/>
            </p:cNvSpPr>
            <p:nvPr/>
          </p:nvSpPr>
          <p:spPr bwMode="auto">
            <a:xfrm>
              <a:off x="2064" y="3125"/>
              <a:ext cx="1769"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4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ConcreteStrategyB</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3440" name="Rectangle 16"/>
            <p:cNvSpPr>
              <a:spLocks noChangeArrowheads="1"/>
            </p:cNvSpPr>
            <p:nvPr/>
          </p:nvSpPr>
          <p:spPr bwMode="auto">
            <a:xfrm>
              <a:off x="2064" y="3411"/>
              <a:ext cx="1769"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b="1">
                  <a:effectLst>
                    <a:outerShdw blurRad="38100" dist="38100" dir="2700000" algn="tl">
                      <a:srgbClr val="C0C0C0"/>
                    </a:outerShdw>
                  </a:effectLst>
                </a:rPr>
                <a:t>+</a:t>
              </a:r>
              <a:r>
                <a:rPr lang="en-US" altLang="zh-CN" sz="2400" b="1">
                  <a:effectLst>
                    <a:outerShdw blurRad="38100" dist="38100" dir="2700000" algn="tl">
                      <a:srgbClr val="C0C0C0"/>
                    </a:outerShdw>
                  </a:effectLst>
                </a:rPr>
                <a:t>operation</a:t>
              </a:r>
              <a:r>
                <a:rPr lang="en-US" altLang="zh-CN" b="1">
                  <a:effectLst>
                    <a:outerShdw blurRad="38100" dist="38100" dir="2700000" algn="tl">
                      <a:srgbClr val="C0C0C0"/>
                    </a:outerShdw>
                  </a:effectLst>
                </a:rPr>
                <a:t>()</a:t>
              </a:r>
              <a:endParaRPr lang="en-US" altLang="zh-CN" b="1">
                <a:effectLst>
                  <a:outerShdw blurRad="38100" dist="38100" dir="2700000" algn="tl">
                    <a:srgbClr val="C0C0C0"/>
                  </a:outerShdw>
                </a:effectLst>
              </a:endParaRPr>
            </a:p>
          </p:txBody>
        </p:sp>
        <p:sp>
          <p:nvSpPr>
            <p:cNvPr id="19499" name="Rectangle 17"/>
            <p:cNvSpPr>
              <a:spLocks noChangeArrowheads="1"/>
            </p:cNvSpPr>
            <p:nvPr/>
          </p:nvSpPr>
          <p:spPr bwMode="auto">
            <a:xfrm>
              <a:off x="2064" y="3371"/>
              <a:ext cx="1769" cy="39"/>
            </a:xfrm>
            <a:prstGeom prst="rect">
              <a:avLst/>
            </a:prstGeom>
            <a:solidFill>
              <a:srgbClr val="FFFFFF"/>
            </a:solidFill>
            <a:ln w="9525">
              <a:solidFill>
                <a:schemeClr val="tx1"/>
              </a:solidFill>
              <a:miter lim="800000"/>
            </a:ln>
          </p:spPr>
          <p:txBody>
            <a:bodyPr wrap="none" anchor="ctr"/>
            <a:lstStyle/>
            <a:p>
              <a:pPr algn="ctr"/>
              <a:endParaRPr lang="zh-CN" altLang="zh-CN"/>
            </a:p>
          </p:txBody>
        </p:sp>
      </p:grpSp>
      <p:sp>
        <p:nvSpPr>
          <p:cNvPr id="19501" name="Text Box 46"/>
          <p:cNvSpPr txBox="1">
            <a:spLocks noChangeArrowheads="1"/>
          </p:cNvSpPr>
          <p:nvPr/>
        </p:nvSpPr>
        <p:spPr bwMode="auto">
          <a:xfrm>
            <a:off x="4849351" y="1262317"/>
            <a:ext cx="45673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latin typeface="微软雅黑" panose="020B0503020204020204" pitchFamily="34" charset="-122"/>
                <a:ea typeface="微软雅黑" panose="020B0503020204020204" pitchFamily="34" charset="-122"/>
              </a:rPr>
              <a:t>维持了一个</a:t>
            </a:r>
            <a:r>
              <a:rPr lang="en-US" altLang="zh-CN" sz="2000" b="1" dirty="0">
                <a:latin typeface="微软雅黑" panose="020B0503020204020204" pitchFamily="34" charset="-122"/>
                <a:ea typeface="微软雅黑" panose="020B0503020204020204" pitchFamily="34" charset="-122"/>
              </a:rPr>
              <a:t>Strategy</a:t>
            </a:r>
            <a:r>
              <a:rPr lang="zh-CN" altLang="en-US" sz="2000" b="1" dirty="0" smtClean="0">
                <a:latin typeface="微软雅黑" panose="020B0503020204020204" pitchFamily="34" charset="-122"/>
                <a:ea typeface="微软雅黑" panose="020B0503020204020204" pitchFamily="34" charset="-122"/>
              </a:rPr>
              <a:t>层次</a:t>
            </a:r>
            <a:r>
              <a:rPr lang="zh-CN" altLang="en-US" sz="2000" b="1" dirty="0">
                <a:latin typeface="微软雅黑" panose="020B0503020204020204" pitchFamily="34" charset="-122"/>
                <a:ea typeface="微软雅黑" panose="020B0503020204020204" pitchFamily="34" charset="-122"/>
              </a:rPr>
              <a:t>类的引用</a:t>
            </a:r>
            <a:endParaRPr lang="en-US" altLang="zh-CN" sz="2000" b="1" dirty="0">
              <a:solidFill>
                <a:srgbClr val="0000CC"/>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bwMode="auto">
          <a:xfrm flipH="1">
            <a:off x="4884741" y="1647930"/>
            <a:ext cx="515936" cy="1736621"/>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69545" y="2852739"/>
            <a:ext cx="10972800" cy="3240087"/>
          </a:xfrm>
          <a:prstGeom prst="rect">
            <a:avLst/>
          </a:prstGeom>
          <a:noFill/>
          <a:ln w="28575" cmpd="sng">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3456"/>
                                        </p:tgtEl>
                                        <p:attrNameLst>
                                          <p:attrName>style.visibility</p:attrName>
                                        </p:attrNameLst>
                                      </p:cBhvr>
                                      <p:to>
                                        <p:strVal val="visible"/>
                                      </p:to>
                                    </p:set>
                                    <p:animEffect transition="in" filter="slide(fromBottom)">
                                      <p:cBhvr>
                                        <p:cTn id="7" dur="500"/>
                                        <p:tgtEl>
                                          <p:spTgt spid="10345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103475"/>
                                        </p:tgtEl>
                                        <p:attrNameLst>
                                          <p:attrName>style.visibility</p:attrName>
                                        </p:attrNameLst>
                                      </p:cBhvr>
                                      <p:to>
                                        <p:strVal val="visible"/>
                                      </p:to>
                                    </p:set>
                                    <p:anim calcmode="lin" valueType="num">
                                      <p:cBhvr>
                                        <p:cTn id="12" dur="1000" fill="hold"/>
                                        <p:tgtEl>
                                          <p:spTgt spid="103475"/>
                                        </p:tgtEl>
                                        <p:attrNameLst>
                                          <p:attrName>ppt_x</p:attrName>
                                        </p:attrNameLst>
                                      </p:cBhvr>
                                      <p:tavLst>
                                        <p:tav tm="0">
                                          <p:val>
                                            <p:strVal val="#ppt_x-.2"/>
                                          </p:val>
                                        </p:tav>
                                        <p:tav tm="100000">
                                          <p:val>
                                            <p:strVal val="#ppt_x"/>
                                          </p:val>
                                        </p:tav>
                                      </p:tavLst>
                                    </p:anim>
                                    <p:anim calcmode="lin" valueType="num">
                                      <p:cBhvr>
                                        <p:cTn id="13" dur="1000" fill="hold"/>
                                        <p:tgtEl>
                                          <p:spTgt spid="10347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347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idx="1"/>
          </p:nvPr>
        </p:nvSpPr>
        <p:spPr>
          <a:xfrm>
            <a:off x="760490" y="1484314"/>
            <a:ext cx="10411485" cy="4065459"/>
          </a:xfrm>
        </p:spPr>
        <p:txBody>
          <a:bodyPr>
            <a:noAutofit/>
          </a:bodyPr>
          <a:lstStyle/>
          <a:p>
            <a:pPr eaLnBrk="1" hangingPunct="1">
              <a:lnSpc>
                <a:spcPct val="120000"/>
              </a:lnSpc>
              <a:spcBef>
                <a:spcPts val="600"/>
              </a:spcBef>
              <a:buFontTx/>
              <a:buNone/>
              <a:defRPr/>
            </a:pPr>
            <a:r>
              <a:rPr lang="en-US" altLang="zh-CN" b="1" dirty="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Participants</a:t>
            </a:r>
            <a:endParaRPr lang="en-US" altLang="zh-CN" b="1" dirty="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120000"/>
              </a:lnSpc>
              <a:spcBef>
                <a:spcPts val="600"/>
              </a:spcBef>
              <a:defRPr/>
            </a:pPr>
            <a:r>
              <a:rPr lang="en-US" altLang="zh-CN" b="1" dirty="0">
                <a:latin typeface="微软雅黑" panose="020B0503020204020204" pitchFamily="34" charset="-122"/>
                <a:ea typeface="微软雅黑" panose="020B0503020204020204" pitchFamily="34" charset="-122"/>
              </a:rPr>
              <a:t>Strategy </a:t>
            </a:r>
            <a:endParaRPr lang="en-US" altLang="zh-CN" dirty="0">
              <a:latin typeface="微软雅黑" panose="020B0503020204020204" pitchFamily="34" charset="-122"/>
              <a:ea typeface="微软雅黑" panose="020B0503020204020204" pitchFamily="34" charset="-122"/>
            </a:endParaRPr>
          </a:p>
          <a:p>
            <a:pPr lvl="1">
              <a:lnSpc>
                <a:spcPct val="120000"/>
              </a:lnSpc>
              <a:spcBef>
                <a:spcPts val="600"/>
              </a:spcBef>
              <a:defRPr/>
            </a:pPr>
            <a:r>
              <a:rPr lang="zh-CN" altLang="en-US" sz="2800" b="1" dirty="0" smtClean="0">
                <a:latin typeface="微软雅黑" panose="020B0503020204020204" pitchFamily="34" charset="-122"/>
                <a:ea typeface="微软雅黑" panose="020B0503020204020204" pitchFamily="34" charset="-122"/>
                <a:cs typeface="+mn-ea"/>
              </a:rPr>
              <a:t>为子类声明</a:t>
            </a:r>
            <a:r>
              <a:rPr lang="zh-CN" altLang="en-US" sz="2800" b="1" dirty="0">
                <a:latin typeface="微软雅黑" panose="020B0503020204020204" pitchFamily="34" charset="-122"/>
                <a:ea typeface="微软雅黑" panose="020B0503020204020204" pitchFamily="34" charset="-122"/>
                <a:cs typeface="+mn-ea"/>
              </a:rPr>
              <a:t>共同</a:t>
            </a:r>
            <a:r>
              <a:rPr lang="zh-CN" altLang="en-US" sz="2800" b="1" dirty="0" smtClean="0">
                <a:latin typeface="微软雅黑" panose="020B0503020204020204" pitchFamily="34" charset="-122"/>
                <a:ea typeface="微软雅黑" panose="020B0503020204020204" pitchFamily="34" charset="-122"/>
                <a:cs typeface="+mn-ea"/>
              </a:rPr>
              <a:t>接口</a:t>
            </a:r>
            <a:r>
              <a:rPr lang="en-US" altLang="zh-CN" sz="2800" b="1" dirty="0" smtClean="0">
                <a:latin typeface="微软雅黑" panose="020B0503020204020204" pitchFamily="34" charset="-122"/>
                <a:ea typeface="微软雅黑" panose="020B0503020204020204" pitchFamily="34" charset="-122"/>
                <a:cs typeface="+mn-ea"/>
              </a:rPr>
              <a:t> </a:t>
            </a:r>
            <a:endParaRPr lang="en-US" altLang="zh-CN" sz="2800" b="1" dirty="0" smtClean="0">
              <a:latin typeface="微软雅黑" panose="020B0503020204020204" pitchFamily="34" charset="-122"/>
              <a:ea typeface="微软雅黑" panose="020B0503020204020204" pitchFamily="34" charset="-122"/>
              <a:cs typeface="+mn-ea"/>
            </a:endParaRPr>
          </a:p>
          <a:p>
            <a:pPr lvl="1">
              <a:lnSpc>
                <a:spcPct val="120000"/>
              </a:lnSpc>
              <a:spcBef>
                <a:spcPts val="600"/>
              </a:spcBef>
              <a:defRPr/>
            </a:pPr>
            <a:r>
              <a:rPr lang="en-US" altLang="zh-CN" sz="2800" b="1" dirty="0" smtClean="0">
                <a:latin typeface="微软雅黑" panose="020B0503020204020204" pitchFamily="34" charset="-122"/>
                <a:ea typeface="微软雅黑" panose="020B0503020204020204" pitchFamily="34" charset="-122"/>
                <a:cs typeface="+mn-ea"/>
              </a:rPr>
              <a:t>Context</a:t>
            </a:r>
            <a:r>
              <a:rPr lang="zh-CN" altLang="en-US" sz="2800" b="1" dirty="0" smtClean="0">
                <a:latin typeface="微软雅黑" panose="020B0503020204020204" pitchFamily="34" charset="-122"/>
                <a:ea typeface="微软雅黑" panose="020B0503020204020204" pitchFamily="34" charset="-122"/>
                <a:cs typeface="+mn-ea"/>
              </a:rPr>
              <a:t>使用该接口调用所有的被</a:t>
            </a:r>
            <a:r>
              <a:rPr lang="en-US" altLang="zh-CN" sz="2800" b="1" dirty="0">
                <a:latin typeface="微软雅黑" panose="020B0503020204020204" pitchFamily="34" charset="-122"/>
                <a:ea typeface="微软雅黑" panose="020B0503020204020204" pitchFamily="34" charset="-122"/>
                <a:cs typeface="+mn-ea"/>
              </a:rPr>
              <a:t> </a:t>
            </a:r>
            <a:r>
              <a:rPr lang="en-US" altLang="zh-CN" sz="2800" b="1" dirty="0" err="1">
                <a:latin typeface="微软雅黑" panose="020B0503020204020204" pitchFamily="34" charset="-122"/>
                <a:ea typeface="微软雅黑" panose="020B0503020204020204" pitchFamily="34" charset="-122"/>
                <a:cs typeface="+mn-ea"/>
              </a:rPr>
              <a:t>ConcreteStrategy</a:t>
            </a:r>
            <a:r>
              <a:rPr lang="en-US" altLang="zh-CN" sz="2800" b="1" dirty="0">
                <a:latin typeface="微软雅黑" panose="020B0503020204020204" pitchFamily="34" charset="-122"/>
                <a:ea typeface="微软雅黑" panose="020B0503020204020204" pitchFamily="34" charset="-122"/>
                <a:cs typeface="+mn-ea"/>
              </a:rPr>
              <a:t> </a:t>
            </a:r>
            <a:r>
              <a:rPr lang="zh-CN" altLang="en-US" sz="2800" b="1" dirty="0" smtClean="0">
                <a:latin typeface="微软雅黑" panose="020B0503020204020204" pitchFamily="34" charset="-122"/>
                <a:ea typeface="微软雅黑" panose="020B0503020204020204" pitchFamily="34" charset="-122"/>
                <a:cs typeface="+mn-ea"/>
              </a:rPr>
              <a:t>所定义的算法</a:t>
            </a:r>
            <a:endParaRPr lang="en-US" altLang="zh-CN" sz="2800" b="1" dirty="0" smtClean="0">
              <a:latin typeface="微软雅黑" panose="020B0503020204020204" pitchFamily="34" charset="-122"/>
              <a:ea typeface="微软雅黑" panose="020B0503020204020204" pitchFamily="34" charset="-122"/>
              <a:cs typeface="+mn-ea"/>
            </a:endParaRPr>
          </a:p>
          <a:p>
            <a:pPr eaLnBrk="1" hangingPunct="1">
              <a:lnSpc>
                <a:spcPct val="120000"/>
              </a:lnSpc>
              <a:spcBef>
                <a:spcPts val="600"/>
              </a:spcBef>
              <a:defRPr/>
            </a:pPr>
            <a:r>
              <a:rPr lang="en-US" altLang="zh-CN" b="1" dirty="0" err="1">
                <a:latin typeface="微软雅黑" panose="020B0503020204020204" pitchFamily="34" charset="-122"/>
                <a:ea typeface="微软雅黑" panose="020B0503020204020204" pitchFamily="34" charset="-122"/>
              </a:rPr>
              <a:t>ConcreteStrategy</a:t>
            </a:r>
            <a:r>
              <a:rPr lang="en-US" altLang="zh-CN" b="1"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lvl="1" eaLnBrk="1" hangingPunct="1">
              <a:lnSpc>
                <a:spcPct val="120000"/>
              </a:lnSpc>
              <a:spcBef>
                <a:spcPts val="600"/>
              </a:spcBef>
              <a:defRPr/>
            </a:pPr>
            <a:r>
              <a:rPr lang="zh-CN" altLang="en-US" sz="2800" b="1" dirty="0" smtClean="0">
                <a:latin typeface="微软雅黑" panose="020B0503020204020204" pitchFamily="34" charset="-122"/>
                <a:ea typeface="微软雅黑" panose="020B0503020204020204" pitchFamily="34" charset="-122"/>
                <a:cs typeface="+mn-ea"/>
              </a:rPr>
              <a:t>使用</a:t>
            </a:r>
            <a:r>
              <a:rPr lang="en-US" altLang="zh-CN" sz="2800" b="1" dirty="0" err="1" smtClean="0">
                <a:latin typeface="微软雅黑" panose="020B0503020204020204" pitchFamily="34" charset="-122"/>
                <a:ea typeface="微软雅黑" panose="020B0503020204020204" pitchFamily="34" charset="-122"/>
                <a:cs typeface="+mn-ea"/>
              </a:rPr>
              <a:t>Strtegy</a:t>
            </a:r>
            <a:r>
              <a:rPr lang="zh-CN" altLang="en-US" sz="2800" b="1" dirty="0" smtClean="0">
                <a:latin typeface="微软雅黑" panose="020B0503020204020204" pitchFamily="34" charset="-122"/>
                <a:ea typeface="微软雅黑" panose="020B0503020204020204" pitchFamily="34" charset="-122"/>
                <a:cs typeface="+mn-ea"/>
              </a:rPr>
              <a:t>接口实现该算法</a:t>
            </a:r>
            <a:endParaRPr lang="en-US" altLang="zh-CN" sz="2800" dirty="0" smtClean="0">
              <a:latin typeface="微软雅黑" panose="020B0503020204020204" pitchFamily="34" charset="-122"/>
              <a:ea typeface="微软雅黑" panose="020B0503020204020204" pitchFamily="34" charset="-122"/>
              <a:cs typeface="+mn-ea"/>
            </a:endParaRPr>
          </a:p>
        </p:txBody>
      </p:sp>
      <p:sp>
        <p:nvSpPr>
          <p:cNvPr id="20482" name="Rectangle 4"/>
          <p:cNvSpPr>
            <a:spLocks noChangeArrowheads="1"/>
          </p:cNvSpPr>
          <p:nvPr/>
        </p:nvSpPr>
        <p:spPr bwMode="auto">
          <a:xfrm>
            <a:off x="1981200" y="274639"/>
            <a:ext cx="8229600" cy="561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b="1">
                <a:solidFill>
                  <a:schemeClr val="tx2"/>
                </a:solidFill>
              </a:rPr>
              <a:t>Theory of the Strategy Pattern</a:t>
            </a:r>
            <a:endParaRPr lang="en-US" altLang="zh-CN" sz="3200" b="1">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5474">
                                            <p:txEl>
                                              <p:pRg st="2" end="2"/>
                                            </p:txEl>
                                          </p:spTgt>
                                        </p:tgtEl>
                                        <p:attrNameLst>
                                          <p:attrName>style.visibility</p:attrName>
                                        </p:attrNameLst>
                                      </p:cBhvr>
                                      <p:to>
                                        <p:strVal val="visible"/>
                                      </p:to>
                                    </p:set>
                                    <p:animEffect transition="in" filter="slide(fromBottom)">
                                      <p:cBhvr>
                                        <p:cTn id="7" dur="500"/>
                                        <p:tgtEl>
                                          <p:spTgt spid="10547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5474">
                                            <p:txEl>
                                              <p:pRg st="3" end="3"/>
                                            </p:txEl>
                                          </p:spTgt>
                                        </p:tgtEl>
                                        <p:attrNameLst>
                                          <p:attrName>style.visibility</p:attrName>
                                        </p:attrNameLst>
                                      </p:cBhvr>
                                      <p:to>
                                        <p:strVal val="visible"/>
                                      </p:to>
                                    </p:set>
                                    <p:animEffect transition="in" filter="slide(fromBottom)">
                                      <p:cBhvr>
                                        <p:cTn id="12" dur="500"/>
                                        <p:tgtEl>
                                          <p:spTgt spid="10547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nodeType="clickEffect">
                                  <p:stCondLst>
                                    <p:cond delay="0"/>
                                  </p:stCondLst>
                                  <p:childTnLst>
                                    <p:set>
                                      <p:cBhvr>
                                        <p:cTn id="16" dur="1" fill="hold">
                                          <p:stCondLst>
                                            <p:cond delay="0"/>
                                          </p:stCondLst>
                                        </p:cTn>
                                        <p:tgtEl>
                                          <p:spTgt spid="105474">
                                            <p:txEl>
                                              <p:pRg st="5" end="5"/>
                                            </p:txEl>
                                          </p:spTgt>
                                        </p:tgtEl>
                                        <p:attrNameLst>
                                          <p:attrName>style.visibility</p:attrName>
                                        </p:attrNameLst>
                                      </p:cBhvr>
                                      <p:to>
                                        <p:strVal val="visible"/>
                                      </p:to>
                                    </p:set>
                                    <p:anim calcmode="lin" valueType="num">
                                      <p:cBhvr>
                                        <p:cTn id="17" dur="1000" fill="hold"/>
                                        <p:tgtEl>
                                          <p:spTgt spid="105474">
                                            <p:txEl>
                                              <p:pRg st="5" end="5"/>
                                            </p:txEl>
                                          </p:spTgt>
                                        </p:tgtEl>
                                        <p:attrNameLst>
                                          <p:attrName>ppt_x</p:attrName>
                                        </p:attrNameLst>
                                      </p:cBhvr>
                                      <p:tavLst>
                                        <p:tav tm="0">
                                          <p:val>
                                            <p:strVal val="#ppt_x-.2"/>
                                          </p:val>
                                        </p:tav>
                                        <p:tav tm="100000">
                                          <p:val>
                                            <p:strVal val="#ppt_x"/>
                                          </p:val>
                                        </p:tav>
                                      </p:tavLst>
                                    </p:anim>
                                    <p:anim calcmode="lin" valueType="num">
                                      <p:cBhvr>
                                        <p:cTn id="18" dur="1000" fill="hold"/>
                                        <p:tgtEl>
                                          <p:spTgt spid="10547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054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1"/>
          <p:cNvSpPr>
            <a:spLocks noChangeArrowheads="1"/>
          </p:cNvSpPr>
          <p:nvPr/>
        </p:nvSpPr>
        <p:spPr bwMode="auto">
          <a:xfrm>
            <a:off x="3160572" y="3804107"/>
            <a:ext cx="5688013" cy="503238"/>
          </a:xfrm>
          <a:prstGeom prst="rect">
            <a:avLst/>
          </a:prstGeom>
          <a:solidFill>
            <a:srgbClr val="FFFFFF"/>
          </a:solidFill>
          <a:ln w="9525">
            <a:solidFill>
              <a:schemeClr val="tx1"/>
            </a:solidFill>
            <a:miter lim="800000"/>
          </a:ln>
        </p:spPr>
        <p:txBody>
          <a:bodyPr lIns="36000" tIns="36000" rIns="0" bIns="36000" anchor="ctr">
            <a:spAutoFit/>
          </a:bodyPr>
          <a:lstStyle/>
          <a:p>
            <a:pPr algn="ctr"/>
            <a:r>
              <a:rPr lang="en-US" altLang="zh-CN" sz="2800" b="1" dirty="0">
                <a:latin typeface="微软雅黑" panose="020B0503020204020204" pitchFamily="34" charset="-122"/>
                <a:ea typeface="微软雅黑" panose="020B0503020204020204" pitchFamily="34" charset="-122"/>
              </a:rPr>
              <a:t>Context</a:t>
            </a:r>
            <a:r>
              <a:rPr lang="en-US" altLang="zh-CN" sz="2800" b="1" dirty="0"/>
              <a:t>  </a:t>
            </a:r>
            <a:endParaRPr lang="en-US" altLang="zh-CN" sz="2800" b="1" dirty="0"/>
          </a:p>
        </p:txBody>
      </p:sp>
      <p:sp>
        <p:nvSpPr>
          <p:cNvPr id="76806" name="Rectangle 22"/>
          <p:cNvSpPr>
            <a:spLocks noChangeArrowheads="1"/>
          </p:cNvSpPr>
          <p:nvPr/>
        </p:nvSpPr>
        <p:spPr bwMode="auto">
          <a:xfrm>
            <a:off x="3160572" y="4694696"/>
            <a:ext cx="5688013" cy="1273175"/>
          </a:xfrm>
          <a:prstGeom prst="rect">
            <a:avLst/>
          </a:prstGeom>
          <a:solidFill>
            <a:srgbClr val="FFFFFF"/>
          </a:solidFill>
          <a:ln w="9525">
            <a:solidFill>
              <a:schemeClr val="tx1"/>
            </a:solidFill>
            <a:miter lim="800000"/>
          </a:ln>
        </p:spPr>
        <p:txBody>
          <a:bodyPr lIns="36000" tIns="36000" rIns="0" bIns="36000" anchor="ctr">
            <a:spAutoFit/>
          </a:bodyPr>
          <a:lstStyle/>
          <a:p>
            <a:r>
              <a:rPr lang="en-US" altLang="zh-CN" sz="2600" b="1" dirty="0">
                <a:latin typeface="微软雅黑" panose="020B0503020204020204" pitchFamily="34" charset="-122"/>
                <a:ea typeface="微软雅黑" panose="020B0503020204020204" pitchFamily="34" charset="-122"/>
              </a:rPr>
              <a:t>+Context(s: Strategy)</a:t>
            </a:r>
            <a:endParaRPr lang="en-US" altLang="zh-CN" sz="2600" b="1" dirty="0">
              <a:latin typeface="微软雅黑" panose="020B0503020204020204" pitchFamily="34" charset="-122"/>
              <a:ea typeface="微软雅黑" panose="020B0503020204020204" pitchFamily="34" charset="-122"/>
            </a:endParaRPr>
          </a:p>
          <a:p>
            <a:r>
              <a:rPr lang="en-US" altLang="zh-CN" sz="2600" b="1" dirty="0">
                <a:solidFill>
                  <a:srgbClr val="0000CC"/>
                </a:solidFill>
                <a:latin typeface="微软雅黑" panose="020B0503020204020204" pitchFamily="34" charset="-122"/>
                <a:ea typeface="微软雅黑" panose="020B0503020204020204" pitchFamily="34" charset="-122"/>
              </a:rPr>
              <a:t>+method1() //</a:t>
            </a:r>
            <a:r>
              <a:rPr lang="zh-CN" altLang="en-US" sz="2600" b="1" dirty="0">
                <a:solidFill>
                  <a:srgbClr val="0000CC"/>
                </a:solidFill>
                <a:latin typeface="微软雅黑" panose="020B0503020204020204" pitchFamily="34" charset="-122"/>
                <a:ea typeface="微软雅黑" panose="020B0503020204020204" pitchFamily="34" charset="-122"/>
              </a:rPr>
              <a:t>供</a:t>
            </a:r>
            <a:r>
              <a:rPr lang="en-US" altLang="zh-CN" sz="2600" b="1" dirty="0">
                <a:solidFill>
                  <a:srgbClr val="0000CC"/>
                </a:solidFill>
                <a:latin typeface="微软雅黑" panose="020B0503020204020204" pitchFamily="34" charset="-122"/>
                <a:ea typeface="微软雅黑" panose="020B0503020204020204" pitchFamily="34" charset="-122"/>
              </a:rPr>
              <a:t>Strategy</a:t>
            </a:r>
            <a:r>
              <a:rPr lang="zh-CN" altLang="en-US" sz="2600" b="1" dirty="0">
                <a:solidFill>
                  <a:srgbClr val="0000CC"/>
                </a:solidFill>
                <a:latin typeface="微软雅黑" panose="020B0503020204020204" pitchFamily="34" charset="-122"/>
                <a:ea typeface="微软雅黑" panose="020B0503020204020204" pitchFamily="34" charset="-122"/>
              </a:rPr>
              <a:t>类调用</a:t>
            </a:r>
            <a:endParaRPr lang="zh-CN" altLang="en-US" sz="2600" b="1" dirty="0">
              <a:solidFill>
                <a:srgbClr val="0000CC"/>
              </a:solidFill>
              <a:latin typeface="微软雅黑" panose="020B0503020204020204" pitchFamily="34" charset="-122"/>
              <a:ea typeface="微软雅黑" panose="020B0503020204020204" pitchFamily="34" charset="-122"/>
            </a:endParaRPr>
          </a:p>
          <a:p>
            <a:r>
              <a:rPr lang="en-US" altLang="zh-CN" sz="2600" b="1" dirty="0">
                <a:solidFill>
                  <a:srgbClr val="0000CC"/>
                </a:solidFill>
                <a:latin typeface="微软雅黑" panose="020B0503020204020204" pitchFamily="34" charset="-122"/>
                <a:ea typeface="微软雅黑" panose="020B0503020204020204" pitchFamily="34" charset="-122"/>
              </a:rPr>
              <a:t>+method2() //</a:t>
            </a:r>
            <a:r>
              <a:rPr lang="zh-CN" altLang="en-US" sz="2600" b="1" dirty="0">
                <a:solidFill>
                  <a:srgbClr val="0000CC"/>
                </a:solidFill>
                <a:latin typeface="微软雅黑" panose="020B0503020204020204" pitchFamily="34" charset="-122"/>
                <a:ea typeface="微软雅黑" panose="020B0503020204020204" pitchFamily="34" charset="-122"/>
              </a:rPr>
              <a:t>供</a:t>
            </a:r>
            <a:r>
              <a:rPr lang="en-US" altLang="zh-CN" sz="2600" b="1" dirty="0">
                <a:solidFill>
                  <a:srgbClr val="0000CC"/>
                </a:solidFill>
                <a:latin typeface="微软雅黑" panose="020B0503020204020204" pitchFamily="34" charset="-122"/>
                <a:ea typeface="微软雅黑" panose="020B0503020204020204" pitchFamily="34" charset="-122"/>
              </a:rPr>
              <a:t>Strategy</a:t>
            </a:r>
            <a:r>
              <a:rPr lang="zh-CN" altLang="en-US" sz="2600" b="1" dirty="0">
                <a:solidFill>
                  <a:srgbClr val="0000CC"/>
                </a:solidFill>
                <a:latin typeface="微软雅黑" panose="020B0503020204020204" pitchFamily="34" charset="-122"/>
                <a:ea typeface="微软雅黑" panose="020B0503020204020204" pitchFamily="34" charset="-122"/>
              </a:rPr>
              <a:t>类调用</a:t>
            </a:r>
            <a:endParaRPr lang="en-US" altLang="zh-CN" sz="2600" b="1" dirty="0">
              <a:solidFill>
                <a:srgbClr val="0000CC"/>
              </a:solidFill>
              <a:latin typeface="微软雅黑" panose="020B0503020204020204" pitchFamily="34" charset="-122"/>
              <a:ea typeface="微软雅黑" panose="020B0503020204020204" pitchFamily="34" charset="-122"/>
            </a:endParaRPr>
          </a:p>
        </p:txBody>
      </p:sp>
      <p:sp>
        <p:nvSpPr>
          <p:cNvPr id="76807" name="Rectangle 23"/>
          <p:cNvSpPr>
            <a:spLocks noChangeArrowheads="1"/>
          </p:cNvSpPr>
          <p:nvPr/>
        </p:nvSpPr>
        <p:spPr bwMode="auto">
          <a:xfrm>
            <a:off x="3160572" y="4288296"/>
            <a:ext cx="5688013" cy="473075"/>
          </a:xfrm>
          <a:prstGeom prst="rect">
            <a:avLst/>
          </a:prstGeom>
          <a:solidFill>
            <a:srgbClr val="FFFFFF"/>
          </a:solidFill>
          <a:ln w="9525">
            <a:solidFill>
              <a:schemeClr val="tx1"/>
            </a:solidFill>
            <a:miter lim="800000"/>
          </a:ln>
        </p:spPr>
        <p:txBody>
          <a:bodyPr lIns="36000" tIns="36000" rIns="0" bIns="36000" anchor="ctr">
            <a:spAutoFit/>
          </a:bodyPr>
          <a:lstStyle/>
          <a:p>
            <a:r>
              <a:rPr lang="zh-CN" altLang="en-US" sz="2600" b="1" dirty="0">
                <a:solidFill>
                  <a:srgbClr val="A50021"/>
                </a:solidFill>
                <a:latin typeface="微软雅黑" panose="020B0503020204020204" pitchFamily="34" charset="-122"/>
                <a:ea typeface="微软雅黑" panose="020B0503020204020204" pitchFamily="34" charset="-122"/>
              </a:rPr>
              <a:t>-</a:t>
            </a:r>
            <a:r>
              <a:rPr lang="en-US" altLang="zh-CN" sz="2600" b="1" dirty="0">
                <a:solidFill>
                  <a:srgbClr val="A50021"/>
                </a:solidFill>
                <a:latin typeface="微软雅黑" panose="020B0503020204020204" pitchFamily="34" charset="-122"/>
                <a:ea typeface="微软雅黑" panose="020B0503020204020204" pitchFamily="34" charset="-122"/>
              </a:rPr>
              <a:t>strategy: Strategy</a:t>
            </a:r>
            <a:r>
              <a:rPr lang="en-US" altLang="zh-CN" sz="2600" b="1" dirty="0">
                <a:latin typeface="微软雅黑" panose="020B0503020204020204" pitchFamily="34" charset="-122"/>
                <a:ea typeface="微软雅黑" panose="020B0503020204020204" pitchFamily="34" charset="-122"/>
              </a:rPr>
              <a:t> </a:t>
            </a:r>
            <a:endParaRPr lang="zh-CN" altLang="zh-CN" sz="2600" b="1" dirty="0">
              <a:latin typeface="微软雅黑" panose="020B0503020204020204" pitchFamily="34" charset="-122"/>
              <a:ea typeface="微软雅黑" panose="020B0503020204020204" pitchFamily="34" charset="-122"/>
            </a:endParaRPr>
          </a:p>
        </p:txBody>
      </p:sp>
      <p:sp>
        <p:nvSpPr>
          <p:cNvPr id="76808" name="Rectangle 8"/>
          <p:cNvSpPr>
            <a:spLocks noChangeArrowheads="1"/>
          </p:cNvSpPr>
          <p:nvPr/>
        </p:nvSpPr>
        <p:spPr bwMode="auto">
          <a:xfrm>
            <a:off x="715224" y="1196976"/>
            <a:ext cx="10800784" cy="234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ts val="600"/>
              </a:spcBef>
            </a:pPr>
            <a:r>
              <a:rPr lang="en-US" altLang="zh-CN" sz="2800" b="1" dirty="0">
                <a:latin typeface="微软雅黑" panose="020B0503020204020204" pitchFamily="34" charset="-122"/>
                <a:ea typeface="微软雅黑" panose="020B0503020204020204" pitchFamily="34" charset="-122"/>
              </a:rPr>
              <a:t>Context </a:t>
            </a:r>
            <a:endParaRPr lang="en-US" altLang="zh-CN" sz="2800" dirty="0">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zh-CN" altLang="en-US" sz="2800" b="1" dirty="0" smtClean="0">
                <a:latin typeface="微软雅黑" panose="020B0503020204020204" pitchFamily="34" charset="-122"/>
                <a:ea typeface="微软雅黑" panose="020B0503020204020204" pitchFamily="34" charset="-122"/>
              </a:rPr>
              <a:t>被配置以一个</a:t>
            </a:r>
            <a:r>
              <a:rPr lang="en-US" altLang="zh-CN" sz="2800" b="1" dirty="0" err="1" smtClean="0">
                <a:latin typeface="微软雅黑" panose="020B0503020204020204" pitchFamily="34" charset="-122"/>
                <a:ea typeface="微软雅黑" panose="020B0503020204020204" pitchFamily="34" charset="-122"/>
              </a:rPr>
              <a:t>ConcreteStrategy</a:t>
            </a:r>
            <a:r>
              <a:rPr lang="zh-CN" altLang="en-US" sz="2800" b="1" dirty="0" smtClean="0">
                <a:latin typeface="微软雅黑" panose="020B0503020204020204" pitchFamily="34" charset="-122"/>
                <a:ea typeface="微软雅黑" panose="020B0503020204020204" pitchFamily="34" charset="-122"/>
              </a:rPr>
              <a:t>对象</a:t>
            </a:r>
            <a:r>
              <a:rPr lang="en-US" altLang="zh-CN"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zh-CN" altLang="en-US" sz="2800" b="1" dirty="0" smtClean="0">
                <a:latin typeface="微软雅黑" panose="020B0503020204020204" pitchFamily="34" charset="-122"/>
                <a:ea typeface="微软雅黑" panose="020B0503020204020204" pitchFamily="34" charset="-122"/>
              </a:rPr>
              <a:t>维持一个</a:t>
            </a:r>
            <a:r>
              <a:rPr lang="en-US" altLang="zh-CN" sz="2800" b="1" dirty="0">
                <a:latin typeface="微软雅黑" panose="020B0503020204020204" pitchFamily="34" charset="-122"/>
                <a:ea typeface="微软雅黑" panose="020B0503020204020204" pitchFamily="34" charset="-122"/>
              </a:rPr>
              <a:t>Strategy </a:t>
            </a:r>
            <a:r>
              <a:rPr lang="zh-CN" altLang="en-US" sz="2800" b="1" dirty="0" smtClean="0">
                <a:latin typeface="微软雅黑" panose="020B0503020204020204" pitchFamily="34" charset="-122"/>
                <a:ea typeface="微软雅黑" panose="020B0503020204020204" pitchFamily="34" charset="-122"/>
              </a:rPr>
              <a:t>对象的引用</a:t>
            </a:r>
            <a:r>
              <a:rPr lang="en-US" altLang="zh-CN"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zh-CN" altLang="en-US" sz="2800" b="1" dirty="0" smtClean="0">
                <a:latin typeface="微软雅黑" panose="020B0503020204020204" pitchFamily="34" charset="-122"/>
                <a:ea typeface="微软雅黑" panose="020B0503020204020204" pitchFamily="34" charset="-122"/>
              </a:rPr>
              <a:t>可以定义一个 让</a:t>
            </a:r>
            <a:r>
              <a:rPr lang="en-US" altLang="zh-CN" sz="2800" b="1" dirty="0" smtClean="0">
                <a:latin typeface="微软雅黑" panose="020B0503020204020204" pitchFamily="34" charset="-122"/>
                <a:ea typeface="微软雅黑" panose="020B0503020204020204" pitchFamily="34" charset="-122"/>
              </a:rPr>
              <a:t>Strategy</a:t>
            </a:r>
            <a:r>
              <a:rPr lang="zh-CN" altLang="en-US" sz="2800" b="1" dirty="0" smtClean="0">
                <a:latin typeface="微软雅黑" panose="020B0503020204020204" pitchFamily="34" charset="-122"/>
                <a:ea typeface="微软雅黑" panose="020B0503020204020204" pitchFamily="34" charset="-122"/>
              </a:rPr>
              <a:t>对象访问其数据的接口</a:t>
            </a:r>
            <a:endParaRPr lang="en-US" altLang="zh-CN" sz="2800" b="1" dirty="0" smtClean="0">
              <a:latin typeface="微软雅黑" panose="020B0503020204020204" pitchFamily="34" charset="-122"/>
              <a:ea typeface="微软雅黑" panose="020B0503020204020204" pitchFamily="34" charset="-122"/>
            </a:endParaRPr>
          </a:p>
        </p:txBody>
      </p:sp>
      <p:sp>
        <p:nvSpPr>
          <p:cNvPr id="21509" name="Rectangle 4"/>
          <p:cNvSpPr>
            <a:spLocks noChangeArrowheads="1"/>
          </p:cNvSpPr>
          <p:nvPr/>
        </p:nvSpPr>
        <p:spPr bwMode="auto">
          <a:xfrm>
            <a:off x="1981200" y="274639"/>
            <a:ext cx="8229600" cy="561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b="1">
                <a:solidFill>
                  <a:schemeClr val="tx2"/>
                </a:solidFill>
              </a:rPr>
              <a:t>Theory of the Strategy Pattern</a:t>
            </a:r>
            <a:endParaRPr lang="en-US" altLang="zh-CN" sz="3200" b="1">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6806">
                                            <p:txEl>
                                              <p:pRg st="0" end="0"/>
                                            </p:txEl>
                                          </p:spTgt>
                                        </p:tgtEl>
                                        <p:attrNameLst>
                                          <p:attrName>style.visibility</p:attrName>
                                        </p:attrNameLst>
                                      </p:cBhvr>
                                      <p:to>
                                        <p:strVal val="visible"/>
                                      </p:to>
                                    </p:set>
                                    <p:animEffect transition="in" filter="slide(fromBottom)">
                                      <p:cBhvr>
                                        <p:cTn id="7" dur="500"/>
                                        <p:tgtEl>
                                          <p:spTgt spid="768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6808">
                                            <p:txEl>
                                              <p:pRg st="2" end="2"/>
                                            </p:txEl>
                                          </p:spTgt>
                                        </p:tgtEl>
                                        <p:attrNameLst>
                                          <p:attrName>style.visibility</p:attrName>
                                        </p:attrNameLst>
                                      </p:cBhvr>
                                      <p:to>
                                        <p:strVal val="visible"/>
                                      </p:to>
                                    </p:set>
                                    <p:animEffect transition="in" filter="slide(fromBottom)">
                                      <p:cBhvr>
                                        <p:cTn id="12" dur="500"/>
                                        <p:tgtEl>
                                          <p:spTgt spid="7680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6807">
                                            <p:txEl>
                                              <p:pRg st="0" end="0"/>
                                            </p:txEl>
                                          </p:spTgt>
                                        </p:tgtEl>
                                        <p:attrNameLst>
                                          <p:attrName>style.visibility</p:attrName>
                                        </p:attrNameLst>
                                      </p:cBhvr>
                                      <p:to>
                                        <p:strVal val="visible"/>
                                      </p:to>
                                    </p:set>
                                    <p:animEffect transition="in" filter="slide(fromBottom)">
                                      <p:cBhvr>
                                        <p:cTn id="17" dur="500"/>
                                        <p:tgtEl>
                                          <p:spTgt spid="7680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6808">
                                            <p:txEl>
                                              <p:pRg st="3" end="3"/>
                                            </p:txEl>
                                          </p:spTgt>
                                        </p:tgtEl>
                                        <p:attrNameLst>
                                          <p:attrName>style.visibility</p:attrName>
                                        </p:attrNameLst>
                                      </p:cBhvr>
                                      <p:to>
                                        <p:strVal val="visible"/>
                                      </p:to>
                                    </p:set>
                                    <p:animEffect transition="in" filter="slide(fromBottom)">
                                      <p:cBhvr>
                                        <p:cTn id="22" dur="500"/>
                                        <p:tgtEl>
                                          <p:spTgt spid="768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76806">
                                            <p:txEl>
                                              <p:pRg st="1" end="1"/>
                                            </p:txEl>
                                          </p:spTgt>
                                        </p:tgtEl>
                                        <p:attrNameLst>
                                          <p:attrName>style.visibility</p:attrName>
                                        </p:attrNameLst>
                                      </p:cBhvr>
                                      <p:to>
                                        <p:strVal val="visible"/>
                                      </p:to>
                                    </p:set>
                                    <p:animEffect transition="in" filter="slide(fromBottom)">
                                      <p:cBhvr>
                                        <p:cTn id="27" dur="500"/>
                                        <p:tgtEl>
                                          <p:spTgt spid="76806">
                                            <p:txEl>
                                              <p:pRg st="1" end="1"/>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76806">
                                            <p:txEl>
                                              <p:pRg st="2" end="2"/>
                                            </p:txEl>
                                          </p:spTgt>
                                        </p:tgtEl>
                                        <p:attrNameLst>
                                          <p:attrName>style.visibility</p:attrName>
                                        </p:attrNameLst>
                                      </p:cBhvr>
                                      <p:to>
                                        <p:strVal val="visible"/>
                                      </p:to>
                                    </p:set>
                                    <p:animEffect transition="in" filter="slide(fromBottom)">
                                      <p:cBhvr>
                                        <p:cTn id="30" dur="500"/>
                                        <p:tgtEl>
                                          <p:spTgt spid="768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idx="1"/>
          </p:nvPr>
        </p:nvSpPr>
        <p:spPr>
          <a:xfrm>
            <a:off x="437584" y="1260742"/>
            <a:ext cx="11316832" cy="5212485"/>
          </a:xfrm>
        </p:spPr>
        <p:txBody>
          <a:bodyPr>
            <a:noAutofit/>
          </a:bodyPr>
          <a:lstStyle/>
          <a:p>
            <a:pPr>
              <a:lnSpc>
                <a:spcPct val="120000"/>
              </a:lnSpc>
              <a:spcBef>
                <a:spcPts val="600"/>
              </a:spcBef>
              <a:buNone/>
            </a:pPr>
            <a:r>
              <a:rPr lang="zh-CN" altLang="en-US" b="1" dirty="0" smtClean="0">
                <a:solidFill>
                  <a:srgbClr val="0000CC"/>
                </a:solidFill>
                <a:latin typeface="微软雅黑" panose="020B0503020204020204" pitchFamily="34" charset="-122"/>
                <a:ea typeface="微软雅黑" panose="020B0503020204020204" pitchFamily="34" charset="-122"/>
              </a:rPr>
              <a:t>在以下情况下可以使用</a:t>
            </a:r>
            <a:r>
              <a:rPr lang="zh-CN" altLang="en-US" b="1" dirty="0">
                <a:solidFill>
                  <a:srgbClr val="0000CC"/>
                </a:solidFill>
                <a:latin typeface="微软雅黑" panose="020B0503020204020204" pitchFamily="34" charset="-122"/>
                <a:ea typeface="微软雅黑" panose="020B0503020204020204" pitchFamily="34" charset="-122"/>
              </a:rPr>
              <a:t>策略模式</a:t>
            </a:r>
            <a:r>
              <a:rPr lang="zh-CN" altLang="en-US" b="1" dirty="0" smtClean="0">
                <a:solidFill>
                  <a:srgbClr val="0000CC"/>
                </a:solidFill>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514350" indent="-514350">
              <a:lnSpc>
                <a:spcPct val="100000"/>
              </a:lnSpc>
              <a:spcBef>
                <a:spcPts val="600"/>
              </a:spcBef>
              <a:buFont typeface="+mj-lt"/>
              <a:buAutoNum type="alphaLcParenR"/>
            </a:pPr>
            <a:r>
              <a:rPr lang="zh-CN" altLang="en-US" b="1" dirty="0" smtClean="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你要处理一些仅仅行为不同的相关的类的时候，该模式提供了</a:t>
            </a:r>
            <a:r>
              <a:rPr lang="zh-CN" altLang="en-US" b="1" dirty="0">
                <a:highlight>
                  <a:srgbClr val="FFFF00"/>
                </a:highlight>
                <a:latin typeface="微软雅黑" panose="020B0503020204020204" pitchFamily="34" charset="-122"/>
                <a:ea typeface="微软雅黑" panose="020B0503020204020204" pitchFamily="34" charset="-122"/>
              </a:rPr>
              <a:t>配置一个类一种行为</a:t>
            </a:r>
            <a:r>
              <a:rPr lang="zh-CN" altLang="en-US" b="1" dirty="0">
                <a:latin typeface="微软雅黑" panose="020B0503020204020204" pitchFamily="34" charset="-122"/>
                <a:ea typeface="微软雅黑" panose="020B0503020204020204" pitchFamily="34" charset="-122"/>
              </a:rPr>
              <a:t>的一种方式</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514350" indent="-514350">
              <a:lnSpc>
                <a:spcPct val="100000"/>
              </a:lnSpc>
              <a:spcBef>
                <a:spcPts val="600"/>
              </a:spcBef>
              <a:buFont typeface="+mj-lt"/>
              <a:buAutoNum type="alphaLcParenR"/>
            </a:pPr>
            <a:r>
              <a:rPr lang="zh-CN" altLang="en-US" b="1" dirty="0" smtClean="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你要隐藏实现细节的</a:t>
            </a:r>
            <a:r>
              <a:rPr lang="zh-CN" altLang="en-US" b="1" dirty="0" smtClean="0">
                <a:latin typeface="微软雅黑" panose="020B0503020204020204" pitchFamily="34" charset="-122"/>
                <a:ea typeface="微软雅黑" panose="020B0503020204020204" pitchFamily="34" charset="-122"/>
              </a:rPr>
              <a:t>时候</a:t>
            </a:r>
            <a:endParaRPr lang="en-US" altLang="zh-CN" b="1" dirty="0">
              <a:latin typeface="微软雅黑" panose="020B0503020204020204" pitchFamily="34" charset="-122"/>
              <a:ea typeface="微软雅黑" panose="020B0503020204020204" pitchFamily="34" charset="-122"/>
            </a:endParaRPr>
          </a:p>
          <a:p>
            <a:pPr lvl="1">
              <a:lnSpc>
                <a:spcPct val="100000"/>
              </a:lnSpc>
              <a:spcBef>
                <a:spcPts val="600"/>
              </a:spcBef>
            </a:pPr>
            <a:r>
              <a:rPr lang="zh-CN" altLang="en-US" sz="2600" b="1" dirty="0">
                <a:latin typeface="微软雅黑" panose="020B0503020204020204" pitchFamily="34" charset="-122"/>
                <a:ea typeface="微软雅黑" panose="020B0503020204020204" pitchFamily="34" charset="-122"/>
              </a:rPr>
              <a:t>当算法使用客户端不应该知道的数据时。使用</a:t>
            </a:r>
            <a:r>
              <a:rPr lang="en-US" altLang="zh-CN" sz="2600" b="1" dirty="0">
                <a:latin typeface="微软雅黑" panose="020B0503020204020204" pitchFamily="34" charset="-122"/>
                <a:ea typeface="微软雅黑" panose="020B0503020204020204" pitchFamily="34" charset="-122"/>
              </a:rPr>
              <a:t>Strategy</a:t>
            </a:r>
            <a:r>
              <a:rPr lang="zh-CN" altLang="en-US" sz="2600" b="1" dirty="0">
                <a:latin typeface="微软雅黑" panose="020B0503020204020204" pitchFamily="34" charset="-122"/>
                <a:ea typeface="微软雅黑" panose="020B0503020204020204" pitchFamily="34" charset="-122"/>
              </a:rPr>
              <a:t>模式可以避免暴露复杂的、算法特定的数据结构</a:t>
            </a:r>
            <a:r>
              <a:rPr lang="zh-CN" altLang="en-US" sz="2600" b="1" dirty="0" smtClean="0">
                <a:latin typeface="微软雅黑" panose="020B0503020204020204" pitchFamily="34" charset="-122"/>
                <a:ea typeface="微软雅黑" panose="020B0503020204020204" pitchFamily="34" charset="-122"/>
              </a:rPr>
              <a:t>。</a:t>
            </a:r>
            <a:endParaRPr lang="en-US" altLang="zh-CN" sz="2600" b="1" dirty="0" smtClean="0">
              <a:latin typeface="微软雅黑" panose="020B0503020204020204" pitchFamily="34" charset="-122"/>
              <a:ea typeface="微软雅黑" panose="020B0503020204020204" pitchFamily="34" charset="-122"/>
            </a:endParaRPr>
          </a:p>
          <a:p>
            <a:pPr marL="514350" indent="-514350">
              <a:lnSpc>
                <a:spcPct val="100000"/>
              </a:lnSpc>
              <a:spcBef>
                <a:spcPts val="600"/>
              </a:spcBef>
              <a:buFont typeface="+mj-lt"/>
              <a:buAutoNum type="alphaLcParenR"/>
            </a:pPr>
            <a:r>
              <a:rPr lang="zh-CN" altLang="en-US" b="1" dirty="0">
                <a:latin typeface="微软雅黑" panose="020B0503020204020204" pitchFamily="34" charset="-122"/>
                <a:ea typeface="微软雅黑" panose="020B0503020204020204" pitchFamily="34" charset="-122"/>
              </a:rPr>
              <a:t>当你要取消许多条件语句的时候</a:t>
            </a:r>
            <a:endParaRPr lang="en-US" altLang="zh-CN" b="1" dirty="0">
              <a:latin typeface="微软雅黑" panose="020B0503020204020204" pitchFamily="34" charset="-122"/>
              <a:ea typeface="微软雅黑" panose="020B0503020204020204" pitchFamily="34" charset="-122"/>
            </a:endParaRPr>
          </a:p>
          <a:p>
            <a:pPr lvl="1">
              <a:lnSpc>
                <a:spcPct val="100000"/>
              </a:lnSpc>
              <a:spcBef>
                <a:spcPts val="600"/>
              </a:spcBef>
            </a:pPr>
            <a:r>
              <a:rPr lang="zh-CN" altLang="en-US" sz="2600" b="1" dirty="0">
                <a:latin typeface="微软雅黑" panose="020B0503020204020204" pitchFamily="34" charset="-122"/>
                <a:ea typeface="微软雅黑" panose="020B0503020204020204" pitchFamily="34" charset="-122"/>
              </a:rPr>
              <a:t>当一个类定义了许多行为，并且这些行为在其操作中显示为多个条件语句时。</a:t>
            </a:r>
            <a:endParaRPr lang="en-US" altLang="zh-CN" sz="2600" b="1" dirty="0">
              <a:latin typeface="微软雅黑" panose="020B0503020204020204" pitchFamily="34" charset="-122"/>
              <a:ea typeface="微软雅黑" panose="020B0503020204020204" pitchFamily="34" charset="-122"/>
            </a:endParaRPr>
          </a:p>
          <a:p>
            <a:pPr lvl="1">
              <a:lnSpc>
                <a:spcPct val="100000"/>
              </a:lnSpc>
              <a:spcBef>
                <a:spcPts val="600"/>
              </a:spcBef>
            </a:pPr>
            <a:r>
              <a:rPr lang="zh-CN" altLang="en-US" sz="2600" b="1" dirty="0" smtClean="0">
                <a:latin typeface="微软雅黑" panose="020B0503020204020204" pitchFamily="34" charset="-122"/>
                <a:ea typeface="微软雅黑" panose="020B0503020204020204" pitchFamily="34" charset="-122"/>
              </a:rPr>
              <a:t>为消除</a:t>
            </a:r>
            <a:r>
              <a:rPr lang="zh-CN" altLang="en-US" sz="2600" b="1" dirty="0">
                <a:latin typeface="微软雅黑" panose="020B0503020204020204" pitchFamily="34" charset="-122"/>
                <a:ea typeface="微软雅黑" panose="020B0503020204020204" pitchFamily="34" charset="-122"/>
              </a:rPr>
              <a:t>这些条件语句，</a:t>
            </a:r>
            <a:r>
              <a:rPr lang="zh-CN" altLang="en-US" sz="2600" b="1" dirty="0" smtClean="0">
                <a:latin typeface="微软雅黑" panose="020B0503020204020204" pitchFamily="34" charset="-122"/>
                <a:ea typeface="微软雅黑" panose="020B0503020204020204" pitchFamily="34" charset="-122"/>
              </a:rPr>
              <a:t>可将</a:t>
            </a:r>
            <a:r>
              <a:rPr lang="zh-CN" altLang="en-US" sz="2600" b="1" dirty="0">
                <a:latin typeface="微软雅黑" panose="020B0503020204020204" pitchFamily="34" charset="-122"/>
                <a:ea typeface="微软雅黑" panose="020B0503020204020204" pitchFamily="34" charset="-122"/>
              </a:rPr>
              <a:t>相关的条件分支移动到它们自己的</a:t>
            </a:r>
            <a:r>
              <a:rPr lang="en-US" altLang="zh-CN" sz="2600" b="1" dirty="0">
                <a:latin typeface="微软雅黑" panose="020B0503020204020204" pitchFamily="34" charset="-122"/>
                <a:ea typeface="微软雅黑" panose="020B0503020204020204" pitchFamily="34" charset="-122"/>
              </a:rPr>
              <a:t>Strategy</a:t>
            </a:r>
            <a:r>
              <a:rPr lang="zh-CN" altLang="en-US" sz="2600" b="1" dirty="0">
                <a:latin typeface="微软雅黑" panose="020B0503020204020204" pitchFamily="34" charset="-122"/>
                <a:ea typeface="微软雅黑" panose="020B0503020204020204" pitchFamily="34" charset="-122"/>
              </a:rPr>
              <a:t>类中。</a:t>
            </a:r>
            <a:endParaRPr lang="en-US" altLang="zh-CN" sz="2600" b="1" dirty="0">
              <a:latin typeface="微软雅黑" panose="020B0503020204020204" pitchFamily="34" charset="-122"/>
              <a:ea typeface="微软雅黑" panose="020B0503020204020204" pitchFamily="34" charset="-122"/>
            </a:endParaRPr>
          </a:p>
          <a:p>
            <a:pPr>
              <a:lnSpc>
                <a:spcPct val="120000"/>
              </a:lnSpc>
              <a:spcBef>
                <a:spcPts val="600"/>
              </a:spcBef>
            </a:pPr>
            <a:endParaRPr lang="en-US" altLang="zh-CN" b="1" dirty="0">
              <a:solidFill>
                <a:srgbClr val="A50021"/>
              </a:solidFill>
              <a:latin typeface="微软雅黑" panose="020B0503020204020204" pitchFamily="34" charset="-122"/>
              <a:ea typeface="微软雅黑" panose="020B0503020204020204" pitchFamily="34" charset="-122"/>
            </a:endParaRPr>
          </a:p>
        </p:txBody>
      </p:sp>
      <p:sp>
        <p:nvSpPr>
          <p:cNvPr id="22530" name="Rectangle 4"/>
          <p:cNvSpPr>
            <a:spLocks noChangeArrowheads="1"/>
          </p:cNvSpPr>
          <p:nvPr/>
        </p:nvSpPr>
        <p:spPr bwMode="auto">
          <a:xfrm>
            <a:off x="1981200" y="274639"/>
            <a:ext cx="8229600" cy="561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b="1">
                <a:solidFill>
                  <a:schemeClr val="tx2"/>
                </a:solidFill>
              </a:rPr>
              <a:t>Theory of the Strategy Pattern</a:t>
            </a:r>
            <a:endParaRPr lang="en-US" altLang="zh-CN" sz="3200" b="1">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62">
                                            <p:txEl>
                                              <p:pRg st="2" end="2"/>
                                            </p:txEl>
                                          </p:spTgt>
                                        </p:tgtEl>
                                        <p:attrNameLst>
                                          <p:attrName>style.visibility</p:attrName>
                                        </p:attrNameLst>
                                      </p:cBhvr>
                                      <p:to>
                                        <p:strVal val="visible"/>
                                      </p:to>
                                    </p:set>
                                    <p:anim calcmode="lin" valueType="num">
                                      <p:cBhvr additive="base">
                                        <p:cTn id="7" dur="500" fill="hold"/>
                                        <p:tgtEl>
                                          <p:spTgt spid="9216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62">
                                            <p:txEl>
                                              <p:pRg st="3" end="3"/>
                                            </p:txEl>
                                          </p:spTgt>
                                        </p:tgtEl>
                                        <p:attrNameLst>
                                          <p:attrName>style.visibility</p:attrName>
                                        </p:attrNameLst>
                                      </p:cBhvr>
                                      <p:to>
                                        <p:strVal val="visible"/>
                                      </p:to>
                                    </p:set>
                                    <p:anim calcmode="lin" valueType="num">
                                      <p:cBhvr additive="base">
                                        <p:cTn id="11" dur="500" fill="hold"/>
                                        <p:tgtEl>
                                          <p:spTgt spid="9216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2162">
                                            <p:txEl>
                                              <p:pRg st="4" end="4"/>
                                            </p:txEl>
                                          </p:spTgt>
                                        </p:tgtEl>
                                        <p:attrNameLst>
                                          <p:attrName>style.visibility</p:attrName>
                                        </p:attrNameLst>
                                      </p:cBhvr>
                                      <p:to>
                                        <p:strVal val="visible"/>
                                      </p:to>
                                    </p:set>
                                    <p:anim calcmode="lin" valueType="num">
                                      <p:cBhvr additive="base">
                                        <p:cTn id="17" dur="500" fill="hold"/>
                                        <p:tgtEl>
                                          <p:spTgt spid="9216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62">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2162">
                                            <p:txEl>
                                              <p:pRg st="5" end="5"/>
                                            </p:txEl>
                                          </p:spTgt>
                                        </p:tgtEl>
                                        <p:attrNameLst>
                                          <p:attrName>style.visibility</p:attrName>
                                        </p:attrNameLst>
                                      </p:cBhvr>
                                      <p:to>
                                        <p:strVal val="visible"/>
                                      </p:to>
                                    </p:set>
                                    <p:anim calcmode="lin" valueType="num">
                                      <p:cBhvr additive="base">
                                        <p:cTn id="21" dur="500" fill="hold"/>
                                        <p:tgtEl>
                                          <p:spTgt spid="9216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62">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2162">
                                            <p:txEl>
                                              <p:pRg st="6" end="6"/>
                                            </p:txEl>
                                          </p:spTgt>
                                        </p:tgtEl>
                                        <p:attrNameLst>
                                          <p:attrName>style.visibility</p:attrName>
                                        </p:attrNameLst>
                                      </p:cBhvr>
                                      <p:to>
                                        <p:strVal val="visible"/>
                                      </p:to>
                                    </p:set>
                                    <p:anim calcmode="lin" valueType="num">
                                      <p:cBhvr additive="base">
                                        <p:cTn id="25" dur="500" fill="hold"/>
                                        <p:tgtEl>
                                          <p:spTgt spid="9216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ChangeArrowheads="1"/>
          </p:cNvSpPr>
          <p:nvPr>
            <p:ph type="title"/>
          </p:nvPr>
        </p:nvSpPr>
        <p:spPr>
          <a:xfrm>
            <a:off x="669956" y="845006"/>
            <a:ext cx="5278171" cy="792162"/>
          </a:xfrm>
        </p:spPr>
        <p:txBody>
          <a:bodyPr>
            <a:normAutofit/>
          </a:bodyPr>
          <a:lstStyle/>
          <a:p>
            <a:pPr eaLnBrk="1" hangingPunct="1"/>
            <a:r>
              <a:rPr lang="en-US" altLang="zh-CN" sz="3200" b="1" dirty="0">
                <a:latin typeface="微软雅黑" panose="020B0503020204020204" pitchFamily="34" charset="-122"/>
                <a:ea typeface="微软雅黑" panose="020B0503020204020204" pitchFamily="34" charset="-122"/>
              </a:rPr>
              <a:t>Contents of this lecture</a:t>
            </a:r>
            <a:endParaRPr lang="en-US" altLang="zh-CN" sz="3200" b="1" dirty="0">
              <a:latin typeface="微软雅黑" panose="020B0503020204020204" pitchFamily="34" charset="-122"/>
              <a:ea typeface="微软雅黑" panose="020B0503020204020204" pitchFamily="34" charset="-122"/>
            </a:endParaRPr>
          </a:p>
        </p:txBody>
      </p:sp>
      <p:sp>
        <p:nvSpPr>
          <p:cNvPr id="3074" name="Rectangle 3"/>
          <p:cNvSpPr>
            <a:spLocks noGrp="1" noChangeArrowheads="1"/>
          </p:cNvSpPr>
          <p:nvPr>
            <p:ph idx="1"/>
          </p:nvPr>
        </p:nvSpPr>
        <p:spPr>
          <a:xfrm>
            <a:off x="669956" y="1844675"/>
            <a:ext cx="10040294" cy="3125677"/>
          </a:xfrm>
        </p:spPr>
        <p:txBody>
          <a:bodyPr>
            <a:normAutofit/>
          </a:bodyPr>
          <a:lstStyle/>
          <a:p>
            <a:pPr marL="609600" indent="-609600">
              <a:lnSpc>
                <a:spcPct val="120000"/>
              </a:lnSpc>
              <a:buFontTx/>
              <a:buAutoNum type="arabicPeriod"/>
            </a:pPr>
            <a:r>
              <a:rPr lang="zh-CN" altLang="en-US" b="1" dirty="0" smtClean="0">
                <a:latin typeface="微软雅黑" panose="020B0503020204020204" pitchFamily="34" charset="-122"/>
                <a:ea typeface="微软雅黑" panose="020B0503020204020204" pitchFamily="34" charset="-122"/>
                <a:hlinkClick r:id="rId1" action="ppaction://hlinksldjump"/>
              </a:rPr>
              <a:t>关于设计模式的调用</a:t>
            </a:r>
            <a:endParaRPr lang="en-US" altLang="zh-CN" b="1" dirty="0" smtClean="0">
              <a:latin typeface="微软雅黑" panose="020B0503020204020204" pitchFamily="34" charset="-122"/>
              <a:ea typeface="微软雅黑" panose="020B0503020204020204" pitchFamily="34" charset="-122"/>
            </a:endParaRPr>
          </a:p>
          <a:p>
            <a:pPr marL="609600" indent="-609600">
              <a:lnSpc>
                <a:spcPct val="120000"/>
              </a:lnSpc>
              <a:buFontTx/>
              <a:buAutoNum type="arabicPeriod"/>
            </a:pPr>
            <a:r>
              <a:rPr lang="en-US" altLang="zh-CN" b="1" dirty="0" smtClean="0">
                <a:latin typeface="微软雅黑" panose="020B0503020204020204" pitchFamily="34" charset="-122"/>
                <a:ea typeface="微软雅黑" panose="020B0503020204020204" pitchFamily="34" charset="-122"/>
                <a:hlinkClick r:id="rId2" action="ppaction://hlinksldjump"/>
              </a:rPr>
              <a:t>Introduction to the strategy pattern through Design of a sorting program</a:t>
            </a:r>
            <a:endParaRPr lang="en-US" altLang="zh-CN" b="1" dirty="0" smtClean="0">
              <a:latin typeface="微软雅黑" panose="020B0503020204020204" pitchFamily="34" charset="-122"/>
              <a:ea typeface="微软雅黑" panose="020B0503020204020204" pitchFamily="34" charset="-122"/>
            </a:endParaRPr>
          </a:p>
          <a:p>
            <a:pPr marL="609600" indent="-609600">
              <a:lnSpc>
                <a:spcPct val="120000"/>
              </a:lnSpc>
              <a:buFontTx/>
              <a:buAutoNum type="arabicPeriod"/>
            </a:pPr>
            <a:r>
              <a:rPr lang="en-US" altLang="zh-CN" b="1" dirty="0" smtClean="0">
                <a:latin typeface="微软雅黑" panose="020B0503020204020204" pitchFamily="34" charset="-122"/>
                <a:ea typeface="微软雅黑" panose="020B0503020204020204" pitchFamily="34" charset="-122"/>
                <a:hlinkClick r:id="rId3" action="ppaction://hlinksldjump"/>
              </a:rPr>
              <a:t>Theory of the strategy pattern</a:t>
            </a:r>
            <a:endParaRPr lang="en-US" altLang="zh-CN" b="1" dirty="0" smtClean="0">
              <a:latin typeface="微软雅黑" panose="020B0503020204020204" pitchFamily="34" charset="-122"/>
              <a:ea typeface="微软雅黑" panose="020B0503020204020204" pitchFamily="34" charset="-122"/>
            </a:endParaRPr>
          </a:p>
          <a:p>
            <a:pPr marL="609600" indent="-609600">
              <a:lnSpc>
                <a:spcPct val="120000"/>
              </a:lnSpc>
              <a:buFontTx/>
              <a:buAutoNum type="arabicPeriod"/>
            </a:pPr>
            <a:r>
              <a:rPr lang="en-US" altLang="en-US" b="1" dirty="0" smtClean="0">
                <a:latin typeface="微软雅黑" panose="020B0503020204020204" pitchFamily="34" charset="-122"/>
                <a:ea typeface="微软雅黑" panose="020B0503020204020204" pitchFamily="34" charset="-122"/>
                <a:hlinkClick r:id="rId4" action="ppaction://hlinksldjump"/>
              </a:rPr>
              <a:t>Example of design using </a:t>
            </a:r>
            <a:r>
              <a:rPr lang="en-US" altLang="zh-CN" b="1" dirty="0" smtClean="0">
                <a:latin typeface="微软雅黑" panose="020B0503020204020204" pitchFamily="34" charset="-122"/>
                <a:ea typeface="微软雅黑" panose="020B0503020204020204" pitchFamily="34" charset="-122"/>
                <a:hlinkClick r:id="rId4" action="ppaction://hlinksldjump"/>
              </a:rPr>
              <a:t>the </a:t>
            </a:r>
            <a:r>
              <a:rPr lang="en-US" altLang="en-US" b="1" dirty="0" smtClean="0">
                <a:latin typeface="微软雅黑" panose="020B0503020204020204" pitchFamily="34" charset="-122"/>
                <a:ea typeface="微软雅黑" panose="020B0503020204020204" pitchFamily="34" charset="-122"/>
                <a:hlinkClick r:id="rId4" action="ppaction://hlinksldjump"/>
              </a:rPr>
              <a:t>strategy pattern</a:t>
            </a:r>
            <a:endParaRPr lang="en-US" altLang="zh-CN"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idx="1"/>
          </p:nvPr>
        </p:nvSpPr>
        <p:spPr>
          <a:xfrm>
            <a:off x="642796" y="1006890"/>
            <a:ext cx="11108602" cy="2274419"/>
          </a:xfrm>
        </p:spPr>
        <p:txBody>
          <a:bodyPr>
            <a:noAutofit/>
          </a:bodyPr>
          <a:lstStyle/>
          <a:p>
            <a:pPr marL="609600" indent="-609600">
              <a:lnSpc>
                <a:spcPct val="120000"/>
              </a:lnSpc>
              <a:spcBef>
                <a:spcPts val="600"/>
              </a:spcBef>
              <a:buNone/>
              <a:defRPr/>
            </a:pPr>
            <a:r>
              <a:rPr lang="en-US" altLang="zh-CN"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Context</a:t>
            </a:r>
            <a:r>
              <a:rPr lang="zh-CN" altLang="en-US"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的实现方式</a:t>
            </a:r>
            <a:r>
              <a:rPr lang="en-US" altLang="zh-CN"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a:solidFill>
                  <a:srgbClr val="CC33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b="1" dirty="0">
              <a:solidFill>
                <a:srgbClr val="CC33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609600" indent="-609600">
              <a:lnSpc>
                <a:spcPct val="120000"/>
              </a:lnSpc>
              <a:spcBef>
                <a:spcPts val="600"/>
              </a:spcBef>
              <a:buFontTx/>
              <a:buAutoNum type="alphaLcParenR"/>
              <a:defRPr/>
            </a:pPr>
            <a:r>
              <a:rPr lang="zh-CN" altLang="en-US" b="1" dirty="0"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传递数据给</a:t>
            </a:r>
            <a:r>
              <a:rPr lang="en-US" altLang="zh-CN" b="1" dirty="0"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Strategy</a:t>
            </a:r>
            <a:endParaRPr lang="en-US" altLang="zh-CN" b="1" dirty="0"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609600" indent="-609600">
              <a:lnSpc>
                <a:spcPct val="120000"/>
              </a:lnSpc>
              <a:spcBef>
                <a:spcPts val="600"/>
              </a:spcBef>
              <a:buNone/>
              <a:defRPr/>
            </a:pP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当某算法被调用时，</a:t>
            </a:r>
            <a:r>
              <a:rPr lang="en-US" altLang="zh-CN" b="1" dirty="0" smtClean="0">
                <a:latin typeface="微软雅黑" panose="020B0503020204020204" pitchFamily="34" charset="-122"/>
                <a:ea typeface="微软雅黑" panose="020B0503020204020204" pitchFamily="34" charset="-122"/>
              </a:rPr>
              <a:t>Context</a:t>
            </a:r>
            <a:r>
              <a:rPr lang="zh-CN" altLang="en-US" b="1" dirty="0" smtClean="0">
                <a:latin typeface="微软雅黑" panose="020B0503020204020204" pitchFamily="34" charset="-122"/>
                <a:ea typeface="微软雅黑" panose="020B0503020204020204" pitchFamily="34" charset="-122"/>
              </a:rPr>
              <a:t>类将</a:t>
            </a:r>
            <a:r>
              <a:rPr lang="en-US" altLang="zh-CN" b="1" dirty="0" smtClean="0">
                <a:latin typeface="微软雅黑" panose="020B0503020204020204" pitchFamily="34" charset="-122"/>
                <a:ea typeface="微软雅黑" panose="020B0503020204020204" pitchFamily="34" charset="-122"/>
              </a:rPr>
              <a:t>Strategy</a:t>
            </a:r>
            <a:r>
              <a:rPr lang="zh-CN" altLang="en-US" b="1" dirty="0" smtClean="0">
                <a:latin typeface="微软雅黑" panose="020B0503020204020204" pitchFamily="34" charset="-122"/>
                <a:ea typeface="微软雅黑" panose="020B0503020204020204" pitchFamily="34" charset="-122"/>
              </a:rPr>
              <a:t>类所需要的所有数据一次性地传递完毕</a:t>
            </a:r>
            <a:endParaRPr lang="zh-CN" altLang="en-US" b="1" dirty="0">
              <a:latin typeface="微软雅黑" panose="020B0503020204020204" pitchFamily="34" charset="-122"/>
              <a:ea typeface="微软雅黑" panose="020B0503020204020204" pitchFamily="34" charset="-122"/>
            </a:endParaRPr>
          </a:p>
        </p:txBody>
      </p:sp>
      <p:sp>
        <p:nvSpPr>
          <p:cNvPr id="24578" name="Rectangle 4"/>
          <p:cNvSpPr>
            <a:spLocks noChangeArrowheads="1"/>
          </p:cNvSpPr>
          <p:nvPr/>
        </p:nvSpPr>
        <p:spPr bwMode="auto">
          <a:xfrm>
            <a:off x="1981200" y="274639"/>
            <a:ext cx="8229600" cy="561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b="1">
                <a:solidFill>
                  <a:schemeClr val="tx2"/>
                </a:solidFill>
              </a:rPr>
              <a:t>Theory of the Strategy Pattern</a:t>
            </a:r>
            <a:endParaRPr lang="en-US" altLang="zh-CN" sz="3200" b="1">
              <a:solidFill>
                <a:schemeClr val="tx2"/>
              </a:solidFill>
            </a:endParaRPr>
          </a:p>
        </p:txBody>
      </p:sp>
      <p:grpSp>
        <p:nvGrpSpPr>
          <p:cNvPr id="209977" name="Group 57"/>
          <p:cNvGrpSpPr/>
          <p:nvPr/>
        </p:nvGrpSpPr>
        <p:grpSpPr bwMode="auto">
          <a:xfrm>
            <a:off x="5964237" y="3390023"/>
            <a:ext cx="3369885" cy="1163638"/>
            <a:chOff x="2479" y="2387"/>
            <a:chExt cx="1853" cy="733"/>
          </a:xfrm>
        </p:grpSpPr>
        <p:sp>
          <p:nvSpPr>
            <p:cNvPr id="24580" name="Rectangle 4"/>
            <p:cNvSpPr>
              <a:spLocks noChangeArrowheads="1"/>
            </p:cNvSpPr>
            <p:nvPr/>
          </p:nvSpPr>
          <p:spPr bwMode="auto">
            <a:xfrm>
              <a:off x="2479" y="2387"/>
              <a:ext cx="1853" cy="290"/>
            </a:xfrm>
            <a:prstGeom prst="rect">
              <a:avLst/>
            </a:prstGeom>
            <a:solidFill>
              <a:srgbClr val="FFFFFF"/>
            </a:solidFill>
            <a:ln w="9525">
              <a:solidFill>
                <a:schemeClr val="tx1"/>
              </a:solidFill>
              <a:miter lim="800000"/>
            </a:ln>
          </p:spPr>
          <p:txBody>
            <a:bodyPr wrap="none" lIns="0" tIns="0" rIns="0" bIns="0" anchor="ctr"/>
            <a:lstStyle/>
            <a:p>
              <a:pPr algn="ctr"/>
              <a:r>
                <a:rPr lang="en-US" altLang="zh-CN" sz="2800" b="1" i="1" dirty="0">
                  <a:latin typeface="微软雅黑" panose="020B0503020204020204" pitchFamily="34" charset="-122"/>
                  <a:ea typeface="微软雅黑" panose="020B0503020204020204" pitchFamily="34" charset="-122"/>
                </a:rPr>
                <a:t>Average</a:t>
              </a:r>
              <a:r>
                <a:rPr lang="en-US" altLang="zh-CN" sz="2400" b="1" dirty="0"/>
                <a:t> </a:t>
              </a:r>
              <a:endParaRPr lang="en-US" altLang="zh-CN" sz="2400" b="1" dirty="0"/>
            </a:p>
          </p:txBody>
        </p:sp>
        <p:sp>
          <p:nvSpPr>
            <p:cNvPr id="24581" name="Rectangle 5"/>
            <p:cNvSpPr>
              <a:spLocks noChangeArrowheads="1"/>
            </p:cNvSpPr>
            <p:nvPr/>
          </p:nvSpPr>
          <p:spPr bwMode="auto">
            <a:xfrm>
              <a:off x="2479" y="2730"/>
              <a:ext cx="1853" cy="390"/>
            </a:xfrm>
            <a:prstGeom prst="rect">
              <a:avLst/>
            </a:prstGeom>
            <a:solidFill>
              <a:srgbClr val="FFFFFF"/>
            </a:solidFill>
            <a:ln w="9525">
              <a:solidFill>
                <a:schemeClr val="tx1"/>
              </a:solidFill>
              <a:miter lim="800000"/>
            </a:ln>
          </p:spPr>
          <p:txBody>
            <a:bodyPr wrap="none" lIns="0" tIns="0" rIns="0" bIns="0" anchor="ctr"/>
            <a:lstStyle/>
            <a:p>
              <a:r>
                <a:rPr lang="en-US" altLang="zh-CN" sz="2200" b="1" i="1" dirty="0">
                  <a:latin typeface="微软雅黑" panose="020B0503020204020204" pitchFamily="34" charset="-122"/>
                  <a:ea typeface="微软雅黑" panose="020B0503020204020204" pitchFamily="34" charset="-122"/>
                </a:rPr>
                <a:t>+</a:t>
              </a:r>
              <a:r>
                <a:rPr lang="en-US" altLang="zh-CN" sz="2200" b="1" i="1" dirty="0" err="1">
                  <a:latin typeface="微软雅黑" panose="020B0503020204020204" pitchFamily="34" charset="-122"/>
                  <a:ea typeface="微软雅黑" panose="020B0503020204020204" pitchFamily="34" charset="-122"/>
                </a:rPr>
                <a:t>findAve</a:t>
              </a:r>
              <a:r>
                <a:rPr lang="en-US" altLang="zh-CN" sz="2400" b="1" i="1" dirty="0">
                  <a:latin typeface="微软雅黑" panose="020B0503020204020204" pitchFamily="34" charset="-122"/>
                  <a:ea typeface="微软雅黑" panose="020B0503020204020204" pitchFamily="34" charset="-122"/>
                </a:rPr>
                <a:t>(a</a:t>
              </a:r>
              <a:r>
                <a:rPr lang="zh-CN" altLang="en-US" sz="2400" b="1" i="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float[])</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
          <p:nvSpPr>
            <p:cNvPr id="24582" name="Rectangle 6"/>
            <p:cNvSpPr>
              <a:spLocks noChangeArrowheads="1"/>
            </p:cNvSpPr>
            <p:nvPr/>
          </p:nvSpPr>
          <p:spPr bwMode="auto">
            <a:xfrm>
              <a:off x="2479" y="2677"/>
              <a:ext cx="1853" cy="53"/>
            </a:xfrm>
            <a:prstGeom prst="rect">
              <a:avLst/>
            </a:prstGeom>
            <a:solidFill>
              <a:srgbClr val="FFFFFF"/>
            </a:solidFill>
            <a:ln w="9525">
              <a:solidFill>
                <a:schemeClr val="tx1"/>
              </a:solidFill>
              <a:miter lim="800000"/>
            </a:ln>
          </p:spPr>
          <p:txBody>
            <a:bodyPr wrap="none" anchor="ctr"/>
            <a:lstStyle/>
            <a:p>
              <a:pPr algn="ctr"/>
              <a:endParaRPr lang="zh-CN" altLang="zh-CN"/>
            </a:p>
          </p:txBody>
        </p:sp>
      </p:grpSp>
      <p:sp>
        <p:nvSpPr>
          <p:cNvPr id="22537" name="Line 7"/>
          <p:cNvSpPr>
            <a:spLocks noChangeShapeType="1"/>
          </p:cNvSpPr>
          <p:nvPr/>
        </p:nvSpPr>
        <p:spPr bwMode="auto">
          <a:xfrm>
            <a:off x="3357928" y="4972761"/>
            <a:ext cx="6351977"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9941" name="AutoShape 21"/>
          <p:cNvSpPr>
            <a:spLocks noChangeArrowheads="1"/>
          </p:cNvSpPr>
          <p:nvPr/>
        </p:nvSpPr>
        <p:spPr bwMode="auto">
          <a:xfrm>
            <a:off x="3405188" y="3915486"/>
            <a:ext cx="214312" cy="195262"/>
          </a:xfrm>
          <a:prstGeom prst="diamond">
            <a:avLst/>
          </a:prstGeom>
          <a:solidFill>
            <a:srgbClr val="FFFFFF"/>
          </a:solidFill>
          <a:ln w="31750">
            <a:solidFill>
              <a:schemeClr val="tx1"/>
            </a:solidFill>
            <a:miter lim="800000"/>
          </a:ln>
        </p:spPr>
        <p:txBody>
          <a:bodyPr wrap="none" anchor="ctr"/>
          <a:lstStyle/>
          <a:p>
            <a:pPr algn="ctr"/>
            <a:endParaRPr lang="zh-CN" altLang="zh-CN"/>
          </a:p>
        </p:txBody>
      </p:sp>
      <p:grpSp>
        <p:nvGrpSpPr>
          <p:cNvPr id="209943" name="Group 23"/>
          <p:cNvGrpSpPr/>
          <p:nvPr/>
        </p:nvGrpSpPr>
        <p:grpSpPr bwMode="auto">
          <a:xfrm>
            <a:off x="1348967" y="3553536"/>
            <a:ext cx="2032408" cy="844550"/>
            <a:chOff x="113" y="1253"/>
            <a:chExt cx="1496" cy="589"/>
          </a:xfrm>
        </p:grpSpPr>
        <p:sp>
          <p:nvSpPr>
            <p:cNvPr id="24586" name="Rectangle 24"/>
            <p:cNvSpPr>
              <a:spLocks noChangeArrowheads="1"/>
            </p:cNvSpPr>
            <p:nvPr/>
          </p:nvSpPr>
          <p:spPr bwMode="auto">
            <a:xfrm>
              <a:off x="113" y="1253"/>
              <a:ext cx="1496" cy="272"/>
            </a:xfrm>
            <a:prstGeom prst="rect">
              <a:avLst/>
            </a:prstGeom>
            <a:solidFill>
              <a:srgbClr val="FFFFFF"/>
            </a:solidFill>
            <a:ln w="9525">
              <a:solidFill>
                <a:schemeClr val="tx1"/>
              </a:solidFill>
              <a:miter lim="800000"/>
            </a:ln>
          </p:spPr>
          <p:txBody>
            <a:bodyPr wrap="none" lIns="0" tIns="0" rIns="0" bIns="0" anchor="ctr"/>
            <a:lstStyle/>
            <a:p>
              <a:pPr algn="ctr"/>
              <a:r>
                <a:rPr lang="en-US" altLang="zh-CN" sz="2800" b="1" dirty="0">
                  <a:latin typeface="微软雅黑" panose="020B0503020204020204" pitchFamily="34" charset="-122"/>
                  <a:ea typeface="微软雅黑" panose="020B0503020204020204" pitchFamily="34" charset="-122"/>
                </a:rPr>
                <a:t>Context</a:t>
              </a:r>
              <a:r>
                <a:rPr lang="en-US" altLang="zh-CN" sz="2400" b="1" dirty="0"/>
                <a:t> </a:t>
              </a:r>
              <a:endParaRPr lang="en-US" altLang="zh-CN" sz="2400" b="1" dirty="0"/>
            </a:p>
          </p:txBody>
        </p:sp>
        <p:sp>
          <p:nvSpPr>
            <p:cNvPr id="24587" name="Rectangle 25"/>
            <p:cNvSpPr>
              <a:spLocks noChangeArrowheads="1"/>
            </p:cNvSpPr>
            <p:nvPr/>
          </p:nvSpPr>
          <p:spPr bwMode="auto">
            <a:xfrm>
              <a:off x="113" y="1570"/>
              <a:ext cx="1496" cy="272"/>
            </a:xfrm>
            <a:prstGeom prst="rect">
              <a:avLst/>
            </a:prstGeom>
            <a:solidFill>
              <a:srgbClr val="FFFFFF"/>
            </a:solidFill>
            <a:ln w="9525">
              <a:solidFill>
                <a:schemeClr val="tx1"/>
              </a:solidFill>
              <a:miter lim="800000"/>
            </a:ln>
          </p:spPr>
          <p:txBody>
            <a:bodyPr wrap="none" lIns="0" tIns="0" rIns="0" bIns="0" anchor="ctr"/>
            <a:lstStyle/>
            <a:p>
              <a:pPr algn="ctr"/>
              <a:endParaRPr lang="zh-CN" altLang="zh-CN" sz="2000" b="1"/>
            </a:p>
          </p:txBody>
        </p:sp>
        <p:sp>
          <p:nvSpPr>
            <p:cNvPr id="24588" name="Rectangle 26"/>
            <p:cNvSpPr>
              <a:spLocks noChangeArrowheads="1"/>
            </p:cNvSpPr>
            <p:nvPr/>
          </p:nvSpPr>
          <p:spPr bwMode="auto">
            <a:xfrm>
              <a:off x="113" y="1525"/>
              <a:ext cx="1496" cy="44"/>
            </a:xfrm>
            <a:prstGeom prst="rect">
              <a:avLst/>
            </a:prstGeom>
            <a:solidFill>
              <a:srgbClr val="FFFFFF"/>
            </a:solidFill>
            <a:ln w="9525">
              <a:solidFill>
                <a:schemeClr val="tx1"/>
              </a:solidFill>
              <a:miter lim="800000"/>
            </a:ln>
          </p:spPr>
          <p:txBody>
            <a:bodyPr wrap="none" anchor="ctr"/>
            <a:lstStyle/>
            <a:p>
              <a:endParaRPr lang="zh-CN" altLang="en-US"/>
            </a:p>
          </p:txBody>
        </p:sp>
      </p:grpSp>
      <p:sp>
        <p:nvSpPr>
          <p:cNvPr id="209970" name="AutoShape 50"/>
          <p:cNvSpPr>
            <a:spLocks noChangeArrowheads="1"/>
          </p:cNvSpPr>
          <p:nvPr/>
        </p:nvSpPr>
        <p:spPr bwMode="auto">
          <a:xfrm>
            <a:off x="6673850" y="4540962"/>
            <a:ext cx="287338" cy="433387"/>
          </a:xfrm>
          <a:prstGeom prst="upArrow">
            <a:avLst>
              <a:gd name="adj1" fmla="val 0"/>
              <a:gd name="adj2" fmla="val 88346"/>
            </a:avLst>
          </a:prstGeom>
          <a:solidFill>
            <a:srgbClr val="FFFFFF"/>
          </a:solidFill>
          <a:ln w="9525">
            <a:solidFill>
              <a:schemeClr val="tx1"/>
            </a:solidFill>
            <a:miter lim="800000"/>
          </a:ln>
        </p:spPr>
        <p:txBody>
          <a:bodyPr wrap="none" anchor="ctr"/>
          <a:lstStyle/>
          <a:p>
            <a:pPr algn="ctr"/>
            <a:endParaRPr lang="zh-CN" altLang="zh-CN"/>
          </a:p>
        </p:txBody>
      </p:sp>
      <p:sp>
        <p:nvSpPr>
          <p:cNvPr id="209972" name="Line 52"/>
          <p:cNvSpPr>
            <a:spLocks noChangeShapeType="1"/>
          </p:cNvSpPr>
          <p:nvPr/>
        </p:nvSpPr>
        <p:spPr bwMode="auto">
          <a:xfrm>
            <a:off x="6815138" y="4994987"/>
            <a:ext cx="0" cy="2873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9973" name="Line 53"/>
          <p:cNvSpPr>
            <a:spLocks noChangeShapeType="1"/>
          </p:cNvSpPr>
          <p:nvPr/>
        </p:nvSpPr>
        <p:spPr bwMode="auto">
          <a:xfrm>
            <a:off x="3353842" y="4972761"/>
            <a:ext cx="0" cy="3587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8" name="Line 54"/>
          <p:cNvSpPr>
            <a:spLocks noChangeShapeType="1"/>
          </p:cNvSpPr>
          <p:nvPr/>
        </p:nvSpPr>
        <p:spPr bwMode="auto">
          <a:xfrm>
            <a:off x="3646489" y="4026611"/>
            <a:ext cx="22320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34" name="Rectangle 14"/>
          <p:cNvSpPr>
            <a:spLocks noChangeArrowheads="1"/>
          </p:cNvSpPr>
          <p:nvPr/>
        </p:nvSpPr>
        <p:spPr bwMode="auto">
          <a:xfrm>
            <a:off x="1348967" y="5280737"/>
            <a:ext cx="3601192" cy="390525"/>
          </a:xfrm>
          <a:prstGeom prst="rect">
            <a:avLst/>
          </a:prstGeom>
          <a:solidFill>
            <a:srgbClr val="FFFFFF"/>
          </a:solidFill>
          <a:ln w="9525">
            <a:solidFill>
              <a:schemeClr val="tx1"/>
            </a:solidFill>
            <a:miter lim="800000"/>
          </a:ln>
        </p:spPr>
        <p:txBody>
          <a:bodyPr wrap="none" lIns="0" tIns="0" rIns="0" bIns="0" anchor="ctr"/>
          <a:lstStyle/>
          <a:p>
            <a:pPr algn="ctr"/>
            <a:r>
              <a:rPr lang="en-US" altLang="zh-CN" sz="2800" b="1" dirty="0" err="1">
                <a:latin typeface="微软雅黑" panose="020B0503020204020204" pitchFamily="34" charset="-122"/>
                <a:ea typeface="微软雅黑" panose="020B0503020204020204" pitchFamily="34" charset="-122"/>
              </a:rPr>
              <a:t>ArithmeticMean</a:t>
            </a:r>
            <a:endParaRPr lang="en-US" altLang="zh-CN" sz="2800" b="1" dirty="0">
              <a:latin typeface="微软雅黑" panose="020B0503020204020204" pitchFamily="34" charset="-122"/>
              <a:ea typeface="微软雅黑" panose="020B0503020204020204" pitchFamily="34" charset="-122"/>
            </a:endParaRPr>
          </a:p>
        </p:txBody>
      </p:sp>
      <p:sp>
        <p:nvSpPr>
          <p:cNvPr id="209935" name="Rectangle 15"/>
          <p:cNvSpPr>
            <a:spLocks noChangeArrowheads="1"/>
          </p:cNvSpPr>
          <p:nvPr/>
        </p:nvSpPr>
        <p:spPr bwMode="auto">
          <a:xfrm>
            <a:off x="1348967" y="5734762"/>
            <a:ext cx="3601192" cy="390525"/>
          </a:xfrm>
          <a:prstGeom prst="rect">
            <a:avLst/>
          </a:prstGeom>
          <a:solidFill>
            <a:srgbClr val="FFFFFF"/>
          </a:solidFill>
          <a:ln w="9525">
            <a:solidFill>
              <a:schemeClr val="tx1"/>
            </a:solidFill>
            <a:miter lim="800000"/>
          </a:ln>
        </p:spPr>
        <p:txBody>
          <a:bodyPr wrap="none" lIns="0" tIns="0" rIns="0" bIns="0" anchor="ctr"/>
          <a:lstStyle/>
          <a:p>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findAve</a:t>
            </a:r>
            <a:r>
              <a:rPr lang="en-US" altLang="zh-CN" sz="2400" b="1" dirty="0">
                <a:latin typeface="微软雅黑" panose="020B0503020204020204" pitchFamily="34" charset="-122"/>
                <a:ea typeface="微软雅黑" panose="020B0503020204020204" pitchFamily="34" charset="-122"/>
              </a:rPr>
              <a:t>(a: float[])</a:t>
            </a:r>
            <a:endParaRPr lang="en-US" altLang="zh-CN" sz="2400" b="1" dirty="0">
              <a:latin typeface="微软雅黑" panose="020B0503020204020204" pitchFamily="34" charset="-122"/>
              <a:ea typeface="微软雅黑" panose="020B0503020204020204" pitchFamily="34" charset="-122"/>
            </a:endParaRPr>
          </a:p>
        </p:txBody>
      </p:sp>
      <p:sp>
        <p:nvSpPr>
          <p:cNvPr id="2" name="Rectangle 16"/>
          <p:cNvSpPr>
            <a:spLocks noChangeArrowheads="1"/>
          </p:cNvSpPr>
          <p:nvPr/>
        </p:nvSpPr>
        <p:spPr bwMode="auto">
          <a:xfrm>
            <a:off x="1348967" y="5671261"/>
            <a:ext cx="3601192" cy="61912"/>
          </a:xfrm>
          <a:prstGeom prst="rect">
            <a:avLst/>
          </a:prstGeom>
          <a:solidFill>
            <a:srgbClr val="FFFFFF"/>
          </a:solidFill>
          <a:ln w="9525">
            <a:solidFill>
              <a:schemeClr val="tx1"/>
            </a:solidFill>
            <a:miter lim="800000"/>
          </a:ln>
        </p:spPr>
        <p:txBody>
          <a:bodyPr wrap="none" anchor="ctr"/>
          <a:lstStyle/>
          <a:p>
            <a:pPr algn="ctr"/>
            <a:endParaRPr lang="zh-CN" altLang="zh-CN" sz="2000">
              <a:latin typeface="微软雅黑" panose="020B0503020204020204" pitchFamily="34" charset="-122"/>
              <a:ea typeface="微软雅黑" panose="020B0503020204020204" pitchFamily="34" charset="-122"/>
            </a:endParaRPr>
          </a:p>
        </p:txBody>
      </p:sp>
      <p:sp>
        <p:nvSpPr>
          <p:cNvPr id="209937" name="Rectangle 17"/>
          <p:cNvSpPr>
            <a:spLocks noChangeArrowheads="1"/>
          </p:cNvSpPr>
          <p:nvPr/>
        </p:nvSpPr>
        <p:spPr bwMode="auto">
          <a:xfrm>
            <a:off x="5281612" y="5280737"/>
            <a:ext cx="3391608" cy="390525"/>
          </a:xfrm>
          <a:prstGeom prst="rect">
            <a:avLst/>
          </a:prstGeom>
          <a:solidFill>
            <a:srgbClr val="FFFFFF"/>
          </a:solidFill>
          <a:ln w="9525">
            <a:solidFill>
              <a:schemeClr val="tx1"/>
            </a:solidFill>
            <a:miter lim="800000"/>
          </a:ln>
        </p:spPr>
        <p:txBody>
          <a:bodyPr wrap="none" lIns="0" tIns="0" rIns="0" bIns="0" anchor="ctr"/>
          <a:lstStyle/>
          <a:p>
            <a:pPr algn="ctr"/>
            <a:r>
              <a:rPr lang="en-US" altLang="zh-CN" sz="2800" b="1" dirty="0" err="1">
                <a:latin typeface="微软雅黑" panose="020B0503020204020204" pitchFamily="34" charset="-122"/>
                <a:ea typeface="微软雅黑" panose="020B0503020204020204" pitchFamily="34" charset="-122"/>
              </a:rPr>
              <a:t>GeometricMean</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
        <p:nvSpPr>
          <p:cNvPr id="209938" name="Rectangle 18"/>
          <p:cNvSpPr>
            <a:spLocks noChangeArrowheads="1"/>
          </p:cNvSpPr>
          <p:nvPr/>
        </p:nvSpPr>
        <p:spPr bwMode="auto">
          <a:xfrm>
            <a:off x="5281612" y="5734762"/>
            <a:ext cx="3391608" cy="390525"/>
          </a:xfrm>
          <a:prstGeom prst="rect">
            <a:avLst/>
          </a:prstGeom>
          <a:solidFill>
            <a:srgbClr val="FFFFFF"/>
          </a:solidFill>
          <a:ln w="9525">
            <a:solidFill>
              <a:schemeClr val="tx1"/>
            </a:solidFill>
            <a:miter lim="800000"/>
          </a:ln>
        </p:spPr>
        <p:txBody>
          <a:bodyPr wrap="none" lIns="0" tIns="0" rIns="0" bIns="0" anchor="ctr"/>
          <a:lstStyle/>
          <a:p>
            <a:r>
              <a:rPr lang="en-US" altLang="zh-CN" sz="2400" b="1">
                <a:latin typeface="微软雅黑" panose="020B0503020204020204" pitchFamily="34" charset="-122"/>
                <a:ea typeface="微软雅黑" panose="020B0503020204020204" pitchFamily="34" charset="-122"/>
              </a:rPr>
              <a:t>+findAve(a: float[])</a:t>
            </a:r>
            <a:endParaRPr lang="en-US" altLang="zh-CN" sz="2400" b="1">
              <a:latin typeface="微软雅黑" panose="020B0503020204020204" pitchFamily="34" charset="-122"/>
              <a:ea typeface="微软雅黑" panose="020B0503020204020204" pitchFamily="34" charset="-122"/>
            </a:endParaRPr>
          </a:p>
        </p:txBody>
      </p:sp>
      <p:sp>
        <p:nvSpPr>
          <p:cNvPr id="3" name="Rectangle 19"/>
          <p:cNvSpPr>
            <a:spLocks noChangeArrowheads="1"/>
          </p:cNvSpPr>
          <p:nvPr/>
        </p:nvSpPr>
        <p:spPr bwMode="auto">
          <a:xfrm>
            <a:off x="5281612" y="5671261"/>
            <a:ext cx="3391608" cy="61912"/>
          </a:xfrm>
          <a:prstGeom prst="rect">
            <a:avLst/>
          </a:prstGeom>
          <a:solidFill>
            <a:srgbClr val="FFFFFF"/>
          </a:solidFill>
          <a:ln w="9525">
            <a:solidFill>
              <a:schemeClr val="tx1"/>
            </a:solidFill>
            <a:miter lim="800000"/>
          </a:ln>
        </p:spPr>
        <p:txBody>
          <a:bodyPr wrap="none" anchor="ctr"/>
          <a:lstStyle/>
          <a:p>
            <a:pPr algn="ctr"/>
            <a:endParaRPr lang="zh-CN" altLang="zh-CN" sz="2000">
              <a:latin typeface="微软雅黑" panose="020B0503020204020204" pitchFamily="34" charset="-122"/>
              <a:ea typeface="微软雅黑" panose="020B0503020204020204" pitchFamily="34" charset="-122"/>
            </a:endParaRPr>
          </a:p>
        </p:txBody>
      </p:sp>
      <p:sp>
        <p:nvSpPr>
          <p:cNvPr id="4" name="Rectangle 17"/>
          <p:cNvSpPr>
            <a:spLocks noChangeArrowheads="1"/>
          </p:cNvSpPr>
          <p:nvPr/>
        </p:nvSpPr>
        <p:spPr bwMode="auto">
          <a:xfrm>
            <a:off x="8762250" y="5300963"/>
            <a:ext cx="3161164" cy="390525"/>
          </a:xfrm>
          <a:prstGeom prst="rect">
            <a:avLst/>
          </a:prstGeom>
          <a:solidFill>
            <a:srgbClr val="FFFFFF"/>
          </a:solidFill>
          <a:ln w="9525">
            <a:solidFill>
              <a:schemeClr val="tx1"/>
            </a:solidFill>
            <a:miter lim="800000"/>
          </a:ln>
        </p:spPr>
        <p:txBody>
          <a:bodyPr wrap="none" lIns="0" tIns="0" rIns="0" bIns="0" anchor="ctr"/>
          <a:lstStyle/>
          <a:p>
            <a:pPr algn="ctr"/>
            <a:r>
              <a:rPr lang="en-US" altLang="zh-CN" sz="2800" b="1" dirty="0" err="1">
                <a:latin typeface="微软雅黑" panose="020B0503020204020204" pitchFamily="34" charset="-122"/>
                <a:ea typeface="微软雅黑" panose="020B0503020204020204" pitchFamily="34" charset="-122"/>
              </a:rPr>
              <a:t>HarmonicMean</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
        <p:nvSpPr>
          <p:cNvPr id="5" name="Rectangle 18"/>
          <p:cNvSpPr>
            <a:spLocks noChangeArrowheads="1"/>
          </p:cNvSpPr>
          <p:nvPr/>
        </p:nvSpPr>
        <p:spPr bwMode="auto">
          <a:xfrm>
            <a:off x="8762250" y="5754988"/>
            <a:ext cx="3161164" cy="390525"/>
          </a:xfrm>
          <a:prstGeom prst="rect">
            <a:avLst/>
          </a:prstGeom>
          <a:solidFill>
            <a:srgbClr val="FFFFFF"/>
          </a:solidFill>
          <a:ln w="9525">
            <a:solidFill>
              <a:schemeClr val="tx1"/>
            </a:solidFill>
            <a:miter lim="800000"/>
          </a:ln>
        </p:spPr>
        <p:txBody>
          <a:bodyPr wrap="none" lIns="0" tIns="0" rIns="0" bIns="0" anchor="ctr"/>
          <a:lstStyle/>
          <a:p>
            <a:r>
              <a:rPr lang="en-US" altLang="zh-CN" sz="2400" b="1">
                <a:latin typeface="微软雅黑" panose="020B0503020204020204" pitchFamily="34" charset="-122"/>
                <a:ea typeface="微软雅黑" panose="020B0503020204020204" pitchFamily="34" charset="-122"/>
              </a:rPr>
              <a:t>+findAve(a: float[])</a:t>
            </a:r>
            <a:endParaRPr lang="en-US" altLang="zh-CN" sz="2400" b="1">
              <a:latin typeface="微软雅黑" panose="020B0503020204020204" pitchFamily="34" charset="-122"/>
              <a:ea typeface="微软雅黑" panose="020B0503020204020204" pitchFamily="34" charset="-122"/>
            </a:endParaRPr>
          </a:p>
        </p:txBody>
      </p:sp>
      <p:sp>
        <p:nvSpPr>
          <p:cNvPr id="22568" name="Rectangle 19"/>
          <p:cNvSpPr>
            <a:spLocks noChangeArrowheads="1"/>
          </p:cNvSpPr>
          <p:nvPr/>
        </p:nvSpPr>
        <p:spPr bwMode="auto">
          <a:xfrm>
            <a:off x="8762250" y="5691488"/>
            <a:ext cx="3161164" cy="61913"/>
          </a:xfrm>
          <a:prstGeom prst="rect">
            <a:avLst/>
          </a:prstGeom>
          <a:solidFill>
            <a:srgbClr val="FFFFFF"/>
          </a:solidFill>
          <a:ln w="9525">
            <a:solidFill>
              <a:schemeClr val="tx1"/>
            </a:solidFill>
            <a:miter lim="800000"/>
          </a:ln>
        </p:spPr>
        <p:txBody>
          <a:bodyPr wrap="none" anchor="ctr"/>
          <a:lstStyle/>
          <a:p>
            <a:pPr algn="ctr"/>
            <a:endParaRPr lang="zh-CN" altLang="zh-CN" sz="2000">
              <a:latin typeface="微软雅黑" panose="020B0503020204020204" pitchFamily="34" charset="-122"/>
              <a:ea typeface="微软雅黑" panose="020B0503020204020204" pitchFamily="34" charset="-122"/>
            </a:endParaRPr>
          </a:p>
        </p:txBody>
      </p:sp>
      <p:sp>
        <p:nvSpPr>
          <p:cNvPr id="6" name="Line 52"/>
          <p:cNvSpPr>
            <a:spLocks noChangeShapeType="1"/>
          </p:cNvSpPr>
          <p:nvPr/>
        </p:nvSpPr>
        <p:spPr bwMode="auto">
          <a:xfrm>
            <a:off x="9709905" y="4972761"/>
            <a:ext cx="0" cy="2873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70" name="Rectangle 42"/>
          <p:cNvSpPr>
            <a:spLocks noChangeArrowheads="1"/>
          </p:cNvSpPr>
          <p:nvPr/>
        </p:nvSpPr>
        <p:spPr bwMode="auto">
          <a:xfrm>
            <a:off x="3592628" y="3507498"/>
            <a:ext cx="22249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err="1">
                <a:latin typeface="微软雅黑" panose="020B0503020204020204" pitchFamily="34" charset="-122"/>
                <a:ea typeface="微软雅黑" panose="020B0503020204020204" pitchFamily="34" charset="-122"/>
              </a:rPr>
              <a:t>av.findAve</a:t>
            </a:r>
            <a:r>
              <a:rPr lang="en-US" altLang="zh-CN" sz="2400" b="1" dirty="0">
                <a:latin typeface="微软雅黑" panose="020B0503020204020204" pitchFamily="34" charset="-122"/>
                <a:ea typeface="微软雅黑" panose="020B0503020204020204" pitchFamily="34" charset="-122"/>
              </a:rPr>
              <a:t>(a)</a:t>
            </a:r>
            <a:endParaRPr lang="zh-CN" altLang="en-US" sz="2400" b="1" dirty="0">
              <a:latin typeface="微软雅黑" panose="020B0503020204020204" pitchFamily="34" charset="-122"/>
              <a:ea typeface="微软雅黑" panose="020B0503020204020204" pitchFamily="34" charset="-122"/>
            </a:endParaRPr>
          </a:p>
        </p:txBody>
      </p:sp>
      <p:sp>
        <p:nvSpPr>
          <p:cNvPr id="22571" name="Text Box 43"/>
          <p:cNvSpPr txBox="1">
            <a:spLocks noChangeArrowheads="1"/>
          </p:cNvSpPr>
          <p:nvPr/>
        </p:nvSpPr>
        <p:spPr bwMode="auto">
          <a:xfrm>
            <a:off x="2997200" y="4469524"/>
            <a:ext cx="2952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a={12, 5, 21, 37, 8, 25}</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7282">
                                            <p:txEl>
                                              <p:pRg st="2" end="2"/>
                                            </p:txEl>
                                          </p:spTgt>
                                        </p:tgtEl>
                                        <p:attrNameLst>
                                          <p:attrName>style.visibility</p:attrName>
                                        </p:attrNameLst>
                                      </p:cBhvr>
                                      <p:to>
                                        <p:strVal val="visible"/>
                                      </p:to>
                                    </p:set>
                                    <p:animEffect transition="in" filter="slide(fromBottom)">
                                      <p:cBhvr>
                                        <p:cTn id="7" dur="500"/>
                                        <p:tgtEl>
                                          <p:spTgt spid="9728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09977"/>
                                        </p:tgtEl>
                                        <p:attrNameLst>
                                          <p:attrName>style.visibility</p:attrName>
                                        </p:attrNameLst>
                                      </p:cBhvr>
                                      <p:to>
                                        <p:strVal val="visible"/>
                                      </p:to>
                                    </p:set>
                                    <p:animEffect transition="in" filter="slide(fromBottom)">
                                      <p:cBhvr>
                                        <p:cTn id="12" dur="500"/>
                                        <p:tgtEl>
                                          <p:spTgt spid="209977"/>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2537"/>
                                        </p:tgtEl>
                                        <p:attrNameLst>
                                          <p:attrName>style.visibility</p:attrName>
                                        </p:attrNameLst>
                                      </p:cBhvr>
                                      <p:to>
                                        <p:strVal val="visible"/>
                                      </p:to>
                                    </p:set>
                                    <p:animEffect transition="in" filter="slide(fromBottom)">
                                      <p:cBhvr>
                                        <p:cTn id="15" dur="500"/>
                                        <p:tgtEl>
                                          <p:spTgt spid="22537"/>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09941"/>
                                        </p:tgtEl>
                                        <p:attrNameLst>
                                          <p:attrName>style.visibility</p:attrName>
                                        </p:attrNameLst>
                                      </p:cBhvr>
                                      <p:to>
                                        <p:strVal val="visible"/>
                                      </p:to>
                                    </p:set>
                                    <p:animEffect transition="in" filter="slide(fromBottom)">
                                      <p:cBhvr>
                                        <p:cTn id="18" dur="500"/>
                                        <p:tgtEl>
                                          <p:spTgt spid="209941"/>
                                        </p:tgtEl>
                                      </p:cBhvr>
                                    </p:animEffect>
                                  </p:childTnLst>
                                </p:cTn>
                              </p:par>
                              <p:par>
                                <p:cTn id="19" presetID="12" presetClass="entr" presetSubtype="4" fill="hold" nodeType="withEffect">
                                  <p:stCondLst>
                                    <p:cond delay="0"/>
                                  </p:stCondLst>
                                  <p:childTnLst>
                                    <p:set>
                                      <p:cBhvr>
                                        <p:cTn id="20" dur="1" fill="hold">
                                          <p:stCondLst>
                                            <p:cond delay="0"/>
                                          </p:stCondLst>
                                        </p:cTn>
                                        <p:tgtEl>
                                          <p:spTgt spid="209943"/>
                                        </p:tgtEl>
                                        <p:attrNameLst>
                                          <p:attrName>style.visibility</p:attrName>
                                        </p:attrNameLst>
                                      </p:cBhvr>
                                      <p:to>
                                        <p:strVal val="visible"/>
                                      </p:to>
                                    </p:set>
                                    <p:animEffect transition="in" filter="slide(fromBottom)">
                                      <p:cBhvr>
                                        <p:cTn id="21" dur="500"/>
                                        <p:tgtEl>
                                          <p:spTgt spid="209943"/>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09970"/>
                                        </p:tgtEl>
                                        <p:attrNameLst>
                                          <p:attrName>style.visibility</p:attrName>
                                        </p:attrNameLst>
                                      </p:cBhvr>
                                      <p:to>
                                        <p:strVal val="visible"/>
                                      </p:to>
                                    </p:set>
                                    <p:animEffect transition="in" filter="slide(fromBottom)">
                                      <p:cBhvr>
                                        <p:cTn id="24" dur="500"/>
                                        <p:tgtEl>
                                          <p:spTgt spid="209970"/>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09972"/>
                                        </p:tgtEl>
                                        <p:attrNameLst>
                                          <p:attrName>style.visibility</p:attrName>
                                        </p:attrNameLst>
                                      </p:cBhvr>
                                      <p:to>
                                        <p:strVal val="visible"/>
                                      </p:to>
                                    </p:set>
                                    <p:animEffect transition="in" filter="slide(fromBottom)">
                                      <p:cBhvr>
                                        <p:cTn id="27" dur="500"/>
                                        <p:tgtEl>
                                          <p:spTgt spid="209972"/>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209973"/>
                                        </p:tgtEl>
                                        <p:attrNameLst>
                                          <p:attrName>style.visibility</p:attrName>
                                        </p:attrNameLst>
                                      </p:cBhvr>
                                      <p:to>
                                        <p:strVal val="visible"/>
                                      </p:to>
                                    </p:set>
                                    <p:animEffect transition="in" filter="slide(fromBottom)">
                                      <p:cBhvr>
                                        <p:cTn id="30" dur="500"/>
                                        <p:tgtEl>
                                          <p:spTgt spid="209973"/>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2548"/>
                                        </p:tgtEl>
                                        <p:attrNameLst>
                                          <p:attrName>style.visibility</p:attrName>
                                        </p:attrNameLst>
                                      </p:cBhvr>
                                      <p:to>
                                        <p:strVal val="visible"/>
                                      </p:to>
                                    </p:set>
                                    <p:animEffect transition="in" filter="slide(fromBottom)">
                                      <p:cBhvr>
                                        <p:cTn id="33" dur="500"/>
                                        <p:tgtEl>
                                          <p:spTgt spid="22548"/>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209934"/>
                                        </p:tgtEl>
                                        <p:attrNameLst>
                                          <p:attrName>style.visibility</p:attrName>
                                        </p:attrNameLst>
                                      </p:cBhvr>
                                      <p:to>
                                        <p:strVal val="visible"/>
                                      </p:to>
                                    </p:set>
                                    <p:animEffect transition="in" filter="slide(fromBottom)">
                                      <p:cBhvr>
                                        <p:cTn id="36" dur="500"/>
                                        <p:tgtEl>
                                          <p:spTgt spid="209934"/>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09935"/>
                                        </p:tgtEl>
                                        <p:attrNameLst>
                                          <p:attrName>style.visibility</p:attrName>
                                        </p:attrNameLst>
                                      </p:cBhvr>
                                      <p:to>
                                        <p:strVal val="visible"/>
                                      </p:to>
                                    </p:set>
                                    <p:animEffect transition="in" filter="slide(fromBottom)">
                                      <p:cBhvr>
                                        <p:cTn id="39" dur="500"/>
                                        <p:tgtEl>
                                          <p:spTgt spid="209935"/>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slide(fromBottom)">
                                      <p:cBhvr>
                                        <p:cTn id="42" dur="500"/>
                                        <p:tgtEl>
                                          <p:spTgt spid="2"/>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209937"/>
                                        </p:tgtEl>
                                        <p:attrNameLst>
                                          <p:attrName>style.visibility</p:attrName>
                                        </p:attrNameLst>
                                      </p:cBhvr>
                                      <p:to>
                                        <p:strVal val="visible"/>
                                      </p:to>
                                    </p:set>
                                    <p:animEffect transition="in" filter="slide(fromBottom)">
                                      <p:cBhvr>
                                        <p:cTn id="45" dur="500"/>
                                        <p:tgtEl>
                                          <p:spTgt spid="209937"/>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209938"/>
                                        </p:tgtEl>
                                        <p:attrNameLst>
                                          <p:attrName>style.visibility</p:attrName>
                                        </p:attrNameLst>
                                      </p:cBhvr>
                                      <p:to>
                                        <p:strVal val="visible"/>
                                      </p:to>
                                    </p:set>
                                    <p:animEffect transition="in" filter="slide(fromBottom)">
                                      <p:cBhvr>
                                        <p:cTn id="48" dur="500"/>
                                        <p:tgtEl>
                                          <p:spTgt spid="209938"/>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slide(fromBottom)">
                                      <p:cBhvr>
                                        <p:cTn id="51" dur="500"/>
                                        <p:tgtEl>
                                          <p:spTgt spid="3"/>
                                        </p:tgtEl>
                                      </p:cBhvr>
                                    </p:animEffect>
                                  </p:childTnLst>
                                </p:cTn>
                              </p:par>
                              <p:par>
                                <p:cTn id="52" presetID="12" presetClass="entr" presetSubtype="4"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slide(fromBottom)">
                                      <p:cBhvr>
                                        <p:cTn id="54" dur="500"/>
                                        <p:tgtEl>
                                          <p:spTgt spid="4"/>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slide(fromBottom)">
                                      <p:cBhvr>
                                        <p:cTn id="57" dur="500"/>
                                        <p:tgtEl>
                                          <p:spTgt spid="5"/>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22568"/>
                                        </p:tgtEl>
                                        <p:attrNameLst>
                                          <p:attrName>style.visibility</p:attrName>
                                        </p:attrNameLst>
                                      </p:cBhvr>
                                      <p:to>
                                        <p:strVal val="visible"/>
                                      </p:to>
                                    </p:set>
                                    <p:animEffect transition="in" filter="slide(fromBottom)">
                                      <p:cBhvr>
                                        <p:cTn id="60" dur="500"/>
                                        <p:tgtEl>
                                          <p:spTgt spid="22568"/>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slide(fromBottom)">
                                      <p:cBhvr>
                                        <p:cTn id="63" dur="500"/>
                                        <p:tgtEl>
                                          <p:spTgt spid="6"/>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22570"/>
                                        </p:tgtEl>
                                        <p:attrNameLst>
                                          <p:attrName>style.visibility</p:attrName>
                                        </p:attrNameLst>
                                      </p:cBhvr>
                                      <p:to>
                                        <p:strVal val="visible"/>
                                      </p:to>
                                    </p:set>
                                    <p:animEffect transition="in" filter="slide(fromBottom)">
                                      <p:cBhvr>
                                        <p:cTn id="66" dur="500"/>
                                        <p:tgtEl>
                                          <p:spTgt spid="22570"/>
                                        </p:tgtEl>
                                      </p:cBhvr>
                                    </p:animEffect>
                                  </p:childTnLst>
                                </p:cTn>
                              </p:par>
                              <p:par>
                                <p:cTn id="67" presetID="12" presetClass="entr" presetSubtype="4" fill="hold" grpId="0" nodeType="withEffect">
                                  <p:stCondLst>
                                    <p:cond delay="0"/>
                                  </p:stCondLst>
                                  <p:childTnLst>
                                    <p:set>
                                      <p:cBhvr>
                                        <p:cTn id="68" dur="1" fill="hold">
                                          <p:stCondLst>
                                            <p:cond delay="0"/>
                                          </p:stCondLst>
                                        </p:cTn>
                                        <p:tgtEl>
                                          <p:spTgt spid="22571"/>
                                        </p:tgtEl>
                                        <p:attrNameLst>
                                          <p:attrName>style.visibility</p:attrName>
                                        </p:attrNameLst>
                                      </p:cBhvr>
                                      <p:to>
                                        <p:strVal val="visible"/>
                                      </p:to>
                                    </p:set>
                                    <p:animEffect transition="in" filter="slide(fromBottom)">
                                      <p:cBhvr>
                                        <p:cTn id="69" dur="500"/>
                                        <p:tgtEl>
                                          <p:spTgt spid="22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animBg="1"/>
      <p:bldP spid="209941" grpId="0" animBg="1"/>
      <p:bldP spid="209970" grpId="0" animBg="1"/>
      <p:bldP spid="209972" grpId="0" animBg="1"/>
      <p:bldP spid="209973" grpId="0" animBg="1"/>
      <p:bldP spid="22548" grpId="0" animBg="1"/>
      <p:bldP spid="209934" grpId="0" animBg="1"/>
      <p:bldP spid="209935" grpId="0" animBg="1"/>
      <p:bldP spid="2" grpId="0" animBg="1"/>
      <p:bldP spid="209937" grpId="0" animBg="1"/>
      <p:bldP spid="209938" grpId="0" animBg="1"/>
      <p:bldP spid="3" grpId="0" animBg="1"/>
      <p:bldP spid="4" grpId="0" animBg="1"/>
      <p:bldP spid="5" grpId="0" animBg="1"/>
      <p:bldP spid="22568" grpId="0" animBg="1"/>
      <p:bldP spid="6" grpId="0" animBg="1"/>
      <p:bldP spid="22570" grpId="0"/>
      <p:bldP spid="2257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a:xfrm>
            <a:off x="684560" y="1443038"/>
            <a:ext cx="10864158" cy="1419226"/>
          </a:xfrm>
        </p:spPr>
        <p:txBody>
          <a:bodyPr>
            <a:normAutofit lnSpcReduction="10000"/>
          </a:bodyPr>
          <a:lstStyle/>
          <a:p>
            <a:pPr marL="609600" indent="-609600">
              <a:lnSpc>
                <a:spcPct val="105000"/>
              </a:lnSpc>
              <a:spcBef>
                <a:spcPct val="15000"/>
              </a:spcBef>
              <a:buFont typeface="+mj-lt"/>
              <a:buAutoNum type="alphaLcParenR" startAt="2"/>
              <a:defRPr/>
            </a:pPr>
            <a:r>
              <a:rPr lang="en-US" altLang="zh-CN" b="1" dirty="0" smtClean="0">
                <a:latin typeface="微软雅黑" panose="020B0503020204020204" pitchFamily="34" charset="-122"/>
                <a:ea typeface="微软雅黑" panose="020B0503020204020204" pitchFamily="34" charset="-122"/>
              </a:rPr>
              <a:t>Context</a:t>
            </a:r>
            <a:r>
              <a:rPr lang="zh-CN" altLang="en-US" b="1" dirty="0">
                <a:latin typeface="微软雅黑" panose="020B0503020204020204" pitchFamily="34" charset="-122"/>
                <a:ea typeface="微软雅黑" panose="020B0503020204020204" pitchFamily="34" charset="-122"/>
              </a:rPr>
              <a:t>将自己作为一个对象传递给</a:t>
            </a:r>
            <a:r>
              <a:rPr lang="en-US" altLang="zh-CN" b="1" dirty="0">
                <a:latin typeface="微软雅黑" panose="020B0503020204020204" pitchFamily="34" charset="-122"/>
                <a:ea typeface="微软雅黑" panose="020B0503020204020204" pitchFamily="34" charset="-122"/>
              </a:rPr>
              <a:t>Strategy</a:t>
            </a:r>
            <a:r>
              <a:rPr lang="zh-CN" altLang="en-US" b="1" dirty="0">
                <a:latin typeface="微软雅黑" panose="020B0503020204020204" pitchFamily="34" charset="-122"/>
                <a:ea typeface="微软雅黑" panose="020B0503020204020204" pitchFamily="34" charset="-122"/>
              </a:rPr>
              <a:t>类，然后</a:t>
            </a:r>
            <a:r>
              <a:rPr lang="en-US" altLang="zh-CN" b="1" dirty="0">
                <a:latin typeface="微软雅黑" panose="020B0503020204020204" pitchFamily="34" charset="-122"/>
                <a:ea typeface="微软雅黑" panose="020B0503020204020204" pitchFamily="34" charset="-122"/>
              </a:rPr>
              <a:t>Strategy</a:t>
            </a:r>
            <a:r>
              <a:rPr lang="zh-CN" altLang="en-US" b="1" dirty="0">
                <a:latin typeface="微软雅黑" panose="020B0503020204020204" pitchFamily="34" charset="-122"/>
                <a:ea typeface="微软雅黑" panose="020B0503020204020204" pitchFamily="34" charset="-122"/>
              </a:rPr>
              <a:t>类再利用该对象反过来调用</a:t>
            </a:r>
            <a:r>
              <a:rPr lang="en-US" altLang="zh-CN" b="1" dirty="0">
                <a:latin typeface="微软雅黑" panose="020B0503020204020204" pitchFamily="34" charset="-122"/>
                <a:ea typeface="微软雅黑" panose="020B0503020204020204" pitchFamily="34" charset="-122"/>
              </a:rPr>
              <a:t>Context</a:t>
            </a:r>
            <a:r>
              <a:rPr lang="zh-CN" altLang="en-US" b="1" dirty="0">
                <a:latin typeface="微软雅黑" panose="020B0503020204020204" pitchFamily="34" charset="-122"/>
                <a:ea typeface="微软雅黑" panose="020B0503020204020204" pitchFamily="34" charset="-122"/>
              </a:rPr>
              <a:t>类，以便获得某些数据与功能</a:t>
            </a:r>
            <a:endParaRPr lang="zh-CN" altLang="en-US" dirty="0">
              <a:latin typeface="微软雅黑" panose="020B0503020204020204" pitchFamily="34" charset="-122"/>
              <a:ea typeface="微软雅黑" panose="020B0503020204020204" pitchFamily="34" charset="-122"/>
            </a:endParaRPr>
          </a:p>
        </p:txBody>
      </p:sp>
      <p:sp>
        <p:nvSpPr>
          <p:cNvPr id="25602" name="Rectangle 4"/>
          <p:cNvSpPr>
            <a:spLocks noChangeArrowheads="1"/>
          </p:cNvSpPr>
          <p:nvPr/>
        </p:nvSpPr>
        <p:spPr bwMode="auto">
          <a:xfrm>
            <a:off x="1981200" y="274639"/>
            <a:ext cx="8229600" cy="561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b="1">
                <a:solidFill>
                  <a:schemeClr val="tx2"/>
                </a:solidFill>
              </a:rPr>
              <a:t>Theory of the Strategy Pattern</a:t>
            </a:r>
            <a:endParaRPr lang="en-US" altLang="zh-CN" sz="3200" b="1">
              <a:solidFill>
                <a:schemeClr val="tx2"/>
              </a:solidFill>
            </a:endParaRPr>
          </a:p>
        </p:txBody>
      </p:sp>
      <p:sp>
        <p:nvSpPr>
          <p:cNvPr id="209924" name="Rectangle 4"/>
          <p:cNvSpPr>
            <a:spLocks noChangeArrowheads="1"/>
          </p:cNvSpPr>
          <p:nvPr/>
        </p:nvSpPr>
        <p:spPr bwMode="auto">
          <a:xfrm>
            <a:off x="6167438" y="3011556"/>
            <a:ext cx="4966136" cy="460375"/>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Fertilizer</a:t>
            </a:r>
            <a:r>
              <a:rPr lang="en-US" altLang="zh-CN" sz="2400" b="1" dirty="0">
                <a:effectLst>
                  <a:outerShdw blurRad="38100" dist="38100" dir="2700000" algn="tl">
                    <a:srgbClr val="C0C0C0"/>
                  </a:outerShdw>
                </a:effectLst>
              </a:rPr>
              <a:t> </a:t>
            </a:r>
            <a:endParaRPr lang="en-US" altLang="zh-CN" sz="2400" b="1" dirty="0">
              <a:effectLst>
                <a:outerShdw blurRad="38100" dist="38100" dir="2700000" algn="tl">
                  <a:srgbClr val="C0C0C0"/>
                </a:outerShdw>
              </a:effectLst>
            </a:endParaRPr>
          </a:p>
        </p:txBody>
      </p:sp>
      <p:sp>
        <p:nvSpPr>
          <p:cNvPr id="209925" name="Rectangle 5"/>
          <p:cNvSpPr>
            <a:spLocks noChangeArrowheads="1"/>
          </p:cNvSpPr>
          <p:nvPr/>
        </p:nvSpPr>
        <p:spPr bwMode="auto">
          <a:xfrm>
            <a:off x="6167438" y="3556068"/>
            <a:ext cx="4966136" cy="619125"/>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0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+apply(plant: String, c: Context) </a:t>
            </a:r>
            <a:endParaRPr lang="en-US" altLang="zh-CN" sz="2000"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5605" name="Rectangle 6"/>
          <p:cNvSpPr>
            <a:spLocks noChangeArrowheads="1"/>
          </p:cNvSpPr>
          <p:nvPr/>
        </p:nvSpPr>
        <p:spPr bwMode="auto">
          <a:xfrm>
            <a:off x="6167438" y="3471931"/>
            <a:ext cx="4966136" cy="84137"/>
          </a:xfrm>
          <a:prstGeom prst="rect">
            <a:avLst/>
          </a:prstGeom>
          <a:solidFill>
            <a:srgbClr val="FFFFFF"/>
          </a:solidFill>
          <a:ln w="9525">
            <a:solidFill>
              <a:schemeClr val="tx1"/>
            </a:solidFill>
            <a:miter lim="800000"/>
          </a:ln>
        </p:spPr>
        <p:txBody>
          <a:bodyPr wrap="none" anchor="ctr"/>
          <a:lstStyle/>
          <a:p>
            <a:pPr algn="ctr"/>
            <a:endParaRPr lang="zh-CN" altLang="zh-CN"/>
          </a:p>
        </p:txBody>
      </p:sp>
      <p:sp>
        <p:nvSpPr>
          <p:cNvPr id="25606" name="Line 7"/>
          <p:cNvSpPr>
            <a:spLocks noChangeShapeType="1"/>
          </p:cNvSpPr>
          <p:nvPr/>
        </p:nvSpPr>
        <p:spPr bwMode="auto">
          <a:xfrm>
            <a:off x="5180013" y="4594292"/>
            <a:ext cx="403225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07" name="AutoShape 21"/>
          <p:cNvSpPr>
            <a:spLocks noChangeArrowheads="1"/>
          </p:cNvSpPr>
          <p:nvPr/>
        </p:nvSpPr>
        <p:spPr bwMode="auto">
          <a:xfrm>
            <a:off x="3437086" y="3537018"/>
            <a:ext cx="214313" cy="195263"/>
          </a:xfrm>
          <a:prstGeom prst="diamond">
            <a:avLst/>
          </a:prstGeom>
          <a:solidFill>
            <a:srgbClr val="FFFFFF"/>
          </a:solidFill>
          <a:ln w="31750">
            <a:solidFill>
              <a:schemeClr val="tx1"/>
            </a:solidFill>
            <a:miter lim="800000"/>
          </a:ln>
        </p:spPr>
        <p:txBody>
          <a:bodyPr wrap="none" anchor="ctr"/>
          <a:lstStyle/>
          <a:p>
            <a:pPr algn="ctr"/>
            <a:endParaRPr lang="zh-CN" altLang="zh-CN"/>
          </a:p>
        </p:txBody>
      </p:sp>
      <p:sp>
        <p:nvSpPr>
          <p:cNvPr id="209944" name="Rectangle 24"/>
          <p:cNvSpPr>
            <a:spLocks noChangeArrowheads="1"/>
          </p:cNvSpPr>
          <p:nvPr/>
        </p:nvSpPr>
        <p:spPr bwMode="auto">
          <a:xfrm>
            <a:off x="932507" y="3175068"/>
            <a:ext cx="2504579" cy="390525"/>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Context</a:t>
            </a:r>
            <a:r>
              <a:rPr lang="en-US" altLang="zh-CN" sz="2400" b="1" dirty="0">
                <a:effectLst>
                  <a:outerShdw blurRad="38100" dist="38100" dir="2700000" algn="tl">
                    <a:srgbClr val="C0C0C0"/>
                  </a:outerShdw>
                </a:effectLst>
              </a:rPr>
              <a:t> </a:t>
            </a:r>
            <a:endParaRPr lang="en-US" altLang="zh-CN" sz="2400" b="1" dirty="0">
              <a:effectLst>
                <a:outerShdw blurRad="38100" dist="38100" dir="2700000" algn="tl">
                  <a:srgbClr val="C0C0C0"/>
                </a:outerShdw>
              </a:effectLst>
            </a:endParaRPr>
          </a:p>
        </p:txBody>
      </p:sp>
      <p:sp>
        <p:nvSpPr>
          <p:cNvPr id="209945" name="Rectangle 25"/>
          <p:cNvSpPr>
            <a:spLocks noChangeArrowheads="1"/>
          </p:cNvSpPr>
          <p:nvPr/>
        </p:nvSpPr>
        <p:spPr bwMode="auto">
          <a:xfrm>
            <a:off x="932507" y="3629093"/>
            <a:ext cx="2504579" cy="390525"/>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getPlantStatus</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zh-CN"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5610" name="Rectangle 26"/>
          <p:cNvSpPr>
            <a:spLocks noChangeArrowheads="1"/>
          </p:cNvSpPr>
          <p:nvPr/>
        </p:nvSpPr>
        <p:spPr bwMode="auto">
          <a:xfrm>
            <a:off x="932507" y="3565593"/>
            <a:ext cx="2504579" cy="61913"/>
          </a:xfrm>
          <a:prstGeom prst="rect">
            <a:avLst/>
          </a:prstGeom>
          <a:solidFill>
            <a:srgbClr val="FFFFFF"/>
          </a:solidFill>
          <a:ln w="9525">
            <a:solidFill>
              <a:schemeClr val="tx1"/>
            </a:solidFill>
            <a:miter lim="800000"/>
          </a:ln>
        </p:spPr>
        <p:txBody>
          <a:bodyPr wrap="none" anchor="ctr"/>
          <a:lstStyle/>
          <a:p>
            <a:endParaRPr lang="zh-CN" altLang="en-US"/>
          </a:p>
        </p:txBody>
      </p:sp>
      <p:sp>
        <p:nvSpPr>
          <p:cNvPr id="25611" name="AutoShape 50"/>
          <p:cNvSpPr>
            <a:spLocks noChangeArrowheads="1"/>
          </p:cNvSpPr>
          <p:nvPr/>
        </p:nvSpPr>
        <p:spPr bwMode="auto">
          <a:xfrm>
            <a:off x="7270750" y="4162492"/>
            <a:ext cx="287338" cy="433388"/>
          </a:xfrm>
          <a:prstGeom prst="upArrow">
            <a:avLst>
              <a:gd name="adj1" fmla="val 0"/>
              <a:gd name="adj2" fmla="val 88346"/>
            </a:avLst>
          </a:prstGeom>
          <a:solidFill>
            <a:srgbClr val="FFFFFF"/>
          </a:solidFill>
          <a:ln w="9525">
            <a:solidFill>
              <a:schemeClr val="tx1"/>
            </a:solidFill>
            <a:miter lim="800000"/>
          </a:ln>
        </p:spPr>
        <p:txBody>
          <a:bodyPr wrap="none" anchor="ctr"/>
          <a:lstStyle/>
          <a:p>
            <a:pPr algn="ctr"/>
            <a:endParaRPr lang="zh-CN" altLang="zh-CN"/>
          </a:p>
        </p:txBody>
      </p:sp>
      <p:sp>
        <p:nvSpPr>
          <p:cNvPr id="25612" name="Line 52"/>
          <p:cNvSpPr>
            <a:spLocks noChangeShapeType="1"/>
          </p:cNvSpPr>
          <p:nvPr/>
        </p:nvSpPr>
        <p:spPr bwMode="auto">
          <a:xfrm>
            <a:off x="7412038" y="4616517"/>
            <a:ext cx="0" cy="2873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3" name="Line 53"/>
          <p:cNvSpPr>
            <a:spLocks noChangeShapeType="1"/>
          </p:cNvSpPr>
          <p:nvPr/>
        </p:nvSpPr>
        <p:spPr bwMode="auto">
          <a:xfrm>
            <a:off x="5180013" y="4621281"/>
            <a:ext cx="0" cy="3587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4" name="Line 54"/>
          <p:cNvSpPr>
            <a:spLocks noChangeShapeType="1"/>
          </p:cNvSpPr>
          <p:nvPr/>
        </p:nvSpPr>
        <p:spPr bwMode="auto">
          <a:xfrm>
            <a:off x="3651400" y="3633314"/>
            <a:ext cx="251604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34" name="Rectangle 14"/>
          <p:cNvSpPr>
            <a:spLocks noChangeArrowheads="1"/>
          </p:cNvSpPr>
          <p:nvPr/>
        </p:nvSpPr>
        <p:spPr bwMode="auto">
          <a:xfrm>
            <a:off x="3863992" y="4902268"/>
            <a:ext cx="2252647" cy="390525"/>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4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NitroFertilizer</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35" name="Rectangle 15"/>
          <p:cNvSpPr>
            <a:spLocks noChangeArrowheads="1"/>
          </p:cNvSpPr>
          <p:nvPr/>
        </p:nvSpPr>
        <p:spPr bwMode="auto">
          <a:xfrm>
            <a:off x="3863992" y="5356293"/>
            <a:ext cx="2252647" cy="390525"/>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rPr>
              <a:t>+apply(p, c)</a:t>
            </a:r>
            <a:endPar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5617" name="Rectangle 16"/>
          <p:cNvSpPr>
            <a:spLocks noChangeArrowheads="1"/>
          </p:cNvSpPr>
          <p:nvPr/>
        </p:nvSpPr>
        <p:spPr bwMode="auto">
          <a:xfrm>
            <a:off x="3863992" y="5292793"/>
            <a:ext cx="2252647" cy="61913"/>
          </a:xfrm>
          <a:prstGeom prst="rect">
            <a:avLst/>
          </a:prstGeom>
          <a:solidFill>
            <a:srgbClr val="FFFFFF"/>
          </a:solidFill>
          <a:ln w="9525">
            <a:solidFill>
              <a:schemeClr val="tx1"/>
            </a:solidFill>
            <a:miter lim="800000"/>
          </a:ln>
        </p:spPr>
        <p:txBody>
          <a:bodyPr wrap="none" anchor="ctr"/>
          <a:lstStyle/>
          <a:p>
            <a:pPr algn="ctr"/>
            <a:endParaRPr lang="zh-CN" altLang="zh-CN" sz="2000"/>
          </a:p>
        </p:txBody>
      </p:sp>
      <p:sp>
        <p:nvSpPr>
          <p:cNvPr id="209937" name="Rectangle 17"/>
          <p:cNvSpPr>
            <a:spLocks noChangeArrowheads="1"/>
          </p:cNvSpPr>
          <p:nvPr/>
        </p:nvSpPr>
        <p:spPr bwMode="auto">
          <a:xfrm>
            <a:off x="6316662" y="4902268"/>
            <a:ext cx="2419931" cy="390525"/>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4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PhosFertilizer</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9938" name="Rectangle 18"/>
          <p:cNvSpPr>
            <a:spLocks noChangeArrowheads="1"/>
          </p:cNvSpPr>
          <p:nvPr/>
        </p:nvSpPr>
        <p:spPr bwMode="auto">
          <a:xfrm>
            <a:off x="6316662" y="5356293"/>
            <a:ext cx="2419931" cy="390525"/>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rPr>
              <a:t>+apply(p, c)</a:t>
            </a:r>
            <a:endPar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5620" name="Rectangle 19"/>
          <p:cNvSpPr>
            <a:spLocks noChangeArrowheads="1"/>
          </p:cNvSpPr>
          <p:nvPr/>
        </p:nvSpPr>
        <p:spPr bwMode="auto">
          <a:xfrm>
            <a:off x="6316662" y="5292793"/>
            <a:ext cx="2419931" cy="61913"/>
          </a:xfrm>
          <a:prstGeom prst="rect">
            <a:avLst/>
          </a:prstGeom>
          <a:solidFill>
            <a:srgbClr val="FFFFFF"/>
          </a:solidFill>
          <a:ln w="9525">
            <a:solidFill>
              <a:schemeClr val="tx1"/>
            </a:solidFill>
            <a:miter lim="800000"/>
          </a:ln>
        </p:spPr>
        <p:txBody>
          <a:bodyPr wrap="none" anchor="ctr"/>
          <a:lstStyle/>
          <a:p>
            <a:pPr algn="ctr"/>
            <a:endParaRPr lang="zh-CN" altLang="zh-CN" sz="2000">
              <a:latin typeface="微软雅黑" panose="020B0503020204020204" pitchFamily="34" charset="-122"/>
              <a:ea typeface="微软雅黑" panose="020B0503020204020204" pitchFamily="34" charset="-122"/>
            </a:endParaRPr>
          </a:p>
        </p:txBody>
      </p:sp>
      <p:sp>
        <p:nvSpPr>
          <p:cNvPr id="2" name="Rectangle 17"/>
          <p:cNvSpPr>
            <a:spLocks noChangeArrowheads="1"/>
          </p:cNvSpPr>
          <p:nvPr/>
        </p:nvSpPr>
        <p:spPr bwMode="auto">
          <a:xfrm>
            <a:off x="9190633" y="4916556"/>
            <a:ext cx="2298211" cy="390525"/>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4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PotFertilizer</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 name="Rectangle 18"/>
          <p:cNvSpPr>
            <a:spLocks noChangeArrowheads="1"/>
          </p:cNvSpPr>
          <p:nvPr/>
        </p:nvSpPr>
        <p:spPr bwMode="auto">
          <a:xfrm>
            <a:off x="9190633" y="5370581"/>
            <a:ext cx="2298211" cy="390525"/>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+apply(p, c)</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5623" name="Rectangle 19"/>
          <p:cNvSpPr>
            <a:spLocks noChangeArrowheads="1"/>
          </p:cNvSpPr>
          <p:nvPr/>
        </p:nvSpPr>
        <p:spPr bwMode="auto">
          <a:xfrm>
            <a:off x="9190633" y="5307080"/>
            <a:ext cx="2298211" cy="61912"/>
          </a:xfrm>
          <a:prstGeom prst="rect">
            <a:avLst/>
          </a:prstGeom>
          <a:solidFill>
            <a:srgbClr val="FFFFFF"/>
          </a:solidFill>
          <a:ln w="9525">
            <a:solidFill>
              <a:schemeClr val="tx1"/>
            </a:solidFill>
            <a:miter lim="800000"/>
          </a:ln>
        </p:spPr>
        <p:txBody>
          <a:bodyPr wrap="none" anchor="ctr"/>
          <a:lstStyle/>
          <a:p>
            <a:pPr algn="ctr"/>
            <a:endParaRPr lang="zh-CN" altLang="zh-CN" sz="2000"/>
          </a:p>
        </p:txBody>
      </p:sp>
      <p:sp>
        <p:nvSpPr>
          <p:cNvPr id="25624" name="Line 52"/>
          <p:cNvSpPr>
            <a:spLocks noChangeShapeType="1"/>
          </p:cNvSpPr>
          <p:nvPr/>
        </p:nvSpPr>
        <p:spPr bwMode="auto">
          <a:xfrm>
            <a:off x="9212263" y="4603817"/>
            <a:ext cx="0" cy="2873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7853" name="Rectangle 29"/>
          <p:cNvSpPr>
            <a:spLocks noChangeArrowheads="1"/>
          </p:cNvSpPr>
          <p:nvPr/>
        </p:nvSpPr>
        <p:spPr bwMode="auto">
          <a:xfrm>
            <a:off x="3704176" y="3126048"/>
            <a:ext cx="24325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err="1">
                <a:latin typeface="微软雅黑" panose="020B0503020204020204" pitchFamily="34" charset="-122"/>
                <a:ea typeface="微软雅黑" panose="020B0503020204020204" pitchFamily="34" charset="-122"/>
              </a:rPr>
              <a:t>f.apply</a:t>
            </a:r>
            <a:r>
              <a:rPr lang="en-US" altLang="zh-CN" sz="2400" b="1" dirty="0">
                <a:latin typeface="微软雅黑" panose="020B0503020204020204" pitchFamily="34" charset="-122"/>
                <a:ea typeface="微软雅黑" panose="020B0503020204020204" pitchFamily="34" charset="-122"/>
              </a:rPr>
              <a:t>(p, </a:t>
            </a:r>
            <a:r>
              <a:rPr lang="en-US" altLang="zh-CN" sz="2400" b="1" dirty="0">
                <a:solidFill>
                  <a:srgbClr val="FF0000"/>
                </a:solidFill>
                <a:latin typeface="微软雅黑" panose="020B0503020204020204" pitchFamily="34" charset="-122"/>
                <a:ea typeface="微软雅黑" panose="020B0503020204020204" pitchFamily="34" charset="-122"/>
              </a:rPr>
              <a:t>this</a:t>
            </a:r>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grpSp>
        <p:nvGrpSpPr>
          <p:cNvPr id="77858" name="Group 34"/>
          <p:cNvGrpSpPr/>
          <p:nvPr/>
        </p:nvGrpSpPr>
        <p:grpSpPr bwMode="auto">
          <a:xfrm>
            <a:off x="2591953" y="3986280"/>
            <a:ext cx="3483412" cy="2087562"/>
            <a:chOff x="1292" y="2795"/>
            <a:chExt cx="1679" cy="1315"/>
          </a:xfrm>
        </p:grpSpPr>
        <p:sp>
          <p:nvSpPr>
            <p:cNvPr id="25627" name="Oval 30"/>
            <p:cNvSpPr>
              <a:spLocks noChangeArrowheads="1"/>
            </p:cNvSpPr>
            <p:nvPr/>
          </p:nvSpPr>
          <p:spPr bwMode="auto">
            <a:xfrm>
              <a:off x="2880" y="3747"/>
              <a:ext cx="91" cy="91"/>
            </a:xfrm>
            <a:prstGeom prst="ellipse">
              <a:avLst/>
            </a:prstGeom>
            <a:solidFill>
              <a:schemeClr val="accent1"/>
            </a:solidFill>
            <a:ln w="38100">
              <a:solidFill>
                <a:srgbClr val="FF0000"/>
              </a:solidFill>
              <a:round/>
            </a:ln>
          </p:spPr>
          <p:txBody>
            <a:bodyPr wrap="none" anchor="ctr"/>
            <a:lstStyle/>
            <a:p>
              <a:endParaRPr lang="zh-CN" altLang="en-US"/>
            </a:p>
          </p:txBody>
        </p:sp>
        <p:sp>
          <p:nvSpPr>
            <p:cNvPr id="25628" name="Line 31"/>
            <p:cNvSpPr>
              <a:spLocks noChangeShapeType="1"/>
            </p:cNvSpPr>
            <p:nvPr/>
          </p:nvSpPr>
          <p:spPr bwMode="auto">
            <a:xfrm>
              <a:off x="2925" y="3793"/>
              <a:ext cx="0" cy="317"/>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9" name="Line 32"/>
            <p:cNvSpPr>
              <a:spLocks noChangeShapeType="1"/>
            </p:cNvSpPr>
            <p:nvPr/>
          </p:nvSpPr>
          <p:spPr bwMode="auto">
            <a:xfrm flipH="1">
              <a:off x="1292" y="4110"/>
              <a:ext cx="1633"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30" name="Line 33"/>
            <p:cNvSpPr>
              <a:spLocks noChangeShapeType="1"/>
            </p:cNvSpPr>
            <p:nvPr/>
          </p:nvSpPr>
          <p:spPr bwMode="auto">
            <a:xfrm flipV="1">
              <a:off x="1292" y="2795"/>
              <a:ext cx="0" cy="1315"/>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 name="TextBox 4"/>
          <p:cNvSpPr txBox="1">
            <a:spLocks noChangeArrowheads="1"/>
          </p:cNvSpPr>
          <p:nvPr/>
        </p:nvSpPr>
        <p:spPr bwMode="auto">
          <a:xfrm>
            <a:off x="2881329" y="6091440"/>
            <a:ext cx="2447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dirty="0" err="1">
                <a:latin typeface="微软雅黑" panose="020B0503020204020204" pitchFamily="34" charset="-122"/>
                <a:ea typeface="微软雅黑" panose="020B0503020204020204" pitchFamily="34" charset="-122"/>
              </a:rPr>
              <a:t>c.getPlantStatus</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7853"/>
                                        </p:tgtEl>
                                        <p:attrNameLst>
                                          <p:attrName>style.visibility</p:attrName>
                                        </p:attrNameLst>
                                      </p:cBhvr>
                                      <p:to>
                                        <p:strVal val="visible"/>
                                      </p:to>
                                    </p:set>
                                    <p:animEffect transition="in" filter="circle(in)">
                                      <p:cBhvr>
                                        <p:cTn id="7" dur="2000"/>
                                        <p:tgtEl>
                                          <p:spTgt spid="7785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7858"/>
                                        </p:tgtEl>
                                        <p:attrNameLst>
                                          <p:attrName>style.visibility</p:attrName>
                                        </p:attrNameLst>
                                      </p:cBhvr>
                                      <p:to>
                                        <p:strVal val="visible"/>
                                      </p:to>
                                    </p:set>
                                    <p:animEffect transition="in" filter="fade">
                                      <p:cBhvr>
                                        <p:cTn id="12" dur="1000"/>
                                        <p:tgtEl>
                                          <p:spTgt spid="77858"/>
                                        </p:tgtEl>
                                      </p:cBhvr>
                                    </p:animEffect>
                                    <p:anim calcmode="lin" valueType="num">
                                      <p:cBhvr>
                                        <p:cTn id="13" dur="1000" fill="hold"/>
                                        <p:tgtEl>
                                          <p:spTgt spid="77858"/>
                                        </p:tgtEl>
                                        <p:attrNameLst>
                                          <p:attrName>ppt_x</p:attrName>
                                        </p:attrNameLst>
                                      </p:cBhvr>
                                      <p:tavLst>
                                        <p:tav tm="0">
                                          <p:val>
                                            <p:strVal val="#ppt_x"/>
                                          </p:val>
                                        </p:tav>
                                        <p:tav tm="100000">
                                          <p:val>
                                            <p:strVal val="#ppt_x"/>
                                          </p:val>
                                        </p:tav>
                                      </p:tavLst>
                                    </p:anim>
                                    <p:anim calcmode="lin" valueType="num">
                                      <p:cBhvr>
                                        <p:cTn id="14" dur="1000" fill="hold"/>
                                        <p:tgtEl>
                                          <p:spTgt spid="7785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5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idx="1"/>
          </p:nvPr>
        </p:nvSpPr>
        <p:spPr>
          <a:xfrm>
            <a:off x="532563" y="1600201"/>
            <a:ext cx="11304395" cy="3379205"/>
          </a:xfrm>
        </p:spPr>
        <p:txBody>
          <a:bodyPr>
            <a:normAutofit/>
          </a:bodyPr>
          <a:lstStyle/>
          <a:p>
            <a:pPr marL="0" indent="0">
              <a:lnSpc>
                <a:spcPct val="120000"/>
              </a:lnSpc>
              <a:buNone/>
              <a:defRPr/>
            </a:pPr>
            <a:r>
              <a:rPr lang="zh-CN" altLang="en-US" sz="3000" b="1" dirty="0" smtClean="0">
                <a:latin typeface="微软雅黑" panose="020B0503020204020204" pitchFamily="34" charset="-122"/>
                <a:ea typeface="微软雅黑" panose="020B0503020204020204" pitchFamily="34" charset="-122"/>
              </a:rPr>
              <a:t>策略模式</a:t>
            </a:r>
            <a:r>
              <a:rPr lang="zh-CN" altLang="en-US" sz="3000" b="1" dirty="0">
                <a:latin typeface="微软雅黑" panose="020B0503020204020204" pitchFamily="34" charset="-122"/>
                <a:ea typeface="微软雅黑" panose="020B0503020204020204" pitchFamily="34" charset="-122"/>
              </a:rPr>
              <a:t>的工作机制</a:t>
            </a:r>
            <a:r>
              <a:rPr lang="zh-CN" altLang="en-US" sz="3000" b="1" dirty="0" smtClean="0">
                <a:latin typeface="微软雅黑" panose="020B0503020204020204" pitchFamily="34" charset="-122"/>
                <a:ea typeface="微软雅黑" panose="020B0503020204020204" pitchFamily="34" charset="-122"/>
              </a:rPr>
              <a:t>：</a:t>
            </a:r>
            <a:endParaRPr lang="en-US" altLang="zh-CN" sz="3000" b="1" dirty="0" smtClean="0">
              <a:latin typeface="微软雅黑" panose="020B0503020204020204" pitchFamily="34" charset="-122"/>
              <a:ea typeface="微软雅黑" panose="020B0503020204020204" pitchFamily="34" charset="-122"/>
            </a:endParaRPr>
          </a:p>
          <a:p>
            <a:pPr marL="514350" indent="-514350">
              <a:lnSpc>
                <a:spcPct val="120000"/>
              </a:lnSpc>
              <a:buFont typeface="+mj-lt"/>
              <a:buAutoNum type="alphaLcParenR"/>
              <a:defRPr/>
            </a:pPr>
            <a:r>
              <a:rPr lang="zh-CN" altLang="en-US" sz="3000" b="1" dirty="0" smtClean="0">
                <a:latin typeface="微软雅黑" panose="020B0503020204020204" pitchFamily="34" charset="-122"/>
                <a:ea typeface="微软雅黑" panose="020B0503020204020204" pitchFamily="34" charset="-122"/>
              </a:rPr>
              <a:t>首先</a:t>
            </a:r>
            <a:r>
              <a:rPr lang="zh-CN" altLang="en-US" sz="3000" b="1" dirty="0">
                <a:latin typeface="微软雅黑" panose="020B0503020204020204" pitchFamily="34" charset="-122"/>
                <a:ea typeface="微软雅黑" panose="020B0503020204020204" pitchFamily="34" charset="-122"/>
              </a:rPr>
              <a:t>，</a:t>
            </a:r>
            <a:r>
              <a:rPr lang="zh-CN" altLang="en-US" sz="3000" b="1" dirty="0" smtClean="0">
                <a:latin typeface="微软雅黑" panose="020B0503020204020204" pitchFamily="34" charset="-122"/>
                <a:ea typeface="微软雅黑" panose="020B0503020204020204" pitchFamily="34" charset="-122"/>
              </a:rPr>
              <a:t>客户</a:t>
            </a:r>
            <a:r>
              <a:rPr lang="en-US" altLang="zh-CN" sz="3000" b="1" dirty="0" smtClean="0">
                <a:latin typeface="微软雅黑" panose="020B0503020204020204" pitchFamily="34" charset="-122"/>
                <a:ea typeface="微软雅黑" panose="020B0503020204020204" pitchFamily="34" charset="-122"/>
              </a:rPr>
              <a:t>Client</a:t>
            </a:r>
            <a:r>
              <a:rPr lang="zh-CN" altLang="en-US" sz="3000" b="1" dirty="0" smtClean="0">
                <a:latin typeface="微软雅黑" panose="020B0503020204020204" pitchFamily="34" charset="-122"/>
                <a:ea typeface="微软雅黑" panose="020B0503020204020204" pitchFamily="34" charset="-122"/>
              </a:rPr>
              <a:t>通常</a:t>
            </a:r>
            <a:r>
              <a:rPr lang="zh-CN" altLang="en-US" sz="3000" b="1" dirty="0">
                <a:latin typeface="微软雅黑" panose="020B0503020204020204" pitchFamily="34" charset="-122"/>
                <a:ea typeface="微软雅黑" panose="020B0503020204020204" pitchFamily="34" charset="-122"/>
              </a:rPr>
              <a:t>创建一个</a:t>
            </a:r>
            <a:r>
              <a:rPr lang="en-US" altLang="zh-CN" sz="3000" b="1" dirty="0" err="1">
                <a:latin typeface="微软雅黑" panose="020B0503020204020204" pitchFamily="34" charset="-122"/>
                <a:ea typeface="微软雅黑" panose="020B0503020204020204" pitchFamily="34" charset="-122"/>
              </a:rPr>
              <a:t>ConcreteStrategy</a:t>
            </a:r>
            <a:r>
              <a:rPr lang="zh-CN" altLang="en-US" sz="3000" b="1" dirty="0">
                <a:latin typeface="微软雅黑" panose="020B0503020204020204" pitchFamily="34" charset="-122"/>
                <a:ea typeface="微软雅黑" panose="020B0503020204020204" pitchFamily="34" charset="-122"/>
              </a:rPr>
              <a:t>对象并将该对象传递</a:t>
            </a:r>
            <a:r>
              <a:rPr lang="zh-CN" altLang="en-US" sz="3000" b="1" dirty="0" smtClean="0">
                <a:latin typeface="微软雅黑" panose="020B0503020204020204" pitchFamily="34" charset="-122"/>
                <a:ea typeface="微软雅黑" panose="020B0503020204020204" pitchFamily="34" charset="-122"/>
              </a:rPr>
              <a:t>给</a:t>
            </a:r>
            <a:r>
              <a:rPr lang="en-US" altLang="zh-CN" sz="3000" b="1" dirty="0" smtClean="0">
                <a:latin typeface="微软雅黑" panose="020B0503020204020204" pitchFamily="34" charset="-122"/>
                <a:ea typeface="微软雅黑" panose="020B0503020204020204" pitchFamily="34" charset="-122"/>
              </a:rPr>
              <a:t>Context</a:t>
            </a:r>
            <a:r>
              <a:rPr lang="zh-CN" altLang="en-US" sz="3000" b="1" dirty="0" smtClean="0">
                <a:latin typeface="微软雅黑" panose="020B0503020204020204" pitchFamily="34" charset="-122"/>
                <a:ea typeface="微软雅黑" panose="020B0503020204020204" pitchFamily="34" charset="-122"/>
              </a:rPr>
              <a:t>对象；</a:t>
            </a:r>
            <a:endParaRPr lang="en-US" altLang="zh-CN" sz="3000" b="1" dirty="0" smtClean="0">
              <a:latin typeface="微软雅黑" panose="020B0503020204020204" pitchFamily="34" charset="-122"/>
              <a:ea typeface="微软雅黑" panose="020B0503020204020204" pitchFamily="34" charset="-122"/>
            </a:endParaRPr>
          </a:p>
          <a:p>
            <a:pPr marL="514350" indent="-514350">
              <a:lnSpc>
                <a:spcPct val="120000"/>
              </a:lnSpc>
              <a:buFont typeface="+mj-lt"/>
              <a:buAutoNum type="alphaLcParenR"/>
              <a:defRPr/>
            </a:pPr>
            <a:r>
              <a:rPr lang="zh-CN" altLang="en-US" sz="3000" b="1" dirty="0" smtClean="0">
                <a:latin typeface="微软雅黑" panose="020B0503020204020204" pitchFamily="34" charset="-122"/>
                <a:ea typeface="微软雅黑" panose="020B0503020204020204" pitchFamily="34" charset="-122"/>
              </a:rPr>
              <a:t>其次，</a:t>
            </a:r>
            <a:r>
              <a:rPr lang="en-US" altLang="zh-CN" sz="3000" b="1" dirty="0">
                <a:latin typeface="微软雅黑" panose="020B0503020204020204" pitchFamily="34" charset="-122"/>
                <a:ea typeface="微软雅黑" panose="020B0503020204020204" pitchFamily="34" charset="-122"/>
              </a:rPr>
              <a:t> </a:t>
            </a:r>
            <a:r>
              <a:rPr lang="en-US" altLang="zh-CN" sz="3000" b="1" dirty="0" smtClean="0">
                <a:latin typeface="微软雅黑" panose="020B0503020204020204" pitchFamily="34" charset="-122"/>
                <a:ea typeface="微软雅黑" panose="020B0503020204020204" pitchFamily="34" charset="-122"/>
              </a:rPr>
              <a:t>Context</a:t>
            </a:r>
            <a:r>
              <a:rPr lang="zh-CN" altLang="en-US" sz="3000" b="1" dirty="0" smtClean="0">
                <a:latin typeface="微软雅黑" panose="020B0503020204020204" pitchFamily="34" charset="-122"/>
                <a:ea typeface="微软雅黑" panose="020B0503020204020204" pitchFamily="34" charset="-122"/>
              </a:rPr>
              <a:t>对象将其</a:t>
            </a:r>
            <a:r>
              <a:rPr lang="en-US" altLang="zh-CN" sz="3000" b="1" dirty="0" smtClean="0">
                <a:latin typeface="微软雅黑" panose="020B0503020204020204" pitchFamily="34" charset="-122"/>
                <a:ea typeface="微软雅黑" panose="020B0503020204020204" pitchFamily="34" charset="-122"/>
              </a:rPr>
              <a:t>Client</a:t>
            </a:r>
            <a:r>
              <a:rPr lang="zh-CN" altLang="en-US" sz="3000" b="1" dirty="0" smtClean="0">
                <a:latin typeface="微软雅黑" panose="020B0503020204020204" pitchFamily="34" charset="-122"/>
                <a:ea typeface="微软雅黑" panose="020B0503020204020204" pitchFamily="34" charset="-122"/>
              </a:rPr>
              <a:t>的</a:t>
            </a:r>
            <a:r>
              <a:rPr lang="zh-CN" altLang="en-US" sz="3000" b="1" dirty="0">
                <a:latin typeface="微软雅黑" panose="020B0503020204020204" pitchFamily="34" charset="-122"/>
                <a:ea typeface="微软雅黑" panose="020B0503020204020204" pitchFamily="34" charset="-122"/>
              </a:rPr>
              <a:t>请求转发给</a:t>
            </a:r>
            <a:r>
              <a:rPr lang="zh-CN" altLang="en-US" sz="3000" b="1" dirty="0" smtClean="0">
                <a:latin typeface="微软雅黑" panose="020B0503020204020204" pitchFamily="34" charset="-122"/>
                <a:ea typeface="微软雅黑" panose="020B0503020204020204" pitchFamily="34" charset="-122"/>
              </a:rPr>
              <a:t>其</a:t>
            </a:r>
            <a:r>
              <a:rPr lang="en-US" altLang="zh-CN" sz="3000" b="1" dirty="0" smtClean="0">
                <a:latin typeface="微软雅黑" panose="020B0503020204020204" pitchFamily="34" charset="-122"/>
                <a:ea typeface="微软雅黑" panose="020B0503020204020204" pitchFamily="34" charset="-122"/>
              </a:rPr>
              <a:t>Strategy</a:t>
            </a:r>
            <a:endParaRPr lang="en-US" altLang="zh-CN" sz="3000" b="1" dirty="0" smtClean="0">
              <a:latin typeface="微软雅黑" panose="020B0503020204020204" pitchFamily="34" charset="-122"/>
              <a:ea typeface="微软雅黑" panose="020B0503020204020204" pitchFamily="34" charset="-122"/>
            </a:endParaRPr>
          </a:p>
          <a:p>
            <a:pPr marL="514350" indent="-514350">
              <a:lnSpc>
                <a:spcPct val="120000"/>
              </a:lnSpc>
              <a:buFont typeface="+mj-lt"/>
              <a:buAutoNum type="alphaLcParenR"/>
              <a:defRPr/>
            </a:pPr>
            <a:r>
              <a:rPr lang="zh-CN" altLang="en-US" sz="3000" b="1" dirty="0" smtClean="0">
                <a:latin typeface="微软雅黑" panose="020B0503020204020204" pitchFamily="34" charset="-122"/>
                <a:ea typeface="微软雅黑" panose="020B0503020204020204" pitchFamily="34" charset="-122"/>
              </a:rPr>
              <a:t>此后，</a:t>
            </a:r>
            <a:r>
              <a:rPr lang="en-US" altLang="zh-CN" sz="3000" b="1" dirty="0">
                <a:latin typeface="微软雅黑" panose="020B0503020204020204" pitchFamily="34" charset="-122"/>
                <a:ea typeface="微软雅黑" panose="020B0503020204020204" pitchFamily="34" charset="-122"/>
              </a:rPr>
              <a:t> Client</a:t>
            </a:r>
            <a:r>
              <a:rPr lang="zh-CN" altLang="en-US" sz="3000" b="1" dirty="0" smtClean="0">
                <a:latin typeface="微软雅黑" panose="020B0503020204020204" pitchFamily="34" charset="-122"/>
                <a:ea typeface="微软雅黑" panose="020B0503020204020204" pitchFamily="34" charset="-122"/>
              </a:rPr>
              <a:t>仅与</a:t>
            </a:r>
            <a:r>
              <a:rPr lang="en-US" altLang="zh-CN" sz="3000" b="1" dirty="0">
                <a:latin typeface="微软雅黑" panose="020B0503020204020204" pitchFamily="34" charset="-122"/>
                <a:ea typeface="微软雅黑" panose="020B0503020204020204" pitchFamily="34" charset="-122"/>
              </a:rPr>
              <a:t>Context</a:t>
            </a:r>
            <a:r>
              <a:rPr lang="zh-CN" altLang="en-US" sz="3000" b="1" dirty="0" smtClean="0">
                <a:latin typeface="微软雅黑" panose="020B0503020204020204" pitchFamily="34" charset="-122"/>
                <a:ea typeface="微软雅黑" panose="020B0503020204020204" pitchFamily="34" charset="-122"/>
              </a:rPr>
              <a:t>交互</a:t>
            </a:r>
            <a:r>
              <a:rPr lang="en-US" altLang="zh-CN" sz="3000" b="1" dirty="0" smtClean="0">
                <a:latin typeface="微软雅黑" panose="020B0503020204020204" pitchFamily="34" charset="-122"/>
                <a:ea typeface="微软雅黑" panose="020B0503020204020204" pitchFamily="34" charset="-122"/>
              </a:rPr>
              <a:t>.</a:t>
            </a:r>
            <a:endParaRPr lang="en-US" altLang="zh-CN" sz="3000" b="1" dirty="0">
              <a:latin typeface="微软雅黑" panose="020B0503020204020204" pitchFamily="34" charset="-122"/>
              <a:ea typeface="微软雅黑" panose="020B0503020204020204" pitchFamily="34" charset="-122"/>
            </a:endParaRPr>
          </a:p>
        </p:txBody>
      </p:sp>
      <p:sp>
        <p:nvSpPr>
          <p:cNvPr id="26626" name="Rectangle 5"/>
          <p:cNvSpPr>
            <a:spLocks noChangeArrowheads="1"/>
          </p:cNvSpPr>
          <p:nvPr/>
        </p:nvSpPr>
        <p:spPr bwMode="auto">
          <a:xfrm>
            <a:off x="1981200" y="274639"/>
            <a:ext cx="8229600" cy="561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b="1">
                <a:solidFill>
                  <a:schemeClr val="tx2"/>
                </a:solidFill>
              </a:rPr>
              <a:t>Theory of the Strategy Pattern</a:t>
            </a:r>
            <a:endParaRPr lang="en-US" altLang="zh-CN" sz="3200" b="1">
              <a:solidFill>
                <a:schemeClr val="tx2"/>
              </a:solidFill>
            </a:endParaRPr>
          </a:p>
        </p:txBody>
      </p:sp>
      <p:sp>
        <p:nvSpPr>
          <p:cNvPr id="2" name="文本框 1"/>
          <p:cNvSpPr txBox="1"/>
          <p:nvPr/>
        </p:nvSpPr>
        <p:spPr>
          <a:xfrm>
            <a:off x="532564" y="5465994"/>
            <a:ext cx="6393338" cy="553998"/>
          </a:xfrm>
          <a:prstGeom prst="rect">
            <a:avLst/>
          </a:prstGeom>
          <a:noFill/>
        </p:spPr>
        <p:txBody>
          <a:bodyPr wrap="square" rtlCol="0">
            <a:spAutoFit/>
          </a:bodyPr>
          <a:lstStyle/>
          <a:p>
            <a:pPr marL="285750" indent="-285750">
              <a:buFont typeface="Arial" panose="020B0604020202020204" pitchFamily="34" charset="0"/>
              <a:buChar char="•"/>
            </a:pPr>
            <a:r>
              <a:rPr lang="zh-CN" altLang="en-US" sz="3000" b="1" dirty="0" smtClean="0">
                <a:solidFill>
                  <a:srgbClr val="0000CC"/>
                </a:solidFill>
                <a:latin typeface="微软雅黑" panose="020B0503020204020204" pitchFamily="34" charset="-122"/>
                <a:ea typeface="微软雅黑" panose="020B0503020204020204" pitchFamily="34" charset="-122"/>
              </a:rPr>
              <a:t>通过这种交互方式实现系统功能。</a:t>
            </a:r>
            <a:endParaRPr lang="zh-CN" altLang="en-US" sz="3000"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6131">
                                            <p:txEl>
                                              <p:pRg st="1" end="1"/>
                                            </p:txEl>
                                          </p:spTgt>
                                        </p:tgtEl>
                                        <p:attrNameLst>
                                          <p:attrName>style.visibility</p:attrName>
                                        </p:attrNameLst>
                                      </p:cBhvr>
                                      <p:to>
                                        <p:strVal val="visible"/>
                                      </p:to>
                                    </p:set>
                                    <p:anim calcmode="lin" valueType="num">
                                      <p:cBhvr additive="base">
                                        <p:cTn id="7" dur="500" fill="hold"/>
                                        <p:tgtEl>
                                          <p:spTgt spid="1761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6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76131">
                                            <p:txEl>
                                              <p:pRg st="2" end="2"/>
                                            </p:txEl>
                                          </p:spTgt>
                                        </p:tgtEl>
                                        <p:attrNameLst>
                                          <p:attrName>style.visibility</p:attrName>
                                        </p:attrNameLst>
                                      </p:cBhvr>
                                      <p:to>
                                        <p:strVal val="visible"/>
                                      </p:to>
                                    </p:set>
                                    <p:animEffect transition="in" filter="fade">
                                      <p:cBhvr>
                                        <p:cTn id="13" dur="1000"/>
                                        <p:tgtEl>
                                          <p:spTgt spid="176131">
                                            <p:txEl>
                                              <p:pRg st="2" end="2"/>
                                            </p:txEl>
                                          </p:spTgt>
                                        </p:tgtEl>
                                      </p:cBhvr>
                                    </p:animEffect>
                                    <p:anim calcmode="lin" valueType="num">
                                      <p:cBhvr>
                                        <p:cTn id="14" dur="1000" fill="hold"/>
                                        <p:tgtEl>
                                          <p:spTgt spid="176131">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761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76131">
                                            <p:txEl>
                                              <p:pRg st="3" end="3"/>
                                            </p:txEl>
                                          </p:spTgt>
                                        </p:tgtEl>
                                        <p:attrNameLst>
                                          <p:attrName>style.visibility</p:attrName>
                                        </p:attrNameLst>
                                      </p:cBhvr>
                                      <p:to>
                                        <p:strVal val="visible"/>
                                      </p:to>
                                    </p:set>
                                    <p:anim calcmode="lin" valueType="num">
                                      <p:cBhvr additive="base">
                                        <p:cTn id="20" dur="500" fill="hold"/>
                                        <p:tgtEl>
                                          <p:spTgt spid="176131">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761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idx="1"/>
          </p:nvPr>
        </p:nvSpPr>
        <p:spPr>
          <a:xfrm>
            <a:off x="1981200" y="6061076"/>
            <a:ext cx="8229600" cy="392113"/>
          </a:xfrm>
        </p:spPr>
        <p:txBody>
          <a:bodyPr/>
          <a:lstStyle/>
          <a:p>
            <a:pPr algn="ctr" eaLnBrk="1" hangingPunct="1">
              <a:lnSpc>
                <a:spcPct val="80000"/>
              </a:lnSpc>
              <a:buFontTx/>
              <a:buNone/>
              <a:defRPr/>
            </a:pPr>
            <a:r>
              <a:rPr lang="en-US" altLang="zh-CN" sz="2400" b="1">
                <a:solidFill>
                  <a:srgbClr val="0000CC"/>
                </a:solidFill>
                <a:effectLst>
                  <a:outerShdw blurRad="38100" dist="38100" dir="2700000" algn="tl">
                    <a:srgbClr val="C0C0C0"/>
                  </a:outerShdw>
                </a:effectLst>
              </a:rPr>
              <a:t>Working mechanism of the strategy pattern</a:t>
            </a:r>
            <a:endParaRPr lang="en-US" altLang="zh-CN" sz="2400" b="1">
              <a:solidFill>
                <a:srgbClr val="0000CC"/>
              </a:solidFill>
              <a:effectLst>
                <a:outerShdw blurRad="38100" dist="38100" dir="2700000" algn="tl">
                  <a:srgbClr val="C0C0C0"/>
                </a:outerShdw>
              </a:effectLst>
            </a:endParaRPr>
          </a:p>
        </p:txBody>
      </p:sp>
      <p:sp>
        <p:nvSpPr>
          <p:cNvPr id="27650" name="Text Box 4"/>
          <p:cNvSpPr txBox="1">
            <a:spLocks noChangeArrowheads="1"/>
          </p:cNvSpPr>
          <p:nvPr/>
        </p:nvSpPr>
        <p:spPr bwMode="auto">
          <a:xfrm>
            <a:off x="1312753" y="3005138"/>
            <a:ext cx="3198924" cy="539750"/>
          </a:xfrm>
          <a:prstGeom prst="rect">
            <a:avLst/>
          </a:prstGeom>
          <a:solidFill>
            <a:srgbClr val="FFFFFF"/>
          </a:solidFill>
          <a:ln w="12700">
            <a:solidFill>
              <a:srgbClr val="800000"/>
            </a:solidFill>
            <a:miter lim="800000"/>
          </a:ln>
        </p:spPr>
        <p:txBody>
          <a:bodyPr lIns="60350" tIns="30175" rIns="60350" bIns="30175"/>
          <a:lstStyle/>
          <a:p>
            <a:pPr algn="ctr"/>
            <a:r>
              <a:rPr lang="en-US" altLang="zh-CN" sz="3200" b="1">
                <a:latin typeface="微软雅黑" panose="020B0503020204020204" pitchFamily="34" charset="-122"/>
                <a:ea typeface="微软雅黑" panose="020B0503020204020204" pitchFamily="34" charset="-122"/>
              </a:rPr>
              <a:t>Context</a:t>
            </a:r>
            <a:endParaRPr lang="en-US" altLang="zh-CN" sz="3200" b="1">
              <a:latin typeface="微软雅黑" panose="020B0503020204020204" pitchFamily="34" charset="-122"/>
              <a:ea typeface="微软雅黑" panose="020B0503020204020204" pitchFamily="34" charset="-122"/>
            </a:endParaRPr>
          </a:p>
        </p:txBody>
      </p:sp>
      <p:sp>
        <p:nvSpPr>
          <p:cNvPr id="27651" name="Text Box 5"/>
          <p:cNvSpPr txBox="1">
            <a:spLocks noChangeArrowheads="1"/>
          </p:cNvSpPr>
          <p:nvPr/>
        </p:nvSpPr>
        <p:spPr bwMode="auto">
          <a:xfrm>
            <a:off x="1312753" y="4076701"/>
            <a:ext cx="3198924" cy="1152525"/>
          </a:xfrm>
          <a:prstGeom prst="rect">
            <a:avLst/>
          </a:prstGeom>
          <a:solidFill>
            <a:srgbClr val="FFFFFF"/>
          </a:solidFill>
          <a:ln w="12700">
            <a:solidFill>
              <a:srgbClr val="800000"/>
            </a:solidFill>
            <a:miter lim="800000"/>
          </a:ln>
        </p:spPr>
        <p:txBody>
          <a:bodyPr lIns="0" tIns="30175" rIns="0" bIns="30175"/>
          <a:lstStyle/>
          <a:p>
            <a:pPr algn="just">
              <a:spcBef>
                <a:spcPct val="10000"/>
              </a:spcBef>
            </a:pPr>
            <a:r>
              <a:rPr lang="en-US" altLang="zh-CN" sz="2000" b="1" dirty="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Context(</a:t>
            </a:r>
            <a:r>
              <a:rPr lang="en-US" altLang="zh-CN" sz="2000" b="1" dirty="0" err="1" smtClean="0">
                <a:latin typeface="微软雅黑" panose="020B0503020204020204" pitchFamily="34" charset="-122"/>
                <a:ea typeface="微软雅黑" panose="020B0503020204020204" pitchFamily="34" charset="-122"/>
              </a:rPr>
              <a:t>st</a:t>
            </a:r>
            <a:r>
              <a:rPr lang="en-US" altLang="zh-CN" sz="2000" b="1" dirty="0" smtClean="0">
                <a:latin typeface="微软雅黑" panose="020B0503020204020204" pitchFamily="34" charset="-122"/>
                <a:ea typeface="微软雅黑" panose="020B0503020204020204" pitchFamily="34" charset="-122"/>
              </a:rPr>
              <a:t>: Strategy)</a:t>
            </a:r>
            <a:endParaRPr lang="en-US" altLang="zh-CN" sz="2000" b="1" dirty="0">
              <a:latin typeface="微软雅黑" panose="020B0503020204020204" pitchFamily="34" charset="-122"/>
              <a:ea typeface="微软雅黑" panose="020B0503020204020204" pitchFamily="34" charset="-122"/>
            </a:endParaRPr>
          </a:p>
          <a:p>
            <a:pPr algn="just">
              <a:spcBef>
                <a:spcPct val="10000"/>
              </a:spcBef>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goWork</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algn="just">
              <a:spcBef>
                <a:spcPct val="10000"/>
              </a:spcBef>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getData</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211974" name="Text Box 6"/>
          <p:cNvSpPr txBox="1">
            <a:spLocks noChangeArrowheads="1"/>
          </p:cNvSpPr>
          <p:nvPr/>
        </p:nvSpPr>
        <p:spPr bwMode="auto">
          <a:xfrm>
            <a:off x="7175501" y="3775076"/>
            <a:ext cx="4240919" cy="576263"/>
          </a:xfrm>
          <a:prstGeom prst="rect">
            <a:avLst/>
          </a:prstGeom>
          <a:solidFill>
            <a:srgbClr val="FFFFFF"/>
          </a:solidFill>
          <a:ln w="25400">
            <a:solidFill>
              <a:srgbClr val="800000"/>
            </a:solidFill>
            <a:miter lim="800000"/>
          </a:ln>
        </p:spPr>
        <p:txBody>
          <a:bodyPr lIns="60350" tIns="30175" rIns="60350" bIns="30175"/>
          <a:lstStyle/>
          <a:p>
            <a:pPr algn="ctr">
              <a:defRPr/>
            </a:pPr>
            <a:r>
              <a:rPr lang="en-US" altLang="zh-CN" sz="3200" b="1" dirty="0" err="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StrategyA</a:t>
            </a:r>
            <a:endParaRPr lang="en-US" altLang="zh-CN" sz="32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1975" name="Rectangle 7"/>
          <p:cNvSpPr>
            <a:spLocks noChangeArrowheads="1"/>
          </p:cNvSpPr>
          <p:nvPr/>
        </p:nvSpPr>
        <p:spPr bwMode="auto">
          <a:xfrm>
            <a:off x="4654551" y="3917950"/>
            <a:ext cx="2233613"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defRPr/>
            </a:pPr>
            <a:r>
              <a:rPr lang="en-US" altLang="zh-CN" sz="2000" b="1" dirty="0" err="1">
                <a:latin typeface="微软雅黑" panose="020B0503020204020204" pitchFamily="34" charset="-122"/>
                <a:ea typeface="微软雅黑" panose="020B0503020204020204" pitchFamily="34" charset="-122"/>
              </a:rPr>
              <a:t>s.</a:t>
            </a:r>
            <a:r>
              <a:rPr lang="en-US" altLang="zh-CN" sz="20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operation</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(this)</a:t>
            </a:r>
            <a:endParaRPr lang="en-US" altLang="zh-CN" sz="2000" b="1" dirty="0">
              <a:latin typeface="微软雅黑" panose="020B0503020204020204" pitchFamily="34" charset="-122"/>
              <a:ea typeface="微软雅黑" panose="020B0503020204020204" pitchFamily="34" charset="-122"/>
            </a:endParaRPr>
          </a:p>
        </p:txBody>
      </p:sp>
      <p:sp>
        <p:nvSpPr>
          <p:cNvPr id="211976" name="Rectangle 8"/>
          <p:cNvSpPr>
            <a:spLocks noChangeArrowheads="1"/>
          </p:cNvSpPr>
          <p:nvPr/>
        </p:nvSpPr>
        <p:spPr bwMode="auto">
          <a:xfrm>
            <a:off x="7175499" y="4338639"/>
            <a:ext cx="4238843" cy="962025"/>
          </a:xfrm>
          <a:prstGeom prst="rect">
            <a:avLst/>
          </a:prstGeom>
          <a:solidFill>
            <a:srgbClr val="FFFFFF"/>
          </a:solidFill>
          <a:ln w="19050">
            <a:solidFill>
              <a:srgbClr val="000000"/>
            </a:solidFill>
            <a:miter lim="800000"/>
          </a:ln>
        </p:spPr>
        <p:txBody>
          <a:bodyPr lIns="0" tIns="0" rIns="0" bIns="0" anchor="ctr"/>
          <a:lstStyle/>
          <a:p>
            <a:pPr algn="just">
              <a:defRPr/>
            </a:pPr>
            <a:r>
              <a:rPr lang="en-US" altLang="zh-CN" sz="24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4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operation(c: Context)</a:t>
            </a:r>
            <a:endParaRPr lang="en-US" altLang="zh-CN" sz="24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1978" name="Line 10"/>
          <p:cNvSpPr>
            <a:spLocks noChangeShapeType="1"/>
          </p:cNvSpPr>
          <p:nvPr/>
        </p:nvSpPr>
        <p:spPr bwMode="auto">
          <a:xfrm>
            <a:off x="4511676" y="4264025"/>
            <a:ext cx="2663825" cy="15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7656" name="Rectangle 13"/>
          <p:cNvSpPr>
            <a:spLocks noChangeArrowheads="1"/>
          </p:cNvSpPr>
          <p:nvPr/>
        </p:nvSpPr>
        <p:spPr bwMode="auto">
          <a:xfrm>
            <a:off x="2135189" y="1557339"/>
            <a:ext cx="1798637" cy="574675"/>
          </a:xfrm>
          <a:prstGeom prst="rect">
            <a:avLst/>
          </a:prstGeom>
          <a:solidFill>
            <a:srgbClr val="FFFFFF"/>
          </a:solidFill>
          <a:ln w="9525">
            <a:solidFill>
              <a:schemeClr val="tx1"/>
            </a:solidFill>
            <a:miter lim="800000"/>
          </a:ln>
        </p:spPr>
        <p:txBody>
          <a:bodyPr wrap="none" anchor="ctr"/>
          <a:lstStyle/>
          <a:p>
            <a:r>
              <a:rPr lang="en-US" altLang="zh-CN" sz="2400" b="1">
                <a:latin typeface="微软雅黑" panose="020B0503020204020204" pitchFamily="34" charset="-122"/>
                <a:ea typeface="微软雅黑" panose="020B0503020204020204" pitchFamily="34" charset="-122"/>
              </a:rPr>
              <a:t>main</a:t>
            </a:r>
            <a:r>
              <a:rPr lang="en-US" altLang="zh-CN"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p:txBody>
      </p:sp>
      <p:sp>
        <p:nvSpPr>
          <p:cNvPr id="211982" name="Line 14"/>
          <p:cNvSpPr>
            <a:spLocks noChangeShapeType="1"/>
          </p:cNvSpPr>
          <p:nvPr/>
        </p:nvSpPr>
        <p:spPr bwMode="auto">
          <a:xfrm flipH="1">
            <a:off x="2927350" y="2190750"/>
            <a:ext cx="0" cy="863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7658" name="Rectangle 15"/>
          <p:cNvSpPr>
            <a:spLocks noChangeArrowheads="1"/>
          </p:cNvSpPr>
          <p:nvPr/>
        </p:nvSpPr>
        <p:spPr bwMode="auto">
          <a:xfrm>
            <a:off x="2135189" y="1103610"/>
            <a:ext cx="1798637" cy="453727"/>
          </a:xfrm>
          <a:prstGeom prst="rect">
            <a:avLst/>
          </a:prstGeom>
          <a:solidFill>
            <a:srgbClr val="FFFFFF"/>
          </a:solidFill>
          <a:ln w="9525">
            <a:solidFill>
              <a:schemeClr val="tx1"/>
            </a:solidFill>
            <a:miter lim="800000"/>
          </a:ln>
        </p:spPr>
        <p:txBody>
          <a:bodyPr wrap="none" anchor="ctr"/>
          <a:lstStyle/>
          <a:p>
            <a:pPr algn="ctr"/>
            <a:r>
              <a:rPr lang="en-US" altLang="zh-CN" sz="3200" b="1" dirty="0">
                <a:latin typeface="微软雅黑" panose="020B0503020204020204" pitchFamily="34" charset="-122"/>
                <a:ea typeface="微软雅黑" panose="020B0503020204020204" pitchFamily="34" charset="-122"/>
              </a:rPr>
              <a:t>Client</a:t>
            </a:r>
            <a:endParaRPr lang="en-US" altLang="zh-CN" sz="3200" b="1" dirty="0">
              <a:latin typeface="微软雅黑" panose="020B0503020204020204" pitchFamily="34" charset="-122"/>
              <a:ea typeface="微软雅黑" panose="020B0503020204020204" pitchFamily="34" charset="-122"/>
            </a:endParaRPr>
          </a:p>
        </p:txBody>
      </p:sp>
      <p:sp>
        <p:nvSpPr>
          <p:cNvPr id="211985" name="Oval 17"/>
          <p:cNvSpPr>
            <a:spLocks noChangeArrowheads="1"/>
          </p:cNvSpPr>
          <p:nvPr/>
        </p:nvSpPr>
        <p:spPr bwMode="auto">
          <a:xfrm>
            <a:off x="3286126" y="1846263"/>
            <a:ext cx="144463" cy="144462"/>
          </a:xfrm>
          <a:prstGeom prst="ellipse">
            <a:avLst/>
          </a:prstGeom>
          <a:solidFill>
            <a:srgbClr val="FFFFFF"/>
          </a:solidFill>
          <a:ln w="9525">
            <a:solidFill>
              <a:schemeClr val="tx1"/>
            </a:solidFill>
            <a:round/>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211986" name="Line 18"/>
          <p:cNvSpPr>
            <a:spLocks noChangeShapeType="1"/>
          </p:cNvSpPr>
          <p:nvPr/>
        </p:nvSpPr>
        <p:spPr bwMode="auto">
          <a:xfrm>
            <a:off x="3430588" y="1917700"/>
            <a:ext cx="12239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7661" name="Rectangle 24"/>
          <p:cNvSpPr>
            <a:spLocks noChangeArrowheads="1"/>
          </p:cNvSpPr>
          <p:nvPr/>
        </p:nvSpPr>
        <p:spPr bwMode="auto">
          <a:xfrm>
            <a:off x="1981200" y="274639"/>
            <a:ext cx="8229600" cy="561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b="1">
                <a:solidFill>
                  <a:schemeClr val="tx2"/>
                </a:solidFill>
              </a:rPr>
              <a:t>Theory of the Strategy Pattern</a:t>
            </a:r>
            <a:endParaRPr lang="en-US" altLang="zh-CN" sz="3200" b="1">
              <a:solidFill>
                <a:schemeClr val="tx2"/>
              </a:solidFill>
            </a:endParaRPr>
          </a:p>
        </p:txBody>
      </p:sp>
      <p:sp>
        <p:nvSpPr>
          <p:cNvPr id="211993" name="AutoShape 25"/>
          <p:cNvSpPr>
            <a:spLocks noChangeArrowheads="1"/>
          </p:cNvSpPr>
          <p:nvPr/>
        </p:nvSpPr>
        <p:spPr bwMode="auto">
          <a:xfrm>
            <a:off x="1992314" y="5446714"/>
            <a:ext cx="2663825" cy="503237"/>
          </a:xfrm>
          <a:prstGeom prst="foldedCorner">
            <a:avLst>
              <a:gd name="adj" fmla="val 12500"/>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sz="2400" b="1" dirty="0" err="1">
                <a:latin typeface="微软雅黑" panose="020B0503020204020204" pitchFamily="34" charset="-122"/>
                <a:ea typeface="微软雅黑" panose="020B0503020204020204" pitchFamily="34" charset="-122"/>
              </a:rPr>
              <a:t>s.</a:t>
            </a:r>
            <a:r>
              <a:rPr lang="en-US" altLang="zh-CN" sz="24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operation</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(con)</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1994" name="Line 26"/>
          <p:cNvSpPr>
            <a:spLocks noChangeShapeType="1"/>
          </p:cNvSpPr>
          <p:nvPr/>
        </p:nvSpPr>
        <p:spPr bwMode="auto">
          <a:xfrm>
            <a:off x="3538539" y="4638675"/>
            <a:ext cx="1587" cy="8080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1991" name="Oval 23"/>
          <p:cNvSpPr>
            <a:spLocks noChangeArrowheads="1"/>
          </p:cNvSpPr>
          <p:nvPr/>
        </p:nvSpPr>
        <p:spPr bwMode="auto">
          <a:xfrm>
            <a:off x="3381661" y="4530725"/>
            <a:ext cx="266414" cy="215900"/>
          </a:xfrm>
          <a:prstGeom prst="ellipse">
            <a:avLst/>
          </a:prstGeom>
          <a:solidFill>
            <a:srgbClr val="FFFFFF"/>
          </a:solidFill>
          <a:ln w="9525">
            <a:solidFill>
              <a:schemeClr val="tx1"/>
            </a:solidFill>
            <a:round/>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211984" name="AutoShape 16"/>
          <p:cNvSpPr>
            <a:spLocks noChangeArrowheads="1"/>
          </p:cNvSpPr>
          <p:nvPr/>
        </p:nvSpPr>
        <p:spPr bwMode="auto">
          <a:xfrm>
            <a:off x="4323921" y="1123950"/>
            <a:ext cx="5761634" cy="1295400"/>
          </a:xfrm>
          <a:prstGeom prst="foldedCorner">
            <a:avLst>
              <a:gd name="adj" fmla="val 12500"/>
            </a:avLst>
          </a:prstGeom>
          <a:solidFill>
            <a:srgbClr val="FFFFFF"/>
          </a:solidFill>
          <a:ln w="9525">
            <a:solidFill>
              <a:schemeClr val="tx1"/>
            </a:solidFill>
            <a:round/>
          </a:ln>
        </p:spPr>
        <p:txBody>
          <a:bodyPr wrap="none" anchor="ctr"/>
          <a:lstStyle/>
          <a:p>
            <a:r>
              <a:rPr lang="en-US" altLang="zh-CN" sz="2400" b="1" dirty="0">
                <a:solidFill>
                  <a:srgbClr val="0000CC"/>
                </a:solidFill>
                <a:latin typeface="微软雅黑" panose="020B0503020204020204" pitchFamily="34" charset="-122"/>
                <a:ea typeface="微软雅黑" panose="020B0503020204020204" pitchFamily="34" charset="-122"/>
              </a:rPr>
              <a:t>Strategy </a:t>
            </a:r>
            <a:r>
              <a:rPr lang="en-US" altLang="zh-CN" sz="2400" b="1" dirty="0" err="1">
                <a:solidFill>
                  <a:srgbClr val="0000CC"/>
                </a:solidFill>
                <a:latin typeface="微软雅黑" panose="020B0503020204020204" pitchFamily="34" charset="-122"/>
                <a:ea typeface="微软雅黑" panose="020B0503020204020204" pitchFamily="34" charset="-122"/>
              </a:rPr>
              <a:t>stra</a:t>
            </a:r>
            <a:r>
              <a:rPr lang="en-US" altLang="zh-CN" sz="2400" b="1" dirty="0">
                <a:solidFill>
                  <a:srgbClr val="0000CC"/>
                </a:solidFill>
                <a:latin typeface="微软雅黑" panose="020B0503020204020204" pitchFamily="34" charset="-122"/>
                <a:ea typeface="微软雅黑" panose="020B0503020204020204" pitchFamily="34" charset="-122"/>
              </a:rPr>
              <a:t> = new </a:t>
            </a:r>
            <a:r>
              <a:rPr lang="en-US" altLang="zh-CN" sz="2400" b="1" dirty="0" err="1">
                <a:solidFill>
                  <a:srgbClr val="0000CC"/>
                </a:solidFill>
                <a:latin typeface="微软雅黑" panose="020B0503020204020204" pitchFamily="34" charset="-122"/>
                <a:ea typeface="微软雅黑" panose="020B0503020204020204" pitchFamily="34" charset="-122"/>
              </a:rPr>
              <a:t>StrategyA</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r>
              <a:rPr lang="en-US" altLang="zh-CN" sz="2400" b="1" dirty="0">
                <a:solidFill>
                  <a:srgbClr val="0000CC"/>
                </a:solidFill>
                <a:latin typeface="微软雅黑" panose="020B0503020204020204" pitchFamily="34" charset="-122"/>
                <a:ea typeface="微软雅黑" panose="020B0503020204020204" pitchFamily="34" charset="-122"/>
              </a:rPr>
              <a:t>Context con = new Context(</a:t>
            </a:r>
            <a:r>
              <a:rPr lang="en-US" altLang="zh-CN" sz="2400" b="1" dirty="0" err="1">
                <a:solidFill>
                  <a:srgbClr val="0000CC"/>
                </a:solidFill>
                <a:latin typeface="微软雅黑" panose="020B0503020204020204" pitchFamily="34" charset="-122"/>
                <a:ea typeface="微软雅黑" panose="020B0503020204020204" pitchFamily="34" charset="-122"/>
              </a:rPr>
              <a:t>Stra</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r>
              <a:rPr lang="en-US" altLang="zh-CN" sz="2400" b="1" dirty="0" err="1">
                <a:solidFill>
                  <a:srgbClr val="0000CC"/>
                </a:solidFill>
                <a:latin typeface="微软雅黑" panose="020B0503020204020204" pitchFamily="34" charset="-122"/>
                <a:ea typeface="微软雅黑" panose="020B0503020204020204" pitchFamily="34" charset="-122"/>
              </a:rPr>
              <a:t>con.goWork</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p:txBody>
      </p:sp>
      <p:sp>
        <p:nvSpPr>
          <p:cNvPr id="211996" name="Rectangle 28"/>
          <p:cNvSpPr>
            <a:spLocks noChangeArrowheads="1"/>
          </p:cNvSpPr>
          <p:nvPr/>
        </p:nvSpPr>
        <p:spPr bwMode="auto">
          <a:xfrm>
            <a:off x="2927351" y="2394165"/>
            <a:ext cx="16699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err="1">
                <a:latin typeface="微软雅黑" panose="020B0503020204020204" pitchFamily="34" charset="-122"/>
                <a:ea typeface="微软雅黑" panose="020B0503020204020204" pitchFamily="34" charset="-122"/>
              </a:rPr>
              <a:t>goWork</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211997" name="Line 29"/>
          <p:cNvSpPr>
            <a:spLocks noChangeShapeType="1"/>
          </p:cNvSpPr>
          <p:nvPr/>
        </p:nvSpPr>
        <p:spPr bwMode="auto">
          <a:xfrm flipH="1">
            <a:off x="4511675" y="4868863"/>
            <a:ext cx="2592388" cy="0"/>
          </a:xfrm>
          <a:prstGeom prst="line">
            <a:avLst/>
          </a:prstGeom>
          <a:noFill/>
          <a:ln w="190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1998" name="Line 30"/>
          <p:cNvSpPr>
            <a:spLocks noChangeShapeType="1"/>
          </p:cNvSpPr>
          <p:nvPr/>
        </p:nvSpPr>
        <p:spPr bwMode="auto">
          <a:xfrm>
            <a:off x="4583113" y="5084763"/>
            <a:ext cx="2520950" cy="0"/>
          </a:xfrm>
          <a:prstGeom prst="line">
            <a:avLst/>
          </a:prstGeom>
          <a:noFill/>
          <a:ln w="190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7669" name="Text Box 4"/>
          <p:cNvSpPr txBox="1">
            <a:spLocks noChangeArrowheads="1"/>
          </p:cNvSpPr>
          <p:nvPr/>
        </p:nvSpPr>
        <p:spPr bwMode="auto">
          <a:xfrm>
            <a:off x="1308932" y="3536950"/>
            <a:ext cx="3198925" cy="539750"/>
          </a:xfrm>
          <a:prstGeom prst="rect">
            <a:avLst/>
          </a:prstGeom>
          <a:solidFill>
            <a:srgbClr val="FFFFFF"/>
          </a:solidFill>
          <a:ln w="12700">
            <a:solidFill>
              <a:srgbClr val="800000"/>
            </a:solidFill>
            <a:miter lim="800000"/>
          </a:ln>
        </p:spPr>
        <p:txBody>
          <a:bodyPr lIns="60350" tIns="30175" rIns="60350" bIns="30175"/>
          <a:lstStyle/>
          <a:p>
            <a:r>
              <a:rPr lang="en-US" altLang="zh-CN" sz="2400" b="1">
                <a:latin typeface="微软雅黑" panose="020B0503020204020204" pitchFamily="34" charset="-122"/>
                <a:ea typeface="微软雅黑" panose="020B0503020204020204" pitchFamily="34" charset="-122"/>
              </a:rPr>
              <a:t>-s: Strategy</a:t>
            </a:r>
            <a:endParaRPr lang="en-US" altLang="zh-CN" sz="24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11985"/>
                                        </p:tgtEl>
                                        <p:attrNameLst>
                                          <p:attrName>style.visibility</p:attrName>
                                        </p:attrNameLst>
                                      </p:cBhvr>
                                      <p:to>
                                        <p:strVal val="visible"/>
                                      </p:to>
                                    </p:set>
                                    <p:animEffect transition="in" filter="fade">
                                      <p:cBhvr>
                                        <p:cTn id="7" dur="800" decel="100000"/>
                                        <p:tgtEl>
                                          <p:spTgt spid="211985"/>
                                        </p:tgtEl>
                                      </p:cBhvr>
                                    </p:animEffect>
                                    <p:anim calcmode="lin" valueType="num">
                                      <p:cBhvr>
                                        <p:cTn id="8" dur="800" decel="100000" fill="hold"/>
                                        <p:tgtEl>
                                          <p:spTgt spid="211985"/>
                                        </p:tgtEl>
                                        <p:attrNameLst>
                                          <p:attrName>style.rotation</p:attrName>
                                        </p:attrNameLst>
                                      </p:cBhvr>
                                      <p:tavLst>
                                        <p:tav tm="0">
                                          <p:val>
                                            <p:fltVal val="-90"/>
                                          </p:val>
                                        </p:tav>
                                        <p:tav tm="100000">
                                          <p:val>
                                            <p:fltVal val="0"/>
                                          </p:val>
                                        </p:tav>
                                      </p:tavLst>
                                    </p:anim>
                                    <p:anim calcmode="lin" valueType="num">
                                      <p:cBhvr>
                                        <p:cTn id="9" dur="800" decel="100000" fill="hold"/>
                                        <p:tgtEl>
                                          <p:spTgt spid="211985"/>
                                        </p:tgtEl>
                                        <p:attrNameLst>
                                          <p:attrName>ppt_x</p:attrName>
                                        </p:attrNameLst>
                                      </p:cBhvr>
                                      <p:tavLst>
                                        <p:tav tm="0">
                                          <p:val>
                                            <p:strVal val="#ppt_x+0.4"/>
                                          </p:val>
                                        </p:tav>
                                        <p:tav tm="100000">
                                          <p:val>
                                            <p:strVal val="#ppt_x-0.05"/>
                                          </p:val>
                                        </p:tav>
                                      </p:tavLst>
                                    </p:anim>
                                    <p:anim calcmode="lin" valueType="num">
                                      <p:cBhvr>
                                        <p:cTn id="10" dur="800" decel="100000" fill="hold"/>
                                        <p:tgtEl>
                                          <p:spTgt spid="21198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1198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11985"/>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211986"/>
                                        </p:tgtEl>
                                        <p:attrNameLst>
                                          <p:attrName>style.visibility</p:attrName>
                                        </p:attrNameLst>
                                      </p:cBhvr>
                                      <p:to>
                                        <p:strVal val="visible"/>
                                      </p:to>
                                    </p:set>
                                    <p:animEffect transition="in" filter="fade">
                                      <p:cBhvr>
                                        <p:cTn id="15" dur="800" decel="100000"/>
                                        <p:tgtEl>
                                          <p:spTgt spid="211986"/>
                                        </p:tgtEl>
                                      </p:cBhvr>
                                    </p:animEffect>
                                    <p:anim calcmode="lin" valueType="num">
                                      <p:cBhvr>
                                        <p:cTn id="16" dur="800" decel="100000" fill="hold"/>
                                        <p:tgtEl>
                                          <p:spTgt spid="211986"/>
                                        </p:tgtEl>
                                        <p:attrNameLst>
                                          <p:attrName>style.rotation</p:attrName>
                                        </p:attrNameLst>
                                      </p:cBhvr>
                                      <p:tavLst>
                                        <p:tav tm="0">
                                          <p:val>
                                            <p:fltVal val="-90"/>
                                          </p:val>
                                        </p:tav>
                                        <p:tav tm="100000">
                                          <p:val>
                                            <p:fltVal val="0"/>
                                          </p:val>
                                        </p:tav>
                                      </p:tavLst>
                                    </p:anim>
                                    <p:anim calcmode="lin" valueType="num">
                                      <p:cBhvr>
                                        <p:cTn id="17" dur="800" decel="100000" fill="hold"/>
                                        <p:tgtEl>
                                          <p:spTgt spid="211986"/>
                                        </p:tgtEl>
                                        <p:attrNameLst>
                                          <p:attrName>ppt_x</p:attrName>
                                        </p:attrNameLst>
                                      </p:cBhvr>
                                      <p:tavLst>
                                        <p:tav tm="0">
                                          <p:val>
                                            <p:strVal val="#ppt_x+0.4"/>
                                          </p:val>
                                        </p:tav>
                                        <p:tav tm="100000">
                                          <p:val>
                                            <p:strVal val="#ppt_x-0.05"/>
                                          </p:val>
                                        </p:tav>
                                      </p:tavLst>
                                    </p:anim>
                                    <p:anim calcmode="lin" valueType="num">
                                      <p:cBhvr>
                                        <p:cTn id="18" dur="800" decel="100000" fill="hold"/>
                                        <p:tgtEl>
                                          <p:spTgt spid="21198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1198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11986"/>
                                        </p:tgtEl>
                                        <p:attrNameLst>
                                          <p:attrName>ppt_y</p:attrName>
                                        </p:attrNameLst>
                                      </p:cBhvr>
                                      <p:tavLst>
                                        <p:tav tm="0">
                                          <p:val>
                                            <p:strVal val="#ppt_y+0.1"/>
                                          </p:val>
                                        </p:tav>
                                        <p:tav tm="100000">
                                          <p:val>
                                            <p:strVal val="#ppt_y"/>
                                          </p:val>
                                        </p:tav>
                                      </p:tavLst>
                                    </p:anim>
                                  </p:childTnLst>
                                </p:cTn>
                              </p:par>
                              <p:par>
                                <p:cTn id="21" presetID="30" presetClass="entr" presetSubtype="0" fill="hold" grpId="0" nodeType="withEffect">
                                  <p:stCondLst>
                                    <p:cond delay="0"/>
                                  </p:stCondLst>
                                  <p:childTnLst>
                                    <p:set>
                                      <p:cBhvr>
                                        <p:cTn id="22" dur="1" fill="hold">
                                          <p:stCondLst>
                                            <p:cond delay="0"/>
                                          </p:stCondLst>
                                        </p:cTn>
                                        <p:tgtEl>
                                          <p:spTgt spid="211984"/>
                                        </p:tgtEl>
                                        <p:attrNameLst>
                                          <p:attrName>style.visibility</p:attrName>
                                        </p:attrNameLst>
                                      </p:cBhvr>
                                      <p:to>
                                        <p:strVal val="visible"/>
                                      </p:to>
                                    </p:set>
                                    <p:animEffect transition="in" filter="fade">
                                      <p:cBhvr>
                                        <p:cTn id="23" dur="800" decel="100000"/>
                                        <p:tgtEl>
                                          <p:spTgt spid="211984"/>
                                        </p:tgtEl>
                                      </p:cBhvr>
                                    </p:animEffect>
                                    <p:anim calcmode="lin" valueType="num">
                                      <p:cBhvr>
                                        <p:cTn id="24" dur="800" decel="100000" fill="hold"/>
                                        <p:tgtEl>
                                          <p:spTgt spid="211984"/>
                                        </p:tgtEl>
                                        <p:attrNameLst>
                                          <p:attrName>style.rotation</p:attrName>
                                        </p:attrNameLst>
                                      </p:cBhvr>
                                      <p:tavLst>
                                        <p:tav tm="0">
                                          <p:val>
                                            <p:fltVal val="-90"/>
                                          </p:val>
                                        </p:tav>
                                        <p:tav tm="100000">
                                          <p:val>
                                            <p:fltVal val="0"/>
                                          </p:val>
                                        </p:tav>
                                      </p:tavLst>
                                    </p:anim>
                                    <p:anim calcmode="lin" valueType="num">
                                      <p:cBhvr>
                                        <p:cTn id="25" dur="800" decel="100000" fill="hold"/>
                                        <p:tgtEl>
                                          <p:spTgt spid="211984"/>
                                        </p:tgtEl>
                                        <p:attrNameLst>
                                          <p:attrName>ppt_x</p:attrName>
                                        </p:attrNameLst>
                                      </p:cBhvr>
                                      <p:tavLst>
                                        <p:tav tm="0">
                                          <p:val>
                                            <p:strVal val="#ppt_x+0.4"/>
                                          </p:val>
                                        </p:tav>
                                        <p:tav tm="100000">
                                          <p:val>
                                            <p:strVal val="#ppt_x-0.05"/>
                                          </p:val>
                                        </p:tav>
                                      </p:tavLst>
                                    </p:anim>
                                    <p:anim calcmode="lin" valueType="num">
                                      <p:cBhvr>
                                        <p:cTn id="26" dur="800" decel="100000" fill="hold"/>
                                        <p:tgtEl>
                                          <p:spTgt spid="211984"/>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211984"/>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211984"/>
                                        </p:tgtEl>
                                        <p:attrNameLst>
                                          <p:attrName>ppt_y</p:attrName>
                                        </p:attrNameLst>
                                      </p:cBhvr>
                                      <p:tavLst>
                                        <p:tav tm="0">
                                          <p:val>
                                            <p:strVal val="#ppt_y+0.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211982"/>
                                        </p:tgtEl>
                                        <p:attrNameLst>
                                          <p:attrName>style.visibility</p:attrName>
                                        </p:attrNameLst>
                                      </p:cBhvr>
                                      <p:to>
                                        <p:strVal val="visible"/>
                                      </p:to>
                                    </p:set>
                                    <p:animEffect transition="in" filter="slide(fromBottom)">
                                      <p:cBhvr>
                                        <p:cTn id="33" dur="500"/>
                                        <p:tgtEl>
                                          <p:spTgt spid="211982"/>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211996"/>
                                        </p:tgtEl>
                                        <p:attrNameLst>
                                          <p:attrName>style.visibility</p:attrName>
                                        </p:attrNameLst>
                                      </p:cBhvr>
                                      <p:to>
                                        <p:strVal val="visible"/>
                                      </p:to>
                                    </p:set>
                                    <p:animEffect transition="in" filter="slide(fromBottom)">
                                      <p:cBhvr>
                                        <p:cTn id="36" dur="500"/>
                                        <p:tgtEl>
                                          <p:spTgt spid="211996"/>
                                        </p:tgtEl>
                                      </p:cBhvr>
                                    </p:animEffect>
                                  </p:childTnLst>
                                </p:cTn>
                              </p:par>
                            </p:childTnLst>
                          </p:cTn>
                        </p:par>
                      </p:childTnLst>
                    </p:cTn>
                  </p:par>
                  <p:par>
                    <p:cTn id="37" fill="hold">
                      <p:stCondLst>
                        <p:cond delay="indefinite"/>
                      </p:stCondLst>
                      <p:childTnLst>
                        <p:par>
                          <p:cTn id="38" fill="hold">
                            <p:stCondLst>
                              <p:cond delay="0"/>
                            </p:stCondLst>
                            <p:childTnLst>
                              <p:par>
                                <p:cTn id="39" presetID="29" presetClass="entr" presetSubtype="0" fill="hold" grpId="0" nodeType="clickEffect">
                                  <p:stCondLst>
                                    <p:cond delay="0"/>
                                  </p:stCondLst>
                                  <p:childTnLst>
                                    <p:set>
                                      <p:cBhvr>
                                        <p:cTn id="40" dur="1" fill="hold">
                                          <p:stCondLst>
                                            <p:cond delay="0"/>
                                          </p:stCondLst>
                                        </p:cTn>
                                        <p:tgtEl>
                                          <p:spTgt spid="211991"/>
                                        </p:tgtEl>
                                        <p:attrNameLst>
                                          <p:attrName>style.visibility</p:attrName>
                                        </p:attrNameLst>
                                      </p:cBhvr>
                                      <p:to>
                                        <p:strVal val="visible"/>
                                      </p:to>
                                    </p:set>
                                    <p:anim calcmode="lin" valueType="num">
                                      <p:cBhvr>
                                        <p:cTn id="41" dur="1000" fill="hold"/>
                                        <p:tgtEl>
                                          <p:spTgt spid="211991"/>
                                        </p:tgtEl>
                                        <p:attrNameLst>
                                          <p:attrName>ppt_x</p:attrName>
                                        </p:attrNameLst>
                                      </p:cBhvr>
                                      <p:tavLst>
                                        <p:tav tm="0">
                                          <p:val>
                                            <p:strVal val="#ppt_x-.2"/>
                                          </p:val>
                                        </p:tav>
                                        <p:tav tm="100000">
                                          <p:val>
                                            <p:strVal val="#ppt_x"/>
                                          </p:val>
                                        </p:tav>
                                      </p:tavLst>
                                    </p:anim>
                                    <p:anim calcmode="lin" valueType="num">
                                      <p:cBhvr>
                                        <p:cTn id="42" dur="1000" fill="hold"/>
                                        <p:tgtEl>
                                          <p:spTgt spid="211991"/>
                                        </p:tgtEl>
                                        <p:attrNameLst>
                                          <p:attrName>ppt_y</p:attrName>
                                        </p:attrNameLst>
                                      </p:cBhvr>
                                      <p:tavLst>
                                        <p:tav tm="0">
                                          <p:val>
                                            <p:strVal val="#ppt_y"/>
                                          </p:val>
                                        </p:tav>
                                        <p:tav tm="100000">
                                          <p:val>
                                            <p:strVal val="#ppt_y"/>
                                          </p:val>
                                        </p:tav>
                                      </p:tavLst>
                                    </p:anim>
                                    <p:animEffect transition="in" filter="wipe(right)" prLst="gradientSize: 0.1">
                                      <p:cBhvr>
                                        <p:cTn id="43" dur="1000"/>
                                        <p:tgtEl>
                                          <p:spTgt spid="211991"/>
                                        </p:tgtEl>
                                      </p:cBhvr>
                                    </p:animEffect>
                                  </p:childTnLst>
                                </p:cTn>
                              </p:par>
                              <p:par>
                                <p:cTn id="44" presetID="29" presetClass="entr" presetSubtype="0" fill="hold" grpId="0" nodeType="withEffect">
                                  <p:stCondLst>
                                    <p:cond delay="0"/>
                                  </p:stCondLst>
                                  <p:childTnLst>
                                    <p:set>
                                      <p:cBhvr>
                                        <p:cTn id="45" dur="1" fill="hold">
                                          <p:stCondLst>
                                            <p:cond delay="0"/>
                                          </p:stCondLst>
                                        </p:cTn>
                                        <p:tgtEl>
                                          <p:spTgt spid="211994"/>
                                        </p:tgtEl>
                                        <p:attrNameLst>
                                          <p:attrName>style.visibility</p:attrName>
                                        </p:attrNameLst>
                                      </p:cBhvr>
                                      <p:to>
                                        <p:strVal val="visible"/>
                                      </p:to>
                                    </p:set>
                                    <p:anim calcmode="lin" valueType="num">
                                      <p:cBhvr>
                                        <p:cTn id="46" dur="1000" fill="hold"/>
                                        <p:tgtEl>
                                          <p:spTgt spid="211994"/>
                                        </p:tgtEl>
                                        <p:attrNameLst>
                                          <p:attrName>ppt_x</p:attrName>
                                        </p:attrNameLst>
                                      </p:cBhvr>
                                      <p:tavLst>
                                        <p:tav tm="0">
                                          <p:val>
                                            <p:strVal val="#ppt_x-.2"/>
                                          </p:val>
                                        </p:tav>
                                        <p:tav tm="100000">
                                          <p:val>
                                            <p:strVal val="#ppt_x"/>
                                          </p:val>
                                        </p:tav>
                                      </p:tavLst>
                                    </p:anim>
                                    <p:anim calcmode="lin" valueType="num">
                                      <p:cBhvr>
                                        <p:cTn id="47" dur="1000" fill="hold"/>
                                        <p:tgtEl>
                                          <p:spTgt spid="211994"/>
                                        </p:tgtEl>
                                        <p:attrNameLst>
                                          <p:attrName>ppt_y</p:attrName>
                                        </p:attrNameLst>
                                      </p:cBhvr>
                                      <p:tavLst>
                                        <p:tav tm="0">
                                          <p:val>
                                            <p:strVal val="#ppt_y"/>
                                          </p:val>
                                        </p:tav>
                                        <p:tav tm="100000">
                                          <p:val>
                                            <p:strVal val="#ppt_y"/>
                                          </p:val>
                                        </p:tav>
                                      </p:tavLst>
                                    </p:anim>
                                    <p:animEffect transition="in" filter="wipe(right)" prLst="gradientSize: 0.1">
                                      <p:cBhvr>
                                        <p:cTn id="48" dur="1000"/>
                                        <p:tgtEl>
                                          <p:spTgt spid="211994"/>
                                        </p:tgtEl>
                                      </p:cBhvr>
                                    </p:animEffect>
                                  </p:childTnLst>
                                </p:cTn>
                              </p:par>
                              <p:par>
                                <p:cTn id="49" presetID="29" presetClass="entr" presetSubtype="0" fill="hold" grpId="0" nodeType="withEffect">
                                  <p:stCondLst>
                                    <p:cond delay="0"/>
                                  </p:stCondLst>
                                  <p:childTnLst>
                                    <p:set>
                                      <p:cBhvr>
                                        <p:cTn id="50" dur="1" fill="hold">
                                          <p:stCondLst>
                                            <p:cond delay="0"/>
                                          </p:stCondLst>
                                        </p:cTn>
                                        <p:tgtEl>
                                          <p:spTgt spid="211993"/>
                                        </p:tgtEl>
                                        <p:attrNameLst>
                                          <p:attrName>style.visibility</p:attrName>
                                        </p:attrNameLst>
                                      </p:cBhvr>
                                      <p:to>
                                        <p:strVal val="visible"/>
                                      </p:to>
                                    </p:set>
                                    <p:anim calcmode="lin" valueType="num">
                                      <p:cBhvr>
                                        <p:cTn id="51" dur="1000" fill="hold"/>
                                        <p:tgtEl>
                                          <p:spTgt spid="211993"/>
                                        </p:tgtEl>
                                        <p:attrNameLst>
                                          <p:attrName>ppt_x</p:attrName>
                                        </p:attrNameLst>
                                      </p:cBhvr>
                                      <p:tavLst>
                                        <p:tav tm="0">
                                          <p:val>
                                            <p:strVal val="#ppt_x-.2"/>
                                          </p:val>
                                        </p:tav>
                                        <p:tav tm="100000">
                                          <p:val>
                                            <p:strVal val="#ppt_x"/>
                                          </p:val>
                                        </p:tav>
                                      </p:tavLst>
                                    </p:anim>
                                    <p:anim calcmode="lin" valueType="num">
                                      <p:cBhvr>
                                        <p:cTn id="52" dur="1000" fill="hold"/>
                                        <p:tgtEl>
                                          <p:spTgt spid="211993"/>
                                        </p:tgtEl>
                                        <p:attrNameLst>
                                          <p:attrName>ppt_y</p:attrName>
                                        </p:attrNameLst>
                                      </p:cBhvr>
                                      <p:tavLst>
                                        <p:tav tm="0">
                                          <p:val>
                                            <p:strVal val="#ppt_y"/>
                                          </p:val>
                                        </p:tav>
                                        <p:tav tm="100000">
                                          <p:val>
                                            <p:strVal val="#ppt_y"/>
                                          </p:val>
                                        </p:tav>
                                      </p:tavLst>
                                    </p:anim>
                                    <p:animEffect transition="in" filter="wipe(right)" prLst="gradientSize: 0.1">
                                      <p:cBhvr>
                                        <p:cTn id="53" dur="1000"/>
                                        <p:tgtEl>
                                          <p:spTgt spid="211993"/>
                                        </p:tgtEl>
                                      </p:cBhvr>
                                    </p:animEffect>
                                  </p:childTnLst>
                                </p:cTn>
                              </p:par>
                            </p:childTnLst>
                          </p:cTn>
                        </p:par>
                      </p:childTnLst>
                    </p:cTn>
                  </p:par>
                  <p:par>
                    <p:cTn id="54" fill="hold">
                      <p:stCondLst>
                        <p:cond delay="indefinite"/>
                      </p:stCondLst>
                      <p:childTnLst>
                        <p:par>
                          <p:cTn id="55" fill="hold">
                            <p:stCondLst>
                              <p:cond delay="0"/>
                            </p:stCondLst>
                            <p:childTnLst>
                              <p:par>
                                <p:cTn id="56" presetID="29" presetClass="entr" presetSubtype="0" fill="hold" grpId="0" nodeType="clickEffect">
                                  <p:stCondLst>
                                    <p:cond delay="0"/>
                                  </p:stCondLst>
                                  <p:childTnLst>
                                    <p:set>
                                      <p:cBhvr>
                                        <p:cTn id="57" dur="1" fill="hold">
                                          <p:stCondLst>
                                            <p:cond delay="0"/>
                                          </p:stCondLst>
                                        </p:cTn>
                                        <p:tgtEl>
                                          <p:spTgt spid="211975"/>
                                        </p:tgtEl>
                                        <p:attrNameLst>
                                          <p:attrName>style.visibility</p:attrName>
                                        </p:attrNameLst>
                                      </p:cBhvr>
                                      <p:to>
                                        <p:strVal val="visible"/>
                                      </p:to>
                                    </p:set>
                                    <p:anim calcmode="lin" valueType="num">
                                      <p:cBhvr>
                                        <p:cTn id="58" dur="1000" fill="hold"/>
                                        <p:tgtEl>
                                          <p:spTgt spid="211975"/>
                                        </p:tgtEl>
                                        <p:attrNameLst>
                                          <p:attrName>ppt_x</p:attrName>
                                        </p:attrNameLst>
                                      </p:cBhvr>
                                      <p:tavLst>
                                        <p:tav tm="0">
                                          <p:val>
                                            <p:strVal val="#ppt_x-.2"/>
                                          </p:val>
                                        </p:tav>
                                        <p:tav tm="100000">
                                          <p:val>
                                            <p:strVal val="#ppt_x"/>
                                          </p:val>
                                        </p:tav>
                                      </p:tavLst>
                                    </p:anim>
                                    <p:anim calcmode="lin" valueType="num">
                                      <p:cBhvr>
                                        <p:cTn id="59" dur="1000" fill="hold"/>
                                        <p:tgtEl>
                                          <p:spTgt spid="211975"/>
                                        </p:tgtEl>
                                        <p:attrNameLst>
                                          <p:attrName>ppt_y</p:attrName>
                                        </p:attrNameLst>
                                      </p:cBhvr>
                                      <p:tavLst>
                                        <p:tav tm="0">
                                          <p:val>
                                            <p:strVal val="#ppt_y"/>
                                          </p:val>
                                        </p:tav>
                                        <p:tav tm="100000">
                                          <p:val>
                                            <p:strVal val="#ppt_y"/>
                                          </p:val>
                                        </p:tav>
                                      </p:tavLst>
                                    </p:anim>
                                    <p:animEffect transition="in" filter="wipe(right)" prLst="gradientSize: 0.1">
                                      <p:cBhvr>
                                        <p:cTn id="60" dur="1000"/>
                                        <p:tgtEl>
                                          <p:spTgt spid="211975"/>
                                        </p:tgtEl>
                                      </p:cBhvr>
                                    </p:animEffect>
                                  </p:childTnLst>
                                </p:cTn>
                              </p:par>
                              <p:par>
                                <p:cTn id="61" presetID="29" presetClass="entr" presetSubtype="0" fill="hold" grpId="0" nodeType="withEffect">
                                  <p:stCondLst>
                                    <p:cond delay="0"/>
                                  </p:stCondLst>
                                  <p:childTnLst>
                                    <p:set>
                                      <p:cBhvr>
                                        <p:cTn id="62" dur="1" fill="hold">
                                          <p:stCondLst>
                                            <p:cond delay="0"/>
                                          </p:stCondLst>
                                        </p:cTn>
                                        <p:tgtEl>
                                          <p:spTgt spid="211978"/>
                                        </p:tgtEl>
                                        <p:attrNameLst>
                                          <p:attrName>style.visibility</p:attrName>
                                        </p:attrNameLst>
                                      </p:cBhvr>
                                      <p:to>
                                        <p:strVal val="visible"/>
                                      </p:to>
                                    </p:set>
                                    <p:anim calcmode="lin" valueType="num">
                                      <p:cBhvr>
                                        <p:cTn id="63" dur="1000" fill="hold"/>
                                        <p:tgtEl>
                                          <p:spTgt spid="211978"/>
                                        </p:tgtEl>
                                        <p:attrNameLst>
                                          <p:attrName>ppt_x</p:attrName>
                                        </p:attrNameLst>
                                      </p:cBhvr>
                                      <p:tavLst>
                                        <p:tav tm="0">
                                          <p:val>
                                            <p:strVal val="#ppt_x-.2"/>
                                          </p:val>
                                        </p:tav>
                                        <p:tav tm="100000">
                                          <p:val>
                                            <p:strVal val="#ppt_x"/>
                                          </p:val>
                                        </p:tav>
                                      </p:tavLst>
                                    </p:anim>
                                    <p:anim calcmode="lin" valueType="num">
                                      <p:cBhvr>
                                        <p:cTn id="64" dur="1000" fill="hold"/>
                                        <p:tgtEl>
                                          <p:spTgt spid="211978"/>
                                        </p:tgtEl>
                                        <p:attrNameLst>
                                          <p:attrName>ppt_y</p:attrName>
                                        </p:attrNameLst>
                                      </p:cBhvr>
                                      <p:tavLst>
                                        <p:tav tm="0">
                                          <p:val>
                                            <p:strVal val="#ppt_y"/>
                                          </p:val>
                                        </p:tav>
                                        <p:tav tm="100000">
                                          <p:val>
                                            <p:strVal val="#ppt_y"/>
                                          </p:val>
                                        </p:tav>
                                      </p:tavLst>
                                    </p:anim>
                                    <p:animEffect transition="in" filter="wipe(right)" prLst="gradientSize: 0.1">
                                      <p:cBhvr>
                                        <p:cTn id="65" dur="1000"/>
                                        <p:tgtEl>
                                          <p:spTgt spid="211978"/>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211997"/>
                                        </p:tgtEl>
                                        <p:attrNameLst>
                                          <p:attrName>style.visibility</p:attrName>
                                        </p:attrNameLst>
                                      </p:cBhvr>
                                      <p:to>
                                        <p:strVal val="visible"/>
                                      </p:to>
                                    </p:set>
                                    <p:animEffect transition="in" filter="checkerboard(across)">
                                      <p:cBhvr>
                                        <p:cTn id="70" dur="500"/>
                                        <p:tgtEl>
                                          <p:spTgt spid="211997"/>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grpId="0" nodeType="clickEffect">
                                  <p:stCondLst>
                                    <p:cond delay="0"/>
                                  </p:stCondLst>
                                  <p:childTnLst>
                                    <p:set>
                                      <p:cBhvr>
                                        <p:cTn id="74" dur="1" fill="hold">
                                          <p:stCondLst>
                                            <p:cond delay="0"/>
                                          </p:stCondLst>
                                        </p:cTn>
                                        <p:tgtEl>
                                          <p:spTgt spid="211998"/>
                                        </p:tgtEl>
                                        <p:attrNameLst>
                                          <p:attrName>style.visibility</p:attrName>
                                        </p:attrNameLst>
                                      </p:cBhvr>
                                      <p:to>
                                        <p:strVal val="visible"/>
                                      </p:to>
                                    </p:set>
                                    <p:animEffect transition="in" filter="checkerboard(across)">
                                      <p:cBhvr>
                                        <p:cTn id="75" dur="500"/>
                                        <p:tgtEl>
                                          <p:spTgt spid="211998"/>
                                        </p:tgtEl>
                                      </p:cBhvr>
                                    </p:animEffect>
                                  </p:childTnLst>
                                </p:cTn>
                              </p:par>
                            </p:childTnLst>
                          </p:cTn>
                        </p:par>
                      </p:childTnLst>
                    </p:cTn>
                  </p:par>
                  <p:par>
                    <p:cTn id="76" fill="hold">
                      <p:stCondLst>
                        <p:cond delay="indefinite"/>
                      </p:stCondLst>
                      <p:childTnLst>
                        <p:par>
                          <p:cTn id="77" fill="hold">
                            <p:stCondLst>
                              <p:cond delay="0"/>
                            </p:stCondLst>
                            <p:childTnLst>
                              <p:par>
                                <p:cTn id="78" presetID="5" presetClass="entr" presetSubtype="10" fill="hold" grpId="1" nodeType="clickEffect">
                                  <p:stCondLst>
                                    <p:cond delay="0"/>
                                  </p:stCondLst>
                                  <p:childTnLst>
                                    <p:set>
                                      <p:cBhvr>
                                        <p:cTn id="79" dur="1" fill="hold">
                                          <p:stCondLst>
                                            <p:cond delay="0"/>
                                          </p:stCondLst>
                                        </p:cTn>
                                        <p:tgtEl>
                                          <p:spTgt spid="211997"/>
                                        </p:tgtEl>
                                        <p:attrNameLst>
                                          <p:attrName>style.visibility</p:attrName>
                                        </p:attrNameLst>
                                      </p:cBhvr>
                                      <p:to>
                                        <p:strVal val="visible"/>
                                      </p:to>
                                    </p:set>
                                    <p:animEffect transition="in" filter="checkerboard(across)">
                                      <p:cBhvr>
                                        <p:cTn id="80" dur="500"/>
                                        <p:tgtEl>
                                          <p:spTgt spid="211997"/>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grpId="1" nodeType="clickEffect">
                                  <p:stCondLst>
                                    <p:cond delay="0"/>
                                  </p:stCondLst>
                                  <p:childTnLst>
                                    <p:set>
                                      <p:cBhvr>
                                        <p:cTn id="84" dur="1" fill="hold">
                                          <p:stCondLst>
                                            <p:cond delay="0"/>
                                          </p:stCondLst>
                                        </p:cTn>
                                        <p:tgtEl>
                                          <p:spTgt spid="211998"/>
                                        </p:tgtEl>
                                        <p:attrNameLst>
                                          <p:attrName>style.visibility</p:attrName>
                                        </p:attrNameLst>
                                      </p:cBhvr>
                                      <p:to>
                                        <p:strVal val="visible"/>
                                      </p:to>
                                    </p:set>
                                    <p:animEffect transition="in" filter="checkerboard(across)">
                                      <p:cBhvr>
                                        <p:cTn id="85" dur="500"/>
                                        <p:tgtEl>
                                          <p:spTgt spid="211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5" grpId="0" animBg="1"/>
      <p:bldP spid="211978" grpId="0" animBg="1"/>
      <p:bldP spid="211982" grpId="0" animBg="1"/>
      <p:bldP spid="211985" grpId="0" animBg="1"/>
      <p:bldP spid="211986" grpId="0" animBg="1"/>
      <p:bldP spid="211993" grpId="0" animBg="1"/>
      <p:bldP spid="211994" grpId="0" animBg="1"/>
      <p:bldP spid="211991" grpId="0" animBg="1"/>
      <p:bldP spid="211984" grpId="0" animBg="1"/>
      <p:bldP spid="211996" grpId="0"/>
      <p:bldP spid="211997" grpId="0" animBg="1"/>
      <p:bldP spid="211997" grpId="1" animBg="1"/>
      <p:bldP spid="211998" grpId="0" animBg="1"/>
      <p:bldP spid="21199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idx="1"/>
          </p:nvPr>
        </p:nvSpPr>
        <p:spPr>
          <a:xfrm>
            <a:off x="778598" y="2308935"/>
            <a:ext cx="11081442" cy="2471296"/>
          </a:xfrm>
        </p:spPr>
        <p:txBody>
          <a:bodyPr>
            <a:normAutofit/>
          </a:bodyPr>
          <a:lstStyle/>
          <a:p>
            <a:pPr marL="609600" indent="-609600">
              <a:lnSpc>
                <a:spcPct val="120000"/>
              </a:lnSpc>
              <a:spcBef>
                <a:spcPts val="600"/>
              </a:spcBef>
              <a:buFontTx/>
              <a:buAutoNum type="arabicPeriod"/>
              <a:defRPr/>
            </a:pPr>
            <a:r>
              <a:rPr lang="zh-CN" altLang="en-US" b="1" dirty="0">
                <a:solidFill>
                  <a:srgbClr val="000099"/>
                </a:solidFill>
                <a:latin typeface="微软雅黑" panose="020B0503020204020204" pitchFamily="34" charset="-122"/>
                <a:ea typeface="微软雅黑" panose="020B0503020204020204" pitchFamily="34" charset="-122"/>
                <a:cs typeface="+mn-ea"/>
              </a:rPr>
              <a:t>定义相关算法以供</a:t>
            </a:r>
            <a:r>
              <a:rPr lang="zh-CN" altLang="en-US" b="1" dirty="0" smtClean="0">
                <a:solidFill>
                  <a:srgbClr val="000099"/>
                </a:solidFill>
                <a:latin typeface="微软雅黑" panose="020B0503020204020204" pitchFamily="34" charset="-122"/>
                <a:ea typeface="微软雅黑" panose="020B0503020204020204" pitchFamily="34" charset="-122"/>
                <a:cs typeface="+mn-ea"/>
              </a:rPr>
              <a:t>重用</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990600" lvl="1" indent="-533400">
              <a:lnSpc>
                <a:spcPct val="120000"/>
              </a:lnSpc>
              <a:spcBef>
                <a:spcPts val="600"/>
              </a:spcBef>
              <a:defRPr/>
            </a:pPr>
            <a:r>
              <a:rPr lang="zh-CN" altLang="en-US" sz="2800" b="1" dirty="0" smtClean="0">
                <a:latin typeface="微软雅黑" panose="020B0503020204020204" pitchFamily="34" charset="-122"/>
                <a:ea typeface="微软雅黑" panose="020B0503020204020204" pitchFamily="34" charset="-122"/>
                <a:cs typeface="+mn-ea"/>
              </a:rPr>
              <a:t>一组相关的算法。</a:t>
            </a:r>
            <a:r>
              <a:rPr lang="en-US" altLang="zh-CN" sz="2800" b="1" dirty="0" err="1">
                <a:latin typeface="微软雅黑" panose="020B0503020204020204" pitchFamily="34" charset="-122"/>
                <a:ea typeface="微软雅黑" panose="020B0503020204020204" pitchFamily="34" charset="-122"/>
                <a:cs typeface="+mn-ea"/>
              </a:rPr>
              <a:t>Strategyclass</a:t>
            </a:r>
            <a:r>
              <a:rPr lang="zh-CN" altLang="en-US" sz="2800" b="1" dirty="0">
                <a:latin typeface="微软雅黑" panose="020B0503020204020204" pitchFamily="34" charset="-122"/>
                <a:ea typeface="微软雅黑" panose="020B0503020204020204" pitchFamily="34" charset="-122"/>
                <a:cs typeface="+mn-ea"/>
              </a:rPr>
              <a:t>的层次结构定义了上下文重用的一系列算法或行为</a:t>
            </a:r>
            <a:r>
              <a:rPr lang="zh-CN" altLang="en-US" sz="2800" b="1" dirty="0" smtClean="0">
                <a:latin typeface="微软雅黑" panose="020B0503020204020204" pitchFamily="34" charset="-122"/>
                <a:ea typeface="微软雅黑" panose="020B0503020204020204" pitchFamily="34" charset="-122"/>
                <a:cs typeface="+mn-ea"/>
              </a:rPr>
              <a:t>。</a:t>
            </a:r>
            <a:endParaRPr lang="en-US" altLang="zh-CN" sz="2800" b="1" dirty="0" smtClean="0">
              <a:latin typeface="微软雅黑" panose="020B0503020204020204" pitchFamily="34" charset="-122"/>
              <a:ea typeface="微软雅黑" panose="020B0503020204020204" pitchFamily="34" charset="-122"/>
              <a:cs typeface="+mn-ea"/>
            </a:endParaRPr>
          </a:p>
          <a:p>
            <a:pPr marL="990600" lvl="1" indent="-533400">
              <a:lnSpc>
                <a:spcPct val="120000"/>
              </a:lnSpc>
              <a:spcBef>
                <a:spcPts val="600"/>
              </a:spcBef>
              <a:defRPr/>
            </a:pPr>
            <a:r>
              <a:rPr lang="zh-CN" altLang="en-US" sz="2800" b="1" dirty="0" smtClean="0">
                <a:latin typeface="微软雅黑" panose="020B0503020204020204" pitchFamily="34" charset="-122"/>
                <a:ea typeface="微软雅黑" panose="020B0503020204020204" pitchFamily="34" charset="-122"/>
                <a:cs typeface="+mn-ea"/>
              </a:rPr>
              <a:t>通过继承可以将 共同的功能放在超类里面</a:t>
            </a:r>
            <a:endParaRPr lang="en-US" altLang="zh-CN" sz="2800" b="1" dirty="0" smtClean="0">
              <a:latin typeface="微软雅黑" panose="020B0503020204020204" pitchFamily="34" charset="-122"/>
              <a:ea typeface="微软雅黑" panose="020B0503020204020204" pitchFamily="34" charset="-122"/>
              <a:cs typeface="+mn-ea"/>
            </a:endParaRPr>
          </a:p>
        </p:txBody>
      </p:sp>
      <p:sp>
        <p:nvSpPr>
          <p:cNvPr id="28674" name="Rectangle 3"/>
          <p:cNvSpPr>
            <a:spLocks noChangeArrowheads="1"/>
          </p:cNvSpPr>
          <p:nvPr/>
        </p:nvSpPr>
        <p:spPr bwMode="auto">
          <a:xfrm>
            <a:off x="706170" y="1466207"/>
            <a:ext cx="84343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ts val="600"/>
              </a:spcBef>
              <a:spcAft>
                <a:spcPts val="600"/>
              </a:spcAft>
            </a:pPr>
            <a:r>
              <a:rPr lang="zh-CN" altLang="en-US" sz="2800" b="1" dirty="0">
                <a:solidFill>
                  <a:srgbClr val="0000CC"/>
                </a:solidFill>
                <a:latin typeface="微软雅黑" panose="020B0503020204020204" pitchFamily="34" charset="-122"/>
                <a:ea typeface="微软雅黑" panose="020B0503020204020204" pitchFamily="34" charset="-122"/>
              </a:rPr>
              <a:t>策略模式优点 </a:t>
            </a:r>
            <a:r>
              <a:rPr lang="en-US" altLang="zh-CN" sz="2800" b="1" dirty="0">
                <a:solidFill>
                  <a:srgbClr val="0000CC"/>
                </a:solidFill>
                <a:latin typeface="微软雅黑" panose="020B0503020204020204" pitchFamily="34" charset="-122"/>
                <a:ea typeface="微软雅黑" panose="020B0503020204020204" pitchFamily="34" charset="-122"/>
              </a:rPr>
              <a:t>(Advantages of Strategy Pattern)</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
        <p:nvSpPr>
          <p:cNvPr id="28675" name="Rectangle 4"/>
          <p:cNvSpPr>
            <a:spLocks noChangeArrowheads="1"/>
          </p:cNvSpPr>
          <p:nvPr/>
        </p:nvSpPr>
        <p:spPr bwMode="auto">
          <a:xfrm>
            <a:off x="1981200" y="274639"/>
            <a:ext cx="8229600" cy="561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b="1">
                <a:solidFill>
                  <a:schemeClr val="tx2"/>
                </a:solidFill>
              </a:rPr>
              <a:t>Theory of the Strategy Pattern</a:t>
            </a:r>
            <a:endParaRPr lang="en-US" altLang="zh-CN" sz="3200" b="1">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8306">
                                            <p:txEl>
                                              <p:pRg st="0" end="0"/>
                                            </p:txEl>
                                          </p:spTgt>
                                        </p:tgtEl>
                                        <p:attrNameLst>
                                          <p:attrName>style.visibility</p:attrName>
                                        </p:attrNameLst>
                                      </p:cBhvr>
                                      <p:to>
                                        <p:strVal val="visible"/>
                                      </p:to>
                                    </p:set>
                                    <p:animEffect transition="in" filter="slide(fromBottom)">
                                      <p:cBhvr>
                                        <p:cTn id="7" dur="500"/>
                                        <p:tgtEl>
                                          <p:spTgt spid="983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8306">
                                            <p:txEl>
                                              <p:pRg st="1" end="1"/>
                                            </p:txEl>
                                          </p:spTgt>
                                        </p:tgtEl>
                                        <p:attrNameLst>
                                          <p:attrName>style.visibility</p:attrName>
                                        </p:attrNameLst>
                                      </p:cBhvr>
                                      <p:to>
                                        <p:strVal val="visible"/>
                                      </p:to>
                                    </p:set>
                                    <p:animEffect transition="in" filter="slide(fromBottom)">
                                      <p:cBhvr>
                                        <p:cTn id="12" dur="500"/>
                                        <p:tgtEl>
                                          <p:spTgt spid="983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8306">
                                            <p:txEl>
                                              <p:pRg st="2" end="2"/>
                                            </p:txEl>
                                          </p:spTgt>
                                        </p:tgtEl>
                                        <p:attrNameLst>
                                          <p:attrName>style.visibility</p:attrName>
                                        </p:attrNameLst>
                                      </p:cBhvr>
                                      <p:to>
                                        <p:strVal val="visible"/>
                                      </p:to>
                                    </p:set>
                                    <p:animEffect transition="in" filter="slide(fromBottom)">
                                      <p:cBhvr>
                                        <p:cTn id="17" dur="500"/>
                                        <p:tgtEl>
                                          <p:spTgt spid="983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a:xfrm>
            <a:off x="624689" y="1158844"/>
            <a:ext cx="10945640" cy="4653481"/>
          </a:xfrm>
        </p:spPr>
        <p:txBody>
          <a:bodyPr>
            <a:normAutofit/>
          </a:bodyPr>
          <a:lstStyle/>
          <a:p>
            <a:pPr eaLnBrk="1" hangingPunct="1">
              <a:lnSpc>
                <a:spcPct val="100000"/>
              </a:lnSpc>
              <a:spcBef>
                <a:spcPts val="600"/>
              </a:spcBef>
              <a:buFontTx/>
              <a:buNone/>
              <a:defRPr/>
            </a:pPr>
            <a:r>
              <a:rPr lang="en-US" altLang="zh-CN" b="1" dirty="0">
                <a:latin typeface="微软雅黑" panose="020B0503020204020204" pitchFamily="34" charset="-122"/>
                <a:ea typeface="微软雅黑" panose="020B0503020204020204" pitchFamily="34" charset="-122"/>
              </a:rPr>
              <a:t>2. </a:t>
            </a:r>
            <a:r>
              <a:rPr lang="zh-CN" altLang="en-US" b="1" dirty="0" smtClean="0">
                <a:latin typeface="微软雅黑" panose="020B0503020204020204" pitchFamily="34" charset="-122"/>
                <a:ea typeface="微软雅黑" panose="020B0503020204020204" pitchFamily="34" charset="-122"/>
              </a:rPr>
              <a:t>容易扩展 </a:t>
            </a:r>
            <a:r>
              <a:rPr lang="en-US" altLang="zh-CN" b="1" dirty="0" smtClean="0">
                <a:latin typeface="微软雅黑" panose="020B0503020204020204" pitchFamily="34" charset="-122"/>
                <a:ea typeface="微软雅黑" panose="020B0503020204020204" pitchFamily="34" charset="-122"/>
              </a:rPr>
              <a:t>(</a:t>
            </a:r>
            <a:r>
              <a:rPr lang="en-US" altLang="zh-CN"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Easy extension)</a:t>
            </a:r>
            <a:endParaRPr lang="en-US" altLang="zh-CN"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120000"/>
              </a:lnSpc>
              <a:spcBef>
                <a:spcPts val="600"/>
              </a:spcBef>
              <a:defRPr/>
            </a:pPr>
            <a:r>
              <a:rPr lang="zh-CN" altLang="en-US" b="1" dirty="0">
                <a:latin typeface="微软雅黑" panose="020B0503020204020204" pitchFamily="34" charset="-122"/>
                <a:ea typeface="微软雅黑" panose="020B0503020204020204" pitchFamily="34" charset="-122"/>
              </a:rPr>
              <a:t>将算法封装在单独的</a:t>
            </a:r>
            <a:r>
              <a:rPr lang="en-US" altLang="zh-CN" b="1" dirty="0">
                <a:latin typeface="微软雅黑" panose="020B0503020204020204" pitchFamily="34" charset="-122"/>
                <a:ea typeface="微软雅黑" panose="020B0503020204020204" pitchFamily="34" charset="-122"/>
              </a:rPr>
              <a:t>Strategy</a:t>
            </a:r>
            <a:r>
              <a:rPr lang="zh-CN" altLang="en-US" b="1" dirty="0">
                <a:latin typeface="微软雅黑" panose="020B0503020204020204" pitchFamily="34" charset="-122"/>
                <a:ea typeface="微软雅黑" panose="020B0503020204020204" pitchFamily="34" charset="-122"/>
              </a:rPr>
              <a:t>类中</a:t>
            </a:r>
            <a:r>
              <a:rPr lang="zh-CN" altLang="en-US" b="1" dirty="0" smtClean="0">
                <a:latin typeface="微软雅黑" panose="020B0503020204020204" pitchFamily="34" charset="-122"/>
                <a:ea typeface="微软雅黑" panose="020B0503020204020204" pitchFamily="34" charset="-122"/>
              </a:rPr>
              <a:t>，使得你可以</a:t>
            </a:r>
            <a:r>
              <a:rPr lang="zh-CN" altLang="en-US" b="1" dirty="0">
                <a:latin typeface="微软雅黑" panose="020B0503020204020204" pitchFamily="34" charset="-122"/>
                <a:ea typeface="微软雅黑" panose="020B0503020204020204" pitchFamily="34" charset="-122"/>
              </a:rPr>
              <a:t>独立于其上下文更改算法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独立</a:t>
            </a:r>
            <a:r>
              <a:rPr lang="zh-CN" altLang="en-US" b="1" dirty="0" smtClean="0">
                <a:latin typeface="微软雅黑" panose="020B0503020204020204" pitchFamily="34" charset="-122"/>
                <a:ea typeface="微软雅黑" panose="020B0503020204020204" pitchFamily="34" charset="-122"/>
              </a:rPr>
              <a:t>于</a:t>
            </a:r>
            <a:r>
              <a:rPr lang="en-US" altLang="zh-CN" b="1" dirty="0" smtClean="0">
                <a:latin typeface="微软雅黑" panose="020B0503020204020204" pitchFamily="34" charset="-122"/>
                <a:ea typeface="微软雅黑" panose="020B0503020204020204" pitchFamily="34" charset="-122"/>
              </a:rPr>
              <a:t>Context</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使其更</a:t>
            </a:r>
            <a:r>
              <a:rPr lang="zh-CN" altLang="en-US" b="1" dirty="0" smtClean="0">
                <a:latin typeface="微软雅黑" panose="020B0503020204020204" pitchFamily="34" charset="-122"/>
                <a:ea typeface="微软雅黑" panose="020B0503020204020204" pitchFamily="34" charset="-122"/>
              </a:rPr>
              <a:t>容易</a:t>
            </a:r>
            <a:endParaRPr lang="en-US" altLang="zh-CN" b="1" dirty="0" smtClean="0">
              <a:latin typeface="微软雅黑" panose="020B0503020204020204" pitchFamily="34" charset="-122"/>
              <a:ea typeface="微软雅黑" panose="020B0503020204020204" pitchFamily="34" charset="-122"/>
            </a:endParaRPr>
          </a:p>
          <a:p>
            <a:pPr lvl="1">
              <a:lnSpc>
                <a:spcPct val="120000"/>
              </a:lnSpc>
              <a:spcBef>
                <a:spcPts val="600"/>
              </a:spcBef>
              <a:defRPr/>
            </a:pPr>
            <a:r>
              <a:rPr lang="zh-CN" altLang="en-US" sz="2800" b="1" dirty="0" smtClean="0">
                <a:latin typeface="微软雅黑" panose="020B0503020204020204" pitchFamily="34" charset="-122"/>
                <a:ea typeface="微软雅黑" panose="020B0503020204020204" pitchFamily="34" charset="-122"/>
              </a:rPr>
              <a:t>理解 </a:t>
            </a:r>
            <a:r>
              <a:rPr lang="en-US" altLang="zh-CN" sz="2800" b="1" dirty="0" smtClean="0">
                <a:latin typeface="微软雅黑" panose="020B0503020204020204" pitchFamily="34" charset="-122"/>
                <a:ea typeface="微软雅黑" panose="020B0503020204020204" pitchFamily="34" charset="-122"/>
              </a:rPr>
              <a:t>(understand)</a:t>
            </a:r>
            <a:endParaRPr lang="en-US" altLang="zh-CN" sz="2800" b="1" dirty="0" smtClean="0">
              <a:latin typeface="微软雅黑" panose="020B0503020204020204" pitchFamily="34" charset="-122"/>
              <a:ea typeface="微软雅黑" panose="020B0503020204020204" pitchFamily="34" charset="-122"/>
            </a:endParaRPr>
          </a:p>
          <a:p>
            <a:pPr lvl="1">
              <a:lnSpc>
                <a:spcPct val="120000"/>
              </a:lnSpc>
              <a:spcBef>
                <a:spcPts val="600"/>
              </a:spcBef>
              <a:defRPr/>
            </a:pPr>
            <a:r>
              <a:rPr lang="zh-CN" altLang="en-US" sz="2800" b="1" dirty="0" smtClean="0">
                <a:latin typeface="微软雅黑" panose="020B0503020204020204" pitchFamily="34" charset="-122"/>
                <a:ea typeface="微软雅黑" panose="020B0503020204020204" pitchFamily="34" charset="-122"/>
              </a:rPr>
              <a:t>切换 </a:t>
            </a:r>
            <a:r>
              <a:rPr lang="en-US" altLang="zh-CN" sz="2800" b="1" dirty="0" smtClean="0">
                <a:latin typeface="微软雅黑" panose="020B0503020204020204" pitchFamily="34" charset="-122"/>
                <a:ea typeface="微软雅黑" panose="020B0503020204020204" pitchFamily="34" charset="-122"/>
              </a:rPr>
              <a:t>(switch)</a:t>
            </a:r>
            <a:r>
              <a:rPr lang="zh-CN" altLang="en-US" sz="2800" b="1" dirty="0" smtClean="0">
                <a:latin typeface="微软雅黑" panose="020B0503020204020204" pitchFamily="34" charset="-122"/>
                <a:ea typeface="微软雅黑" panose="020B0503020204020204" pitchFamily="34" charset="-122"/>
              </a:rPr>
              <a:t>（例如，更改</a:t>
            </a:r>
            <a:r>
              <a:rPr lang="zh-CN" altLang="en-US" sz="2800" b="1" dirty="0">
                <a:latin typeface="微软雅黑" panose="020B0503020204020204" pitchFamily="34" charset="-122"/>
                <a:ea typeface="微软雅黑" panose="020B0503020204020204" pitchFamily="34" charset="-122"/>
              </a:rPr>
              <a:t>为更高效的算法</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pPr lvl="1">
              <a:lnSpc>
                <a:spcPct val="120000"/>
              </a:lnSpc>
              <a:spcBef>
                <a:spcPts val="600"/>
              </a:spcBef>
              <a:defRPr/>
            </a:pPr>
            <a:r>
              <a:rPr lang="zh-CN" altLang="en-US" sz="2800" b="1" dirty="0" smtClean="0">
                <a:latin typeface="微软雅黑" panose="020B0503020204020204" pitchFamily="34" charset="-122"/>
                <a:ea typeface="微软雅黑" panose="020B0503020204020204" pitchFamily="34" charset="-122"/>
              </a:rPr>
              <a:t>扩展 </a:t>
            </a:r>
            <a:r>
              <a:rPr lang="en-US" altLang="zh-CN" sz="2800" b="1" dirty="0" smtClean="0">
                <a:latin typeface="微软雅黑" panose="020B0503020204020204" pitchFamily="34" charset="-122"/>
                <a:ea typeface="微软雅黑" panose="020B0503020204020204" pitchFamily="34" charset="-122"/>
              </a:rPr>
              <a:t>(extend)</a:t>
            </a:r>
            <a:r>
              <a:rPr lang="zh-CN" altLang="en-US" sz="2800"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a:lnSpc>
                <a:spcPct val="120000"/>
              </a:lnSpc>
              <a:spcBef>
                <a:spcPts val="600"/>
              </a:spcBef>
              <a:defRPr/>
            </a:pPr>
            <a:r>
              <a:rPr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当现有算法实现被更改或新算法被添加到组中时，现有策略类</a:t>
            </a:r>
            <a:r>
              <a:rPr lang="zh-CN" altLang="en-US"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层次结构</a:t>
            </a:r>
            <a:r>
              <a:rPr lang="en-US" altLang="zh-CN"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Strategy</a:t>
            </a:r>
            <a:r>
              <a:rPr lang="zh-CN" altLang="en-US"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和上下文</a:t>
            </a:r>
            <a:r>
              <a:rPr lang="en-US" altLang="zh-CN"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Context</a:t>
            </a:r>
            <a:r>
              <a:rPr lang="zh-CN" altLang="en-US"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都</a:t>
            </a:r>
            <a:r>
              <a:rPr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rPr>
              <a:t>不受影响</a:t>
            </a:r>
            <a:r>
              <a:rPr lang="zh-CN" altLang="en-US"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9698" name="Rectangle 5"/>
          <p:cNvSpPr>
            <a:spLocks noChangeArrowheads="1"/>
          </p:cNvSpPr>
          <p:nvPr/>
        </p:nvSpPr>
        <p:spPr bwMode="auto">
          <a:xfrm>
            <a:off x="1981200" y="274639"/>
            <a:ext cx="8229600" cy="561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b="1">
                <a:solidFill>
                  <a:schemeClr val="tx2"/>
                </a:solidFill>
              </a:rPr>
              <a:t>Theory of the Strategy Pattern</a:t>
            </a:r>
            <a:endParaRPr lang="en-US" altLang="zh-CN" sz="3200" b="1">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anim calcmode="lin" valueType="num">
                                      <p:cBhvr additive="base">
                                        <p:cTn id="7" dur="500" fill="hold"/>
                                        <p:tgtEl>
                                          <p:spTgt spid="1136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3667">
                                            <p:txEl>
                                              <p:pRg st="2" end="2"/>
                                            </p:txEl>
                                          </p:spTgt>
                                        </p:tgtEl>
                                        <p:attrNameLst>
                                          <p:attrName>style.visibility</p:attrName>
                                        </p:attrNameLst>
                                      </p:cBhvr>
                                      <p:to>
                                        <p:strVal val="visible"/>
                                      </p:to>
                                    </p:set>
                                    <p:anim calcmode="lin" valueType="num">
                                      <p:cBhvr additive="base">
                                        <p:cTn id="13" dur="500" fill="hold"/>
                                        <p:tgtEl>
                                          <p:spTgt spid="1136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anim calcmode="lin" valueType="num">
                                      <p:cBhvr additive="base">
                                        <p:cTn id="19" dur="500" fill="hold"/>
                                        <p:tgtEl>
                                          <p:spTgt spid="1136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3667">
                                            <p:txEl>
                                              <p:pRg st="4" end="4"/>
                                            </p:txEl>
                                          </p:spTgt>
                                        </p:tgtEl>
                                        <p:attrNameLst>
                                          <p:attrName>style.visibility</p:attrName>
                                        </p:attrNameLst>
                                      </p:cBhvr>
                                      <p:to>
                                        <p:strVal val="visible"/>
                                      </p:to>
                                    </p:set>
                                    <p:anim calcmode="lin" valueType="num">
                                      <p:cBhvr additive="base">
                                        <p:cTn id="25" dur="500" fill="hold"/>
                                        <p:tgtEl>
                                          <p:spTgt spid="1136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36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13667">
                                            <p:txEl>
                                              <p:pRg st="5" end="5"/>
                                            </p:txEl>
                                          </p:spTgt>
                                        </p:tgtEl>
                                        <p:attrNameLst>
                                          <p:attrName>style.visibility</p:attrName>
                                        </p:attrNameLst>
                                      </p:cBhvr>
                                      <p:to>
                                        <p:strVal val="visible"/>
                                      </p:to>
                                    </p:set>
                                    <p:animEffect transition="in" filter="slide(fromBottom)">
                                      <p:cBhvr>
                                        <p:cTn id="31" dur="500"/>
                                        <p:tgtEl>
                                          <p:spTgt spid="113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idx="1"/>
          </p:nvPr>
        </p:nvSpPr>
        <p:spPr>
          <a:xfrm>
            <a:off x="660903" y="2734651"/>
            <a:ext cx="8727541" cy="1429943"/>
          </a:xfrm>
        </p:spPr>
        <p:txBody>
          <a:bodyPr>
            <a:normAutofit/>
          </a:bodyPr>
          <a:lstStyle/>
          <a:p>
            <a:pPr>
              <a:lnSpc>
                <a:spcPct val="120000"/>
              </a:lnSpc>
            </a:pPr>
            <a:r>
              <a:rPr lang="zh-CN" altLang="en-US" b="1" dirty="0" smtClean="0">
                <a:latin typeface="微软雅黑" panose="020B0503020204020204" pitchFamily="34" charset="-122"/>
                <a:ea typeface="微软雅黑" panose="020B0503020204020204" pitchFamily="34" charset="-122"/>
              </a:rPr>
              <a:t>客户</a:t>
            </a:r>
            <a:r>
              <a:rPr lang="en-US" altLang="zh-CN" b="1" dirty="0" smtClean="0">
                <a:latin typeface="微软雅黑" panose="020B0503020204020204" pitchFamily="34" charset="-122"/>
                <a:ea typeface="微软雅黑" panose="020B0503020204020204" pitchFamily="34" charset="-122"/>
              </a:rPr>
              <a:t>Client</a:t>
            </a:r>
            <a:r>
              <a:rPr lang="zh-CN" altLang="en-US" b="1" dirty="0" smtClean="0">
                <a:latin typeface="微软雅黑" panose="020B0503020204020204" pitchFamily="34" charset="-122"/>
                <a:ea typeface="微软雅黑" panose="020B0503020204020204" pitchFamily="34" charset="-122"/>
              </a:rPr>
              <a:t>类必须</a:t>
            </a:r>
            <a:r>
              <a:rPr lang="zh-CN" altLang="en-US" b="1" dirty="0">
                <a:latin typeface="微软雅黑" panose="020B0503020204020204" pitchFamily="34" charset="-122"/>
                <a:ea typeface="微软雅黑" panose="020B0503020204020204" pitchFamily="34" charset="-122"/>
              </a:rPr>
              <a:t>了解不同的策略</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20000"/>
              </a:lnSpc>
            </a:pPr>
            <a:r>
              <a:rPr lang="zh-CN" altLang="en-US" b="1" dirty="0" smtClean="0">
                <a:latin typeface="微软雅黑" panose="020B0503020204020204" pitchFamily="34" charset="-122"/>
                <a:ea typeface="微软雅黑" panose="020B0503020204020204" pitchFamily="34" charset="-122"/>
              </a:rPr>
              <a:t>客户</a:t>
            </a:r>
            <a:r>
              <a:rPr lang="zh-CN" altLang="en-US" b="1" dirty="0">
                <a:latin typeface="微软雅黑" panose="020B0503020204020204" pitchFamily="34" charset="-122"/>
                <a:ea typeface="微软雅黑" panose="020B0503020204020204" pitchFamily="34" charset="-122"/>
              </a:rPr>
              <a:t>在选择合适的策略之前，必须了解策略的差异。</a:t>
            </a:r>
            <a:endParaRPr lang="en-US" altLang="zh-CN" b="1" dirty="0">
              <a:latin typeface="微软雅黑" panose="020B0503020204020204" pitchFamily="34" charset="-122"/>
              <a:ea typeface="微软雅黑" panose="020B0503020204020204" pitchFamily="34" charset="-122"/>
            </a:endParaRPr>
          </a:p>
        </p:txBody>
      </p:sp>
      <p:sp>
        <p:nvSpPr>
          <p:cNvPr id="30722" name="Rectangle 3"/>
          <p:cNvSpPr>
            <a:spLocks noChangeArrowheads="1"/>
          </p:cNvSpPr>
          <p:nvPr/>
        </p:nvSpPr>
        <p:spPr bwMode="auto">
          <a:xfrm>
            <a:off x="660903" y="1643063"/>
            <a:ext cx="9549897" cy="71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700" b="1" dirty="0">
                <a:solidFill>
                  <a:srgbClr val="0000CC"/>
                </a:solidFill>
                <a:latin typeface="微软雅黑" panose="020B0503020204020204" pitchFamily="34" charset="-122"/>
                <a:ea typeface="微软雅黑" panose="020B0503020204020204" pitchFamily="34" charset="-122"/>
              </a:rPr>
              <a:t>策略模式的缺点 </a:t>
            </a:r>
            <a:r>
              <a:rPr lang="en-US" altLang="zh-CN" sz="2700" b="1" dirty="0">
                <a:solidFill>
                  <a:srgbClr val="0000CC"/>
                </a:solidFill>
                <a:latin typeface="微软雅黑" panose="020B0503020204020204" pitchFamily="34" charset="-122"/>
                <a:ea typeface="微软雅黑" panose="020B0503020204020204" pitchFamily="34" charset="-122"/>
              </a:rPr>
              <a:t>(Disadvantages of the strategy pattern)</a:t>
            </a:r>
            <a:endParaRPr lang="en-US" altLang="zh-CN" sz="2700" b="1" dirty="0">
              <a:solidFill>
                <a:srgbClr val="0000CC"/>
              </a:solidFill>
              <a:latin typeface="微软雅黑" panose="020B0503020204020204" pitchFamily="34" charset="-122"/>
              <a:ea typeface="微软雅黑" panose="020B0503020204020204" pitchFamily="34" charset="-122"/>
            </a:endParaRPr>
          </a:p>
        </p:txBody>
      </p:sp>
      <p:sp>
        <p:nvSpPr>
          <p:cNvPr id="30723" name="Rectangle 5"/>
          <p:cNvSpPr>
            <a:spLocks noChangeArrowheads="1"/>
          </p:cNvSpPr>
          <p:nvPr/>
        </p:nvSpPr>
        <p:spPr bwMode="auto">
          <a:xfrm>
            <a:off x="1981200" y="274639"/>
            <a:ext cx="8229600" cy="561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b="1">
                <a:solidFill>
                  <a:schemeClr val="tx2"/>
                </a:solidFill>
              </a:rPr>
              <a:t>Theory of the Strategy Pattern</a:t>
            </a:r>
            <a:endParaRPr lang="en-US" altLang="zh-CN" sz="3200" b="1">
              <a:solidFill>
                <a:schemeClr val="tx2"/>
              </a:solidFill>
            </a:endParaRPr>
          </a:p>
        </p:txBody>
      </p:sp>
      <p:sp>
        <p:nvSpPr>
          <p:cNvPr id="6" name="棱台 5">
            <a:hlinkClick r:id="rId1" action="ppaction://hlinksldjump"/>
          </p:cNvPr>
          <p:cNvSpPr/>
          <p:nvPr/>
        </p:nvSpPr>
        <p:spPr>
          <a:xfrm>
            <a:off x="9859423" y="5537233"/>
            <a:ext cx="1856954" cy="721200"/>
          </a:xfrm>
          <a:prstGeom prst="beve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0354">
                                            <p:txEl>
                                              <p:pRg st="0" end="0"/>
                                            </p:txEl>
                                          </p:spTgt>
                                        </p:tgtEl>
                                        <p:attrNameLst>
                                          <p:attrName>style.visibility</p:attrName>
                                        </p:attrNameLst>
                                      </p:cBhvr>
                                      <p:to>
                                        <p:strVal val="visible"/>
                                      </p:to>
                                    </p:set>
                                    <p:animEffect transition="in" filter="slide(fromBottom)">
                                      <p:cBhvr>
                                        <p:cTn id="7" dur="500"/>
                                        <p:tgtEl>
                                          <p:spTgt spid="1003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0354">
                                            <p:txEl>
                                              <p:pRg st="1" end="1"/>
                                            </p:txEl>
                                          </p:spTgt>
                                        </p:tgtEl>
                                        <p:attrNameLst>
                                          <p:attrName>style.visibility</p:attrName>
                                        </p:attrNameLst>
                                      </p:cBhvr>
                                      <p:to>
                                        <p:strVal val="visible"/>
                                      </p:to>
                                    </p:set>
                                    <p:animEffect transition="in" filter="slide(fromBottom)">
                                      <p:cBhvr>
                                        <p:cTn id="12" dur="500"/>
                                        <p:tgtEl>
                                          <p:spTgt spid="1003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endParaRPr lang="zh-CN" altLang="zh-CN" smtClean="0"/>
          </a:p>
        </p:txBody>
      </p:sp>
      <p:sp>
        <p:nvSpPr>
          <p:cNvPr id="246788" name="AutoShape 4"/>
          <p:cNvSpPr>
            <a:spLocks noChangeArrowheads="1"/>
          </p:cNvSpPr>
          <p:nvPr/>
        </p:nvSpPr>
        <p:spPr bwMode="auto">
          <a:xfrm>
            <a:off x="2711450" y="2852739"/>
            <a:ext cx="6624638" cy="1584325"/>
          </a:xfrm>
          <a:prstGeom prst="bevel">
            <a:avLst>
              <a:gd name="adj" fmla="val 12500"/>
            </a:avLst>
          </a:prstGeom>
          <a:solidFill>
            <a:srgbClr val="FFCC00">
              <a:alpha val="26000"/>
            </a:srgbClr>
          </a:solidFill>
          <a:ln w="9525">
            <a:solidFill>
              <a:schemeClr val="tx1"/>
            </a:solidFill>
            <a:miter lim="800000"/>
          </a:ln>
          <a:effectLst/>
        </p:spPr>
        <p:txBody>
          <a:bodyPr wrap="none" anchor="ctr"/>
          <a:lstStyle/>
          <a:p>
            <a:pPr algn="ctr">
              <a:defRPr/>
            </a:pPr>
            <a:r>
              <a:rPr lang="en-US" altLang="zh-CN" sz="3200" b="1">
                <a:effectLst>
                  <a:outerShdw blurRad="38100" dist="38100" dir="2700000" algn="tl">
                    <a:srgbClr val="FFFFFF"/>
                  </a:outerShdw>
                </a:effectLst>
                <a:latin typeface="微软雅黑" panose="020B0503020204020204" pitchFamily="34" charset="-122"/>
                <a:ea typeface="微软雅黑" panose="020B0503020204020204" pitchFamily="34" charset="-122"/>
              </a:rPr>
              <a:t>D</a:t>
            </a:r>
            <a:r>
              <a:rPr lang="en-US" altLang="en-US" sz="3200" b="1">
                <a:effectLst>
                  <a:outerShdw blurRad="38100" dist="38100" dir="2700000" algn="tl">
                    <a:srgbClr val="FFFFFF"/>
                  </a:outerShdw>
                </a:effectLst>
                <a:latin typeface="微软雅黑" panose="020B0503020204020204" pitchFamily="34" charset="-122"/>
                <a:ea typeface="微软雅黑" panose="020B0503020204020204" pitchFamily="34" charset="-122"/>
              </a:rPr>
              <a:t>esign </a:t>
            </a:r>
            <a:r>
              <a:rPr lang="en-US" altLang="zh-CN" sz="3200" b="1">
                <a:effectLst>
                  <a:outerShdw blurRad="38100" dist="38100" dir="2700000" algn="tl">
                    <a:srgbClr val="FFFFFF"/>
                  </a:outerShdw>
                </a:effectLst>
                <a:latin typeface="微软雅黑" panose="020B0503020204020204" pitchFamily="34" charset="-122"/>
                <a:ea typeface="微软雅黑" panose="020B0503020204020204" pitchFamily="34" charset="-122"/>
              </a:rPr>
              <a:t>Example U</a:t>
            </a:r>
            <a:r>
              <a:rPr lang="en-US" altLang="en-US" sz="3200" b="1">
                <a:effectLst>
                  <a:outerShdw blurRad="38100" dist="38100" dir="2700000" algn="tl">
                    <a:srgbClr val="FFFFFF"/>
                  </a:outerShdw>
                </a:effectLst>
                <a:latin typeface="微软雅黑" panose="020B0503020204020204" pitchFamily="34" charset="-122"/>
                <a:ea typeface="微软雅黑" panose="020B0503020204020204" pitchFamily="34" charset="-122"/>
              </a:rPr>
              <a:t>sing </a:t>
            </a:r>
            <a:endParaRPr lang="en-US" altLang="zh-CN" sz="3200" b="1">
              <a:effectLst>
                <a:outerShdw blurRad="38100" dist="38100" dir="2700000" algn="tl">
                  <a:srgbClr val="FFFFFF"/>
                </a:outerShdw>
              </a:effectLst>
              <a:latin typeface="微软雅黑" panose="020B0503020204020204" pitchFamily="34" charset="-122"/>
              <a:ea typeface="微软雅黑" panose="020B0503020204020204" pitchFamily="34" charset="-122"/>
            </a:endParaRPr>
          </a:p>
          <a:p>
            <a:pPr algn="ctr">
              <a:defRPr/>
            </a:pPr>
            <a:r>
              <a:rPr lang="en-US" altLang="zh-CN" sz="3200" b="1">
                <a:effectLst>
                  <a:outerShdw blurRad="38100" dist="38100" dir="2700000" algn="tl">
                    <a:srgbClr val="FFFFFF"/>
                  </a:outerShdw>
                </a:effectLst>
                <a:latin typeface="微软雅黑" panose="020B0503020204020204" pitchFamily="34" charset="-122"/>
                <a:ea typeface="微软雅黑" panose="020B0503020204020204" pitchFamily="34" charset="-122"/>
              </a:rPr>
              <a:t>the S</a:t>
            </a:r>
            <a:r>
              <a:rPr lang="en-US" altLang="en-US" sz="3200" b="1">
                <a:effectLst>
                  <a:outerShdw blurRad="38100" dist="38100" dir="2700000" algn="tl">
                    <a:srgbClr val="FFFFFF"/>
                  </a:outerShdw>
                </a:effectLst>
                <a:latin typeface="微软雅黑" panose="020B0503020204020204" pitchFamily="34" charset="-122"/>
                <a:ea typeface="微软雅黑" panose="020B0503020204020204" pitchFamily="34" charset="-122"/>
              </a:rPr>
              <a:t>trategy </a:t>
            </a:r>
            <a:r>
              <a:rPr lang="en-US" altLang="zh-CN" sz="3200" b="1">
                <a:effectLst>
                  <a:outerShdw blurRad="38100" dist="38100" dir="2700000" algn="tl">
                    <a:srgbClr val="FFFFFF"/>
                  </a:outerShdw>
                </a:effectLst>
                <a:latin typeface="微软雅黑" panose="020B0503020204020204" pitchFamily="34" charset="-122"/>
                <a:ea typeface="微软雅黑" panose="020B0503020204020204" pitchFamily="34" charset="-122"/>
              </a:rPr>
              <a:t>P</a:t>
            </a:r>
            <a:r>
              <a:rPr lang="en-US" altLang="en-US" sz="3200" b="1">
                <a:effectLst>
                  <a:outerShdw blurRad="38100" dist="38100" dir="2700000" algn="tl">
                    <a:srgbClr val="FFFFFF"/>
                  </a:outerShdw>
                </a:effectLst>
                <a:latin typeface="微软雅黑" panose="020B0503020204020204" pitchFamily="34" charset="-122"/>
                <a:ea typeface="微软雅黑" panose="020B0503020204020204" pitchFamily="34" charset="-122"/>
              </a:rPr>
              <a:t>attern</a:t>
            </a:r>
            <a:endParaRPr lang="en-US" altLang="zh-CN" sz="3200" b="1">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idx="1"/>
          </p:nvPr>
        </p:nvSpPr>
        <p:spPr>
          <a:xfrm>
            <a:off x="525100" y="1125539"/>
            <a:ext cx="11199137" cy="4098311"/>
          </a:xfrm>
        </p:spPr>
        <p:txBody>
          <a:bodyPr>
            <a:normAutofit/>
          </a:bodyPr>
          <a:lstStyle/>
          <a:p>
            <a:pPr eaLnBrk="1" hangingPunct="1">
              <a:lnSpc>
                <a:spcPct val="120000"/>
              </a:lnSpc>
              <a:spcBef>
                <a:spcPts val="600"/>
              </a:spcBef>
              <a:buFontTx/>
              <a:buNone/>
            </a:pPr>
            <a:r>
              <a:rPr lang="en-US" altLang="zh-CN" b="1" dirty="0">
                <a:solidFill>
                  <a:srgbClr val="0000CC"/>
                </a:solidFill>
                <a:latin typeface="微软雅黑" panose="020B0503020204020204" pitchFamily="34" charset="-122"/>
                <a:ea typeface="微软雅黑" panose="020B0503020204020204" pitchFamily="34" charset="-122"/>
              </a:rPr>
              <a:t>【</a:t>
            </a:r>
            <a:r>
              <a:rPr lang="zh-CN" altLang="en-US" b="1" dirty="0">
                <a:solidFill>
                  <a:srgbClr val="0000CC"/>
                </a:solidFill>
                <a:latin typeface="微软雅黑" panose="020B0503020204020204" pitchFamily="34" charset="-122"/>
                <a:ea typeface="微软雅黑" panose="020B0503020204020204" pitchFamily="34" charset="-122"/>
              </a:rPr>
              <a:t>例</a:t>
            </a:r>
            <a:r>
              <a:rPr lang="en-US" altLang="zh-CN" b="1" dirty="0">
                <a:solidFill>
                  <a:srgbClr val="0000CC"/>
                </a:solidFill>
                <a:latin typeface="微软雅黑" panose="020B0503020204020204" pitchFamily="34" charset="-122"/>
                <a:ea typeface="微软雅黑" panose="020B0503020204020204" pitchFamily="34" charset="-122"/>
              </a:rPr>
              <a:t>2】Sorting Problem – </a:t>
            </a:r>
            <a:r>
              <a:rPr lang="zh-CN" altLang="en-US" b="1" dirty="0">
                <a:solidFill>
                  <a:srgbClr val="0000CC"/>
                </a:solidFill>
                <a:latin typeface="微软雅黑" panose="020B0503020204020204" pitchFamily="34" charset="-122"/>
                <a:ea typeface="微软雅黑" panose="020B0503020204020204" pitchFamily="34" charset="-122"/>
              </a:rPr>
              <a:t>利用策略模式的新设计</a:t>
            </a:r>
            <a:endParaRPr lang="en-US" altLang="zh-CN" b="1" dirty="0">
              <a:solidFill>
                <a:srgbClr val="0000CC"/>
              </a:solidFill>
              <a:latin typeface="微软雅黑" panose="020B0503020204020204" pitchFamily="34" charset="-122"/>
              <a:ea typeface="微软雅黑" panose="020B0503020204020204" pitchFamily="34" charset="-122"/>
            </a:endParaRPr>
          </a:p>
          <a:p>
            <a:pPr eaLnBrk="1" hangingPunct="1">
              <a:lnSpc>
                <a:spcPct val="120000"/>
              </a:lnSpc>
              <a:spcBef>
                <a:spcPts val="600"/>
              </a:spcBef>
              <a:buFontTx/>
              <a:buNone/>
            </a:pPr>
            <a:endParaRPr lang="en-US" altLang="zh-CN" b="1" dirty="0">
              <a:solidFill>
                <a:srgbClr val="0000CC"/>
              </a:solidFill>
              <a:latin typeface="微软雅黑" panose="020B0503020204020204" pitchFamily="34" charset="-122"/>
              <a:ea typeface="微软雅黑" panose="020B0503020204020204" pitchFamily="34" charset="-122"/>
            </a:endParaRPr>
          </a:p>
          <a:p>
            <a:pPr algn="just">
              <a:lnSpc>
                <a:spcPct val="120000"/>
              </a:lnSpc>
              <a:spcBef>
                <a:spcPts val="600"/>
              </a:spcBef>
            </a:pPr>
            <a:r>
              <a:rPr lang="zh-CN" altLang="en-US" b="1" dirty="0">
                <a:solidFill>
                  <a:srgbClr val="000000"/>
                </a:solidFill>
                <a:latin typeface="微软雅黑" panose="020B0503020204020204" pitchFamily="34" charset="-122"/>
                <a:ea typeface="微软雅黑" panose="020B0503020204020204" pitchFamily="34" charset="-122"/>
              </a:rPr>
              <a:t>设计一个使用多种排序算法对整数数组进行排序的程序</a:t>
            </a:r>
            <a:r>
              <a:rPr lang="zh-CN" altLang="en-US" b="1" dirty="0" smtClean="0">
                <a:solidFill>
                  <a:srgbClr val="000000"/>
                </a:solidFill>
                <a:latin typeface="微软雅黑" panose="020B0503020204020204" pitchFamily="34" charset="-122"/>
                <a:ea typeface="微软雅黑" panose="020B0503020204020204" pitchFamily="34" charset="-122"/>
              </a:rPr>
              <a:t>。</a:t>
            </a:r>
            <a:endParaRPr lang="en-US" altLang="zh-CN" b="1" dirty="0" smtClean="0">
              <a:solidFill>
                <a:srgbClr val="000000"/>
              </a:solidFill>
              <a:latin typeface="微软雅黑" panose="020B0503020204020204" pitchFamily="34" charset="-122"/>
              <a:ea typeface="微软雅黑" panose="020B0503020204020204" pitchFamily="34" charset="-122"/>
            </a:endParaRPr>
          </a:p>
          <a:p>
            <a:pPr algn="just">
              <a:lnSpc>
                <a:spcPct val="120000"/>
              </a:lnSpc>
              <a:spcBef>
                <a:spcPts val="600"/>
              </a:spcBef>
            </a:pPr>
            <a:r>
              <a:rPr lang="zh-CN" altLang="en-US" b="1" dirty="0" smtClean="0">
                <a:solidFill>
                  <a:srgbClr val="000000"/>
                </a:solidFill>
                <a:latin typeface="微软雅黑" panose="020B0503020204020204" pitchFamily="34" charset="-122"/>
                <a:ea typeface="微软雅黑" panose="020B0503020204020204" pitchFamily="34" charset="-122"/>
              </a:rPr>
              <a:t>该程序包括用户图形界面</a:t>
            </a:r>
            <a:r>
              <a:rPr lang="en-US" altLang="zh-CN" b="1" dirty="0">
                <a:solidFill>
                  <a:srgbClr val="000000"/>
                </a:solidFill>
                <a:latin typeface="微软雅黑" panose="020B0503020204020204" pitchFamily="34" charset="-122"/>
                <a:ea typeface="微软雅黑" panose="020B0503020204020204" pitchFamily="34" charset="-122"/>
              </a:rPr>
              <a:t>GUI</a:t>
            </a:r>
            <a:r>
              <a:rPr lang="zh-CN" altLang="en-US" b="1" dirty="0" smtClean="0">
                <a:solidFill>
                  <a:srgbClr val="000000"/>
                </a:solidFill>
                <a:latin typeface="微软雅黑" panose="020B0503020204020204" pitchFamily="34" charset="-122"/>
                <a:ea typeface="微软雅黑" panose="020B0503020204020204" pitchFamily="34" charset="-122"/>
              </a:rPr>
              <a:t>：</a:t>
            </a:r>
            <a:r>
              <a:rPr lang="zh-CN" altLang="en-US" b="1" dirty="0">
                <a:solidFill>
                  <a:srgbClr val="000000"/>
                </a:solidFill>
                <a:latin typeface="微软雅黑" panose="020B0503020204020204" pitchFamily="34" charset="-122"/>
                <a:ea typeface="微软雅黑" panose="020B0503020204020204" pitchFamily="34" charset="-122"/>
              </a:rPr>
              <a:t>用于用户的输入</a:t>
            </a:r>
            <a:r>
              <a:rPr lang="zh-CN" altLang="en-US" b="1" dirty="0" smtClean="0">
                <a:solidFill>
                  <a:srgbClr val="000000"/>
                </a:solidFill>
                <a:latin typeface="微软雅黑" panose="020B0503020204020204" pitchFamily="34" charset="-122"/>
                <a:ea typeface="微软雅黑" panose="020B0503020204020204" pitchFamily="34" charset="-122"/>
              </a:rPr>
              <a:t>和经过排序以后输出</a:t>
            </a:r>
            <a:endParaRPr lang="en-US" altLang="zh-CN" b="1" dirty="0" smtClean="0">
              <a:solidFill>
                <a:srgbClr val="000000"/>
              </a:solidFill>
              <a:latin typeface="微软雅黑" panose="020B0503020204020204" pitchFamily="34" charset="-122"/>
              <a:ea typeface="微软雅黑" panose="020B0503020204020204" pitchFamily="34" charset="-122"/>
            </a:endParaRPr>
          </a:p>
          <a:p>
            <a:pPr algn="just">
              <a:lnSpc>
                <a:spcPct val="120000"/>
              </a:lnSpc>
              <a:spcBef>
                <a:spcPts val="600"/>
              </a:spcBef>
            </a:pPr>
            <a:r>
              <a:rPr lang="zh-CN" altLang="en-US" b="1" dirty="0" smtClean="0">
                <a:solidFill>
                  <a:srgbClr val="000000"/>
                </a:solidFill>
                <a:latin typeface="微软雅黑" panose="020B0503020204020204" pitchFamily="34" charset="-122"/>
                <a:ea typeface="微软雅黑" panose="020B0503020204020204" pitchFamily="34" charset="-122"/>
              </a:rPr>
              <a:t>封装</a:t>
            </a:r>
            <a:r>
              <a:rPr lang="zh-CN" altLang="en-US" b="1" dirty="0">
                <a:solidFill>
                  <a:srgbClr val="000000"/>
                </a:solidFill>
                <a:latin typeface="微软雅黑" panose="020B0503020204020204" pitchFamily="34" charset="-122"/>
                <a:ea typeface="微软雅黑" panose="020B0503020204020204" pitchFamily="34" charset="-122"/>
              </a:rPr>
              <a:t>排序算法</a:t>
            </a:r>
            <a:r>
              <a:rPr lang="zh-CN" altLang="en-US" b="1" dirty="0" smtClean="0">
                <a:solidFill>
                  <a:srgbClr val="000000"/>
                </a:solidFill>
                <a:latin typeface="微软雅黑" panose="020B0503020204020204" pitchFamily="34" charset="-122"/>
                <a:ea typeface="微软雅黑" panose="020B0503020204020204" pitchFamily="34" charset="-122"/>
              </a:rPr>
              <a:t>的层次类</a:t>
            </a:r>
            <a:endParaRPr lang="en-US" altLang="zh-CN" b="1" dirty="0" smtClean="0">
              <a:solidFill>
                <a:srgbClr val="000000"/>
              </a:solidFill>
              <a:latin typeface="微软雅黑" panose="020B0503020204020204" pitchFamily="34" charset="-122"/>
              <a:ea typeface="微软雅黑" panose="020B0503020204020204" pitchFamily="34" charset="-122"/>
            </a:endParaRPr>
          </a:p>
          <a:p>
            <a:pPr algn="just">
              <a:lnSpc>
                <a:spcPct val="120000"/>
              </a:lnSpc>
              <a:spcBef>
                <a:spcPts val="600"/>
              </a:spcBef>
            </a:pPr>
            <a:r>
              <a:rPr lang="zh-CN" altLang="en-US" b="1" dirty="0" smtClean="0">
                <a:solidFill>
                  <a:srgbClr val="000000"/>
                </a:solidFill>
                <a:latin typeface="微软雅黑" panose="020B0503020204020204" pitchFamily="34" charset="-122"/>
                <a:ea typeface="微软雅黑" panose="020B0503020204020204" pitchFamily="34" charset="-122"/>
              </a:rPr>
              <a:t>计算</a:t>
            </a:r>
            <a:r>
              <a:rPr lang="zh-CN" altLang="en-US" b="1" dirty="0">
                <a:solidFill>
                  <a:srgbClr val="000000"/>
                </a:solidFill>
                <a:latin typeface="微软雅黑" panose="020B0503020204020204" pitchFamily="34" charset="-122"/>
                <a:ea typeface="微软雅黑" panose="020B0503020204020204" pitchFamily="34" charset="-122"/>
              </a:rPr>
              <a:t>每个算法的执行时间</a:t>
            </a:r>
            <a:r>
              <a:rPr lang="en-US" altLang="zh-CN" b="1" dirty="0">
                <a:solidFill>
                  <a:srgbClr val="000000"/>
                </a:solidFill>
                <a:latin typeface="微软雅黑" panose="020B0503020204020204" pitchFamily="34" charset="-122"/>
                <a:ea typeface="微软雅黑" panose="020B0503020204020204" pitchFamily="34" charset="-122"/>
              </a:rPr>
              <a:t>. </a:t>
            </a:r>
            <a:r>
              <a:rPr lang="zh-CN" altLang="en-US" b="1" dirty="0">
                <a:solidFill>
                  <a:srgbClr val="000000"/>
                </a:solidFill>
                <a:latin typeface="微软雅黑" panose="020B0503020204020204" pitchFamily="34" charset="-122"/>
                <a:ea typeface="微软雅黑" panose="020B0503020204020204" pitchFamily="34" charset="-122"/>
              </a:rPr>
              <a:t>以获得每个排序算法所花费的执行时间。结果将显示在</a:t>
            </a:r>
            <a:r>
              <a:rPr lang="en-US" altLang="zh-CN" b="1" dirty="0">
                <a:solidFill>
                  <a:srgbClr val="000000"/>
                </a:solidFill>
                <a:latin typeface="微软雅黑" panose="020B0503020204020204" pitchFamily="34" charset="-122"/>
                <a:ea typeface="微软雅黑" panose="020B0503020204020204" pitchFamily="34" charset="-122"/>
              </a:rPr>
              <a:t>GUI</a:t>
            </a:r>
            <a:r>
              <a:rPr lang="zh-CN" altLang="en-US" b="1" dirty="0" smtClean="0">
                <a:solidFill>
                  <a:srgbClr val="000000"/>
                </a:solidFill>
                <a:latin typeface="微软雅黑" panose="020B0503020204020204" pitchFamily="34" charset="-122"/>
                <a:ea typeface="微软雅黑" panose="020B0503020204020204" pitchFamily="34" charset="-122"/>
              </a:rPr>
              <a:t>上</a:t>
            </a:r>
            <a:endParaRPr lang="en-US" altLang="zh-CN" b="1" dirty="0" smtClean="0">
              <a:solidFill>
                <a:srgbClr val="000000"/>
              </a:solidFill>
              <a:latin typeface="微软雅黑" panose="020B0503020204020204" pitchFamily="34" charset="-122"/>
              <a:ea typeface="微软雅黑" panose="020B0503020204020204" pitchFamily="34" charset="-122"/>
            </a:endParaRPr>
          </a:p>
        </p:txBody>
      </p:sp>
      <p:sp>
        <p:nvSpPr>
          <p:cNvPr id="216067" name="Rectangle 3"/>
          <p:cNvSpPr>
            <a:spLocks noGrp="1" noChangeArrowheads="1"/>
          </p:cNvSpPr>
          <p:nvPr>
            <p:ph type="title"/>
          </p:nvPr>
        </p:nvSpPr>
        <p:spPr>
          <a:xfrm>
            <a:off x="1981200" y="274639"/>
            <a:ext cx="8229600" cy="561975"/>
          </a:xfrm>
          <a:solidFill>
            <a:srgbClr val="FFFF99"/>
          </a:solidFill>
        </p:spPr>
        <p:txBody>
          <a:bodyPr/>
          <a:lstStyle/>
          <a:p>
            <a:pPr eaLnBrk="1" hangingPunct="1">
              <a:defRPr/>
            </a:pPr>
            <a:r>
              <a:rPr lang="en-US" altLang="zh-CN" sz="3200" b="1">
                <a:effectLst>
                  <a:outerShdw blurRad="38100" dist="38100" dir="2700000" algn="tl">
                    <a:srgbClr val="FFFFFF"/>
                  </a:outerShdw>
                </a:effectLst>
              </a:rPr>
              <a:t>Example of design using strategy pattern</a:t>
            </a:r>
            <a:endParaRPr lang="en-US" altLang="zh-CN" sz="3200" b="1">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idx="1"/>
          </p:nvPr>
        </p:nvSpPr>
        <p:spPr>
          <a:xfrm>
            <a:off x="1703388" y="6275388"/>
            <a:ext cx="8686800" cy="393700"/>
          </a:xfrm>
        </p:spPr>
        <p:txBody>
          <a:bodyPr/>
          <a:lstStyle/>
          <a:p>
            <a:pPr algn="ctr" eaLnBrk="1" hangingPunct="1">
              <a:lnSpc>
                <a:spcPct val="80000"/>
              </a:lnSpc>
              <a:buFontTx/>
              <a:buNone/>
              <a:defRPr/>
            </a:pPr>
            <a:r>
              <a:rPr lang="zh-CN" altLang="en-US" sz="2400" b="1">
                <a:effectLst>
                  <a:outerShdw blurRad="38100" dist="38100" dir="2700000" algn="tl">
                    <a:srgbClr val="C0C0C0"/>
                  </a:outerShdw>
                </a:effectLst>
                <a:latin typeface="微软雅黑" panose="020B0503020204020204" pitchFamily="34" charset="-122"/>
                <a:ea typeface="微软雅黑" panose="020B0503020204020204" pitchFamily="34" charset="-122"/>
              </a:rPr>
              <a:t>应用策略模式的</a:t>
            </a:r>
            <a:r>
              <a:rPr lang="zh-CN" altLang="en-US" sz="24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panose="020B0604020202020204" pitchFamily="34" charset="0"/>
              </a:rPr>
              <a:t>带有</a:t>
            </a:r>
            <a:r>
              <a:rPr lang="en-US" altLang="zh-CN" sz="24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Context</a:t>
            </a:r>
            <a:r>
              <a:rPr lang="zh-CN" altLang="en-US" sz="24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类的</a:t>
            </a:r>
            <a:r>
              <a:rPr lang="zh-CN" altLang="en-US" sz="2400" b="1">
                <a:effectLst>
                  <a:outerShdw blurRad="38100" dist="38100" dir="2700000" algn="tl">
                    <a:srgbClr val="C0C0C0"/>
                  </a:outerShdw>
                </a:effectLst>
                <a:latin typeface="微软雅黑" panose="020B0503020204020204" pitchFamily="34" charset="-122"/>
                <a:ea typeface="微软雅黑" panose="020B0503020204020204" pitchFamily="34" charset="-122"/>
              </a:rPr>
              <a:t>整数序列排序程序设计类图</a:t>
            </a:r>
            <a:endParaRPr lang="zh-CN" altLang="en-US" sz="24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nvGrpSpPr>
          <p:cNvPr id="33794" name="Group 56"/>
          <p:cNvGrpSpPr/>
          <p:nvPr/>
        </p:nvGrpSpPr>
        <p:grpSpPr bwMode="auto">
          <a:xfrm>
            <a:off x="444995" y="1555750"/>
            <a:ext cx="2592387" cy="647700"/>
            <a:chOff x="249" y="980"/>
            <a:chExt cx="1633" cy="408"/>
          </a:xfrm>
        </p:grpSpPr>
        <p:sp>
          <p:nvSpPr>
            <p:cNvPr id="217103" name="Rectangle 15"/>
            <p:cNvSpPr>
              <a:spLocks noChangeArrowheads="1"/>
            </p:cNvSpPr>
            <p:nvPr/>
          </p:nvSpPr>
          <p:spPr bwMode="auto">
            <a:xfrm>
              <a:off x="249" y="980"/>
              <a:ext cx="1633"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a:effectLst>
                    <a:outerShdw blurRad="38100" dist="38100" dir="2700000" algn="tl">
                      <a:srgbClr val="C0C0C0"/>
                    </a:outerShdw>
                  </a:effectLst>
                  <a:latin typeface="微软雅黑" panose="020B0503020204020204" pitchFamily="34" charset="-122"/>
                  <a:ea typeface="微软雅黑" panose="020B0503020204020204" pitchFamily="34" charset="-122"/>
                </a:rPr>
                <a:t>StrategyGUI</a:t>
              </a:r>
              <a:r>
                <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3796" name="Rectangle 17"/>
            <p:cNvSpPr>
              <a:spLocks noChangeArrowheads="1"/>
            </p:cNvSpPr>
            <p:nvPr/>
          </p:nvSpPr>
          <p:spPr bwMode="auto">
            <a:xfrm>
              <a:off x="249" y="1226"/>
              <a:ext cx="1633" cy="162"/>
            </a:xfrm>
            <a:prstGeom prst="rect">
              <a:avLst/>
            </a:prstGeom>
            <a:solidFill>
              <a:srgbClr val="FFFFFF"/>
            </a:solidFill>
            <a:ln w="9525">
              <a:solidFill>
                <a:schemeClr val="tx1"/>
              </a:solidFill>
              <a:miter lim="800000"/>
            </a:ln>
          </p:spPr>
          <p:txBody>
            <a:bodyPr wrap="none" anchor="ctr"/>
            <a:lstStyle/>
            <a:p>
              <a:r>
                <a:rPr lang="en-US" altLang="zh-CN">
                  <a:latin typeface="微软雅黑" panose="020B0503020204020204" pitchFamily="34" charset="-122"/>
                  <a:ea typeface="微软雅黑" panose="020B0503020204020204" pitchFamily="34" charset="-122"/>
                </a:rPr>
                <a:t>Main()</a:t>
              </a:r>
              <a:endParaRPr lang="en-US" altLang="zh-CN">
                <a:latin typeface="微软雅黑" panose="020B0503020204020204" pitchFamily="34" charset="-122"/>
                <a:ea typeface="微软雅黑" panose="020B0503020204020204" pitchFamily="34" charset="-122"/>
              </a:endParaRPr>
            </a:p>
          </p:txBody>
        </p:sp>
      </p:grpSp>
      <p:sp>
        <p:nvSpPr>
          <p:cNvPr id="33797" name="Line 40"/>
          <p:cNvSpPr>
            <a:spLocks noChangeShapeType="1"/>
          </p:cNvSpPr>
          <p:nvPr/>
        </p:nvSpPr>
        <p:spPr bwMode="auto">
          <a:xfrm>
            <a:off x="10659273" y="5013326"/>
            <a:ext cx="0" cy="3587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798" name="Line 30"/>
          <p:cNvSpPr>
            <a:spLocks noChangeShapeType="1"/>
          </p:cNvSpPr>
          <p:nvPr/>
        </p:nvSpPr>
        <p:spPr bwMode="auto">
          <a:xfrm>
            <a:off x="7913191" y="5014914"/>
            <a:ext cx="0" cy="3587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3799" name="Group 51"/>
          <p:cNvGrpSpPr/>
          <p:nvPr/>
        </p:nvGrpSpPr>
        <p:grpSpPr bwMode="auto">
          <a:xfrm>
            <a:off x="6755197" y="3643313"/>
            <a:ext cx="3842733" cy="938212"/>
            <a:chOff x="2109" y="2295"/>
            <a:chExt cx="1853" cy="591"/>
          </a:xfrm>
        </p:grpSpPr>
        <p:sp>
          <p:nvSpPr>
            <p:cNvPr id="217091" name="Rectangle 3"/>
            <p:cNvSpPr>
              <a:spLocks noChangeArrowheads="1"/>
            </p:cNvSpPr>
            <p:nvPr/>
          </p:nvSpPr>
          <p:spPr bwMode="auto">
            <a:xfrm>
              <a:off x="2109" y="2295"/>
              <a:ext cx="1853" cy="29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400" b="1" i="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SortingAlgorithm</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7092" name="Rectangle 4"/>
            <p:cNvSpPr>
              <a:spLocks noChangeArrowheads="1"/>
            </p:cNvSpPr>
            <p:nvPr/>
          </p:nvSpPr>
          <p:spPr bwMode="auto">
            <a:xfrm>
              <a:off x="2109" y="2638"/>
              <a:ext cx="1853" cy="248"/>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000" b="1" i="1" dirty="0">
                  <a:latin typeface="微软雅黑" panose="020B0503020204020204" pitchFamily="34" charset="-122"/>
                  <a:ea typeface="微软雅黑" panose="020B0503020204020204" pitchFamily="34" charset="-122"/>
                </a:rPr>
                <a:t>+sort(a: </a:t>
              </a:r>
              <a:r>
                <a:rPr lang="en-US" altLang="zh-CN" sz="2000" b="1" i="1" dirty="0" err="1">
                  <a:latin typeface="微软雅黑" panose="020B0503020204020204" pitchFamily="34" charset="-122"/>
                  <a:ea typeface="微软雅黑" panose="020B0503020204020204" pitchFamily="34" charset="-122"/>
                </a:rPr>
                <a:t>int</a:t>
              </a:r>
              <a:r>
                <a:rPr lang="en-US" altLang="zh-CN" sz="2000" b="1" i="1" dirty="0">
                  <a:latin typeface="微软雅黑" panose="020B0503020204020204" pitchFamily="34" charset="-122"/>
                  <a:ea typeface="微软雅黑" panose="020B0503020204020204" pitchFamily="34" charset="-122"/>
                </a:rPr>
                <a:t> [ ], c: Context)</a:t>
              </a:r>
              <a:endParaRPr lang="en-US" altLang="zh-CN" sz="2000"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3802" name="Rectangle 5"/>
            <p:cNvSpPr>
              <a:spLocks noChangeArrowheads="1"/>
            </p:cNvSpPr>
            <p:nvPr/>
          </p:nvSpPr>
          <p:spPr bwMode="auto">
            <a:xfrm>
              <a:off x="2109" y="2585"/>
              <a:ext cx="1853" cy="53"/>
            </a:xfrm>
            <a:prstGeom prst="rect">
              <a:avLst/>
            </a:prstGeom>
            <a:solidFill>
              <a:srgbClr val="FFFFFF"/>
            </a:solidFill>
            <a:ln w="9525">
              <a:solidFill>
                <a:schemeClr val="tx1"/>
              </a:solidFill>
              <a:miter lim="800000"/>
            </a:ln>
          </p:spPr>
          <p:txBody>
            <a:bodyPr wrap="none" anchor="ctr"/>
            <a:lstStyle/>
            <a:p>
              <a:pPr algn="ctr"/>
              <a:endParaRPr lang="zh-CN" altLang="zh-CN"/>
            </a:p>
          </p:txBody>
        </p:sp>
      </p:grpSp>
      <p:sp>
        <p:nvSpPr>
          <p:cNvPr id="33803" name="Line 6"/>
          <p:cNvSpPr>
            <a:spLocks noChangeShapeType="1"/>
          </p:cNvSpPr>
          <p:nvPr/>
        </p:nvSpPr>
        <p:spPr bwMode="auto">
          <a:xfrm>
            <a:off x="2031242" y="4995863"/>
            <a:ext cx="8640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3804" name="Group 47"/>
          <p:cNvGrpSpPr/>
          <p:nvPr/>
        </p:nvGrpSpPr>
        <p:grpSpPr bwMode="auto">
          <a:xfrm>
            <a:off x="157700" y="5321300"/>
            <a:ext cx="3016019" cy="844550"/>
            <a:chOff x="113" y="3352"/>
            <a:chExt cx="1316" cy="532"/>
          </a:xfrm>
        </p:grpSpPr>
        <p:sp>
          <p:nvSpPr>
            <p:cNvPr id="217096" name="Rectangle 8"/>
            <p:cNvSpPr>
              <a:spLocks noChangeArrowheads="1"/>
            </p:cNvSpPr>
            <p:nvPr/>
          </p:nvSpPr>
          <p:spPr bwMode="auto">
            <a:xfrm>
              <a:off x="113" y="3352"/>
              <a:ext cx="1316"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4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BubbleSort</a:t>
              </a:r>
              <a:r>
                <a:rPr lang="en-US" altLang="zh-CN"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7097" name="Rectangle 9"/>
            <p:cNvSpPr>
              <a:spLocks noChangeArrowheads="1"/>
            </p:cNvSpPr>
            <p:nvPr/>
          </p:nvSpPr>
          <p:spPr bwMode="auto">
            <a:xfrm>
              <a:off x="113" y="3638"/>
              <a:ext cx="1316"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b="1" dirty="0">
                  <a:latin typeface="微软雅黑" panose="020B0503020204020204" pitchFamily="34" charset="-122"/>
                  <a:ea typeface="微软雅黑" panose="020B0503020204020204" pitchFamily="34" charset="-122"/>
                </a:rPr>
                <a:t>+sort(a: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c:Context)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3807" name="Rectangle 10"/>
            <p:cNvSpPr>
              <a:spLocks noChangeArrowheads="1"/>
            </p:cNvSpPr>
            <p:nvPr/>
          </p:nvSpPr>
          <p:spPr bwMode="auto">
            <a:xfrm>
              <a:off x="113" y="3598"/>
              <a:ext cx="1316" cy="39"/>
            </a:xfrm>
            <a:prstGeom prst="rect">
              <a:avLst/>
            </a:prstGeom>
            <a:solidFill>
              <a:srgbClr val="FFFFFF"/>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grpSp>
      <p:grpSp>
        <p:nvGrpSpPr>
          <p:cNvPr id="33808" name="Group 50"/>
          <p:cNvGrpSpPr/>
          <p:nvPr/>
        </p:nvGrpSpPr>
        <p:grpSpPr bwMode="auto">
          <a:xfrm>
            <a:off x="3386930" y="5321300"/>
            <a:ext cx="3004820" cy="844550"/>
            <a:chOff x="1519" y="3352"/>
            <a:chExt cx="1316" cy="532"/>
          </a:xfrm>
        </p:grpSpPr>
        <p:sp>
          <p:nvSpPr>
            <p:cNvPr id="217099" name="Rectangle 11"/>
            <p:cNvSpPr>
              <a:spLocks noChangeArrowheads="1"/>
            </p:cNvSpPr>
            <p:nvPr/>
          </p:nvSpPr>
          <p:spPr bwMode="auto">
            <a:xfrm>
              <a:off x="1519" y="3352"/>
              <a:ext cx="1316"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400" b="1" dirty="0" err="1">
                  <a:effectLst>
                    <a:outerShdw blurRad="38100" dist="38100" dir="2700000" algn="tl">
                      <a:srgbClr val="C0C0C0"/>
                    </a:outerShdw>
                  </a:effectLst>
                  <a:latin typeface="微软雅黑" panose="020B0503020204020204" pitchFamily="34" charset="-122"/>
                  <a:ea typeface="微软雅黑" panose="020B0503020204020204" pitchFamily="34" charset="-122"/>
                </a:rPr>
                <a:t>HeapSort</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7100" name="Rectangle 12"/>
            <p:cNvSpPr>
              <a:spLocks noChangeArrowheads="1"/>
            </p:cNvSpPr>
            <p:nvPr/>
          </p:nvSpPr>
          <p:spPr bwMode="auto">
            <a:xfrm>
              <a:off x="1519" y="3638"/>
              <a:ext cx="1316"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b="1" dirty="0">
                  <a:latin typeface="微软雅黑" panose="020B0503020204020204" pitchFamily="34" charset="-122"/>
                  <a:ea typeface="微软雅黑" panose="020B0503020204020204" pitchFamily="34" charset="-122"/>
                </a:rPr>
                <a:t>+sort(a: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c:Context)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3811" name="Rectangle 13"/>
            <p:cNvSpPr>
              <a:spLocks noChangeArrowheads="1"/>
            </p:cNvSpPr>
            <p:nvPr/>
          </p:nvSpPr>
          <p:spPr bwMode="auto">
            <a:xfrm>
              <a:off x="1519" y="3598"/>
              <a:ext cx="1316" cy="39"/>
            </a:xfrm>
            <a:prstGeom prst="rect">
              <a:avLst/>
            </a:prstGeom>
            <a:solidFill>
              <a:srgbClr val="FFFFFF"/>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grpSp>
      <p:grpSp>
        <p:nvGrpSpPr>
          <p:cNvPr id="33812" name="Group 49"/>
          <p:cNvGrpSpPr/>
          <p:nvPr/>
        </p:nvGrpSpPr>
        <p:grpSpPr bwMode="auto">
          <a:xfrm>
            <a:off x="6601211" y="5302250"/>
            <a:ext cx="2790917" cy="844550"/>
            <a:chOff x="2879" y="3340"/>
            <a:chExt cx="1407" cy="532"/>
          </a:xfrm>
        </p:grpSpPr>
        <p:sp>
          <p:nvSpPr>
            <p:cNvPr id="217106" name="Rectangle 18"/>
            <p:cNvSpPr>
              <a:spLocks noChangeArrowheads="1"/>
            </p:cNvSpPr>
            <p:nvPr/>
          </p:nvSpPr>
          <p:spPr bwMode="auto">
            <a:xfrm>
              <a:off x="2879" y="3340"/>
              <a:ext cx="1407"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rPr>
                <a:t>InsertionSort</a:t>
              </a:r>
              <a:endPar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7107" name="Rectangle 19"/>
            <p:cNvSpPr>
              <a:spLocks noChangeArrowheads="1"/>
            </p:cNvSpPr>
            <p:nvPr/>
          </p:nvSpPr>
          <p:spPr bwMode="auto">
            <a:xfrm>
              <a:off x="2879" y="3626"/>
              <a:ext cx="1407"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b="1" dirty="0">
                  <a:latin typeface="微软雅黑" panose="020B0503020204020204" pitchFamily="34" charset="-122"/>
                  <a:ea typeface="微软雅黑" panose="020B0503020204020204" pitchFamily="34" charset="-122"/>
                </a:rPr>
                <a:t>+sort(a: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c:Context)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3815" name="Rectangle 20"/>
            <p:cNvSpPr>
              <a:spLocks noChangeArrowheads="1"/>
            </p:cNvSpPr>
            <p:nvPr/>
          </p:nvSpPr>
          <p:spPr bwMode="auto">
            <a:xfrm>
              <a:off x="2879" y="3586"/>
              <a:ext cx="1407" cy="39"/>
            </a:xfrm>
            <a:prstGeom prst="rect">
              <a:avLst/>
            </a:prstGeom>
            <a:solidFill>
              <a:srgbClr val="FFFFFF"/>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grpSp>
      <p:grpSp>
        <p:nvGrpSpPr>
          <p:cNvPr id="33816" name="Group 48"/>
          <p:cNvGrpSpPr/>
          <p:nvPr/>
        </p:nvGrpSpPr>
        <p:grpSpPr bwMode="auto">
          <a:xfrm>
            <a:off x="9569240" y="5321300"/>
            <a:ext cx="2465604" cy="844550"/>
            <a:chOff x="4331" y="3352"/>
            <a:chExt cx="1361" cy="532"/>
          </a:xfrm>
        </p:grpSpPr>
        <p:sp>
          <p:nvSpPr>
            <p:cNvPr id="217109" name="Rectangle 21"/>
            <p:cNvSpPr>
              <a:spLocks noChangeArrowheads="1"/>
            </p:cNvSpPr>
            <p:nvPr/>
          </p:nvSpPr>
          <p:spPr bwMode="auto">
            <a:xfrm>
              <a:off x="4331" y="3352"/>
              <a:ext cx="1361"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rPr>
                <a:t>QuikSort</a:t>
              </a:r>
              <a:r>
                <a:rPr lang="en-US" altLang="zh-CN">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7110" name="Rectangle 22"/>
            <p:cNvSpPr>
              <a:spLocks noChangeArrowheads="1"/>
            </p:cNvSpPr>
            <p:nvPr/>
          </p:nvSpPr>
          <p:spPr bwMode="auto">
            <a:xfrm>
              <a:off x="4331" y="3638"/>
              <a:ext cx="1361"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1600" b="1" dirty="0">
                  <a:latin typeface="微软雅黑" panose="020B0503020204020204" pitchFamily="34" charset="-122"/>
                  <a:ea typeface="微软雅黑" panose="020B0503020204020204" pitchFamily="34" charset="-122"/>
                </a:rPr>
                <a:t>+sort(a: </a:t>
              </a:r>
              <a:r>
                <a:rPr lang="en-US" altLang="zh-CN" sz="1600" b="1" dirty="0" err="1">
                  <a:latin typeface="微软雅黑" panose="020B0503020204020204" pitchFamily="34" charset="-122"/>
                  <a:ea typeface="微软雅黑" panose="020B0503020204020204" pitchFamily="34" charset="-122"/>
                </a:rPr>
                <a:t>int</a:t>
              </a:r>
              <a:r>
                <a:rPr lang="en-US" altLang="zh-CN" sz="1600" b="1" dirty="0">
                  <a:latin typeface="微软雅黑" panose="020B0503020204020204" pitchFamily="34" charset="-122"/>
                  <a:ea typeface="微软雅黑" panose="020B0503020204020204" pitchFamily="34" charset="-122"/>
                </a:rPr>
                <a:t>[], c:Context)</a:t>
              </a:r>
              <a:endPar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3819" name="Rectangle 23"/>
            <p:cNvSpPr>
              <a:spLocks noChangeArrowheads="1"/>
            </p:cNvSpPr>
            <p:nvPr/>
          </p:nvSpPr>
          <p:spPr bwMode="auto">
            <a:xfrm>
              <a:off x="4331" y="3598"/>
              <a:ext cx="1361" cy="39"/>
            </a:xfrm>
            <a:prstGeom prst="rect">
              <a:avLst/>
            </a:prstGeom>
            <a:solidFill>
              <a:srgbClr val="FFFFFF"/>
            </a:solidFill>
            <a:ln w="9525">
              <a:solidFill>
                <a:schemeClr val="tx1"/>
              </a:solidFill>
              <a:miter lim="800000"/>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grpSp>
      <p:sp>
        <p:nvSpPr>
          <p:cNvPr id="33820" name="AutoShape 27"/>
          <p:cNvSpPr>
            <a:spLocks noChangeArrowheads="1"/>
          </p:cNvSpPr>
          <p:nvPr/>
        </p:nvSpPr>
        <p:spPr bwMode="auto">
          <a:xfrm>
            <a:off x="7537837" y="4579939"/>
            <a:ext cx="287337" cy="433387"/>
          </a:xfrm>
          <a:prstGeom prst="upArrow">
            <a:avLst>
              <a:gd name="adj1" fmla="val 0"/>
              <a:gd name="adj2" fmla="val 88347"/>
            </a:avLst>
          </a:prstGeom>
          <a:solidFill>
            <a:srgbClr val="333333"/>
          </a:solidFill>
          <a:ln w="9525">
            <a:solidFill>
              <a:schemeClr val="tx1"/>
            </a:solidFill>
            <a:miter lim="800000"/>
          </a:ln>
        </p:spPr>
        <p:txBody>
          <a:bodyPr wrap="none" anchor="ctr"/>
          <a:lstStyle/>
          <a:p>
            <a:pPr algn="ctr"/>
            <a:endParaRPr lang="zh-CN" altLang="zh-CN"/>
          </a:p>
        </p:txBody>
      </p:sp>
      <p:sp>
        <p:nvSpPr>
          <p:cNvPr id="33821" name="Line 28"/>
          <p:cNvSpPr>
            <a:spLocks noChangeShapeType="1"/>
          </p:cNvSpPr>
          <p:nvPr/>
        </p:nvSpPr>
        <p:spPr bwMode="auto">
          <a:xfrm>
            <a:off x="2018020" y="5014914"/>
            <a:ext cx="3175" cy="2873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2" name="Line 29"/>
          <p:cNvSpPr>
            <a:spLocks noChangeShapeType="1"/>
          </p:cNvSpPr>
          <p:nvPr/>
        </p:nvSpPr>
        <p:spPr bwMode="auto">
          <a:xfrm>
            <a:off x="4706488" y="5014914"/>
            <a:ext cx="0" cy="2873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3823" name="Group 54"/>
          <p:cNvGrpSpPr/>
          <p:nvPr/>
        </p:nvGrpSpPr>
        <p:grpSpPr bwMode="auto">
          <a:xfrm>
            <a:off x="373555" y="2636839"/>
            <a:ext cx="3346341" cy="2016125"/>
            <a:chOff x="204" y="1661"/>
            <a:chExt cx="1769" cy="1270"/>
          </a:xfrm>
        </p:grpSpPr>
        <p:sp>
          <p:nvSpPr>
            <p:cNvPr id="217120" name="Rectangle 32"/>
            <p:cNvSpPr>
              <a:spLocks noChangeArrowheads="1"/>
            </p:cNvSpPr>
            <p:nvPr/>
          </p:nvSpPr>
          <p:spPr bwMode="auto">
            <a:xfrm>
              <a:off x="204" y="1661"/>
              <a:ext cx="1769" cy="27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Context</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7121" name="Rectangle 33"/>
            <p:cNvSpPr>
              <a:spLocks noChangeArrowheads="1"/>
            </p:cNvSpPr>
            <p:nvPr/>
          </p:nvSpPr>
          <p:spPr bwMode="auto">
            <a:xfrm>
              <a:off x="204" y="2160"/>
              <a:ext cx="1769" cy="771"/>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nSpc>
                  <a:spcPct val="85000"/>
                </a:lnSpc>
                <a:defRPr/>
              </a:pPr>
              <a:r>
                <a:rPr lang="en-US" altLang="zh-CN" b="1" dirty="0">
                  <a:latin typeface="微软雅黑" panose="020B0503020204020204" pitchFamily="34" charset="-122"/>
                  <a:ea typeface="微软雅黑" panose="020B0503020204020204" pitchFamily="34" charset="-122"/>
                </a:rPr>
                <a:t>+Context(s: </a:t>
              </a:r>
              <a:r>
                <a:rPr lang="en-US" altLang="zh-CN" b="1" dirty="0" err="1">
                  <a:latin typeface="微软雅黑" panose="020B0503020204020204" pitchFamily="34" charset="-122"/>
                  <a:ea typeface="微软雅黑" panose="020B0503020204020204" pitchFamily="34" charset="-122"/>
                </a:rPr>
                <a:t>SortAlgorithm</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85000"/>
                </a:lnSpc>
                <a:defRPr/>
              </a:pP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sortIntArray</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85000"/>
                </a:lnSpc>
                <a:defRPr/>
              </a:pP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startExecution</a:t>
              </a:r>
              <a:r>
                <a:rPr lang="en-US" altLang="zh-CN" b="1" dirty="0">
                  <a:latin typeface="微软雅黑" panose="020B0503020204020204" pitchFamily="34" charset="-122"/>
                  <a:ea typeface="微软雅黑" panose="020B0503020204020204" pitchFamily="34" charset="-122"/>
                </a:rPr>
                <a:t>(): void</a:t>
              </a:r>
              <a:endParaRPr lang="en-US" altLang="zh-CN" b="1" dirty="0">
                <a:latin typeface="微软雅黑" panose="020B0503020204020204" pitchFamily="34" charset="-122"/>
                <a:ea typeface="微软雅黑" panose="020B0503020204020204" pitchFamily="34" charset="-122"/>
              </a:endParaRPr>
            </a:p>
            <a:p>
              <a:pPr>
                <a:lnSpc>
                  <a:spcPct val="85000"/>
                </a:lnSpc>
                <a:defRPr/>
              </a:pP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endExecution</a:t>
              </a:r>
              <a:r>
                <a:rPr lang="en-US" altLang="zh-CN" b="1" dirty="0">
                  <a:latin typeface="微软雅黑" panose="020B0503020204020204" pitchFamily="34" charset="-122"/>
                  <a:ea typeface="微软雅黑" panose="020B0503020204020204" pitchFamily="34" charset="-122"/>
                </a:rPr>
                <a:t>(): void</a:t>
              </a:r>
              <a:endParaRPr lang="en-US" altLang="zh-CN" b="1" dirty="0">
                <a:latin typeface="微软雅黑" panose="020B0503020204020204" pitchFamily="34" charset="-122"/>
                <a:ea typeface="微软雅黑" panose="020B0503020204020204" pitchFamily="34" charset="-122"/>
              </a:endParaRPr>
            </a:p>
            <a:p>
              <a:pPr>
                <a:lnSpc>
                  <a:spcPct val="85000"/>
                </a:lnSpc>
                <a:defRPr/>
              </a:pP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getExeTime</a:t>
              </a:r>
              <a:r>
                <a:rPr lang="en-US" altLang="zh-CN" b="1" dirty="0">
                  <a:latin typeface="微软雅黑" panose="020B0503020204020204" pitchFamily="34" charset="-122"/>
                  <a:ea typeface="微软雅黑" panose="020B0503020204020204" pitchFamily="34" charset="-122"/>
                </a:rPr>
                <a:t>(): long</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3826" name="Rectangle 34"/>
            <p:cNvSpPr>
              <a:spLocks noChangeArrowheads="1"/>
            </p:cNvSpPr>
            <p:nvPr/>
          </p:nvSpPr>
          <p:spPr bwMode="auto">
            <a:xfrm>
              <a:off x="204" y="1933"/>
              <a:ext cx="1769" cy="227"/>
            </a:xfrm>
            <a:prstGeom prst="rect">
              <a:avLst/>
            </a:prstGeom>
            <a:solidFill>
              <a:srgbClr val="FFFFFF"/>
            </a:solidFill>
            <a:ln w="9525">
              <a:solidFill>
                <a:schemeClr val="tx1"/>
              </a:solidFill>
              <a:miter lim="800000"/>
            </a:ln>
          </p:spPr>
          <p:txBody>
            <a:bodyPr wrap="none" lIns="18000" anchor="ctr"/>
            <a:lstStyle/>
            <a:p>
              <a:r>
                <a:rPr lang="en-US" altLang="zh-CN" b="1" dirty="0">
                  <a:latin typeface="微软雅黑" panose="020B0503020204020204" pitchFamily="34" charset="-122"/>
                  <a:ea typeface="微软雅黑" panose="020B0503020204020204" pitchFamily="34" charset="-122"/>
                </a:rPr>
                <a:t>-s: </a:t>
              </a:r>
              <a:r>
                <a:rPr lang="en-US" altLang="zh-CN" b="1" dirty="0" err="1">
                  <a:latin typeface="微软雅黑" panose="020B0503020204020204" pitchFamily="34" charset="-122"/>
                  <a:ea typeface="微软雅黑" panose="020B0503020204020204" pitchFamily="34" charset="-122"/>
                </a:rPr>
                <a:t>SortingAlgorithm</a:t>
              </a:r>
              <a:endParaRPr lang="en-US" altLang="zh-CN" b="1" dirty="0">
                <a:latin typeface="微软雅黑" panose="020B0503020204020204" pitchFamily="34" charset="-122"/>
                <a:ea typeface="微软雅黑" panose="020B0503020204020204" pitchFamily="34" charset="-122"/>
              </a:endParaRPr>
            </a:p>
          </p:txBody>
        </p:sp>
      </p:grpSp>
      <p:sp>
        <p:nvSpPr>
          <p:cNvPr id="217127" name="Rectangle 39"/>
          <p:cNvSpPr>
            <a:spLocks noGrp="1" noChangeArrowheads="1"/>
          </p:cNvSpPr>
          <p:nvPr>
            <p:ph type="title"/>
          </p:nvPr>
        </p:nvSpPr>
        <p:spPr>
          <a:xfrm>
            <a:off x="1981200" y="274639"/>
            <a:ext cx="8229600" cy="561975"/>
          </a:xfrm>
          <a:solidFill>
            <a:srgbClr val="FFFF99"/>
          </a:solidFill>
        </p:spPr>
        <p:txBody>
          <a:bodyPr/>
          <a:lstStyle/>
          <a:p>
            <a:pPr eaLnBrk="1" hangingPunct="1">
              <a:defRPr/>
            </a:pPr>
            <a:r>
              <a:rPr lang="en-US" altLang="zh-CN" sz="3200" b="1">
                <a:effectLst>
                  <a:outerShdw blurRad="38100" dist="38100" dir="2700000" algn="tl">
                    <a:srgbClr val="FFFFFF"/>
                  </a:outerShdw>
                </a:effectLst>
              </a:rPr>
              <a:t>Example of design using strategy pattern</a:t>
            </a:r>
            <a:endParaRPr lang="en-US" altLang="zh-CN" sz="3200" b="1">
              <a:effectLst>
                <a:outerShdw blurRad="38100" dist="38100" dir="2700000" algn="tl">
                  <a:srgbClr val="FFFFFF"/>
                </a:outerShdw>
              </a:effectLst>
            </a:endParaRPr>
          </a:p>
        </p:txBody>
      </p:sp>
      <p:sp>
        <p:nvSpPr>
          <p:cNvPr id="217130" name="Line 42"/>
          <p:cNvSpPr>
            <a:spLocks noChangeShapeType="1"/>
          </p:cNvSpPr>
          <p:nvPr/>
        </p:nvSpPr>
        <p:spPr bwMode="auto">
          <a:xfrm>
            <a:off x="3761230" y="3860800"/>
            <a:ext cx="3024000" cy="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7133" name="Text Box 45"/>
          <p:cNvSpPr txBox="1">
            <a:spLocks noChangeArrowheads="1"/>
          </p:cNvSpPr>
          <p:nvPr/>
        </p:nvSpPr>
        <p:spPr bwMode="auto">
          <a:xfrm>
            <a:off x="4656524" y="3448051"/>
            <a:ext cx="2098675"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90000"/>
              </a:lnSpc>
            </a:pPr>
            <a:r>
              <a:rPr lang="en-US" altLang="zh-CN" sz="2400" b="1">
                <a:ea typeface="黑体" panose="02010609060101010101" pitchFamily="49" charset="-122"/>
              </a:rPr>
              <a:t>3. s.sort(a, c)</a:t>
            </a:r>
            <a:endParaRPr lang="en-US" altLang="zh-CN" sz="2400" b="1">
              <a:ea typeface="黑体" panose="02010609060101010101" pitchFamily="49" charset="-122"/>
            </a:endParaRPr>
          </a:p>
        </p:txBody>
      </p:sp>
      <p:sp>
        <p:nvSpPr>
          <p:cNvPr id="217134" name="Text Box 46"/>
          <p:cNvSpPr txBox="1">
            <a:spLocks noChangeArrowheads="1"/>
          </p:cNvSpPr>
          <p:nvPr/>
        </p:nvSpPr>
        <p:spPr bwMode="auto">
          <a:xfrm>
            <a:off x="4080261" y="4149726"/>
            <a:ext cx="2520950" cy="492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80000"/>
              </a:lnSpc>
            </a:pP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利用</a:t>
            </a: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调用</a:t>
            </a:r>
            <a:r>
              <a:rPr lang="en-US" altLang="zh-CN" sz="2000" b="1" dirty="0">
                <a:latin typeface="微软雅黑" panose="020B0503020204020204" pitchFamily="34" charset="-122"/>
                <a:ea typeface="微软雅黑" panose="020B0503020204020204" pitchFamily="34" charset="-122"/>
              </a:rPr>
              <a:t>Context</a:t>
            </a:r>
            <a:r>
              <a:rPr lang="zh-CN" altLang="en-US" sz="2000" b="1" dirty="0">
                <a:latin typeface="微软雅黑" panose="020B0503020204020204" pitchFamily="34" charset="-122"/>
                <a:ea typeface="微软雅黑" panose="020B0503020204020204" pitchFamily="34" charset="-122"/>
              </a:rPr>
              <a:t>的方法</a:t>
            </a:r>
            <a:endParaRPr lang="zh-CN" altLang="en-US" sz="2000" b="1" dirty="0">
              <a:latin typeface="微软雅黑" panose="020B0503020204020204" pitchFamily="34" charset="-122"/>
              <a:ea typeface="微软雅黑" panose="020B0503020204020204" pitchFamily="34" charset="-122"/>
            </a:endParaRPr>
          </a:p>
        </p:txBody>
      </p:sp>
      <p:sp>
        <p:nvSpPr>
          <p:cNvPr id="217140" name="Line 52"/>
          <p:cNvSpPr>
            <a:spLocks noChangeShapeType="1"/>
          </p:cNvSpPr>
          <p:nvPr/>
        </p:nvSpPr>
        <p:spPr bwMode="auto">
          <a:xfrm>
            <a:off x="1741981" y="2203450"/>
            <a:ext cx="0" cy="433388"/>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7141" name="Line 53"/>
          <p:cNvSpPr>
            <a:spLocks noChangeShapeType="1"/>
          </p:cNvSpPr>
          <p:nvPr/>
        </p:nvSpPr>
        <p:spPr bwMode="auto">
          <a:xfrm flipH="1" flipV="1">
            <a:off x="3720928" y="4076700"/>
            <a:ext cx="2988000" cy="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4" name="Line 57"/>
          <p:cNvSpPr>
            <a:spLocks noChangeShapeType="1"/>
          </p:cNvSpPr>
          <p:nvPr/>
        </p:nvSpPr>
        <p:spPr bwMode="auto">
          <a:xfrm>
            <a:off x="3082616" y="1926162"/>
            <a:ext cx="5544000" cy="0"/>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5" name="Line 58"/>
          <p:cNvSpPr>
            <a:spLocks noChangeShapeType="1"/>
          </p:cNvSpPr>
          <p:nvPr/>
        </p:nvSpPr>
        <p:spPr bwMode="auto">
          <a:xfrm>
            <a:off x="8608499" y="1946275"/>
            <a:ext cx="0" cy="172720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7148" name="Text Box 60"/>
          <p:cNvSpPr txBox="1">
            <a:spLocks noChangeArrowheads="1"/>
          </p:cNvSpPr>
          <p:nvPr/>
        </p:nvSpPr>
        <p:spPr bwMode="auto">
          <a:xfrm>
            <a:off x="3432561" y="1387761"/>
            <a:ext cx="381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创建某个策略子类对象</a:t>
            </a:r>
            <a:r>
              <a:rPr lang="en-US" altLang="zh-CN" sz="2400" b="1" dirty="0">
                <a:latin typeface="微软雅黑" panose="020B0503020204020204" pitchFamily="34" charset="-122"/>
                <a:ea typeface="微软雅黑" panose="020B0503020204020204" pitchFamily="34" charset="-122"/>
              </a:rPr>
              <a:t>s</a:t>
            </a:r>
            <a:endParaRPr lang="en-US" altLang="zh-CN" sz="2400" b="1" dirty="0">
              <a:latin typeface="微软雅黑" panose="020B0503020204020204" pitchFamily="34" charset="-122"/>
              <a:ea typeface="微软雅黑" panose="020B0503020204020204" pitchFamily="34" charset="-122"/>
            </a:endParaRPr>
          </a:p>
        </p:txBody>
      </p:sp>
      <p:sp>
        <p:nvSpPr>
          <p:cNvPr id="30744" name="Text Box 61"/>
          <p:cNvSpPr txBox="1">
            <a:spLocks noChangeArrowheads="1"/>
          </p:cNvSpPr>
          <p:nvPr/>
        </p:nvSpPr>
        <p:spPr bwMode="auto">
          <a:xfrm>
            <a:off x="1853353" y="2212437"/>
            <a:ext cx="61951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400" b="1" dirty="0">
                <a:latin typeface="微软雅黑" panose="020B0503020204020204" pitchFamily="34" charset="-122"/>
                <a:ea typeface="微软雅黑" panose="020B0503020204020204" pitchFamily="34" charset="-122"/>
              </a:rPr>
              <a:t>2. </a:t>
            </a:r>
            <a:r>
              <a:rPr lang="zh-CN" altLang="en-US" sz="2400" b="1" dirty="0">
                <a:latin typeface="微软雅黑" panose="020B0503020204020204" pitchFamily="34" charset="-122"/>
                <a:ea typeface="微软雅黑" panose="020B0503020204020204" pitchFamily="34" charset="-122"/>
              </a:rPr>
              <a:t>创建</a:t>
            </a:r>
            <a:r>
              <a:rPr lang="en-US" altLang="zh-CN" sz="2400" b="1" dirty="0">
                <a:latin typeface="微软雅黑" panose="020B0503020204020204" pitchFamily="34" charset="-122"/>
                <a:ea typeface="微软雅黑" panose="020B0503020204020204" pitchFamily="34" charset="-122"/>
              </a:rPr>
              <a:t>Context</a:t>
            </a:r>
            <a:r>
              <a:rPr lang="zh-CN" altLang="en-US" sz="2400" b="1" dirty="0">
                <a:latin typeface="微软雅黑" panose="020B0503020204020204" pitchFamily="34" charset="-122"/>
                <a:ea typeface="微软雅黑" panose="020B0503020204020204" pitchFamily="34" charset="-122"/>
              </a:rPr>
              <a:t>对象</a:t>
            </a:r>
            <a:r>
              <a:rPr lang="en-US" altLang="zh-CN" sz="2400" b="1" dirty="0">
                <a:latin typeface="微软雅黑" panose="020B0503020204020204" pitchFamily="34" charset="-122"/>
                <a:ea typeface="微软雅黑" panose="020B0503020204020204" pitchFamily="34" charset="-122"/>
              </a:rPr>
              <a:t>c</a:t>
            </a:r>
            <a:r>
              <a:rPr lang="zh-CN" altLang="en-US" sz="2400" b="1" dirty="0" smtClean="0">
                <a:latin typeface="微软雅黑" panose="020B0503020204020204" pitchFamily="34" charset="-122"/>
                <a:ea typeface="微软雅黑" panose="020B0503020204020204" pitchFamily="34" charset="-122"/>
              </a:rPr>
              <a:t>，将</a:t>
            </a:r>
            <a:r>
              <a:rPr lang="en-US" altLang="zh-CN" sz="2400" b="1" dirty="0">
                <a:latin typeface="微软雅黑" panose="020B0503020204020204" pitchFamily="34" charset="-122"/>
                <a:ea typeface="微软雅黑" panose="020B0503020204020204" pitchFamily="34" charset="-122"/>
              </a:rPr>
              <a:t>s</a:t>
            </a:r>
            <a:r>
              <a:rPr lang="zh-CN" altLang="en-US" sz="2400" b="1" dirty="0">
                <a:latin typeface="微软雅黑" panose="020B0503020204020204" pitchFamily="34" charset="-122"/>
                <a:ea typeface="微软雅黑" panose="020B0503020204020204" pitchFamily="34" charset="-122"/>
              </a:rPr>
              <a:t>配置给</a:t>
            </a:r>
            <a:r>
              <a:rPr lang="en-US" altLang="zh-CN" sz="2400" b="1" dirty="0">
                <a:latin typeface="微软雅黑" panose="020B0503020204020204" pitchFamily="34" charset="-122"/>
                <a:ea typeface="微软雅黑" panose="020B0503020204020204" pitchFamily="34" charset="-122"/>
              </a:rPr>
              <a:t>Context</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17148"/>
                                        </p:tgtEl>
                                        <p:attrNameLst>
                                          <p:attrName>style.visibility</p:attrName>
                                        </p:attrNameLst>
                                      </p:cBhvr>
                                      <p:to>
                                        <p:strVal val="visible"/>
                                      </p:to>
                                    </p:set>
                                    <p:anim calcmode="lin" valueType="num">
                                      <p:cBhvr>
                                        <p:cTn id="7" dur="1000" fill="hold"/>
                                        <p:tgtEl>
                                          <p:spTgt spid="217148"/>
                                        </p:tgtEl>
                                        <p:attrNameLst>
                                          <p:attrName>ppt_x</p:attrName>
                                        </p:attrNameLst>
                                      </p:cBhvr>
                                      <p:tavLst>
                                        <p:tav tm="0">
                                          <p:val>
                                            <p:strVal val="#ppt_x-.2"/>
                                          </p:val>
                                        </p:tav>
                                        <p:tav tm="100000">
                                          <p:val>
                                            <p:strVal val="#ppt_x"/>
                                          </p:val>
                                        </p:tav>
                                      </p:tavLst>
                                    </p:anim>
                                    <p:anim calcmode="lin" valueType="num">
                                      <p:cBhvr>
                                        <p:cTn id="8" dur="1000" fill="hold"/>
                                        <p:tgtEl>
                                          <p:spTgt spid="217148"/>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7148"/>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217140"/>
                                        </p:tgtEl>
                                        <p:attrNameLst>
                                          <p:attrName>style.visibility</p:attrName>
                                        </p:attrNameLst>
                                      </p:cBhvr>
                                      <p:to>
                                        <p:strVal val="visible"/>
                                      </p:to>
                                    </p:set>
                                    <p:animEffect transition="in" filter="slide(fromBottom)">
                                      <p:cBhvr>
                                        <p:cTn id="14" dur="500"/>
                                        <p:tgtEl>
                                          <p:spTgt spid="217140"/>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30744"/>
                                        </p:tgtEl>
                                        <p:attrNameLst>
                                          <p:attrName>style.visibility</p:attrName>
                                        </p:attrNameLst>
                                      </p:cBhvr>
                                      <p:to>
                                        <p:strVal val="visible"/>
                                      </p:to>
                                    </p:set>
                                    <p:animEffect transition="in" filter="slide(fromBottom)">
                                      <p:cBhvr>
                                        <p:cTn id="17" dur="500"/>
                                        <p:tgtEl>
                                          <p:spTgt spid="30744"/>
                                        </p:tgtEl>
                                      </p:cBhvr>
                                    </p:animEffect>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grpId="0" nodeType="clickEffect">
                                  <p:stCondLst>
                                    <p:cond delay="0"/>
                                  </p:stCondLst>
                                  <p:childTnLst>
                                    <p:set>
                                      <p:cBhvr>
                                        <p:cTn id="21" dur="1" fill="hold">
                                          <p:stCondLst>
                                            <p:cond delay="0"/>
                                          </p:stCondLst>
                                        </p:cTn>
                                        <p:tgtEl>
                                          <p:spTgt spid="217130"/>
                                        </p:tgtEl>
                                        <p:attrNameLst>
                                          <p:attrName>style.visibility</p:attrName>
                                        </p:attrNameLst>
                                      </p:cBhvr>
                                      <p:to>
                                        <p:strVal val="visible"/>
                                      </p:to>
                                    </p:set>
                                    <p:anim calcmode="lin" valueType="num">
                                      <p:cBhvr>
                                        <p:cTn id="22" dur="1000" fill="hold"/>
                                        <p:tgtEl>
                                          <p:spTgt spid="217130"/>
                                        </p:tgtEl>
                                        <p:attrNameLst>
                                          <p:attrName>ppt_x</p:attrName>
                                        </p:attrNameLst>
                                      </p:cBhvr>
                                      <p:tavLst>
                                        <p:tav tm="0">
                                          <p:val>
                                            <p:strVal val="#ppt_x-.2"/>
                                          </p:val>
                                        </p:tav>
                                        <p:tav tm="100000">
                                          <p:val>
                                            <p:strVal val="#ppt_x"/>
                                          </p:val>
                                        </p:tav>
                                      </p:tavLst>
                                    </p:anim>
                                    <p:anim calcmode="lin" valueType="num">
                                      <p:cBhvr>
                                        <p:cTn id="23" dur="1000" fill="hold"/>
                                        <p:tgtEl>
                                          <p:spTgt spid="217130"/>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17130"/>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217133"/>
                                        </p:tgtEl>
                                        <p:attrNameLst>
                                          <p:attrName>style.visibility</p:attrName>
                                        </p:attrNameLst>
                                      </p:cBhvr>
                                      <p:to>
                                        <p:strVal val="visible"/>
                                      </p:to>
                                    </p:set>
                                    <p:anim calcmode="lin" valueType="num">
                                      <p:cBhvr>
                                        <p:cTn id="27" dur="1000" fill="hold"/>
                                        <p:tgtEl>
                                          <p:spTgt spid="217133"/>
                                        </p:tgtEl>
                                        <p:attrNameLst>
                                          <p:attrName>ppt_x</p:attrName>
                                        </p:attrNameLst>
                                      </p:cBhvr>
                                      <p:tavLst>
                                        <p:tav tm="0">
                                          <p:val>
                                            <p:strVal val="#ppt_x-.2"/>
                                          </p:val>
                                        </p:tav>
                                        <p:tav tm="100000">
                                          <p:val>
                                            <p:strVal val="#ppt_x"/>
                                          </p:val>
                                        </p:tav>
                                      </p:tavLst>
                                    </p:anim>
                                    <p:anim calcmode="lin" valueType="num">
                                      <p:cBhvr>
                                        <p:cTn id="28" dur="1000" fill="hold"/>
                                        <p:tgtEl>
                                          <p:spTgt spid="21713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17133"/>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217141"/>
                                        </p:tgtEl>
                                        <p:attrNameLst>
                                          <p:attrName>style.visibility</p:attrName>
                                        </p:attrNameLst>
                                      </p:cBhvr>
                                      <p:to>
                                        <p:strVal val="visible"/>
                                      </p:to>
                                    </p:set>
                                    <p:animEffect transition="in" filter="slide(fromBottom)">
                                      <p:cBhvr>
                                        <p:cTn id="34" dur="500"/>
                                        <p:tgtEl>
                                          <p:spTgt spid="217141"/>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217134"/>
                                        </p:tgtEl>
                                        <p:attrNameLst>
                                          <p:attrName>style.visibility</p:attrName>
                                        </p:attrNameLst>
                                      </p:cBhvr>
                                      <p:to>
                                        <p:strVal val="visible"/>
                                      </p:to>
                                    </p:set>
                                    <p:animEffect transition="in" filter="slide(fromBottom)">
                                      <p:cBhvr>
                                        <p:cTn id="37" dur="500"/>
                                        <p:tgtEl>
                                          <p:spTgt spid="217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30" grpId="0" animBg="1"/>
      <p:bldP spid="217133" grpId="0" animBg="1"/>
      <p:bldP spid="217134" grpId="0" animBg="1"/>
      <p:bldP spid="217140" grpId="0" animBg="1"/>
      <p:bldP spid="217141" grpId="0" animBg="1"/>
      <p:bldP spid="217148" grpId="0"/>
      <p:bldP spid="307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noChangeArrowheads="1"/>
          </p:cNvSpPr>
          <p:nvPr>
            <p:ph type="title"/>
          </p:nvPr>
        </p:nvSpPr>
        <p:spPr/>
        <p:txBody>
          <a:bodyPr/>
          <a:lstStyle/>
          <a:p>
            <a:endParaRPr lang="zh-CN" altLang="en-US" smtClean="0"/>
          </a:p>
        </p:txBody>
      </p:sp>
      <p:sp>
        <p:nvSpPr>
          <p:cNvPr id="245764" name="AutoShape 4"/>
          <p:cNvSpPr>
            <a:spLocks noChangeArrowheads="1"/>
          </p:cNvSpPr>
          <p:nvPr/>
        </p:nvSpPr>
        <p:spPr bwMode="auto">
          <a:xfrm>
            <a:off x="3211514" y="2852738"/>
            <a:ext cx="5722937" cy="1439862"/>
          </a:xfrm>
          <a:prstGeom prst="bevel">
            <a:avLst>
              <a:gd name="adj" fmla="val 12500"/>
            </a:avLst>
          </a:prstGeom>
          <a:solidFill>
            <a:srgbClr val="FFCC00">
              <a:alpha val="19000"/>
            </a:srgbClr>
          </a:solidFill>
          <a:ln w="9525">
            <a:solidFill>
              <a:schemeClr val="tx1"/>
            </a:solidFill>
            <a:miter lim="800000"/>
          </a:ln>
          <a:effectLst/>
        </p:spPr>
        <p:txBody>
          <a:bodyPr wrap="none" anchor="ctr"/>
          <a:lstStyle/>
          <a:p>
            <a:pPr algn="ctr">
              <a:defRPr/>
            </a:pPr>
            <a:r>
              <a:rPr lang="zh-CN" altLang="en-US" sz="3200" b="1">
                <a:effectLst>
                  <a:outerShdw blurRad="38100" dist="38100" dir="2700000" algn="tl">
                    <a:srgbClr val="FFFFFF"/>
                  </a:outerShdw>
                </a:effectLst>
                <a:latin typeface="微软雅黑" panose="020B0503020204020204" pitchFamily="34" charset="-122"/>
                <a:ea typeface="微软雅黑" panose="020B0503020204020204" pitchFamily="34" charset="-122"/>
              </a:rPr>
              <a:t>关于设计模式的调用</a:t>
            </a:r>
            <a:endParaRPr lang="zh-CN" altLang="en-US" sz="3200" b="1">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2"/>
          <p:cNvSpPr txBox="1">
            <a:spLocks noChangeArrowheads="1"/>
          </p:cNvSpPr>
          <p:nvPr/>
        </p:nvSpPr>
        <p:spPr bwMode="auto">
          <a:xfrm>
            <a:off x="1703388" y="3070225"/>
            <a:ext cx="3224212" cy="503238"/>
          </a:xfrm>
          <a:prstGeom prst="rect">
            <a:avLst/>
          </a:prstGeom>
          <a:solidFill>
            <a:srgbClr val="FFFFFF"/>
          </a:solidFill>
          <a:ln w="12700">
            <a:solidFill>
              <a:srgbClr val="800000"/>
            </a:solidFill>
            <a:miter lim="800000"/>
          </a:ln>
        </p:spPr>
        <p:txBody>
          <a:bodyPr lIns="60350" tIns="30175" rIns="60350" bIns="30175"/>
          <a:lstStyle/>
          <a:p>
            <a:pPr algn="ctr"/>
            <a:r>
              <a:rPr lang="en-US" altLang="zh-CN" sz="3200" b="1"/>
              <a:t>:Context</a:t>
            </a:r>
            <a:endParaRPr lang="en-US" altLang="zh-CN" sz="3200" b="1"/>
          </a:p>
        </p:txBody>
      </p:sp>
      <p:sp>
        <p:nvSpPr>
          <p:cNvPr id="34818" name="Text Box 3"/>
          <p:cNvSpPr txBox="1">
            <a:spLocks noChangeArrowheads="1"/>
          </p:cNvSpPr>
          <p:nvPr/>
        </p:nvSpPr>
        <p:spPr bwMode="auto">
          <a:xfrm>
            <a:off x="1703388" y="4089401"/>
            <a:ext cx="3224212" cy="1787525"/>
          </a:xfrm>
          <a:prstGeom prst="rect">
            <a:avLst/>
          </a:prstGeom>
          <a:solidFill>
            <a:srgbClr val="FFFFFF"/>
          </a:solidFill>
          <a:ln w="12700">
            <a:solidFill>
              <a:srgbClr val="800000"/>
            </a:solidFill>
            <a:miter lim="800000"/>
          </a:ln>
        </p:spPr>
        <p:txBody>
          <a:bodyPr lIns="0" tIns="30175" rIns="0" bIns="30175"/>
          <a:lstStyle/>
          <a:p>
            <a:pPr algn="just">
              <a:spcBef>
                <a:spcPct val="10000"/>
              </a:spcBef>
            </a:pPr>
            <a:r>
              <a:rPr lang="en-US" altLang="zh-CN" sz="2000" b="1" dirty="0">
                <a:latin typeface="微软雅黑" panose="020B0503020204020204" pitchFamily="34" charset="-122"/>
                <a:ea typeface="微软雅黑" panose="020B0503020204020204" pitchFamily="34" charset="-122"/>
              </a:rPr>
              <a:t>Context(Strategy </a:t>
            </a:r>
            <a:r>
              <a:rPr lang="en-US" altLang="zh-CN" sz="2000" b="1" dirty="0" err="1">
                <a:latin typeface="微软雅黑" panose="020B0503020204020204" pitchFamily="34" charset="-122"/>
                <a:ea typeface="微软雅黑" panose="020B0503020204020204" pitchFamily="34" charset="-122"/>
              </a:rPr>
              <a:t>st</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algn="just">
              <a:spcBef>
                <a:spcPct val="10000"/>
              </a:spcBef>
            </a:pPr>
            <a:r>
              <a:rPr lang="en-US" altLang="zh-CN" sz="2000" b="1" dirty="0" err="1">
                <a:latin typeface="微软雅黑" panose="020B0503020204020204" pitchFamily="34" charset="-122"/>
                <a:ea typeface="微软雅黑" panose="020B0503020204020204" pitchFamily="34" charset="-122"/>
              </a:rPr>
              <a:t>sortIntArray</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int</a:t>
            </a:r>
            <a:r>
              <a:rPr lang="en-US" altLang="zh-CN" sz="2000" b="1" dirty="0">
                <a:latin typeface="微软雅黑" panose="020B0503020204020204" pitchFamily="34" charset="-122"/>
                <a:ea typeface="微软雅黑" panose="020B0503020204020204" pitchFamily="34" charset="-122"/>
              </a:rPr>
              <a:t>[] a)</a:t>
            </a:r>
            <a:endParaRPr lang="en-US" altLang="zh-CN" sz="2000" b="1" dirty="0">
              <a:latin typeface="微软雅黑" panose="020B0503020204020204" pitchFamily="34" charset="-122"/>
              <a:ea typeface="微软雅黑" panose="020B0503020204020204" pitchFamily="34" charset="-122"/>
            </a:endParaRPr>
          </a:p>
          <a:p>
            <a:pPr algn="just">
              <a:spcBef>
                <a:spcPct val="10000"/>
              </a:spcBef>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startExecution</a:t>
            </a:r>
            <a:r>
              <a:rPr lang="en-US" altLang="zh-CN" sz="2000" b="1" dirty="0">
                <a:latin typeface="微软雅黑" panose="020B0503020204020204" pitchFamily="34" charset="-122"/>
                <a:ea typeface="微软雅黑" panose="020B0503020204020204" pitchFamily="34" charset="-122"/>
              </a:rPr>
              <a:t>(): void</a:t>
            </a:r>
            <a:endParaRPr lang="en-US" altLang="zh-CN" sz="2000" b="1" dirty="0">
              <a:latin typeface="微软雅黑" panose="020B0503020204020204" pitchFamily="34" charset="-122"/>
              <a:ea typeface="微软雅黑" panose="020B0503020204020204" pitchFamily="34" charset="-122"/>
            </a:endParaRPr>
          </a:p>
          <a:p>
            <a:pPr algn="just">
              <a:spcBef>
                <a:spcPct val="10000"/>
              </a:spcBef>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endExecution</a:t>
            </a:r>
            <a:r>
              <a:rPr lang="en-US" altLang="zh-CN" sz="2000" b="1" dirty="0">
                <a:latin typeface="微软雅黑" panose="020B0503020204020204" pitchFamily="34" charset="-122"/>
                <a:ea typeface="微软雅黑" panose="020B0503020204020204" pitchFamily="34" charset="-122"/>
              </a:rPr>
              <a:t>(): void</a:t>
            </a:r>
            <a:endParaRPr lang="en-US" altLang="zh-CN" sz="2000" b="1" dirty="0">
              <a:latin typeface="微软雅黑" panose="020B0503020204020204" pitchFamily="34" charset="-122"/>
              <a:ea typeface="微软雅黑" panose="020B0503020204020204" pitchFamily="34" charset="-122"/>
            </a:endParaRPr>
          </a:p>
          <a:p>
            <a:pPr algn="just">
              <a:spcBef>
                <a:spcPct val="10000"/>
              </a:spcBef>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getExeTime</a:t>
            </a:r>
            <a:r>
              <a:rPr lang="en-US" altLang="zh-CN" sz="2000" b="1" dirty="0">
                <a:latin typeface="微软雅黑" panose="020B0503020204020204" pitchFamily="34" charset="-122"/>
                <a:ea typeface="微软雅黑" panose="020B0503020204020204" pitchFamily="34" charset="-122"/>
              </a:rPr>
              <a:t>(): long</a:t>
            </a:r>
            <a:endParaRPr lang="en-US" altLang="zh-CN" sz="2000" b="1" dirty="0">
              <a:latin typeface="微软雅黑" panose="020B0503020204020204" pitchFamily="34" charset="-122"/>
              <a:ea typeface="微软雅黑" panose="020B0503020204020204" pitchFamily="34" charset="-122"/>
            </a:endParaRPr>
          </a:p>
        </p:txBody>
      </p:sp>
      <p:sp>
        <p:nvSpPr>
          <p:cNvPr id="218116" name="Text Box 4"/>
          <p:cNvSpPr txBox="1">
            <a:spLocks noChangeArrowheads="1"/>
          </p:cNvSpPr>
          <p:nvPr/>
        </p:nvSpPr>
        <p:spPr bwMode="auto">
          <a:xfrm>
            <a:off x="7838685" y="3644900"/>
            <a:ext cx="3384550" cy="427038"/>
          </a:xfrm>
          <a:prstGeom prst="rect">
            <a:avLst/>
          </a:prstGeom>
          <a:solidFill>
            <a:srgbClr val="FFFFFF"/>
          </a:solidFill>
          <a:ln w="25400">
            <a:solidFill>
              <a:srgbClr val="800000"/>
            </a:solidFill>
            <a:miter lim="800000"/>
          </a:ln>
        </p:spPr>
        <p:txBody>
          <a:bodyPr lIns="60350" tIns="30175" rIns="60350" bIns="30175"/>
          <a:lstStyle/>
          <a:p>
            <a:pPr algn="ctr">
              <a:defRPr/>
            </a:pPr>
            <a:r>
              <a:rPr lang="en-US" altLang="zh-CN" sz="2800" b="1" i="1">
                <a:effectLst>
                  <a:outerShdw blurRad="38100" dist="38100" dir="2700000" algn="tl">
                    <a:srgbClr val="C0C0C0"/>
                  </a:outerShdw>
                </a:effectLst>
              </a:rPr>
              <a:t>:HeapSort</a:t>
            </a:r>
            <a:endParaRPr lang="en-US" altLang="zh-CN" sz="2800" b="1" i="1">
              <a:effectLst>
                <a:outerShdw blurRad="38100" dist="38100" dir="2700000" algn="tl">
                  <a:srgbClr val="C0C0C0"/>
                </a:outerShdw>
              </a:effectLst>
            </a:endParaRPr>
          </a:p>
        </p:txBody>
      </p:sp>
      <p:sp>
        <p:nvSpPr>
          <p:cNvPr id="34820" name="Rectangle 5"/>
          <p:cNvSpPr>
            <a:spLocks noChangeArrowheads="1"/>
          </p:cNvSpPr>
          <p:nvPr/>
        </p:nvSpPr>
        <p:spPr bwMode="auto">
          <a:xfrm>
            <a:off x="7838686" y="4071938"/>
            <a:ext cx="3382963" cy="828000"/>
          </a:xfrm>
          <a:prstGeom prst="rect">
            <a:avLst/>
          </a:prstGeom>
          <a:solidFill>
            <a:srgbClr val="FFFFFF"/>
          </a:solidFill>
          <a:ln w="19050">
            <a:solidFill>
              <a:srgbClr val="000000"/>
            </a:solidFill>
            <a:miter lim="800000"/>
          </a:ln>
        </p:spPr>
        <p:txBody>
          <a:bodyPr lIns="0" tIns="0" rIns="0" bIns="0" anchor="ctr"/>
          <a:lstStyle/>
          <a:p>
            <a:pPr algn="just"/>
            <a:r>
              <a:rPr lang="en-US" altLang="zh-CN" sz="2800" b="1" dirty="0">
                <a:solidFill>
                  <a:srgbClr val="0000CC"/>
                </a:solidFill>
                <a:latin typeface="微软雅黑" panose="020B0503020204020204" pitchFamily="34" charset="-122"/>
                <a:ea typeface="微软雅黑" panose="020B0503020204020204" pitchFamily="34" charset="-122"/>
              </a:rPr>
              <a:t>+sort(a, </a:t>
            </a:r>
            <a:r>
              <a:rPr lang="en-US" altLang="zh-CN" sz="2800" b="1" dirty="0" err="1">
                <a:solidFill>
                  <a:srgbClr val="0000CC"/>
                </a:solidFill>
                <a:latin typeface="微软雅黑" panose="020B0503020204020204" pitchFamily="34" charset="-122"/>
                <a:ea typeface="微软雅黑" panose="020B0503020204020204" pitchFamily="34" charset="-122"/>
              </a:rPr>
              <a:t>ct</a:t>
            </a:r>
            <a:r>
              <a:rPr lang="en-US" altLang="zh-CN" sz="2800" b="1" dirty="0">
                <a:solidFill>
                  <a:srgbClr val="0000CC"/>
                </a:solidFill>
                <a:latin typeface="微软雅黑" panose="020B0503020204020204" pitchFamily="34" charset="-122"/>
                <a:ea typeface="微软雅黑" panose="020B0503020204020204" pitchFamily="34" charset="-122"/>
              </a:rPr>
              <a:t>)</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
        <p:nvSpPr>
          <p:cNvPr id="34821" name="Rectangle 7"/>
          <p:cNvSpPr>
            <a:spLocks noChangeArrowheads="1"/>
          </p:cNvSpPr>
          <p:nvPr/>
        </p:nvSpPr>
        <p:spPr bwMode="auto">
          <a:xfrm>
            <a:off x="2424114" y="1485901"/>
            <a:ext cx="1798637" cy="790575"/>
          </a:xfrm>
          <a:prstGeom prst="rect">
            <a:avLst/>
          </a:prstGeom>
          <a:solidFill>
            <a:srgbClr val="FFFFFF"/>
          </a:solidFill>
          <a:ln w="9525">
            <a:solidFill>
              <a:schemeClr val="tx1"/>
            </a:solidFill>
            <a:miter lim="800000"/>
          </a:ln>
        </p:spPr>
        <p:txBody>
          <a:bodyPr wrap="none" anchor="ctr"/>
          <a:lstStyle/>
          <a:p>
            <a:r>
              <a:rPr lang="en-US" altLang="zh-CN" sz="2400" b="1"/>
              <a:t>main</a:t>
            </a:r>
            <a:r>
              <a:rPr lang="en-US" altLang="zh-CN" sz="2000"/>
              <a:t>()</a:t>
            </a:r>
            <a:endParaRPr lang="en-US" altLang="zh-CN" sz="2000"/>
          </a:p>
        </p:txBody>
      </p:sp>
      <p:sp>
        <p:nvSpPr>
          <p:cNvPr id="218120" name="Line 8"/>
          <p:cNvSpPr>
            <a:spLocks noChangeShapeType="1"/>
          </p:cNvSpPr>
          <p:nvPr/>
        </p:nvSpPr>
        <p:spPr bwMode="auto">
          <a:xfrm flipH="1">
            <a:off x="3216275" y="2278063"/>
            <a:ext cx="0" cy="863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3" name="Rectangle 9"/>
          <p:cNvSpPr>
            <a:spLocks noChangeArrowheads="1"/>
          </p:cNvSpPr>
          <p:nvPr/>
        </p:nvSpPr>
        <p:spPr bwMode="auto">
          <a:xfrm>
            <a:off x="2424114" y="1054100"/>
            <a:ext cx="1798637" cy="431800"/>
          </a:xfrm>
          <a:prstGeom prst="rect">
            <a:avLst/>
          </a:prstGeom>
          <a:solidFill>
            <a:srgbClr val="FFFFFF"/>
          </a:solidFill>
          <a:ln w="9525">
            <a:solidFill>
              <a:schemeClr val="tx1"/>
            </a:solidFill>
            <a:miter lim="800000"/>
          </a:ln>
        </p:spPr>
        <p:txBody>
          <a:bodyPr wrap="none" anchor="ctr"/>
          <a:lstStyle/>
          <a:p>
            <a:pPr algn="ctr"/>
            <a:r>
              <a:rPr lang="en-US" altLang="zh-CN" sz="3200" b="1"/>
              <a:t>:Client</a:t>
            </a:r>
            <a:endParaRPr lang="en-US" altLang="zh-CN" sz="3200" b="1"/>
          </a:p>
        </p:txBody>
      </p:sp>
      <p:sp>
        <p:nvSpPr>
          <p:cNvPr id="218123" name="Oval 11"/>
          <p:cNvSpPr>
            <a:spLocks noChangeArrowheads="1"/>
          </p:cNvSpPr>
          <p:nvPr/>
        </p:nvSpPr>
        <p:spPr bwMode="auto">
          <a:xfrm>
            <a:off x="3575051" y="1774826"/>
            <a:ext cx="144463" cy="144463"/>
          </a:xfrm>
          <a:prstGeom prst="ellipse">
            <a:avLst/>
          </a:prstGeom>
          <a:solidFill>
            <a:srgbClr val="FFFFFF"/>
          </a:solidFill>
          <a:ln w="9525">
            <a:solidFill>
              <a:schemeClr val="tx1"/>
            </a:solidFill>
            <a:round/>
          </a:ln>
        </p:spPr>
        <p:txBody>
          <a:bodyPr wrap="none" anchor="ctr"/>
          <a:lstStyle/>
          <a:p>
            <a:pPr algn="ctr"/>
            <a:endParaRPr lang="zh-CN" altLang="zh-CN"/>
          </a:p>
        </p:txBody>
      </p:sp>
      <p:sp>
        <p:nvSpPr>
          <p:cNvPr id="218124" name="Line 12"/>
          <p:cNvSpPr>
            <a:spLocks noChangeShapeType="1"/>
          </p:cNvSpPr>
          <p:nvPr/>
        </p:nvSpPr>
        <p:spPr bwMode="auto">
          <a:xfrm>
            <a:off x="3719513" y="1846263"/>
            <a:ext cx="12239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26" name="Text Box 14"/>
          <p:cNvSpPr txBox="1">
            <a:spLocks noChangeArrowheads="1"/>
          </p:cNvSpPr>
          <p:nvPr/>
        </p:nvSpPr>
        <p:spPr bwMode="auto">
          <a:xfrm>
            <a:off x="1992314" y="6211888"/>
            <a:ext cx="7559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400" b="1"/>
              <a:t>The typical interactions of the system</a:t>
            </a:r>
            <a:endParaRPr lang="en-US" altLang="zh-CN" sz="2400" b="1"/>
          </a:p>
        </p:txBody>
      </p:sp>
      <p:sp>
        <p:nvSpPr>
          <p:cNvPr id="218127" name="Rectangle 15"/>
          <p:cNvSpPr>
            <a:spLocks noGrp="1" noChangeArrowheads="1"/>
          </p:cNvSpPr>
          <p:nvPr>
            <p:ph type="title"/>
          </p:nvPr>
        </p:nvSpPr>
        <p:spPr>
          <a:xfrm>
            <a:off x="1981200" y="274639"/>
            <a:ext cx="8229600" cy="561975"/>
          </a:xfrm>
          <a:solidFill>
            <a:srgbClr val="FFFF99"/>
          </a:solidFill>
        </p:spPr>
        <p:txBody>
          <a:bodyPr/>
          <a:lstStyle/>
          <a:p>
            <a:pPr eaLnBrk="1" hangingPunct="1">
              <a:defRPr/>
            </a:pPr>
            <a:r>
              <a:rPr lang="en-US" altLang="zh-CN" sz="3200" b="1">
                <a:effectLst>
                  <a:outerShdw blurRad="38100" dist="38100" dir="2700000" algn="tl">
                    <a:srgbClr val="FFFFFF"/>
                  </a:outerShdw>
                </a:effectLst>
              </a:rPr>
              <a:t>Example of design using strategy pattern</a:t>
            </a:r>
            <a:endParaRPr lang="en-US" altLang="zh-CN" sz="3200" b="1">
              <a:effectLst>
                <a:outerShdw blurRad="38100" dist="38100" dir="2700000" algn="tl">
                  <a:srgbClr val="FFFFFF"/>
                </a:outerShdw>
              </a:effectLst>
            </a:endParaRPr>
          </a:p>
        </p:txBody>
      </p:sp>
      <p:sp>
        <p:nvSpPr>
          <p:cNvPr id="218128" name="Line 16"/>
          <p:cNvSpPr>
            <a:spLocks noChangeShapeType="1"/>
          </p:cNvSpPr>
          <p:nvPr/>
        </p:nvSpPr>
        <p:spPr bwMode="auto">
          <a:xfrm flipH="1">
            <a:off x="4872038" y="4794736"/>
            <a:ext cx="2916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132" name="Oval 20"/>
          <p:cNvSpPr>
            <a:spLocks noChangeArrowheads="1"/>
          </p:cNvSpPr>
          <p:nvPr/>
        </p:nvSpPr>
        <p:spPr bwMode="auto">
          <a:xfrm>
            <a:off x="10138973" y="4508501"/>
            <a:ext cx="144462" cy="142875"/>
          </a:xfrm>
          <a:prstGeom prst="ellipse">
            <a:avLst/>
          </a:prstGeom>
          <a:solidFill>
            <a:srgbClr val="FFFFFF"/>
          </a:solidFill>
          <a:ln w="9525">
            <a:solidFill>
              <a:schemeClr val="tx1"/>
            </a:solidFill>
            <a:round/>
          </a:ln>
        </p:spPr>
        <p:txBody>
          <a:bodyPr wrap="none" anchor="ctr"/>
          <a:lstStyle/>
          <a:p>
            <a:pPr algn="ctr"/>
            <a:endParaRPr lang="zh-CN" altLang="zh-CN" sz="2000" b="1"/>
          </a:p>
        </p:txBody>
      </p:sp>
      <p:sp>
        <p:nvSpPr>
          <p:cNvPr id="218133" name="Line 21"/>
          <p:cNvSpPr>
            <a:spLocks noChangeShapeType="1"/>
          </p:cNvSpPr>
          <p:nvPr/>
        </p:nvSpPr>
        <p:spPr bwMode="auto">
          <a:xfrm>
            <a:off x="10215173" y="4652964"/>
            <a:ext cx="0" cy="4333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8134" name="AutoShape 22"/>
          <p:cNvSpPr>
            <a:spLocks noChangeArrowheads="1"/>
          </p:cNvSpPr>
          <p:nvPr/>
        </p:nvSpPr>
        <p:spPr bwMode="auto">
          <a:xfrm>
            <a:off x="8199049" y="5086350"/>
            <a:ext cx="3024187" cy="863600"/>
          </a:xfrm>
          <a:prstGeom prst="foldedCorner">
            <a:avLst>
              <a:gd name="adj" fmla="val 12500"/>
            </a:avLst>
          </a:prstGeom>
          <a:solidFill>
            <a:srgbClr val="FFFF99">
              <a:alpha val="43137"/>
            </a:srgbClr>
          </a:solidFill>
          <a:ln w="9525">
            <a:solidFill>
              <a:schemeClr val="tx1"/>
            </a:solidFill>
            <a:round/>
          </a:ln>
        </p:spPr>
        <p:txBody>
          <a:bodyPr wrap="none" anchor="ctr"/>
          <a:lstStyle/>
          <a:p>
            <a:r>
              <a:rPr lang="en-US" altLang="zh-CN" sz="2400" b="1" dirty="0" err="1">
                <a:latin typeface="微软雅黑" panose="020B0503020204020204" pitchFamily="34" charset="-122"/>
                <a:ea typeface="微软雅黑" panose="020B0503020204020204" pitchFamily="34" charset="-122"/>
              </a:rPr>
              <a:t>ct.startExecution</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r>
              <a:rPr lang="en-US" altLang="zh-CN" sz="2400" b="1" dirty="0" err="1">
                <a:latin typeface="微软雅黑" panose="020B0503020204020204" pitchFamily="34" charset="-122"/>
                <a:ea typeface="微软雅黑" panose="020B0503020204020204" pitchFamily="34" charset="-122"/>
              </a:rPr>
              <a:t>ct.endExecution</a:t>
            </a:r>
            <a:endParaRPr lang="en-US" altLang="zh-CN" sz="2400" b="1" dirty="0">
              <a:latin typeface="微软雅黑" panose="020B0503020204020204" pitchFamily="34" charset="-122"/>
              <a:ea typeface="微软雅黑" panose="020B0503020204020204" pitchFamily="34" charset="-122"/>
            </a:endParaRPr>
          </a:p>
        </p:txBody>
      </p:sp>
      <p:sp>
        <p:nvSpPr>
          <p:cNvPr id="218122" name="AutoShape 10"/>
          <p:cNvSpPr>
            <a:spLocks noChangeArrowheads="1"/>
          </p:cNvSpPr>
          <p:nvPr/>
        </p:nvSpPr>
        <p:spPr bwMode="auto">
          <a:xfrm>
            <a:off x="4441826" y="1125538"/>
            <a:ext cx="6330007" cy="1223962"/>
          </a:xfrm>
          <a:prstGeom prst="foldedCorner">
            <a:avLst>
              <a:gd name="adj" fmla="val 12500"/>
            </a:avLst>
          </a:prstGeom>
          <a:solidFill>
            <a:srgbClr val="FFFFFF"/>
          </a:solidFill>
          <a:ln w="9525">
            <a:solidFill>
              <a:schemeClr val="tx1"/>
            </a:solidFill>
            <a:round/>
          </a:ln>
        </p:spPr>
        <p:txBody>
          <a:bodyPr wrap="none" anchor="ctr"/>
          <a:lstStyle/>
          <a:p>
            <a:r>
              <a:rPr lang="en-US" altLang="zh-CN" sz="2400" b="1" dirty="0">
                <a:latin typeface="微软雅黑" panose="020B0503020204020204" pitchFamily="34" charset="-122"/>
                <a:ea typeface="微软雅黑" panose="020B0503020204020204" pitchFamily="34" charset="-122"/>
              </a:rPr>
              <a:t>Strategy s = new </a:t>
            </a:r>
            <a:r>
              <a:rPr lang="en-US" altLang="zh-CN" sz="2400" b="1" dirty="0" err="1">
                <a:solidFill>
                  <a:srgbClr val="0000CC"/>
                </a:solidFill>
                <a:latin typeface="微软雅黑" panose="020B0503020204020204" pitchFamily="34" charset="-122"/>
                <a:ea typeface="微软雅黑" panose="020B0503020204020204" pitchFamily="34" charset="-122"/>
              </a:rPr>
              <a:t>HeapSort</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Context con = new Context(s);</a:t>
            </a:r>
            <a:endParaRPr lang="en-US" altLang="zh-CN" sz="2400" b="1" dirty="0">
              <a:latin typeface="微软雅黑" panose="020B0503020204020204" pitchFamily="34" charset="-122"/>
              <a:ea typeface="微软雅黑" panose="020B0503020204020204" pitchFamily="34" charset="-122"/>
            </a:endParaRPr>
          </a:p>
          <a:p>
            <a:r>
              <a:rPr lang="en-US" altLang="zh-CN" sz="2400" b="1" dirty="0" err="1">
                <a:latin typeface="微软雅黑" panose="020B0503020204020204" pitchFamily="34" charset="-122"/>
                <a:ea typeface="微软雅黑" panose="020B0503020204020204" pitchFamily="34" charset="-122"/>
              </a:rPr>
              <a:t>intArray</a:t>
            </a:r>
            <a:r>
              <a:rPr lang="en-US" altLang="zh-CN" sz="2400" b="1" dirty="0">
                <a:latin typeface="微软雅黑" panose="020B0503020204020204" pitchFamily="34" charset="-122"/>
                <a:ea typeface="微软雅黑" panose="020B0503020204020204" pitchFamily="34" charset="-122"/>
              </a:rPr>
              <a:t> = </a:t>
            </a:r>
            <a:r>
              <a:rPr lang="en-US" altLang="zh-CN" sz="2400" b="1" dirty="0" err="1">
                <a:latin typeface="微软雅黑" panose="020B0503020204020204" pitchFamily="34" charset="-122"/>
                <a:ea typeface="微软雅黑" panose="020B0503020204020204" pitchFamily="34" charset="-122"/>
              </a:rPr>
              <a:t>con.sortIntArray</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intArray</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218136" name="Rectangle 24"/>
          <p:cNvSpPr>
            <a:spLocks noChangeArrowheads="1"/>
          </p:cNvSpPr>
          <p:nvPr/>
        </p:nvSpPr>
        <p:spPr bwMode="auto">
          <a:xfrm>
            <a:off x="3341689" y="2435225"/>
            <a:ext cx="434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err="1">
                <a:latin typeface="微软雅黑" panose="020B0503020204020204" pitchFamily="34" charset="-122"/>
                <a:ea typeface="微软雅黑" panose="020B0503020204020204" pitchFamily="34" charset="-122"/>
              </a:rPr>
              <a:t>con.sortIntArray</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intArray</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4224338" y="3500438"/>
            <a:ext cx="3611400" cy="1081087"/>
            <a:chOff x="4224338" y="3500438"/>
            <a:chExt cx="3611400" cy="1081087"/>
          </a:xfrm>
        </p:grpSpPr>
        <p:sp>
          <p:nvSpPr>
            <p:cNvPr id="34830" name="Line 6"/>
            <p:cNvSpPr>
              <a:spLocks noChangeShapeType="1"/>
            </p:cNvSpPr>
            <p:nvPr/>
          </p:nvSpPr>
          <p:spPr bwMode="auto">
            <a:xfrm>
              <a:off x="4883738" y="4005264"/>
              <a:ext cx="295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1" name="Line 17"/>
            <p:cNvSpPr>
              <a:spLocks noChangeShapeType="1"/>
            </p:cNvSpPr>
            <p:nvPr/>
          </p:nvSpPr>
          <p:spPr bwMode="auto">
            <a:xfrm flipV="1">
              <a:off x="4224338" y="4005263"/>
              <a:ext cx="698795" cy="5762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8137" name="Rectangle 25"/>
            <p:cNvSpPr>
              <a:spLocks noChangeArrowheads="1"/>
            </p:cNvSpPr>
            <p:nvPr/>
          </p:nvSpPr>
          <p:spPr bwMode="auto">
            <a:xfrm>
              <a:off x="5087939" y="3500438"/>
              <a:ext cx="2593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a:latin typeface="微软雅黑" panose="020B0503020204020204" pitchFamily="34" charset="-122"/>
                  <a:ea typeface="微软雅黑" panose="020B0503020204020204" pitchFamily="34" charset="-122"/>
                </a:rPr>
                <a:t>s.sort(a, this)</a:t>
              </a:r>
              <a:endParaRPr lang="en-US" altLang="zh-CN" sz="2400" b="1">
                <a:latin typeface="微软雅黑" panose="020B0503020204020204" pitchFamily="34" charset="-122"/>
                <a:ea typeface="微软雅黑" panose="020B0503020204020204" pitchFamily="34" charset="-122"/>
              </a:endParaRPr>
            </a:p>
          </p:txBody>
        </p:sp>
      </p:grpSp>
      <p:sp>
        <p:nvSpPr>
          <p:cNvPr id="218138" name="Rectangle 26"/>
          <p:cNvSpPr>
            <a:spLocks noChangeArrowheads="1"/>
          </p:cNvSpPr>
          <p:nvPr/>
        </p:nvSpPr>
        <p:spPr bwMode="auto">
          <a:xfrm>
            <a:off x="5159375" y="4120684"/>
            <a:ext cx="2376488" cy="6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85000"/>
              </a:lnSpc>
            </a:pPr>
            <a:r>
              <a:rPr lang="en-US" altLang="zh-CN" sz="2400" b="1" dirty="0" err="1">
                <a:latin typeface="微软雅黑" panose="020B0503020204020204" pitchFamily="34" charset="-122"/>
                <a:ea typeface="微软雅黑" panose="020B0503020204020204" pitchFamily="34" charset="-122"/>
              </a:rPr>
              <a:t>startExecution</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a:lnSpc>
                <a:spcPct val="85000"/>
              </a:lnSpc>
            </a:pPr>
            <a:r>
              <a:rPr lang="en-US" altLang="zh-CN" sz="2400" b="1" dirty="0" err="1">
                <a:latin typeface="微软雅黑" panose="020B0503020204020204" pitchFamily="34" charset="-122"/>
                <a:ea typeface="微软雅黑" panose="020B0503020204020204" pitchFamily="34" charset="-122"/>
              </a:rPr>
              <a:t>endExecution</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218125" name="Oval 13"/>
          <p:cNvSpPr>
            <a:spLocks noChangeArrowheads="1"/>
          </p:cNvSpPr>
          <p:nvPr/>
        </p:nvSpPr>
        <p:spPr bwMode="auto">
          <a:xfrm>
            <a:off x="4179459" y="4546583"/>
            <a:ext cx="144463" cy="142875"/>
          </a:xfrm>
          <a:prstGeom prst="ellipse">
            <a:avLst/>
          </a:prstGeom>
          <a:solidFill>
            <a:srgbClr val="FFFFFF"/>
          </a:solidFill>
          <a:ln w="9525">
            <a:solidFill>
              <a:schemeClr val="tx1"/>
            </a:solidFill>
            <a:round/>
          </a:ln>
        </p:spPr>
        <p:txBody>
          <a:bodyPr wrap="none" anchor="ctr"/>
          <a:lstStyle/>
          <a:p>
            <a:pPr algn="ctr"/>
            <a:endParaRPr lang="zh-CN" altLang="zh-CN"/>
          </a:p>
        </p:txBody>
      </p:sp>
      <p:sp>
        <p:nvSpPr>
          <p:cNvPr id="218139" name="Line 27"/>
          <p:cNvSpPr>
            <a:spLocks noChangeShapeType="1"/>
          </p:cNvSpPr>
          <p:nvPr/>
        </p:nvSpPr>
        <p:spPr bwMode="auto">
          <a:xfrm flipH="1">
            <a:off x="4079876" y="4365625"/>
            <a:ext cx="1008063" cy="5032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140" name="Line 28"/>
          <p:cNvSpPr>
            <a:spLocks noChangeShapeType="1"/>
          </p:cNvSpPr>
          <p:nvPr/>
        </p:nvSpPr>
        <p:spPr bwMode="auto">
          <a:xfrm flipH="1">
            <a:off x="4078290" y="4652963"/>
            <a:ext cx="1441449" cy="6166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Text Box 2"/>
          <p:cNvSpPr txBox="1">
            <a:spLocks noChangeArrowheads="1"/>
          </p:cNvSpPr>
          <p:nvPr/>
        </p:nvSpPr>
        <p:spPr bwMode="auto">
          <a:xfrm>
            <a:off x="1703388" y="3589339"/>
            <a:ext cx="3232150" cy="503237"/>
          </a:xfrm>
          <a:prstGeom prst="rect">
            <a:avLst/>
          </a:prstGeom>
          <a:solidFill>
            <a:srgbClr val="FFFFFF"/>
          </a:solidFill>
          <a:ln w="12700">
            <a:solidFill>
              <a:srgbClr val="800000"/>
            </a:solidFill>
            <a:miter lim="800000"/>
          </a:ln>
        </p:spPr>
        <p:txBody>
          <a:bodyPr lIns="60350" tIns="30175" rIns="60350" bIns="30175"/>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hangingPunct="0">
              <a:defRPr sz="2000">
                <a:solidFill>
                  <a:schemeClr val="tx1"/>
                </a:solidFill>
                <a:latin typeface="Arial" panose="020B0604020202020204" pitchFamily="34" charset="0"/>
                <a:ea typeface="宋体" panose="02010600030101010101" pitchFamily="2" charset="-122"/>
              </a:defRPr>
            </a:lvl6pPr>
            <a:lvl7pPr eaLnBrk="0" hangingPunct="0">
              <a:defRPr sz="2000">
                <a:solidFill>
                  <a:schemeClr val="tx1"/>
                </a:solidFill>
                <a:latin typeface="Arial" panose="020B0604020202020204" pitchFamily="34" charset="0"/>
                <a:ea typeface="宋体" panose="02010600030101010101" pitchFamily="2" charset="-122"/>
              </a:defRPr>
            </a:lvl7pPr>
            <a:lvl8pPr eaLnBrk="0" hangingPunct="0">
              <a:defRPr sz="2000">
                <a:solidFill>
                  <a:schemeClr val="tx1"/>
                </a:solidFill>
                <a:latin typeface="Arial" panose="020B0604020202020204" pitchFamily="34" charset="0"/>
                <a:ea typeface="宋体" panose="02010600030101010101" pitchFamily="2" charset="-122"/>
              </a:defRPr>
            </a:lvl8pPr>
            <a:lvl9pPr eaLnBrk="0" hangingPunct="0">
              <a:defRPr sz="2000">
                <a:solidFill>
                  <a:schemeClr val="tx1"/>
                </a:solidFill>
                <a:latin typeface="Arial" panose="020B0604020202020204" pitchFamily="34" charset="0"/>
                <a:ea typeface="宋体" panose="02010600030101010101" pitchFamily="2" charset="-122"/>
              </a:defRPr>
            </a:lvl9pPr>
          </a:lstStyle>
          <a:p>
            <a:pPr>
              <a:defRPr/>
            </a:pPr>
            <a:r>
              <a:rPr lang="en-US" altLang="zh-CN" sz="2400" b="1" dirty="0">
                <a:solidFill>
                  <a:srgbClr val="0000CC"/>
                </a:solidFill>
              </a:rPr>
              <a:t>-s: </a:t>
            </a:r>
            <a:r>
              <a:rPr lang="en-US" altLang="zh-CN" sz="2400" b="1" i="1" dirty="0" err="1">
                <a:solidFill>
                  <a:srgbClr val="0000CC"/>
                </a:solidFill>
                <a:effectLst>
                  <a:outerShdw blurRad="38100" dist="38100" dir="2700000" algn="tl">
                    <a:srgbClr val="C0C0C0"/>
                  </a:outerShdw>
                </a:effectLst>
              </a:rPr>
              <a:t>SortingAlgorithm</a:t>
            </a:r>
            <a:r>
              <a:rPr lang="en-US" altLang="zh-CN" sz="2400" b="1" dirty="0">
                <a:solidFill>
                  <a:srgbClr val="0000CC"/>
                </a:solidFill>
                <a:effectLst>
                  <a:outerShdw blurRad="38100" dist="38100" dir="2700000" algn="tl">
                    <a:srgbClr val="C0C0C0"/>
                  </a:outerShdw>
                </a:effectLst>
              </a:rPr>
              <a:t> </a:t>
            </a:r>
            <a:endParaRPr lang="en-US" altLang="zh-CN" sz="2400" b="1" dirty="0">
              <a:solidFill>
                <a:srgbClr val="0000CC"/>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18123"/>
                                        </p:tgtEl>
                                        <p:attrNameLst>
                                          <p:attrName>style.visibility</p:attrName>
                                        </p:attrNameLst>
                                      </p:cBhvr>
                                      <p:to>
                                        <p:strVal val="visible"/>
                                      </p:to>
                                    </p:set>
                                    <p:anim calcmode="lin" valueType="num">
                                      <p:cBhvr>
                                        <p:cTn id="7" dur="1000" fill="hold"/>
                                        <p:tgtEl>
                                          <p:spTgt spid="218123"/>
                                        </p:tgtEl>
                                        <p:attrNameLst>
                                          <p:attrName>ppt_x</p:attrName>
                                        </p:attrNameLst>
                                      </p:cBhvr>
                                      <p:tavLst>
                                        <p:tav tm="0">
                                          <p:val>
                                            <p:strVal val="#ppt_x-.2"/>
                                          </p:val>
                                        </p:tav>
                                        <p:tav tm="100000">
                                          <p:val>
                                            <p:strVal val="#ppt_x"/>
                                          </p:val>
                                        </p:tav>
                                      </p:tavLst>
                                    </p:anim>
                                    <p:anim calcmode="lin" valueType="num">
                                      <p:cBhvr>
                                        <p:cTn id="8" dur="1000" fill="hold"/>
                                        <p:tgtEl>
                                          <p:spTgt spid="218123"/>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8123"/>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18124"/>
                                        </p:tgtEl>
                                        <p:attrNameLst>
                                          <p:attrName>style.visibility</p:attrName>
                                        </p:attrNameLst>
                                      </p:cBhvr>
                                      <p:to>
                                        <p:strVal val="visible"/>
                                      </p:to>
                                    </p:set>
                                    <p:anim calcmode="lin" valueType="num">
                                      <p:cBhvr>
                                        <p:cTn id="12" dur="1000" fill="hold"/>
                                        <p:tgtEl>
                                          <p:spTgt spid="218124"/>
                                        </p:tgtEl>
                                        <p:attrNameLst>
                                          <p:attrName>ppt_x</p:attrName>
                                        </p:attrNameLst>
                                      </p:cBhvr>
                                      <p:tavLst>
                                        <p:tav tm="0">
                                          <p:val>
                                            <p:strVal val="#ppt_x-.2"/>
                                          </p:val>
                                        </p:tav>
                                        <p:tav tm="100000">
                                          <p:val>
                                            <p:strVal val="#ppt_x"/>
                                          </p:val>
                                        </p:tav>
                                      </p:tavLst>
                                    </p:anim>
                                    <p:anim calcmode="lin" valueType="num">
                                      <p:cBhvr>
                                        <p:cTn id="13" dur="1000" fill="hold"/>
                                        <p:tgtEl>
                                          <p:spTgt spid="21812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18124"/>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218122"/>
                                        </p:tgtEl>
                                        <p:attrNameLst>
                                          <p:attrName>style.visibility</p:attrName>
                                        </p:attrNameLst>
                                      </p:cBhvr>
                                      <p:to>
                                        <p:strVal val="visible"/>
                                      </p:to>
                                    </p:set>
                                    <p:anim calcmode="lin" valueType="num">
                                      <p:cBhvr>
                                        <p:cTn id="17" dur="1000" fill="hold"/>
                                        <p:tgtEl>
                                          <p:spTgt spid="218122"/>
                                        </p:tgtEl>
                                        <p:attrNameLst>
                                          <p:attrName>ppt_x</p:attrName>
                                        </p:attrNameLst>
                                      </p:cBhvr>
                                      <p:tavLst>
                                        <p:tav tm="0">
                                          <p:val>
                                            <p:strVal val="#ppt_x-.2"/>
                                          </p:val>
                                        </p:tav>
                                        <p:tav tm="100000">
                                          <p:val>
                                            <p:strVal val="#ppt_x"/>
                                          </p:val>
                                        </p:tav>
                                      </p:tavLst>
                                    </p:anim>
                                    <p:anim calcmode="lin" valueType="num">
                                      <p:cBhvr>
                                        <p:cTn id="18" dur="1000" fill="hold"/>
                                        <p:tgtEl>
                                          <p:spTgt spid="218122"/>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18122"/>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18120"/>
                                        </p:tgtEl>
                                        <p:attrNameLst>
                                          <p:attrName>style.visibility</p:attrName>
                                        </p:attrNameLst>
                                      </p:cBhvr>
                                      <p:to>
                                        <p:strVal val="visible"/>
                                      </p:to>
                                    </p:set>
                                    <p:animEffect transition="in" filter="slide(fromBottom)">
                                      <p:cBhvr>
                                        <p:cTn id="24" dur="500"/>
                                        <p:tgtEl>
                                          <p:spTgt spid="218120"/>
                                        </p:tgtEl>
                                      </p:cBhvr>
                                    </p:animEffect>
                                  </p:childTnLst>
                                </p:cTn>
                              </p:par>
                            </p:childTnLst>
                          </p:cTn>
                        </p:par>
                      </p:childTnLst>
                    </p:cTn>
                  </p:par>
                  <p:par>
                    <p:cTn id="25" fill="hold">
                      <p:stCondLst>
                        <p:cond delay="indefinite"/>
                      </p:stCondLst>
                      <p:childTnLst>
                        <p:par>
                          <p:cTn id="26" fill="hold">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218136"/>
                                        </p:tgtEl>
                                        <p:attrNameLst>
                                          <p:attrName>style.visibility</p:attrName>
                                        </p:attrNameLst>
                                      </p:cBhvr>
                                      <p:to>
                                        <p:strVal val="visible"/>
                                      </p:to>
                                    </p:set>
                                    <p:anim calcmode="lin" valueType="num">
                                      <p:cBhvr>
                                        <p:cTn id="29" dur="1000" fill="hold"/>
                                        <p:tgtEl>
                                          <p:spTgt spid="218136"/>
                                        </p:tgtEl>
                                        <p:attrNameLst>
                                          <p:attrName>ppt_x</p:attrName>
                                        </p:attrNameLst>
                                      </p:cBhvr>
                                      <p:tavLst>
                                        <p:tav tm="0">
                                          <p:val>
                                            <p:strVal val="#ppt_x-.2"/>
                                          </p:val>
                                        </p:tav>
                                        <p:tav tm="100000">
                                          <p:val>
                                            <p:strVal val="#ppt_x"/>
                                          </p:val>
                                        </p:tav>
                                      </p:tavLst>
                                    </p:anim>
                                    <p:anim calcmode="lin" valueType="num">
                                      <p:cBhvr>
                                        <p:cTn id="30" dur="1000" fill="hold"/>
                                        <p:tgtEl>
                                          <p:spTgt spid="218136"/>
                                        </p:tgtEl>
                                        <p:attrNameLst>
                                          <p:attrName>ppt_y</p:attrName>
                                        </p:attrNameLst>
                                      </p:cBhvr>
                                      <p:tavLst>
                                        <p:tav tm="0">
                                          <p:val>
                                            <p:strVal val="#ppt_y"/>
                                          </p:val>
                                        </p:tav>
                                        <p:tav tm="100000">
                                          <p:val>
                                            <p:strVal val="#ppt_y"/>
                                          </p:val>
                                        </p:tav>
                                      </p:tavLst>
                                    </p:anim>
                                    <p:animEffect transition="in" filter="wipe(right)" prLst="gradientSize: 0.1">
                                      <p:cBhvr>
                                        <p:cTn id="31" dur="1000"/>
                                        <p:tgtEl>
                                          <p:spTgt spid="218136"/>
                                        </p:tgtEl>
                                      </p:cBhvr>
                                    </p:animEffect>
                                  </p:childTnLst>
                                </p:cTn>
                              </p:par>
                            </p:childTnLst>
                          </p:cTn>
                        </p:par>
                      </p:childTnLst>
                    </p:cTn>
                  </p:par>
                  <p:par>
                    <p:cTn id="32" fill="hold">
                      <p:stCondLst>
                        <p:cond delay="indefinite"/>
                      </p:stCondLst>
                      <p:childTnLst>
                        <p:par>
                          <p:cTn id="33" fill="hold">
                            <p:stCondLst>
                              <p:cond delay="0"/>
                            </p:stCondLst>
                            <p:childTnLst>
                              <p:par>
                                <p:cTn id="34" presetID="29" presetClass="entr" presetSubtype="0" fill="hold" grpId="0" nodeType="clickEffect">
                                  <p:stCondLst>
                                    <p:cond delay="0"/>
                                  </p:stCondLst>
                                  <p:childTnLst>
                                    <p:set>
                                      <p:cBhvr>
                                        <p:cTn id="35" dur="1" fill="hold">
                                          <p:stCondLst>
                                            <p:cond delay="0"/>
                                          </p:stCondLst>
                                        </p:cTn>
                                        <p:tgtEl>
                                          <p:spTgt spid="218125"/>
                                        </p:tgtEl>
                                        <p:attrNameLst>
                                          <p:attrName>style.visibility</p:attrName>
                                        </p:attrNameLst>
                                      </p:cBhvr>
                                      <p:to>
                                        <p:strVal val="visible"/>
                                      </p:to>
                                    </p:set>
                                    <p:anim calcmode="lin" valueType="num">
                                      <p:cBhvr>
                                        <p:cTn id="36" dur="1000" fill="hold"/>
                                        <p:tgtEl>
                                          <p:spTgt spid="218125"/>
                                        </p:tgtEl>
                                        <p:attrNameLst>
                                          <p:attrName>ppt_x</p:attrName>
                                        </p:attrNameLst>
                                      </p:cBhvr>
                                      <p:tavLst>
                                        <p:tav tm="0">
                                          <p:val>
                                            <p:strVal val="#ppt_x-.2"/>
                                          </p:val>
                                        </p:tav>
                                        <p:tav tm="100000">
                                          <p:val>
                                            <p:strVal val="#ppt_x"/>
                                          </p:val>
                                        </p:tav>
                                      </p:tavLst>
                                    </p:anim>
                                    <p:anim calcmode="lin" valueType="num">
                                      <p:cBhvr>
                                        <p:cTn id="37" dur="1000" fill="hold"/>
                                        <p:tgtEl>
                                          <p:spTgt spid="218125"/>
                                        </p:tgtEl>
                                        <p:attrNameLst>
                                          <p:attrName>ppt_y</p:attrName>
                                        </p:attrNameLst>
                                      </p:cBhvr>
                                      <p:tavLst>
                                        <p:tav tm="0">
                                          <p:val>
                                            <p:strVal val="#ppt_y"/>
                                          </p:val>
                                        </p:tav>
                                        <p:tav tm="100000">
                                          <p:val>
                                            <p:strVal val="#ppt_y"/>
                                          </p:val>
                                        </p:tav>
                                      </p:tavLst>
                                    </p:anim>
                                    <p:animEffect transition="in" filter="wipe(right)" prLst="gradientSize: 0.1">
                                      <p:cBhvr>
                                        <p:cTn id="38" dur="1000"/>
                                        <p:tgtEl>
                                          <p:spTgt spid="21812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18134"/>
                                        </p:tgtEl>
                                        <p:attrNameLst>
                                          <p:attrName>style.visibility</p:attrName>
                                        </p:attrNameLst>
                                      </p:cBhvr>
                                      <p:to>
                                        <p:strVal val="visible"/>
                                      </p:to>
                                    </p:set>
                                    <p:animEffect transition="in" filter="slide(fromBottom)">
                                      <p:cBhvr>
                                        <p:cTn id="49" dur="500"/>
                                        <p:tgtEl>
                                          <p:spTgt spid="218134"/>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218132"/>
                                        </p:tgtEl>
                                        <p:attrNameLst>
                                          <p:attrName>style.visibility</p:attrName>
                                        </p:attrNameLst>
                                      </p:cBhvr>
                                      <p:to>
                                        <p:strVal val="visible"/>
                                      </p:to>
                                    </p:set>
                                    <p:animEffect transition="in" filter="slide(fromBottom)">
                                      <p:cBhvr>
                                        <p:cTn id="52" dur="500"/>
                                        <p:tgtEl>
                                          <p:spTgt spid="218132"/>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218133"/>
                                        </p:tgtEl>
                                        <p:attrNameLst>
                                          <p:attrName>style.visibility</p:attrName>
                                        </p:attrNameLst>
                                      </p:cBhvr>
                                      <p:to>
                                        <p:strVal val="visible"/>
                                      </p:to>
                                    </p:set>
                                    <p:animEffect transition="in" filter="slide(fromBottom)">
                                      <p:cBhvr>
                                        <p:cTn id="55" dur="500"/>
                                        <p:tgtEl>
                                          <p:spTgt spid="218133"/>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218138"/>
                                        </p:tgtEl>
                                        <p:attrNameLst>
                                          <p:attrName>style.visibility</p:attrName>
                                        </p:attrNameLst>
                                      </p:cBhvr>
                                      <p:to>
                                        <p:strVal val="visible"/>
                                      </p:to>
                                    </p:set>
                                    <p:animEffect transition="in" filter="slide(fromBottom)">
                                      <p:cBhvr>
                                        <p:cTn id="60" dur="500"/>
                                        <p:tgtEl>
                                          <p:spTgt spid="218138"/>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218128"/>
                                        </p:tgtEl>
                                        <p:attrNameLst>
                                          <p:attrName>style.visibility</p:attrName>
                                        </p:attrNameLst>
                                      </p:cBhvr>
                                      <p:to>
                                        <p:strVal val="visible"/>
                                      </p:to>
                                    </p:set>
                                    <p:animEffect transition="in" filter="slide(fromBottom)">
                                      <p:cBhvr>
                                        <p:cTn id="63" dur="500"/>
                                        <p:tgtEl>
                                          <p:spTgt spid="218128"/>
                                        </p:tgtEl>
                                      </p:cBhvr>
                                    </p:animEffect>
                                  </p:childTnLst>
                                </p:cTn>
                              </p:par>
                            </p:childTnLst>
                          </p:cTn>
                        </p:par>
                      </p:childTnLst>
                    </p:cTn>
                  </p:par>
                  <p:par>
                    <p:cTn id="64" fill="hold">
                      <p:stCondLst>
                        <p:cond delay="indefinite"/>
                      </p:stCondLst>
                      <p:childTnLst>
                        <p:par>
                          <p:cTn id="65" fill="hold">
                            <p:stCondLst>
                              <p:cond delay="0"/>
                            </p:stCondLst>
                            <p:childTnLst>
                              <p:par>
                                <p:cTn id="66" presetID="48" presetClass="entr" presetSubtype="0" accel="50000" fill="hold" grpId="0" nodeType="clickEffect">
                                  <p:stCondLst>
                                    <p:cond delay="0"/>
                                  </p:stCondLst>
                                  <p:childTnLst>
                                    <p:set>
                                      <p:cBhvr>
                                        <p:cTn id="67" dur="1" fill="hold">
                                          <p:stCondLst>
                                            <p:cond delay="0"/>
                                          </p:stCondLst>
                                        </p:cTn>
                                        <p:tgtEl>
                                          <p:spTgt spid="218139"/>
                                        </p:tgtEl>
                                        <p:attrNameLst>
                                          <p:attrName>style.visibility</p:attrName>
                                        </p:attrNameLst>
                                      </p:cBhvr>
                                      <p:to>
                                        <p:strVal val="visible"/>
                                      </p:to>
                                    </p:set>
                                    <p:anim calcmode="lin" valueType="num">
                                      <p:cBhvr>
                                        <p:cTn id="68" dur="1000" fill="hold"/>
                                        <p:tgtEl>
                                          <p:spTgt spid="21813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9" dur="1000" fill="hold"/>
                                        <p:tgtEl>
                                          <p:spTgt spid="218139"/>
                                        </p:tgtEl>
                                        <p:attrNameLst>
                                          <p:attrName>ppt_x</p:attrName>
                                        </p:attrNameLst>
                                      </p:cBhvr>
                                      <p:tavLst>
                                        <p:tav tm="0">
                                          <p:val>
                                            <p:fltVal val="-1"/>
                                          </p:val>
                                        </p:tav>
                                        <p:tav tm="50000">
                                          <p:val>
                                            <p:fltVal val="0.95"/>
                                          </p:val>
                                        </p:tav>
                                        <p:tav tm="100000">
                                          <p:val>
                                            <p:strVal val="#ppt_x"/>
                                          </p:val>
                                        </p:tav>
                                      </p:tavLst>
                                    </p:anim>
                                    <p:anim calcmode="lin" valueType="num">
                                      <p:cBhvr>
                                        <p:cTn id="70" dur="1000" fill="hold"/>
                                        <p:tgtEl>
                                          <p:spTgt spid="218139"/>
                                        </p:tgtEl>
                                        <p:attrNameLst>
                                          <p:attrName>ppt_y</p:attrName>
                                        </p:attrNameLst>
                                      </p:cBhvr>
                                      <p:tavLst>
                                        <p:tav tm="0">
                                          <p:val>
                                            <p:strVal val="#ppt_y"/>
                                          </p:val>
                                        </p:tav>
                                        <p:tav tm="100000">
                                          <p:val>
                                            <p:strVal val="#ppt_y"/>
                                          </p:val>
                                        </p:tav>
                                      </p:tavLst>
                                    </p:anim>
                                    <p:animEffect transition="in" filter="fade">
                                      <p:cBhvr>
                                        <p:cTn id="71" dur="1000"/>
                                        <p:tgtEl>
                                          <p:spTgt spid="218139"/>
                                        </p:tgtEl>
                                      </p:cBhvr>
                                    </p:animEffect>
                                  </p:childTnLst>
                                </p:cTn>
                              </p:par>
                            </p:childTnLst>
                          </p:cTn>
                        </p:par>
                      </p:childTnLst>
                    </p:cTn>
                  </p:par>
                  <p:par>
                    <p:cTn id="72" fill="hold">
                      <p:stCondLst>
                        <p:cond delay="indefinite"/>
                      </p:stCondLst>
                      <p:childTnLst>
                        <p:par>
                          <p:cTn id="73" fill="hold">
                            <p:stCondLst>
                              <p:cond delay="0"/>
                            </p:stCondLst>
                            <p:childTnLst>
                              <p:par>
                                <p:cTn id="74" presetID="48" presetClass="entr" presetSubtype="0" accel="50000" fill="hold" grpId="0" nodeType="clickEffect">
                                  <p:stCondLst>
                                    <p:cond delay="0"/>
                                  </p:stCondLst>
                                  <p:childTnLst>
                                    <p:set>
                                      <p:cBhvr>
                                        <p:cTn id="75" dur="1" fill="hold">
                                          <p:stCondLst>
                                            <p:cond delay="0"/>
                                          </p:stCondLst>
                                        </p:cTn>
                                        <p:tgtEl>
                                          <p:spTgt spid="218140"/>
                                        </p:tgtEl>
                                        <p:attrNameLst>
                                          <p:attrName>style.visibility</p:attrName>
                                        </p:attrNameLst>
                                      </p:cBhvr>
                                      <p:to>
                                        <p:strVal val="visible"/>
                                      </p:to>
                                    </p:set>
                                    <p:anim calcmode="lin" valueType="num">
                                      <p:cBhvr>
                                        <p:cTn id="76" dur="1000" fill="hold"/>
                                        <p:tgtEl>
                                          <p:spTgt spid="21814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77" dur="1000" fill="hold"/>
                                        <p:tgtEl>
                                          <p:spTgt spid="218140"/>
                                        </p:tgtEl>
                                        <p:attrNameLst>
                                          <p:attrName>ppt_x</p:attrName>
                                        </p:attrNameLst>
                                      </p:cBhvr>
                                      <p:tavLst>
                                        <p:tav tm="0">
                                          <p:val>
                                            <p:fltVal val="-1"/>
                                          </p:val>
                                        </p:tav>
                                        <p:tav tm="50000">
                                          <p:val>
                                            <p:fltVal val="0.95"/>
                                          </p:val>
                                        </p:tav>
                                        <p:tav tm="100000">
                                          <p:val>
                                            <p:strVal val="#ppt_x"/>
                                          </p:val>
                                        </p:tav>
                                      </p:tavLst>
                                    </p:anim>
                                    <p:anim calcmode="lin" valueType="num">
                                      <p:cBhvr>
                                        <p:cTn id="78" dur="1000" fill="hold"/>
                                        <p:tgtEl>
                                          <p:spTgt spid="218140"/>
                                        </p:tgtEl>
                                        <p:attrNameLst>
                                          <p:attrName>ppt_y</p:attrName>
                                        </p:attrNameLst>
                                      </p:cBhvr>
                                      <p:tavLst>
                                        <p:tav tm="0">
                                          <p:val>
                                            <p:strVal val="#ppt_y"/>
                                          </p:val>
                                        </p:tav>
                                        <p:tav tm="100000">
                                          <p:val>
                                            <p:strVal val="#ppt_y"/>
                                          </p:val>
                                        </p:tav>
                                      </p:tavLst>
                                    </p:anim>
                                    <p:animEffect transition="in" filter="fade">
                                      <p:cBhvr>
                                        <p:cTn id="79" dur="1000"/>
                                        <p:tgtEl>
                                          <p:spTgt spid="218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0" grpId="0" animBg="1"/>
      <p:bldP spid="218123" grpId="0" animBg="1"/>
      <p:bldP spid="218124" grpId="0" animBg="1"/>
      <p:bldP spid="218128" grpId="0" animBg="1"/>
      <p:bldP spid="218132" grpId="0" animBg="1"/>
      <p:bldP spid="218133" grpId="0" animBg="1"/>
      <p:bldP spid="218134" grpId="0" animBg="1"/>
      <p:bldP spid="218122" grpId="0" animBg="1"/>
      <p:bldP spid="218136" grpId="0"/>
      <p:bldP spid="218138" grpId="0"/>
      <p:bldP spid="218125" grpId="0" animBg="1"/>
      <p:bldP spid="218139" grpId="0" animBg="1"/>
      <p:bldP spid="2181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idx="1"/>
          </p:nvPr>
        </p:nvSpPr>
        <p:spPr>
          <a:xfrm>
            <a:off x="907684" y="781695"/>
            <a:ext cx="7643813" cy="5905500"/>
          </a:xfrm>
        </p:spPr>
        <p:txBody>
          <a:bodyPr>
            <a:normAutofit fontScale="92500" lnSpcReduction="10000"/>
          </a:bodyPr>
          <a:lstStyle/>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class </a:t>
            </a:r>
            <a:r>
              <a:rPr lang="en-US" altLang="zh-CN" sz="2400" b="1" dirty="0" err="1">
                <a:latin typeface="微软雅黑" panose="020B0503020204020204" pitchFamily="34" charset="-122"/>
                <a:ea typeface="微软雅黑" panose="020B0503020204020204" pitchFamily="34" charset="-122"/>
              </a:rPr>
              <a:t>ButtonListener</a:t>
            </a:r>
            <a:r>
              <a:rPr lang="en-US" altLang="zh-CN" sz="2400" b="1" dirty="0">
                <a:latin typeface="微软雅黑" panose="020B0503020204020204" pitchFamily="34" charset="-122"/>
                <a:ea typeface="微软雅黑" panose="020B0503020204020204" pitchFamily="34" charset="-122"/>
              </a:rPr>
              <a:t> implements </a:t>
            </a:r>
            <a:r>
              <a:rPr lang="en-US" altLang="zh-CN" sz="2400" b="1" dirty="0" err="1">
                <a:latin typeface="微软雅黑" panose="020B0503020204020204" pitchFamily="34" charset="-122"/>
                <a:ea typeface="微软雅黑" panose="020B0503020204020204" pitchFamily="34" charset="-122"/>
              </a:rPr>
              <a:t>ActionListener</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public void </a:t>
            </a:r>
            <a:r>
              <a:rPr lang="en-US" altLang="zh-CN" sz="2400" b="1" dirty="0" err="1">
                <a:latin typeface="微软雅黑" panose="020B0503020204020204" pitchFamily="34" charset="-122"/>
                <a:ea typeface="微软雅黑" panose="020B0503020204020204" pitchFamily="34" charset="-122"/>
              </a:rPr>
              <a:t>actionPerformed</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ActionEvent</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ae</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if (</a:t>
            </a:r>
            <a:r>
              <a:rPr lang="en-US" altLang="zh-CN" sz="2400" b="1" dirty="0" err="1">
                <a:latin typeface="微软雅黑" panose="020B0503020204020204" pitchFamily="34" charset="-122"/>
                <a:ea typeface="微软雅黑" panose="020B0503020204020204" pitchFamily="34" charset="-122"/>
              </a:rPr>
              <a:t>ae.getActionCommand</a:t>
            </a:r>
            <a:r>
              <a:rPr lang="en-US" altLang="zh-CN" sz="2400" b="1" dirty="0">
                <a:latin typeface="微软雅黑" panose="020B0503020204020204" pitchFamily="34" charset="-122"/>
                <a:ea typeface="微软雅黑" panose="020B0503020204020204" pitchFamily="34" charset="-122"/>
              </a:rPr>
              <a:t>().equals(SORT)) {</a:t>
            </a:r>
            <a:endParaRPr lang="en-US" altLang="zh-CN" sz="24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if (</a:t>
            </a:r>
            <a:r>
              <a:rPr lang="en-US" altLang="zh-CN" sz="2400" b="1" dirty="0" err="1">
                <a:latin typeface="微软雅黑" panose="020B0503020204020204" pitchFamily="34" charset="-122"/>
                <a:ea typeface="微软雅黑" panose="020B0503020204020204" pitchFamily="34" charset="-122"/>
              </a:rPr>
              <a:t>type.equals</a:t>
            </a:r>
            <a:r>
              <a:rPr lang="en-US" altLang="zh-CN" sz="2400" b="1" dirty="0">
                <a:latin typeface="微软雅黑" panose="020B0503020204020204" pitchFamily="34" charset="-122"/>
                <a:ea typeface="微软雅黑" panose="020B0503020204020204" pitchFamily="34" charset="-122"/>
              </a:rPr>
              <a:t>(BUBBLE))</a:t>
            </a:r>
            <a:r>
              <a:rPr lang="en-US" altLang="zh-CN" sz="2400" b="1" dirty="0">
                <a:solidFill>
                  <a:srgbClr val="0000CC"/>
                </a:solidFill>
                <a:latin typeface="微软雅黑" panose="020B0503020204020204" pitchFamily="34" charset="-122"/>
                <a:ea typeface="微软雅黑" panose="020B0503020204020204" pitchFamily="34" charset="-122"/>
              </a:rPr>
              <a:t> </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solidFill>
                  <a:srgbClr val="0000CC"/>
                </a:solidFill>
                <a:latin typeface="微软雅黑" panose="020B0503020204020204" pitchFamily="34" charset="-122"/>
                <a:ea typeface="微软雅黑" panose="020B0503020204020204" pitchFamily="34" charset="-122"/>
              </a:rPr>
              <a:t>	                </a:t>
            </a:r>
            <a:r>
              <a:rPr lang="en-US" altLang="zh-CN" sz="2400" b="1" dirty="0" err="1">
                <a:solidFill>
                  <a:srgbClr val="0000CC"/>
                </a:solidFill>
                <a:latin typeface="微软雅黑" panose="020B0503020204020204" pitchFamily="34" charset="-122"/>
                <a:ea typeface="微软雅黑" panose="020B0503020204020204" pitchFamily="34" charset="-122"/>
              </a:rPr>
              <a:t>sa</a:t>
            </a:r>
            <a:r>
              <a:rPr lang="en-US" altLang="zh-CN" sz="2400" b="1" dirty="0">
                <a:solidFill>
                  <a:srgbClr val="0000CC"/>
                </a:solidFill>
                <a:latin typeface="微软雅黑" panose="020B0503020204020204" pitchFamily="34" charset="-122"/>
                <a:ea typeface="微软雅黑" panose="020B0503020204020204" pitchFamily="34" charset="-122"/>
              </a:rPr>
              <a:t> = new </a:t>
            </a:r>
            <a:r>
              <a:rPr lang="en-US" altLang="zh-CN" sz="2400" b="1" dirty="0" err="1">
                <a:solidFill>
                  <a:srgbClr val="0000CC"/>
                </a:solidFill>
                <a:latin typeface="微软雅黑" panose="020B0503020204020204" pitchFamily="34" charset="-122"/>
                <a:ea typeface="微软雅黑" panose="020B0503020204020204" pitchFamily="34" charset="-122"/>
              </a:rPr>
              <a:t>BubbleSort</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if (</a:t>
            </a:r>
            <a:r>
              <a:rPr lang="en-US" altLang="zh-CN" sz="2400" b="1" dirty="0" err="1">
                <a:latin typeface="微软雅黑" panose="020B0503020204020204" pitchFamily="34" charset="-122"/>
                <a:ea typeface="微软雅黑" panose="020B0503020204020204" pitchFamily="34" charset="-122"/>
              </a:rPr>
              <a:t>type.equals</a:t>
            </a:r>
            <a:r>
              <a:rPr lang="en-US" altLang="zh-CN" sz="2400" b="1" dirty="0">
                <a:latin typeface="微软雅黑" panose="020B0503020204020204" pitchFamily="34" charset="-122"/>
                <a:ea typeface="微软雅黑" panose="020B0503020204020204" pitchFamily="34" charset="-122"/>
              </a:rPr>
              <a:t>(HEAP)) </a:t>
            </a:r>
            <a:endParaRPr lang="en-US" altLang="zh-CN" sz="24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a:t>
            </a:r>
            <a:r>
              <a:rPr lang="en-US" altLang="zh-CN" sz="2400" b="1" dirty="0" err="1">
                <a:solidFill>
                  <a:srgbClr val="0000CC"/>
                </a:solidFill>
                <a:latin typeface="微软雅黑" panose="020B0503020204020204" pitchFamily="34" charset="-122"/>
                <a:ea typeface="微软雅黑" panose="020B0503020204020204" pitchFamily="34" charset="-122"/>
              </a:rPr>
              <a:t>sa</a:t>
            </a:r>
            <a:r>
              <a:rPr lang="en-US" altLang="zh-CN" sz="2400" b="1" dirty="0">
                <a:solidFill>
                  <a:srgbClr val="0000CC"/>
                </a:solidFill>
                <a:latin typeface="微软雅黑" panose="020B0503020204020204" pitchFamily="34" charset="-122"/>
                <a:ea typeface="微软雅黑" panose="020B0503020204020204" pitchFamily="34" charset="-122"/>
              </a:rPr>
              <a:t> = new </a:t>
            </a:r>
            <a:r>
              <a:rPr lang="en-US" altLang="zh-CN" sz="2400" b="1" dirty="0" err="1">
                <a:solidFill>
                  <a:srgbClr val="0000CC"/>
                </a:solidFill>
                <a:latin typeface="微软雅黑" panose="020B0503020204020204" pitchFamily="34" charset="-122"/>
                <a:ea typeface="微软雅黑" panose="020B0503020204020204" pitchFamily="34" charset="-122"/>
              </a:rPr>
              <a:t>HeapSort</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if (</a:t>
            </a:r>
            <a:r>
              <a:rPr lang="en-US" altLang="zh-CN" sz="2400" b="1" dirty="0" err="1">
                <a:latin typeface="微软雅黑" panose="020B0503020204020204" pitchFamily="34" charset="-122"/>
                <a:ea typeface="微软雅黑" panose="020B0503020204020204" pitchFamily="34" charset="-122"/>
              </a:rPr>
              <a:t>type.equals</a:t>
            </a:r>
            <a:r>
              <a:rPr lang="en-US" altLang="zh-CN" sz="2400" b="1" dirty="0">
                <a:latin typeface="微软雅黑" panose="020B0503020204020204" pitchFamily="34" charset="-122"/>
                <a:ea typeface="微软雅黑" panose="020B0503020204020204" pitchFamily="34" charset="-122"/>
              </a:rPr>
              <a:t>(INSERT))</a:t>
            </a:r>
            <a:r>
              <a:rPr lang="en-US" altLang="zh-CN" sz="2400" b="1" dirty="0">
                <a:solidFill>
                  <a:srgbClr val="0000CC"/>
                </a:solidFill>
                <a:latin typeface="微软雅黑" panose="020B0503020204020204" pitchFamily="34" charset="-122"/>
                <a:ea typeface="微软雅黑" panose="020B0503020204020204" pitchFamily="34" charset="-122"/>
              </a:rPr>
              <a:t> </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solidFill>
                  <a:srgbClr val="0000CC"/>
                </a:solidFill>
                <a:latin typeface="微软雅黑" panose="020B0503020204020204" pitchFamily="34" charset="-122"/>
                <a:ea typeface="微软雅黑" panose="020B0503020204020204" pitchFamily="34" charset="-122"/>
              </a:rPr>
              <a:t>	                </a:t>
            </a:r>
            <a:r>
              <a:rPr lang="en-US" altLang="zh-CN" sz="2400" b="1" dirty="0" err="1">
                <a:solidFill>
                  <a:srgbClr val="0000CC"/>
                </a:solidFill>
                <a:latin typeface="微软雅黑" panose="020B0503020204020204" pitchFamily="34" charset="-122"/>
                <a:ea typeface="微软雅黑" panose="020B0503020204020204" pitchFamily="34" charset="-122"/>
              </a:rPr>
              <a:t>sa</a:t>
            </a:r>
            <a:r>
              <a:rPr lang="en-US" altLang="zh-CN" sz="2400" b="1" dirty="0">
                <a:solidFill>
                  <a:srgbClr val="0000CC"/>
                </a:solidFill>
                <a:latin typeface="微软雅黑" panose="020B0503020204020204" pitchFamily="34" charset="-122"/>
                <a:ea typeface="微软雅黑" panose="020B0503020204020204" pitchFamily="34" charset="-122"/>
              </a:rPr>
              <a:t> = new </a:t>
            </a:r>
            <a:r>
              <a:rPr lang="en-US" altLang="zh-CN" sz="2400" b="1" dirty="0" err="1">
                <a:solidFill>
                  <a:srgbClr val="0000CC"/>
                </a:solidFill>
                <a:latin typeface="微软雅黑" panose="020B0503020204020204" pitchFamily="34" charset="-122"/>
                <a:ea typeface="微软雅黑" panose="020B0503020204020204" pitchFamily="34" charset="-122"/>
              </a:rPr>
              <a:t>InsertSort</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if (</a:t>
            </a:r>
            <a:r>
              <a:rPr lang="en-US" altLang="zh-CN" sz="2400" b="1" dirty="0" err="1">
                <a:latin typeface="微软雅黑" panose="020B0503020204020204" pitchFamily="34" charset="-122"/>
                <a:ea typeface="微软雅黑" panose="020B0503020204020204" pitchFamily="34" charset="-122"/>
              </a:rPr>
              <a:t>type.equals</a:t>
            </a:r>
            <a:r>
              <a:rPr lang="en-US" altLang="zh-CN" sz="2400" b="1" dirty="0">
                <a:latin typeface="微软雅黑" panose="020B0503020204020204" pitchFamily="34" charset="-122"/>
                <a:ea typeface="微软雅黑" panose="020B0503020204020204" pitchFamily="34" charset="-122"/>
              </a:rPr>
              <a:t>(QUICK)) </a:t>
            </a:r>
            <a:endParaRPr lang="en-US" altLang="zh-CN" sz="24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a:t>
            </a:r>
            <a:r>
              <a:rPr lang="en-US" altLang="zh-CN" sz="2400" b="1" dirty="0" err="1">
                <a:solidFill>
                  <a:srgbClr val="0000CC"/>
                </a:solidFill>
                <a:latin typeface="微软雅黑" panose="020B0503020204020204" pitchFamily="34" charset="-122"/>
                <a:ea typeface="微软雅黑" panose="020B0503020204020204" pitchFamily="34" charset="-122"/>
              </a:rPr>
              <a:t>sa</a:t>
            </a:r>
            <a:r>
              <a:rPr lang="en-US" altLang="zh-CN" sz="2400" b="1" dirty="0">
                <a:solidFill>
                  <a:srgbClr val="0000CC"/>
                </a:solidFill>
                <a:latin typeface="微软雅黑" panose="020B0503020204020204" pitchFamily="34" charset="-122"/>
                <a:ea typeface="微软雅黑" panose="020B0503020204020204" pitchFamily="34" charset="-122"/>
              </a:rPr>
              <a:t> = new </a:t>
            </a:r>
            <a:r>
              <a:rPr lang="en-US" altLang="zh-CN" sz="2400" b="1" dirty="0" err="1">
                <a:solidFill>
                  <a:srgbClr val="0000CC"/>
                </a:solidFill>
                <a:latin typeface="微软雅黑" panose="020B0503020204020204" pitchFamily="34" charset="-122"/>
                <a:ea typeface="微软雅黑" panose="020B0503020204020204" pitchFamily="34" charset="-122"/>
              </a:rPr>
              <a:t>QuickSort</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context = new Context(</a:t>
            </a:r>
            <a:r>
              <a:rPr lang="en-US" altLang="zh-CN" sz="2400" b="1" dirty="0" err="1">
                <a:latin typeface="微软雅黑" panose="020B0503020204020204" pitchFamily="34" charset="-122"/>
                <a:ea typeface="微软雅黑" panose="020B0503020204020204" pitchFamily="34" charset="-122"/>
              </a:rPr>
              <a:t>sa</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intArray</a:t>
            </a:r>
            <a:r>
              <a:rPr lang="en-US" altLang="zh-CN" sz="2400" b="1" dirty="0">
                <a:latin typeface="微软雅黑" panose="020B0503020204020204" pitchFamily="34" charset="-122"/>
                <a:ea typeface="微软雅黑" panose="020B0503020204020204" pitchFamily="34" charset="-122"/>
              </a:rPr>
              <a:t> = </a:t>
            </a:r>
            <a:r>
              <a:rPr lang="en-US" altLang="zh-CN" sz="2400" b="1" dirty="0" err="1">
                <a:latin typeface="微软雅黑" panose="020B0503020204020204" pitchFamily="34" charset="-122"/>
                <a:ea typeface="微软雅黑" panose="020B0503020204020204" pitchFamily="34" charset="-122"/>
              </a:rPr>
              <a:t>context.sortIntArray</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intArray</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long </a:t>
            </a:r>
            <a:r>
              <a:rPr lang="en-US" altLang="zh-CN" sz="2400" b="1" dirty="0" err="1">
                <a:latin typeface="微软雅黑" panose="020B0503020204020204" pitchFamily="34" charset="-122"/>
                <a:ea typeface="微软雅黑" panose="020B0503020204020204" pitchFamily="34" charset="-122"/>
              </a:rPr>
              <a:t>eTime</a:t>
            </a:r>
            <a:r>
              <a:rPr lang="en-US" altLang="zh-CN" sz="2400" b="1" dirty="0">
                <a:latin typeface="微软雅黑" panose="020B0503020204020204" pitchFamily="34" charset="-122"/>
                <a:ea typeface="微软雅黑" panose="020B0503020204020204" pitchFamily="34" charset="-122"/>
              </a:rPr>
              <a:t> = </a:t>
            </a:r>
            <a:r>
              <a:rPr lang="en-US" altLang="zh-CN" sz="2400" b="1" dirty="0" err="1">
                <a:latin typeface="微软雅黑" panose="020B0503020204020204" pitchFamily="34" charset="-122"/>
                <a:ea typeface="微软雅黑" panose="020B0503020204020204" pitchFamily="34" charset="-122"/>
              </a:rPr>
              <a:t>context.getExeTime</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
        <p:nvSpPr>
          <p:cNvPr id="220165" name="Rectangle 5"/>
          <p:cNvSpPr>
            <a:spLocks noGrp="1" noChangeArrowheads="1"/>
          </p:cNvSpPr>
          <p:nvPr>
            <p:ph type="title"/>
          </p:nvPr>
        </p:nvSpPr>
        <p:spPr>
          <a:xfrm>
            <a:off x="1981200" y="44451"/>
            <a:ext cx="8229600" cy="561975"/>
          </a:xfrm>
          <a:solidFill>
            <a:srgbClr val="FFFF99"/>
          </a:solidFill>
        </p:spPr>
        <p:txBody>
          <a:bodyPr/>
          <a:lstStyle/>
          <a:p>
            <a:pPr eaLnBrk="1" hangingPunct="1">
              <a:defRPr/>
            </a:pPr>
            <a:r>
              <a:rPr lang="en-US" altLang="zh-CN" sz="3200" b="1">
                <a:effectLst>
                  <a:outerShdw blurRad="38100" dist="38100" dir="2700000" algn="tl">
                    <a:srgbClr val="FFFFFF"/>
                  </a:outerShdw>
                </a:effectLst>
              </a:rPr>
              <a:t>Example of design using strategy pattern</a:t>
            </a:r>
            <a:endParaRPr lang="en-US" altLang="zh-CN" sz="3200" b="1">
              <a:effectLst>
                <a:outerShdw blurRad="38100" dist="38100" dir="2700000" algn="tl">
                  <a:srgbClr val="FFFFFF"/>
                </a:outerShdw>
              </a:effectLst>
            </a:endParaRPr>
          </a:p>
        </p:txBody>
      </p:sp>
      <p:sp>
        <p:nvSpPr>
          <p:cNvPr id="220166" name="Text Box 6"/>
          <p:cNvSpPr txBox="1">
            <a:spLocks noChangeArrowheads="1"/>
          </p:cNvSpPr>
          <p:nvPr/>
        </p:nvSpPr>
        <p:spPr bwMode="auto">
          <a:xfrm>
            <a:off x="8200527" y="2209801"/>
            <a:ext cx="3600450" cy="2170113"/>
          </a:xfrm>
          <a:prstGeom prst="rect">
            <a:avLst/>
          </a:prstGeom>
          <a:noFill/>
          <a:ln w="9525">
            <a:solidFill>
              <a:srgbClr val="FF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buFontTx/>
              <a:buAutoNum type="arabicPeriod"/>
            </a:pPr>
            <a:r>
              <a:rPr lang="zh-CN" altLang="en-US" sz="2000" b="1">
                <a:latin typeface="微软雅黑" panose="020B0503020204020204" pitchFamily="34" charset="-122"/>
                <a:ea typeface="微软雅黑" panose="020B0503020204020204" pitchFamily="34" charset="-122"/>
              </a:rPr>
              <a:t>创建策略子类对象</a:t>
            </a:r>
            <a:r>
              <a:rPr lang="en-US" altLang="zh-CN" sz="2000" b="1">
                <a:latin typeface="微软雅黑" panose="020B0503020204020204" pitchFamily="34" charset="-122"/>
                <a:ea typeface="微软雅黑" panose="020B0503020204020204" pitchFamily="34" charset="-122"/>
              </a:rPr>
              <a:t>sa</a:t>
            </a:r>
            <a:endParaRPr lang="en-US" altLang="zh-CN" sz="2000" b="1">
              <a:latin typeface="微软雅黑" panose="020B0503020204020204" pitchFamily="34" charset="-122"/>
              <a:ea typeface="微软雅黑" panose="020B0503020204020204" pitchFamily="34" charset="-122"/>
            </a:endParaRPr>
          </a:p>
          <a:p>
            <a:pPr>
              <a:spcBef>
                <a:spcPts val="600"/>
              </a:spcBef>
              <a:buFontTx/>
              <a:buAutoNum type="arabicPeriod"/>
            </a:pPr>
            <a:r>
              <a:rPr lang="zh-CN" altLang="en-US" sz="2000" b="1">
                <a:latin typeface="微软雅黑" panose="020B0503020204020204" pitchFamily="34" charset="-122"/>
                <a:ea typeface="微软雅黑" panose="020B0503020204020204" pitchFamily="34" charset="-122"/>
              </a:rPr>
              <a:t>创建</a:t>
            </a:r>
            <a:r>
              <a:rPr lang="en-US" altLang="zh-CN" sz="2000" b="1">
                <a:latin typeface="微软雅黑" panose="020B0503020204020204" pitchFamily="34" charset="-122"/>
                <a:ea typeface="微软雅黑" panose="020B0503020204020204" pitchFamily="34" charset="-122"/>
              </a:rPr>
              <a:t>Context</a:t>
            </a:r>
            <a:r>
              <a:rPr lang="zh-CN" altLang="en-US" sz="2000" b="1">
                <a:latin typeface="微软雅黑" panose="020B0503020204020204" pitchFamily="34" charset="-122"/>
                <a:ea typeface="微软雅黑" panose="020B0503020204020204" pitchFamily="34" charset="-122"/>
              </a:rPr>
              <a:t>的对象时，将</a:t>
            </a:r>
            <a:r>
              <a:rPr lang="en-US" altLang="zh-CN" sz="2000" b="1">
                <a:latin typeface="微软雅黑" panose="020B0503020204020204" pitchFamily="34" charset="-122"/>
                <a:ea typeface="微软雅黑" panose="020B0503020204020204" pitchFamily="34" charset="-122"/>
              </a:rPr>
              <a:t>sa</a:t>
            </a:r>
            <a:r>
              <a:rPr lang="zh-CN" altLang="en-US" sz="2000" b="1">
                <a:latin typeface="微软雅黑" panose="020B0503020204020204" pitchFamily="34" charset="-122"/>
                <a:ea typeface="微软雅黑" panose="020B0503020204020204" pitchFamily="34" charset="-122"/>
              </a:rPr>
              <a:t>作为参数传递给</a:t>
            </a:r>
            <a:r>
              <a:rPr lang="en-US" altLang="zh-CN" sz="2000" b="1">
                <a:latin typeface="微软雅黑" panose="020B0503020204020204" pitchFamily="34" charset="-122"/>
                <a:ea typeface="微软雅黑" panose="020B0503020204020204" pitchFamily="34" charset="-122"/>
              </a:rPr>
              <a:t>Context</a:t>
            </a:r>
            <a:endParaRPr lang="en-US" altLang="zh-CN" sz="2000" b="1">
              <a:latin typeface="微软雅黑" panose="020B0503020204020204" pitchFamily="34" charset="-122"/>
              <a:ea typeface="微软雅黑" panose="020B0503020204020204" pitchFamily="34" charset="-122"/>
            </a:endParaRPr>
          </a:p>
          <a:p>
            <a:pPr>
              <a:spcBef>
                <a:spcPts val="600"/>
              </a:spcBef>
              <a:buFontTx/>
              <a:buAutoNum type="arabicPeriod"/>
            </a:pPr>
            <a:r>
              <a:rPr lang="zh-CN" altLang="en-US" sz="2000" b="1">
                <a:latin typeface="微软雅黑" panose="020B0503020204020204" pitchFamily="34" charset="-122"/>
                <a:ea typeface="微软雅黑" panose="020B0503020204020204" pitchFamily="34" charset="-122"/>
              </a:rPr>
              <a:t>使用</a:t>
            </a:r>
            <a:r>
              <a:rPr lang="en-US" altLang="zh-CN" sz="2000" b="1">
                <a:latin typeface="微软雅黑" panose="020B0503020204020204" pitchFamily="34" charset="-122"/>
                <a:ea typeface="微软雅黑" panose="020B0503020204020204" pitchFamily="34" charset="-122"/>
              </a:rPr>
              <a:t>Context</a:t>
            </a:r>
            <a:r>
              <a:rPr lang="zh-CN" altLang="en-US" sz="2000" b="1">
                <a:latin typeface="微软雅黑" panose="020B0503020204020204" pitchFamily="34" charset="-122"/>
                <a:ea typeface="微软雅黑" panose="020B0503020204020204" pitchFamily="34" charset="-122"/>
              </a:rPr>
              <a:t>对象调用</a:t>
            </a:r>
            <a:r>
              <a:rPr lang="en-US" altLang="zh-CN" sz="2000" b="1">
                <a:latin typeface="微软雅黑" panose="020B0503020204020204" pitchFamily="34" charset="-122"/>
                <a:ea typeface="微软雅黑" panose="020B0503020204020204" pitchFamily="34" charset="-122"/>
              </a:rPr>
              <a:t>sortIntArray(intArray)</a:t>
            </a:r>
            <a:endParaRPr lang="en-US" altLang="zh-CN" sz="2000" b="1">
              <a:latin typeface="微软雅黑" panose="020B0503020204020204" pitchFamily="34" charset="-122"/>
              <a:ea typeface="微软雅黑" panose="020B0503020204020204" pitchFamily="34" charset="-122"/>
            </a:endParaRPr>
          </a:p>
          <a:p>
            <a:pPr>
              <a:spcBef>
                <a:spcPts val="600"/>
              </a:spcBef>
            </a:pPr>
            <a:r>
              <a:rPr lang="en-US" altLang="zh-CN" sz="2000" b="1">
                <a:latin typeface="微软雅黑" panose="020B0503020204020204" pitchFamily="34" charset="-122"/>
                <a:ea typeface="微软雅黑" panose="020B0503020204020204" pitchFamily="34" charset="-122"/>
              </a:rPr>
              <a:t>     getExeTime()</a:t>
            </a:r>
            <a:r>
              <a:rPr lang="zh-CN" altLang="en-US" sz="2000" b="1">
                <a:latin typeface="微软雅黑" panose="020B0503020204020204" pitchFamily="34" charset="-122"/>
                <a:ea typeface="微软雅黑" panose="020B0503020204020204" pitchFamily="34" charset="-122"/>
              </a:rPr>
              <a:t>方法</a:t>
            </a:r>
            <a:endParaRPr lang="zh-CN" altLang="en-US" sz="2000" b="1">
              <a:latin typeface="微软雅黑" panose="020B0503020204020204" pitchFamily="34" charset="-122"/>
              <a:ea typeface="微软雅黑" panose="020B0503020204020204" pitchFamily="34" charset="-122"/>
            </a:endParaRPr>
          </a:p>
        </p:txBody>
      </p:sp>
      <p:sp>
        <p:nvSpPr>
          <p:cNvPr id="220171" name="Line 11"/>
          <p:cNvSpPr>
            <a:spLocks noChangeShapeType="1"/>
          </p:cNvSpPr>
          <p:nvPr/>
        </p:nvSpPr>
        <p:spPr bwMode="auto">
          <a:xfrm flipH="1">
            <a:off x="5585986" y="2390131"/>
            <a:ext cx="2614540" cy="18107"/>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0172" name="Line 12"/>
          <p:cNvSpPr>
            <a:spLocks noChangeShapeType="1"/>
          </p:cNvSpPr>
          <p:nvPr/>
        </p:nvSpPr>
        <p:spPr bwMode="auto">
          <a:xfrm flipH="1">
            <a:off x="5477345" y="2530917"/>
            <a:ext cx="2723179" cy="1329883"/>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0173" name="Line 13"/>
          <p:cNvSpPr>
            <a:spLocks noChangeShapeType="1"/>
          </p:cNvSpPr>
          <p:nvPr/>
        </p:nvSpPr>
        <p:spPr bwMode="auto">
          <a:xfrm flipH="1">
            <a:off x="5413969" y="2617788"/>
            <a:ext cx="2786554" cy="1905001"/>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0174" name="Line 14"/>
          <p:cNvSpPr>
            <a:spLocks noChangeShapeType="1"/>
          </p:cNvSpPr>
          <p:nvPr/>
        </p:nvSpPr>
        <p:spPr bwMode="auto">
          <a:xfrm flipH="1">
            <a:off x="5939071" y="2897109"/>
            <a:ext cx="2324826" cy="2372008"/>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0175" name="Line 15"/>
          <p:cNvSpPr>
            <a:spLocks noChangeShapeType="1"/>
          </p:cNvSpPr>
          <p:nvPr/>
        </p:nvSpPr>
        <p:spPr bwMode="auto">
          <a:xfrm flipH="1">
            <a:off x="6762939" y="3537313"/>
            <a:ext cx="1437584" cy="1980839"/>
          </a:xfrm>
          <a:prstGeom prst="line">
            <a:avLst/>
          </a:prstGeom>
          <a:noFill/>
          <a:ln w="34925">
            <a:solidFill>
              <a:srgbClr val="99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0176" name="Line 16"/>
          <p:cNvSpPr>
            <a:spLocks noChangeShapeType="1"/>
          </p:cNvSpPr>
          <p:nvPr/>
        </p:nvSpPr>
        <p:spPr bwMode="auto">
          <a:xfrm flipH="1">
            <a:off x="7188451" y="4295598"/>
            <a:ext cx="1537172" cy="1660827"/>
          </a:xfrm>
          <a:prstGeom prst="line">
            <a:avLst/>
          </a:prstGeom>
          <a:noFill/>
          <a:ln w="34925">
            <a:solidFill>
              <a:srgbClr val="99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2"/>
          <p:cNvSpPr>
            <a:spLocks noChangeShapeType="1"/>
          </p:cNvSpPr>
          <p:nvPr/>
        </p:nvSpPr>
        <p:spPr bwMode="auto">
          <a:xfrm flipH="1">
            <a:off x="5413970" y="2442722"/>
            <a:ext cx="2786555" cy="640204"/>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20166"/>
                                        </p:tgtEl>
                                        <p:attrNameLst>
                                          <p:attrName>style.visibility</p:attrName>
                                        </p:attrNameLst>
                                      </p:cBhvr>
                                      <p:to>
                                        <p:strVal val="visible"/>
                                      </p:to>
                                    </p:set>
                                    <p:animEffect transition="in" filter="fade">
                                      <p:cBhvr>
                                        <p:cTn id="7" dur="800" decel="100000"/>
                                        <p:tgtEl>
                                          <p:spTgt spid="220166"/>
                                        </p:tgtEl>
                                      </p:cBhvr>
                                    </p:animEffect>
                                    <p:anim calcmode="lin" valueType="num">
                                      <p:cBhvr>
                                        <p:cTn id="8" dur="800" decel="100000" fill="hold"/>
                                        <p:tgtEl>
                                          <p:spTgt spid="220166"/>
                                        </p:tgtEl>
                                        <p:attrNameLst>
                                          <p:attrName>style.rotation</p:attrName>
                                        </p:attrNameLst>
                                      </p:cBhvr>
                                      <p:tavLst>
                                        <p:tav tm="0">
                                          <p:val>
                                            <p:fltVal val="-90"/>
                                          </p:val>
                                        </p:tav>
                                        <p:tav tm="100000">
                                          <p:val>
                                            <p:fltVal val="0"/>
                                          </p:val>
                                        </p:tav>
                                      </p:tavLst>
                                    </p:anim>
                                    <p:anim calcmode="lin" valueType="num">
                                      <p:cBhvr>
                                        <p:cTn id="9" dur="800" decel="100000" fill="hold"/>
                                        <p:tgtEl>
                                          <p:spTgt spid="220166"/>
                                        </p:tgtEl>
                                        <p:attrNameLst>
                                          <p:attrName>ppt_x</p:attrName>
                                        </p:attrNameLst>
                                      </p:cBhvr>
                                      <p:tavLst>
                                        <p:tav tm="0">
                                          <p:val>
                                            <p:strVal val="#ppt_x+0.4"/>
                                          </p:val>
                                        </p:tav>
                                        <p:tav tm="100000">
                                          <p:val>
                                            <p:strVal val="#ppt_x-0.05"/>
                                          </p:val>
                                        </p:tav>
                                      </p:tavLst>
                                    </p:anim>
                                    <p:anim calcmode="lin" valueType="num">
                                      <p:cBhvr>
                                        <p:cTn id="10" dur="800" decel="100000" fill="hold"/>
                                        <p:tgtEl>
                                          <p:spTgt spid="22016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016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016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20171"/>
                                        </p:tgtEl>
                                        <p:attrNameLst>
                                          <p:attrName>style.visibility</p:attrName>
                                        </p:attrNameLst>
                                      </p:cBhvr>
                                      <p:to>
                                        <p:strVal val="visible"/>
                                      </p:to>
                                    </p:set>
                                    <p:animEffect transition="in" filter="diamond(in)">
                                      <p:cBhvr>
                                        <p:cTn id="17" dur="2000"/>
                                        <p:tgtEl>
                                          <p:spTgt spid="220171"/>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220172"/>
                                        </p:tgtEl>
                                        <p:attrNameLst>
                                          <p:attrName>style.visibility</p:attrName>
                                        </p:attrNameLst>
                                      </p:cBhvr>
                                      <p:to>
                                        <p:strVal val="visible"/>
                                      </p:to>
                                    </p:set>
                                    <p:animEffect transition="in" filter="diamond(in)">
                                      <p:cBhvr>
                                        <p:cTn id="20" dur="2000"/>
                                        <p:tgtEl>
                                          <p:spTgt spid="220172"/>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220173"/>
                                        </p:tgtEl>
                                        <p:attrNameLst>
                                          <p:attrName>style.visibility</p:attrName>
                                        </p:attrNameLst>
                                      </p:cBhvr>
                                      <p:to>
                                        <p:strVal val="visible"/>
                                      </p:to>
                                    </p:set>
                                    <p:animEffect transition="in" filter="diamond(in)">
                                      <p:cBhvr>
                                        <p:cTn id="23" dur="2000"/>
                                        <p:tgtEl>
                                          <p:spTgt spid="220173"/>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amond(in)">
                                      <p:cBhvr>
                                        <p:cTn id="26" dur="2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20174"/>
                                        </p:tgtEl>
                                        <p:attrNameLst>
                                          <p:attrName>style.visibility</p:attrName>
                                        </p:attrNameLst>
                                      </p:cBhvr>
                                      <p:to>
                                        <p:strVal val="visible"/>
                                      </p:to>
                                    </p:set>
                                    <p:animEffect transition="in" filter="fade">
                                      <p:cBhvr>
                                        <p:cTn id="31" dur="1000"/>
                                        <p:tgtEl>
                                          <p:spTgt spid="220174"/>
                                        </p:tgtEl>
                                      </p:cBhvr>
                                    </p:animEffect>
                                    <p:anim calcmode="lin" valueType="num">
                                      <p:cBhvr>
                                        <p:cTn id="32" dur="1000" fill="hold"/>
                                        <p:tgtEl>
                                          <p:spTgt spid="220174"/>
                                        </p:tgtEl>
                                        <p:attrNameLst>
                                          <p:attrName>ppt_x</p:attrName>
                                        </p:attrNameLst>
                                      </p:cBhvr>
                                      <p:tavLst>
                                        <p:tav tm="0">
                                          <p:val>
                                            <p:strVal val="#ppt_x"/>
                                          </p:val>
                                        </p:tav>
                                        <p:tav tm="100000">
                                          <p:val>
                                            <p:strVal val="#ppt_x"/>
                                          </p:val>
                                        </p:tav>
                                      </p:tavLst>
                                    </p:anim>
                                    <p:anim calcmode="lin" valueType="num">
                                      <p:cBhvr>
                                        <p:cTn id="33" dur="1000" fill="hold"/>
                                        <p:tgtEl>
                                          <p:spTgt spid="22017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20175"/>
                                        </p:tgtEl>
                                        <p:attrNameLst>
                                          <p:attrName>style.visibility</p:attrName>
                                        </p:attrNameLst>
                                      </p:cBhvr>
                                      <p:to>
                                        <p:strVal val="visible"/>
                                      </p:to>
                                    </p:set>
                                    <p:animEffect transition="in" filter="fade">
                                      <p:cBhvr>
                                        <p:cTn id="38" dur="1000"/>
                                        <p:tgtEl>
                                          <p:spTgt spid="220175"/>
                                        </p:tgtEl>
                                      </p:cBhvr>
                                    </p:animEffect>
                                    <p:anim calcmode="lin" valueType="num">
                                      <p:cBhvr>
                                        <p:cTn id="39" dur="1000" fill="hold"/>
                                        <p:tgtEl>
                                          <p:spTgt spid="220175"/>
                                        </p:tgtEl>
                                        <p:attrNameLst>
                                          <p:attrName>ppt_x</p:attrName>
                                        </p:attrNameLst>
                                      </p:cBhvr>
                                      <p:tavLst>
                                        <p:tav tm="0">
                                          <p:val>
                                            <p:strVal val="#ppt_x"/>
                                          </p:val>
                                        </p:tav>
                                        <p:tav tm="100000">
                                          <p:val>
                                            <p:strVal val="#ppt_x"/>
                                          </p:val>
                                        </p:tav>
                                      </p:tavLst>
                                    </p:anim>
                                    <p:anim calcmode="lin" valueType="num">
                                      <p:cBhvr>
                                        <p:cTn id="40" dur="1000" fill="hold"/>
                                        <p:tgtEl>
                                          <p:spTgt spid="22017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20176"/>
                                        </p:tgtEl>
                                        <p:attrNameLst>
                                          <p:attrName>style.visibility</p:attrName>
                                        </p:attrNameLst>
                                      </p:cBhvr>
                                      <p:to>
                                        <p:strVal val="visible"/>
                                      </p:to>
                                    </p:set>
                                    <p:animEffect transition="in" filter="fade">
                                      <p:cBhvr>
                                        <p:cTn id="45" dur="1000"/>
                                        <p:tgtEl>
                                          <p:spTgt spid="220176"/>
                                        </p:tgtEl>
                                      </p:cBhvr>
                                    </p:animEffect>
                                    <p:anim calcmode="lin" valueType="num">
                                      <p:cBhvr>
                                        <p:cTn id="46" dur="1000" fill="hold"/>
                                        <p:tgtEl>
                                          <p:spTgt spid="220176"/>
                                        </p:tgtEl>
                                        <p:attrNameLst>
                                          <p:attrName>ppt_x</p:attrName>
                                        </p:attrNameLst>
                                      </p:cBhvr>
                                      <p:tavLst>
                                        <p:tav tm="0">
                                          <p:val>
                                            <p:strVal val="#ppt_x"/>
                                          </p:val>
                                        </p:tav>
                                        <p:tav tm="100000">
                                          <p:val>
                                            <p:strVal val="#ppt_x"/>
                                          </p:val>
                                        </p:tav>
                                      </p:tavLst>
                                    </p:anim>
                                    <p:anim calcmode="lin" valueType="num">
                                      <p:cBhvr>
                                        <p:cTn id="47" dur="1000" fill="hold"/>
                                        <p:tgtEl>
                                          <p:spTgt spid="2201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6" grpId="0" animBg="1"/>
      <p:bldP spid="220171" grpId="0" animBg="1"/>
      <p:bldP spid="220172" grpId="0" animBg="1"/>
      <p:bldP spid="220173" grpId="0" animBg="1"/>
      <p:bldP spid="220174" grpId="0" animBg="1"/>
      <p:bldP spid="220175" grpId="0" animBg="1"/>
      <p:bldP spid="220176"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idx="1"/>
          </p:nvPr>
        </p:nvSpPr>
        <p:spPr>
          <a:xfrm>
            <a:off x="362140" y="873126"/>
            <a:ext cx="6597462" cy="5832475"/>
          </a:xfrm>
        </p:spPr>
        <p:txBody>
          <a:bodyPr>
            <a:normAutofit/>
          </a:bodyPr>
          <a:lstStyle/>
          <a:p>
            <a:pPr eaLnBrk="1" hangingPunct="1">
              <a:lnSpc>
                <a:spcPct val="80000"/>
              </a:lnSpc>
              <a:spcBef>
                <a:spcPct val="0"/>
              </a:spcBef>
              <a:buFontTx/>
              <a:buNone/>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class Context {</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lvl="1" eaLnBrk="1" hangingPunct="1">
              <a:lnSpc>
                <a:spcPct val="80000"/>
              </a:lnSpc>
              <a:spcBef>
                <a:spcPct val="0"/>
              </a:spcBef>
              <a:buFontTx/>
              <a:buNone/>
              <a:defRPr/>
            </a:pPr>
            <a:r>
              <a:rPr lang="en-US" altLang="zh-CN" sz="1800" b="1" dirty="0">
                <a:latin typeface="微软雅黑" panose="020B0503020204020204" pitchFamily="34" charset="-122"/>
                <a:ea typeface="微软雅黑" panose="020B0503020204020204" pitchFamily="34" charset="-122"/>
                <a:cs typeface="+mn-ea"/>
              </a:rPr>
              <a:t>    </a:t>
            </a:r>
            <a:r>
              <a:rPr lang="en-US" altLang="zh-CN" sz="2000" b="1" dirty="0" err="1">
                <a:latin typeface="微软雅黑" panose="020B0503020204020204" pitchFamily="34" charset="-122"/>
                <a:ea typeface="微软雅黑" panose="020B0503020204020204" pitchFamily="34" charset="-122"/>
                <a:cs typeface="+mn-ea"/>
              </a:rPr>
              <a:t>SortAlgorithm</a:t>
            </a:r>
            <a:r>
              <a:rPr lang="en-US" altLang="zh-CN" sz="2000" b="1" dirty="0">
                <a:latin typeface="微软雅黑" panose="020B0503020204020204" pitchFamily="34" charset="-122"/>
                <a:ea typeface="微软雅黑" panose="020B0503020204020204" pitchFamily="34" charset="-122"/>
                <a:cs typeface="+mn-ea"/>
              </a:rPr>
              <a:t> </a:t>
            </a:r>
            <a:r>
              <a:rPr lang="en-US" altLang="zh-CN" sz="2000" b="1" dirty="0" err="1">
                <a:latin typeface="微软雅黑" panose="020B0503020204020204" pitchFamily="34" charset="-122"/>
                <a:ea typeface="微软雅黑" panose="020B0503020204020204" pitchFamily="34" charset="-122"/>
                <a:cs typeface="+mn-ea"/>
              </a:rPr>
              <a:t>alg</a:t>
            </a:r>
            <a:r>
              <a:rPr lang="en-US" altLang="zh-CN" sz="2000" b="1" dirty="0">
                <a:latin typeface="微软雅黑" panose="020B0503020204020204" pitchFamily="34" charset="-122"/>
                <a:ea typeface="微软雅黑" panose="020B0503020204020204" pitchFamily="34" charset="-122"/>
                <a:cs typeface="+mn-ea"/>
              </a:rPr>
              <a:t>;</a:t>
            </a:r>
            <a:endParaRPr lang="en-US" altLang="zh-CN" sz="2000" b="1" dirty="0">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latin typeface="微软雅黑" panose="020B0503020204020204" pitchFamily="34" charset="-122"/>
                <a:ea typeface="微软雅黑" panose="020B0503020204020204" pitchFamily="34" charset="-122"/>
                <a:cs typeface="+mn-ea"/>
              </a:rPr>
              <a:t>    private long </a:t>
            </a:r>
            <a:r>
              <a:rPr lang="en-US" altLang="zh-CN" sz="2000" b="1" dirty="0" err="1">
                <a:latin typeface="微软雅黑" panose="020B0503020204020204" pitchFamily="34" charset="-122"/>
                <a:ea typeface="微软雅黑" panose="020B0503020204020204" pitchFamily="34" charset="-122"/>
                <a:cs typeface="+mn-ea"/>
              </a:rPr>
              <a:t>startTime</a:t>
            </a:r>
            <a:r>
              <a:rPr lang="en-US" altLang="zh-CN" sz="2000" b="1" dirty="0">
                <a:latin typeface="微软雅黑" panose="020B0503020204020204" pitchFamily="34" charset="-122"/>
                <a:ea typeface="微软雅黑" panose="020B0503020204020204" pitchFamily="34" charset="-122"/>
                <a:cs typeface="+mn-ea"/>
              </a:rPr>
              <a:t>;</a:t>
            </a:r>
            <a:endParaRPr lang="en-US" altLang="zh-CN" sz="2000" b="1" dirty="0">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latin typeface="微软雅黑" panose="020B0503020204020204" pitchFamily="34" charset="-122"/>
                <a:ea typeface="微软雅黑" panose="020B0503020204020204" pitchFamily="34" charset="-122"/>
                <a:cs typeface="+mn-ea"/>
              </a:rPr>
              <a:t>    private long </a:t>
            </a:r>
            <a:r>
              <a:rPr lang="en-US" altLang="zh-CN" sz="2000" b="1" dirty="0" err="1">
                <a:latin typeface="微软雅黑" panose="020B0503020204020204" pitchFamily="34" charset="-122"/>
                <a:ea typeface="微软雅黑" panose="020B0503020204020204" pitchFamily="34" charset="-122"/>
                <a:cs typeface="+mn-ea"/>
              </a:rPr>
              <a:t>endTime</a:t>
            </a:r>
            <a:r>
              <a:rPr lang="en-US" altLang="zh-CN" sz="2000" b="1" dirty="0">
                <a:latin typeface="微软雅黑" panose="020B0503020204020204" pitchFamily="34" charset="-122"/>
                <a:ea typeface="微软雅黑" panose="020B0503020204020204" pitchFamily="34" charset="-122"/>
                <a:cs typeface="+mn-ea"/>
              </a:rPr>
              <a:t>;</a:t>
            </a:r>
            <a:endParaRPr lang="en-US" altLang="zh-CN" sz="2000" b="1" dirty="0">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defRPr/>
            </a:pPr>
            <a:endParaRPr lang="en-US" altLang="zh-CN" sz="2000" b="1" dirty="0">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latin typeface="微软雅黑" panose="020B0503020204020204" pitchFamily="34" charset="-122"/>
                <a:ea typeface="微软雅黑" panose="020B0503020204020204" pitchFamily="34" charset="-122"/>
                <a:cs typeface="+mn-ea"/>
              </a:rPr>
              <a:t>    public Context(</a:t>
            </a:r>
            <a:r>
              <a:rPr lang="en-US" altLang="zh-CN" sz="2000" b="1" dirty="0" err="1">
                <a:latin typeface="微软雅黑" panose="020B0503020204020204" pitchFamily="34" charset="-122"/>
                <a:ea typeface="微软雅黑" panose="020B0503020204020204" pitchFamily="34" charset="-122"/>
                <a:cs typeface="+mn-ea"/>
              </a:rPr>
              <a:t>SortAlgorithm</a:t>
            </a:r>
            <a:r>
              <a:rPr lang="en-US" altLang="zh-CN" sz="2000" b="1" dirty="0">
                <a:latin typeface="微软雅黑" panose="020B0503020204020204" pitchFamily="34" charset="-122"/>
                <a:ea typeface="微软雅黑" panose="020B0503020204020204" pitchFamily="34" charset="-122"/>
                <a:cs typeface="+mn-ea"/>
              </a:rPr>
              <a:t> </a:t>
            </a:r>
            <a:r>
              <a:rPr lang="en-US" altLang="zh-CN" sz="2000" b="1" dirty="0" err="1">
                <a:latin typeface="微软雅黑" panose="020B0503020204020204" pitchFamily="34" charset="-122"/>
                <a:ea typeface="微软雅黑" panose="020B0503020204020204" pitchFamily="34" charset="-122"/>
                <a:cs typeface="+mn-ea"/>
              </a:rPr>
              <a:t>alg</a:t>
            </a:r>
            <a:r>
              <a:rPr lang="en-US" altLang="zh-CN" sz="2000" b="1" dirty="0">
                <a:latin typeface="微软雅黑" panose="020B0503020204020204" pitchFamily="34" charset="-122"/>
                <a:ea typeface="微软雅黑" panose="020B0503020204020204" pitchFamily="34" charset="-122"/>
                <a:cs typeface="+mn-ea"/>
              </a:rPr>
              <a:t>) {</a:t>
            </a:r>
            <a:endParaRPr lang="en-US" altLang="zh-CN" sz="2000" b="1" dirty="0">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latin typeface="微软雅黑" panose="020B0503020204020204" pitchFamily="34" charset="-122"/>
                <a:ea typeface="微软雅黑" panose="020B0503020204020204" pitchFamily="34" charset="-122"/>
                <a:cs typeface="+mn-ea"/>
              </a:rPr>
              <a:t>        </a:t>
            </a:r>
            <a:r>
              <a:rPr lang="en-US" altLang="zh-CN" sz="2000" b="1" dirty="0" err="1">
                <a:latin typeface="微软雅黑" panose="020B0503020204020204" pitchFamily="34" charset="-122"/>
                <a:ea typeface="微软雅黑" panose="020B0503020204020204" pitchFamily="34" charset="-122"/>
                <a:cs typeface="+mn-ea"/>
              </a:rPr>
              <a:t>this.alg</a:t>
            </a:r>
            <a:r>
              <a:rPr lang="en-US" altLang="zh-CN" sz="2000" b="1" dirty="0">
                <a:latin typeface="微软雅黑" panose="020B0503020204020204" pitchFamily="34" charset="-122"/>
                <a:ea typeface="微软雅黑" panose="020B0503020204020204" pitchFamily="34" charset="-122"/>
                <a:cs typeface="+mn-ea"/>
              </a:rPr>
              <a:t> = </a:t>
            </a:r>
            <a:r>
              <a:rPr lang="en-US" altLang="zh-CN" sz="2000" b="1" dirty="0" err="1">
                <a:latin typeface="微软雅黑" panose="020B0503020204020204" pitchFamily="34" charset="-122"/>
                <a:ea typeface="微软雅黑" panose="020B0503020204020204" pitchFamily="34" charset="-122"/>
                <a:cs typeface="+mn-ea"/>
              </a:rPr>
              <a:t>alg</a:t>
            </a:r>
            <a:r>
              <a:rPr lang="en-US" altLang="zh-CN" sz="2000" b="1" dirty="0">
                <a:latin typeface="微软雅黑" panose="020B0503020204020204" pitchFamily="34" charset="-122"/>
                <a:ea typeface="微软雅黑" panose="020B0503020204020204" pitchFamily="34" charset="-122"/>
                <a:cs typeface="+mn-ea"/>
              </a:rPr>
              <a:t>;</a:t>
            </a:r>
            <a:endParaRPr lang="en-US" altLang="zh-CN" sz="2000" b="1" dirty="0">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latin typeface="微软雅黑" panose="020B0503020204020204" pitchFamily="34" charset="-122"/>
                <a:ea typeface="微软雅黑" panose="020B0503020204020204" pitchFamily="34" charset="-122"/>
                <a:cs typeface="+mn-ea"/>
              </a:rPr>
              <a:t>    }</a:t>
            </a:r>
            <a:endParaRPr lang="en-US" altLang="zh-CN" sz="2000" b="1" dirty="0">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latin typeface="微软雅黑" panose="020B0503020204020204" pitchFamily="34" charset="-122"/>
                <a:ea typeface="微软雅黑" panose="020B0503020204020204" pitchFamily="34" charset="-122"/>
                <a:cs typeface="+mn-ea"/>
              </a:rPr>
              <a:t>    </a:t>
            </a:r>
            <a:r>
              <a:rPr lang="en-US" altLang="zh-CN" sz="2000" b="1" dirty="0">
                <a:solidFill>
                  <a:srgbClr val="0000CC"/>
                </a:solidFill>
                <a:latin typeface="微软雅黑" panose="020B0503020204020204" pitchFamily="34" charset="-122"/>
                <a:ea typeface="微软雅黑" panose="020B0503020204020204" pitchFamily="34" charset="-122"/>
                <a:cs typeface="+mn-ea"/>
              </a:rPr>
              <a:t>public </a:t>
            </a:r>
            <a:r>
              <a:rPr lang="en-US" altLang="zh-CN" sz="2000" b="1" dirty="0" err="1">
                <a:solidFill>
                  <a:srgbClr val="0000CC"/>
                </a:solidFill>
                <a:latin typeface="微软雅黑" panose="020B0503020204020204" pitchFamily="34" charset="-122"/>
                <a:ea typeface="微软雅黑" panose="020B0503020204020204" pitchFamily="34" charset="-122"/>
                <a:cs typeface="+mn-ea"/>
              </a:rPr>
              <a:t>int</a:t>
            </a:r>
            <a:r>
              <a:rPr lang="en-US" altLang="zh-CN" sz="2000" b="1" dirty="0">
                <a:solidFill>
                  <a:srgbClr val="0000CC"/>
                </a:solidFill>
                <a:latin typeface="微软雅黑" panose="020B0503020204020204" pitchFamily="34" charset="-122"/>
                <a:ea typeface="微软雅黑" panose="020B0503020204020204" pitchFamily="34" charset="-122"/>
                <a:cs typeface="+mn-ea"/>
              </a:rPr>
              <a:t>[] </a:t>
            </a:r>
            <a:r>
              <a:rPr lang="en-US" altLang="zh-CN" sz="2000" b="1" dirty="0" err="1">
                <a:solidFill>
                  <a:srgbClr val="0000CC"/>
                </a:solidFill>
                <a:latin typeface="微软雅黑" panose="020B0503020204020204" pitchFamily="34" charset="-122"/>
                <a:ea typeface="微软雅黑" panose="020B0503020204020204" pitchFamily="34" charset="-122"/>
                <a:cs typeface="+mn-ea"/>
              </a:rPr>
              <a:t>sortIntArray</a:t>
            </a:r>
            <a:r>
              <a:rPr lang="en-US" altLang="zh-CN" sz="2000" b="1" dirty="0">
                <a:solidFill>
                  <a:srgbClr val="0000CC"/>
                </a:solidFill>
                <a:latin typeface="微软雅黑" panose="020B0503020204020204" pitchFamily="34" charset="-122"/>
                <a:ea typeface="微软雅黑" panose="020B0503020204020204" pitchFamily="34" charset="-122"/>
                <a:cs typeface="+mn-ea"/>
              </a:rPr>
              <a:t>(</a:t>
            </a:r>
            <a:r>
              <a:rPr lang="en-US" altLang="zh-CN" sz="2000" b="1" dirty="0" err="1">
                <a:solidFill>
                  <a:srgbClr val="0000CC"/>
                </a:solidFill>
                <a:latin typeface="微软雅黑" panose="020B0503020204020204" pitchFamily="34" charset="-122"/>
                <a:ea typeface="微软雅黑" panose="020B0503020204020204" pitchFamily="34" charset="-122"/>
                <a:cs typeface="+mn-ea"/>
              </a:rPr>
              <a:t>int</a:t>
            </a:r>
            <a:r>
              <a:rPr lang="en-US" altLang="zh-CN" sz="2000" b="1" dirty="0">
                <a:solidFill>
                  <a:srgbClr val="0000CC"/>
                </a:solidFill>
                <a:latin typeface="微软雅黑" panose="020B0503020204020204" pitchFamily="34" charset="-122"/>
                <a:ea typeface="微软雅黑" panose="020B0503020204020204" pitchFamily="34" charset="-122"/>
                <a:cs typeface="+mn-ea"/>
              </a:rPr>
              <a:t>[] a) {</a:t>
            </a:r>
            <a:endParaRPr lang="en-US" altLang="zh-CN" sz="2000" b="1" dirty="0">
              <a:solidFill>
                <a:srgbClr val="0000CC"/>
              </a:solidFill>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solidFill>
                  <a:srgbClr val="0000CC"/>
                </a:solidFill>
                <a:latin typeface="微软雅黑" panose="020B0503020204020204" pitchFamily="34" charset="-122"/>
                <a:ea typeface="微软雅黑" panose="020B0503020204020204" pitchFamily="34" charset="-122"/>
                <a:cs typeface="+mn-ea"/>
              </a:rPr>
              <a:t>        return </a:t>
            </a:r>
            <a:r>
              <a:rPr lang="en-US" altLang="zh-CN" sz="2000" b="1" dirty="0" err="1">
                <a:solidFill>
                  <a:srgbClr val="0000CC"/>
                </a:solidFill>
                <a:latin typeface="微软雅黑" panose="020B0503020204020204" pitchFamily="34" charset="-122"/>
                <a:ea typeface="微软雅黑" panose="020B0503020204020204" pitchFamily="34" charset="-122"/>
                <a:cs typeface="+mn-ea"/>
              </a:rPr>
              <a:t>this.alg.sort</a:t>
            </a:r>
            <a:r>
              <a:rPr lang="en-US" altLang="zh-CN" sz="2000" b="1" dirty="0">
                <a:solidFill>
                  <a:srgbClr val="0000CC"/>
                </a:solidFill>
                <a:latin typeface="微软雅黑" panose="020B0503020204020204" pitchFamily="34" charset="-122"/>
                <a:ea typeface="微软雅黑" panose="020B0503020204020204" pitchFamily="34" charset="-122"/>
                <a:cs typeface="+mn-ea"/>
              </a:rPr>
              <a:t>(a, this);</a:t>
            </a:r>
            <a:endParaRPr lang="en-US" altLang="zh-CN" sz="2000" b="1" dirty="0">
              <a:solidFill>
                <a:srgbClr val="0000CC"/>
              </a:solidFill>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solidFill>
                  <a:srgbClr val="0000CC"/>
                </a:solidFill>
                <a:latin typeface="微软雅黑" panose="020B0503020204020204" pitchFamily="34" charset="-122"/>
                <a:ea typeface="微软雅黑" panose="020B0503020204020204" pitchFamily="34" charset="-122"/>
                <a:cs typeface="+mn-ea"/>
              </a:rPr>
              <a:t>    }</a:t>
            </a:r>
            <a:endParaRPr lang="en-US" altLang="zh-CN" sz="2000" b="1" dirty="0">
              <a:solidFill>
                <a:srgbClr val="0000CC"/>
              </a:solidFill>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latin typeface="微软雅黑" panose="020B0503020204020204" pitchFamily="34" charset="-122"/>
                <a:ea typeface="微软雅黑" panose="020B0503020204020204" pitchFamily="34" charset="-122"/>
                <a:cs typeface="+mn-ea"/>
              </a:rPr>
              <a:t>    public void </a:t>
            </a:r>
            <a:r>
              <a:rPr lang="en-US" altLang="zh-CN" sz="2000" b="1" dirty="0" err="1">
                <a:latin typeface="微软雅黑" panose="020B0503020204020204" pitchFamily="34" charset="-122"/>
                <a:ea typeface="微软雅黑" panose="020B0503020204020204" pitchFamily="34" charset="-122"/>
                <a:cs typeface="+mn-ea"/>
              </a:rPr>
              <a:t>startExecution</a:t>
            </a:r>
            <a:r>
              <a:rPr lang="en-US" altLang="zh-CN" sz="2000" b="1" dirty="0">
                <a:latin typeface="微软雅黑" panose="020B0503020204020204" pitchFamily="34" charset="-122"/>
                <a:ea typeface="微软雅黑" panose="020B0503020204020204" pitchFamily="34" charset="-122"/>
                <a:cs typeface="+mn-ea"/>
              </a:rPr>
              <a:t>(){</a:t>
            </a:r>
            <a:endParaRPr lang="en-US" altLang="zh-CN" sz="2000" b="1" dirty="0">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latin typeface="微软雅黑" panose="020B0503020204020204" pitchFamily="34" charset="-122"/>
                <a:ea typeface="微软雅黑" panose="020B0503020204020204" pitchFamily="34" charset="-122"/>
                <a:cs typeface="+mn-ea"/>
              </a:rPr>
              <a:t>		</a:t>
            </a:r>
            <a:r>
              <a:rPr lang="en-US" altLang="zh-CN" sz="2000" b="1" dirty="0" err="1">
                <a:latin typeface="微软雅黑" panose="020B0503020204020204" pitchFamily="34" charset="-122"/>
                <a:ea typeface="微软雅黑" panose="020B0503020204020204" pitchFamily="34" charset="-122"/>
                <a:cs typeface="+mn-ea"/>
              </a:rPr>
              <a:t>startTime</a:t>
            </a:r>
            <a:r>
              <a:rPr lang="en-US" altLang="zh-CN" sz="2000" b="1" dirty="0">
                <a:latin typeface="微软雅黑" panose="020B0503020204020204" pitchFamily="34" charset="-122"/>
                <a:ea typeface="微软雅黑" panose="020B0503020204020204" pitchFamily="34" charset="-122"/>
                <a:cs typeface="+mn-ea"/>
              </a:rPr>
              <a:t> = </a:t>
            </a:r>
            <a:r>
              <a:rPr lang="en-US" altLang="zh-CN" sz="2000" b="1" dirty="0" err="1">
                <a:latin typeface="微软雅黑" panose="020B0503020204020204" pitchFamily="34" charset="-122"/>
                <a:ea typeface="微软雅黑" panose="020B0503020204020204" pitchFamily="34" charset="-122"/>
                <a:cs typeface="+mn-ea"/>
              </a:rPr>
              <a:t>System.currentTimeMillis</a:t>
            </a:r>
            <a:r>
              <a:rPr lang="en-US" altLang="zh-CN" sz="2000" b="1" dirty="0">
                <a:latin typeface="微软雅黑" panose="020B0503020204020204" pitchFamily="34" charset="-122"/>
                <a:ea typeface="微软雅黑" panose="020B0503020204020204" pitchFamily="34" charset="-122"/>
                <a:cs typeface="+mn-ea"/>
              </a:rPr>
              <a:t>();</a:t>
            </a:r>
            <a:endParaRPr lang="en-US" altLang="zh-CN" sz="2000" b="1" dirty="0">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latin typeface="微软雅黑" panose="020B0503020204020204" pitchFamily="34" charset="-122"/>
                <a:ea typeface="微软雅黑" panose="020B0503020204020204" pitchFamily="34" charset="-122"/>
                <a:cs typeface="+mn-ea"/>
              </a:rPr>
              <a:t>    }</a:t>
            </a:r>
            <a:endParaRPr lang="en-US" altLang="zh-CN" sz="2000" b="1" dirty="0">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latin typeface="微软雅黑" panose="020B0503020204020204" pitchFamily="34" charset="-122"/>
                <a:ea typeface="微软雅黑" panose="020B0503020204020204" pitchFamily="34" charset="-122"/>
                <a:cs typeface="+mn-ea"/>
              </a:rPr>
              <a:t>    </a:t>
            </a:r>
            <a:r>
              <a:rPr lang="en-US" altLang="zh-CN" sz="2000" b="1" dirty="0">
                <a:solidFill>
                  <a:srgbClr val="0000CC"/>
                </a:solidFill>
                <a:latin typeface="微软雅黑" panose="020B0503020204020204" pitchFamily="34" charset="-122"/>
                <a:ea typeface="微软雅黑" panose="020B0503020204020204" pitchFamily="34" charset="-122"/>
                <a:cs typeface="+mn-ea"/>
              </a:rPr>
              <a:t>public void </a:t>
            </a:r>
            <a:r>
              <a:rPr lang="en-US" altLang="zh-CN" sz="2000" b="1" dirty="0" err="1">
                <a:solidFill>
                  <a:srgbClr val="0000CC"/>
                </a:solidFill>
                <a:latin typeface="微软雅黑" panose="020B0503020204020204" pitchFamily="34" charset="-122"/>
                <a:ea typeface="微软雅黑" panose="020B0503020204020204" pitchFamily="34" charset="-122"/>
                <a:cs typeface="+mn-ea"/>
              </a:rPr>
              <a:t>endExecution</a:t>
            </a:r>
            <a:r>
              <a:rPr lang="en-US" altLang="zh-CN" sz="2000" b="1" dirty="0">
                <a:solidFill>
                  <a:srgbClr val="0000CC"/>
                </a:solidFill>
                <a:latin typeface="微软雅黑" panose="020B0503020204020204" pitchFamily="34" charset="-122"/>
                <a:ea typeface="微软雅黑" panose="020B0503020204020204" pitchFamily="34" charset="-122"/>
                <a:cs typeface="+mn-ea"/>
              </a:rPr>
              <a:t>(){</a:t>
            </a:r>
            <a:endParaRPr lang="en-US" altLang="zh-CN" sz="2000" b="1" dirty="0">
              <a:solidFill>
                <a:srgbClr val="0000CC"/>
              </a:solidFill>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solidFill>
                  <a:srgbClr val="0000CC"/>
                </a:solidFill>
                <a:latin typeface="微软雅黑" panose="020B0503020204020204" pitchFamily="34" charset="-122"/>
                <a:ea typeface="微软雅黑" panose="020B0503020204020204" pitchFamily="34" charset="-122"/>
                <a:cs typeface="+mn-ea"/>
              </a:rPr>
              <a:t>		</a:t>
            </a:r>
            <a:r>
              <a:rPr lang="en-US" altLang="zh-CN" sz="2000" b="1" dirty="0" err="1">
                <a:solidFill>
                  <a:srgbClr val="0000CC"/>
                </a:solidFill>
                <a:latin typeface="微软雅黑" panose="020B0503020204020204" pitchFamily="34" charset="-122"/>
                <a:ea typeface="微软雅黑" panose="020B0503020204020204" pitchFamily="34" charset="-122"/>
                <a:cs typeface="+mn-ea"/>
              </a:rPr>
              <a:t>endTime</a:t>
            </a:r>
            <a:r>
              <a:rPr lang="en-US" altLang="zh-CN" sz="2000" b="1" dirty="0">
                <a:solidFill>
                  <a:srgbClr val="0000CC"/>
                </a:solidFill>
                <a:latin typeface="微软雅黑" panose="020B0503020204020204" pitchFamily="34" charset="-122"/>
                <a:ea typeface="微软雅黑" panose="020B0503020204020204" pitchFamily="34" charset="-122"/>
                <a:cs typeface="+mn-ea"/>
              </a:rPr>
              <a:t> = </a:t>
            </a:r>
            <a:r>
              <a:rPr lang="en-US" altLang="zh-CN" sz="2000" b="1" dirty="0" err="1">
                <a:solidFill>
                  <a:srgbClr val="0000CC"/>
                </a:solidFill>
                <a:latin typeface="微软雅黑" panose="020B0503020204020204" pitchFamily="34" charset="-122"/>
                <a:ea typeface="微软雅黑" panose="020B0503020204020204" pitchFamily="34" charset="-122"/>
                <a:cs typeface="+mn-ea"/>
              </a:rPr>
              <a:t>System.currentTimeMillis</a:t>
            </a:r>
            <a:r>
              <a:rPr lang="en-US" altLang="zh-CN" sz="2000" b="1" dirty="0">
                <a:solidFill>
                  <a:srgbClr val="0000CC"/>
                </a:solidFill>
                <a:latin typeface="微软雅黑" panose="020B0503020204020204" pitchFamily="34" charset="-122"/>
                <a:ea typeface="微软雅黑" panose="020B0503020204020204" pitchFamily="34" charset="-122"/>
                <a:cs typeface="+mn-ea"/>
              </a:rPr>
              <a:t>();</a:t>
            </a:r>
            <a:endParaRPr lang="en-US" altLang="zh-CN" sz="2000" b="1" dirty="0">
              <a:solidFill>
                <a:srgbClr val="0000CC"/>
              </a:solidFill>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solidFill>
                  <a:srgbClr val="0000CC"/>
                </a:solidFill>
                <a:latin typeface="微软雅黑" panose="020B0503020204020204" pitchFamily="34" charset="-122"/>
                <a:ea typeface="微软雅黑" panose="020B0503020204020204" pitchFamily="34" charset="-122"/>
                <a:cs typeface="+mn-ea"/>
              </a:rPr>
              <a:t>    }</a:t>
            </a:r>
            <a:endParaRPr lang="en-US" altLang="zh-CN" sz="2000" b="1" dirty="0">
              <a:solidFill>
                <a:srgbClr val="0000CC"/>
              </a:solidFill>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latin typeface="微软雅黑" panose="020B0503020204020204" pitchFamily="34" charset="-122"/>
                <a:ea typeface="微软雅黑" panose="020B0503020204020204" pitchFamily="34" charset="-122"/>
                <a:cs typeface="+mn-ea"/>
              </a:rPr>
              <a:t>    public long </a:t>
            </a:r>
            <a:r>
              <a:rPr lang="en-US" altLang="zh-CN" sz="2000" b="1" dirty="0" err="1">
                <a:latin typeface="微软雅黑" panose="020B0503020204020204" pitchFamily="34" charset="-122"/>
                <a:ea typeface="微软雅黑" panose="020B0503020204020204" pitchFamily="34" charset="-122"/>
                <a:cs typeface="+mn-ea"/>
              </a:rPr>
              <a:t>getExeTime</a:t>
            </a:r>
            <a:r>
              <a:rPr lang="en-US" altLang="zh-CN" sz="2000" b="1" dirty="0">
                <a:latin typeface="微软雅黑" panose="020B0503020204020204" pitchFamily="34" charset="-122"/>
                <a:ea typeface="微软雅黑" panose="020B0503020204020204" pitchFamily="34" charset="-122"/>
                <a:cs typeface="+mn-ea"/>
              </a:rPr>
              <a:t>(){</a:t>
            </a:r>
            <a:endParaRPr lang="en-US" altLang="zh-CN" sz="2000" b="1" dirty="0">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latin typeface="微软雅黑" panose="020B0503020204020204" pitchFamily="34" charset="-122"/>
                <a:ea typeface="微软雅黑" panose="020B0503020204020204" pitchFamily="34" charset="-122"/>
                <a:cs typeface="+mn-ea"/>
              </a:rPr>
              <a:t>		long </a:t>
            </a:r>
            <a:r>
              <a:rPr lang="en-US" altLang="zh-CN" sz="2000" b="1" dirty="0" err="1">
                <a:latin typeface="微软雅黑" panose="020B0503020204020204" pitchFamily="34" charset="-122"/>
                <a:ea typeface="微软雅黑" panose="020B0503020204020204" pitchFamily="34" charset="-122"/>
                <a:cs typeface="+mn-ea"/>
              </a:rPr>
              <a:t>exeTime</a:t>
            </a:r>
            <a:r>
              <a:rPr lang="en-US" altLang="zh-CN" sz="2000" b="1" dirty="0">
                <a:latin typeface="微软雅黑" panose="020B0503020204020204" pitchFamily="34" charset="-122"/>
                <a:ea typeface="微软雅黑" panose="020B0503020204020204" pitchFamily="34" charset="-122"/>
                <a:cs typeface="+mn-ea"/>
              </a:rPr>
              <a:t>=0;</a:t>
            </a:r>
            <a:endParaRPr lang="en-US" altLang="zh-CN" sz="2000" b="1" dirty="0">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latin typeface="微软雅黑" panose="020B0503020204020204" pitchFamily="34" charset="-122"/>
                <a:ea typeface="微软雅黑" panose="020B0503020204020204" pitchFamily="34" charset="-122"/>
                <a:cs typeface="+mn-ea"/>
              </a:rPr>
              <a:t>		</a:t>
            </a:r>
            <a:r>
              <a:rPr lang="en-US" altLang="zh-CN" sz="2000" b="1" dirty="0" err="1">
                <a:latin typeface="微软雅黑" panose="020B0503020204020204" pitchFamily="34" charset="-122"/>
                <a:ea typeface="微软雅黑" panose="020B0503020204020204" pitchFamily="34" charset="-122"/>
                <a:cs typeface="+mn-ea"/>
              </a:rPr>
              <a:t>exeTime</a:t>
            </a:r>
            <a:r>
              <a:rPr lang="en-US" altLang="zh-CN" sz="2000" b="1" dirty="0">
                <a:latin typeface="微软雅黑" panose="020B0503020204020204" pitchFamily="34" charset="-122"/>
                <a:ea typeface="微软雅黑" panose="020B0503020204020204" pitchFamily="34" charset="-122"/>
                <a:cs typeface="+mn-ea"/>
              </a:rPr>
              <a:t> = </a:t>
            </a:r>
            <a:r>
              <a:rPr lang="en-US" altLang="zh-CN" sz="2000" b="1" dirty="0" err="1">
                <a:latin typeface="微软雅黑" panose="020B0503020204020204" pitchFamily="34" charset="-122"/>
                <a:ea typeface="微软雅黑" panose="020B0503020204020204" pitchFamily="34" charset="-122"/>
                <a:cs typeface="+mn-ea"/>
              </a:rPr>
              <a:t>endTime-startTime</a:t>
            </a:r>
            <a:r>
              <a:rPr lang="en-US" altLang="zh-CN" sz="2000" b="1" dirty="0">
                <a:latin typeface="微软雅黑" panose="020B0503020204020204" pitchFamily="34" charset="-122"/>
                <a:ea typeface="微软雅黑" panose="020B0503020204020204" pitchFamily="34" charset="-122"/>
                <a:cs typeface="+mn-ea"/>
              </a:rPr>
              <a:t>;</a:t>
            </a:r>
            <a:endParaRPr lang="en-US" altLang="zh-CN" sz="2000" b="1" dirty="0">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latin typeface="微软雅黑" panose="020B0503020204020204" pitchFamily="34" charset="-122"/>
                <a:ea typeface="微软雅黑" panose="020B0503020204020204" pitchFamily="34" charset="-122"/>
                <a:cs typeface="+mn-ea"/>
              </a:rPr>
              <a:t>		return </a:t>
            </a:r>
            <a:r>
              <a:rPr lang="en-US" altLang="zh-CN" sz="2000" b="1" dirty="0" err="1">
                <a:latin typeface="微软雅黑" panose="020B0503020204020204" pitchFamily="34" charset="-122"/>
                <a:ea typeface="微软雅黑" panose="020B0503020204020204" pitchFamily="34" charset="-122"/>
                <a:cs typeface="+mn-ea"/>
              </a:rPr>
              <a:t>exeTime</a:t>
            </a:r>
            <a:r>
              <a:rPr lang="en-US" altLang="zh-CN" sz="2000" b="1" dirty="0">
                <a:latin typeface="微软雅黑" panose="020B0503020204020204" pitchFamily="34" charset="-122"/>
                <a:ea typeface="微软雅黑" panose="020B0503020204020204" pitchFamily="34" charset="-122"/>
                <a:cs typeface="+mn-ea"/>
              </a:rPr>
              <a:t>;</a:t>
            </a:r>
            <a:endParaRPr lang="en-US" altLang="zh-CN" sz="2000" b="1" dirty="0">
              <a:latin typeface="微软雅黑" panose="020B0503020204020204" pitchFamily="34" charset="-122"/>
              <a:ea typeface="微软雅黑" panose="020B0503020204020204" pitchFamily="34" charset="-122"/>
              <a:cs typeface="+mn-ea"/>
            </a:endParaRPr>
          </a:p>
          <a:p>
            <a:pPr lvl="1" eaLnBrk="1" hangingPunct="1">
              <a:lnSpc>
                <a:spcPct val="80000"/>
              </a:lnSpc>
              <a:spcBef>
                <a:spcPct val="0"/>
              </a:spcBef>
              <a:buFontTx/>
              <a:buNone/>
              <a:defRPr/>
            </a:pPr>
            <a:r>
              <a:rPr lang="en-US" altLang="zh-CN" sz="2000" b="1" dirty="0">
                <a:latin typeface="微软雅黑" panose="020B0503020204020204" pitchFamily="34" charset="-122"/>
                <a:ea typeface="微软雅黑" panose="020B0503020204020204" pitchFamily="34" charset="-122"/>
                <a:cs typeface="+mn-ea"/>
              </a:rPr>
              <a:t>    }</a:t>
            </a:r>
            <a:endParaRPr lang="en-US" altLang="zh-CN" sz="2000" b="1" dirty="0">
              <a:latin typeface="微软雅黑" panose="020B0503020204020204" pitchFamily="34" charset="-122"/>
              <a:ea typeface="微软雅黑" panose="020B0503020204020204" pitchFamily="34" charset="-122"/>
              <a:cs typeface="+mn-ea"/>
            </a:endParaRPr>
          </a:p>
          <a:p>
            <a:pPr eaLnBrk="1" hangingPunct="1">
              <a:lnSpc>
                <a:spcPct val="80000"/>
              </a:lnSpc>
              <a:spcBef>
                <a:spcPct val="0"/>
              </a:spcBef>
              <a:buFontTx/>
              <a:buNone/>
              <a:defRPr/>
            </a:pP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221189" name="Rectangle 5"/>
          <p:cNvSpPr>
            <a:spLocks noGrp="1" noChangeArrowheads="1"/>
          </p:cNvSpPr>
          <p:nvPr>
            <p:ph type="title"/>
          </p:nvPr>
        </p:nvSpPr>
        <p:spPr>
          <a:xfrm>
            <a:off x="1981200" y="115889"/>
            <a:ext cx="8229600" cy="561975"/>
          </a:xfrm>
          <a:solidFill>
            <a:srgbClr val="FFFF99"/>
          </a:solidFill>
        </p:spPr>
        <p:txBody>
          <a:bodyPr/>
          <a:lstStyle/>
          <a:p>
            <a:pPr eaLnBrk="1" hangingPunct="1">
              <a:defRPr/>
            </a:pPr>
            <a:r>
              <a:rPr lang="en-US" altLang="zh-CN" sz="3200" b="1">
                <a:effectLst>
                  <a:outerShdw blurRad="38100" dist="38100" dir="2700000" algn="tl">
                    <a:srgbClr val="FFFFFF"/>
                  </a:outerShdw>
                </a:effectLst>
              </a:rPr>
              <a:t>Example of design using strategy pattern</a:t>
            </a:r>
            <a:endParaRPr lang="en-US" altLang="zh-CN" sz="3200" b="1">
              <a:effectLst>
                <a:outerShdw blurRad="38100" dist="38100" dir="2700000" algn="tl">
                  <a:srgbClr val="FFFFFF"/>
                </a:outerShdw>
              </a:effectLst>
            </a:endParaRPr>
          </a:p>
        </p:txBody>
      </p:sp>
      <p:sp>
        <p:nvSpPr>
          <p:cNvPr id="221190" name="Text Box 6"/>
          <p:cNvSpPr txBox="1">
            <a:spLocks noChangeArrowheads="1"/>
          </p:cNvSpPr>
          <p:nvPr/>
        </p:nvSpPr>
        <p:spPr bwMode="auto">
          <a:xfrm>
            <a:off x="7607301" y="1111250"/>
            <a:ext cx="2881313" cy="5126038"/>
          </a:xfrm>
          <a:prstGeom prst="rect">
            <a:avLst/>
          </a:prstGeom>
          <a:noFill/>
          <a:ln w="9525">
            <a:solidFill>
              <a:srgbClr val="FF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arabicPeriod"/>
            </a:pPr>
            <a:r>
              <a:rPr lang="zh-CN" altLang="en-US" sz="2200" b="1" dirty="0">
                <a:latin typeface="微软雅黑" panose="020B0503020204020204" pitchFamily="34" charset="-122"/>
                <a:ea typeface="微软雅黑" panose="020B0503020204020204" pitchFamily="34" charset="-122"/>
              </a:rPr>
              <a:t>策略子类对象</a:t>
            </a:r>
            <a:r>
              <a:rPr lang="en-US" altLang="zh-CN" sz="2200" b="1" dirty="0" err="1">
                <a:latin typeface="微软雅黑" panose="020B0503020204020204" pitchFamily="34" charset="-122"/>
                <a:ea typeface="微软雅黑" panose="020B0503020204020204" pitchFamily="34" charset="-122"/>
              </a:rPr>
              <a:t>alg</a:t>
            </a:r>
            <a:r>
              <a:rPr lang="zh-CN" altLang="en-US" sz="2200" b="1" dirty="0">
                <a:latin typeface="微软雅黑" panose="020B0503020204020204" pitchFamily="34" charset="-122"/>
                <a:ea typeface="微软雅黑" panose="020B0503020204020204" pitchFamily="34" charset="-122"/>
              </a:rPr>
              <a:t>由构造方法传入</a:t>
            </a:r>
            <a:endParaRPr lang="zh-CN" altLang="en-US" sz="2200" b="1" dirty="0">
              <a:latin typeface="微软雅黑" panose="020B0503020204020204" pitchFamily="34" charset="-122"/>
              <a:ea typeface="微软雅黑" panose="020B0503020204020204" pitchFamily="34" charset="-122"/>
            </a:endParaRPr>
          </a:p>
          <a:p>
            <a:pPr>
              <a:buFontTx/>
              <a:buAutoNum type="arabicPeriod"/>
            </a:pPr>
            <a:r>
              <a:rPr lang="zh-CN" altLang="en-US" sz="2200" b="1" dirty="0">
                <a:latin typeface="微软雅黑" panose="020B0503020204020204" pitchFamily="34" charset="-122"/>
                <a:ea typeface="微软雅黑" panose="020B0503020204020204" pitchFamily="34" charset="-122"/>
              </a:rPr>
              <a:t>在</a:t>
            </a:r>
            <a:r>
              <a:rPr lang="en-US" altLang="zh-CN" sz="2200" b="1" dirty="0" err="1">
                <a:latin typeface="微软雅黑" panose="020B0503020204020204" pitchFamily="34" charset="-122"/>
                <a:ea typeface="微软雅黑" panose="020B0503020204020204" pitchFamily="34" charset="-122"/>
              </a:rPr>
              <a:t>sortIntArray</a:t>
            </a:r>
            <a:r>
              <a:rPr lang="zh-CN" altLang="en-US" sz="2200" b="1" dirty="0">
                <a:latin typeface="微软雅黑" panose="020B0503020204020204" pitchFamily="34" charset="-122"/>
                <a:ea typeface="微软雅黑" panose="020B0503020204020204" pitchFamily="34" charset="-122"/>
              </a:rPr>
              <a:t>方法中，直接使用</a:t>
            </a:r>
            <a:r>
              <a:rPr lang="en-US" altLang="zh-CN" sz="2200" b="1" dirty="0" err="1">
                <a:latin typeface="微软雅黑" panose="020B0503020204020204" pitchFamily="34" charset="-122"/>
                <a:ea typeface="微软雅黑" panose="020B0503020204020204" pitchFamily="34" charset="-122"/>
              </a:rPr>
              <a:t>alg</a:t>
            </a:r>
            <a:r>
              <a:rPr lang="zh-CN" altLang="en-US" sz="2200" b="1" dirty="0">
                <a:latin typeface="微软雅黑" panose="020B0503020204020204" pitchFamily="34" charset="-122"/>
                <a:ea typeface="微软雅黑" panose="020B0503020204020204" pitchFamily="34" charset="-122"/>
              </a:rPr>
              <a:t>调用策略类的</a:t>
            </a:r>
            <a:r>
              <a:rPr lang="en-US" altLang="zh-CN" sz="2200" b="1" dirty="0">
                <a:latin typeface="微软雅黑" panose="020B0503020204020204" pitchFamily="34" charset="-122"/>
                <a:ea typeface="微软雅黑" panose="020B0503020204020204" pitchFamily="34" charset="-122"/>
              </a:rPr>
              <a:t>sort</a:t>
            </a:r>
            <a:r>
              <a:rPr lang="zh-CN" altLang="en-US" sz="2200" b="1" dirty="0">
                <a:latin typeface="微软雅黑" panose="020B0503020204020204" pitchFamily="34" charset="-122"/>
                <a:ea typeface="微软雅黑" panose="020B0503020204020204" pitchFamily="34" charset="-122"/>
              </a:rPr>
              <a:t>方法</a:t>
            </a:r>
            <a:endParaRPr lang="zh-CN" altLang="en-US" sz="2200" b="1" dirty="0">
              <a:latin typeface="微软雅黑" panose="020B0503020204020204" pitchFamily="34" charset="-122"/>
              <a:ea typeface="微软雅黑" panose="020B0503020204020204" pitchFamily="34" charset="-122"/>
            </a:endParaRPr>
          </a:p>
          <a:p>
            <a:pPr>
              <a:buFontTx/>
              <a:buAutoNum type="arabicPeriod"/>
            </a:pPr>
            <a:r>
              <a:rPr lang="zh-CN" altLang="en-US" sz="2200" b="1" dirty="0">
                <a:latin typeface="微软雅黑" panose="020B0503020204020204" pitchFamily="34" charset="-122"/>
                <a:ea typeface="微软雅黑" panose="020B0503020204020204" pitchFamily="34" charset="-122"/>
              </a:rPr>
              <a:t>同时，将</a:t>
            </a:r>
            <a:r>
              <a:rPr lang="en-US" altLang="zh-CN" sz="2200" b="1" dirty="0">
                <a:latin typeface="微软雅黑" panose="020B0503020204020204" pitchFamily="34" charset="-122"/>
                <a:ea typeface="微软雅黑" panose="020B0503020204020204" pitchFamily="34" charset="-122"/>
              </a:rPr>
              <a:t>Context</a:t>
            </a:r>
            <a:r>
              <a:rPr lang="zh-CN" altLang="en-US" sz="2200" b="1" dirty="0">
                <a:latin typeface="微软雅黑" panose="020B0503020204020204" pitchFamily="34" charset="-122"/>
                <a:ea typeface="微软雅黑" panose="020B0503020204020204" pitchFamily="34" charset="-122"/>
              </a:rPr>
              <a:t>对象传递给策略类</a:t>
            </a:r>
            <a:endParaRPr lang="zh-CN" altLang="en-US" sz="2200" b="1" dirty="0">
              <a:latin typeface="微软雅黑" panose="020B0503020204020204" pitchFamily="34" charset="-122"/>
              <a:ea typeface="微软雅黑" panose="020B0503020204020204" pitchFamily="34" charset="-122"/>
            </a:endParaRPr>
          </a:p>
          <a:p>
            <a:pPr>
              <a:buFontTx/>
              <a:buAutoNum type="arabicPeriod"/>
            </a:pPr>
            <a:r>
              <a:rPr lang="zh-CN" altLang="en-US" sz="2200" b="1" dirty="0">
                <a:latin typeface="微软雅黑" panose="020B0503020204020204" pitchFamily="34" charset="-122"/>
                <a:ea typeface="微软雅黑" panose="020B0503020204020204" pitchFamily="34" charset="-122"/>
              </a:rPr>
              <a:t>策略类利用该</a:t>
            </a:r>
            <a:r>
              <a:rPr lang="en-US" altLang="zh-CN" sz="2200" b="1" dirty="0">
                <a:latin typeface="微软雅黑" panose="020B0503020204020204" pitchFamily="34" charset="-122"/>
                <a:ea typeface="微软雅黑" panose="020B0503020204020204" pitchFamily="34" charset="-122"/>
              </a:rPr>
              <a:t>Context</a:t>
            </a:r>
            <a:r>
              <a:rPr lang="zh-CN" altLang="en-US" sz="2200" b="1" dirty="0">
                <a:latin typeface="微软雅黑" panose="020B0503020204020204" pitchFamily="34" charset="-122"/>
                <a:ea typeface="微软雅黑" panose="020B0503020204020204" pitchFamily="34" charset="-122"/>
              </a:rPr>
              <a:t>对象调用计算程序执行时间的方法</a:t>
            </a:r>
            <a:r>
              <a:rPr lang="en-US" altLang="zh-CN" sz="2200" b="1" dirty="0" err="1">
                <a:latin typeface="微软雅黑" panose="020B0503020204020204" pitchFamily="34" charset="-122"/>
                <a:ea typeface="微软雅黑" panose="020B0503020204020204" pitchFamily="34" charset="-122"/>
              </a:rPr>
              <a:t>startExecution</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     </a:t>
            </a:r>
            <a:r>
              <a:rPr lang="en-US" altLang="zh-CN" sz="2200" b="1" dirty="0" err="1">
                <a:latin typeface="微软雅黑" panose="020B0503020204020204" pitchFamily="34" charset="-122"/>
                <a:ea typeface="微软雅黑" panose="020B0503020204020204" pitchFamily="34" charset="-122"/>
              </a:rPr>
              <a:t>endExecution</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endParaRPr lang="en-US" altLang="zh-CN" sz="2200" b="1" dirty="0">
              <a:ea typeface="黑体" panose="02010609060101010101" pitchFamily="49" charset="-122"/>
            </a:endParaRPr>
          </a:p>
        </p:txBody>
      </p:sp>
      <p:sp>
        <p:nvSpPr>
          <p:cNvPr id="221191" name="Line 7"/>
          <p:cNvSpPr>
            <a:spLocks noChangeShapeType="1"/>
          </p:cNvSpPr>
          <p:nvPr/>
        </p:nvSpPr>
        <p:spPr bwMode="auto">
          <a:xfrm flipH="1">
            <a:off x="5069940" y="2060577"/>
            <a:ext cx="2681823" cy="904418"/>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1192" name="Line 8"/>
          <p:cNvSpPr>
            <a:spLocks noChangeShapeType="1"/>
          </p:cNvSpPr>
          <p:nvPr/>
        </p:nvSpPr>
        <p:spPr bwMode="auto">
          <a:xfrm flipH="1">
            <a:off x="5413972" y="1341438"/>
            <a:ext cx="2337792" cy="831394"/>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1193" name="Line 9"/>
          <p:cNvSpPr>
            <a:spLocks noChangeShapeType="1"/>
          </p:cNvSpPr>
          <p:nvPr/>
        </p:nvSpPr>
        <p:spPr bwMode="auto">
          <a:xfrm flipH="1">
            <a:off x="4716855" y="3357563"/>
            <a:ext cx="2963470" cy="40818"/>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1194" name="Line 10"/>
          <p:cNvSpPr>
            <a:spLocks noChangeShapeType="1"/>
          </p:cNvSpPr>
          <p:nvPr/>
        </p:nvSpPr>
        <p:spPr bwMode="auto">
          <a:xfrm flipH="1" flipV="1">
            <a:off x="4789282" y="3831766"/>
            <a:ext cx="2891043" cy="244934"/>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1195" name="Line 11"/>
          <p:cNvSpPr>
            <a:spLocks noChangeShapeType="1"/>
          </p:cNvSpPr>
          <p:nvPr/>
        </p:nvSpPr>
        <p:spPr bwMode="auto">
          <a:xfrm flipH="1">
            <a:off x="4644428" y="4149726"/>
            <a:ext cx="3107336" cy="360359"/>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21187">
                                            <p:txEl>
                                              <p:pRg st="5" end="5"/>
                                            </p:txEl>
                                          </p:spTgt>
                                        </p:tgtEl>
                                        <p:attrNameLst>
                                          <p:attrName>style.visibility</p:attrName>
                                        </p:attrNameLst>
                                      </p:cBhvr>
                                      <p:to>
                                        <p:strVal val="visible"/>
                                      </p:to>
                                    </p:set>
                                    <p:anim calcmode="lin" valueType="num">
                                      <p:cBhvr>
                                        <p:cTn id="7" dur="1000" fill="hold"/>
                                        <p:tgtEl>
                                          <p:spTgt spid="221187">
                                            <p:txEl>
                                              <p:pRg st="5" end="5"/>
                                            </p:txEl>
                                          </p:spTgt>
                                        </p:tgtEl>
                                        <p:attrNameLst>
                                          <p:attrName>ppt_x</p:attrName>
                                        </p:attrNameLst>
                                      </p:cBhvr>
                                      <p:tavLst>
                                        <p:tav tm="0">
                                          <p:val>
                                            <p:strVal val="#ppt_x-.2"/>
                                          </p:val>
                                        </p:tav>
                                        <p:tav tm="100000">
                                          <p:val>
                                            <p:strVal val="#ppt_x"/>
                                          </p:val>
                                        </p:tav>
                                      </p:tavLst>
                                    </p:anim>
                                    <p:anim calcmode="lin" valueType="num">
                                      <p:cBhvr>
                                        <p:cTn id="8" dur="1000" fill="hold"/>
                                        <p:tgtEl>
                                          <p:spTgt spid="221187">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1187">
                                            <p:txEl>
                                              <p:pRg st="5" end="5"/>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21187">
                                            <p:txEl>
                                              <p:pRg st="6" end="6"/>
                                            </p:txEl>
                                          </p:spTgt>
                                        </p:tgtEl>
                                        <p:attrNameLst>
                                          <p:attrName>style.visibility</p:attrName>
                                        </p:attrNameLst>
                                      </p:cBhvr>
                                      <p:to>
                                        <p:strVal val="visible"/>
                                      </p:to>
                                    </p:set>
                                    <p:anim calcmode="lin" valueType="num">
                                      <p:cBhvr>
                                        <p:cTn id="12" dur="1000" fill="hold"/>
                                        <p:tgtEl>
                                          <p:spTgt spid="221187">
                                            <p:txEl>
                                              <p:pRg st="6" end="6"/>
                                            </p:txEl>
                                          </p:spTgt>
                                        </p:tgtEl>
                                        <p:attrNameLst>
                                          <p:attrName>ppt_x</p:attrName>
                                        </p:attrNameLst>
                                      </p:cBhvr>
                                      <p:tavLst>
                                        <p:tav tm="0">
                                          <p:val>
                                            <p:strVal val="#ppt_x-.2"/>
                                          </p:val>
                                        </p:tav>
                                        <p:tav tm="100000">
                                          <p:val>
                                            <p:strVal val="#ppt_x"/>
                                          </p:val>
                                        </p:tav>
                                      </p:tavLst>
                                    </p:anim>
                                    <p:anim calcmode="lin" valueType="num">
                                      <p:cBhvr>
                                        <p:cTn id="13" dur="1000" fill="hold"/>
                                        <p:tgtEl>
                                          <p:spTgt spid="221187">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21187">
                                            <p:txEl>
                                              <p:pRg st="6" end="6"/>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221187">
                                            <p:txEl>
                                              <p:pRg st="7" end="7"/>
                                            </p:txEl>
                                          </p:spTgt>
                                        </p:tgtEl>
                                        <p:attrNameLst>
                                          <p:attrName>style.visibility</p:attrName>
                                        </p:attrNameLst>
                                      </p:cBhvr>
                                      <p:to>
                                        <p:strVal val="visible"/>
                                      </p:to>
                                    </p:set>
                                    <p:anim calcmode="lin" valueType="num">
                                      <p:cBhvr>
                                        <p:cTn id="17" dur="1000" fill="hold"/>
                                        <p:tgtEl>
                                          <p:spTgt spid="221187">
                                            <p:txEl>
                                              <p:pRg st="7" end="7"/>
                                            </p:txEl>
                                          </p:spTgt>
                                        </p:tgtEl>
                                        <p:attrNameLst>
                                          <p:attrName>ppt_x</p:attrName>
                                        </p:attrNameLst>
                                      </p:cBhvr>
                                      <p:tavLst>
                                        <p:tav tm="0">
                                          <p:val>
                                            <p:strVal val="#ppt_x-.2"/>
                                          </p:val>
                                        </p:tav>
                                        <p:tav tm="100000">
                                          <p:val>
                                            <p:strVal val="#ppt_x"/>
                                          </p:val>
                                        </p:tav>
                                      </p:tavLst>
                                    </p:anim>
                                    <p:anim calcmode="lin" valueType="num">
                                      <p:cBhvr>
                                        <p:cTn id="18" dur="1000" fill="hold"/>
                                        <p:tgtEl>
                                          <p:spTgt spid="221187">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21187">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0" presetClass="entr" presetSubtype="0" fill="hold" nodeType="clickEffect">
                                  <p:stCondLst>
                                    <p:cond delay="0"/>
                                  </p:stCondLst>
                                  <p:childTnLst>
                                    <p:set>
                                      <p:cBhvr>
                                        <p:cTn id="23" dur="1" fill="hold">
                                          <p:stCondLst>
                                            <p:cond delay="0"/>
                                          </p:stCondLst>
                                        </p:cTn>
                                        <p:tgtEl>
                                          <p:spTgt spid="221187">
                                            <p:txEl>
                                              <p:pRg st="8" end="8"/>
                                            </p:txEl>
                                          </p:spTgt>
                                        </p:tgtEl>
                                        <p:attrNameLst>
                                          <p:attrName>style.visibility</p:attrName>
                                        </p:attrNameLst>
                                      </p:cBhvr>
                                      <p:to>
                                        <p:strVal val="visible"/>
                                      </p:to>
                                    </p:set>
                                    <p:animEffect transition="in" filter="fade">
                                      <p:cBhvr>
                                        <p:cTn id="24" dur="800" decel="100000"/>
                                        <p:tgtEl>
                                          <p:spTgt spid="221187">
                                            <p:txEl>
                                              <p:pRg st="8" end="8"/>
                                            </p:txEl>
                                          </p:spTgt>
                                        </p:tgtEl>
                                      </p:cBhvr>
                                    </p:animEffect>
                                    <p:anim calcmode="lin" valueType="num">
                                      <p:cBhvr>
                                        <p:cTn id="25" dur="800" decel="100000" fill="hold"/>
                                        <p:tgtEl>
                                          <p:spTgt spid="221187">
                                            <p:txEl>
                                              <p:pRg st="8" end="8"/>
                                            </p:txEl>
                                          </p:spTgt>
                                        </p:tgtEl>
                                        <p:attrNameLst>
                                          <p:attrName>style.rotation</p:attrName>
                                        </p:attrNameLst>
                                      </p:cBhvr>
                                      <p:tavLst>
                                        <p:tav tm="0">
                                          <p:val>
                                            <p:fltVal val="-90"/>
                                          </p:val>
                                        </p:tav>
                                        <p:tav tm="100000">
                                          <p:val>
                                            <p:fltVal val="0"/>
                                          </p:val>
                                        </p:tav>
                                      </p:tavLst>
                                    </p:anim>
                                    <p:anim calcmode="lin" valueType="num">
                                      <p:cBhvr>
                                        <p:cTn id="26" dur="800" decel="100000" fill="hold"/>
                                        <p:tgtEl>
                                          <p:spTgt spid="221187">
                                            <p:txEl>
                                              <p:pRg st="8" end="8"/>
                                            </p:txEl>
                                          </p:spTgt>
                                        </p:tgtEl>
                                        <p:attrNameLst>
                                          <p:attrName>ppt_x</p:attrName>
                                        </p:attrNameLst>
                                      </p:cBhvr>
                                      <p:tavLst>
                                        <p:tav tm="0">
                                          <p:val>
                                            <p:strVal val="#ppt_x+0.4"/>
                                          </p:val>
                                        </p:tav>
                                        <p:tav tm="100000">
                                          <p:val>
                                            <p:strVal val="#ppt_x-0.05"/>
                                          </p:val>
                                        </p:tav>
                                      </p:tavLst>
                                    </p:anim>
                                    <p:anim calcmode="lin" valueType="num">
                                      <p:cBhvr>
                                        <p:cTn id="27" dur="800" decel="100000" fill="hold"/>
                                        <p:tgtEl>
                                          <p:spTgt spid="221187">
                                            <p:txEl>
                                              <p:pRg st="8" end="8"/>
                                            </p:txEl>
                                          </p:spTgt>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221187">
                                            <p:txEl>
                                              <p:pRg st="8" end="8"/>
                                            </p:txEl>
                                          </p:spTgt>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221187">
                                            <p:txEl>
                                              <p:pRg st="8" end="8"/>
                                            </p:txEl>
                                          </p:spTgt>
                                        </p:tgtEl>
                                        <p:attrNameLst>
                                          <p:attrName>ppt_y</p:attrName>
                                        </p:attrNameLst>
                                      </p:cBhvr>
                                      <p:tavLst>
                                        <p:tav tm="0">
                                          <p:val>
                                            <p:strVal val="#ppt_y+0.1"/>
                                          </p:val>
                                        </p:tav>
                                        <p:tav tm="100000">
                                          <p:val>
                                            <p:strVal val="#ppt_y"/>
                                          </p:val>
                                        </p:tav>
                                      </p:tavLst>
                                    </p:anim>
                                  </p:childTnLst>
                                </p:cTn>
                              </p:par>
                              <p:par>
                                <p:cTn id="30" presetID="30" presetClass="entr" presetSubtype="0" fill="hold" nodeType="withEffect">
                                  <p:stCondLst>
                                    <p:cond delay="0"/>
                                  </p:stCondLst>
                                  <p:childTnLst>
                                    <p:set>
                                      <p:cBhvr>
                                        <p:cTn id="31" dur="1" fill="hold">
                                          <p:stCondLst>
                                            <p:cond delay="0"/>
                                          </p:stCondLst>
                                        </p:cTn>
                                        <p:tgtEl>
                                          <p:spTgt spid="221187">
                                            <p:txEl>
                                              <p:pRg st="9" end="9"/>
                                            </p:txEl>
                                          </p:spTgt>
                                        </p:tgtEl>
                                        <p:attrNameLst>
                                          <p:attrName>style.visibility</p:attrName>
                                        </p:attrNameLst>
                                      </p:cBhvr>
                                      <p:to>
                                        <p:strVal val="visible"/>
                                      </p:to>
                                    </p:set>
                                    <p:animEffect transition="in" filter="fade">
                                      <p:cBhvr>
                                        <p:cTn id="32" dur="800" decel="100000"/>
                                        <p:tgtEl>
                                          <p:spTgt spid="221187">
                                            <p:txEl>
                                              <p:pRg st="9" end="9"/>
                                            </p:txEl>
                                          </p:spTgt>
                                        </p:tgtEl>
                                      </p:cBhvr>
                                    </p:animEffect>
                                    <p:anim calcmode="lin" valueType="num">
                                      <p:cBhvr>
                                        <p:cTn id="33" dur="800" decel="100000" fill="hold"/>
                                        <p:tgtEl>
                                          <p:spTgt spid="221187">
                                            <p:txEl>
                                              <p:pRg st="9" end="9"/>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221187">
                                            <p:txEl>
                                              <p:pRg st="9" end="9"/>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221187">
                                            <p:txEl>
                                              <p:pRg st="9" end="9"/>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221187">
                                            <p:txEl>
                                              <p:pRg st="9" end="9"/>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221187">
                                            <p:txEl>
                                              <p:pRg st="9" end="9"/>
                                            </p:txEl>
                                          </p:spTgt>
                                        </p:tgtEl>
                                        <p:attrNameLst>
                                          <p:attrName>ppt_y</p:attrName>
                                        </p:attrNameLst>
                                      </p:cBhvr>
                                      <p:tavLst>
                                        <p:tav tm="0">
                                          <p:val>
                                            <p:strVal val="#ppt_y+0.1"/>
                                          </p:val>
                                        </p:tav>
                                        <p:tav tm="100000">
                                          <p:val>
                                            <p:strVal val="#ppt_y"/>
                                          </p:val>
                                        </p:tav>
                                      </p:tavLst>
                                    </p:anim>
                                  </p:childTnLst>
                                </p:cTn>
                              </p:par>
                              <p:par>
                                <p:cTn id="38" presetID="30" presetClass="entr" presetSubtype="0" fill="hold" nodeType="withEffect">
                                  <p:stCondLst>
                                    <p:cond delay="0"/>
                                  </p:stCondLst>
                                  <p:childTnLst>
                                    <p:set>
                                      <p:cBhvr>
                                        <p:cTn id="39" dur="1" fill="hold">
                                          <p:stCondLst>
                                            <p:cond delay="0"/>
                                          </p:stCondLst>
                                        </p:cTn>
                                        <p:tgtEl>
                                          <p:spTgt spid="221187">
                                            <p:txEl>
                                              <p:pRg st="10" end="10"/>
                                            </p:txEl>
                                          </p:spTgt>
                                        </p:tgtEl>
                                        <p:attrNameLst>
                                          <p:attrName>style.visibility</p:attrName>
                                        </p:attrNameLst>
                                      </p:cBhvr>
                                      <p:to>
                                        <p:strVal val="visible"/>
                                      </p:to>
                                    </p:set>
                                    <p:animEffect transition="in" filter="fade">
                                      <p:cBhvr>
                                        <p:cTn id="40" dur="800" decel="100000"/>
                                        <p:tgtEl>
                                          <p:spTgt spid="221187">
                                            <p:txEl>
                                              <p:pRg st="10" end="10"/>
                                            </p:txEl>
                                          </p:spTgt>
                                        </p:tgtEl>
                                      </p:cBhvr>
                                    </p:animEffect>
                                    <p:anim calcmode="lin" valueType="num">
                                      <p:cBhvr>
                                        <p:cTn id="41" dur="800" decel="100000" fill="hold"/>
                                        <p:tgtEl>
                                          <p:spTgt spid="221187">
                                            <p:txEl>
                                              <p:pRg st="10" end="10"/>
                                            </p:txEl>
                                          </p:spTgt>
                                        </p:tgtEl>
                                        <p:attrNameLst>
                                          <p:attrName>style.rotation</p:attrName>
                                        </p:attrNameLst>
                                      </p:cBhvr>
                                      <p:tavLst>
                                        <p:tav tm="0">
                                          <p:val>
                                            <p:fltVal val="-90"/>
                                          </p:val>
                                        </p:tav>
                                        <p:tav tm="100000">
                                          <p:val>
                                            <p:fltVal val="0"/>
                                          </p:val>
                                        </p:tav>
                                      </p:tavLst>
                                    </p:anim>
                                    <p:anim calcmode="lin" valueType="num">
                                      <p:cBhvr>
                                        <p:cTn id="42" dur="800" decel="100000" fill="hold"/>
                                        <p:tgtEl>
                                          <p:spTgt spid="221187">
                                            <p:txEl>
                                              <p:pRg st="10" end="10"/>
                                            </p:txEl>
                                          </p:spTgt>
                                        </p:tgtEl>
                                        <p:attrNameLst>
                                          <p:attrName>ppt_x</p:attrName>
                                        </p:attrNameLst>
                                      </p:cBhvr>
                                      <p:tavLst>
                                        <p:tav tm="0">
                                          <p:val>
                                            <p:strVal val="#ppt_x+0.4"/>
                                          </p:val>
                                        </p:tav>
                                        <p:tav tm="100000">
                                          <p:val>
                                            <p:strVal val="#ppt_x-0.05"/>
                                          </p:val>
                                        </p:tav>
                                      </p:tavLst>
                                    </p:anim>
                                    <p:anim calcmode="lin" valueType="num">
                                      <p:cBhvr>
                                        <p:cTn id="43" dur="800" decel="100000" fill="hold"/>
                                        <p:tgtEl>
                                          <p:spTgt spid="221187">
                                            <p:txEl>
                                              <p:pRg st="10" end="10"/>
                                            </p:txEl>
                                          </p:spTgt>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221187">
                                            <p:txEl>
                                              <p:pRg st="10" end="10"/>
                                            </p:txEl>
                                          </p:spTgt>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221187">
                                            <p:txEl>
                                              <p:pRg st="10" end="10"/>
                                            </p:txEl>
                                          </p:spTgt>
                                        </p:tgtEl>
                                        <p:attrNameLst>
                                          <p:attrName>ppt_y</p:attrName>
                                        </p:attrNameLst>
                                      </p:cBhvr>
                                      <p:tavLst>
                                        <p:tav tm="0">
                                          <p:val>
                                            <p:strVal val="#ppt_y+0.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nodeType="clickEffect">
                                  <p:stCondLst>
                                    <p:cond delay="0"/>
                                  </p:stCondLst>
                                  <p:childTnLst>
                                    <p:set>
                                      <p:cBhvr>
                                        <p:cTn id="49" dur="1" fill="hold">
                                          <p:stCondLst>
                                            <p:cond delay="0"/>
                                          </p:stCondLst>
                                        </p:cTn>
                                        <p:tgtEl>
                                          <p:spTgt spid="221187">
                                            <p:txEl>
                                              <p:pRg st="11" end="11"/>
                                            </p:txEl>
                                          </p:spTgt>
                                        </p:tgtEl>
                                        <p:attrNameLst>
                                          <p:attrName>style.visibility</p:attrName>
                                        </p:attrNameLst>
                                      </p:cBhvr>
                                      <p:to>
                                        <p:strVal val="visible"/>
                                      </p:to>
                                    </p:set>
                                    <p:anim calcmode="lin" valueType="num">
                                      <p:cBhvr>
                                        <p:cTn id="50" dur="1000" fill="hold"/>
                                        <p:tgtEl>
                                          <p:spTgt spid="221187">
                                            <p:txEl>
                                              <p:pRg st="11" end="11"/>
                                            </p:txEl>
                                          </p:spTgt>
                                        </p:tgtEl>
                                        <p:attrNameLst>
                                          <p:attrName>ppt_x</p:attrName>
                                        </p:attrNameLst>
                                      </p:cBhvr>
                                      <p:tavLst>
                                        <p:tav tm="0">
                                          <p:val>
                                            <p:strVal val="#ppt_x-.2"/>
                                          </p:val>
                                        </p:tav>
                                        <p:tav tm="100000">
                                          <p:val>
                                            <p:strVal val="#ppt_x"/>
                                          </p:val>
                                        </p:tav>
                                      </p:tavLst>
                                    </p:anim>
                                    <p:anim calcmode="lin" valueType="num">
                                      <p:cBhvr>
                                        <p:cTn id="51" dur="1000" fill="hold"/>
                                        <p:tgtEl>
                                          <p:spTgt spid="221187">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52" dur="1000"/>
                                        <p:tgtEl>
                                          <p:spTgt spid="221187">
                                            <p:txEl>
                                              <p:pRg st="11" end="11"/>
                                            </p:txEl>
                                          </p:spTgt>
                                        </p:tgtEl>
                                      </p:cBhvr>
                                    </p:animEffect>
                                  </p:childTnLst>
                                </p:cTn>
                              </p:par>
                              <p:par>
                                <p:cTn id="53" presetID="29" presetClass="entr" presetSubtype="0" fill="hold" nodeType="withEffect">
                                  <p:stCondLst>
                                    <p:cond delay="0"/>
                                  </p:stCondLst>
                                  <p:childTnLst>
                                    <p:set>
                                      <p:cBhvr>
                                        <p:cTn id="54" dur="1" fill="hold">
                                          <p:stCondLst>
                                            <p:cond delay="0"/>
                                          </p:stCondLst>
                                        </p:cTn>
                                        <p:tgtEl>
                                          <p:spTgt spid="221187">
                                            <p:txEl>
                                              <p:pRg st="12" end="12"/>
                                            </p:txEl>
                                          </p:spTgt>
                                        </p:tgtEl>
                                        <p:attrNameLst>
                                          <p:attrName>style.visibility</p:attrName>
                                        </p:attrNameLst>
                                      </p:cBhvr>
                                      <p:to>
                                        <p:strVal val="visible"/>
                                      </p:to>
                                    </p:set>
                                    <p:anim calcmode="lin" valueType="num">
                                      <p:cBhvr>
                                        <p:cTn id="55" dur="1000" fill="hold"/>
                                        <p:tgtEl>
                                          <p:spTgt spid="221187">
                                            <p:txEl>
                                              <p:pRg st="12" end="12"/>
                                            </p:txEl>
                                          </p:spTgt>
                                        </p:tgtEl>
                                        <p:attrNameLst>
                                          <p:attrName>ppt_x</p:attrName>
                                        </p:attrNameLst>
                                      </p:cBhvr>
                                      <p:tavLst>
                                        <p:tav tm="0">
                                          <p:val>
                                            <p:strVal val="#ppt_x-.2"/>
                                          </p:val>
                                        </p:tav>
                                        <p:tav tm="100000">
                                          <p:val>
                                            <p:strVal val="#ppt_x"/>
                                          </p:val>
                                        </p:tav>
                                      </p:tavLst>
                                    </p:anim>
                                    <p:anim calcmode="lin" valueType="num">
                                      <p:cBhvr>
                                        <p:cTn id="56" dur="1000" fill="hold"/>
                                        <p:tgtEl>
                                          <p:spTgt spid="221187">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57" dur="1000"/>
                                        <p:tgtEl>
                                          <p:spTgt spid="221187">
                                            <p:txEl>
                                              <p:pRg st="12" end="12"/>
                                            </p:txEl>
                                          </p:spTgt>
                                        </p:tgtEl>
                                      </p:cBhvr>
                                    </p:animEffect>
                                  </p:childTnLst>
                                </p:cTn>
                              </p:par>
                              <p:par>
                                <p:cTn id="58" presetID="29" presetClass="entr" presetSubtype="0" fill="hold" nodeType="withEffect">
                                  <p:stCondLst>
                                    <p:cond delay="0"/>
                                  </p:stCondLst>
                                  <p:childTnLst>
                                    <p:set>
                                      <p:cBhvr>
                                        <p:cTn id="59" dur="1" fill="hold">
                                          <p:stCondLst>
                                            <p:cond delay="0"/>
                                          </p:stCondLst>
                                        </p:cTn>
                                        <p:tgtEl>
                                          <p:spTgt spid="221187">
                                            <p:txEl>
                                              <p:pRg st="13" end="13"/>
                                            </p:txEl>
                                          </p:spTgt>
                                        </p:tgtEl>
                                        <p:attrNameLst>
                                          <p:attrName>style.visibility</p:attrName>
                                        </p:attrNameLst>
                                      </p:cBhvr>
                                      <p:to>
                                        <p:strVal val="visible"/>
                                      </p:to>
                                    </p:set>
                                    <p:anim calcmode="lin" valueType="num">
                                      <p:cBhvr>
                                        <p:cTn id="60" dur="1000" fill="hold"/>
                                        <p:tgtEl>
                                          <p:spTgt spid="221187">
                                            <p:txEl>
                                              <p:pRg st="13" end="13"/>
                                            </p:txEl>
                                          </p:spTgt>
                                        </p:tgtEl>
                                        <p:attrNameLst>
                                          <p:attrName>ppt_x</p:attrName>
                                        </p:attrNameLst>
                                      </p:cBhvr>
                                      <p:tavLst>
                                        <p:tav tm="0">
                                          <p:val>
                                            <p:strVal val="#ppt_x-.2"/>
                                          </p:val>
                                        </p:tav>
                                        <p:tav tm="100000">
                                          <p:val>
                                            <p:strVal val="#ppt_x"/>
                                          </p:val>
                                        </p:tav>
                                      </p:tavLst>
                                    </p:anim>
                                    <p:anim calcmode="lin" valueType="num">
                                      <p:cBhvr>
                                        <p:cTn id="61" dur="1000" fill="hold"/>
                                        <p:tgtEl>
                                          <p:spTgt spid="221187">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62" dur="1000"/>
                                        <p:tgtEl>
                                          <p:spTgt spid="221187">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9" presetClass="entr" presetSubtype="0" fill="hold" nodeType="clickEffect">
                                  <p:stCondLst>
                                    <p:cond delay="0"/>
                                  </p:stCondLst>
                                  <p:childTnLst>
                                    <p:set>
                                      <p:cBhvr>
                                        <p:cTn id="66" dur="1" fill="hold">
                                          <p:stCondLst>
                                            <p:cond delay="0"/>
                                          </p:stCondLst>
                                        </p:cTn>
                                        <p:tgtEl>
                                          <p:spTgt spid="221187">
                                            <p:txEl>
                                              <p:pRg st="14" end="14"/>
                                            </p:txEl>
                                          </p:spTgt>
                                        </p:tgtEl>
                                        <p:attrNameLst>
                                          <p:attrName>style.visibility</p:attrName>
                                        </p:attrNameLst>
                                      </p:cBhvr>
                                      <p:to>
                                        <p:strVal val="visible"/>
                                      </p:to>
                                    </p:set>
                                    <p:anim calcmode="lin" valueType="num">
                                      <p:cBhvr>
                                        <p:cTn id="67" dur="1000" fill="hold"/>
                                        <p:tgtEl>
                                          <p:spTgt spid="221187">
                                            <p:txEl>
                                              <p:pRg st="14" end="14"/>
                                            </p:txEl>
                                          </p:spTgt>
                                        </p:tgtEl>
                                        <p:attrNameLst>
                                          <p:attrName>ppt_x</p:attrName>
                                        </p:attrNameLst>
                                      </p:cBhvr>
                                      <p:tavLst>
                                        <p:tav tm="0">
                                          <p:val>
                                            <p:strVal val="#ppt_x-.2"/>
                                          </p:val>
                                        </p:tav>
                                        <p:tav tm="100000">
                                          <p:val>
                                            <p:strVal val="#ppt_x"/>
                                          </p:val>
                                        </p:tav>
                                      </p:tavLst>
                                    </p:anim>
                                    <p:anim calcmode="lin" valueType="num">
                                      <p:cBhvr>
                                        <p:cTn id="68" dur="1000" fill="hold"/>
                                        <p:tgtEl>
                                          <p:spTgt spid="221187">
                                            <p:txEl>
                                              <p:pRg st="14" end="14"/>
                                            </p:txEl>
                                          </p:spTgt>
                                        </p:tgtEl>
                                        <p:attrNameLst>
                                          <p:attrName>ppt_y</p:attrName>
                                        </p:attrNameLst>
                                      </p:cBhvr>
                                      <p:tavLst>
                                        <p:tav tm="0">
                                          <p:val>
                                            <p:strVal val="#ppt_y"/>
                                          </p:val>
                                        </p:tav>
                                        <p:tav tm="100000">
                                          <p:val>
                                            <p:strVal val="#ppt_y"/>
                                          </p:val>
                                        </p:tav>
                                      </p:tavLst>
                                    </p:anim>
                                    <p:animEffect transition="in" filter="wipe(right)" prLst="gradientSize: 0.1">
                                      <p:cBhvr>
                                        <p:cTn id="69" dur="1000"/>
                                        <p:tgtEl>
                                          <p:spTgt spid="221187">
                                            <p:txEl>
                                              <p:pRg st="14" end="14"/>
                                            </p:txEl>
                                          </p:spTgt>
                                        </p:tgtEl>
                                      </p:cBhvr>
                                    </p:animEffect>
                                  </p:childTnLst>
                                </p:cTn>
                              </p:par>
                              <p:par>
                                <p:cTn id="70" presetID="29" presetClass="entr" presetSubtype="0" fill="hold" nodeType="withEffect">
                                  <p:stCondLst>
                                    <p:cond delay="0"/>
                                  </p:stCondLst>
                                  <p:childTnLst>
                                    <p:set>
                                      <p:cBhvr>
                                        <p:cTn id="71" dur="1" fill="hold">
                                          <p:stCondLst>
                                            <p:cond delay="0"/>
                                          </p:stCondLst>
                                        </p:cTn>
                                        <p:tgtEl>
                                          <p:spTgt spid="221187">
                                            <p:txEl>
                                              <p:pRg st="15" end="15"/>
                                            </p:txEl>
                                          </p:spTgt>
                                        </p:tgtEl>
                                        <p:attrNameLst>
                                          <p:attrName>style.visibility</p:attrName>
                                        </p:attrNameLst>
                                      </p:cBhvr>
                                      <p:to>
                                        <p:strVal val="visible"/>
                                      </p:to>
                                    </p:set>
                                    <p:anim calcmode="lin" valueType="num">
                                      <p:cBhvr>
                                        <p:cTn id="72" dur="1000" fill="hold"/>
                                        <p:tgtEl>
                                          <p:spTgt spid="221187">
                                            <p:txEl>
                                              <p:pRg st="15" end="15"/>
                                            </p:txEl>
                                          </p:spTgt>
                                        </p:tgtEl>
                                        <p:attrNameLst>
                                          <p:attrName>ppt_x</p:attrName>
                                        </p:attrNameLst>
                                      </p:cBhvr>
                                      <p:tavLst>
                                        <p:tav tm="0">
                                          <p:val>
                                            <p:strVal val="#ppt_x-.2"/>
                                          </p:val>
                                        </p:tav>
                                        <p:tav tm="100000">
                                          <p:val>
                                            <p:strVal val="#ppt_x"/>
                                          </p:val>
                                        </p:tav>
                                      </p:tavLst>
                                    </p:anim>
                                    <p:anim calcmode="lin" valueType="num">
                                      <p:cBhvr>
                                        <p:cTn id="73" dur="1000" fill="hold"/>
                                        <p:tgtEl>
                                          <p:spTgt spid="221187">
                                            <p:txEl>
                                              <p:pRg st="15" end="15"/>
                                            </p:txEl>
                                          </p:spTgt>
                                        </p:tgtEl>
                                        <p:attrNameLst>
                                          <p:attrName>ppt_y</p:attrName>
                                        </p:attrNameLst>
                                      </p:cBhvr>
                                      <p:tavLst>
                                        <p:tav tm="0">
                                          <p:val>
                                            <p:strVal val="#ppt_y"/>
                                          </p:val>
                                        </p:tav>
                                        <p:tav tm="100000">
                                          <p:val>
                                            <p:strVal val="#ppt_y"/>
                                          </p:val>
                                        </p:tav>
                                      </p:tavLst>
                                    </p:anim>
                                    <p:animEffect transition="in" filter="wipe(right)" prLst="gradientSize: 0.1">
                                      <p:cBhvr>
                                        <p:cTn id="74" dur="1000"/>
                                        <p:tgtEl>
                                          <p:spTgt spid="221187">
                                            <p:txEl>
                                              <p:pRg st="15" end="15"/>
                                            </p:txEl>
                                          </p:spTgt>
                                        </p:tgtEl>
                                      </p:cBhvr>
                                    </p:animEffect>
                                  </p:childTnLst>
                                </p:cTn>
                              </p:par>
                              <p:par>
                                <p:cTn id="75" presetID="29" presetClass="entr" presetSubtype="0" fill="hold" nodeType="withEffect">
                                  <p:stCondLst>
                                    <p:cond delay="0"/>
                                  </p:stCondLst>
                                  <p:childTnLst>
                                    <p:set>
                                      <p:cBhvr>
                                        <p:cTn id="76" dur="1" fill="hold">
                                          <p:stCondLst>
                                            <p:cond delay="0"/>
                                          </p:stCondLst>
                                        </p:cTn>
                                        <p:tgtEl>
                                          <p:spTgt spid="221187">
                                            <p:txEl>
                                              <p:pRg st="16" end="16"/>
                                            </p:txEl>
                                          </p:spTgt>
                                        </p:tgtEl>
                                        <p:attrNameLst>
                                          <p:attrName>style.visibility</p:attrName>
                                        </p:attrNameLst>
                                      </p:cBhvr>
                                      <p:to>
                                        <p:strVal val="visible"/>
                                      </p:to>
                                    </p:set>
                                    <p:anim calcmode="lin" valueType="num">
                                      <p:cBhvr>
                                        <p:cTn id="77" dur="1000" fill="hold"/>
                                        <p:tgtEl>
                                          <p:spTgt spid="221187">
                                            <p:txEl>
                                              <p:pRg st="16" end="16"/>
                                            </p:txEl>
                                          </p:spTgt>
                                        </p:tgtEl>
                                        <p:attrNameLst>
                                          <p:attrName>ppt_x</p:attrName>
                                        </p:attrNameLst>
                                      </p:cBhvr>
                                      <p:tavLst>
                                        <p:tav tm="0">
                                          <p:val>
                                            <p:strVal val="#ppt_x-.2"/>
                                          </p:val>
                                        </p:tav>
                                        <p:tav tm="100000">
                                          <p:val>
                                            <p:strVal val="#ppt_x"/>
                                          </p:val>
                                        </p:tav>
                                      </p:tavLst>
                                    </p:anim>
                                    <p:anim calcmode="lin" valueType="num">
                                      <p:cBhvr>
                                        <p:cTn id="78" dur="1000" fill="hold"/>
                                        <p:tgtEl>
                                          <p:spTgt spid="221187">
                                            <p:txEl>
                                              <p:pRg st="16" end="16"/>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221187">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221187">
                                            <p:txEl>
                                              <p:pRg st="17" end="17"/>
                                            </p:txEl>
                                          </p:spTgt>
                                        </p:tgtEl>
                                        <p:attrNameLst>
                                          <p:attrName>style.visibility</p:attrName>
                                        </p:attrNameLst>
                                      </p:cBhvr>
                                      <p:to>
                                        <p:strVal val="visible"/>
                                      </p:to>
                                    </p:set>
                                    <p:animEffect transition="in" filter="box(in)">
                                      <p:cBhvr>
                                        <p:cTn id="84" dur="500"/>
                                        <p:tgtEl>
                                          <p:spTgt spid="221187">
                                            <p:txEl>
                                              <p:pRg st="17" end="17"/>
                                            </p:txEl>
                                          </p:spTgt>
                                        </p:tgtEl>
                                      </p:cBhvr>
                                    </p:animEffect>
                                  </p:childTnLst>
                                </p:cTn>
                              </p:par>
                              <p:par>
                                <p:cTn id="85" presetID="4" presetClass="entr" presetSubtype="16" fill="hold" nodeType="withEffect">
                                  <p:stCondLst>
                                    <p:cond delay="0"/>
                                  </p:stCondLst>
                                  <p:childTnLst>
                                    <p:set>
                                      <p:cBhvr>
                                        <p:cTn id="86" dur="1" fill="hold">
                                          <p:stCondLst>
                                            <p:cond delay="0"/>
                                          </p:stCondLst>
                                        </p:cTn>
                                        <p:tgtEl>
                                          <p:spTgt spid="221187">
                                            <p:txEl>
                                              <p:pRg st="18" end="18"/>
                                            </p:txEl>
                                          </p:spTgt>
                                        </p:tgtEl>
                                        <p:attrNameLst>
                                          <p:attrName>style.visibility</p:attrName>
                                        </p:attrNameLst>
                                      </p:cBhvr>
                                      <p:to>
                                        <p:strVal val="visible"/>
                                      </p:to>
                                    </p:set>
                                    <p:animEffect transition="in" filter="box(in)">
                                      <p:cBhvr>
                                        <p:cTn id="87" dur="500"/>
                                        <p:tgtEl>
                                          <p:spTgt spid="221187">
                                            <p:txEl>
                                              <p:pRg st="18" end="18"/>
                                            </p:txEl>
                                          </p:spTgt>
                                        </p:tgtEl>
                                      </p:cBhvr>
                                    </p:animEffect>
                                  </p:childTnLst>
                                </p:cTn>
                              </p:par>
                              <p:par>
                                <p:cTn id="88" presetID="4" presetClass="entr" presetSubtype="16" fill="hold" nodeType="withEffect">
                                  <p:stCondLst>
                                    <p:cond delay="0"/>
                                  </p:stCondLst>
                                  <p:childTnLst>
                                    <p:set>
                                      <p:cBhvr>
                                        <p:cTn id="89" dur="1" fill="hold">
                                          <p:stCondLst>
                                            <p:cond delay="0"/>
                                          </p:stCondLst>
                                        </p:cTn>
                                        <p:tgtEl>
                                          <p:spTgt spid="221187">
                                            <p:txEl>
                                              <p:pRg st="19" end="19"/>
                                            </p:txEl>
                                          </p:spTgt>
                                        </p:tgtEl>
                                        <p:attrNameLst>
                                          <p:attrName>style.visibility</p:attrName>
                                        </p:attrNameLst>
                                      </p:cBhvr>
                                      <p:to>
                                        <p:strVal val="visible"/>
                                      </p:to>
                                    </p:set>
                                    <p:animEffect transition="in" filter="box(in)">
                                      <p:cBhvr>
                                        <p:cTn id="90" dur="500"/>
                                        <p:tgtEl>
                                          <p:spTgt spid="221187">
                                            <p:txEl>
                                              <p:pRg st="19" end="19"/>
                                            </p:txEl>
                                          </p:spTgt>
                                        </p:tgtEl>
                                      </p:cBhvr>
                                    </p:animEffect>
                                  </p:childTnLst>
                                </p:cTn>
                              </p:par>
                              <p:par>
                                <p:cTn id="91" presetID="4" presetClass="entr" presetSubtype="16" fill="hold" nodeType="withEffect">
                                  <p:stCondLst>
                                    <p:cond delay="0"/>
                                  </p:stCondLst>
                                  <p:childTnLst>
                                    <p:set>
                                      <p:cBhvr>
                                        <p:cTn id="92" dur="1" fill="hold">
                                          <p:stCondLst>
                                            <p:cond delay="0"/>
                                          </p:stCondLst>
                                        </p:cTn>
                                        <p:tgtEl>
                                          <p:spTgt spid="221187">
                                            <p:txEl>
                                              <p:pRg st="20" end="20"/>
                                            </p:txEl>
                                          </p:spTgt>
                                        </p:tgtEl>
                                        <p:attrNameLst>
                                          <p:attrName>style.visibility</p:attrName>
                                        </p:attrNameLst>
                                      </p:cBhvr>
                                      <p:to>
                                        <p:strVal val="visible"/>
                                      </p:to>
                                    </p:set>
                                    <p:animEffect transition="in" filter="box(in)">
                                      <p:cBhvr>
                                        <p:cTn id="93" dur="500"/>
                                        <p:tgtEl>
                                          <p:spTgt spid="221187">
                                            <p:txEl>
                                              <p:pRg st="20" end="20"/>
                                            </p:txEl>
                                          </p:spTgt>
                                        </p:tgtEl>
                                      </p:cBhvr>
                                    </p:animEffect>
                                  </p:childTnLst>
                                </p:cTn>
                              </p:par>
                              <p:par>
                                <p:cTn id="94" presetID="4" presetClass="entr" presetSubtype="16" fill="hold" nodeType="withEffect">
                                  <p:stCondLst>
                                    <p:cond delay="0"/>
                                  </p:stCondLst>
                                  <p:childTnLst>
                                    <p:set>
                                      <p:cBhvr>
                                        <p:cTn id="95" dur="1" fill="hold">
                                          <p:stCondLst>
                                            <p:cond delay="0"/>
                                          </p:stCondLst>
                                        </p:cTn>
                                        <p:tgtEl>
                                          <p:spTgt spid="221187">
                                            <p:txEl>
                                              <p:pRg st="21" end="21"/>
                                            </p:txEl>
                                          </p:spTgt>
                                        </p:tgtEl>
                                        <p:attrNameLst>
                                          <p:attrName>style.visibility</p:attrName>
                                        </p:attrNameLst>
                                      </p:cBhvr>
                                      <p:to>
                                        <p:strVal val="visible"/>
                                      </p:to>
                                    </p:set>
                                    <p:animEffect transition="in" filter="box(in)">
                                      <p:cBhvr>
                                        <p:cTn id="96" dur="500"/>
                                        <p:tgtEl>
                                          <p:spTgt spid="221187">
                                            <p:txEl>
                                              <p:pRg st="21" end="2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grpId="0" nodeType="clickEffect">
                                  <p:stCondLst>
                                    <p:cond delay="0"/>
                                  </p:stCondLst>
                                  <p:childTnLst>
                                    <p:set>
                                      <p:cBhvr>
                                        <p:cTn id="100" dur="1" fill="hold">
                                          <p:stCondLst>
                                            <p:cond delay="0"/>
                                          </p:stCondLst>
                                        </p:cTn>
                                        <p:tgtEl>
                                          <p:spTgt spid="221190"/>
                                        </p:tgtEl>
                                        <p:attrNameLst>
                                          <p:attrName>style.visibility</p:attrName>
                                        </p:attrNameLst>
                                      </p:cBhvr>
                                      <p:to>
                                        <p:strVal val="visible"/>
                                      </p:to>
                                    </p:set>
                                    <p:animEffect transition="in" filter="slide(fromBottom)">
                                      <p:cBhvr>
                                        <p:cTn id="101" dur="500"/>
                                        <p:tgtEl>
                                          <p:spTgt spid="221190"/>
                                        </p:tgtEl>
                                      </p:cBhvr>
                                    </p:animEffect>
                                  </p:childTnLst>
                                </p:cTn>
                              </p:par>
                            </p:childTnLst>
                          </p:cTn>
                        </p:par>
                      </p:childTnLst>
                    </p:cTn>
                  </p:par>
                  <p:par>
                    <p:cTn id="102" fill="hold">
                      <p:stCondLst>
                        <p:cond delay="indefinite"/>
                      </p:stCondLst>
                      <p:childTnLst>
                        <p:par>
                          <p:cTn id="103" fill="hold">
                            <p:stCondLst>
                              <p:cond delay="0"/>
                            </p:stCondLst>
                            <p:childTnLst>
                              <p:par>
                                <p:cTn id="104" presetID="30" presetClass="entr" presetSubtype="0" fill="hold" grpId="0" nodeType="clickEffect">
                                  <p:stCondLst>
                                    <p:cond delay="0"/>
                                  </p:stCondLst>
                                  <p:childTnLst>
                                    <p:set>
                                      <p:cBhvr>
                                        <p:cTn id="105" dur="1" fill="hold">
                                          <p:stCondLst>
                                            <p:cond delay="0"/>
                                          </p:stCondLst>
                                        </p:cTn>
                                        <p:tgtEl>
                                          <p:spTgt spid="221192"/>
                                        </p:tgtEl>
                                        <p:attrNameLst>
                                          <p:attrName>style.visibility</p:attrName>
                                        </p:attrNameLst>
                                      </p:cBhvr>
                                      <p:to>
                                        <p:strVal val="visible"/>
                                      </p:to>
                                    </p:set>
                                    <p:animEffect transition="in" filter="fade">
                                      <p:cBhvr>
                                        <p:cTn id="106" dur="800" decel="100000"/>
                                        <p:tgtEl>
                                          <p:spTgt spid="221192"/>
                                        </p:tgtEl>
                                      </p:cBhvr>
                                    </p:animEffect>
                                    <p:anim calcmode="lin" valueType="num">
                                      <p:cBhvr>
                                        <p:cTn id="107" dur="800" decel="100000" fill="hold"/>
                                        <p:tgtEl>
                                          <p:spTgt spid="221192"/>
                                        </p:tgtEl>
                                        <p:attrNameLst>
                                          <p:attrName>style.rotation</p:attrName>
                                        </p:attrNameLst>
                                      </p:cBhvr>
                                      <p:tavLst>
                                        <p:tav tm="0">
                                          <p:val>
                                            <p:fltVal val="-90"/>
                                          </p:val>
                                        </p:tav>
                                        <p:tav tm="100000">
                                          <p:val>
                                            <p:fltVal val="0"/>
                                          </p:val>
                                        </p:tav>
                                      </p:tavLst>
                                    </p:anim>
                                    <p:anim calcmode="lin" valueType="num">
                                      <p:cBhvr>
                                        <p:cTn id="108" dur="800" decel="100000" fill="hold"/>
                                        <p:tgtEl>
                                          <p:spTgt spid="221192"/>
                                        </p:tgtEl>
                                        <p:attrNameLst>
                                          <p:attrName>ppt_x</p:attrName>
                                        </p:attrNameLst>
                                      </p:cBhvr>
                                      <p:tavLst>
                                        <p:tav tm="0">
                                          <p:val>
                                            <p:strVal val="#ppt_x+0.4"/>
                                          </p:val>
                                        </p:tav>
                                        <p:tav tm="100000">
                                          <p:val>
                                            <p:strVal val="#ppt_x-0.05"/>
                                          </p:val>
                                        </p:tav>
                                      </p:tavLst>
                                    </p:anim>
                                    <p:anim calcmode="lin" valueType="num">
                                      <p:cBhvr>
                                        <p:cTn id="109" dur="800" decel="100000" fill="hold"/>
                                        <p:tgtEl>
                                          <p:spTgt spid="221192"/>
                                        </p:tgtEl>
                                        <p:attrNameLst>
                                          <p:attrName>ppt_y</p:attrName>
                                        </p:attrNameLst>
                                      </p:cBhvr>
                                      <p:tavLst>
                                        <p:tav tm="0">
                                          <p:val>
                                            <p:strVal val="#ppt_y-0.4"/>
                                          </p:val>
                                        </p:tav>
                                        <p:tav tm="100000">
                                          <p:val>
                                            <p:strVal val="#ppt_y+0.1"/>
                                          </p:val>
                                        </p:tav>
                                      </p:tavLst>
                                    </p:anim>
                                    <p:anim calcmode="lin" valueType="num">
                                      <p:cBhvr>
                                        <p:cTn id="110" dur="200" accel="100000" fill="hold">
                                          <p:stCondLst>
                                            <p:cond delay="800"/>
                                          </p:stCondLst>
                                        </p:cTn>
                                        <p:tgtEl>
                                          <p:spTgt spid="221192"/>
                                        </p:tgtEl>
                                        <p:attrNameLst>
                                          <p:attrName>ppt_x</p:attrName>
                                        </p:attrNameLst>
                                      </p:cBhvr>
                                      <p:tavLst>
                                        <p:tav tm="0">
                                          <p:val>
                                            <p:strVal val="#ppt_x-0.05"/>
                                          </p:val>
                                        </p:tav>
                                        <p:tav tm="100000">
                                          <p:val>
                                            <p:strVal val="#ppt_x"/>
                                          </p:val>
                                        </p:tav>
                                      </p:tavLst>
                                    </p:anim>
                                    <p:anim calcmode="lin" valueType="num">
                                      <p:cBhvr>
                                        <p:cTn id="111" dur="200" accel="100000" fill="hold">
                                          <p:stCondLst>
                                            <p:cond delay="800"/>
                                          </p:stCondLst>
                                        </p:cTn>
                                        <p:tgtEl>
                                          <p:spTgt spid="221192"/>
                                        </p:tgtEl>
                                        <p:attrNameLst>
                                          <p:attrName>ppt_y</p:attrName>
                                        </p:attrNameLst>
                                      </p:cBhvr>
                                      <p:tavLst>
                                        <p:tav tm="0">
                                          <p:val>
                                            <p:strVal val="#ppt_y+0.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30" presetClass="entr" presetSubtype="0" fill="hold" grpId="0" nodeType="clickEffect">
                                  <p:stCondLst>
                                    <p:cond delay="0"/>
                                  </p:stCondLst>
                                  <p:childTnLst>
                                    <p:set>
                                      <p:cBhvr>
                                        <p:cTn id="115" dur="1" fill="hold">
                                          <p:stCondLst>
                                            <p:cond delay="0"/>
                                          </p:stCondLst>
                                        </p:cTn>
                                        <p:tgtEl>
                                          <p:spTgt spid="221191"/>
                                        </p:tgtEl>
                                        <p:attrNameLst>
                                          <p:attrName>style.visibility</p:attrName>
                                        </p:attrNameLst>
                                      </p:cBhvr>
                                      <p:to>
                                        <p:strVal val="visible"/>
                                      </p:to>
                                    </p:set>
                                    <p:animEffect transition="in" filter="fade">
                                      <p:cBhvr>
                                        <p:cTn id="116" dur="800" decel="100000"/>
                                        <p:tgtEl>
                                          <p:spTgt spid="221191"/>
                                        </p:tgtEl>
                                      </p:cBhvr>
                                    </p:animEffect>
                                    <p:anim calcmode="lin" valueType="num">
                                      <p:cBhvr>
                                        <p:cTn id="117" dur="800" decel="100000" fill="hold"/>
                                        <p:tgtEl>
                                          <p:spTgt spid="221191"/>
                                        </p:tgtEl>
                                        <p:attrNameLst>
                                          <p:attrName>style.rotation</p:attrName>
                                        </p:attrNameLst>
                                      </p:cBhvr>
                                      <p:tavLst>
                                        <p:tav tm="0">
                                          <p:val>
                                            <p:fltVal val="-90"/>
                                          </p:val>
                                        </p:tav>
                                        <p:tav tm="100000">
                                          <p:val>
                                            <p:fltVal val="0"/>
                                          </p:val>
                                        </p:tav>
                                      </p:tavLst>
                                    </p:anim>
                                    <p:anim calcmode="lin" valueType="num">
                                      <p:cBhvr>
                                        <p:cTn id="118" dur="800" decel="100000" fill="hold"/>
                                        <p:tgtEl>
                                          <p:spTgt spid="221191"/>
                                        </p:tgtEl>
                                        <p:attrNameLst>
                                          <p:attrName>ppt_x</p:attrName>
                                        </p:attrNameLst>
                                      </p:cBhvr>
                                      <p:tavLst>
                                        <p:tav tm="0">
                                          <p:val>
                                            <p:strVal val="#ppt_x+0.4"/>
                                          </p:val>
                                        </p:tav>
                                        <p:tav tm="100000">
                                          <p:val>
                                            <p:strVal val="#ppt_x-0.05"/>
                                          </p:val>
                                        </p:tav>
                                      </p:tavLst>
                                    </p:anim>
                                    <p:anim calcmode="lin" valueType="num">
                                      <p:cBhvr>
                                        <p:cTn id="119" dur="800" decel="100000" fill="hold"/>
                                        <p:tgtEl>
                                          <p:spTgt spid="221191"/>
                                        </p:tgtEl>
                                        <p:attrNameLst>
                                          <p:attrName>ppt_y</p:attrName>
                                        </p:attrNameLst>
                                      </p:cBhvr>
                                      <p:tavLst>
                                        <p:tav tm="0">
                                          <p:val>
                                            <p:strVal val="#ppt_y-0.4"/>
                                          </p:val>
                                        </p:tav>
                                        <p:tav tm="100000">
                                          <p:val>
                                            <p:strVal val="#ppt_y+0.1"/>
                                          </p:val>
                                        </p:tav>
                                      </p:tavLst>
                                    </p:anim>
                                    <p:anim calcmode="lin" valueType="num">
                                      <p:cBhvr>
                                        <p:cTn id="120" dur="200" accel="100000" fill="hold">
                                          <p:stCondLst>
                                            <p:cond delay="800"/>
                                          </p:stCondLst>
                                        </p:cTn>
                                        <p:tgtEl>
                                          <p:spTgt spid="221191"/>
                                        </p:tgtEl>
                                        <p:attrNameLst>
                                          <p:attrName>ppt_x</p:attrName>
                                        </p:attrNameLst>
                                      </p:cBhvr>
                                      <p:tavLst>
                                        <p:tav tm="0">
                                          <p:val>
                                            <p:strVal val="#ppt_x-0.05"/>
                                          </p:val>
                                        </p:tav>
                                        <p:tav tm="100000">
                                          <p:val>
                                            <p:strVal val="#ppt_x"/>
                                          </p:val>
                                        </p:tav>
                                      </p:tavLst>
                                    </p:anim>
                                    <p:anim calcmode="lin" valueType="num">
                                      <p:cBhvr>
                                        <p:cTn id="121" dur="200" accel="100000" fill="hold">
                                          <p:stCondLst>
                                            <p:cond delay="800"/>
                                          </p:stCondLst>
                                        </p:cTn>
                                        <p:tgtEl>
                                          <p:spTgt spid="221191"/>
                                        </p:tgtEl>
                                        <p:attrNameLst>
                                          <p:attrName>ppt_y</p:attrName>
                                        </p:attrNameLst>
                                      </p:cBhvr>
                                      <p:tavLst>
                                        <p:tav tm="0">
                                          <p:val>
                                            <p:strVal val="#ppt_y+0.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30" presetClass="entr" presetSubtype="0" fill="hold" grpId="0" nodeType="clickEffect">
                                  <p:stCondLst>
                                    <p:cond delay="0"/>
                                  </p:stCondLst>
                                  <p:childTnLst>
                                    <p:set>
                                      <p:cBhvr>
                                        <p:cTn id="125" dur="1" fill="hold">
                                          <p:stCondLst>
                                            <p:cond delay="0"/>
                                          </p:stCondLst>
                                        </p:cTn>
                                        <p:tgtEl>
                                          <p:spTgt spid="221193"/>
                                        </p:tgtEl>
                                        <p:attrNameLst>
                                          <p:attrName>style.visibility</p:attrName>
                                        </p:attrNameLst>
                                      </p:cBhvr>
                                      <p:to>
                                        <p:strVal val="visible"/>
                                      </p:to>
                                    </p:set>
                                    <p:animEffect transition="in" filter="fade">
                                      <p:cBhvr>
                                        <p:cTn id="126" dur="800" decel="100000"/>
                                        <p:tgtEl>
                                          <p:spTgt spid="221193"/>
                                        </p:tgtEl>
                                      </p:cBhvr>
                                    </p:animEffect>
                                    <p:anim calcmode="lin" valueType="num">
                                      <p:cBhvr>
                                        <p:cTn id="127" dur="800" decel="100000" fill="hold"/>
                                        <p:tgtEl>
                                          <p:spTgt spid="221193"/>
                                        </p:tgtEl>
                                        <p:attrNameLst>
                                          <p:attrName>style.rotation</p:attrName>
                                        </p:attrNameLst>
                                      </p:cBhvr>
                                      <p:tavLst>
                                        <p:tav tm="0">
                                          <p:val>
                                            <p:fltVal val="-90"/>
                                          </p:val>
                                        </p:tav>
                                        <p:tav tm="100000">
                                          <p:val>
                                            <p:fltVal val="0"/>
                                          </p:val>
                                        </p:tav>
                                      </p:tavLst>
                                    </p:anim>
                                    <p:anim calcmode="lin" valueType="num">
                                      <p:cBhvr>
                                        <p:cTn id="128" dur="800" decel="100000" fill="hold"/>
                                        <p:tgtEl>
                                          <p:spTgt spid="221193"/>
                                        </p:tgtEl>
                                        <p:attrNameLst>
                                          <p:attrName>ppt_x</p:attrName>
                                        </p:attrNameLst>
                                      </p:cBhvr>
                                      <p:tavLst>
                                        <p:tav tm="0">
                                          <p:val>
                                            <p:strVal val="#ppt_x+0.4"/>
                                          </p:val>
                                        </p:tav>
                                        <p:tav tm="100000">
                                          <p:val>
                                            <p:strVal val="#ppt_x-0.05"/>
                                          </p:val>
                                        </p:tav>
                                      </p:tavLst>
                                    </p:anim>
                                    <p:anim calcmode="lin" valueType="num">
                                      <p:cBhvr>
                                        <p:cTn id="129" dur="800" decel="100000" fill="hold"/>
                                        <p:tgtEl>
                                          <p:spTgt spid="221193"/>
                                        </p:tgtEl>
                                        <p:attrNameLst>
                                          <p:attrName>ppt_y</p:attrName>
                                        </p:attrNameLst>
                                      </p:cBhvr>
                                      <p:tavLst>
                                        <p:tav tm="0">
                                          <p:val>
                                            <p:strVal val="#ppt_y-0.4"/>
                                          </p:val>
                                        </p:tav>
                                        <p:tav tm="100000">
                                          <p:val>
                                            <p:strVal val="#ppt_y+0.1"/>
                                          </p:val>
                                        </p:tav>
                                      </p:tavLst>
                                    </p:anim>
                                    <p:anim calcmode="lin" valueType="num">
                                      <p:cBhvr>
                                        <p:cTn id="130" dur="200" accel="100000" fill="hold">
                                          <p:stCondLst>
                                            <p:cond delay="800"/>
                                          </p:stCondLst>
                                        </p:cTn>
                                        <p:tgtEl>
                                          <p:spTgt spid="221193"/>
                                        </p:tgtEl>
                                        <p:attrNameLst>
                                          <p:attrName>ppt_x</p:attrName>
                                        </p:attrNameLst>
                                      </p:cBhvr>
                                      <p:tavLst>
                                        <p:tav tm="0">
                                          <p:val>
                                            <p:strVal val="#ppt_x-0.05"/>
                                          </p:val>
                                        </p:tav>
                                        <p:tav tm="100000">
                                          <p:val>
                                            <p:strVal val="#ppt_x"/>
                                          </p:val>
                                        </p:tav>
                                      </p:tavLst>
                                    </p:anim>
                                    <p:anim calcmode="lin" valueType="num">
                                      <p:cBhvr>
                                        <p:cTn id="131" dur="200" accel="100000" fill="hold">
                                          <p:stCondLst>
                                            <p:cond delay="800"/>
                                          </p:stCondLst>
                                        </p:cTn>
                                        <p:tgtEl>
                                          <p:spTgt spid="221193"/>
                                        </p:tgtEl>
                                        <p:attrNameLst>
                                          <p:attrName>ppt_y</p:attrName>
                                        </p:attrNameLst>
                                      </p:cBhvr>
                                      <p:tavLst>
                                        <p:tav tm="0">
                                          <p:val>
                                            <p:strVal val="#ppt_y+0.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12" presetClass="entr" presetSubtype="4" fill="hold" grpId="0" nodeType="clickEffect">
                                  <p:stCondLst>
                                    <p:cond delay="0"/>
                                  </p:stCondLst>
                                  <p:childTnLst>
                                    <p:set>
                                      <p:cBhvr>
                                        <p:cTn id="135" dur="1" fill="hold">
                                          <p:stCondLst>
                                            <p:cond delay="0"/>
                                          </p:stCondLst>
                                        </p:cTn>
                                        <p:tgtEl>
                                          <p:spTgt spid="221194"/>
                                        </p:tgtEl>
                                        <p:attrNameLst>
                                          <p:attrName>style.visibility</p:attrName>
                                        </p:attrNameLst>
                                      </p:cBhvr>
                                      <p:to>
                                        <p:strVal val="visible"/>
                                      </p:to>
                                    </p:set>
                                    <p:animEffect transition="in" filter="slide(fromBottom)">
                                      <p:cBhvr>
                                        <p:cTn id="136" dur="500"/>
                                        <p:tgtEl>
                                          <p:spTgt spid="221194"/>
                                        </p:tgtEl>
                                      </p:cBhvr>
                                    </p:animEffect>
                                  </p:childTnLst>
                                </p:cTn>
                              </p:par>
                              <p:par>
                                <p:cTn id="137" presetID="12" presetClass="entr" presetSubtype="4" fill="hold" grpId="0" nodeType="withEffect">
                                  <p:stCondLst>
                                    <p:cond delay="0"/>
                                  </p:stCondLst>
                                  <p:childTnLst>
                                    <p:set>
                                      <p:cBhvr>
                                        <p:cTn id="138" dur="1" fill="hold">
                                          <p:stCondLst>
                                            <p:cond delay="0"/>
                                          </p:stCondLst>
                                        </p:cTn>
                                        <p:tgtEl>
                                          <p:spTgt spid="221195"/>
                                        </p:tgtEl>
                                        <p:attrNameLst>
                                          <p:attrName>style.visibility</p:attrName>
                                        </p:attrNameLst>
                                      </p:cBhvr>
                                      <p:to>
                                        <p:strVal val="visible"/>
                                      </p:to>
                                    </p:set>
                                    <p:animEffect transition="in" filter="slide(fromBottom)">
                                      <p:cBhvr>
                                        <p:cTn id="139" dur="500"/>
                                        <p:tgtEl>
                                          <p:spTgt spid="221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animBg="1"/>
      <p:bldP spid="221191" grpId="0" animBg="1"/>
      <p:bldP spid="221192" grpId="0" animBg="1"/>
      <p:bldP spid="221193" grpId="0" animBg="1"/>
      <p:bldP spid="221194" grpId="0" animBg="1"/>
      <p:bldP spid="22119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noChangeArrowheads="1"/>
          </p:cNvSpPr>
          <p:nvPr>
            <p:ph idx="1"/>
          </p:nvPr>
        </p:nvSpPr>
        <p:spPr>
          <a:xfrm>
            <a:off x="749928" y="1177818"/>
            <a:ext cx="8229600" cy="1375260"/>
          </a:xfrm>
        </p:spPr>
        <p:txBody>
          <a:bodyPr/>
          <a:lstStyle/>
          <a:p>
            <a:pPr eaLnBrk="1" hangingPunct="1">
              <a:lnSpc>
                <a:spcPct val="100000"/>
              </a:lnSpc>
              <a:spcBef>
                <a:spcPts val="0"/>
              </a:spcBef>
              <a:buFontTx/>
              <a:buNone/>
            </a:pPr>
            <a:r>
              <a:rPr lang="fr-FR" altLang="zh-CN" b="1" dirty="0" smtClean="0">
                <a:latin typeface="微软雅黑" panose="020B0503020204020204" pitchFamily="34" charset="-122"/>
                <a:ea typeface="微软雅黑" panose="020B0503020204020204" pitchFamily="34" charset="-122"/>
              </a:rPr>
              <a:t>public interface SortAlgorithm {</a:t>
            </a:r>
            <a:endParaRPr lang="fr-FR" altLang="zh-CN" b="1" dirty="0" smtClean="0">
              <a:latin typeface="微软雅黑" panose="020B0503020204020204" pitchFamily="34" charset="-122"/>
              <a:ea typeface="微软雅黑" panose="020B0503020204020204" pitchFamily="34" charset="-122"/>
            </a:endParaRPr>
          </a:p>
          <a:p>
            <a:pPr eaLnBrk="1" hangingPunct="1">
              <a:lnSpc>
                <a:spcPct val="100000"/>
              </a:lnSpc>
              <a:spcBef>
                <a:spcPts val="0"/>
              </a:spcBef>
              <a:buFontTx/>
              <a:buNone/>
            </a:pPr>
            <a:r>
              <a:rPr lang="fr-FR" altLang="zh-CN" b="1" dirty="0" smtClean="0">
                <a:latin typeface="微软雅黑" panose="020B0503020204020204" pitchFamily="34" charset="-122"/>
                <a:ea typeface="微软雅黑" panose="020B0503020204020204" pitchFamily="34" charset="-122"/>
              </a:rPr>
              <a:t>       </a:t>
            </a:r>
            <a:r>
              <a:rPr lang="fr-FR" altLang="zh-CN" b="1" dirty="0" smtClean="0">
                <a:solidFill>
                  <a:srgbClr val="0000CC"/>
                </a:solidFill>
                <a:latin typeface="微软雅黑" panose="020B0503020204020204" pitchFamily="34" charset="-122"/>
                <a:ea typeface="微软雅黑" panose="020B0503020204020204" pitchFamily="34" charset="-122"/>
              </a:rPr>
              <a:t>int[] sort(int[] nums, Context ct);</a:t>
            </a:r>
            <a:endParaRPr lang="fr-FR" altLang="zh-CN" b="1" dirty="0" smtClean="0">
              <a:solidFill>
                <a:srgbClr val="0000CC"/>
              </a:solidFill>
              <a:latin typeface="微软雅黑" panose="020B0503020204020204" pitchFamily="34" charset="-122"/>
              <a:ea typeface="微软雅黑" panose="020B0503020204020204" pitchFamily="34" charset="-122"/>
            </a:endParaRPr>
          </a:p>
          <a:p>
            <a:pPr eaLnBrk="1" hangingPunct="1">
              <a:lnSpc>
                <a:spcPct val="100000"/>
              </a:lnSpc>
              <a:spcBef>
                <a:spcPts val="0"/>
              </a:spcBef>
              <a:buFontTx/>
              <a:buNone/>
            </a:pPr>
            <a:r>
              <a:rPr lang="fr-FR"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
        <p:nvSpPr>
          <p:cNvPr id="222213" name="Rectangle 5"/>
          <p:cNvSpPr>
            <a:spLocks noGrp="1" noChangeArrowheads="1"/>
          </p:cNvSpPr>
          <p:nvPr>
            <p:ph type="title"/>
          </p:nvPr>
        </p:nvSpPr>
        <p:spPr>
          <a:xfrm>
            <a:off x="1981200" y="274639"/>
            <a:ext cx="8229600" cy="561975"/>
          </a:xfrm>
          <a:solidFill>
            <a:srgbClr val="FFFF99"/>
          </a:solidFill>
        </p:spPr>
        <p:txBody>
          <a:bodyPr/>
          <a:lstStyle/>
          <a:p>
            <a:pPr eaLnBrk="1" hangingPunct="1">
              <a:defRPr/>
            </a:pPr>
            <a:r>
              <a:rPr lang="en-US" altLang="zh-CN" sz="3200" b="1">
                <a:effectLst>
                  <a:outerShdw blurRad="38100" dist="38100" dir="2700000" algn="tl">
                    <a:srgbClr val="FFFFFF"/>
                  </a:outerShdw>
                </a:effectLst>
              </a:rPr>
              <a:t>Example of design using strategy pattern</a:t>
            </a:r>
            <a:endParaRPr lang="en-US" altLang="zh-CN" sz="3200" b="1">
              <a:effectLst>
                <a:outerShdw blurRad="38100" dist="38100" dir="2700000" algn="tl">
                  <a:srgbClr val="FFFFFF"/>
                </a:outerShdw>
              </a:effectLst>
            </a:endParaRPr>
          </a:p>
        </p:txBody>
      </p:sp>
      <p:sp>
        <p:nvSpPr>
          <p:cNvPr id="4" name="Rectangle 3"/>
          <p:cNvSpPr txBox="1">
            <a:spLocks noChangeArrowheads="1"/>
          </p:cNvSpPr>
          <p:nvPr/>
        </p:nvSpPr>
        <p:spPr>
          <a:xfrm>
            <a:off x="650340" y="2824681"/>
            <a:ext cx="10838507" cy="37761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b="1" dirty="0" smtClean="0">
                <a:latin typeface="微软雅黑" panose="020B0503020204020204" pitchFamily="34" charset="-122"/>
                <a:ea typeface="微软雅黑" panose="020B0503020204020204" pitchFamily="34" charset="-122"/>
              </a:rPr>
              <a:t>public class </a:t>
            </a:r>
            <a:r>
              <a:rPr lang="en-US" altLang="zh-CN" b="1" dirty="0" err="1" smtClean="0">
                <a:latin typeface="微软雅黑" panose="020B0503020204020204" pitchFamily="34" charset="-122"/>
                <a:ea typeface="微软雅黑" panose="020B0503020204020204" pitchFamily="34" charset="-122"/>
              </a:rPr>
              <a:t>BubbleSort</a:t>
            </a:r>
            <a:r>
              <a:rPr lang="en-US" altLang="zh-CN" b="1" dirty="0" smtClean="0">
                <a:latin typeface="微软雅黑" panose="020B0503020204020204" pitchFamily="34" charset="-122"/>
                <a:ea typeface="微软雅黑" panose="020B0503020204020204" pitchFamily="34" charset="-122"/>
              </a:rPr>
              <a:t> implements </a:t>
            </a:r>
            <a:r>
              <a:rPr lang="en-US" altLang="zh-CN" b="1" dirty="0" err="1" smtClean="0">
                <a:latin typeface="微软雅黑" panose="020B0503020204020204" pitchFamily="34" charset="-122"/>
                <a:ea typeface="微软雅黑" panose="020B0503020204020204" pitchFamily="34" charset="-122"/>
              </a:rPr>
              <a:t>SortAlgorithm</a:t>
            </a:r>
            <a:r>
              <a:rPr lang="en-US" altLang="zh-CN" b="1" dirty="0" smtClean="0">
                <a:latin typeface="微软雅黑" panose="020B0503020204020204" pitchFamily="34" charset="-122"/>
                <a:ea typeface="微软雅黑" panose="020B0503020204020204" pitchFamily="34" charset="-122"/>
              </a:rPr>
              <a:t> {</a:t>
            </a:r>
            <a:endParaRPr lang="en-US" altLang="zh-CN" b="1" dirty="0" smtClean="0">
              <a:latin typeface="微软雅黑" panose="020B0503020204020204" pitchFamily="34" charset="-122"/>
              <a:ea typeface="微软雅黑" panose="020B0503020204020204" pitchFamily="34" charset="-122"/>
            </a:endParaRPr>
          </a:p>
          <a:p>
            <a:pPr>
              <a:buFontTx/>
              <a:buNone/>
            </a:pP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0000CC"/>
                </a:solidFill>
                <a:latin typeface="微软雅黑" panose="020B0503020204020204" pitchFamily="34" charset="-122"/>
                <a:ea typeface="微软雅黑" panose="020B0503020204020204" pitchFamily="34" charset="-122"/>
              </a:rPr>
              <a:t>public </a:t>
            </a:r>
            <a:r>
              <a:rPr lang="en-US" altLang="zh-CN" b="1" dirty="0" err="1" smtClean="0">
                <a:solidFill>
                  <a:srgbClr val="0000CC"/>
                </a:solidFill>
                <a:latin typeface="微软雅黑" panose="020B0503020204020204" pitchFamily="34" charset="-122"/>
                <a:ea typeface="微软雅黑" panose="020B0503020204020204" pitchFamily="34" charset="-122"/>
              </a:rPr>
              <a:t>int</a:t>
            </a:r>
            <a:r>
              <a:rPr lang="en-US" altLang="zh-CN" b="1" dirty="0" smtClean="0">
                <a:solidFill>
                  <a:srgbClr val="0000CC"/>
                </a:solidFill>
                <a:latin typeface="微软雅黑" panose="020B0503020204020204" pitchFamily="34" charset="-122"/>
                <a:ea typeface="微软雅黑" panose="020B0503020204020204" pitchFamily="34" charset="-122"/>
              </a:rPr>
              <a:t>[] sort(</a:t>
            </a:r>
            <a:r>
              <a:rPr lang="en-US" altLang="zh-CN" b="1" dirty="0" err="1" smtClean="0">
                <a:solidFill>
                  <a:srgbClr val="0000CC"/>
                </a:solidFill>
                <a:latin typeface="微软雅黑" panose="020B0503020204020204" pitchFamily="34" charset="-122"/>
                <a:ea typeface="微软雅黑" panose="020B0503020204020204" pitchFamily="34" charset="-122"/>
              </a:rPr>
              <a:t>int</a:t>
            </a:r>
            <a:r>
              <a:rPr lang="en-US" altLang="zh-CN" b="1" dirty="0" smtClean="0">
                <a:solidFill>
                  <a:srgbClr val="0000CC"/>
                </a:solidFill>
                <a:latin typeface="微软雅黑" panose="020B0503020204020204" pitchFamily="34" charset="-122"/>
                <a:ea typeface="微软雅黑" panose="020B0503020204020204" pitchFamily="34" charset="-122"/>
              </a:rPr>
              <a:t>[] </a:t>
            </a:r>
            <a:r>
              <a:rPr lang="en-US" altLang="zh-CN" b="1" dirty="0" err="1" smtClean="0">
                <a:solidFill>
                  <a:srgbClr val="0000CC"/>
                </a:solidFill>
                <a:latin typeface="微软雅黑" panose="020B0503020204020204" pitchFamily="34" charset="-122"/>
                <a:ea typeface="微软雅黑" panose="020B0503020204020204" pitchFamily="34" charset="-122"/>
              </a:rPr>
              <a:t>intArray</a:t>
            </a:r>
            <a:r>
              <a:rPr lang="en-US" altLang="zh-CN" b="1" dirty="0" smtClean="0">
                <a:solidFill>
                  <a:srgbClr val="0000CC"/>
                </a:solidFill>
                <a:latin typeface="微软雅黑" panose="020B0503020204020204" pitchFamily="34" charset="-122"/>
                <a:ea typeface="微软雅黑" panose="020B0503020204020204" pitchFamily="34" charset="-122"/>
              </a:rPr>
              <a:t>, Context </a:t>
            </a:r>
            <a:r>
              <a:rPr lang="en-US" altLang="zh-CN" b="1" dirty="0" err="1" smtClean="0">
                <a:solidFill>
                  <a:srgbClr val="0000CC"/>
                </a:solidFill>
                <a:latin typeface="微软雅黑" panose="020B0503020204020204" pitchFamily="34" charset="-122"/>
                <a:ea typeface="微软雅黑" panose="020B0503020204020204" pitchFamily="34" charset="-122"/>
              </a:rPr>
              <a:t>ct</a:t>
            </a:r>
            <a:r>
              <a:rPr lang="en-US" altLang="zh-CN" b="1" dirty="0" smtClean="0">
                <a:solidFill>
                  <a:srgbClr val="0000CC"/>
                </a:solidFill>
                <a:latin typeface="微软雅黑" panose="020B0503020204020204" pitchFamily="34" charset="-122"/>
                <a:ea typeface="微软雅黑" panose="020B0503020204020204" pitchFamily="34" charset="-122"/>
              </a:rPr>
              <a:t>){</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a:buFontTx/>
              <a:buNone/>
            </a:pPr>
            <a:r>
              <a:rPr lang="en-US" altLang="zh-CN" b="1" dirty="0" smtClean="0">
                <a:latin typeface="微软雅黑" panose="020B0503020204020204" pitchFamily="34" charset="-122"/>
                <a:ea typeface="微软雅黑" panose="020B0503020204020204" pitchFamily="34" charset="-122"/>
              </a:rPr>
              <a:t>            </a:t>
            </a:r>
            <a:r>
              <a:rPr lang="en-US" altLang="zh-CN" b="1" dirty="0" err="1" smtClean="0">
                <a:latin typeface="微软雅黑" panose="020B0503020204020204" pitchFamily="34" charset="-122"/>
                <a:ea typeface="微软雅黑" panose="020B0503020204020204" pitchFamily="34" charset="-122"/>
              </a:rPr>
              <a:t>ct.startExecution</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buFontTx/>
              <a:buNone/>
            </a:pPr>
            <a:r>
              <a:rPr lang="en-US" altLang="zh-CN" b="1" dirty="0" smtClean="0">
                <a:latin typeface="微软雅黑" panose="020B0503020204020204" pitchFamily="34" charset="-122"/>
                <a:ea typeface="微软雅黑" panose="020B0503020204020204" pitchFamily="34" charset="-122"/>
              </a:rPr>
              <a:t>            // </a:t>
            </a:r>
            <a:r>
              <a:rPr lang="zh-CN" altLang="en-US" b="1" dirty="0" smtClean="0">
                <a:latin typeface="微软雅黑" panose="020B0503020204020204" pitchFamily="34" charset="-122"/>
                <a:ea typeface="微软雅黑" panose="020B0503020204020204" pitchFamily="34" charset="-122"/>
              </a:rPr>
              <a:t>排序代码</a:t>
            </a:r>
            <a:endParaRPr lang="en-US" altLang="zh-CN" b="1" dirty="0" smtClean="0">
              <a:latin typeface="微软雅黑" panose="020B0503020204020204" pitchFamily="34" charset="-122"/>
              <a:ea typeface="微软雅黑" panose="020B0503020204020204" pitchFamily="34" charset="-122"/>
            </a:endParaRPr>
          </a:p>
          <a:p>
            <a:pPr>
              <a:buFontTx/>
              <a:buNone/>
            </a:pPr>
            <a:r>
              <a:rPr lang="en-US" altLang="zh-CN" b="1" dirty="0" smtClean="0">
                <a:latin typeface="微软雅黑" panose="020B0503020204020204" pitchFamily="34" charset="-122"/>
                <a:ea typeface="微软雅黑" panose="020B0503020204020204" pitchFamily="34" charset="-122"/>
              </a:rPr>
              <a:t>            </a:t>
            </a:r>
            <a:r>
              <a:rPr lang="en-US" altLang="zh-CN" b="1" dirty="0" err="1" smtClean="0">
                <a:latin typeface="微软雅黑" panose="020B0503020204020204" pitchFamily="34" charset="-122"/>
                <a:ea typeface="微软雅黑" panose="020B0503020204020204" pitchFamily="34" charset="-122"/>
              </a:rPr>
              <a:t>ct.endExecution</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buFontTx/>
              <a:buNone/>
            </a:pPr>
            <a:r>
              <a:rPr lang="en-US" altLang="zh-CN" b="1" dirty="0" smtClean="0">
                <a:latin typeface="微软雅黑" panose="020B0503020204020204" pitchFamily="34" charset="-122"/>
                <a:ea typeface="微软雅黑" panose="020B0503020204020204" pitchFamily="34" charset="-122"/>
              </a:rPr>
              <a:t>            return </a:t>
            </a:r>
            <a:r>
              <a:rPr lang="en-US" altLang="zh-CN" b="1" dirty="0" err="1" smtClean="0">
                <a:latin typeface="微软雅黑" panose="020B0503020204020204" pitchFamily="34" charset="-122"/>
                <a:ea typeface="微软雅黑" panose="020B0503020204020204" pitchFamily="34" charset="-122"/>
              </a:rPr>
              <a:t>intArray</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buFontTx/>
              <a:buNone/>
            </a:pPr>
            <a:r>
              <a:rPr lang="en-US" altLang="zh-CN" b="1" dirty="0" smtClean="0">
                <a:latin typeface="微软雅黑" panose="020B0503020204020204" pitchFamily="34" charset="-122"/>
                <a:ea typeface="微软雅黑" panose="020B0503020204020204" pitchFamily="34" charset="-122"/>
              </a:rPr>
              <a:t>       }</a:t>
            </a:r>
            <a:endParaRPr lang="en-US" altLang="zh-CN" b="1" dirty="0" smtClean="0">
              <a:latin typeface="微软雅黑" panose="020B0503020204020204" pitchFamily="34" charset="-122"/>
              <a:ea typeface="微软雅黑" panose="020B0503020204020204" pitchFamily="34" charset="-122"/>
            </a:endParaRPr>
          </a:p>
          <a:p>
            <a:pPr>
              <a:buFontTx/>
              <a:buNone/>
            </a:pPr>
            <a:r>
              <a:rPr lang="en-US" altLang="zh-CN"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5" name="TextBox 1"/>
          <p:cNvSpPr txBox="1">
            <a:spLocks noChangeArrowheads="1"/>
          </p:cNvSpPr>
          <p:nvPr/>
        </p:nvSpPr>
        <p:spPr bwMode="auto">
          <a:xfrm>
            <a:off x="2063751" y="6102866"/>
            <a:ext cx="6365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latin typeface="微软雅黑" panose="020B0503020204020204" pitchFamily="34" charset="-122"/>
                <a:ea typeface="微软雅黑" panose="020B0503020204020204" pitchFamily="34" charset="-122"/>
              </a:rPr>
              <a:t>其余算法的实现与此算法类似，省略。</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10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1" end="1"/>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p:cTn id="12"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
                                            <p:txEl>
                                              <p:pRg st="2" end="2"/>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p:cTn id="17" dur="10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18" dur="1000" fill="hold"/>
                                        <p:tgtEl>
                                          <p:spTgt spid="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4">
                                            <p:txEl>
                                              <p:pRg st="3" end="3"/>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 calcmode="lin" valueType="num">
                                      <p:cBhvr>
                                        <p:cTn id="22" dur="10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4">
                                            <p:txEl>
                                              <p:pRg st="4" end="4"/>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p:cTn id="27" dur="10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4">
                                            <p:txEl>
                                              <p:pRg st="5" end="5"/>
                                            </p:txEl>
                                          </p:spTgt>
                                        </p:tgtEl>
                                      </p:cBhvr>
                                    </p:animEffect>
                                  </p:childTnLst>
                                </p:cTn>
                              </p:par>
                              <p:par>
                                <p:cTn id="30" presetID="29"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 calcmode="lin" valueType="num">
                                      <p:cBhvr>
                                        <p:cTn id="32" dur="1000" fill="hold"/>
                                        <p:tgtEl>
                                          <p:spTgt spid="4">
                                            <p:txEl>
                                              <p:pRg st="6" end="6"/>
                                            </p:txEl>
                                          </p:spTgt>
                                        </p:tgtEl>
                                        <p:attrNameLst>
                                          <p:attrName>ppt_x</p:attrName>
                                        </p:attrNameLst>
                                      </p:cBhvr>
                                      <p:tavLst>
                                        <p:tav tm="0">
                                          <p:val>
                                            <p:strVal val="#ppt_x-.2"/>
                                          </p:val>
                                        </p:tav>
                                        <p:tav tm="100000">
                                          <p:val>
                                            <p:strVal val="#ppt_x"/>
                                          </p:val>
                                        </p:tav>
                                      </p:tavLst>
                                    </p:anim>
                                    <p:anim calcmode="lin" valueType="num">
                                      <p:cBhvr>
                                        <p:cTn id="33" dur="1000" fill="hold"/>
                                        <p:tgtEl>
                                          <p:spTgt spid="4">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idx="1"/>
          </p:nvPr>
        </p:nvSpPr>
        <p:spPr>
          <a:xfrm>
            <a:off x="715224" y="1125538"/>
            <a:ext cx="10800784" cy="4940284"/>
          </a:xfrm>
        </p:spPr>
        <p:txBody>
          <a:bodyPr/>
          <a:lstStyle/>
          <a:p>
            <a:pPr>
              <a:lnSpc>
                <a:spcPct val="120000"/>
              </a:lnSpc>
              <a:spcBef>
                <a:spcPts val="600"/>
              </a:spcBef>
              <a:buNone/>
            </a:pP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例</a:t>
            </a:r>
            <a:r>
              <a:rPr lang="en-US" altLang="zh-CN" b="1"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在政府或商业网站上，许多数据需要用</a:t>
            </a:r>
            <a:r>
              <a:rPr lang="zh-CN" altLang="en-US" b="1" dirty="0" smtClean="0">
                <a:latin typeface="微软雅黑" panose="020B0503020204020204" pitchFamily="34" charset="-122"/>
                <a:ea typeface="微软雅黑" panose="020B0503020204020204" pitchFamily="34" charset="-122"/>
              </a:rPr>
              <a:t>图表解释</a:t>
            </a:r>
            <a:r>
              <a:rPr lang="zh-CN" altLang="en-US" b="1" dirty="0">
                <a:latin typeface="微软雅黑" panose="020B0503020204020204" pitchFamily="34" charset="-122"/>
                <a:ea typeface="微软雅黑" panose="020B0503020204020204" pitchFamily="34" charset="-122"/>
              </a:rPr>
              <a:t>，用户可选择不同的图表以便方便地</a:t>
            </a:r>
            <a:r>
              <a:rPr lang="zh-CN" altLang="en-US" b="1" dirty="0" smtClean="0">
                <a:latin typeface="微软雅黑" panose="020B0503020204020204" pitchFamily="34" charset="-122"/>
                <a:ea typeface="微软雅黑" panose="020B0503020204020204" pitchFamily="34" charset="-122"/>
              </a:rPr>
              <a:t>显示一些</a:t>
            </a:r>
            <a:r>
              <a:rPr lang="zh-CN" altLang="en-US" b="1" dirty="0">
                <a:latin typeface="微软雅黑" panose="020B0503020204020204" pitchFamily="34" charset="-122"/>
                <a:ea typeface="微软雅黑" panose="020B0503020204020204" pitchFamily="34" charset="-122"/>
              </a:rPr>
              <a:t>数据，例如显示全国各个行业的外贸出口</a:t>
            </a:r>
            <a:r>
              <a:rPr lang="zh-CN" altLang="en-US" b="1" dirty="0" smtClean="0">
                <a:latin typeface="微软雅黑" panose="020B0503020204020204" pitchFamily="34" charset="-122"/>
                <a:ea typeface="微软雅黑" panose="020B0503020204020204" pitchFamily="34" charset="-122"/>
              </a:rPr>
              <a:t>比例</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等等</a:t>
            </a:r>
            <a:r>
              <a:rPr lang="zh-CN" altLang="en-US" b="1" dirty="0">
                <a:latin typeface="微软雅黑" panose="020B0503020204020204" pitchFamily="34" charset="-122"/>
                <a:ea typeface="微软雅黑" panose="020B0503020204020204" pitchFamily="34" charset="-122"/>
              </a:rPr>
              <a:t>。同一组数据，可以有不同的图表显示：</a:t>
            </a:r>
            <a:endParaRPr lang="zh-CN" altLang="en-US" b="1" dirty="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b="1" dirty="0" smtClean="0">
                <a:latin typeface="微软雅黑" panose="020B0503020204020204" pitchFamily="34" charset="-122"/>
                <a:ea typeface="微软雅黑" panose="020B0503020204020204" pitchFamily="34" charset="-122"/>
              </a:rPr>
              <a:t>条形图</a:t>
            </a:r>
            <a:r>
              <a:rPr lang="en-US" altLang="zh-CN" b="1" dirty="0" smtClean="0">
                <a:latin typeface="微软雅黑" panose="020B0503020204020204" pitchFamily="34" charset="-122"/>
                <a:ea typeface="微软雅黑" panose="020B0503020204020204" pitchFamily="34" charset="-122"/>
              </a:rPr>
              <a:t>(Bar)</a:t>
            </a:r>
            <a:r>
              <a:rPr lang="zh-CN" altLang="en-US" b="1" dirty="0" smtClean="0">
                <a:latin typeface="微软雅黑" panose="020B0503020204020204" pitchFamily="34" charset="-122"/>
                <a:ea typeface="微软雅黑" panose="020B0503020204020204" pitchFamily="34" charset="-122"/>
              </a:rPr>
              <a:t>，</a:t>
            </a:r>
            <a:endParaRPr lang="zh-CN" altLang="en-US"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b="1" dirty="0" smtClean="0">
                <a:latin typeface="微软雅黑" panose="020B0503020204020204" pitchFamily="34" charset="-122"/>
                <a:ea typeface="微软雅黑" panose="020B0503020204020204" pitchFamily="34" charset="-122"/>
              </a:rPr>
              <a:t>折线图</a:t>
            </a:r>
            <a:r>
              <a:rPr lang="en-US" altLang="zh-CN" b="1" dirty="0" smtClean="0">
                <a:latin typeface="微软雅黑" panose="020B0503020204020204" pitchFamily="34" charset="-122"/>
                <a:ea typeface="微软雅黑" panose="020B0503020204020204" pitchFamily="34" charset="-122"/>
              </a:rPr>
              <a:t>(Line)</a:t>
            </a:r>
            <a:r>
              <a:rPr lang="zh-CN" altLang="en-US" b="1" dirty="0" smtClean="0">
                <a:latin typeface="微软雅黑" panose="020B0503020204020204" pitchFamily="34" charset="-122"/>
                <a:ea typeface="微软雅黑" panose="020B0503020204020204" pitchFamily="34" charset="-122"/>
              </a:rPr>
              <a:t>，</a:t>
            </a:r>
            <a:endParaRPr lang="zh-CN" altLang="en-US"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b="1" dirty="0" smtClean="0">
                <a:latin typeface="微软雅黑" panose="020B0503020204020204" pitchFamily="34" charset="-122"/>
                <a:ea typeface="微软雅黑" panose="020B0503020204020204" pitchFamily="34" charset="-122"/>
              </a:rPr>
              <a:t>饼图</a:t>
            </a:r>
            <a:r>
              <a:rPr lang="en-US" altLang="zh-CN" b="1" dirty="0" smtClean="0">
                <a:latin typeface="微软雅黑" panose="020B0503020204020204" pitchFamily="34" charset="-122"/>
                <a:ea typeface="微软雅黑" panose="020B0503020204020204" pitchFamily="34" charset="-122"/>
              </a:rPr>
              <a:t>(Pie)</a:t>
            </a:r>
            <a:r>
              <a:rPr lang="zh-CN" altLang="en-US" b="1" dirty="0" smtClean="0">
                <a:latin typeface="微软雅黑" panose="020B0503020204020204" pitchFamily="34" charset="-122"/>
                <a:ea typeface="微软雅黑" panose="020B0503020204020204" pitchFamily="34" charset="-122"/>
              </a:rPr>
              <a:t>，</a:t>
            </a:r>
            <a:endParaRPr lang="zh-CN" altLang="en-US"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en-US" altLang="zh-CN" b="1" dirty="0" smtClean="0">
                <a:latin typeface="微软雅黑" panose="020B0503020204020204" pitchFamily="34" charset="-122"/>
                <a:ea typeface="微软雅黑" panose="020B0503020204020204" pitchFamily="34" charset="-122"/>
              </a:rPr>
              <a:t>XY</a:t>
            </a:r>
            <a:r>
              <a:rPr lang="zh-CN" altLang="en-US" b="1" dirty="0" smtClean="0">
                <a:latin typeface="微软雅黑" panose="020B0503020204020204" pitchFamily="34" charset="-122"/>
                <a:ea typeface="微软雅黑" panose="020B0503020204020204" pitchFamily="34" charset="-122"/>
              </a:rPr>
              <a:t>散点图</a:t>
            </a:r>
            <a:r>
              <a:rPr lang="en-US" altLang="zh-CN" b="1" dirty="0" smtClean="0">
                <a:latin typeface="微软雅黑" panose="020B0503020204020204" pitchFamily="34" charset="-122"/>
                <a:ea typeface="微软雅黑" panose="020B0503020204020204" pitchFamily="34" charset="-122"/>
              </a:rPr>
              <a:t>(XY (scatter))</a:t>
            </a:r>
            <a:r>
              <a:rPr lang="zh-CN" altLang="en-US" b="1" dirty="0" smtClean="0">
                <a:latin typeface="微软雅黑" panose="020B0503020204020204" pitchFamily="34" charset="-122"/>
                <a:ea typeface="微软雅黑" panose="020B0503020204020204" pitchFamily="34" charset="-122"/>
              </a:rPr>
              <a:t>，</a:t>
            </a:r>
            <a:endParaRPr lang="zh-CN" altLang="en-US"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b="1" dirty="0" smtClean="0">
                <a:latin typeface="微软雅黑" panose="020B0503020204020204" pitchFamily="34" charset="-122"/>
                <a:ea typeface="微软雅黑" panose="020B0503020204020204" pitchFamily="34" charset="-122"/>
              </a:rPr>
              <a:t>面积图</a:t>
            </a:r>
            <a:r>
              <a:rPr lang="en-US" altLang="zh-CN" b="1" dirty="0" smtClean="0">
                <a:latin typeface="微软雅黑" panose="020B0503020204020204" pitchFamily="34" charset="-122"/>
                <a:ea typeface="微软雅黑" panose="020B0503020204020204" pitchFamily="34" charset="-122"/>
              </a:rPr>
              <a:t>(area)</a:t>
            </a:r>
            <a:endParaRPr lang="en-US" altLang="zh-CN" b="1" dirty="0" smtClean="0">
              <a:latin typeface="微软雅黑" panose="020B0503020204020204" pitchFamily="34" charset="-122"/>
              <a:ea typeface="微软雅黑" panose="020B0503020204020204" pitchFamily="34" charset="-122"/>
            </a:endParaRPr>
          </a:p>
          <a:p>
            <a:pPr>
              <a:lnSpc>
                <a:spcPct val="120000"/>
              </a:lnSpc>
              <a:spcBef>
                <a:spcPts val="600"/>
              </a:spcBef>
              <a:buNone/>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等等图形。</a:t>
            </a:r>
            <a:endParaRPr lang="zh-CN" altLang="en-US" b="1" dirty="0">
              <a:latin typeface="微软雅黑" panose="020B0503020204020204" pitchFamily="34" charset="-122"/>
              <a:ea typeface="微软雅黑" panose="020B0503020204020204" pitchFamily="34" charset="-122"/>
            </a:endParaRPr>
          </a:p>
        </p:txBody>
      </p:sp>
      <p:sp>
        <p:nvSpPr>
          <p:cNvPr id="228357" name="Rectangle 5"/>
          <p:cNvSpPr>
            <a:spLocks noGrp="1" noChangeArrowheads="1"/>
          </p:cNvSpPr>
          <p:nvPr>
            <p:ph type="title"/>
          </p:nvPr>
        </p:nvSpPr>
        <p:spPr>
          <a:xfrm>
            <a:off x="1981200" y="274639"/>
            <a:ext cx="8229600" cy="561975"/>
          </a:xfrm>
          <a:solidFill>
            <a:srgbClr val="FFFF99"/>
          </a:solidFill>
        </p:spPr>
        <p:txBody>
          <a:bodyPr/>
          <a:lstStyle/>
          <a:p>
            <a:pPr eaLnBrk="1" hangingPunct="1">
              <a:defRPr/>
            </a:pPr>
            <a:r>
              <a:rPr lang="en-US" altLang="zh-CN" sz="3200" b="1">
                <a:effectLst>
                  <a:outerShdw blurRad="38100" dist="38100" dir="2700000" algn="tl">
                    <a:srgbClr val="FFFFFF"/>
                  </a:outerShdw>
                </a:effectLst>
              </a:rPr>
              <a:t>Example of design using strategy pattern</a:t>
            </a:r>
            <a:endParaRPr lang="en-US" altLang="zh-CN" sz="3200" b="1">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28355">
                                            <p:txEl>
                                              <p:pRg st="1" end="1"/>
                                            </p:txEl>
                                          </p:spTgt>
                                        </p:tgtEl>
                                        <p:attrNameLst>
                                          <p:attrName>style.visibility</p:attrName>
                                        </p:attrNameLst>
                                      </p:cBhvr>
                                      <p:to>
                                        <p:strVal val="visible"/>
                                      </p:to>
                                    </p:set>
                                    <p:animEffect transition="in" filter="slide(fromBottom)">
                                      <p:cBhvr>
                                        <p:cTn id="7" dur="500"/>
                                        <p:tgtEl>
                                          <p:spTgt spid="2283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28355">
                                            <p:txEl>
                                              <p:pRg st="2" end="2"/>
                                            </p:txEl>
                                          </p:spTgt>
                                        </p:tgtEl>
                                        <p:attrNameLst>
                                          <p:attrName>style.visibility</p:attrName>
                                        </p:attrNameLst>
                                      </p:cBhvr>
                                      <p:to>
                                        <p:strVal val="visible"/>
                                      </p:to>
                                    </p:set>
                                    <p:animEffect transition="in" filter="slide(fromBottom)">
                                      <p:cBhvr>
                                        <p:cTn id="12" dur="500"/>
                                        <p:tgtEl>
                                          <p:spTgt spid="2283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28355">
                                            <p:txEl>
                                              <p:pRg st="3" end="3"/>
                                            </p:txEl>
                                          </p:spTgt>
                                        </p:tgtEl>
                                        <p:attrNameLst>
                                          <p:attrName>style.visibility</p:attrName>
                                        </p:attrNameLst>
                                      </p:cBhvr>
                                      <p:to>
                                        <p:strVal val="visible"/>
                                      </p:to>
                                    </p:set>
                                    <p:animEffect transition="in" filter="slide(fromBottom)">
                                      <p:cBhvr>
                                        <p:cTn id="17" dur="500"/>
                                        <p:tgtEl>
                                          <p:spTgt spid="2283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28355">
                                            <p:txEl>
                                              <p:pRg st="4" end="4"/>
                                            </p:txEl>
                                          </p:spTgt>
                                        </p:tgtEl>
                                        <p:attrNameLst>
                                          <p:attrName>style.visibility</p:attrName>
                                        </p:attrNameLst>
                                      </p:cBhvr>
                                      <p:to>
                                        <p:strVal val="visible"/>
                                      </p:to>
                                    </p:set>
                                    <p:animEffect transition="in" filter="slide(fromBottom)">
                                      <p:cBhvr>
                                        <p:cTn id="22" dur="500"/>
                                        <p:tgtEl>
                                          <p:spTgt spid="2283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28355">
                                            <p:txEl>
                                              <p:pRg st="5" end="5"/>
                                            </p:txEl>
                                          </p:spTgt>
                                        </p:tgtEl>
                                        <p:attrNameLst>
                                          <p:attrName>style.visibility</p:attrName>
                                        </p:attrNameLst>
                                      </p:cBhvr>
                                      <p:to>
                                        <p:strVal val="visible"/>
                                      </p:to>
                                    </p:set>
                                    <p:animEffect transition="in" filter="slide(fromBottom)">
                                      <p:cBhvr>
                                        <p:cTn id="27" dur="500"/>
                                        <p:tgtEl>
                                          <p:spTgt spid="2283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28355">
                                            <p:txEl>
                                              <p:pRg st="6" end="6"/>
                                            </p:txEl>
                                          </p:spTgt>
                                        </p:tgtEl>
                                        <p:attrNameLst>
                                          <p:attrName>style.visibility</p:attrName>
                                        </p:attrNameLst>
                                      </p:cBhvr>
                                      <p:to>
                                        <p:strVal val="visible"/>
                                      </p:to>
                                    </p:set>
                                    <p:animEffect transition="in" filter="slide(fromBottom)">
                                      <p:cBhvr>
                                        <p:cTn id="32" dur="500"/>
                                        <p:tgtEl>
                                          <p:spTgt spid="2283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idx="1"/>
          </p:nvPr>
        </p:nvSpPr>
        <p:spPr>
          <a:xfrm>
            <a:off x="552261" y="1196976"/>
            <a:ext cx="11298725" cy="4615349"/>
          </a:xfrm>
        </p:spPr>
        <p:txBody>
          <a:bodyPr>
            <a:normAutofit/>
          </a:bodyPr>
          <a:lstStyle/>
          <a:p>
            <a:pPr>
              <a:spcAft>
                <a:spcPts val="600"/>
              </a:spcAft>
              <a:buNone/>
            </a:pPr>
            <a:r>
              <a:rPr lang="zh-CN" altLang="en-US" b="1" dirty="0">
                <a:solidFill>
                  <a:srgbClr val="0000CC"/>
                </a:solidFill>
                <a:latin typeface="微软雅黑" panose="020B0503020204020204" pitchFamily="34" charset="-122"/>
                <a:ea typeface="微软雅黑" panose="020B0503020204020204" pitchFamily="34" charset="-122"/>
              </a:rPr>
              <a:t>为什么要使用策略模式进行设计？</a:t>
            </a:r>
            <a:endParaRPr lang="zh-CN" altLang="en-US" b="1" dirty="0">
              <a:solidFill>
                <a:srgbClr val="0000CC"/>
              </a:solidFill>
              <a:latin typeface="微软雅黑" panose="020B0503020204020204" pitchFamily="34" charset="-122"/>
              <a:ea typeface="微软雅黑" panose="020B0503020204020204" pitchFamily="34" charset="-122"/>
            </a:endParaRPr>
          </a:p>
          <a:p>
            <a:pPr>
              <a:spcAft>
                <a:spcPts val="600"/>
              </a:spcAft>
            </a:pPr>
            <a:r>
              <a:rPr lang="zh-CN" altLang="en-US" b="1" dirty="0">
                <a:latin typeface="微软雅黑" panose="020B0503020204020204" pitchFamily="34" charset="-122"/>
                <a:ea typeface="微软雅黑" panose="020B0503020204020204" pitchFamily="34" charset="-122"/>
              </a:rPr>
              <a:t>假设在用户在输入一组数据以后，程序将为你根据需要画出你所需要的图表类型。</a:t>
            </a:r>
            <a:endParaRPr lang="zh-CN" altLang="en-US" b="1" dirty="0">
              <a:latin typeface="微软雅黑" panose="020B0503020204020204" pitchFamily="34" charset="-122"/>
              <a:ea typeface="微软雅黑" panose="020B0503020204020204" pitchFamily="34" charset="-122"/>
            </a:endParaRPr>
          </a:p>
          <a:p>
            <a:pPr>
              <a:spcAft>
                <a:spcPts val="600"/>
              </a:spcAft>
            </a:pPr>
            <a:r>
              <a:rPr lang="zh-CN" altLang="en-US" b="1" dirty="0">
                <a:latin typeface="微软雅黑" panose="020B0503020204020204" pitchFamily="34" charset="-122"/>
                <a:ea typeface="微软雅黑" panose="020B0503020204020204" pitchFamily="34" charset="-122"/>
              </a:rPr>
              <a:t>各种图表，虽表现形式不同，但都显示同一组数据，功能是相同的。可以使用策略模式实现各种图表的显示。</a:t>
            </a:r>
            <a:endParaRPr lang="zh-CN" altLang="en-US" b="1" dirty="0">
              <a:latin typeface="微软雅黑" panose="020B0503020204020204" pitchFamily="34" charset="-122"/>
              <a:ea typeface="微软雅黑" panose="020B0503020204020204" pitchFamily="34" charset="-122"/>
            </a:endParaRPr>
          </a:p>
          <a:p>
            <a:pPr>
              <a:spcAft>
                <a:spcPts val="600"/>
              </a:spcAft>
            </a:pPr>
            <a:r>
              <a:rPr lang="zh-CN" altLang="en-US" b="1" dirty="0">
                <a:latin typeface="微软雅黑" panose="020B0503020204020204" pitchFamily="34" charset="-122"/>
                <a:ea typeface="微软雅黑" panose="020B0503020204020204" pitchFamily="34" charset="-122"/>
              </a:rPr>
              <a:t>将该根据用户输入的一组数据，利用各种不同的图标显示。为简单起见，我们在本例子中，只使用</a:t>
            </a:r>
            <a:endParaRPr lang="zh-CN" altLang="en-US" b="1" dirty="0">
              <a:latin typeface="微软雅黑" panose="020B0503020204020204" pitchFamily="34" charset="-122"/>
              <a:ea typeface="微软雅黑" panose="020B0503020204020204" pitchFamily="34" charset="-122"/>
            </a:endParaRPr>
          </a:p>
          <a:p>
            <a:pPr lvl="1">
              <a:spcAft>
                <a:spcPts val="600"/>
              </a:spcAft>
            </a:pPr>
            <a:r>
              <a:rPr lang="zh-CN" altLang="en-US" sz="2800" b="1" dirty="0" smtClean="0">
                <a:latin typeface="微软雅黑" panose="020B0503020204020204" pitchFamily="34" charset="-122"/>
                <a:ea typeface="微软雅黑" panose="020B0503020204020204" pitchFamily="34" charset="-122"/>
              </a:rPr>
              <a:t>条形图</a:t>
            </a:r>
            <a:r>
              <a:rPr lang="en-US" altLang="zh-CN" sz="2800" b="1" dirty="0" smtClean="0">
                <a:latin typeface="微软雅黑" panose="020B0503020204020204" pitchFamily="34" charset="-122"/>
                <a:ea typeface="微软雅黑" panose="020B0503020204020204" pitchFamily="34" charset="-122"/>
              </a:rPr>
              <a:t>(Bar)</a:t>
            </a:r>
            <a:r>
              <a:rPr lang="zh-CN" altLang="en-US" sz="2800" b="1" dirty="0" smtClean="0">
                <a:latin typeface="微软雅黑" panose="020B0503020204020204" pitchFamily="34" charset="-122"/>
                <a:ea typeface="微软雅黑" panose="020B0503020204020204" pitchFamily="34" charset="-122"/>
              </a:rPr>
              <a:t>，和</a:t>
            </a:r>
            <a:endParaRPr lang="zh-CN" altLang="en-US" sz="2800" b="1" dirty="0" smtClean="0">
              <a:latin typeface="微软雅黑" panose="020B0503020204020204" pitchFamily="34" charset="-122"/>
              <a:ea typeface="微软雅黑" panose="020B0503020204020204" pitchFamily="34" charset="-122"/>
            </a:endParaRPr>
          </a:p>
          <a:p>
            <a:pPr lvl="1">
              <a:spcAft>
                <a:spcPts val="600"/>
              </a:spcAft>
            </a:pPr>
            <a:r>
              <a:rPr lang="zh-CN" altLang="en-US" sz="2800" b="1" dirty="0" smtClean="0">
                <a:latin typeface="微软雅黑" panose="020B0503020204020204" pitchFamily="34" charset="-122"/>
                <a:ea typeface="微软雅黑" panose="020B0503020204020204" pitchFamily="34" charset="-122"/>
              </a:rPr>
              <a:t>饼图</a:t>
            </a:r>
            <a:r>
              <a:rPr lang="en-US" altLang="zh-CN" sz="2800" b="1" dirty="0" smtClean="0">
                <a:latin typeface="微软雅黑" panose="020B0503020204020204" pitchFamily="34" charset="-122"/>
                <a:ea typeface="微软雅黑" panose="020B0503020204020204" pitchFamily="34" charset="-122"/>
              </a:rPr>
              <a:t>(Pie)</a:t>
            </a:r>
            <a:r>
              <a:rPr lang="zh-CN" altLang="en-US" sz="2800" b="1" dirty="0" smtClean="0">
                <a:latin typeface="微软雅黑" panose="020B0503020204020204" pitchFamily="34" charset="-122"/>
                <a:ea typeface="微软雅黑" panose="020B0503020204020204" pitchFamily="34" charset="-122"/>
              </a:rPr>
              <a:t>。</a:t>
            </a:r>
            <a:endParaRPr lang="zh-CN" altLang="en-US" sz="2800" b="1" dirty="0" smtClean="0">
              <a:latin typeface="微软雅黑" panose="020B0503020204020204" pitchFamily="34" charset="-122"/>
              <a:ea typeface="微软雅黑" panose="020B0503020204020204" pitchFamily="34" charset="-122"/>
            </a:endParaRPr>
          </a:p>
        </p:txBody>
      </p:sp>
      <p:sp>
        <p:nvSpPr>
          <p:cNvPr id="234501" name="Rectangle 5"/>
          <p:cNvSpPr>
            <a:spLocks noGrp="1" noChangeArrowheads="1"/>
          </p:cNvSpPr>
          <p:nvPr>
            <p:ph type="title"/>
          </p:nvPr>
        </p:nvSpPr>
        <p:spPr>
          <a:xfrm>
            <a:off x="1981200" y="274639"/>
            <a:ext cx="8229600" cy="561975"/>
          </a:xfrm>
          <a:solidFill>
            <a:srgbClr val="FFFF99"/>
          </a:solidFill>
        </p:spPr>
        <p:txBody>
          <a:bodyPr/>
          <a:lstStyle/>
          <a:p>
            <a:pPr eaLnBrk="1" hangingPunct="1">
              <a:defRPr/>
            </a:pPr>
            <a:r>
              <a:rPr lang="en-US" altLang="zh-CN" sz="3200" b="1">
                <a:effectLst>
                  <a:outerShdw blurRad="38100" dist="38100" dir="2700000" algn="tl">
                    <a:srgbClr val="FFFFFF"/>
                  </a:outerShdw>
                </a:effectLst>
              </a:rPr>
              <a:t>Example of design using strategy pattern</a:t>
            </a:r>
            <a:endParaRPr lang="en-US" altLang="zh-CN" sz="3200" b="1">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34499">
                                            <p:txEl>
                                              <p:pRg st="1" end="1"/>
                                            </p:txEl>
                                          </p:spTgt>
                                        </p:tgtEl>
                                        <p:attrNameLst>
                                          <p:attrName>style.visibility</p:attrName>
                                        </p:attrNameLst>
                                      </p:cBhvr>
                                      <p:to>
                                        <p:strVal val="visible"/>
                                      </p:to>
                                    </p:set>
                                    <p:animEffect transition="in" filter="slide(fromBottom)">
                                      <p:cBhvr>
                                        <p:cTn id="7" dur="500"/>
                                        <p:tgtEl>
                                          <p:spTgt spid="2344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34499">
                                            <p:txEl>
                                              <p:pRg st="2" end="2"/>
                                            </p:txEl>
                                          </p:spTgt>
                                        </p:tgtEl>
                                        <p:attrNameLst>
                                          <p:attrName>style.visibility</p:attrName>
                                        </p:attrNameLst>
                                      </p:cBhvr>
                                      <p:to>
                                        <p:strVal val="visible"/>
                                      </p:to>
                                    </p:set>
                                    <p:animEffect transition="in" filter="slide(fromBottom)">
                                      <p:cBhvr>
                                        <p:cTn id="12" dur="500"/>
                                        <p:tgtEl>
                                          <p:spTgt spid="2344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34499">
                                            <p:txEl>
                                              <p:pRg st="3" end="3"/>
                                            </p:txEl>
                                          </p:spTgt>
                                        </p:tgtEl>
                                        <p:attrNameLst>
                                          <p:attrName>style.visibility</p:attrName>
                                        </p:attrNameLst>
                                      </p:cBhvr>
                                      <p:to>
                                        <p:strVal val="visible"/>
                                      </p:to>
                                    </p:set>
                                    <p:animEffect transition="in" filter="slide(fromBottom)">
                                      <p:cBhvr>
                                        <p:cTn id="17" dur="500"/>
                                        <p:tgtEl>
                                          <p:spTgt spid="2344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34499">
                                            <p:txEl>
                                              <p:pRg st="4" end="4"/>
                                            </p:txEl>
                                          </p:spTgt>
                                        </p:tgtEl>
                                        <p:attrNameLst>
                                          <p:attrName>style.visibility</p:attrName>
                                        </p:attrNameLst>
                                      </p:cBhvr>
                                      <p:to>
                                        <p:strVal val="visible"/>
                                      </p:to>
                                    </p:set>
                                    <p:animEffect transition="in" filter="slide(fromBottom)">
                                      <p:cBhvr>
                                        <p:cTn id="22" dur="500"/>
                                        <p:tgtEl>
                                          <p:spTgt spid="23449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34499">
                                            <p:txEl>
                                              <p:pRg st="5" end="5"/>
                                            </p:txEl>
                                          </p:spTgt>
                                        </p:tgtEl>
                                        <p:attrNameLst>
                                          <p:attrName>style.visibility</p:attrName>
                                        </p:attrNameLst>
                                      </p:cBhvr>
                                      <p:to>
                                        <p:strVal val="visible"/>
                                      </p:to>
                                    </p:set>
                                    <p:animEffect transition="in" filter="slide(fromBottom)">
                                      <p:cBhvr>
                                        <p:cTn id="27" dur="500"/>
                                        <p:tgtEl>
                                          <p:spTgt spid="2344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noChangeArrowheads="1"/>
          </p:cNvSpPr>
          <p:nvPr>
            <p:ph idx="1"/>
          </p:nvPr>
        </p:nvSpPr>
        <p:spPr>
          <a:xfrm>
            <a:off x="1981200" y="6092826"/>
            <a:ext cx="8229600" cy="504825"/>
          </a:xfrm>
        </p:spPr>
        <p:txBody>
          <a:bodyPr/>
          <a:lstStyle/>
          <a:p>
            <a:pPr algn="ctr" eaLnBrk="1" hangingPunct="1">
              <a:lnSpc>
                <a:spcPct val="90000"/>
              </a:lnSpc>
              <a:buFontTx/>
              <a:buNone/>
            </a:pPr>
            <a:r>
              <a:rPr lang="zh-CN" altLang="en-US" sz="2400" b="1">
                <a:latin typeface="微软雅黑" panose="020B0503020204020204" pitchFamily="34" charset="-122"/>
                <a:ea typeface="微软雅黑" panose="020B0503020204020204" pitchFamily="34" charset="-122"/>
              </a:rPr>
              <a:t>使用策略模式设计的绘图软件</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省略</a:t>
            </a:r>
            <a:r>
              <a:rPr lang="en-US" altLang="zh-CN" sz="2400" b="1">
                <a:latin typeface="微软雅黑" panose="020B0503020204020204" pitchFamily="34" charset="-122"/>
                <a:ea typeface="微软雅黑" panose="020B0503020204020204" pitchFamily="34" charset="-122"/>
              </a:rPr>
              <a:t>Context</a:t>
            </a:r>
            <a:r>
              <a:rPr lang="zh-CN" altLang="en-US" sz="2400" b="1">
                <a:latin typeface="微软雅黑" panose="020B0503020204020204" pitchFamily="34" charset="-122"/>
                <a:ea typeface="微软雅黑" panose="020B0503020204020204" pitchFamily="34" charset="-122"/>
              </a:rPr>
              <a:t>类的情况</a:t>
            </a:r>
            <a:endParaRPr lang="zh-CN" altLang="en-US" sz="2400" b="1">
              <a:latin typeface="微软雅黑" panose="020B0503020204020204" pitchFamily="34" charset="-122"/>
              <a:ea typeface="微软雅黑" panose="020B0503020204020204" pitchFamily="34" charset="-122"/>
            </a:endParaRPr>
          </a:p>
        </p:txBody>
      </p:sp>
      <p:grpSp>
        <p:nvGrpSpPr>
          <p:cNvPr id="41986" name="Group 37"/>
          <p:cNvGrpSpPr/>
          <p:nvPr/>
        </p:nvGrpSpPr>
        <p:grpSpPr bwMode="auto">
          <a:xfrm>
            <a:off x="4224338" y="2554288"/>
            <a:ext cx="3992562" cy="1136650"/>
            <a:chOff x="1701" y="1625"/>
            <a:chExt cx="2515" cy="716"/>
          </a:xfrm>
        </p:grpSpPr>
        <p:sp>
          <p:nvSpPr>
            <p:cNvPr id="41987" name="Rectangle 6"/>
            <p:cNvSpPr>
              <a:spLocks noChangeArrowheads="1"/>
            </p:cNvSpPr>
            <p:nvPr/>
          </p:nvSpPr>
          <p:spPr bwMode="auto">
            <a:xfrm>
              <a:off x="1702" y="1625"/>
              <a:ext cx="2514" cy="438"/>
            </a:xfrm>
            <a:prstGeom prst="rect">
              <a:avLst/>
            </a:prstGeom>
            <a:solidFill>
              <a:srgbClr val="FFFFFF"/>
            </a:solidFill>
            <a:ln w="12700">
              <a:solidFill>
                <a:srgbClr val="000000"/>
              </a:solidFill>
              <a:miter lim="800000"/>
            </a:ln>
          </p:spPr>
          <p:txBody>
            <a:bodyPr lIns="0" tIns="0" rIns="0" bIns="0" anchor="ctr">
              <a:spAutoFit/>
            </a:bodyPr>
            <a:lstStyle/>
            <a:p>
              <a:pPr algn="ctr">
                <a:lnSpc>
                  <a:spcPct val="80000"/>
                </a:lnSpc>
              </a:pPr>
              <a:r>
                <a:rPr lang="en-US" altLang="zh-CN" sz="2800" b="1"/>
                <a:t>&lt;&lt;interface&gt;&gt;</a:t>
              </a:r>
              <a:endParaRPr lang="en-US" altLang="zh-CN" sz="2800" b="1"/>
            </a:p>
            <a:p>
              <a:pPr algn="ctr">
                <a:lnSpc>
                  <a:spcPct val="80000"/>
                </a:lnSpc>
              </a:pPr>
              <a:r>
                <a:rPr lang="en-US" altLang="zh-CN" sz="2800" b="1"/>
                <a:t>ChartGraph</a:t>
              </a:r>
              <a:endParaRPr lang="en-US" altLang="zh-CN" sz="2800"/>
            </a:p>
          </p:txBody>
        </p:sp>
        <p:sp>
          <p:nvSpPr>
            <p:cNvPr id="41988" name="Rectangle 7"/>
            <p:cNvSpPr>
              <a:spLocks noChangeArrowheads="1"/>
            </p:cNvSpPr>
            <p:nvPr/>
          </p:nvSpPr>
          <p:spPr bwMode="auto">
            <a:xfrm>
              <a:off x="1702" y="2103"/>
              <a:ext cx="2514" cy="238"/>
            </a:xfrm>
            <a:prstGeom prst="rect">
              <a:avLst/>
            </a:prstGeom>
            <a:solidFill>
              <a:srgbClr val="FFFFFF"/>
            </a:solidFill>
            <a:ln w="12700">
              <a:solidFill>
                <a:srgbClr val="000000"/>
              </a:solidFill>
              <a:miter lim="800000"/>
            </a:ln>
          </p:spPr>
          <p:txBody>
            <a:bodyPr lIns="0" tIns="0" rIns="0" bIns="0" anchor="ctr">
              <a:spAutoFit/>
            </a:bodyPr>
            <a:lstStyle/>
            <a:p>
              <a:pPr algn="just"/>
              <a:r>
                <a:rPr lang="en-US" altLang="zh-CN" sz="2400"/>
                <a:t>paintComponent(Graphics</a:t>
              </a:r>
              <a:r>
                <a:rPr lang="en-US" altLang="zh-CN" sz="2000"/>
                <a:t> g)</a:t>
              </a:r>
              <a:endParaRPr lang="en-US" altLang="zh-CN" sz="2000"/>
            </a:p>
          </p:txBody>
        </p:sp>
        <p:sp>
          <p:nvSpPr>
            <p:cNvPr id="41989" name="Rectangle 8"/>
            <p:cNvSpPr>
              <a:spLocks noChangeArrowheads="1"/>
            </p:cNvSpPr>
            <p:nvPr/>
          </p:nvSpPr>
          <p:spPr bwMode="auto">
            <a:xfrm>
              <a:off x="1701" y="2065"/>
              <a:ext cx="2515" cy="69"/>
            </a:xfrm>
            <a:prstGeom prst="rect">
              <a:avLst/>
            </a:prstGeom>
            <a:solidFill>
              <a:srgbClr val="FFFFFF"/>
            </a:solidFill>
            <a:ln w="12700">
              <a:solidFill>
                <a:srgbClr val="000000"/>
              </a:solidFill>
              <a:miter lim="800000"/>
            </a:ln>
          </p:spPr>
          <p:txBody>
            <a:bodyPr anchor="ctr"/>
            <a:lstStyle/>
            <a:p>
              <a:pPr algn="ctr"/>
              <a:endParaRPr lang="zh-CN" altLang="zh-CN"/>
            </a:p>
          </p:txBody>
        </p:sp>
      </p:grpSp>
      <p:sp>
        <p:nvSpPr>
          <p:cNvPr id="41990" name="Line 14"/>
          <p:cNvSpPr>
            <a:spLocks noChangeShapeType="1"/>
          </p:cNvSpPr>
          <p:nvPr/>
        </p:nvSpPr>
        <p:spPr bwMode="auto">
          <a:xfrm>
            <a:off x="4079876" y="4206875"/>
            <a:ext cx="4106863"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991" name="Line 18"/>
          <p:cNvSpPr>
            <a:spLocks noChangeShapeType="1"/>
          </p:cNvSpPr>
          <p:nvPr/>
        </p:nvSpPr>
        <p:spPr bwMode="auto">
          <a:xfrm>
            <a:off x="4079875" y="4206875"/>
            <a:ext cx="0" cy="28733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992" name="AutoShape 19"/>
          <p:cNvSpPr>
            <a:spLocks noChangeArrowheads="1"/>
          </p:cNvSpPr>
          <p:nvPr/>
        </p:nvSpPr>
        <p:spPr bwMode="auto">
          <a:xfrm>
            <a:off x="6108700" y="3706813"/>
            <a:ext cx="287338" cy="500062"/>
          </a:xfrm>
          <a:prstGeom prst="upArrow">
            <a:avLst>
              <a:gd name="adj1" fmla="val 0"/>
              <a:gd name="adj2" fmla="val 79523"/>
            </a:avLst>
          </a:prstGeom>
          <a:solidFill>
            <a:srgbClr val="FFFFFF"/>
          </a:solidFill>
          <a:ln w="12700">
            <a:solidFill>
              <a:srgbClr val="000000"/>
            </a:solidFill>
            <a:miter lim="800000"/>
          </a:ln>
        </p:spPr>
        <p:txBody>
          <a:bodyPr/>
          <a:lstStyle/>
          <a:p>
            <a:endParaRPr lang="zh-CN" altLang="zh-CN"/>
          </a:p>
        </p:txBody>
      </p:sp>
      <p:sp>
        <p:nvSpPr>
          <p:cNvPr id="41993" name="Line 23"/>
          <p:cNvSpPr>
            <a:spLocks noChangeShapeType="1"/>
          </p:cNvSpPr>
          <p:nvPr/>
        </p:nvSpPr>
        <p:spPr bwMode="auto">
          <a:xfrm>
            <a:off x="8183563" y="4217988"/>
            <a:ext cx="0" cy="2794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994" name="Rectangle 25"/>
          <p:cNvSpPr>
            <a:spLocks noChangeArrowheads="1"/>
          </p:cNvSpPr>
          <p:nvPr/>
        </p:nvSpPr>
        <p:spPr bwMode="auto">
          <a:xfrm>
            <a:off x="903100" y="1171576"/>
            <a:ext cx="33845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80000"/>
              </a:lnSpc>
              <a:spcBef>
                <a:spcPct val="20000"/>
              </a:spcBef>
            </a:pPr>
            <a:r>
              <a:rPr lang="zh-CN" altLang="en-US" sz="2800" b="1" dirty="0">
                <a:latin typeface="微软雅黑" panose="020B0503020204020204" pitchFamily="34" charset="-122"/>
                <a:ea typeface="微软雅黑" panose="020B0503020204020204" pitchFamily="34" charset="-122"/>
              </a:rPr>
              <a:t>程序设计类图如下。</a:t>
            </a:r>
            <a:endParaRPr lang="zh-CN" altLang="en-US" sz="2800" b="1" dirty="0">
              <a:latin typeface="微软雅黑" panose="020B0503020204020204" pitchFamily="34" charset="-122"/>
              <a:ea typeface="微软雅黑" panose="020B0503020204020204" pitchFamily="34" charset="-122"/>
            </a:endParaRPr>
          </a:p>
        </p:txBody>
      </p:sp>
      <p:grpSp>
        <p:nvGrpSpPr>
          <p:cNvPr id="41995" name="Group 36"/>
          <p:cNvGrpSpPr/>
          <p:nvPr/>
        </p:nvGrpSpPr>
        <p:grpSpPr bwMode="auto">
          <a:xfrm>
            <a:off x="6167438" y="4460876"/>
            <a:ext cx="3960812" cy="1128713"/>
            <a:chOff x="2925" y="2810"/>
            <a:chExt cx="2495" cy="711"/>
          </a:xfrm>
        </p:grpSpPr>
        <p:sp>
          <p:nvSpPr>
            <p:cNvPr id="41996" name="Rectangle 29"/>
            <p:cNvSpPr>
              <a:spLocks noChangeArrowheads="1"/>
            </p:cNvSpPr>
            <p:nvPr/>
          </p:nvSpPr>
          <p:spPr bwMode="auto">
            <a:xfrm>
              <a:off x="2925" y="2810"/>
              <a:ext cx="2495" cy="277"/>
            </a:xfrm>
            <a:prstGeom prst="rect">
              <a:avLst/>
            </a:prstGeom>
            <a:solidFill>
              <a:srgbClr val="FFFFFF"/>
            </a:solidFill>
            <a:ln w="12700">
              <a:solidFill>
                <a:srgbClr val="000000"/>
              </a:solidFill>
              <a:miter lim="800000"/>
            </a:ln>
          </p:spPr>
          <p:txBody>
            <a:bodyPr lIns="0" tIns="0" rIns="0" bIns="0" anchor="ctr">
              <a:spAutoFit/>
            </a:bodyPr>
            <a:lstStyle/>
            <a:p>
              <a:pPr algn="ctr"/>
              <a:r>
                <a:rPr lang="en-US" altLang="zh-CN" sz="2800" b="1"/>
                <a:t>PieChartGraph</a:t>
              </a:r>
              <a:endParaRPr lang="en-US" altLang="zh-CN" sz="2800"/>
            </a:p>
          </p:txBody>
        </p:sp>
        <p:sp>
          <p:nvSpPr>
            <p:cNvPr id="41997" name="Rectangle 30"/>
            <p:cNvSpPr>
              <a:spLocks noChangeArrowheads="1"/>
            </p:cNvSpPr>
            <p:nvPr/>
          </p:nvSpPr>
          <p:spPr bwMode="auto">
            <a:xfrm>
              <a:off x="2925" y="3129"/>
              <a:ext cx="2495" cy="392"/>
            </a:xfrm>
            <a:prstGeom prst="rect">
              <a:avLst/>
            </a:prstGeom>
            <a:solidFill>
              <a:srgbClr val="FFFFFF"/>
            </a:solidFill>
            <a:ln w="12700">
              <a:solidFill>
                <a:srgbClr val="000000"/>
              </a:solidFill>
              <a:miter lim="800000"/>
            </a:ln>
          </p:spPr>
          <p:txBody>
            <a:bodyPr lIns="0" tIns="0" rIns="0" bIns="0" anchor="ctr">
              <a:spAutoFit/>
            </a:bodyPr>
            <a:lstStyle/>
            <a:p>
              <a:pPr algn="just"/>
              <a:r>
                <a:rPr lang="en-US" altLang="zh-CN" sz="2000" b="1" dirty="0" err="1" smtClean="0"/>
                <a:t>PieChartGraph</a:t>
              </a:r>
              <a:r>
                <a:rPr lang="en-US" altLang="zh-CN" sz="2000" b="1" dirty="0" smtClean="0"/>
                <a:t>(double</a:t>
              </a:r>
              <a:r>
                <a:rPr lang="en-US" altLang="zh-CN" sz="2000" b="1" dirty="0"/>
                <a:t>[] height)</a:t>
              </a:r>
              <a:endParaRPr lang="en-US" altLang="zh-CN" sz="2000" b="1" dirty="0"/>
            </a:p>
            <a:p>
              <a:pPr algn="just"/>
              <a:r>
                <a:rPr lang="en-US" altLang="zh-CN" sz="2000" b="1" dirty="0" err="1"/>
                <a:t>paintComponent</a:t>
              </a:r>
              <a:r>
                <a:rPr lang="en-US" altLang="zh-CN" sz="2000" b="1" dirty="0"/>
                <a:t>(Graphics g)</a:t>
              </a:r>
              <a:endParaRPr lang="en-US" altLang="zh-CN" sz="2000" b="1" dirty="0"/>
            </a:p>
          </p:txBody>
        </p:sp>
        <p:sp>
          <p:nvSpPr>
            <p:cNvPr id="41998" name="Rectangle 31"/>
            <p:cNvSpPr>
              <a:spLocks noChangeArrowheads="1"/>
            </p:cNvSpPr>
            <p:nvPr/>
          </p:nvSpPr>
          <p:spPr bwMode="auto">
            <a:xfrm>
              <a:off x="2925" y="3060"/>
              <a:ext cx="2495" cy="63"/>
            </a:xfrm>
            <a:prstGeom prst="rect">
              <a:avLst/>
            </a:prstGeom>
            <a:solidFill>
              <a:srgbClr val="FFFFFF"/>
            </a:solidFill>
            <a:ln w="12700">
              <a:solidFill>
                <a:srgbClr val="000000"/>
              </a:solidFill>
              <a:miter lim="800000"/>
            </a:ln>
          </p:spPr>
          <p:txBody>
            <a:bodyPr anchor="ctr"/>
            <a:lstStyle/>
            <a:p>
              <a:pPr algn="ctr"/>
              <a:endParaRPr lang="zh-CN" altLang="zh-CN"/>
            </a:p>
          </p:txBody>
        </p:sp>
      </p:grpSp>
      <p:sp>
        <p:nvSpPr>
          <p:cNvPr id="41999" name="Line 32"/>
          <p:cNvSpPr>
            <a:spLocks noChangeShapeType="1"/>
          </p:cNvSpPr>
          <p:nvPr/>
        </p:nvSpPr>
        <p:spPr bwMode="auto">
          <a:xfrm>
            <a:off x="6240463" y="2060575"/>
            <a:ext cx="0" cy="5032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2000" name="Group 38"/>
          <p:cNvGrpSpPr/>
          <p:nvPr/>
        </p:nvGrpSpPr>
        <p:grpSpPr bwMode="auto">
          <a:xfrm>
            <a:off x="4800601" y="1604964"/>
            <a:ext cx="2809875" cy="600075"/>
            <a:chOff x="2064" y="1011"/>
            <a:chExt cx="1770" cy="378"/>
          </a:xfrm>
        </p:grpSpPr>
        <p:sp>
          <p:nvSpPr>
            <p:cNvPr id="42001" name="Rectangle 10"/>
            <p:cNvSpPr>
              <a:spLocks noChangeArrowheads="1"/>
            </p:cNvSpPr>
            <p:nvPr/>
          </p:nvSpPr>
          <p:spPr bwMode="auto">
            <a:xfrm>
              <a:off x="2064" y="1011"/>
              <a:ext cx="1770" cy="325"/>
            </a:xfrm>
            <a:prstGeom prst="rect">
              <a:avLst/>
            </a:prstGeom>
            <a:solidFill>
              <a:srgbClr val="FFFFFF"/>
            </a:solidFill>
            <a:ln w="12700">
              <a:solidFill>
                <a:srgbClr val="000000"/>
              </a:solidFill>
              <a:miter lim="800000"/>
            </a:ln>
          </p:spPr>
          <p:txBody>
            <a:bodyPr lIns="0" tIns="0" rIns="0" bIns="0" anchor="ctr"/>
            <a:lstStyle/>
            <a:p>
              <a:pPr algn="ctr"/>
              <a:r>
                <a:rPr lang="en-US" altLang="zh-CN" sz="2800" b="1"/>
                <a:t>ChartDrawerGUI</a:t>
              </a:r>
              <a:endParaRPr lang="en-US" altLang="zh-CN" sz="2800"/>
            </a:p>
          </p:txBody>
        </p:sp>
        <p:sp>
          <p:nvSpPr>
            <p:cNvPr id="42002" name="Rectangle 12"/>
            <p:cNvSpPr>
              <a:spLocks noChangeArrowheads="1"/>
            </p:cNvSpPr>
            <p:nvPr/>
          </p:nvSpPr>
          <p:spPr bwMode="auto">
            <a:xfrm>
              <a:off x="2064" y="1336"/>
              <a:ext cx="1770" cy="53"/>
            </a:xfrm>
            <a:prstGeom prst="rect">
              <a:avLst/>
            </a:prstGeom>
            <a:solidFill>
              <a:srgbClr val="FFFFFF"/>
            </a:solidFill>
            <a:ln w="12700">
              <a:solidFill>
                <a:srgbClr val="000000"/>
              </a:solidFill>
              <a:miter lim="800000"/>
            </a:ln>
          </p:spPr>
          <p:txBody>
            <a:bodyPr anchor="ctr"/>
            <a:lstStyle/>
            <a:p>
              <a:pPr algn="ctr"/>
              <a:endParaRPr lang="zh-CN" altLang="zh-CN"/>
            </a:p>
          </p:txBody>
        </p:sp>
      </p:grpSp>
      <p:sp>
        <p:nvSpPr>
          <p:cNvPr id="229410" name="Rectangle 34"/>
          <p:cNvSpPr>
            <a:spLocks noGrp="1" noChangeArrowheads="1"/>
          </p:cNvSpPr>
          <p:nvPr>
            <p:ph type="title"/>
          </p:nvPr>
        </p:nvSpPr>
        <p:spPr>
          <a:xfrm>
            <a:off x="1981200" y="274639"/>
            <a:ext cx="8229600" cy="561975"/>
          </a:xfrm>
          <a:solidFill>
            <a:srgbClr val="FFFF99"/>
          </a:solidFill>
        </p:spPr>
        <p:txBody>
          <a:bodyPr/>
          <a:lstStyle/>
          <a:p>
            <a:pPr eaLnBrk="1" hangingPunct="1">
              <a:defRPr/>
            </a:pPr>
            <a:r>
              <a:rPr lang="en-US" altLang="zh-CN" sz="3200" b="1">
                <a:effectLst>
                  <a:outerShdw blurRad="38100" dist="38100" dir="2700000" algn="tl">
                    <a:srgbClr val="FFFFFF"/>
                  </a:outerShdw>
                </a:effectLst>
              </a:rPr>
              <a:t>Example of design using strategy pattern</a:t>
            </a:r>
            <a:endParaRPr lang="en-US" altLang="zh-CN" sz="3200" b="1">
              <a:effectLst>
                <a:outerShdw blurRad="38100" dist="38100" dir="2700000" algn="tl">
                  <a:srgbClr val="FFFFFF"/>
                </a:outerShdw>
              </a:effectLst>
            </a:endParaRPr>
          </a:p>
        </p:txBody>
      </p:sp>
      <p:sp>
        <p:nvSpPr>
          <p:cNvPr id="42004" name="Rectangle 39"/>
          <p:cNvSpPr>
            <a:spLocks noChangeArrowheads="1"/>
          </p:cNvSpPr>
          <p:nvPr/>
        </p:nvSpPr>
        <p:spPr bwMode="auto">
          <a:xfrm>
            <a:off x="2254251" y="3563938"/>
            <a:ext cx="1126655" cy="5232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800" b="1"/>
              <a:t>JPanel</a:t>
            </a:r>
            <a:endParaRPr lang="en-US" altLang="zh-CN" sz="2800" b="1"/>
          </a:p>
        </p:txBody>
      </p:sp>
      <p:sp>
        <p:nvSpPr>
          <p:cNvPr id="42005" name="Rectangle 40"/>
          <p:cNvSpPr>
            <a:spLocks noChangeArrowheads="1"/>
          </p:cNvSpPr>
          <p:nvPr/>
        </p:nvSpPr>
        <p:spPr bwMode="auto">
          <a:xfrm>
            <a:off x="8543926" y="3573463"/>
            <a:ext cx="1126655" cy="5232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800" b="1"/>
              <a:t>JPanel</a:t>
            </a:r>
            <a:endParaRPr lang="en-US" altLang="zh-CN" sz="2800" b="1"/>
          </a:p>
        </p:txBody>
      </p:sp>
      <p:sp>
        <p:nvSpPr>
          <p:cNvPr id="42006" name="AutoShape 41"/>
          <p:cNvSpPr>
            <a:spLocks noChangeArrowheads="1"/>
          </p:cNvSpPr>
          <p:nvPr/>
        </p:nvSpPr>
        <p:spPr bwMode="auto">
          <a:xfrm>
            <a:off x="2757489" y="4106864"/>
            <a:ext cx="288925" cy="288925"/>
          </a:xfrm>
          <a:prstGeom prst="upArrow">
            <a:avLst>
              <a:gd name="adj1" fmla="val 0"/>
              <a:gd name="adj2" fmla="val 50532"/>
            </a:avLst>
          </a:prstGeom>
          <a:solidFill>
            <a:schemeClr val="accent1"/>
          </a:solidFill>
          <a:ln w="9525">
            <a:solidFill>
              <a:schemeClr val="tx1"/>
            </a:solidFill>
            <a:miter lim="800000"/>
          </a:ln>
        </p:spPr>
        <p:txBody>
          <a:bodyPr wrap="none" anchor="ctr"/>
          <a:lstStyle/>
          <a:p>
            <a:pPr algn="ctr"/>
            <a:endParaRPr lang="zh-CN" altLang="zh-CN"/>
          </a:p>
        </p:txBody>
      </p:sp>
      <p:sp>
        <p:nvSpPr>
          <p:cNvPr id="42007" name="AutoShape 42"/>
          <p:cNvSpPr>
            <a:spLocks noChangeArrowheads="1"/>
          </p:cNvSpPr>
          <p:nvPr/>
        </p:nvSpPr>
        <p:spPr bwMode="auto">
          <a:xfrm>
            <a:off x="9047164" y="4119564"/>
            <a:ext cx="288925" cy="288925"/>
          </a:xfrm>
          <a:prstGeom prst="upArrow">
            <a:avLst>
              <a:gd name="adj1" fmla="val 0"/>
              <a:gd name="adj2" fmla="val 50532"/>
            </a:avLst>
          </a:prstGeom>
          <a:solidFill>
            <a:schemeClr val="accent1"/>
          </a:solidFill>
          <a:ln w="9525">
            <a:solidFill>
              <a:schemeClr val="tx1"/>
            </a:solidFill>
            <a:miter lim="800000"/>
          </a:ln>
        </p:spPr>
        <p:txBody>
          <a:bodyPr wrap="none" anchor="ctr"/>
          <a:lstStyle/>
          <a:p>
            <a:pPr algn="ctr"/>
            <a:endParaRPr lang="zh-CN" altLang="zh-CN"/>
          </a:p>
        </p:txBody>
      </p:sp>
      <p:grpSp>
        <p:nvGrpSpPr>
          <p:cNvPr id="42008" name="Group 35"/>
          <p:cNvGrpSpPr/>
          <p:nvPr/>
        </p:nvGrpSpPr>
        <p:grpSpPr bwMode="auto">
          <a:xfrm>
            <a:off x="2063751" y="4424363"/>
            <a:ext cx="3960813" cy="1128712"/>
            <a:chOff x="340" y="2787"/>
            <a:chExt cx="2495" cy="711"/>
          </a:xfrm>
        </p:grpSpPr>
        <p:sp>
          <p:nvSpPr>
            <p:cNvPr id="42009" name="Rectangle 15"/>
            <p:cNvSpPr>
              <a:spLocks noChangeArrowheads="1"/>
            </p:cNvSpPr>
            <p:nvPr/>
          </p:nvSpPr>
          <p:spPr bwMode="auto">
            <a:xfrm>
              <a:off x="340" y="2787"/>
              <a:ext cx="2495" cy="277"/>
            </a:xfrm>
            <a:prstGeom prst="rect">
              <a:avLst/>
            </a:prstGeom>
            <a:solidFill>
              <a:srgbClr val="FFFFFF"/>
            </a:solidFill>
            <a:ln w="12700">
              <a:solidFill>
                <a:srgbClr val="000000"/>
              </a:solidFill>
              <a:miter lim="800000"/>
            </a:ln>
          </p:spPr>
          <p:txBody>
            <a:bodyPr lIns="0" tIns="0" rIns="0" bIns="0" anchor="ctr">
              <a:spAutoFit/>
            </a:bodyPr>
            <a:lstStyle/>
            <a:p>
              <a:pPr algn="ctr"/>
              <a:r>
                <a:rPr lang="en-US" altLang="zh-CN" sz="2800" b="1" dirty="0" err="1"/>
                <a:t>BarChartGraph</a:t>
              </a:r>
              <a:endParaRPr lang="en-US" altLang="zh-CN" sz="2800" dirty="0"/>
            </a:p>
          </p:txBody>
        </p:sp>
        <p:sp>
          <p:nvSpPr>
            <p:cNvPr id="42010" name="Rectangle 16"/>
            <p:cNvSpPr>
              <a:spLocks noChangeArrowheads="1"/>
            </p:cNvSpPr>
            <p:nvPr/>
          </p:nvSpPr>
          <p:spPr bwMode="auto">
            <a:xfrm>
              <a:off x="340" y="3106"/>
              <a:ext cx="2495" cy="392"/>
            </a:xfrm>
            <a:prstGeom prst="rect">
              <a:avLst/>
            </a:prstGeom>
            <a:solidFill>
              <a:srgbClr val="FFFFFF"/>
            </a:solidFill>
            <a:ln w="12700">
              <a:solidFill>
                <a:srgbClr val="000000"/>
              </a:solidFill>
              <a:miter lim="800000"/>
            </a:ln>
          </p:spPr>
          <p:txBody>
            <a:bodyPr lIns="0" tIns="0" rIns="0" bIns="0" anchor="ctr">
              <a:spAutoFit/>
            </a:bodyPr>
            <a:lstStyle/>
            <a:p>
              <a:pPr algn="just"/>
              <a:r>
                <a:rPr lang="en-US" altLang="zh-CN" sz="2000" b="1" dirty="0" err="1"/>
                <a:t>BarChartGraph</a:t>
              </a:r>
              <a:r>
                <a:rPr lang="en-US" altLang="zh-CN" sz="2000" b="1" dirty="0"/>
                <a:t>(double[] height)</a:t>
              </a:r>
              <a:endParaRPr lang="en-US" altLang="zh-CN" sz="2000" b="1" dirty="0"/>
            </a:p>
            <a:p>
              <a:pPr algn="just"/>
              <a:r>
                <a:rPr lang="en-US" altLang="zh-CN" sz="2000" b="1" dirty="0" err="1"/>
                <a:t>paintComponent</a:t>
              </a:r>
              <a:r>
                <a:rPr lang="en-US" altLang="zh-CN" sz="2000" b="1" dirty="0"/>
                <a:t>(Graphics g)</a:t>
              </a:r>
              <a:endParaRPr lang="en-US" altLang="zh-CN" sz="2000" b="1" dirty="0"/>
            </a:p>
          </p:txBody>
        </p:sp>
        <p:sp>
          <p:nvSpPr>
            <p:cNvPr id="42011" name="Rectangle 17"/>
            <p:cNvSpPr>
              <a:spLocks noChangeArrowheads="1"/>
            </p:cNvSpPr>
            <p:nvPr/>
          </p:nvSpPr>
          <p:spPr bwMode="auto">
            <a:xfrm>
              <a:off x="340" y="3037"/>
              <a:ext cx="2495" cy="63"/>
            </a:xfrm>
            <a:prstGeom prst="rect">
              <a:avLst/>
            </a:prstGeom>
            <a:solidFill>
              <a:srgbClr val="FFFFFF"/>
            </a:solidFill>
            <a:ln w="12700">
              <a:solidFill>
                <a:srgbClr val="000000"/>
              </a:solidFill>
              <a:miter lim="800000"/>
            </a:ln>
          </p:spPr>
          <p:txBody>
            <a:bodyPr anchor="ctr"/>
            <a:lstStyle/>
            <a:p>
              <a:pPr algn="ctr"/>
              <a:endParaRPr lang="zh-CN" altLang="zh-CN"/>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idx="1"/>
          </p:nvPr>
        </p:nvSpPr>
        <p:spPr>
          <a:xfrm>
            <a:off x="1981200" y="6092826"/>
            <a:ext cx="8229600" cy="504825"/>
          </a:xfrm>
        </p:spPr>
        <p:txBody>
          <a:bodyPr/>
          <a:lstStyle/>
          <a:p>
            <a:pPr algn="ctr" eaLnBrk="1" hangingPunct="1">
              <a:lnSpc>
                <a:spcPct val="90000"/>
              </a:lnSpc>
              <a:buFontTx/>
              <a:buNone/>
            </a:pPr>
            <a:r>
              <a:rPr lang="zh-CN" altLang="en-US" sz="2400" b="1">
                <a:latin typeface="黑体" panose="02010609060101010101" pitchFamily="49" charset="-122"/>
                <a:ea typeface="黑体" panose="02010609060101010101" pitchFamily="49" charset="-122"/>
              </a:rPr>
              <a:t>使用策略模式设计的绘图软件</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交互情况 </a:t>
            </a:r>
            <a:endParaRPr lang="zh-CN" altLang="en-US" sz="2400" b="1">
              <a:latin typeface="黑体" panose="02010609060101010101" pitchFamily="49" charset="-122"/>
              <a:ea typeface="黑体" panose="02010609060101010101" pitchFamily="49" charset="-122"/>
            </a:endParaRPr>
          </a:p>
        </p:txBody>
      </p:sp>
      <p:grpSp>
        <p:nvGrpSpPr>
          <p:cNvPr id="43010" name="Group 3"/>
          <p:cNvGrpSpPr/>
          <p:nvPr/>
        </p:nvGrpSpPr>
        <p:grpSpPr bwMode="auto">
          <a:xfrm>
            <a:off x="3182938" y="2603500"/>
            <a:ext cx="3992562" cy="1087438"/>
            <a:chOff x="1701" y="1656"/>
            <a:chExt cx="2515" cy="685"/>
          </a:xfrm>
        </p:grpSpPr>
        <p:sp>
          <p:nvSpPr>
            <p:cNvPr id="43011" name="Rectangle 4"/>
            <p:cNvSpPr>
              <a:spLocks noChangeArrowheads="1"/>
            </p:cNvSpPr>
            <p:nvPr/>
          </p:nvSpPr>
          <p:spPr bwMode="auto">
            <a:xfrm>
              <a:off x="1702" y="1656"/>
              <a:ext cx="2514" cy="376"/>
            </a:xfrm>
            <a:prstGeom prst="rect">
              <a:avLst/>
            </a:prstGeom>
            <a:solidFill>
              <a:srgbClr val="FFFFFF"/>
            </a:solidFill>
            <a:ln w="12700">
              <a:solidFill>
                <a:srgbClr val="000000"/>
              </a:solidFill>
              <a:miter lim="800000"/>
            </a:ln>
          </p:spPr>
          <p:txBody>
            <a:bodyPr lIns="0" tIns="0" rIns="0" bIns="0" anchor="ctr">
              <a:spAutoFit/>
            </a:bodyPr>
            <a:lstStyle/>
            <a:p>
              <a:pPr algn="ctr">
                <a:lnSpc>
                  <a:spcPct val="80000"/>
                </a:lnSpc>
              </a:pPr>
              <a:r>
                <a:rPr lang="en-US" altLang="zh-CN" sz="2400" b="1"/>
                <a:t>&lt;&lt;interface&gt;&gt;</a:t>
              </a:r>
              <a:endParaRPr lang="en-US" altLang="zh-CN" sz="2400" b="1"/>
            </a:p>
            <a:p>
              <a:pPr algn="ctr">
                <a:lnSpc>
                  <a:spcPct val="80000"/>
                </a:lnSpc>
              </a:pPr>
              <a:r>
                <a:rPr lang="en-US" altLang="zh-CN" sz="2400" b="1"/>
                <a:t>ChartGraph</a:t>
              </a:r>
              <a:endParaRPr lang="en-US" altLang="zh-CN" sz="2400"/>
            </a:p>
          </p:txBody>
        </p:sp>
        <p:sp>
          <p:nvSpPr>
            <p:cNvPr id="43012" name="Rectangle 5"/>
            <p:cNvSpPr>
              <a:spLocks noChangeArrowheads="1"/>
            </p:cNvSpPr>
            <p:nvPr/>
          </p:nvSpPr>
          <p:spPr bwMode="auto">
            <a:xfrm>
              <a:off x="1702" y="2103"/>
              <a:ext cx="2514" cy="238"/>
            </a:xfrm>
            <a:prstGeom prst="rect">
              <a:avLst/>
            </a:prstGeom>
            <a:solidFill>
              <a:srgbClr val="FFFFFF"/>
            </a:solidFill>
            <a:ln w="12700">
              <a:solidFill>
                <a:srgbClr val="000000"/>
              </a:solidFill>
              <a:miter lim="800000"/>
            </a:ln>
          </p:spPr>
          <p:txBody>
            <a:bodyPr lIns="0" tIns="0" rIns="0" bIns="0" anchor="ctr">
              <a:spAutoFit/>
            </a:bodyPr>
            <a:lstStyle/>
            <a:p>
              <a:pPr algn="just"/>
              <a:r>
                <a:rPr lang="en-US" altLang="zh-CN" sz="2400"/>
                <a:t>paintComponent(Graphics</a:t>
              </a:r>
              <a:r>
                <a:rPr lang="en-US" altLang="zh-CN" sz="2000"/>
                <a:t> g)</a:t>
              </a:r>
              <a:endParaRPr lang="en-US" altLang="zh-CN" sz="2000"/>
            </a:p>
          </p:txBody>
        </p:sp>
        <p:sp>
          <p:nvSpPr>
            <p:cNvPr id="43013" name="Rectangle 6"/>
            <p:cNvSpPr>
              <a:spLocks noChangeArrowheads="1"/>
            </p:cNvSpPr>
            <p:nvPr/>
          </p:nvSpPr>
          <p:spPr bwMode="auto">
            <a:xfrm>
              <a:off x="1701" y="2065"/>
              <a:ext cx="2515" cy="69"/>
            </a:xfrm>
            <a:prstGeom prst="rect">
              <a:avLst/>
            </a:prstGeom>
            <a:solidFill>
              <a:srgbClr val="FFFFFF"/>
            </a:solidFill>
            <a:ln w="12700">
              <a:solidFill>
                <a:srgbClr val="000000"/>
              </a:solidFill>
              <a:miter lim="800000"/>
            </a:ln>
          </p:spPr>
          <p:txBody>
            <a:bodyPr anchor="ctr"/>
            <a:lstStyle/>
            <a:p>
              <a:pPr algn="ctr"/>
              <a:endParaRPr lang="zh-CN" altLang="zh-CN"/>
            </a:p>
          </p:txBody>
        </p:sp>
      </p:grpSp>
      <p:sp>
        <p:nvSpPr>
          <p:cNvPr id="43014" name="Line 7"/>
          <p:cNvSpPr>
            <a:spLocks noChangeShapeType="1"/>
          </p:cNvSpPr>
          <p:nvPr/>
        </p:nvSpPr>
        <p:spPr bwMode="auto">
          <a:xfrm>
            <a:off x="3216276" y="4206875"/>
            <a:ext cx="3311525"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15" name="Line 8"/>
          <p:cNvSpPr>
            <a:spLocks noChangeShapeType="1"/>
          </p:cNvSpPr>
          <p:nvPr/>
        </p:nvSpPr>
        <p:spPr bwMode="auto">
          <a:xfrm>
            <a:off x="3219450" y="4206875"/>
            <a:ext cx="0" cy="28733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16" name="AutoShape 9"/>
          <p:cNvSpPr>
            <a:spLocks noChangeArrowheads="1"/>
          </p:cNvSpPr>
          <p:nvPr/>
        </p:nvSpPr>
        <p:spPr bwMode="auto">
          <a:xfrm>
            <a:off x="5016500" y="3706813"/>
            <a:ext cx="287338" cy="500062"/>
          </a:xfrm>
          <a:prstGeom prst="upArrow">
            <a:avLst>
              <a:gd name="adj1" fmla="val 0"/>
              <a:gd name="adj2" fmla="val 79523"/>
            </a:avLst>
          </a:prstGeom>
          <a:solidFill>
            <a:srgbClr val="FFFFFF"/>
          </a:solidFill>
          <a:ln w="12700">
            <a:solidFill>
              <a:srgbClr val="000000"/>
            </a:solidFill>
            <a:miter lim="800000"/>
          </a:ln>
        </p:spPr>
        <p:txBody>
          <a:bodyPr/>
          <a:lstStyle/>
          <a:p>
            <a:endParaRPr lang="zh-CN" altLang="zh-CN"/>
          </a:p>
        </p:txBody>
      </p:sp>
      <p:sp>
        <p:nvSpPr>
          <p:cNvPr id="43017" name="Line 10"/>
          <p:cNvSpPr>
            <a:spLocks noChangeShapeType="1"/>
          </p:cNvSpPr>
          <p:nvPr/>
        </p:nvSpPr>
        <p:spPr bwMode="auto">
          <a:xfrm>
            <a:off x="6545263" y="4217988"/>
            <a:ext cx="0" cy="2794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18" name="Rectangle 11"/>
          <p:cNvSpPr>
            <a:spLocks noChangeArrowheads="1"/>
          </p:cNvSpPr>
          <p:nvPr/>
        </p:nvSpPr>
        <p:spPr bwMode="auto">
          <a:xfrm>
            <a:off x="2063750" y="1050925"/>
            <a:ext cx="33845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80000"/>
              </a:lnSpc>
              <a:spcBef>
                <a:spcPct val="20000"/>
              </a:spcBef>
            </a:pPr>
            <a:r>
              <a:rPr lang="zh-CN" altLang="en-US" sz="2800">
                <a:ea typeface="黑体" panose="02010609060101010101" pitchFamily="49" charset="-122"/>
              </a:rPr>
              <a:t>程序设计类图如下。</a:t>
            </a:r>
            <a:endParaRPr lang="zh-CN" altLang="en-US" sz="2800">
              <a:ea typeface="黑体" panose="02010609060101010101" pitchFamily="49" charset="-122"/>
            </a:endParaRPr>
          </a:p>
        </p:txBody>
      </p:sp>
      <p:sp>
        <p:nvSpPr>
          <p:cNvPr id="43019" name="Line 16"/>
          <p:cNvSpPr>
            <a:spLocks noChangeShapeType="1"/>
          </p:cNvSpPr>
          <p:nvPr/>
        </p:nvSpPr>
        <p:spPr bwMode="auto">
          <a:xfrm>
            <a:off x="4656138" y="2060575"/>
            <a:ext cx="0" cy="5032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3020" name="Group 17"/>
          <p:cNvGrpSpPr/>
          <p:nvPr/>
        </p:nvGrpSpPr>
        <p:grpSpPr bwMode="auto">
          <a:xfrm>
            <a:off x="3216276" y="1604964"/>
            <a:ext cx="2663825" cy="600075"/>
            <a:chOff x="2064" y="1011"/>
            <a:chExt cx="1770" cy="378"/>
          </a:xfrm>
        </p:grpSpPr>
        <p:sp>
          <p:nvSpPr>
            <p:cNvPr id="43021" name="Rectangle 18"/>
            <p:cNvSpPr>
              <a:spLocks noChangeArrowheads="1"/>
            </p:cNvSpPr>
            <p:nvPr/>
          </p:nvSpPr>
          <p:spPr bwMode="auto">
            <a:xfrm>
              <a:off x="2064" y="1011"/>
              <a:ext cx="1770" cy="325"/>
            </a:xfrm>
            <a:prstGeom prst="rect">
              <a:avLst/>
            </a:prstGeom>
            <a:solidFill>
              <a:srgbClr val="FFFFFF"/>
            </a:solidFill>
            <a:ln w="12700">
              <a:solidFill>
                <a:srgbClr val="000000"/>
              </a:solidFill>
              <a:miter lim="800000"/>
            </a:ln>
          </p:spPr>
          <p:txBody>
            <a:bodyPr lIns="0" tIns="0" rIns="0" bIns="0" anchor="ctr"/>
            <a:lstStyle/>
            <a:p>
              <a:pPr algn="ctr"/>
              <a:r>
                <a:rPr lang="en-US" altLang="zh-CN" sz="2400" b="1"/>
                <a:t>ChartDrawerGUI</a:t>
              </a:r>
              <a:endParaRPr lang="en-US" altLang="zh-CN" sz="2400"/>
            </a:p>
          </p:txBody>
        </p:sp>
        <p:sp>
          <p:nvSpPr>
            <p:cNvPr id="43022" name="Rectangle 19"/>
            <p:cNvSpPr>
              <a:spLocks noChangeArrowheads="1"/>
            </p:cNvSpPr>
            <p:nvPr/>
          </p:nvSpPr>
          <p:spPr bwMode="auto">
            <a:xfrm>
              <a:off x="2064" y="1336"/>
              <a:ext cx="1770" cy="53"/>
            </a:xfrm>
            <a:prstGeom prst="rect">
              <a:avLst/>
            </a:prstGeom>
            <a:solidFill>
              <a:srgbClr val="FFFFFF"/>
            </a:solidFill>
            <a:ln w="12700">
              <a:solidFill>
                <a:srgbClr val="000000"/>
              </a:solidFill>
              <a:miter lim="800000"/>
            </a:ln>
          </p:spPr>
          <p:txBody>
            <a:bodyPr anchor="ctr"/>
            <a:lstStyle/>
            <a:p>
              <a:pPr algn="ctr"/>
              <a:endParaRPr lang="zh-CN" altLang="zh-CN"/>
            </a:p>
          </p:txBody>
        </p:sp>
      </p:grpSp>
      <p:sp>
        <p:nvSpPr>
          <p:cNvPr id="249876" name="Rectangle 20"/>
          <p:cNvSpPr>
            <a:spLocks noGrp="1" noChangeArrowheads="1"/>
          </p:cNvSpPr>
          <p:nvPr>
            <p:ph type="title"/>
          </p:nvPr>
        </p:nvSpPr>
        <p:spPr>
          <a:xfrm>
            <a:off x="1981200" y="274639"/>
            <a:ext cx="8229600" cy="561975"/>
          </a:xfrm>
          <a:solidFill>
            <a:srgbClr val="FFFF99"/>
          </a:solidFill>
        </p:spPr>
        <p:txBody>
          <a:bodyPr/>
          <a:lstStyle/>
          <a:p>
            <a:pPr eaLnBrk="1" hangingPunct="1">
              <a:defRPr/>
            </a:pPr>
            <a:r>
              <a:rPr lang="en-US" altLang="zh-CN" sz="3200" b="1">
                <a:effectLst>
                  <a:outerShdw blurRad="38100" dist="38100" dir="2700000" algn="tl">
                    <a:srgbClr val="FFFFFF"/>
                  </a:outerShdw>
                </a:effectLst>
              </a:rPr>
              <a:t>Example of design using strategy pattern</a:t>
            </a:r>
            <a:endParaRPr lang="en-US" altLang="zh-CN" sz="3200" b="1">
              <a:effectLst>
                <a:outerShdw blurRad="38100" dist="38100" dir="2700000" algn="tl">
                  <a:srgbClr val="FFFFFF"/>
                </a:outerShdw>
              </a:effectLst>
            </a:endParaRPr>
          </a:p>
        </p:txBody>
      </p:sp>
      <p:sp>
        <p:nvSpPr>
          <p:cNvPr id="43024" name="Rectangle 21"/>
          <p:cNvSpPr>
            <a:spLocks noChangeArrowheads="1"/>
          </p:cNvSpPr>
          <p:nvPr/>
        </p:nvSpPr>
        <p:spPr bwMode="auto">
          <a:xfrm>
            <a:off x="1749425" y="3652839"/>
            <a:ext cx="992964" cy="46166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b="1"/>
              <a:t>JPanel</a:t>
            </a:r>
            <a:endParaRPr lang="en-US" altLang="zh-CN" sz="2400" b="1"/>
          </a:p>
        </p:txBody>
      </p:sp>
      <p:sp>
        <p:nvSpPr>
          <p:cNvPr id="43025" name="Rectangle 22"/>
          <p:cNvSpPr>
            <a:spLocks noChangeArrowheads="1"/>
          </p:cNvSpPr>
          <p:nvPr/>
        </p:nvSpPr>
        <p:spPr bwMode="auto">
          <a:xfrm>
            <a:off x="7299325" y="3725864"/>
            <a:ext cx="992964" cy="46166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b="1"/>
              <a:t>JPanel</a:t>
            </a:r>
            <a:endParaRPr lang="en-US" altLang="zh-CN" sz="2400" b="1"/>
          </a:p>
        </p:txBody>
      </p:sp>
      <p:sp>
        <p:nvSpPr>
          <p:cNvPr id="43026" name="AutoShape 23"/>
          <p:cNvSpPr>
            <a:spLocks noChangeArrowheads="1"/>
          </p:cNvSpPr>
          <p:nvPr/>
        </p:nvSpPr>
        <p:spPr bwMode="auto">
          <a:xfrm>
            <a:off x="2252664" y="4144964"/>
            <a:ext cx="288925" cy="288925"/>
          </a:xfrm>
          <a:prstGeom prst="upArrow">
            <a:avLst>
              <a:gd name="adj1" fmla="val 0"/>
              <a:gd name="adj2" fmla="val 50532"/>
            </a:avLst>
          </a:prstGeom>
          <a:solidFill>
            <a:schemeClr val="accent1"/>
          </a:solidFill>
          <a:ln w="9525">
            <a:solidFill>
              <a:schemeClr val="tx1"/>
            </a:solidFill>
            <a:miter lim="800000"/>
          </a:ln>
        </p:spPr>
        <p:txBody>
          <a:bodyPr wrap="none" anchor="ctr"/>
          <a:lstStyle/>
          <a:p>
            <a:pPr algn="ctr"/>
            <a:endParaRPr lang="zh-CN" altLang="zh-CN"/>
          </a:p>
        </p:txBody>
      </p:sp>
      <p:sp>
        <p:nvSpPr>
          <p:cNvPr id="43027" name="AutoShape 24"/>
          <p:cNvSpPr>
            <a:spLocks noChangeArrowheads="1"/>
          </p:cNvSpPr>
          <p:nvPr/>
        </p:nvSpPr>
        <p:spPr bwMode="auto">
          <a:xfrm>
            <a:off x="7751764" y="4195764"/>
            <a:ext cx="288925" cy="288925"/>
          </a:xfrm>
          <a:prstGeom prst="upArrow">
            <a:avLst>
              <a:gd name="adj1" fmla="val 0"/>
              <a:gd name="adj2" fmla="val 50532"/>
            </a:avLst>
          </a:prstGeom>
          <a:solidFill>
            <a:schemeClr val="accent1"/>
          </a:solidFill>
          <a:ln w="9525">
            <a:solidFill>
              <a:schemeClr val="tx1"/>
            </a:solidFill>
            <a:miter lim="800000"/>
          </a:ln>
        </p:spPr>
        <p:txBody>
          <a:bodyPr wrap="none" anchor="ctr"/>
          <a:lstStyle/>
          <a:p>
            <a:pPr algn="ctr"/>
            <a:endParaRPr lang="zh-CN" altLang="zh-CN"/>
          </a:p>
        </p:txBody>
      </p:sp>
      <p:grpSp>
        <p:nvGrpSpPr>
          <p:cNvPr id="43028" name="Group 35"/>
          <p:cNvGrpSpPr/>
          <p:nvPr/>
        </p:nvGrpSpPr>
        <p:grpSpPr bwMode="auto">
          <a:xfrm>
            <a:off x="1558926" y="4542587"/>
            <a:ext cx="3241675" cy="1056526"/>
            <a:chOff x="22" y="2857"/>
            <a:chExt cx="2042" cy="460"/>
          </a:xfrm>
        </p:grpSpPr>
        <p:sp>
          <p:nvSpPr>
            <p:cNvPr id="43029" name="Rectangle 26"/>
            <p:cNvSpPr>
              <a:spLocks noChangeArrowheads="1"/>
            </p:cNvSpPr>
            <p:nvPr/>
          </p:nvSpPr>
          <p:spPr bwMode="auto">
            <a:xfrm>
              <a:off x="22" y="2857"/>
              <a:ext cx="2042" cy="134"/>
            </a:xfrm>
            <a:prstGeom prst="rect">
              <a:avLst/>
            </a:prstGeom>
            <a:solidFill>
              <a:srgbClr val="FFFFFF"/>
            </a:solidFill>
            <a:ln w="12700">
              <a:solidFill>
                <a:srgbClr val="000000"/>
              </a:solidFill>
              <a:miter lim="800000"/>
            </a:ln>
          </p:spPr>
          <p:txBody>
            <a:bodyPr lIns="0" tIns="0" rIns="0" bIns="0" anchor="ctr">
              <a:spAutoFit/>
            </a:bodyPr>
            <a:lstStyle/>
            <a:p>
              <a:pPr algn="ctr"/>
              <a:r>
                <a:rPr lang="en-US" altLang="zh-CN" sz="2000" b="1" dirty="0" err="1"/>
                <a:t>BarChartGraph</a:t>
              </a:r>
              <a:endParaRPr lang="en-US" altLang="zh-CN" sz="2000" dirty="0"/>
            </a:p>
          </p:txBody>
        </p:sp>
        <p:sp>
          <p:nvSpPr>
            <p:cNvPr id="43030" name="Rectangle 27"/>
            <p:cNvSpPr>
              <a:spLocks noChangeArrowheads="1"/>
            </p:cNvSpPr>
            <p:nvPr/>
          </p:nvSpPr>
          <p:spPr bwMode="auto">
            <a:xfrm>
              <a:off x="22" y="2968"/>
              <a:ext cx="2042" cy="349"/>
            </a:xfrm>
            <a:prstGeom prst="rect">
              <a:avLst/>
            </a:prstGeom>
            <a:solidFill>
              <a:srgbClr val="FFFFFF"/>
            </a:solidFill>
            <a:ln w="12700">
              <a:solidFill>
                <a:srgbClr val="000000"/>
              </a:solidFill>
              <a:miter lim="800000"/>
            </a:ln>
          </p:spPr>
          <p:txBody>
            <a:bodyPr lIns="0" tIns="0" rIns="0" bIns="0" anchor="ctr">
              <a:spAutoFit/>
            </a:bodyPr>
            <a:lstStyle/>
            <a:p>
              <a:pPr algn="just"/>
              <a:r>
                <a:rPr lang="en-US" altLang="zh-CN" b="1" dirty="0" err="1"/>
                <a:t>BarChartGraph</a:t>
              </a:r>
              <a:r>
                <a:rPr lang="en-US" altLang="zh-CN" b="1" dirty="0"/>
                <a:t>(double[] height)</a:t>
              </a:r>
              <a:endParaRPr lang="en-US" altLang="zh-CN" b="1" dirty="0"/>
            </a:p>
            <a:p>
              <a:pPr algn="just"/>
              <a:r>
                <a:rPr lang="en-US" altLang="zh-CN" b="1" dirty="0" err="1"/>
                <a:t>paintComponent</a:t>
              </a:r>
              <a:r>
                <a:rPr lang="en-US" altLang="zh-CN" b="1" dirty="0"/>
                <a:t>(Graphics g)</a:t>
              </a:r>
              <a:endParaRPr lang="en-US" altLang="zh-CN" b="1" dirty="0"/>
            </a:p>
          </p:txBody>
        </p:sp>
      </p:grpSp>
      <p:sp>
        <p:nvSpPr>
          <p:cNvPr id="249885" name="Text Box 29"/>
          <p:cNvSpPr txBox="1">
            <a:spLocks noChangeArrowheads="1"/>
          </p:cNvSpPr>
          <p:nvPr/>
        </p:nvSpPr>
        <p:spPr bwMode="auto">
          <a:xfrm>
            <a:off x="6096001" y="1125539"/>
            <a:ext cx="4392613"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spAutoFit/>
          </a:bodyPr>
          <a:lstStyle/>
          <a:p>
            <a:r>
              <a:rPr lang="zh-CN" altLang="en-US" b="1">
                <a:solidFill>
                  <a:srgbClr val="0000CC"/>
                </a:solidFill>
                <a:latin typeface="微软雅黑" panose="020B0503020204020204" pitchFamily="34" charset="-122"/>
                <a:ea typeface="微软雅黑" panose="020B0503020204020204" pitchFamily="34" charset="-122"/>
              </a:rPr>
              <a:t>根据用户提供的数据与选择，创建，例如</a:t>
            </a:r>
            <a:endParaRPr lang="zh-CN" altLang="en-US" b="1">
              <a:solidFill>
                <a:srgbClr val="0000CC"/>
              </a:solidFill>
              <a:latin typeface="微软雅黑" panose="020B0503020204020204" pitchFamily="34" charset="-122"/>
              <a:ea typeface="微软雅黑" panose="020B0503020204020204" pitchFamily="34" charset="-122"/>
            </a:endParaRPr>
          </a:p>
          <a:p>
            <a:r>
              <a:rPr lang="en-US" altLang="zh-CN" b="1">
                <a:solidFill>
                  <a:srgbClr val="0000CC"/>
                </a:solidFill>
                <a:latin typeface="微软雅黑" panose="020B0503020204020204" pitchFamily="34" charset="-122"/>
                <a:ea typeface="微软雅黑" panose="020B0503020204020204" pitchFamily="34" charset="-122"/>
              </a:rPr>
              <a:t>ChartGraph p= new PieChartGraph(data)</a:t>
            </a:r>
            <a:endParaRPr lang="en-US" altLang="zh-CN" b="1">
              <a:solidFill>
                <a:srgbClr val="0000CC"/>
              </a:solidFill>
              <a:latin typeface="微软雅黑" panose="020B0503020204020204" pitchFamily="34" charset="-122"/>
              <a:ea typeface="微软雅黑" panose="020B0503020204020204" pitchFamily="34" charset="-122"/>
            </a:endParaRPr>
          </a:p>
        </p:txBody>
      </p:sp>
      <p:sp>
        <p:nvSpPr>
          <p:cNvPr id="249890" name="Text Box 34"/>
          <p:cNvSpPr txBox="1">
            <a:spLocks noChangeArrowheads="1"/>
          </p:cNvSpPr>
          <p:nvPr/>
        </p:nvSpPr>
        <p:spPr bwMode="auto">
          <a:xfrm>
            <a:off x="8904289" y="2565400"/>
            <a:ext cx="12969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CC"/>
                </a:solidFill>
                <a:latin typeface="微软雅黑" panose="020B0503020204020204" pitchFamily="34" charset="-122"/>
                <a:ea typeface="微软雅黑" panose="020B0503020204020204" pitchFamily="34" charset="-122"/>
              </a:rPr>
              <a:t>根据</a:t>
            </a:r>
            <a:r>
              <a:rPr lang="en-US" altLang="zh-CN" sz="2400" b="1">
                <a:solidFill>
                  <a:srgbClr val="0000CC"/>
                </a:solidFill>
                <a:latin typeface="微软雅黑" panose="020B0503020204020204" pitchFamily="34" charset="-122"/>
                <a:ea typeface="微软雅黑" panose="020B0503020204020204" pitchFamily="34" charset="-122"/>
              </a:rPr>
              <a:t>Data</a:t>
            </a:r>
            <a:endParaRPr lang="en-US" altLang="zh-CN" sz="2400" b="1">
              <a:solidFill>
                <a:srgbClr val="0000CC"/>
              </a:solidFill>
              <a:latin typeface="微软雅黑" panose="020B0503020204020204" pitchFamily="34" charset="-122"/>
              <a:ea typeface="微软雅黑" panose="020B0503020204020204" pitchFamily="34" charset="-122"/>
            </a:endParaRPr>
          </a:p>
          <a:p>
            <a:r>
              <a:rPr lang="zh-CN" altLang="en-US" sz="2400" b="1">
                <a:solidFill>
                  <a:srgbClr val="0000CC"/>
                </a:solidFill>
                <a:latin typeface="微软雅黑" panose="020B0503020204020204" pitchFamily="34" charset="-122"/>
                <a:ea typeface="微软雅黑" panose="020B0503020204020204" pitchFamily="34" charset="-122"/>
              </a:rPr>
              <a:t>画出图</a:t>
            </a:r>
            <a:endParaRPr lang="zh-CN" altLang="en-US" sz="2400" b="1">
              <a:solidFill>
                <a:srgbClr val="0000CC"/>
              </a:solidFill>
              <a:latin typeface="微软雅黑" panose="020B0503020204020204" pitchFamily="34" charset="-122"/>
              <a:ea typeface="微软雅黑" panose="020B0503020204020204" pitchFamily="34" charset="-122"/>
            </a:endParaRPr>
          </a:p>
        </p:txBody>
      </p:sp>
      <p:grpSp>
        <p:nvGrpSpPr>
          <p:cNvPr id="43033" name="Group 36"/>
          <p:cNvGrpSpPr/>
          <p:nvPr/>
        </p:nvGrpSpPr>
        <p:grpSpPr bwMode="auto">
          <a:xfrm>
            <a:off x="4941889" y="4483109"/>
            <a:ext cx="3241675" cy="1093779"/>
            <a:chOff x="22" y="2828"/>
            <a:chExt cx="2042" cy="489"/>
          </a:xfrm>
        </p:grpSpPr>
        <p:sp>
          <p:nvSpPr>
            <p:cNvPr id="43034" name="Rectangle 37"/>
            <p:cNvSpPr>
              <a:spLocks noChangeArrowheads="1"/>
            </p:cNvSpPr>
            <p:nvPr/>
          </p:nvSpPr>
          <p:spPr bwMode="auto">
            <a:xfrm>
              <a:off x="22" y="2828"/>
              <a:ext cx="2042" cy="194"/>
            </a:xfrm>
            <a:prstGeom prst="rect">
              <a:avLst/>
            </a:prstGeom>
            <a:solidFill>
              <a:srgbClr val="FFFFFF"/>
            </a:solidFill>
            <a:ln w="12700">
              <a:solidFill>
                <a:srgbClr val="000000"/>
              </a:solidFill>
              <a:miter lim="800000"/>
            </a:ln>
          </p:spPr>
          <p:txBody>
            <a:bodyPr lIns="0" tIns="0" rIns="0" bIns="0" anchor="ctr">
              <a:spAutoFit/>
            </a:bodyPr>
            <a:lstStyle/>
            <a:p>
              <a:pPr algn="ctr"/>
              <a:r>
                <a:rPr lang="en-US" altLang="zh-CN" sz="2000" b="1" dirty="0" err="1"/>
                <a:t>PieChartGraph</a:t>
              </a:r>
              <a:endParaRPr lang="en-US" altLang="zh-CN" sz="2000" dirty="0"/>
            </a:p>
          </p:txBody>
        </p:sp>
        <p:sp>
          <p:nvSpPr>
            <p:cNvPr id="43035" name="Rectangle 38"/>
            <p:cNvSpPr>
              <a:spLocks noChangeArrowheads="1"/>
            </p:cNvSpPr>
            <p:nvPr/>
          </p:nvSpPr>
          <p:spPr bwMode="auto">
            <a:xfrm>
              <a:off x="22" y="2968"/>
              <a:ext cx="2042" cy="349"/>
            </a:xfrm>
            <a:prstGeom prst="rect">
              <a:avLst/>
            </a:prstGeom>
            <a:solidFill>
              <a:srgbClr val="FFFFFF"/>
            </a:solidFill>
            <a:ln w="12700">
              <a:solidFill>
                <a:srgbClr val="000000"/>
              </a:solidFill>
              <a:miter lim="800000"/>
            </a:ln>
          </p:spPr>
          <p:txBody>
            <a:bodyPr lIns="0" tIns="0" rIns="0" bIns="0" anchor="ctr">
              <a:spAutoFit/>
            </a:bodyPr>
            <a:lstStyle/>
            <a:p>
              <a:pPr algn="just"/>
              <a:r>
                <a:rPr lang="en-US" altLang="zh-CN" b="1" dirty="0" err="1" smtClean="0"/>
                <a:t>Pie</a:t>
              </a:r>
              <a:r>
                <a:rPr lang="en-US" altLang="zh-CN" b="1" dirty="0" err="1" smtClean="0"/>
                <a:t>ChartGraph</a:t>
              </a:r>
              <a:r>
                <a:rPr lang="en-US" altLang="zh-CN" b="1" dirty="0" smtClean="0"/>
                <a:t>(double</a:t>
              </a:r>
              <a:r>
                <a:rPr lang="en-US" altLang="zh-CN" b="1" dirty="0"/>
                <a:t>[] height)</a:t>
              </a:r>
              <a:endParaRPr lang="en-US" altLang="zh-CN" b="1" dirty="0"/>
            </a:p>
            <a:p>
              <a:pPr algn="just"/>
              <a:r>
                <a:rPr lang="en-US" altLang="zh-CN" b="1" dirty="0" err="1"/>
                <a:t>paintComponent</a:t>
              </a:r>
              <a:r>
                <a:rPr lang="en-US" altLang="zh-CN" b="1" dirty="0"/>
                <a:t>(Graphics g)</a:t>
              </a:r>
              <a:endParaRPr lang="en-US" altLang="zh-CN" b="1" dirty="0"/>
            </a:p>
          </p:txBody>
        </p:sp>
      </p:grpSp>
      <p:grpSp>
        <p:nvGrpSpPr>
          <p:cNvPr id="249889" name="Group 33"/>
          <p:cNvGrpSpPr/>
          <p:nvPr/>
        </p:nvGrpSpPr>
        <p:grpSpPr bwMode="auto">
          <a:xfrm>
            <a:off x="7824789" y="1771650"/>
            <a:ext cx="935037" cy="3615162"/>
            <a:chOff x="5103" y="1116"/>
            <a:chExt cx="272" cy="2359"/>
          </a:xfrm>
        </p:grpSpPr>
        <p:sp>
          <p:nvSpPr>
            <p:cNvPr id="43037" name="Line 31"/>
            <p:cNvSpPr>
              <a:spLocks noChangeShapeType="1"/>
            </p:cNvSpPr>
            <p:nvPr/>
          </p:nvSpPr>
          <p:spPr bwMode="auto">
            <a:xfrm>
              <a:off x="5375" y="1116"/>
              <a:ext cx="0" cy="2359"/>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8" name="Line 32"/>
            <p:cNvSpPr>
              <a:spLocks noChangeShapeType="1"/>
            </p:cNvSpPr>
            <p:nvPr/>
          </p:nvSpPr>
          <p:spPr bwMode="auto">
            <a:xfrm flipH="1">
              <a:off x="5103" y="3475"/>
              <a:ext cx="272" cy="0"/>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9885"/>
                                        </p:tgtEl>
                                        <p:attrNameLst>
                                          <p:attrName>style.visibility</p:attrName>
                                        </p:attrNameLst>
                                      </p:cBhvr>
                                      <p:to>
                                        <p:strVal val="visible"/>
                                      </p:to>
                                    </p:set>
                                    <p:animEffect transition="in" filter="slide(fromBottom)">
                                      <p:cBhvr>
                                        <p:cTn id="7" dur="500"/>
                                        <p:tgtEl>
                                          <p:spTgt spid="249885"/>
                                        </p:tgtEl>
                                      </p:cBhvr>
                                    </p:animEffect>
                                  </p:childTnLst>
                                </p:cTn>
                              </p:par>
                            </p:childTnLst>
                          </p:cTn>
                        </p:par>
                      </p:childTnLst>
                    </p:cTn>
                  </p:par>
                  <p:par>
                    <p:cTn id="8" fill="hold">
                      <p:stCondLst>
                        <p:cond delay="indefinite"/>
                      </p:stCondLst>
                      <p:childTnLst>
                        <p:par>
                          <p:cTn id="9" fill="hold">
                            <p:stCondLst>
                              <p:cond delay="0"/>
                            </p:stCondLst>
                            <p:childTnLst>
                              <p:par>
                                <p:cTn id="10" presetID="48" presetClass="entr" presetSubtype="0" accel="50000" fill="hold" nodeType="clickEffect">
                                  <p:stCondLst>
                                    <p:cond delay="0"/>
                                  </p:stCondLst>
                                  <p:childTnLst>
                                    <p:set>
                                      <p:cBhvr>
                                        <p:cTn id="11" dur="1" fill="hold">
                                          <p:stCondLst>
                                            <p:cond delay="0"/>
                                          </p:stCondLst>
                                        </p:cTn>
                                        <p:tgtEl>
                                          <p:spTgt spid="249889"/>
                                        </p:tgtEl>
                                        <p:attrNameLst>
                                          <p:attrName>style.visibility</p:attrName>
                                        </p:attrNameLst>
                                      </p:cBhvr>
                                      <p:to>
                                        <p:strVal val="visible"/>
                                      </p:to>
                                    </p:set>
                                    <p:anim calcmode="lin" valueType="num">
                                      <p:cBhvr>
                                        <p:cTn id="12" dur="1000" fill="hold"/>
                                        <p:tgtEl>
                                          <p:spTgt spid="24988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 dur="1000" fill="hold"/>
                                        <p:tgtEl>
                                          <p:spTgt spid="249889"/>
                                        </p:tgtEl>
                                        <p:attrNameLst>
                                          <p:attrName>ppt_x</p:attrName>
                                        </p:attrNameLst>
                                      </p:cBhvr>
                                      <p:tavLst>
                                        <p:tav tm="0">
                                          <p:val>
                                            <p:fltVal val="-1"/>
                                          </p:val>
                                        </p:tav>
                                        <p:tav tm="50000">
                                          <p:val>
                                            <p:fltVal val="0.95"/>
                                          </p:val>
                                        </p:tav>
                                        <p:tav tm="100000">
                                          <p:val>
                                            <p:strVal val="#ppt_x"/>
                                          </p:val>
                                        </p:tav>
                                      </p:tavLst>
                                    </p:anim>
                                    <p:anim calcmode="lin" valueType="num">
                                      <p:cBhvr>
                                        <p:cTn id="14" dur="1000" fill="hold"/>
                                        <p:tgtEl>
                                          <p:spTgt spid="249889"/>
                                        </p:tgtEl>
                                        <p:attrNameLst>
                                          <p:attrName>ppt_y</p:attrName>
                                        </p:attrNameLst>
                                      </p:cBhvr>
                                      <p:tavLst>
                                        <p:tav tm="0">
                                          <p:val>
                                            <p:strVal val="#ppt_y"/>
                                          </p:val>
                                        </p:tav>
                                        <p:tav tm="100000">
                                          <p:val>
                                            <p:strVal val="#ppt_y"/>
                                          </p:val>
                                        </p:tav>
                                      </p:tavLst>
                                    </p:anim>
                                    <p:animEffect transition="in" filter="fade">
                                      <p:cBhvr>
                                        <p:cTn id="15" dur="1000"/>
                                        <p:tgtEl>
                                          <p:spTgt spid="249889"/>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49890"/>
                                        </p:tgtEl>
                                        <p:attrNameLst>
                                          <p:attrName>style.visibility</p:attrName>
                                        </p:attrNameLst>
                                      </p:cBhvr>
                                      <p:to>
                                        <p:strVal val="visible"/>
                                      </p:to>
                                    </p:set>
                                    <p:animEffect transition="in" filter="slide(fromBottom)">
                                      <p:cBhvr>
                                        <p:cTn id="20" dur="500"/>
                                        <p:tgtEl>
                                          <p:spTgt spid="249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85" grpId="0"/>
      <p:bldP spid="24989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noChangeArrowheads="1"/>
          </p:cNvSpPr>
          <p:nvPr>
            <p:ph idx="1"/>
          </p:nvPr>
        </p:nvSpPr>
        <p:spPr>
          <a:xfrm>
            <a:off x="1992313" y="6021389"/>
            <a:ext cx="8229600" cy="503237"/>
          </a:xfrm>
        </p:spPr>
        <p:txBody>
          <a:bodyPr/>
          <a:lstStyle/>
          <a:p>
            <a:pPr algn="ctr" eaLnBrk="1" hangingPunct="1">
              <a:lnSpc>
                <a:spcPct val="90000"/>
              </a:lnSpc>
              <a:buFontTx/>
              <a:buNone/>
            </a:pPr>
            <a:r>
              <a:rPr lang="zh-CN" altLang="en-US" sz="2400" b="1">
                <a:ea typeface="黑体" panose="02010609060101010101" pitchFamily="49" charset="-122"/>
              </a:rPr>
              <a:t>用户图形界面</a:t>
            </a:r>
            <a:r>
              <a:rPr lang="en-US" altLang="zh-CN" sz="2400" b="1">
                <a:ea typeface="黑体" panose="02010609060101010101" pitchFamily="49" charset="-122"/>
              </a:rPr>
              <a:t>-</a:t>
            </a:r>
            <a:r>
              <a:rPr lang="zh-CN" altLang="en-US" sz="2400" b="1">
                <a:ea typeface="黑体" panose="02010609060101010101" pitchFamily="49" charset="-122"/>
              </a:rPr>
              <a:t>当用户选取了</a:t>
            </a:r>
            <a:r>
              <a:rPr lang="en-US" altLang="zh-CN" sz="2400" b="1">
                <a:ea typeface="黑体" panose="02010609060101010101" pitchFamily="49" charset="-122"/>
              </a:rPr>
              <a:t>Barchart</a:t>
            </a:r>
            <a:r>
              <a:rPr lang="zh-CN" altLang="en-US" sz="2400" b="1">
                <a:ea typeface="黑体" panose="02010609060101010101" pitchFamily="49" charset="-122"/>
              </a:rPr>
              <a:t>的情况</a:t>
            </a:r>
            <a:endParaRPr lang="zh-CN" altLang="en-US" sz="2400" b="1">
              <a:ea typeface="黑体" panose="02010609060101010101" pitchFamily="49" charset="-122"/>
            </a:endParaRPr>
          </a:p>
        </p:txBody>
      </p:sp>
      <p:pic>
        <p:nvPicPr>
          <p:cNvPr id="44034" name="Picture 5" descr="strategy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0693" y="1213164"/>
            <a:ext cx="7867461" cy="444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31" name="Rectangle 7"/>
          <p:cNvSpPr>
            <a:spLocks noGrp="1" noChangeArrowheads="1"/>
          </p:cNvSpPr>
          <p:nvPr>
            <p:ph type="title"/>
          </p:nvPr>
        </p:nvSpPr>
        <p:spPr>
          <a:xfrm>
            <a:off x="1981200" y="274639"/>
            <a:ext cx="8229600" cy="561975"/>
          </a:xfrm>
          <a:solidFill>
            <a:srgbClr val="FFFF99"/>
          </a:solidFill>
        </p:spPr>
        <p:txBody>
          <a:bodyPr/>
          <a:lstStyle/>
          <a:p>
            <a:pPr eaLnBrk="1" hangingPunct="1">
              <a:defRPr/>
            </a:pPr>
            <a:r>
              <a:rPr lang="en-US" altLang="zh-CN" sz="3200" b="1">
                <a:effectLst>
                  <a:outerShdw blurRad="38100" dist="38100" dir="2700000" algn="tl">
                    <a:srgbClr val="FFFFFF"/>
                  </a:outerShdw>
                </a:effectLst>
              </a:rPr>
              <a:t>Example of design using strategy pattern</a:t>
            </a:r>
            <a:endParaRPr lang="en-US" altLang="zh-CN" sz="3200" b="1">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4" descr="strategy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1248530"/>
            <a:ext cx="7517725" cy="431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8" name="Rectangle 5"/>
          <p:cNvSpPr>
            <a:spLocks noGrp="1" noChangeArrowheads="1"/>
          </p:cNvSpPr>
          <p:nvPr>
            <p:ph idx="1"/>
          </p:nvPr>
        </p:nvSpPr>
        <p:spPr>
          <a:xfrm>
            <a:off x="1992313" y="6021389"/>
            <a:ext cx="8229600" cy="503237"/>
          </a:xfrm>
        </p:spPr>
        <p:txBody>
          <a:bodyPr/>
          <a:lstStyle/>
          <a:p>
            <a:pPr algn="ctr" eaLnBrk="1" hangingPunct="1">
              <a:lnSpc>
                <a:spcPct val="90000"/>
              </a:lnSpc>
              <a:buFontTx/>
              <a:buNone/>
            </a:pPr>
            <a:r>
              <a:rPr lang="zh-CN" altLang="en-US" sz="2400" b="1">
                <a:ea typeface="黑体" panose="02010609060101010101" pitchFamily="49" charset="-122"/>
              </a:rPr>
              <a:t>用户图形界面</a:t>
            </a:r>
            <a:r>
              <a:rPr lang="en-US" altLang="zh-CN" sz="2400" b="1">
                <a:ea typeface="黑体" panose="02010609060101010101" pitchFamily="49" charset="-122"/>
              </a:rPr>
              <a:t>-</a:t>
            </a:r>
            <a:r>
              <a:rPr lang="zh-CN" altLang="en-US" sz="2400" b="1">
                <a:ea typeface="黑体" panose="02010609060101010101" pitchFamily="49" charset="-122"/>
              </a:rPr>
              <a:t>当用户选取了</a:t>
            </a:r>
            <a:r>
              <a:rPr lang="en-US" altLang="zh-CN" sz="2400" b="1">
                <a:ea typeface="黑体" panose="02010609060101010101" pitchFamily="49" charset="-122"/>
              </a:rPr>
              <a:t>Piechart</a:t>
            </a:r>
            <a:r>
              <a:rPr lang="zh-CN" altLang="en-US" sz="2400" b="1">
                <a:ea typeface="黑体" panose="02010609060101010101" pitchFamily="49" charset="-122"/>
              </a:rPr>
              <a:t>的情况</a:t>
            </a:r>
            <a:endParaRPr lang="zh-CN" altLang="en-US" sz="2400" b="1">
              <a:ea typeface="黑体" panose="02010609060101010101" pitchFamily="49" charset="-122"/>
            </a:endParaRPr>
          </a:p>
        </p:txBody>
      </p:sp>
      <p:sp>
        <p:nvSpPr>
          <p:cNvPr id="232455" name="Rectangle 7"/>
          <p:cNvSpPr>
            <a:spLocks noGrp="1" noChangeArrowheads="1"/>
          </p:cNvSpPr>
          <p:nvPr>
            <p:ph type="title"/>
          </p:nvPr>
        </p:nvSpPr>
        <p:spPr>
          <a:xfrm>
            <a:off x="1981200" y="274639"/>
            <a:ext cx="8229600" cy="561975"/>
          </a:xfrm>
          <a:solidFill>
            <a:srgbClr val="FFFF99"/>
          </a:solidFill>
        </p:spPr>
        <p:txBody>
          <a:bodyPr/>
          <a:lstStyle/>
          <a:p>
            <a:pPr eaLnBrk="1" hangingPunct="1">
              <a:defRPr/>
            </a:pPr>
            <a:r>
              <a:rPr lang="en-US" altLang="zh-CN" sz="3200" b="1">
                <a:effectLst>
                  <a:outerShdw blurRad="38100" dist="38100" dir="2700000" algn="tl">
                    <a:srgbClr val="FFFFFF"/>
                  </a:outerShdw>
                </a:effectLst>
              </a:rPr>
              <a:t>Example of design using strategy pattern</a:t>
            </a:r>
            <a:endParaRPr lang="en-US" altLang="zh-CN" sz="3200" b="1">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title"/>
          </p:nvPr>
        </p:nvSpPr>
        <p:spPr>
          <a:xfrm>
            <a:off x="3990975" y="203201"/>
            <a:ext cx="5060950" cy="639763"/>
          </a:xfrm>
        </p:spPr>
        <p:txBody>
          <a:bodyPr/>
          <a:lstStyle/>
          <a:p>
            <a:r>
              <a:rPr lang="zh-CN" altLang="en-US" sz="2800" b="1">
                <a:latin typeface="微软雅黑" panose="020B0503020204020204" pitchFamily="34" charset="-122"/>
                <a:ea typeface="微软雅黑" panose="020B0503020204020204" pitchFamily="34" charset="-122"/>
              </a:rPr>
              <a:t>关于设计模式的使用</a:t>
            </a:r>
            <a:endParaRPr lang="zh-CN" altLang="en-US" sz="2800" b="1">
              <a:latin typeface="微软雅黑" panose="020B0503020204020204" pitchFamily="34" charset="-122"/>
              <a:ea typeface="微软雅黑" panose="020B0503020204020204" pitchFamily="34" charset="-122"/>
            </a:endParaRPr>
          </a:p>
        </p:txBody>
      </p:sp>
      <p:grpSp>
        <p:nvGrpSpPr>
          <p:cNvPr id="5122" name="Group 44"/>
          <p:cNvGrpSpPr/>
          <p:nvPr/>
        </p:nvGrpSpPr>
        <p:grpSpPr bwMode="auto">
          <a:xfrm>
            <a:off x="7257119" y="2997201"/>
            <a:ext cx="1704975" cy="1165225"/>
            <a:chOff x="2258" y="1933"/>
            <a:chExt cx="1853" cy="734"/>
          </a:xfrm>
        </p:grpSpPr>
        <p:sp>
          <p:nvSpPr>
            <p:cNvPr id="103428" name="Rectangle 4"/>
            <p:cNvSpPr>
              <a:spLocks noChangeArrowheads="1"/>
            </p:cNvSpPr>
            <p:nvPr/>
          </p:nvSpPr>
          <p:spPr bwMode="auto">
            <a:xfrm>
              <a:off x="2258" y="1933"/>
              <a:ext cx="1853" cy="291"/>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32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B</a:t>
              </a:r>
              <a:endParaRPr lang="en-US" altLang="zh-CN" sz="3200"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3429" name="Rectangle 5"/>
            <p:cNvSpPr>
              <a:spLocks noChangeArrowheads="1"/>
            </p:cNvSpPr>
            <p:nvPr/>
          </p:nvSpPr>
          <p:spPr bwMode="auto">
            <a:xfrm>
              <a:off x="2258" y="2277"/>
              <a:ext cx="1853" cy="39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+fun()</a:t>
              </a:r>
              <a:endParaRPr lang="en-US" altLang="zh-CN" sz="2400"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125" name="Rectangle 6"/>
            <p:cNvSpPr>
              <a:spLocks noChangeArrowheads="1"/>
            </p:cNvSpPr>
            <p:nvPr/>
          </p:nvSpPr>
          <p:spPr bwMode="auto">
            <a:xfrm>
              <a:off x="2258" y="2224"/>
              <a:ext cx="1853" cy="53"/>
            </a:xfrm>
            <a:prstGeom prst="rect">
              <a:avLst/>
            </a:prstGeom>
            <a:solidFill>
              <a:srgbClr val="FFFFFF"/>
            </a:solidFill>
            <a:ln w="9525">
              <a:solidFill>
                <a:schemeClr val="tx1"/>
              </a:solidFill>
              <a:miter lim="800000"/>
            </a:ln>
          </p:spPr>
          <p:txBody>
            <a:bodyPr wrap="none" anchor="ctr"/>
            <a:lstStyle/>
            <a:p>
              <a:pPr algn="ctr"/>
              <a:endParaRPr lang="zh-CN" altLang="zh-CN" sz="2400" i="1">
                <a:latin typeface="微软雅黑" panose="020B0503020204020204" pitchFamily="34" charset="-122"/>
                <a:ea typeface="微软雅黑" panose="020B0503020204020204" pitchFamily="34" charset="-122"/>
              </a:endParaRPr>
            </a:p>
          </p:txBody>
        </p:sp>
      </p:grpSp>
      <p:sp>
        <p:nvSpPr>
          <p:cNvPr id="5126" name="Line 7"/>
          <p:cNvSpPr>
            <a:spLocks noChangeShapeType="1"/>
          </p:cNvSpPr>
          <p:nvPr/>
        </p:nvSpPr>
        <p:spPr bwMode="auto">
          <a:xfrm>
            <a:off x="7096781" y="4554538"/>
            <a:ext cx="2024063" cy="476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5127" name="Line 9"/>
          <p:cNvSpPr>
            <a:spLocks noChangeShapeType="1"/>
          </p:cNvSpPr>
          <p:nvPr/>
        </p:nvSpPr>
        <p:spPr bwMode="auto">
          <a:xfrm flipH="1">
            <a:off x="9119255" y="4564064"/>
            <a:ext cx="1588" cy="325437"/>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grpSp>
        <p:nvGrpSpPr>
          <p:cNvPr id="5128" name="Group 43"/>
          <p:cNvGrpSpPr/>
          <p:nvPr/>
        </p:nvGrpSpPr>
        <p:grpSpPr bwMode="auto">
          <a:xfrm>
            <a:off x="8177869" y="4889501"/>
            <a:ext cx="1703387" cy="842963"/>
            <a:chOff x="3878" y="3125"/>
            <a:chExt cx="1775" cy="531"/>
          </a:xfrm>
        </p:grpSpPr>
        <p:sp>
          <p:nvSpPr>
            <p:cNvPr id="103442" name="Rectangle 18"/>
            <p:cNvSpPr>
              <a:spLocks noChangeArrowheads="1"/>
            </p:cNvSpPr>
            <p:nvPr/>
          </p:nvSpPr>
          <p:spPr bwMode="auto">
            <a:xfrm>
              <a:off x="3878" y="3125"/>
              <a:ext cx="1768"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rPr>
                <a:t>ClassB2</a:t>
              </a:r>
              <a:endPar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3443" name="Rectangle 19"/>
            <p:cNvSpPr>
              <a:spLocks noChangeArrowheads="1"/>
            </p:cNvSpPr>
            <p:nvPr/>
          </p:nvSpPr>
          <p:spPr bwMode="auto">
            <a:xfrm>
              <a:off x="3885" y="3410"/>
              <a:ext cx="1768"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+fun()</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131" name="Rectangle 20"/>
            <p:cNvSpPr>
              <a:spLocks noChangeArrowheads="1"/>
            </p:cNvSpPr>
            <p:nvPr/>
          </p:nvSpPr>
          <p:spPr bwMode="auto">
            <a:xfrm>
              <a:off x="3878" y="3371"/>
              <a:ext cx="1769" cy="39"/>
            </a:xfrm>
            <a:prstGeom prst="rect">
              <a:avLst/>
            </a:prstGeom>
            <a:solidFill>
              <a:srgbClr val="FFFFFF"/>
            </a:solidFill>
            <a:ln w="9525">
              <a:solidFill>
                <a:schemeClr val="tx1"/>
              </a:solidFill>
              <a:miter lim="800000"/>
            </a:ln>
          </p:spPr>
          <p:txBody>
            <a:bodyPr wrap="none" anchor="ctr"/>
            <a:lstStyle/>
            <a:p>
              <a:pPr algn="ctr"/>
              <a:endParaRPr lang="zh-CN" altLang="zh-CN" sz="2400">
                <a:latin typeface="微软雅黑" panose="020B0503020204020204" pitchFamily="34" charset="-122"/>
                <a:ea typeface="微软雅黑" panose="020B0503020204020204" pitchFamily="34" charset="-122"/>
              </a:endParaRPr>
            </a:p>
          </p:txBody>
        </p:sp>
      </p:grpSp>
      <p:grpSp>
        <p:nvGrpSpPr>
          <p:cNvPr id="5132" name="Group 45"/>
          <p:cNvGrpSpPr/>
          <p:nvPr/>
        </p:nvGrpSpPr>
        <p:grpSpPr bwMode="auto">
          <a:xfrm>
            <a:off x="2433089" y="3270250"/>
            <a:ext cx="1864570" cy="844550"/>
            <a:chOff x="136" y="2060"/>
            <a:chExt cx="1490" cy="532"/>
          </a:xfrm>
        </p:grpSpPr>
        <p:sp>
          <p:nvSpPr>
            <p:cNvPr id="103445" name="Rectangle 21"/>
            <p:cNvSpPr>
              <a:spLocks noChangeArrowheads="1"/>
            </p:cNvSpPr>
            <p:nvPr/>
          </p:nvSpPr>
          <p:spPr bwMode="auto">
            <a:xfrm>
              <a:off x="136" y="2060"/>
              <a:ext cx="1490"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a:solidFill>
                    <a:srgbClr val="0000CC"/>
                  </a:solidFill>
                  <a:effectLst>
                    <a:outerShdw blurRad="38100" dist="38100" dir="2700000" algn="tl">
                      <a:srgbClr val="C0C0C0"/>
                    </a:outerShdw>
                  </a:effectLst>
                </a:rPr>
                <a:t>   </a:t>
              </a:r>
              <a:r>
                <a:rPr lang="en-US" altLang="zh-CN" sz="32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a:t>
              </a:r>
              <a:r>
                <a:rPr lang="en-US" altLang="zh-CN" sz="32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altLang="zh-CN" sz="2800" b="1" dirty="0">
                  <a:solidFill>
                    <a:srgbClr val="0000CC"/>
                  </a:solidFill>
                  <a:effectLst>
                    <a:outerShdw blurRad="38100" dist="38100" dir="2700000" algn="tl">
                      <a:srgbClr val="C0C0C0"/>
                    </a:outerShdw>
                  </a:effectLst>
                </a:rPr>
                <a:t> </a:t>
              </a:r>
              <a:endParaRPr lang="en-US" altLang="zh-CN" sz="2800" b="1" dirty="0">
                <a:solidFill>
                  <a:srgbClr val="0000CC"/>
                </a:solidFill>
                <a:effectLst>
                  <a:outerShdw blurRad="38100" dist="38100" dir="2700000" algn="tl">
                    <a:srgbClr val="C0C0C0"/>
                  </a:outerShdw>
                </a:effectLst>
              </a:endParaRPr>
            </a:p>
          </p:txBody>
        </p:sp>
        <p:sp>
          <p:nvSpPr>
            <p:cNvPr id="103446" name="Rectangle 22"/>
            <p:cNvSpPr>
              <a:spLocks noChangeArrowheads="1"/>
            </p:cNvSpPr>
            <p:nvPr/>
          </p:nvSpPr>
          <p:spPr bwMode="auto">
            <a:xfrm>
              <a:off x="136" y="2346"/>
              <a:ext cx="1490"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+method()</a:t>
              </a:r>
              <a:endParaRPr lang="en-US" altLang="zh-CN" sz="24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135" name="Rectangle 23"/>
            <p:cNvSpPr>
              <a:spLocks noChangeArrowheads="1"/>
            </p:cNvSpPr>
            <p:nvPr/>
          </p:nvSpPr>
          <p:spPr bwMode="auto">
            <a:xfrm>
              <a:off x="136" y="2306"/>
              <a:ext cx="1490" cy="39"/>
            </a:xfrm>
            <a:prstGeom prst="rect">
              <a:avLst/>
            </a:prstGeom>
            <a:solidFill>
              <a:srgbClr val="FFFFFF"/>
            </a:solidFill>
            <a:ln w="9525">
              <a:solidFill>
                <a:schemeClr val="tx1"/>
              </a:solidFill>
              <a:miter lim="800000"/>
            </a:ln>
          </p:spPr>
          <p:txBody>
            <a:bodyPr wrap="none" anchor="ctr"/>
            <a:lstStyle/>
            <a:p>
              <a:pPr algn="ctr"/>
              <a:endParaRPr lang="zh-CN" altLang="zh-CN" b="1">
                <a:solidFill>
                  <a:srgbClr val="0000CC"/>
                </a:solidFill>
              </a:endParaRPr>
            </a:p>
          </p:txBody>
        </p:sp>
      </p:grpSp>
      <p:sp>
        <p:nvSpPr>
          <p:cNvPr id="5136" name="Line 24"/>
          <p:cNvSpPr>
            <a:spLocks noChangeShapeType="1"/>
          </p:cNvSpPr>
          <p:nvPr/>
        </p:nvSpPr>
        <p:spPr bwMode="auto">
          <a:xfrm>
            <a:off x="7095193" y="4565650"/>
            <a:ext cx="0" cy="5207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5138" name="Line 11"/>
          <p:cNvSpPr>
            <a:spLocks noChangeShapeType="1"/>
          </p:cNvSpPr>
          <p:nvPr/>
        </p:nvSpPr>
        <p:spPr bwMode="auto">
          <a:xfrm>
            <a:off x="4437069" y="3625308"/>
            <a:ext cx="2808000" cy="0"/>
          </a:xfrm>
          <a:prstGeom prst="line">
            <a:avLst/>
          </a:prstGeom>
          <a:noFill/>
          <a:ln w="317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9" name="AutoShape 25"/>
          <p:cNvSpPr>
            <a:spLocks noChangeArrowheads="1"/>
          </p:cNvSpPr>
          <p:nvPr/>
        </p:nvSpPr>
        <p:spPr bwMode="auto">
          <a:xfrm>
            <a:off x="4343944" y="3514725"/>
            <a:ext cx="216000" cy="195262"/>
          </a:xfrm>
          <a:prstGeom prst="diamond">
            <a:avLst/>
          </a:prstGeom>
          <a:solidFill>
            <a:srgbClr val="FFFFFF"/>
          </a:solidFill>
          <a:ln w="31750">
            <a:solidFill>
              <a:srgbClr val="FF0000"/>
            </a:solidFill>
            <a:miter lim="800000"/>
          </a:ln>
        </p:spPr>
        <p:txBody>
          <a:bodyPr wrap="none" anchor="ctr"/>
          <a:lstStyle/>
          <a:p>
            <a:pPr algn="ctr"/>
            <a:endParaRPr lang="zh-CN" altLang="zh-CN"/>
          </a:p>
        </p:txBody>
      </p:sp>
      <p:sp>
        <p:nvSpPr>
          <p:cNvPr id="5140" name="AutoShape 50"/>
          <p:cNvSpPr>
            <a:spLocks noChangeArrowheads="1"/>
          </p:cNvSpPr>
          <p:nvPr/>
        </p:nvSpPr>
        <p:spPr bwMode="auto">
          <a:xfrm>
            <a:off x="7957205" y="4149726"/>
            <a:ext cx="287338" cy="360363"/>
          </a:xfrm>
          <a:prstGeom prst="upArrow">
            <a:avLst>
              <a:gd name="adj1" fmla="val 0"/>
              <a:gd name="adj2" fmla="val 73989"/>
            </a:avLst>
          </a:prstGeom>
          <a:solidFill>
            <a:srgbClr val="333333"/>
          </a:solidFill>
          <a:ln w="9525">
            <a:solidFill>
              <a:schemeClr val="tx1"/>
            </a:solidFill>
            <a:miter lim="800000"/>
          </a:ln>
        </p:spPr>
        <p:txBody>
          <a:bodyPr vert="eaVert" wrap="none" anchor="ctr"/>
          <a:lstStyle/>
          <a:p>
            <a:pPr algn="ctr"/>
            <a:endParaRPr lang="zh-CN" altLang="zh-CN" sz="2400">
              <a:latin typeface="微软雅黑" panose="020B0503020204020204" pitchFamily="34" charset="-122"/>
              <a:ea typeface="微软雅黑" panose="020B0503020204020204" pitchFamily="34" charset="-122"/>
            </a:endParaRPr>
          </a:p>
        </p:txBody>
      </p:sp>
      <p:grpSp>
        <p:nvGrpSpPr>
          <p:cNvPr id="5141" name="Group 42"/>
          <p:cNvGrpSpPr/>
          <p:nvPr/>
        </p:nvGrpSpPr>
        <p:grpSpPr bwMode="auto">
          <a:xfrm>
            <a:off x="6230006" y="4889500"/>
            <a:ext cx="1774825" cy="844550"/>
            <a:chOff x="2064" y="3125"/>
            <a:chExt cx="1769" cy="532"/>
          </a:xfrm>
        </p:grpSpPr>
        <p:sp>
          <p:nvSpPr>
            <p:cNvPr id="103439" name="Rectangle 15"/>
            <p:cNvSpPr>
              <a:spLocks noChangeArrowheads="1"/>
            </p:cNvSpPr>
            <p:nvPr/>
          </p:nvSpPr>
          <p:spPr bwMode="auto">
            <a:xfrm>
              <a:off x="2064" y="3125"/>
              <a:ext cx="1769"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rPr>
                <a:t>ClassB1 </a:t>
              </a:r>
              <a:endParaRPr lang="en-US" alt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3440" name="Rectangle 16"/>
            <p:cNvSpPr>
              <a:spLocks noChangeArrowheads="1"/>
            </p:cNvSpPr>
            <p:nvPr/>
          </p:nvSpPr>
          <p:spPr bwMode="auto">
            <a:xfrm>
              <a:off x="2064" y="3411"/>
              <a:ext cx="1769"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+fun()</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144" name="Rectangle 17"/>
            <p:cNvSpPr>
              <a:spLocks noChangeArrowheads="1"/>
            </p:cNvSpPr>
            <p:nvPr/>
          </p:nvSpPr>
          <p:spPr bwMode="auto">
            <a:xfrm>
              <a:off x="2064" y="3371"/>
              <a:ext cx="1769" cy="39"/>
            </a:xfrm>
            <a:prstGeom prst="rect">
              <a:avLst/>
            </a:prstGeom>
            <a:solidFill>
              <a:srgbClr val="FFFFFF"/>
            </a:solidFill>
            <a:ln w="9525">
              <a:solidFill>
                <a:schemeClr val="tx1"/>
              </a:solidFill>
              <a:miter lim="800000"/>
            </a:ln>
          </p:spPr>
          <p:txBody>
            <a:bodyPr wrap="none" anchor="ctr"/>
            <a:lstStyle/>
            <a:p>
              <a:pPr algn="ctr"/>
              <a:endParaRPr lang="zh-CN" altLang="zh-CN" sz="2400">
                <a:latin typeface="微软雅黑" panose="020B0503020204020204" pitchFamily="34" charset="-122"/>
                <a:ea typeface="微软雅黑" panose="020B0503020204020204" pitchFamily="34" charset="-122"/>
              </a:endParaRPr>
            </a:p>
          </p:txBody>
        </p:sp>
      </p:grpSp>
      <p:sp>
        <p:nvSpPr>
          <p:cNvPr id="6" name="矩形 5"/>
          <p:cNvSpPr/>
          <p:nvPr/>
        </p:nvSpPr>
        <p:spPr>
          <a:xfrm>
            <a:off x="959667" y="2870200"/>
            <a:ext cx="9768689" cy="3074988"/>
          </a:xfrm>
          <a:prstGeom prst="rect">
            <a:avLst/>
          </a:prstGeom>
          <a:noFill/>
          <a:ln w="28575" cmpd="sng">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5146" name="Line 7"/>
          <p:cNvSpPr>
            <a:spLocks noChangeShapeType="1"/>
          </p:cNvSpPr>
          <p:nvPr/>
        </p:nvSpPr>
        <p:spPr bwMode="auto">
          <a:xfrm>
            <a:off x="2399083" y="4510088"/>
            <a:ext cx="2044700" cy="317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47" name="Line 9"/>
          <p:cNvSpPr>
            <a:spLocks noChangeShapeType="1"/>
          </p:cNvSpPr>
          <p:nvPr/>
        </p:nvSpPr>
        <p:spPr bwMode="auto">
          <a:xfrm flipH="1">
            <a:off x="4421558" y="4546600"/>
            <a:ext cx="1588" cy="325438"/>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148" name="Group 43"/>
          <p:cNvGrpSpPr/>
          <p:nvPr/>
        </p:nvGrpSpPr>
        <p:grpSpPr bwMode="auto">
          <a:xfrm>
            <a:off x="3478584" y="4873626"/>
            <a:ext cx="2009096" cy="842963"/>
            <a:chOff x="3878" y="3125"/>
            <a:chExt cx="1775" cy="531"/>
          </a:xfrm>
        </p:grpSpPr>
        <p:sp>
          <p:nvSpPr>
            <p:cNvPr id="12" name="Rectangle 18"/>
            <p:cNvSpPr>
              <a:spLocks noChangeArrowheads="1"/>
            </p:cNvSpPr>
            <p:nvPr/>
          </p:nvSpPr>
          <p:spPr bwMode="auto">
            <a:xfrm>
              <a:off x="3878" y="3125"/>
              <a:ext cx="1768"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ClassA2</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 name="Rectangle 19"/>
            <p:cNvSpPr>
              <a:spLocks noChangeArrowheads="1"/>
            </p:cNvSpPr>
            <p:nvPr/>
          </p:nvSpPr>
          <p:spPr bwMode="auto">
            <a:xfrm>
              <a:off x="3885" y="3410"/>
              <a:ext cx="1768"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+method()</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151" name="Rectangle 20"/>
            <p:cNvSpPr>
              <a:spLocks noChangeArrowheads="1"/>
            </p:cNvSpPr>
            <p:nvPr/>
          </p:nvSpPr>
          <p:spPr bwMode="auto">
            <a:xfrm>
              <a:off x="3878" y="3371"/>
              <a:ext cx="1769" cy="39"/>
            </a:xfrm>
            <a:prstGeom prst="rect">
              <a:avLst/>
            </a:prstGeom>
            <a:solidFill>
              <a:srgbClr val="FFFFFF"/>
            </a:solidFill>
            <a:ln w="9525">
              <a:solidFill>
                <a:schemeClr val="tx1"/>
              </a:solidFill>
              <a:miter lim="800000"/>
            </a:ln>
          </p:spPr>
          <p:txBody>
            <a:bodyPr wrap="none" anchor="ctr"/>
            <a:lstStyle/>
            <a:p>
              <a:pPr algn="ctr"/>
              <a:endParaRPr lang="zh-CN" altLang="zh-CN"/>
            </a:p>
          </p:txBody>
        </p:sp>
      </p:grpSp>
      <p:sp>
        <p:nvSpPr>
          <p:cNvPr id="5152" name="Line 24"/>
          <p:cNvSpPr>
            <a:spLocks noChangeShapeType="1"/>
          </p:cNvSpPr>
          <p:nvPr/>
        </p:nvSpPr>
        <p:spPr bwMode="auto">
          <a:xfrm>
            <a:off x="2397496" y="4548188"/>
            <a:ext cx="0" cy="5207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53" name="AutoShape 50"/>
          <p:cNvSpPr>
            <a:spLocks noChangeArrowheads="1"/>
          </p:cNvSpPr>
          <p:nvPr/>
        </p:nvSpPr>
        <p:spPr bwMode="auto">
          <a:xfrm>
            <a:off x="3259508" y="4132263"/>
            <a:ext cx="287338" cy="360362"/>
          </a:xfrm>
          <a:prstGeom prst="upArrow">
            <a:avLst>
              <a:gd name="adj1" fmla="val 0"/>
              <a:gd name="adj2" fmla="val 73988"/>
            </a:avLst>
          </a:prstGeom>
          <a:solidFill>
            <a:srgbClr val="333333"/>
          </a:solidFill>
          <a:ln w="9525">
            <a:solidFill>
              <a:schemeClr val="tx1"/>
            </a:solidFill>
            <a:miter lim="800000"/>
          </a:ln>
        </p:spPr>
        <p:txBody>
          <a:bodyPr vert="eaVert" wrap="none" anchor="ctr"/>
          <a:lstStyle/>
          <a:p>
            <a:pPr algn="ctr"/>
            <a:endParaRPr lang="zh-CN" altLang="zh-CN"/>
          </a:p>
        </p:txBody>
      </p:sp>
      <p:grpSp>
        <p:nvGrpSpPr>
          <p:cNvPr id="5154" name="Group 42"/>
          <p:cNvGrpSpPr/>
          <p:nvPr/>
        </p:nvGrpSpPr>
        <p:grpSpPr bwMode="auto">
          <a:xfrm>
            <a:off x="1276141" y="4873625"/>
            <a:ext cx="2030993" cy="844550"/>
            <a:chOff x="2064" y="3125"/>
            <a:chExt cx="1769" cy="532"/>
          </a:xfrm>
        </p:grpSpPr>
        <p:sp>
          <p:nvSpPr>
            <p:cNvPr id="18" name="Rectangle 15"/>
            <p:cNvSpPr>
              <a:spLocks noChangeArrowheads="1"/>
            </p:cNvSpPr>
            <p:nvPr/>
          </p:nvSpPr>
          <p:spPr bwMode="auto">
            <a:xfrm>
              <a:off x="2064" y="3125"/>
              <a:ext cx="1769"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ClassA1</a:t>
              </a:r>
              <a:r>
                <a:rPr lang="en-US" altLang="zh-CN" sz="2400" b="1" dirty="0">
                  <a:effectLst>
                    <a:outerShdw blurRad="38100" dist="38100" dir="2700000" algn="tl">
                      <a:srgbClr val="C0C0C0"/>
                    </a:outerShdw>
                  </a:effectLst>
                </a:rPr>
                <a:t> </a:t>
              </a:r>
              <a:endParaRPr lang="en-US" altLang="zh-CN" sz="2400" b="1" dirty="0">
                <a:effectLst>
                  <a:outerShdw blurRad="38100" dist="38100" dir="2700000" algn="tl">
                    <a:srgbClr val="C0C0C0"/>
                  </a:outerShdw>
                </a:effectLst>
              </a:endParaRPr>
            </a:p>
          </p:txBody>
        </p:sp>
        <p:sp>
          <p:nvSpPr>
            <p:cNvPr id="19" name="Rectangle 16"/>
            <p:cNvSpPr>
              <a:spLocks noChangeArrowheads="1"/>
            </p:cNvSpPr>
            <p:nvPr/>
          </p:nvSpPr>
          <p:spPr bwMode="auto">
            <a:xfrm>
              <a:off x="2064" y="3411"/>
              <a:ext cx="1769" cy="246"/>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+method()</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157" name="Rectangle 17"/>
            <p:cNvSpPr>
              <a:spLocks noChangeArrowheads="1"/>
            </p:cNvSpPr>
            <p:nvPr/>
          </p:nvSpPr>
          <p:spPr bwMode="auto">
            <a:xfrm>
              <a:off x="2064" y="3371"/>
              <a:ext cx="1769" cy="39"/>
            </a:xfrm>
            <a:prstGeom prst="rect">
              <a:avLst/>
            </a:prstGeom>
            <a:solidFill>
              <a:srgbClr val="FFFFFF"/>
            </a:solidFill>
            <a:ln w="9525">
              <a:solidFill>
                <a:schemeClr val="tx1"/>
              </a:solidFill>
              <a:miter lim="800000"/>
            </a:ln>
          </p:spPr>
          <p:txBody>
            <a:bodyPr wrap="none" anchor="ctr"/>
            <a:lstStyle/>
            <a:p>
              <a:pPr algn="ctr"/>
              <a:endParaRPr lang="zh-CN" altLang="zh-CN"/>
            </a:p>
          </p:txBody>
        </p:sp>
      </p:grpSp>
      <p:sp>
        <p:nvSpPr>
          <p:cNvPr id="5158" name="文本框 20"/>
          <p:cNvSpPr txBox="1">
            <a:spLocks noChangeArrowheads="1"/>
          </p:cNvSpPr>
          <p:nvPr/>
        </p:nvSpPr>
        <p:spPr bwMode="auto">
          <a:xfrm>
            <a:off x="7223125" y="2346325"/>
            <a:ext cx="30495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latin typeface="微软雅黑" panose="020B0503020204020204" pitchFamily="34" charset="-122"/>
                <a:ea typeface="微软雅黑" panose="020B0503020204020204" pitchFamily="34" charset="-122"/>
              </a:rPr>
              <a:t>某设计模式</a:t>
            </a:r>
            <a:endParaRPr lang="zh-CN" altLang="en-US" sz="2800" b="1">
              <a:latin typeface="微软雅黑" panose="020B0503020204020204" pitchFamily="34" charset="-122"/>
              <a:ea typeface="微软雅黑" panose="020B0503020204020204" pitchFamily="34" charset="-122"/>
            </a:endParaRPr>
          </a:p>
        </p:txBody>
      </p:sp>
      <p:grpSp>
        <p:nvGrpSpPr>
          <p:cNvPr id="23" name="组合 22"/>
          <p:cNvGrpSpPr/>
          <p:nvPr/>
        </p:nvGrpSpPr>
        <p:grpSpPr bwMode="auto">
          <a:xfrm>
            <a:off x="1919289" y="896938"/>
            <a:ext cx="4681537" cy="1998662"/>
            <a:chOff x="623" y="1752"/>
            <a:chExt cx="7372" cy="3713"/>
          </a:xfrm>
        </p:grpSpPr>
        <p:grpSp>
          <p:nvGrpSpPr>
            <p:cNvPr id="5160" name="Group 32"/>
            <p:cNvGrpSpPr/>
            <p:nvPr/>
          </p:nvGrpSpPr>
          <p:grpSpPr bwMode="auto">
            <a:xfrm>
              <a:off x="1244" y="2676"/>
              <a:ext cx="2680" cy="1330"/>
              <a:chOff x="113" y="1253"/>
              <a:chExt cx="1496" cy="589"/>
            </a:xfrm>
          </p:grpSpPr>
          <p:sp>
            <p:nvSpPr>
              <p:cNvPr id="103453" name="Rectangle 29"/>
              <p:cNvSpPr>
                <a:spLocks noChangeArrowheads="1"/>
              </p:cNvSpPr>
              <p:nvPr/>
            </p:nvSpPr>
            <p:spPr bwMode="auto">
              <a:xfrm>
                <a:off x="112" y="1253"/>
                <a:ext cx="1496" cy="27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a:effectLst>
                      <a:outerShdw blurRad="38100" dist="38100" dir="2700000" algn="tl">
                        <a:srgbClr val="C0C0C0"/>
                      </a:outerShdw>
                    </a:effectLst>
                  </a:rPr>
                  <a:t>Client</a:t>
                </a:r>
                <a:r>
                  <a:rPr lang="en-US" altLang="zh-CN" sz="2400" b="1">
                    <a:effectLst>
                      <a:outerShdw blurRad="38100" dist="38100" dir="2700000" algn="tl">
                        <a:srgbClr val="C0C0C0"/>
                      </a:outerShdw>
                    </a:effectLst>
                  </a:rPr>
                  <a:t> </a:t>
                </a:r>
                <a:endParaRPr lang="en-US" altLang="zh-CN" sz="2400" b="1">
                  <a:effectLst>
                    <a:outerShdw blurRad="38100" dist="38100" dir="2700000" algn="tl">
                      <a:srgbClr val="C0C0C0"/>
                    </a:outerShdw>
                  </a:effectLst>
                </a:endParaRPr>
              </a:p>
            </p:txBody>
          </p:sp>
          <p:sp>
            <p:nvSpPr>
              <p:cNvPr id="103454" name="Rectangle 30"/>
              <p:cNvSpPr>
                <a:spLocks noChangeArrowheads="1"/>
              </p:cNvSpPr>
              <p:nvPr/>
            </p:nvSpPr>
            <p:spPr bwMode="auto">
              <a:xfrm>
                <a:off x="112" y="1570"/>
                <a:ext cx="1496" cy="272"/>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endParaRPr lang="zh-CN" altLang="zh-CN" sz="2000" b="1">
                  <a:effectLst>
                    <a:outerShdw blurRad="38100" dist="38100" dir="2700000" algn="tl">
                      <a:srgbClr val="C0C0C0"/>
                    </a:outerShdw>
                  </a:effectLst>
                </a:endParaRPr>
              </a:p>
            </p:txBody>
          </p:sp>
          <p:sp>
            <p:nvSpPr>
              <p:cNvPr id="5163" name="Rectangle 31"/>
              <p:cNvSpPr>
                <a:spLocks noChangeArrowheads="1"/>
              </p:cNvSpPr>
              <p:nvPr/>
            </p:nvSpPr>
            <p:spPr bwMode="auto">
              <a:xfrm>
                <a:off x="113" y="1525"/>
                <a:ext cx="1496" cy="44"/>
              </a:xfrm>
              <a:prstGeom prst="rect">
                <a:avLst/>
              </a:prstGeom>
              <a:solidFill>
                <a:srgbClr val="FFFFFF"/>
              </a:solidFill>
              <a:ln w="9525">
                <a:solidFill>
                  <a:schemeClr val="tx1"/>
                </a:solidFill>
                <a:miter lim="800000"/>
              </a:ln>
            </p:spPr>
            <p:txBody>
              <a:bodyPr wrap="none" anchor="ctr"/>
              <a:lstStyle/>
              <a:p>
                <a:endParaRPr lang="zh-CN" altLang="en-US"/>
              </a:p>
            </p:txBody>
          </p:sp>
        </p:grpSp>
        <p:sp>
          <p:nvSpPr>
            <p:cNvPr id="5164" name="Line 33"/>
            <p:cNvSpPr>
              <a:spLocks noChangeShapeType="1"/>
            </p:cNvSpPr>
            <p:nvPr/>
          </p:nvSpPr>
          <p:spPr bwMode="auto">
            <a:xfrm>
              <a:off x="2147" y="4006"/>
              <a:ext cx="0" cy="1367"/>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165" name="Group 51"/>
            <p:cNvGrpSpPr/>
            <p:nvPr/>
          </p:nvGrpSpPr>
          <p:grpSpPr bwMode="auto">
            <a:xfrm>
              <a:off x="4068" y="3374"/>
              <a:ext cx="3927" cy="2091"/>
              <a:chOff x="1627" y="1363"/>
              <a:chExt cx="1571" cy="570"/>
            </a:xfrm>
          </p:grpSpPr>
          <p:sp>
            <p:nvSpPr>
              <p:cNvPr id="5166" name="Line 34"/>
              <p:cNvSpPr>
                <a:spLocks noChangeShapeType="1"/>
              </p:cNvSpPr>
              <p:nvPr/>
            </p:nvSpPr>
            <p:spPr bwMode="auto">
              <a:xfrm flipV="1">
                <a:off x="1627" y="1367"/>
                <a:ext cx="1571"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67" name="Line 35"/>
              <p:cNvSpPr>
                <a:spLocks noChangeShapeType="1"/>
              </p:cNvSpPr>
              <p:nvPr/>
            </p:nvSpPr>
            <p:spPr bwMode="auto">
              <a:xfrm flipH="1">
                <a:off x="3187" y="1363"/>
                <a:ext cx="11" cy="57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168" name="文本框 21"/>
            <p:cNvSpPr txBox="1">
              <a:spLocks noChangeArrowheads="1"/>
            </p:cNvSpPr>
            <p:nvPr/>
          </p:nvSpPr>
          <p:spPr bwMode="auto">
            <a:xfrm>
              <a:off x="623" y="1752"/>
              <a:ext cx="4802" cy="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latin typeface="微软雅黑" panose="020B0503020204020204" pitchFamily="34" charset="-122"/>
                  <a:ea typeface="微软雅黑" panose="020B0503020204020204" pitchFamily="34" charset="-122"/>
                </a:rPr>
                <a:t>客户类不属于模式</a:t>
              </a:r>
              <a:endParaRPr lang="zh-CN" altLang="en-US" sz="2800" b="1">
                <a:latin typeface="微软雅黑" panose="020B0503020204020204" pitchFamily="34" charset="-122"/>
                <a:ea typeface="微软雅黑" panose="020B0503020204020204" pitchFamily="34" charset="-122"/>
              </a:endParaRPr>
            </a:p>
          </p:txBody>
        </p:sp>
      </p:grpSp>
      <p:sp>
        <p:nvSpPr>
          <p:cNvPr id="24" name="文本框 23"/>
          <p:cNvSpPr txBox="1">
            <a:spLocks noChangeArrowheads="1"/>
          </p:cNvSpPr>
          <p:nvPr/>
        </p:nvSpPr>
        <p:spPr bwMode="auto">
          <a:xfrm>
            <a:off x="6816724" y="838200"/>
            <a:ext cx="508052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arabicPeriod"/>
            </a:pPr>
            <a:r>
              <a:rPr lang="zh-CN" altLang="en-US" sz="2400" b="1" dirty="0">
                <a:solidFill>
                  <a:srgbClr val="0000CC"/>
                </a:solidFill>
                <a:latin typeface="微软雅黑" panose="020B0503020204020204" pitchFamily="34" charset="-122"/>
                <a:ea typeface="微软雅黑" panose="020B0503020204020204" pitchFamily="34" charset="-122"/>
              </a:rPr>
              <a:t>客户类代表调用者类</a:t>
            </a:r>
            <a:endParaRPr lang="zh-CN" altLang="en-US" sz="2400" b="1" dirty="0">
              <a:solidFill>
                <a:srgbClr val="0000CC"/>
              </a:solidFill>
              <a:latin typeface="微软雅黑" panose="020B0503020204020204" pitchFamily="34" charset="-122"/>
              <a:ea typeface="微软雅黑" panose="020B0503020204020204" pitchFamily="34" charset="-122"/>
            </a:endParaRPr>
          </a:p>
          <a:p>
            <a:pPr>
              <a:buFontTx/>
              <a:buAutoNum type="arabicPeriod"/>
            </a:pPr>
            <a:r>
              <a:rPr lang="zh-CN" altLang="en-US" sz="2400" b="1" dirty="0">
                <a:solidFill>
                  <a:srgbClr val="0000CC"/>
                </a:solidFill>
                <a:latin typeface="微软雅黑" panose="020B0503020204020204" pitchFamily="34" charset="-122"/>
                <a:ea typeface="微软雅黑" panose="020B0503020204020204" pitchFamily="34" charset="-122"/>
              </a:rPr>
              <a:t>客户类调用该模式</a:t>
            </a:r>
            <a:endParaRPr lang="zh-CN" altLang="en-US" sz="2400" b="1" dirty="0">
              <a:solidFill>
                <a:srgbClr val="0000CC"/>
              </a:solidFill>
              <a:latin typeface="微软雅黑" panose="020B0503020204020204" pitchFamily="34" charset="-122"/>
              <a:ea typeface="微软雅黑" panose="020B0503020204020204" pitchFamily="34" charset="-122"/>
            </a:endParaRPr>
          </a:p>
          <a:p>
            <a:pPr>
              <a:buFontTx/>
              <a:buAutoNum type="arabicPeriod"/>
            </a:pPr>
            <a:r>
              <a:rPr lang="zh-CN" altLang="en-US" sz="2400" b="1" dirty="0">
                <a:solidFill>
                  <a:srgbClr val="0000CC"/>
                </a:solidFill>
                <a:latin typeface="微软雅黑" panose="020B0503020204020204" pitchFamily="34" charset="-122"/>
                <a:ea typeface="微软雅黑" panose="020B0503020204020204" pitchFamily="34" charset="-122"/>
              </a:rPr>
              <a:t>对不同的模式，调用方式不同</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cxnSp>
        <p:nvCxnSpPr>
          <p:cNvPr id="25" name="直接箭头连接符 24"/>
          <p:cNvCxnSpPr/>
          <p:nvPr/>
        </p:nvCxnSpPr>
        <p:spPr>
          <a:xfrm flipH="1">
            <a:off x="4339187" y="3890964"/>
            <a:ext cx="2880000"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棱台 1">
            <a:hlinkClick r:id="rId1" action="ppaction://hlinksldjump"/>
          </p:cNvPr>
          <p:cNvSpPr/>
          <p:nvPr/>
        </p:nvSpPr>
        <p:spPr>
          <a:xfrm>
            <a:off x="10040293" y="5969312"/>
            <a:ext cx="1856954" cy="721200"/>
          </a:xfrm>
          <a:prstGeom prst="beve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idx="1"/>
          </p:nvPr>
        </p:nvSpPr>
        <p:spPr>
          <a:xfrm>
            <a:off x="334978" y="1130300"/>
            <a:ext cx="11501979" cy="4607901"/>
          </a:xfrm>
        </p:spPr>
        <p:txBody>
          <a:bodyPr>
            <a:normAutofit/>
          </a:bodyPr>
          <a:lstStyle/>
          <a:p>
            <a:pPr>
              <a:lnSpc>
                <a:spcPct val="120000"/>
              </a:lnSpc>
              <a:spcBef>
                <a:spcPts val="600"/>
              </a:spcBef>
              <a:buNone/>
            </a:pPr>
            <a:r>
              <a:rPr lang="zh-CN" altLang="en-US" sz="2200" b="1" dirty="0">
                <a:solidFill>
                  <a:srgbClr val="0000CC"/>
                </a:solidFill>
                <a:latin typeface="微软雅黑" panose="020B0503020204020204" pitchFamily="34" charset="-122"/>
                <a:ea typeface="微软雅黑" panose="020B0503020204020204" pitchFamily="34" charset="-122"/>
              </a:rPr>
              <a:t>为什么在本设计中省略了</a:t>
            </a:r>
            <a:r>
              <a:rPr lang="en-US" altLang="zh-CN" sz="2200" b="1" dirty="0">
                <a:solidFill>
                  <a:srgbClr val="0000CC"/>
                </a:solidFill>
                <a:latin typeface="微软雅黑" panose="020B0503020204020204" pitchFamily="34" charset="-122"/>
                <a:ea typeface="微软雅黑" panose="020B0503020204020204" pitchFamily="34" charset="-122"/>
              </a:rPr>
              <a:t>Context</a:t>
            </a:r>
            <a:r>
              <a:rPr lang="zh-CN" altLang="en-US" sz="2200" b="1" dirty="0">
                <a:solidFill>
                  <a:srgbClr val="0000CC"/>
                </a:solidFill>
                <a:latin typeface="微软雅黑" panose="020B0503020204020204" pitchFamily="34" charset="-122"/>
                <a:ea typeface="微软雅黑" panose="020B0503020204020204" pitchFamily="34" charset="-122"/>
              </a:rPr>
              <a:t>类？</a:t>
            </a:r>
            <a:endParaRPr lang="zh-CN" altLang="en-US" sz="2200" b="1" dirty="0">
              <a:solidFill>
                <a:srgbClr val="0000CC"/>
              </a:solidFill>
              <a:latin typeface="微软雅黑" panose="020B0503020204020204" pitchFamily="34" charset="-122"/>
              <a:ea typeface="微软雅黑" panose="020B0503020204020204" pitchFamily="34" charset="-122"/>
            </a:endParaRPr>
          </a:p>
          <a:p>
            <a:pPr>
              <a:lnSpc>
                <a:spcPct val="120000"/>
              </a:lnSpc>
              <a:spcBef>
                <a:spcPts val="600"/>
              </a:spcBef>
            </a:pPr>
            <a:r>
              <a:rPr lang="zh-CN" altLang="en-US" sz="2200" b="1" dirty="0">
                <a:latin typeface="微软雅黑" panose="020B0503020204020204" pitchFamily="34" charset="-122"/>
                <a:ea typeface="微软雅黑" panose="020B0503020204020204" pitchFamily="34" charset="-122"/>
              </a:rPr>
              <a:t>两个类</a:t>
            </a:r>
            <a:r>
              <a:rPr lang="en-US" altLang="zh-CN" sz="2200" b="1" dirty="0" err="1">
                <a:latin typeface="微软雅黑" panose="020B0503020204020204" pitchFamily="34" charset="-122"/>
                <a:ea typeface="微软雅黑" panose="020B0503020204020204" pitchFamily="34" charset="-122"/>
              </a:rPr>
              <a:t>BarChartGraph</a:t>
            </a:r>
            <a:r>
              <a:rPr lang="zh-CN" altLang="en-US" sz="2200" b="1" dirty="0">
                <a:latin typeface="微软雅黑" panose="020B0503020204020204" pitchFamily="34" charset="-122"/>
                <a:ea typeface="微软雅黑" panose="020B0503020204020204" pitchFamily="34" charset="-122"/>
              </a:rPr>
              <a:t>和</a:t>
            </a:r>
            <a:r>
              <a:rPr lang="en-US" altLang="zh-CN" sz="2200" b="1" dirty="0" err="1">
                <a:latin typeface="微软雅黑" panose="020B0503020204020204" pitchFamily="34" charset="-122"/>
                <a:ea typeface="微软雅黑" panose="020B0503020204020204" pitchFamily="34" charset="-122"/>
              </a:rPr>
              <a:t>PieChartGraph</a:t>
            </a:r>
            <a:r>
              <a:rPr lang="zh-CN" altLang="en-US" sz="2200" b="1" dirty="0">
                <a:latin typeface="微软雅黑" panose="020B0503020204020204" pitchFamily="34" charset="-122"/>
                <a:ea typeface="微软雅黑" panose="020B0503020204020204" pitchFamily="34" charset="-122"/>
              </a:rPr>
              <a:t>中，都有一个</a:t>
            </a:r>
            <a:r>
              <a:rPr lang="en-US" altLang="zh-CN" sz="2200" b="1" dirty="0" err="1">
                <a:solidFill>
                  <a:srgbClr val="0000CC"/>
                </a:solidFill>
                <a:latin typeface="微软雅黑" panose="020B0503020204020204" pitchFamily="34" charset="-122"/>
                <a:ea typeface="微软雅黑" panose="020B0503020204020204" pitchFamily="34" charset="-122"/>
              </a:rPr>
              <a:t>paintComponent</a:t>
            </a:r>
            <a:r>
              <a:rPr lang="en-US" altLang="zh-CN" sz="2200" b="1" dirty="0">
                <a:solidFill>
                  <a:srgbClr val="0000CC"/>
                </a:solidFill>
                <a:latin typeface="微软雅黑" panose="020B0503020204020204" pitchFamily="34" charset="-122"/>
                <a:ea typeface="微软雅黑" panose="020B0503020204020204" pitchFamily="34" charset="-122"/>
              </a:rPr>
              <a:t>(Graphics g)</a:t>
            </a:r>
            <a:r>
              <a:rPr lang="zh-CN" altLang="en-US" sz="2200" b="1" dirty="0">
                <a:latin typeface="微软雅黑" panose="020B0503020204020204" pitchFamily="34" charset="-122"/>
                <a:ea typeface="微软雅黑" panose="020B0503020204020204" pitchFamily="34" charset="-122"/>
              </a:rPr>
              <a:t>方法。在该方法中，调用其超类</a:t>
            </a:r>
            <a:r>
              <a:rPr lang="en-US" altLang="zh-CN" sz="2200" b="1" dirty="0" err="1">
                <a:latin typeface="微软雅黑" panose="020B0503020204020204" pitchFamily="34" charset="-122"/>
                <a:ea typeface="微软雅黑" panose="020B0503020204020204" pitchFamily="34" charset="-122"/>
              </a:rPr>
              <a:t>JPanel</a:t>
            </a:r>
            <a:r>
              <a:rPr lang="zh-CN" altLang="en-US" sz="2200" b="1" dirty="0">
                <a:latin typeface="微软雅黑" panose="020B0503020204020204" pitchFamily="34" charset="-122"/>
                <a:ea typeface="微软雅黑" panose="020B0503020204020204" pitchFamily="34" charset="-122"/>
              </a:rPr>
              <a:t>的</a:t>
            </a:r>
            <a:r>
              <a:rPr lang="en-US" altLang="zh-CN" sz="2200" b="1" dirty="0" err="1">
                <a:latin typeface="微软雅黑" panose="020B0503020204020204" pitchFamily="34" charset="-122"/>
                <a:ea typeface="微软雅黑" panose="020B0503020204020204" pitchFamily="34" charset="-122"/>
              </a:rPr>
              <a:t>paintComponent</a:t>
            </a:r>
            <a:r>
              <a:rPr lang="en-US" altLang="zh-CN" sz="2200" b="1" dirty="0">
                <a:latin typeface="微软雅黑" panose="020B0503020204020204" pitchFamily="34" charset="-122"/>
                <a:ea typeface="微软雅黑" panose="020B0503020204020204" pitchFamily="34" charset="-122"/>
              </a:rPr>
              <a:t>(Graphics g)</a:t>
            </a:r>
            <a:r>
              <a:rPr lang="zh-CN" altLang="en-US" sz="2200" b="1" dirty="0">
                <a:latin typeface="微软雅黑" panose="020B0503020204020204" pitchFamily="34" charset="-122"/>
                <a:ea typeface="微软雅黑" panose="020B0503020204020204" pitchFamily="34" charset="-122"/>
              </a:rPr>
              <a:t>方法。</a:t>
            </a:r>
            <a:endParaRPr lang="zh-CN" altLang="en-US" sz="2200" b="1" dirty="0">
              <a:latin typeface="微软雅黑" panose="020B0503020204020204" pitchFamily="34" charset="-122"/>
              <a:ea typeface="微软雅黑" panose="020B0503020204020204" pitchFamily="34" charset="-122"/>
            </a:endParaRPr>
          </a:p>
          <a:p>
            <a:pPr>
              <a:lnSpc>
                <a:spcPct val="120000"/>
              </a:lnSpc>
              <a:spcBef>
                <a:spcPts val="600"/>
              </a:spcBef>
            </a:pPr>
            <a:r>
              <a:rPr lang="zh-CN" altLang="en-US" sz="2200" b="1" dirty="0">
                <a:latin typeface="微软雅黑" panose="020B0503020204020204" pitchFamily="34" charset="-122"/>
                <a:ea typeface="微软雅黑" panose="020B0503020204020204" pitchFamily="34" charset="-122"/>
              </a:rPr>
              <a:t>在创建</a:t>
            </a:r>
            <a:r>
              <a:rPr lang="en-US" altLang="zh-CN" sz="2200" b="1" dirty="0" err="1">
                <a:latin typeface="微软雅黑" panose="020B0503020204020204" pitchFamily="34" charset="-122"/>
                <a:ea typeface="微软雅黑" panose="020B0503020204020204" pitchFamily="34" charset="-122"/>
              </a:rPr>
              <a:t>BarChartGraph</a:t>
            </a:r>
            <a:r>
              <a:rPr lang="zh-CN" altLang="en-US" sz="2200" b="1" dirty="0">
                <a:latin typeface="微软雅黑" panose="020B0503020204020204" pitchFamily="34" charset="-122"/>
                <a:ea typeface="微软雅黑" panose="020B0503020204020204" pitchFamily="34" charset="-122"/>
              </a:rPr>
              <a:t>或</a:t>
            </a:r>
            <a:r>
              <a:rPr lang="en-US" altLang="zh-CN" sz="2200" b="1" dirty="0" err="1">
                <a:latin typeface="微软雅黑" panose="020B0503020204020204" pitchFamily="34" charset="-122"/>
                <a:ea typeface="微软雅黑" panose="020B0503020204020204" pitchFamily="34" charset="-122"/>
              </a:rPr>
              <a:t>PieChartGraph</a:t>
            </a:r>
            <a:r>
              <a:rPr lang="zh-CN" altLang="en-US" sz="2200" b="1" dirty="0">
                <a:latin typeface="微软雅黑" panose="020B0503020204020204" pitchFamily="34" charset="-122"/>
                <a:ea typeface="微软雅黑" panose="020B0503020204020204" pitchFamily="34" charset="-122"/>
              </a:rPr>
              <a:t>的对象</a:t>
            </a:r>
            <a:r>
              <a:rPr lang="zh-CN" altLang="en-US" sz="2200" b="1" dirty="0" smtClean="0">
                <a:latin typeface="微软雅黑" panose="020B0503020204020204" pitchFamily="34" charset="-122"/>
                <a:ea typeface="微软雅黑" panose="020B0503020204020204" pitchFamily="34" charset="-122"/>
              </a:rPr>
              <a:t>时，</a:t>
            </a:r>
            <a:r>
              <a:rPr lang="en-US" altLang="zh-CN" sz="2200" b="1" dirty="0" err="1" smtClean="0">
                <a:latin typeface="微软雅黑" panose="020B0503020204020204" pitchFamily="34" charset="-122"/>
                <a:ea typeface="微软雅黑" panose="020B0503020204020204" pitchFamily="34" charset="-122"/>
              </a:rPr>
              <a:t>paintComponent</a:t>
            </a:r>
            <a:r>
              <a:rPr lang="en-US" altLang="zh-CN" sz="2200" b="1" dirty="0" smtClean="0">
                <a:latin typeface="微软雅黑" panose="020B0503020204020204" pitchFamily="34" charset="-122"/>
                <a:ea typeface="微软雅黑" panose="020B0503020204020204" pitchFamily="34" charset="-122"/>
              </a:rPr>
              <a:t>(Graphics </a:t>
            </a:r>
            <a:r>
              <a:rPr lang="en-US" altLang="zh-CN" sz="2200" b="1" dirty="0">
                <a:latin typeface="微软雅黑" panose="020B0503020204020204" pitchFamily="34" charset="-122"/>
                <a:ea typeface="微软雅黑" panose="020B0503020204020204" pitchFamily="34" charset="-122"/>
              </a:rPr>
              <a:t>g)</a:t>
            </a:r>
            <a:r>
              <a:rPr lang="zh-CN" altLang="en-US" sz="2200" b="1" dirty="0">
                <a:latin typeface="微软雅黑" panose="020B0503020204020204" pitchFamily="34" charset="-122"/>
                <a:ea typeface="微软雅黑" panose="020B0503020204020204" pitchFamily="34" charset="-122"/>
              </a:rPr>
              <a:t>方法将自动运行。</a:t>
            </a:r>
            <a:endParaRPr lang="en-US" altLang="zh-CN" sz="2200" b="1" dirty="0">
              <a:latin typeface="微软雅黑" panose="020B0503020204020204" pitchFamily="34" charset="-122"/>
              <a:ea typeface="微软雅黑" panose="020B0503020204020204" pitchFamily="34" charset="-122"/>
            </a:endParaRPr>
          </a:p>
          <a:p>
            <a:pPr>
              <a:lnSpc>
                <a:spcPct val="120000"/>
              </a:lnSpc>
              <a:spcBef>
                <a:spcPts val="600"/>
              </a:spcBef>
            </a:pPr>
            <a:r>
              <a:rPr lang="zh-CN" altLang="en-US" sz="2200" b="1" dirty="0">
                <a:latin typeface="微软雅黑" panose="020B0503020204020204" pitchFamily="34" charset="-122"/>
                <a:ea typeface="微软雅黑" panose="020B0503020204020204" pitchFamily="34" charset="-122"/>
              </a:rPr>
              <a:t>即，</a:t>
            </a:r>
            <a:r>
              <a:rPr lang="en-US" altLang="zh-CN" sz="2200" b="1" dirty="0" err="1">
                <a:latin typeface="微软雅黑" panose="020B0503020204020204" pitchFamily="34" charset="-122"/>
                <a:ea typeface="微软雅黑" panose="020B0503020204020204" pitchFamily="34" charset="-122"/>
              </a:rPr>
              <a:t>BarChartGraph</a:t>
            </a:r>
            <a:r>
              <a:rPr lang="zh-CN" altLang="en-US" sz="2200" b="1" dirty="0">
                <a:latin typeface="微软雅黑" panose="020B0503020204020204" pitchFamily="34" charset="-122"/>
                <a:ea typeface="微软雅黑" panose="020B0503020204020204" pitchFamily="34" charset="-122"/>
              </a:rPr>
              <a:t>或</a:t>
            </a:r>
            <a:r>
              <a:rPr lang="en-US" altLang="zh-CN" sz="2200" b="1" dirty="0" err="1">
                <a:latin typeface="微软雅黑" panose="020B0503020204020204" pitchFamily="34" charset="-122"/>
                <a:ea typeface="微软雅黑" panose="020B0503020204020204" pitchFamily="34" charset="-122"/>
              </a:rPr>
              <a:t>PieChartGraph</a:t>
            </a:r>
            <a:r>
              <a:rPr lang="zh-CN" altLang="en-US" sz="2200" b="1" dirty="0">
                <a:latin typeface="微软雅黑" panose="020B0503020204020204" pitchFamily="34" charset="-122"/>
                <a:ea typeface="微软雅黑" panose="020B0503020204020204" pitchFamily="34" charset="-122"/>
              </a:rPr>
              <a:t>的对象代表一个</a:t>
            </a:r>
            <a:r>
              <a:rPr lang="en-US" altLang="zh-CN" sz="2200" b="1" dirty="0" err="1">
                <a:latin typeface="微软雅黑" panose="020B0503020204020204" pitchFamily="34" charset="-122"/>
                <a:ea typeface="微软雅黑" panose="020B0503020204020204" pitchFamily="34" charset="-122"/>
              </a:rPr>
              <a:t>JPanel</a:t>
            </a:r>
            <a:r>
              <a:rPr lang="zh-CN" altLang="en-US" sz="2200" b="1" dirty="0">
                <a:latin typeface="微软雅黑" panose="020B0503020204020204" pitchFamily="34" charset="-122"/>
                <a:ea typeface="微软雅黑" panose="020B0503020204020204" pitchFamily="34" charset="-122"/>
              </a:rPr>
              <a:t>，且相应的图形，例如</a:t>
            </a:r>
            <a:r>
              <a:rPr lang="en-US" altLang="zh-CN" sz="2200" b="1" dirty="0">
                <a:latin typeface="微软雅黑" panose="020B0503020204020204" pitchFamily="34" charset="-122"/>
                <a:ea typeface="微软雅黑" panose="020B0503020204020204" pitchFamily="34" charset="-122"/>
              </a:rPr>
              <a:t>Bar chart</a:t>
            </a:r>
            <a:r>
              <a:rPr lang="zh-CN" altLang="en-US" sz="2200" b="1" dirty="0">
                <a:latin typeface="微软雅黑" panose="020B0503020204020204" pitchFamily="34" charset="-122"/>
                <a:ea typeface="微软雅黑" panose="020B0503020204020204" pitchFamily="34" charset="-122"/>
              </a:rPr>
              <a:t>，已被绘制在该</a:t>
            </a:r>
            <a:r>
              <a:rPr lang="en-US" altLang="zh-CN" sz="2200" b="1" dirty="0" err="1">
                <a:latin typeface="微软雅黑" panose="020B0503020204020204" pitchFamily="34" charset="-122"/>
                <a:ea typeface="微软雅黑" panose="020B0503020204020204" pitchFamily="34" charset="-122"/>
              </a:rPr>
              <a:t>JPanel</a:t>
            </a:r>
            <a:r>
              <a:rPr lang="zh-CN" altLang="en-US" sz="2200" b="1" dirty="0">
                <a:latin typeface="微软雅黑" panose="020B0503020204020204" pitchFamily="34" charset="-122"/>
                <a:ea typeface="微软雅黑" panose="020B0503020204020204" pitchFamily="34" charset="-122"/>
              </a:rPr>
              <a:t>上。</a:t>
            </a:r>
            <a:endParaRPr lang="zh-CN" altLang="en-US" sz="2200" b="1" dirty="0">
              <a:latin typeface="微软雅黑" panose="020B0503020204020204" pitchFamily="34" charset="-122"/>
              <a:ea typeface="微软雅黑" panose="020B0503020204020204" pitchFamily="34" charset="-122"/>
            </a:endParaRPr>
          </a:p>
          <a:p>
            <a:pPr>
              <a:lnSpc>
                <a:spcPct val="120000"/>
              </a:lnSpc>
              <a:spcBef>
                <a:spcPts val="600"/>
              </a:spcBef>
            </a:pPr>
            <a:r>
              <a:rPr lang="zh-CN" altLang="en-US" sz="2200" b="1" dirty="0">
                <a:latin typeface="微软雅黑" panose="020B0503020204020204" pitchFamily="34" charset="-122"/>
                <a:ea typeface="微软雅黑" panose="020B0503020204020204" pitchFamily="34" charset="-122"/>
              </a:rPr>
              <a:t>为了将图形显示在</a:t>
            </a:r>
            <a:r>
              <a:rPr lang="en-US" altLang="zh-CN" sz="2200" b="1" dirty="0">
                <a:latin typeface="微软雅黑" panose="020B0503020204020204" pitchFamily="34" charset="-122"/>
                <a:ea typeface="微软雅黑" panose="020B0503020204020204" pitchFamily="34" charset="-122"/>
              </a:rPr>
              <a:t>GUI</a:t>
            </a:r>
            <a:r>
              <a:rPr lang="zh-CN" altLang="en-US" sz="2200" b="1" dirty="0">
                <a:latin typeface="微软雅黑" panose="020B0503020204020204" pitchFamily="34" charset="-122"/>
                <a:ea typeface="微软雅黑" panose="020B0503020204020204" pitchFamily="34" charset="-122"/>
              </a:rPr>
              <a:t>上，只要创建</a:t>
            </a:r>
            <a:r>
              <a:rPr lang="en-US" altLang="zh-CN" sz="2200" b="1" dirty="0" err="1">
                <a:latin typeface="微软雅黑" panose="020B0503020204020204" pitchFamily="34" charset="-122"/>
                <a:ea typeface="微软雅黑" panose="020B0503020204020204" pitchFamily="34" charset="-122"/>
              </a:rPr>
              <a:t>BarChartGraph</a:t>
            </a:r>
            <a:r>
              <a:rPr lang="zh-CN" altLang="en-US" sz="2200" b="1" dirty="0">
                <a:latin typeface="微软雅黑" panose="020B0503020204020204" pitchFamily="34" charset="-122"/>
                <a:ea typeface="微软雅黑" panose="020B0503020204020204" pitchFamily="34" charset="-122"/>
              </a:rPr>
              <a:t>或</a:t>
            </a:r>
            <a:r>
              <a:rPr lang="en-US" altLang="zh-CN" sz="2200" b="1" dirty="0" err="1">
                <a:latin typeface="微软雅黑" panose="020B0503020204020204" pitchFamily="34" charset="-122"/>
                <a:ea typeface="微软雅黑" panose="020B0503020204020204" pitchFamily="34" charset="-122"/>
              </a:rPr>
              <a:t>PieChartGraph</a:t>
            </a:r>
            <a:r>
              <a:rPr lang="zh-CN" altLang="en-US" sz="2200" b="1" dirty="0">
                <a:latin typeface="微软雅黑" panose="020B0503020204020204" pitchFamily="34" charset="-122"/>
                <a:ea typeface="微软雅黑" panose="020B0503020204020204" pitchFamily="34" charset="-122"/>
              </a:rPr>
              <a:t>对象并将其贴在</a:t>
            </a:r>
            <a:r>
              <a:rPr lang="en-US" altLang="zh-CN" sz="2200" b="1" dirty="0">
                <a:latin typeface="微软雅黑" panose="020B0503020204020204" pitchFamily="34" charset="-122"/>
                <a:ea typeface="微软雅黑" panose="020B0503020204020204" pitchFamily="34" charset="-122"/>
              </a:rPr>
              <a:t>GUI</a:t>
            </a:r>
            <a:r>
              <a:rPr lang="zh-CN" altLang="en-US" sz="2200" b="1" dirty="0">
                <a:latin typeface="微软雅黑" panose="020B0503020204020204" pitchFamily="34" charset="-122"/>
                <a:ea typeface="微软雅黑" panose="020B0503020204020204" pitchFamily="34" charset="-122"/>
              </a:rPr>
              <a:t>即可。</a:t>
            </a:r>
            <a:endParaRPr lang="en-US" altLang="zh-CN" sz="2200" b="1" dirty="0">
              <a:latin typeface="微软雅黑" panose="020B0503020204020204" pitchFamily="34" charset="-122"/>
              <a:ea typeface="微软雅黑" panose="020B0503020204020204" pitchFamily="34" charset="-122"/>
            </a:endParaRPr>
          </a:p>
          <a:p>
            <a:pPr>
              <a:lnSpc>
                <a:spcPct val="120000"/>
              </a:lnSpc>
              <a:spcBef>
                <a:spcPts val="600"/>
              </a:spcBef>
            </a:pPr>
            <a:r>
              <a:rPr lang="zh-CN" altLang="en-US" sz="2200" b="1" dirty="0">
                <a:latin typeface="微软雅黑" panose="020B0503020204020204" pitchFamily="34" charset="-122"/>
                <a:ea typeface="微软雅黑" panose="020B0503020204020204" pitchFamily="34" charset="-122"/>
              </a:rPr>
              <a:t>故省略了</a:t>
            </a:r>
            <a:r>
              <a:rPr lang="en-US" altLang="zh-CN" sz="2200" b="1" dirty="0">
                <a:latin typeface="微软雅黑" panose="020B0503020204020204" pitchFamily="34" charset="-122"/>
                <a:ea typeface="微软雅黑" panose="020B0503020204020204" pitchFamily="34" charset="-122"/>
              </a:rPr>
              <a:t>context</a:t>
            </a:r>
            <a:r>
              <a:rPr lang="zh-CN" altLang="en-US" sz="2200" b="1" dirty="0">
                <a:latin typeface="微软雅黑" panose="020B0503020204020204" pitchFamily="34" charset="-122"/>
                <a:ea typeface="微软雅黑" panose="020B0503020204020204" pitchFamily="34" charset="-122"/>
              </a:rPr>
              <a:t>类。</a:t>
            </a:r>
            <a:endParaRPr lang="zh-CN" altLang="en-US" sz="2200" b="1" dirty="0">
              <a:latin typeface="微软雅黑" panose="020B0503020204020204" pitchFamily="34" charset="-122"/>
              <a:ea typeface="微软雅黑" panose="020B0503020204020204" pitchFamily="34" charset="-122"/>
            </a:endParaRPr>
          </a:p>
        </p:txBody>
      </p:sp>
      <p:sp>
        <p:nvSpPr>
          <p:cNvPr id="230405" name="Rectangle 5"/>
          <p:cNvSpPr>
            <a:spLocks noGrp="1" noChangeArrowheads="1"/>
          </p:cNvSpPr>
          <p:nvPr>
            <p:ph type="title"/>
          </p:nvPr>
        </p:nvSpPr>
        <p:spPr>
          <a:xfrm>
            <a:off x="1981200" y="274639"/>
            <a:ext cx="8229600" cy="561975"/>
          </a:xfrm>
          <a:solidFill>
            <a:srgbClr val="FFFF99"/>
          </a:solidFill>
        </p:spPr>
        <p:txBody>
          <a:bodyPr/>
          <a:lstStyle/>
          <a:p>
            <a:pPr eaLnBrk="1" hangingPunct="1">
              <a:defRPr/>
            </a:pPr>
            <a:r>
              <a:rPr lang="en-US" altLang="zh-CN" sz="3200" b="1">
                <a:effectLst>
                  <a:outerShdw blurRad="38100" dist="38100" dir="2700000" algn="tl">
                    <a:srgbClr val="FFFFFF"/>
                  </a:outerShdw>
                </a:effectLst>
              </a:rPr>
              <a:t>Example of design using strategy pattern</a:t>
            </a:r>
            <a:endParaRPr lang="en-US" altLang="zh-CN" sz="3200" b="1">
              <a:effectLst>
                <a:outerShdw blurRad="38100" dist="38100" dir="2700000" algn="tl">
                  <a:srgbClr val="FFFFFF"/>
                </a:outerShdw>
              </a:effectLst>
            </a:endParaRPr>
          </a:p>
        </p:txBody>
      </p:sp>
      <p:sp>
        <p:nvSpPr>
          <p:cNvPr id="5" name="棱台 4">
            <a:hlinkClick r:id="rId1" action="ppaction://hlinksldjump"/>
          </p:cNvPr>
          <p:cNvSpPr/>
          <p:nvPr/>
        </p:nvSpPr>
        <p:spPr>
          <a:xfrm>
            <a:off x="9980004" y="5738201"/>
            <a:ext cx="1856954" cy="721200"/>
          </a:xfrm>
          <a:prstGeom prst="beve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30403">
                                            <p:txEl>
                                              <p:pRg st="1" end="1"/>
                                            </p:txEl>
                                          </p:spTgt>
                                        </p:tgtEl>
                                        <p:attrNameLst>
                                          <p:attrName>style.visibility</p:attrName>
                                        </p:attrNameLst>
                                      </p:cBhvr>
                                      <p:to>
                                        <p:strVal val="visible"/>
                                      </p:to>
                                    </p:set>
                                    <p:animEffect transition="in" filter="slide(fromBottom)">
                                      <p:cBhvr>
                                        <p:cTn id="7" dur="500"/>
                                        <p:tgtEl>
                                          <p:spTgt spid="2304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30403">
                                            <p:txEl>
                                              <p:pRg st="2" end="2"/>
                                            </p:txEl>
                                          </p:spTgt>
                                        </p:tgtEl>
                                        <p:attrNameLst>
                                          <p:attrName>style.visibility</p:attrName>
                                        </p:attrNameLst>
                                      </p:cBhvr>
                                      <p:to>
                                        <p:strVal val="visible"/>
                                      </p:to>
                                    </p:set>
                                    <p:animEffect transition="in" filter="slide(fromBottom)">
                                      <p:cBhvr>
                                        <p:cTn id="12" dur="500"/>
                                        <p:tgtEl>
                                          <p:spTgt spid="2304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30403">
                                            <p:txEl>
                                              <p:pRg st="3" end="3"/>
                                            </p:txEl>
                                          </p:spTgt>
                                        </p:tgtEl>
                                        <p:attrNameLst>
                                          <p:attrName>style.visibility</p:attrName>
                                        </p:attrNameLst>
                                      </p:cBhvr>
                                      <p:to>
                                        <p:strVal val="visible"/>
                                      </p:to>
                                    </p:set>
                                    <p:animEffect transition="in" filter="slide(fromBottom)">
                                      <p:cBhvr>
                                        <p:cTn id="17" dur="500"/>
                                        <p:tgtEl>
                                          <p:spTgt spid="2304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30403">
                                            <p:txEl>
                                              <p:pRg st="4" end="4"/>
                                            </p:txEl>
                                          </p:spTgt>
                                        </p:tgtEl>
                                        <p:attrNameLst>
                                          <p:attrName>style.visibility</p:attrName>
                                        </p:attrNameLst>
                                      </p:cBhvr>
                                      <p:to>
                                        <p:strVal val="visible"/>
                                      </p:to>
                                    </p:set>
                                    <p:animEffect transition="in" filter="slide(fromBottom)">
                                      <p:cBhvr>
                                        <p:cTn id="22" dur="500"/>
                                        <p:tgtEl>
                                          <p:spTgt spid="2304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30403">
                                            <p:txEl>
                                              <p:pRg st="5" end="5"/>
                                            </p:txEl>
                                          </p:spTgt>
                                        </p:tgtEl>
                                        <p:attrNameLst>
                                          <p:attrName>style.visibility</p:attrName>
                                        </p:attrNameLst>
                                      </p:cBhvr>
                                      <p:to>
                                        <p:strVal val="visible"/>
                                      </p:to>
                                    </p:set>
                                    <p:animEffect transition="in" filter="slide(fromBottom)">
                                      <p:cBhvr>
                                        <p:cTn id="27" dur="500"/>
                                        <p:tgtEl>
                                          <p:spTgt spid="230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lstStyle/>
          <a:p>
            <a:pPr eaLnBrk="1" hangingPunct="1"/>
            <a:endParaRPr lang="zh-CN" altLang="zh-CN" smtClean="0"/>
          </a:p>
        </p:txBody>
      </p:sp>
      <p:sp>
        <p:nvSpPr>
          <p:cNvPr id="245764" name="AutoShape 4"/>
          <p:cNvSpPr>
            <a:spLocks noChangeArrowheads="1"/>
          </p:cNvSpPr>
          <p:nvPr/>
        </p:nvSpPr>
        <p:spPr bwMode="auto">
          <a:xfrm>
            <a:off x="2135189" y="2852738"/>
            <a:ext cx="7921625" cy="1439862"/>
          </a:xfrm>
          <a:prstGeom prst="bevel">
            <a:avLst>
              <a:gd name="adj" fmla="val 12500"/>
            </a:avLst>
          </a:prstGeom>
          <a:solidFill>
            <a:srgbClr val="FFCC00">
              <a:alpha val="19000"/>
            </a:srgbClr>
          </a:solidFill>
          <a:ln w="9525">
            <a:solidFill>
              <a:schemeClr val="tx1"/>
            </a:solidFill>
            <a:miter lim="800000"/>
          </a:ln>
          <a:effectLst/>
        </p:spPr>
        <p:txBody>
          <a:bodyPr wrap="none" anchor="ctr"/>
          <a:lstStyle/>
          <a:p>
            <a:pPr algn="ctr">
              <a:defRPr/>
            </a:pPr>
            <a:r>
              <a:rPr lang="en-US" altLang="zh-CN" sz="2800" b="1">
                <a:effectLst>
                  <a:outerShdw blurRad="38100" dist="38100" dir="2700000" algn="tl">
                    <a:srgbClr val="FFFFFF"/>
                  </a:outerShdw>
                </a:effectLst>
              </a:rPr>
              <a:t>Introduction to the strategy pattern through </a:t>
            </a:r>
            <a:endParaRPr lang="en-US" altLang="zh-CN" sz="2800" b="1">
              <a:effectLst>
                <a:outerShdw blurRad="38100" dist="38100" dir="2700000" algn="tl">
                  <a:srgbClr val="FFFFFF"/>
                </a:outerShdw>
              </a:effectLst>
            </a:endParaRPr>
          </a:p>
          <a:p>
            <a:pPr algn="ctr">
              <a:defRPr/>
            </a:pPr>
            <a:r>
              <a:rPr lang="en-US" altLang="zh-CN" sz="2800" b="1">
                <a:effectLst>
                  <a:outerShdw blurRad="38100" dist="38100" dir="2700000" algn="tl">
                    <a:srgbClr val="FFFFFF"/>
                  </a:outerShdw>
                </a:effectLst>
              </a:rPr>
              <a:t>Design of a sorting program</a:t>
            </a:r>
            <a:endParaRPr lang="en-US" altLang="zh-CN" sz="2800" b="1">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753626" y="470779"/>
            <a:ext cx="9374624" cy="581733"/>
          </a:xfrm>
          <a:solidFill>
            <a:srgbClr val="CCFFCC"/>
          </a:solidFill>
        </p:spPr>
        <p:txBody>
          <a:bodyPr>
            <a:normAutofit fontScale="90000"/>
          </a:bodyPr>
          <a:lstStyle/>
          <a:p>
            <a:pPr eaLnBrk="1" hangingPunct="1">
              <a:lnSpc>
                <a:spcPct val="85000"/>
              </a:lnSpc>
            </a:pPr>
            <a:r>
              <a:rPr lang="en-US" altLang="zh-CN" sz="2800" b="1" dirty="0"/>
              <a:t>Introduction to the strategy pattern through Design of a sorting program</a:t>
            </a:r>
            <a:endParaRPr lang="en-US" altLang="zh-CN" sz="2800" b="1" dirty="0"/>
          </a:p>
        </p:txBody>
      </p:sp>
      <p:sp>
        <p:nvSpPr>
          <p:cNvPr id="7170" name="Rectangle 3"/>
          <p:cNvSpPr>
            <a:spLocks noGrp="1" noChangeArrowheads="1"/>
          </p:cNvSpPr>
          <p:nvPr>
            <p:ph idx="1"/>
          </p:nvPr>
        </p:nvSpPr>
        <p:spPr>
          <a:xfrm>
            <a:off x="753626" y="1563688"/>
            <a:ext cx="10681397" cy="3651407"/>
          </a:xfrm>
        </p:spPr>
        <p:txBody>
          <a:bodyPr>
            <a:normAutofit/>
          </a:bodyPr>
          <a:lstStyle/>
          <a:p>
            <a:pPr indent="0">
              <a:lnSpc>
                <a:spcPct val="120000"/>
              </a:lnSpc>
              <a:spcBef>
                <a:spcPct val="0"/>
              </a:spcBef>
              <a:buNone/>
            </a:pPr>
            <a:r>
              <a:rPr lang="en-US" altLang="zh-CN" b="1" dirty="0">
                <a:solidFill>
                  <a:srgbClr val="0000CC"/>
                </a:solidFill>
                <a:latin typeface="微软雅黑" panose="020B0503020204020204" pitchFamily="34" charset="-122"/>
                <a:ea typeface="微软雅黑" panose="020B0503020204020204" pitchFamily="34" charset="-122"/>
              </a:rPr>
              <a:t>【</a:t>
            </a:r>
            <a:r>
              <a:rPr lang="zh-CN" altLang="en-US" b="1" dirty="0">
                <a:solidFill>
                  <a:srgbClr val="0000CC"/>
                </a:solidFill>
                <a:latin typeface="微软雅黑" panose="020B0503020204020204" pitchFamily="34" charset="-122"/>
                <a:ea typeface="微软雅黑" panose="020B0503020204020204" pitchFamily="34" charset="-122"/>
              </a:rPr>
              <a:t>例</a:t>
            </a:r>
            <a:r>
              <a:rPr lang="en-US" altLang="zh-CN" b="1" dirty="0">
                <a:solidFill>
                  <a:srgbClr val="0000CC"/>
                </a:solidFill>
                <a:latin typeface="微软雅黑" panose="020B0503020204020204" pitchFamily="34" charset="-122"/>
                <a:ea typeface="微软雅黑" panose="020B0503020204020204" pitchFamily="34" charset="-122"/>
              </a:rPr>
              <a:t>1】</a:t>
            </a:r>
            <a:r>
              <a:rPr lang="zh-CN" altLang="en-US" b="1" dirty="0">
                <a:solidFill>
                  <a:srgbClr val="0000CC"/>
                </a:solidFill>
                <a:latin typeface="微软雅黑" panose="020B0503020204020204" pitchFamily="34" charset="-122"/>
                <a:ea typeface="微软雅黑" panose="020B0503020204020204" pitchFamily="34" charset="-122"/>
              </a:rPr>
              <a:t>排序程序设计的例子</a:t>
            </a:r>
            <a:r>
              <a:rPr lang="en-US" altLang="zh-CN" b="1" dirty="0">
                <a:solidFill>
                  <a:srgbClr val="0000CC"/>
                </a:solidFill>
                <a:latin typeface="微软雅黑" panose="020B0503020204020204" pitchFamily="34" charset="-122"/>
                <a:ea typeface="微软雅黑" panose="020B0503020204020204" pitchFamily="34" charset="-122"/>
              </a:rPr>
              <a:t> (Design of a sorting program</a:t>
            </a:r>
            <a:r>
              <a:rPr lang="en-US" altLang="zh-CN" b="1" dirty="0" smtClean="0">
                <a:solidFill>
                  <a:srgbClr val="0000CC"/>
                </a:solidFill>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indent="0">
              <a:lnSpc>
                <a:spcPct val="120000"/>
              </a:lnSpc>
              <a:spcBef>
                <a:spcPts val="600"/>
              </a:spcBef>
              <a:buNone/>
            </a:pPr>
            <a:r>
              <a:rPr lang="zh-CN" altLang="en-US" b="1" dirty="0" smtClean="0">
                <a:latin typeface="微软雅黑" panose="020B0503020204020204" pitchFamily="34" charset="-122"/>
                <a:ea typeface="微软雅黑" panose="020B0503020204020204" pitchFamily="34" charset="-122"/>
              </a:rPr>
              <a:t>需求：设计一个排序程序，分别使用</a:t>
            </a:r>
            <a:r>
              <a:rPr lang="en-US" altLang="zh-CN" b="1" dirty="0" smtClean="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lvl="1" indent="0">
              <a:lnSpc>
                <a:spcPct val="120000"/>
              </a:lnSpc>
              <a:spcBef>
                <a:spcPts val="600"/>
              </a:spcBef>
            </a:pPr>
            <a:r>
              <a:rPr lang="zh-CN" altLang="en-US" sz="2800" b="1" dirty="0" smtClean="0">
                <a:latin typeface="微软雅黑" panose="020B0503020204020204" pitchFamily="34" charset="-122"/>
                <a:ea typeface="微软雅黑" panose="020B0503020204020204" pitchFamily="34" charset="-122"/>
              </a:rPr>
              <a:t>冒泡排序算法</a:t>
            </a:r>
            <a:r>
              <a:rPr lang="en-US" altLang="zh-CN" sz="2800" b="1" dirty="0" smtClean="0">
                <a:latin typeface="微软雅黑" panose="020B0503020204020204" pitchFamily="34" charset="-122"/>
                <a:ea typeface="微软雅黑" panose="020B0503020204020204" pitchFamily="34" charset="-122"/>
              </a:rPr>
              <a:t> Bubble Sort</a:t>
            </a:r>
            <a:endParaRPr lang="en-US" altLang="zh-CN" sz="2800" b="1" dirty="0" smtClean="0">
              <a:latin typeface="微软雅黑" panose="020B0503020204020204" pitchFamily="34" charset="-122"/>
              <a:ea typeface="微软雅黑" panose="020B0503020204020204" pitchFamily="34" charset="-122"/>
            </a:endParaRPr>
          </a:p>
          <a:p>
            <a:pPr lvl="1" indent="0">
              <a:lnSpc>
                <a:spcPct val="120000"/>
              </a:lnSpc>
              <a:spcBef>
                <a:spcPts val="600"/>
              </a:spcBef>
            </a:pPr>
            <a:r>
              <a:rPr lang="zh-CN" altLang="en-US" sz="2800" b="1" dirty="0" smtClean="0">
                <a:latin typeface="微软雅黑" panose="020B0503020204020204" pitchFamily="34" charset="-122"/>
                <a:ea typeface="微软雅黑" panose="020B0503020204020204" pitchFamily="34" charset="-122"/>
              </a:rPr>
              <a:t>堆排序算法</a:t>
            </a:r>
            <a:r>
              <a:rPr lang="en-US" altLang="zh-CN" sz="2800" b="1" dirty="0" smtClean="0">
                <a:latin typeface="微软雅黑" panose="020B0503020204020204" pitchFamily="34" charset="-122"/>
                <a:ea typeface="微软雅黑" panose="020B0503020204020204" pitchFamily="34" charset="-122"/>
              </a:rPr>
              <a:t> Heap Sort </a:t>
            </a:r>
            <a:endParaRPr lang="en-US" altLang="zh-CN" sz="2800" b="1" dirty="0" smtClean="0">
              <a:latin typeface="微软雅黑" panose="020B0503020204020204" pitchFamily="34" charset="-122"/>
              <a:ea typeface="微软雅黑" panose="020B0503020204020204" pitchFamily="34" charset="-122"/>
            </a:endParaRPr>
          </a:p>
          <a:p>
            <a:pPr lvl="1" indent="0">
              <a:lnSpc>
                <a:spcPct val="120000"/>
              </a:lnSpc>
              <a:spcBef>
                <a:spcPts val="600"/>
              </a:spcBef>
            </a:pPr>
            <a:r>
              <a:rPr lang="zh-CN" altLang="en-US" sz="2800" b="1" dirty="0" smtClean="0">
                <a:latin typeface="微软雅黑" panose="020B0503020204020204" pitchFamily="34" charset="-122"/>
                <a:ea typeface="微软雅黑" panose="020B0503020204020204" pitchFamily="34" charset="-122"/>
              </a:rPr>
              <a:t>插入排序算法</a:t>
            </a:r>
            <a:r>
              <a:rPr lang="en-US" altLang="zh-CN" sz="2800" b="1" dirty="0" smtClean="0">
                <a:latin typeface="微软雅黑" panose="020B0503020204020204" pitchFamily="34" charset="-122"/>
                <a:ea typeface="微软雅黑" panose="020B0503020204020204" pitchFamily="34" charset="-122"/>
              </a:rPr>
              <a:t> Insertion Sort</a:t>
            </a:r>
            <a:endParaRPr lang="en-US" altLang="zh-CN" sz="2800" b="1" dirty="0" smtClean="0">
              <a:latin typeface="微软雅黑" panose="020B0503020204020204" pitchFamily="34" charset="-122"/>
              <a:ea typeface="微软雅黑" panose="020B0503020204020204" pitchFamily="34" charset="-122"/>
            </a:endParaRPr>
          </a:p>
          <a:p>
            <a:pPr lvl="1" indent="0">
              <a:lnSpc>
                <a:spcPct val="120000"/>
              </a:lnSpc>
              <a:spcBef>
                <a:spcPts val="600"/>
              </a:spcBef>
            </a:pPr>
            <a:r>
              <a:rPr lang="zh-CN" altLang="en-US" sz="2800" b="1" dirty="0" smtClean="0">
                <a:latin typeface="微软雅黑" panose="020B0503020204020204" pitchFamily="34" charset="-122"/>
                <a:ea typeface="微软雅黑" panose="020B0503020204020204" pitchFamily="34" charset="-122"/>
              </a:rPr>
              <a:t>快速排序算法</a:t>
            </a:r>
            <a:r>
              <a:rPr lang="en-US" altLang="zh-CN" sz="2800" b="1" dirty="0" smtClean="0">
                <a:latin typeface="微软雅黑" panose="020B0503020204020204" pitchFamily="34" charset="-122"/>
                <a:ea typeface="微软雅黑" panose="020B0503020204020204" pitchFamily="34" charset="-122"/>
              </a:rPr>
              <a:t> Quick Sort</a:t>
            </a:r>
            <a:endParaRPr lang="en-US" altLang="zh-CN" sz="28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3"/>
          <p:cNvSpPr>
            <a:spLocks noGrp="1" noChangeArrowheads="1"/>
          </p:cNvSpPr>
          <p:nvPr>
            <p:ph idx="1"/>
          </p:nvPr>
        </p:nvSpPr>
        <p:spPr>
          <a:xfrm>
            <a:off x="541698" y="1389757"/>
            <a:ext cx="8312591" cy="526357"/>
          </a:xfrm>
        </p:spPr>
        <p:txBody>
          <a:bodyPr/>
          <a:lstStyle/>
          <a:p>
            <a:pPr eaLnBrk="1" hangingPunct="1"/>
            <a:r>
              <a:rPr lang="en-US" altLang="zh-CN" b="1" dirty="0">
                <a:solidFill>
                  <a:srgbClr val="0000CC"/>
                </a:solidFill>
                <a:latin typeface="微软雅黑" panose="020B0503020204020204" pitchFamily="34" charset="-122"/>
                <a:ea typeface="微软雅黑" panose="020B0503020204020204" pitchFamily="34" charset="-122"/>
              </a:rPr>
              <a:t>Design 1</a:t>
            </a:r>
            <a:r>
              <a:rPr lang="en-US" altLang="zh-CN"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使用一个单独的类实现所有的</a:t>
            </a:r>
            <a:r>
              <a:rPr lang="en-US" altLang="zh-CN" b="1" dirty="0" smtClean="0">
                <a:latin typeface="微软雅黑" panose="020B0503020204020204" pitchFamily="34" charset="-122"/>
                <a:ea typeface="微软雅黑" panose="020B0503020204020204" pitchFamily="34" charset="-122"/>
              </a:rPr>
              <a:t>4</a:t>
            </a:r>
            <a:r>
              <a:rPr lang="zh-CN" altLang="en-US" b="1" dirty="0" smtClean="0">
                <a:latin typeface="微软雅黑" panose="020B0503020204020204" pitchFamily="34" charset="-122"/>
                <a:ea typeface="微软雅黑" panose="020B0503020204020204" pitchFamily="34" charset="-122"/>
              </a:rPr>
              <a:t>个算法</a:t>
            </a:r>
            <a:endParaRPr lang="en-US" altLang="zh-CN" b="1" dirty="0">
              <a:latin typeface="微软雅黑" panose="020B0503020204020204" pitchFamily="34" charset="-122"/>
              <a:ea typeface="微软雅黑" panose="020B0503020204020204" pitchFamily="34" charset="-122"/>
            </a:endParaRPr>
          </a:p>
        </p:txBody>
      </p:sp>
      <p:sp>
        <p:nvSpPr>
          <p:cNvPr id="207877" name="Rectangle 5"/>
          <p:cNvSpPr>
            <a:spLocks noChangeArrowheads="1"/>
          </p:cNvSpPr>
          <p:nvPr/>
        </p:nvSpPr>
        <p:spPr bwMode="auto">
          <a:xfrm>
            <a:off x="2351089" y="2205038"/>
            <a:ext cx="7488237" cy="431800"/>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Sorting</a:t>
            </a: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7878" name="Rectangle 6"/>
          <p:cNvSpPr>
            <a:spLocks noChangeArrowheads="1"/>
          </p:cNvSpPr>
          <p:nvPr/>
        </p:nvSpPr>
        <p:spPr bwMode="auto">
          <a:xfrm>
            <a:off x="2351089" y="2852739"/>
            <a:ext cx="7488237" cy="2808287"/>
          </a:xfrm>
          <a:prstGeom prst="rect">
            <a:avLst/>
          </a:prstGeom>
          <a:solidFill>
            <a:srgbClr val="FFFFFF"/>
          </a:solidFill>
          <a:ln w="9525">
            <a:solidFill>
              <a:schemeClr val="tx1"/>
            </a:solidFill>
            <a:miter lim="800000"/>
          </a:ln>
        </p:spPr>
        <p:txBody>
          <a:bodyPr wrap="none" lIns="0" tIns="0" rIns="0" bIns="0" anchor="ctr"/>
          <a:lstStyle/>
          <a:p>
            <a:r>
              <a:rPr lang="en-US" altLang="zh-CN" sz="2800" b="1" dirty="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main(</a:t>
            </a:r>
            <a:r>
              <a:rPr lang="en-US" altLang="zh-CN" sz="2800" b="1" dirty="0" err="1" smtClean="0">
                <a:latin typeface="微软雅黑" panose="020B0503020204020204" pitchFamily="34" charset="-122"/>
                <a:ea typeface="微软雅黑" panose="020B0503020204020204" pitchFamily="34" charset="-122"/>
              </a:rPr>
              <a:t>argsv</a:t>
            </a:r>
            <a:r>
              <a:rPr lang="en-US" altLang="zh-CN" sz="2800" b="1" dirty="0" smtClean="0">
                <a:latin typeface="微软雅黑" panose="020B0503020204020204" pitchFamily="34" charset="-122"/>
                <a:ea typeface="微软雅黑" panose="020B0503020204020204" pitchFamily="34" charset="-122"/>
              </a:rPr>
              <a:t>: String[] </a:t>
            </a:r>
            <a:r>
              <a:rPr lang="en-US" altLang="zh-CN" sz="2800" b="1" dirty="0">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endParaRPr lang="en-US" altLang="zh-CN" sz="2800" b="1" dirty="0">
              <a:latin typeface="微软雅黑" panose="020B0503020204020204" pitchFamily="34" charset="-122"/>
              <a:ea typeface="微软雅黑" panose="020B0503020204020204" pitchFamily="34" charset="-122"/>
            </a:endParaRPr>
          </a:p>
          <a:p>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bubbleSort</a:t>
            </a:r>
            <a:r>
              <a:rPr lang="en-US" altLang="zh-CN" sz="2800" b="1" dirty="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a:t>
            </a:r>
            <a:r>
              <a:rPr lang="en-US" altLang="zh-CN" sz="2800" b="1" dirty="0" err="1" smtClean="0">
                <a:latin typeface="微软雅黑" panose="020B0503020204020204" pitchFamily="34" charset="-122"/>
                <a:ea typeface="微软雅黑" panose="020B0503020204020204" pitchFamily="34" charset="-122"/>
              </a:rPr>
              <a:t>nums</a:t>
            </a:r>
            <a:r>
              <a:rPr lang="en-US" altLang="zh-CN" sz="2800" b="1" dirty="0" smtClean="0">
                <a:latin typeface="微软雅黑" panose="020B0503020204020204" pitchFamily="34" charset="-122"/>
                <a:ea typeface="微软雅黑" panose="020B0503020204020204" pitchFamily="34" charset="-122"/>
              </a:rPr>
              <a:t>: </a:t>
            </a:r>
            <a:r>
              <a:rPr lang="en-US" altLang="zh-CN" sz="2800" b="1" dirty="0" err="1" smtClean="0">
                <a:latin typeface="微软雅黑" panose="020B0503020204020204" pitchFamily="34" charset="-122"/>
                <a:ea typeface="微软雅黑" panose="020B0503020204020204" pitchFamily="34" charset="-122"/>
              </a:rPr>
              <a:t>int</a:t>
            </a:r>
            <a:r>
              <a:rPr lang="en-US" altLang="zh-CN" sz="2800" b="1" dirty="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 </a:t>
            </a:r>
            <a:r>
              <a:rPr lang="en-US" altLang="zh-CN" sz="2800" b="1" dirty="0" err="1">
                <a:latin typeface="微软雅黑" panose="020B0503020204020204" pitchFamily="34" charset="-122"/>
                <a:ea typeface="微软雅黑" panose="020B0503020204020204" pitchFamily="34" charset="-122"/>
              </a:rPr>
              <a:t>int</a:t>
            </a:r>
            <a:r>
              <a:rPr lang="en-US" altLang="zh-CN" sz="2800" b="1" dirty="0">
                <a:latin typeface="微软雅黑" panose="020B0503020204020204" pitchFamily="34" charset="-122"/>
                <a:ea typeface="微软雅黑" panose="020B0503020204020204" pitchFamily="34" charset="-122"/>
              </a:rPr>
              <a:t>[ ] </a:t>
            </a:r>
            <a:endParaRPr lang="en-US" altLang="zh-CN" sz="2800" b="1" dirty="0">
              <a:latin typeface="微软雅黑" panose="020B0503020204020204" pitchFamily="34" charset="-122"/>
              <a:ea typeface="微软雅黑" panose="020B0503020204020204" pitchFamily="34" charset="-122"/>
            </a:endParaRPr>
          </a:p>
          <a:p>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heapSort</a:t>
            </a:r>
            <a:r>
              <a:rPr lang="en-US" altLang="zh-CN" sz="2800" b="1" dirty="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a:t>
            </a:r>
            <a:r>
              <a:rPr lang="en-US" altLang="zh-CN" sz="2800" b="1" dirty="0" err="1" smtClean="0">
                <a:latin typeface="微软雅黑" panose="020B0503020204020204" pitchFamily="34" charset="-122"/>
                <a:ea typeface="微软雅黑" panose="020B0503020204020204" pitchFamily="34" charset="-122"/>
              </a:rPr>
              <a:t>nums</a:t>
            </a:r>
            <a:r>
              <a:rPr lang="en-US" altLang="zh-CN" sz="2800" b="1" dirty="0" smtClean="0">
                <a:latin typeface="微软雅黑" panose="020B0503020204020204" pitchFamily="34" charset="-122"/>
                <a:ea typeface="微软雅黑" panose="020B0503020204020204" pitchFamily="34" charset="-122"/>
              </a:rPr>
              <a:t>: </a:t>
            </a:r>
            <a:r>
              <a:rPr lang="en-US" altLang="zh-CN" sz="2800" b="1" dirty="0" err="1" smtClean="0">
                <a:latin typeface="微软雅黑" panose="020B0503020204020204" pitchFamily="34" charset="-122"/>
                <a:ea typeface="微软雅黑" panose="020B0503020204020204" pitchFamily="34" charset="-122"/>
              </a:rPr>
              <a:t>int</a:t>
            </a:r>
            <a:r>
              <a:rPr lang="en-US" altLang="zh-CN" sz="2800" b="1" dirty="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 </a:t>
            </a:r>
            <a:r>
              <a:rPr lang="en-US" altLang="zh-CN" sz="2800" b="1" dirty="0" err="1">
                <a:latin typeface="微软雅黑" panose="020B0503020204020204" pitchFamily="34" charset="-122"/>
                <a:ea typeface="微软雅黑" panose="020B0503020204020204" pitchFamily="34" charset="-122"/>
              </a:rPr>
              <a:t>int</a:t>
            </a:r>
            <a:r>
              <a:rPr lang="en-US" altLang="zh-CN" sz="2800" b="1" dirty="0">
                <a:latin typeface="微软雅黑" panose="020B0503020204020204" pitchFamily="34" charset="-122"/>
                <a:ea typeface="微软雅黑" panose="020B0503020204020204" pitchFamily="34" charset="-122"/>
              </a:rPr>
              <a:t>[ ] </a:t>
            </a:r>
            <a:endParaRPr lang="en-US" altLang="zh-CN" sz="2800" b="1" dirty="0">
              <a:latin typeface="微软雅黑" panose="020B0503020204020204" pitchFamily="34" charset="-122"/>
              <a:ea typeface="微软雅黑" panose="020B0503020204020204" pitchFamily="34" charset="-122"/>
            </a:endParaRPr>
          </a:p>
          <a:p>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insertionSort</a:t>
            </a:r>
            <a:r>
              <a:rPr lang="en-US" altLang="zh-CN" sz="2800" b="1" dirty="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a:t>
            </a:r>
            <a:r>
              <a:rPr lang="en-US" altLang="zh-CN" sz="2800" b="1" dirty="0" err="1" smtClean="0">
                <a:latin typeface="微软雅黑" panose="020B0503020204020204" pitchFamily="34" charset="-122"/>
                <a:ea typeface="微软雅黑" panose="020B0503020204020204" pitchFamily="34" charset="-122"/>
              </a:rPr>
              <a:t>nums</a:t>
            </a:r>
            <a:r>
              <a:rPr lang="en-US" altLang="zh-CN" sz="2800" b="1" dirty="0" smtClean="0">
                <a:latin typeface="微软雅黑" panose="020B0503020204020204" pitchFamily="34" charset="-122"/>
                <a:ea typeface="微软雅黑" panose="020B0503020204020204" pitchFamily="34" charset="-122"/>
              </a:rPr>
              <a:t>: </a:t>
            </a:r>
            <a:r>
              <a:rPr lang="en-US" altLang="zh-CN" sz="2800" b="1" dirty="0" err="1" smtClean="0">
                <a:latin typeface="微软雅黑" panose="020B0503020204020204" pitchFamily="34" charset="-122"/>
                <a:ea typeface="微软雅黑" panose="020B0503020204020204" pitchFamily="34" charset="-122"/>
              </a:rPr>
              <a:t>int</a:t>
            </a:r>
            <a:r>
              <a:rPr lang="en-US" altLang="zh-CN" sz="2800" b="1" dirty="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 </a:t>
            </a:r>
            <a:r>
              <a:rPr lang="en-US" altLang="zh-CN" sz="2800" b="1" dirty="0" err="1">
                <a:latin typeface="微软雅黑" panose="020B0503020204020204" pitchFamily="34" charset="-122"/>
                <a:ea typeface="微软雅黑" panose="020B0503020204020204" pitchFamily="34" charset="-122"/>
              </a:rPr>
              <a:t>int</a:t>
            </a:r>
            <a:r>
              <a:rPr lang="en-US" altLang="zh-CN" sz="2800" b="1" dirty="0">
                <a:latin typeface="微软雅黑" panose="020B0503020204020204" pitchFamily="34" charset="-122"/>
                <a:ea typeface="微软雅黑" panose="020B0503020204020204" pitchFamily="34" charset="-122"/>
              </a:rPr>
              <a:t>[ ] </a:t>
            </a:r>
            <a:endParaRPr lang="en-US" altLang="zh-CN" sz="2800" b="1" dirty="0">
              <a:latin typeface="微软雅黑" panose="020B0503020204020204" pitchFamily="34" charset="-122"/>
              <a:ea typeface="微软雅黑" panose="020B0503020204020204" pitchFamily="34" charset="-122"/>
            </a:endParaRPr>
          </a:p>
          <a:p>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quickSort</a:t>
            </a:r>
            <a:r>
              <a:rPr lang="en-US" altLang="zh-CN" sz="2800" b="1" dirty="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a:t>
            </a:r>
            <a:r>
              <a:rPr lang="en-US" altLang="zh-CN" sz="2800" b="1" dirty="0" err="1" smtClean="0">
                <a:latin typeface="微软雅黑" panose="020B0503020204020204" pitchFamily="34" charset="-122"/>
                <a:ea typeface="微软雅黑" panose="020B0503020204020204" pitchFamily="34" charset="-122"/>
              </a:rPr>
              <a:t>nums</a:t>
            </a:r>
            <a:r>
              <a:rPr lang="en-US" altLang="zh-CN" sz="2800" b="1" dirty="0" smtClean="0">
                <a:latin typeface="微软雅黑" panose="020B0503020204020204" pitchFamily="34" charset="-122"/>
                <a:ea typeface="微软雅黑" panose="020B0503020204020204" pitchFamily="34" charset="-122"/>
              </a:rPr>
              <a:t>: </a:t>
            </a:r>
            <a:r>
              <a:rPr lang="en-US" altLang="zh-CN" sz="2800" b="1" dirty="0" err="1" smtClean="0">
                <a:latin typeface="微软雅黑" panose="020B0503020204020204" pitchFamily="34" charset="-122"/>
                <a:ea typeface="微软雅黑" panose="020B0503020204020204" pitchFamily="34" charset="-122"/>
              </a:rPr>
              <a:t>int</a:t>
            </a:r>
            <a:r>
              <a:rPr lang="en-US" altLang="zh-CN" sz="2800" b="1" dirty="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 </a:t>
            </a:r>
            <a:r>
              <a:rPr lang="en-US" altLang="zh-CN" sz="2800" b="1" dirty="0" err="1">
                <a:latin typeface="微软雅黑" panose="020B0503020204020204" pitchFamily="34" charset="-122"/>
                <a:ea typeface="微软雅黑" panose="020B0503020204020204" pitchFamily="34" charset="-122"/>
              </a:rPr>
              <a:t>int</a:t>
            </a:r>
            <a:r>
              <a:rPr lang="en-US" altLang="zh-CN" sz="2800" b="1" dirty="0">
                <a:latin typeface="微软雅黑" panose="020B0503020204020204" pitchFamily="34" charset="-122"/>
                <a:ea typeface="微软雅黑" panose="020B0503020204020204" pitchFamily="34" charset="-122"/>
              </a:rPr>
              <a:t>[ ]  </a:t>
            </a:r>
            <a:endParaRPr lang="en-US" altLang="zh-CN" sz="2800" b="1" dirty="0">
              <a:latin typeface="微软雅黑" panose="020B0503020204020204" pitchFamily="34" charset="-122"/>
              <a:ea typeface="微软雅黑" panose="020B0503020204020204" pitchFamily="34" charset="-122"/>
            </a:endParaRPr>
          </a:p>
        </p:txBody>
      </p:sp>
      <p:sp>
        <p:nvSpPr>
          <p:cNvPr id="8196" name="Rectangle 7"/>
          <p:cNvSpPr>
            <a:spLocks noChangeArrowheads="1"/>
          </p:cNvSpPr>
          <p:nvPr/>
        </p:nvSpPr>
        <p:spPr bwMode="auto">
          <a:xfrm>
            <a:off x="2351089" y="2646364"/>
            <a:ext cx="7488237" cy="206375"/>
          </a:xfrm>
          <a:prstGeom prst="rect">
            <a:avLst/>
          </a:prstGeom>
          <a:solidFill>
            <a:srgbClr val="FFFFFF"/>
          </a:solidFill>
          <a:ln w="9525">
            <a:solidFill>
              <a:schemeClr val="tx1"/>
            </a:solidFill>
            <a:miter lim="800000"/>
          </a:ln>
        </p:spPr>
        <p:txBody>
          <a:bodyPr wrap="none" anchor="ctr"/>
          <a:lstStyle/>
          <a:p>
            <a:pPr algn="ctr"/>
            <a:endParaRPr lang="zh-CN" altLang="zh-CN" sz="2800">
              <a:latin typeface="微软雅黑" panose="020B0503020204020204" pitchFamily="34" charset="-122"/>
              <a:ea typeface="微软雅黑" panose="020B0503020204020204" pitchFamily="34" charset="-122"/>
            </a:endParaRPr>
          </a:p>
        </p:txBody>
      </p:sp>
      <p:sp>
        <p:nvSpPr>
          <p:cNvPr id="8197" name="Rectangle 14"/>
          <p:cNvSpPr>
            <a:spLocks noGrp="1" noChangeArrowheads="1"/>
          </p:cNvSpPr>
          <p:nvPr>
            <p:ph type="title"/>
          </p:nvPr>
        </p:nvSpPr>
        <p:spPr>
          <a:xfrm>
            <a:off x="812000" y="260350"/>
            <a:ext cx="9316250" cy="719138"/>
          </a:xfrm>
          <a:solidFill>
            <a:srgbClr val="CCFFCC"/>
          </a:solidFill>
        </p:spPr>
        <p:txBody>
          <a:bodyPr>
            <a:normAutofit fontScale="90000"/>
          </a:bodyPr>
          <a:lstStyle/>
          <a:p>
            <a:pPr eaLnBrk="1" hangingPunct="1">
              <a:lnSpc>
                <a:spcPct val="85000"/>
              </a:lnSpc>
            </a:pPr>
            <a:r>
              <a:rPr lang="en-US" altLang="zh-CN" sz="2800" b="1" dirty="0"/>
              <a:t>Introduction to the strategy pattern through Design of a sorting program</a:t>
            </a:r>
            <a:endParaRPr lang="en-US" altLang="zh-CN" sz="2800" b="1" dirty="0"/>
          </a:p>
        </p:txBody>
      </p:sp>
      <p:sp>
        <p:nvSpPr>
          <p:cNvPr id="2" name="TextBox 1"/>
          <p:cNvSpPr txBox="1">
            <a:spLocks noChangeArrowheads="1"/>
          </p:cNvSpPr>
          <p:nvPr/>
        </p:nvSpPr>
        <p:spPr bwMode="auto">
          <a:xfrm>
            <a:off x="812000" y="5867401"/>
            <a:ext cx="4414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solidFill>
                  <a:srgbClr val="0000CC"/>
                </a:solidFill>
                <a:latin typeface="微软雅黑" panose="020B0503020204020204" pitchFamily="34" charset="-122"/>
                <a:ea typeface="微软雅黑" panose="020B0503020204020204" pitchFamily="34" charset="-122"/>
              </a:rPr>
              <a:t>评论：最愚蠢的设计</a:t>
            </a:r>
            <a:endParaRPr lang="zh-CN" altLang="en-US" sz="3200"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7878">
                                            <p:txEl>
                                              <p:pRg st="0" end="0"/>
                                            </p:txEl>
                                          </p:spTgt>
                                        </p:tgtEl>
                                        <p:attrNameLst>
                                          <p:attrName>style.visibility</p:attrName>
                                        </p:attrNameLst>
                                      </p:cBhvr>
                                      <p:to>
                                        <p:strVal val="visible"/>
                                      </p:to>
                                    </p:set>
                                    <p:animEffect transition="in" filter="slide(fromBottom)">
                                      <p:cBhvr>
                                        <p:cTn id="7" dur="500"/>
                                        <p:tgtEl>
                                          <p:spTgt spid="2078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nodeType="clickEffect">
                                  <p:stCondLst>
                                    <p:cond delay="0"/>
                                  </p:stCondLst>
                                  <p:childTnLst>
                                    <p:set>
                                      <p:cBhvr>
                                        <p:cTn id="11" dur="1" fill="hold">
                                          <p:stCondLst>
                                            <p:cond delay="0"/>
                                          </p:stCondLst>
                                        </p:cTn>
                                        <p:tgtEl>
                                          <p:spTgt spid="207878">
                                            <p:txEl>
                                              <p:pRg st="2" end="2"/>
                                            </p:txEl>
                                          </p:spTgt>
                                        </p:tgtEl>
                                        <p:attrNameLst>
                                          <p:attrName>style.visibility</p:attrName>
                                        </p:attrNameLst>
                                      </p:cBhvr>
                                      <p:to>
                                        <p:strVal val="visible"/>
                                      </p:to>
                                    </p:set>
                                    <p:animEffect transition="in" filter="fade">
                                      <p:cBhvr>
                                        <p:cTn id="12" dur="800" decel="100000"/>
                                        <p:tgtEl>
                                          <p:spTgt spid="207878">
                                            <p:txEl>
                                              <p:pRg st="2" end="2"/>
                                            </p:txEl>
                                          </p:spTgt>
                                        </p:tgtEl>
                                      </p:cBhvr>
                                    </p:animEffect>
                                    <p:anim calcmode="lin" valueType="num">
                                      <p:cBhvr>
                                        <p:cTn id="13" dur="800" decel="100000" fill="hold"/>
                                        <p:tgtEl>
                                          <p:spTgt spid="207878">
                                            <p:txEl>
                                              <p:pRg st="2" end="2"/>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207878">
                                            <p:txEl>
                                              <p:pRg st="2" end="2"/>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207878">
                                            <p:txEl>
                                              <p:pRg st="2" end="2"/>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207878">
                                            <p:txEl>
                                              <p:pRg st="2" end="2"/>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207878">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nodeType="clickEffect">
                                  <p:stCondLst>
                                    <p:cond delay="0"/>
                                  </p:stCondLst>
                                  <p:childTnLst>
                                    <p:set>
                                      <p:cBhvr>
                                        <p:cTn id="21" dur="1" fill="hold">
                                          <p:stCondLst>
                                            <p:cond delay="0"/>
                                          </p:stCondLst>
                                        </p:cTn>
                                        <p:tgtEl>
                                          <p:spTgt spid="207878">
                                            <p:txEl>
                                              <p:pRg st="3" end="3"/>
                                            </p:txEl>
                                          </p:spTgt>
                                        </p:tgtEl>
                                        <p:attrNameLst>
                                          <p:attrName>style.visibility</p:attrName>
                                        </p:attrNameLst>
                                      </p:cBhvr>
                                      <p:to>
                                        <p:strVal val="visible"/>
                                      </p:to>
                                    </p:set>
                                    <p:anim calcmode="lin" valueType="num">
                                      <p:cBhvr>
                                        <p:cTn id="22" dur="1000" fill="hold"/>
                                        <p:tgtEl>
                                          <p:spTgt spid="207878">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20787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07878">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9" presetClass="entr" presetSubtype="0" fill="hold" nodeType="clickEffect">
                                  <p:stCondLst>
                                    <p:cond delay="0"/>
                                  </p:stCondLst>
                                  <p:childTnLst>
                                    <p:set>
                                      <p:cBhvr>
                                        <p:cTn id="28" dur="1" fill="hold">
                                          <p:stCondLst>
                                            <p:cond delay="0"/>
                                          </p:stCondLst>
                                        </p:cTn>
                                        <p:tgtEl>
                                          <p:spTgt spid="207878">
                                            <p:txEl>
                                              <p:pRg st="4" end="4"/>
                                            </p:txEl>
                                          </p:spTgt>
                                        </p:tgtEl>
                                        <p:attrNameLst>
                                          <p:attrName>style.visibility</p:attrName>
                                        </p:attrNameLst>
                                      </p:cBhvr>
                                      <p:to>
                                        <p:strVal val="visible"/>
                                      </p:to>
                                    </p:set>
                                    <p:anim calcmode="lin" valueType="num">
                                      <p:cBhvr>
                                        <p:cTn id="29" dur="1000" fill="hold"/>
                                        <p:tgtEl>
                                          <p:spTgt spid="207878">
                                            <p:txEl>
                                              <p:pRg st="4" end="4"/>
                                            </p:txEl>
                                          </p:spTgt>
                                        </p:tgtEl>
                                        <p:attrNameLst>
                                          <p:attrName>ppt_x</p:attrName>
                                        </p:attrNameLst>
                                      </p:cBhvr>
                                      <p:tavLst>
                                        <p:tav tm="0">
                                          <p:val>
                                            <p:strVal val="#ppt_x-.2"/>
                                          </p:val>
                                        </p:tav>
                                        <p:tav tm="100000">
                                          <p:val>
                                            <p:strVal val="#ppt_x"/>
                                          </p:val>
                                        </p:tav>
                                      </p:tavLst>
                                    </p:anim>
                                    <p:anim calcmode="lin" valueType="num">
                                      <p:cBhvr>
                                        <p:cTn id="30" dur="1000" fill="hold"/>
                                        <p:tgtEl>
                                          <p:spTgt spid="20787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20787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9" presetClass="entr" presetSubtype="0" fill="hold" nodeType="clickEffect">
                                  <p:stCondLst>
                                    <p:cond delay="0"/>
                                  </p:stCondLst>
                                  <p:childTnLst>
                                    <p:set>
                                      <p:cBhvr>
                                        <p:cTn id="35" dur="1" fill="hold">
                                          <p:stCondLst>
                                            <p:cond delay="0"/>
                                          </p:stCondLst>
                                        </p:cTn>
                                        <p:tgtEl>
                                          <p:spTgt spid="207878">
                                            <p:txEl>
                                              <p:pRg st="5" end="5"/>
                                            </p:txEl>
                                          </p:spTgt>
                                        </p:tgtEl>
                                        <p:attrNameLst>
                                          <p:attrName>style.visibility</p:attrName>
                                        </p:attrNameLst>
                                      </p:cBhvr>
                                      <p:to>
                                        <p:strVal val="visible"/>
                                      </p:to>
                                    </p:set>
                                    <p:anim calcmode="lin" valueType="num">
                                      <p:cBhvr>
                                        <p:cTn id="36" dur="1000" fill="hold"/>
                                        <p:tgtEl>
                                          <p:spTgt spid="207878">
                                            <p:txEl>
                                              <p:pRg st="5" end="5"/>
                                            </p:txEl>
                                          </p:spTgt>
                                        </p:tgtEl>
                                        <p:attrNameLst>
                                          <p:attrName>ppt_x</p:attrName>
                                        </p:attrNameLst>
                                      </p:cBhvr>
                                      <p:tavLst>
                                        <p:tav tm="0">
                                          <p:val>
                                            <p:strVal val="#ppt_x-.2"/>
                                          </p:val>
                                        </p:tav>
                                        <p:tav tm="100000">
                                          <p:val>
                                            <p:strVal val="#ppt_x"/>
                                          </p:val>
                                        </p:tav>
                                      </p:tavLst>
                                    </p:anim>
                                    <p:anim calcmode="lin" valueType="num">
                                      <p:cBhvr>
                                        <p:cTn id="37" dur="1000" fill="hold"/>
                                        <p:tgtEl>
                                          <p:spTgt spid="20787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207878">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1000"/>
                                        <p:tgtEl>
                                          <p:spTgt spid="2"/>
                                        </p:tgtEl>
                                      </p:cBhvr>
                                    </p:animEffect>
                                    <p:anim calcmode="lin" valueType="num">
                                      <p:cBhvr>
                                        <p:cTn id="44" dur="1000" fill="hold"/>
                                        <p:tgtEl>
                                          <p:spTgt spid="2"/>
                                        </p:tgtEl>
                                        <p:attrNameLst>
                                          <p:attrName>ppt_x</p:attrName>
                                        </p:attrNameLst>
                                      </p:cBhvr>
                                      <p:tavLst>
                                        <p:tav tm="0">
                                          <p:val>
                                            <p:strVal val="#ppt_x"/>
                                          </p:val>
                                        </p:tav>
                                        <p:tav tm="100000">
                                          <p:val>
                                            <p:strVal val="#ppt_x"/>
                                          </p:val>
                                        </p:tav>
                                      </p:tavLst>
                                    </p:anim>
                                    <p:anim calcmode="lin" valueType="num">
                                      <p:cBhvr>
                                        <p:cTn id="4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a:xfrm>
            <a:off x="679010" y="1522901"/>
            <a:ext cx="11054281" cy="3972553"/>
          </a:xfrm>
        </p:spPr>
        <p:txBody>
          <a:bodyPr/>
          <a:lstStyle/>
          <a:p>
            <a:pPr>
              <a:lnSpc>
                <a:spcPct val="100000"/>
              </a:lnSpc>
              <a:spcBef>
                <a:spcPts val="600"/>
              </a:spcBef>
              <a:buNone/>
              <a:defRPr/>
            </a:pPr>
            <a:r>
              <a:rPr lang="zh-CN" altLang="en-US" sz="3000" b="1" dirty="0" smtClean="0">
                <a:latin typeface="微软雅黑" panose="020B0503020204020204" pitchFamily="34" charset="-122"/>
                <a:ea typeface="微软雅黑" panose="020B0503020204020204" pitchFamily="34" charset="-122"/>
              </a:rPr>
              <a:t>缺点</a:t>
            </a:r>
            <a:r>
              <a:rPr lang="en-US" altLang="zh-CN" sz="3000" b="1" dirty="0" smtClean="0">
                <a:latin typeface="微软雅黑" panose="020B0503020204020204" pitchFamily="34" charset="-122"/>
                <a:ea typeface="微软雅黑" panose="020B0503020204020204" pitchFamily="34" charset="-122"/>
              </a:rPr>
              <a:t>:</a:t>
            </a:r>
            <a:endParaRPr lang="en-US" altLang="zh-CN" sz="3000" b="1" dirty="0">
              <a:latin typeface="微软雅黑" panose="020B0503020204020204" pitchFamily="34" charset="-122"/>
              <a:ea typeface="微软雅黑" panose="020B0503020204020204" pitchFamily="34" charset="-122"/>
            </a:endParaRPr>
          </a:p>
          <a:p>
            <a:pPr>
              <a:lnSpc>
                <a:spcPct val="100000"/>
              </a:lnSpc>
              <a:spcBef>
                <a:spcPts val="600"/>
              </a:spcBef>
              <a:defRPr/>
            </a:pPr>
            <a:r>
              <a:rPr lang="zh-CN" altLang="en-US" sz="3000" b="1" dirty="0" smtClean="0">
                <a:latin typeface="微软雅黑" panose="020B0503020204020204" pitchFamily="34" charset="-122"/>
                <a:ea typeface="微软雅黑" panose="020B0503020204020204" pitchFamily="34" charset="-122"/>
              </a:rPr>
              <a:t>如果要增加一个新</a:t>
            </a:r>
            <a:r>
              <a:rPr lang="zh-CN" altLang="en-US" sz="3000" b="1" dirty="0">
                <a:latin typeface="微软雅黑" panose="020B0503020204020204" pitchFamily="34" charset="-122"/>
                <a:ea typeface="微软雅黑" panose="020B0503020204020204" pitchFamily="34" charset="-122"/>
              </a:rPr>
              <a:t>算法</a:t>
            </a:r>
            <a:r>
              <a:rPr lang="zh-CN" altLang="en-US" sz="3000" b="1" dirty="0" smtClean="0">
                <a:latin typeface="微软雅黑" panose="020B0503020204020204" pitchFamily="34" charset="-122"/>
                <a:ea typeface="微软雅黑" panose="020B0503020204020204" pitchFamily="34" charset="-122"/>
              </a:rPr>
              <a:t>，则需要</a:t>
            </a:r>
            <a:r>
              <a:rPr lang="zh-CN" altLang="en-US" sz="3000" b="1" dirty="0">
                <a:latin typeface="微软雅黑" panose="020B0503020204020204" pitchFamily="34" charset="-122"/>
                <a:ea typeface="微软雅黑" panose="020B0503020204020204" pitchFamily="34" charset="-122"/>
              </a:rPr>
              <a:t>重新编译整个类</a:t>
            </a:r>
            <a:r>
              <a:rPr lang="en-US" altLang="zh-CN" sz="3000" b="1" dirty="0">
                <a:latin typeface="微软雅黑" panose="020B0503020204020204" pitchFamily="34" charset="-122"/>
                <a:ea typeface="微软雅黑" panose="020B0503020204020204" pitchFamily="34" charset="-122"/>
              </a:rPr>
              <a:t>. </a:t>
            </a:r>
            <a:endParaRPr lang="en-US" altLang="zh-CN" sz="3000" b="1" dirty="0">
              <a:latin typeface="微软雅黑" panose="020B0503020204020204" pitchFamily="34" charset="-122"/>
              <a:ea typeface="微软雅黑" panose="020B0503020204020204" pitchFamily="34" charset="-122"/>
            </a:endParaRPr>
          </a:p>
          <a:p>
            <a:pPr>
              <a:lnSpc>
                <a:spcPct val="100000"/>
              </a:lnSpc>
              <a:spcBef>
                <a:spcPts val="600"/>
              </a:spcBef>
              <a:defRPr/>
            </a:pPr>
            <a:r>
              <a:rPr lang="zh-CN" altLang="en-US" sz="3000" b="1" dirty="0" smtClean="0">
                <a:latin typeface="微软雅黑" panose="020B0503020204020204" pitchFamily="34" charset="-122"/>
                <a:ea typeface="微软雅黑" panose="020B0503020204020204" pitchFamily="34" charset="-122"/>
              </a:rPr>
              <a:t>如果要修改某个算法代码，则需要</a:t>
            </a:r>
            <a:r>
              <a:rPr lang="zh-CN" altLang="en-US" sz="3000" b="1" dirty="0">
                <a:latin typeface="微软雅黑" panose="020B0503020204020204" pitchFamily="34" charset="-122"/>
                <a:ea typeface="微软雅黑" panose="020B0503020204020204" pitchFamily="34" charset="-122"/>
              </a:rPr>
              <a:t>重新编译整个类</a:t>
            </a:r>
            <a:r>
              <a:rPr lang="en-US" altLang="zh-CN" sz="3000" b="1" dirty="0">
                <a:latin typeface="微软雅黑" panose="020B0503020204020204" pitchFamily="34" charset="-122"/>
                <a:ea typeface="微软雅黑" panose="020B0503020204020204" pitchFamily="34" charset="-122"/>
              </a:rPr>
              <a:t>. </a:t>
            </a:r>
            <a:endParaRPr lang="en-US" altLang="zh-CN" sz="3000" b="1" dirty="0">
              <a:latin typeface="微软雅黑" panose="020B0503020204020204" pitchFamily="34" charset="-122"/>
              <a:ea typeface="微软雅黑" panose="020B0503020204020204" pitchFamily="34" charset="-122"/>
            </a:endParaRPr>
          </a:p>
          <a:p>
            <a:pPr>
              <a:lnSpc>
                <a:spcPct val="100000"/>
              </a:lnSpc>
              <a:spcBef>
                <a:spcPts val="600"/>
              </a:spcBef>
              <a:defRPr/>
            </a:pPr>
            <a:r>
              <a:rPr lang="zh-CN" altLang="en-US" sz="3000" b="1" dirty="0" smtClean="0">
                <a:latin typeface="微软雅黑" panose="020B0503020204020204" pitchFamily="34" charset="-122"/>
                <a:ea typeface="微软雅黑" panose="020B0503020204020204" pitchFamily="34" charset="-122"/>
              </a:rPr>
              <a:t>可复用性差，</a:t>
            </a:r>
            <a:r>
              <a:rPr lang="en-US" altLang="zh-CN" sz="32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Sorting</a:t>
            </a:r>
            <a:r>
              <a:rPr lang="zh-CN" altLang="en-US" sz="32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类不可以被直接复用</a:t>
            </a:r>
            <a:endParaRPr lang="en-US" altLang="zh-CN" sz="3000" b="1" dirty="0">
              <a:latin typeface="微软雅黑" panose="020B0503020204020204" pitchFamily="34" charset="-122"/>
              <a:ea typeface="微软雅黑" panose="020B0503020204020204" pitchFamily="34" charset="-122"/>
            </a:endParaRPr>
          </a:p>
          <a:p>
            <a:pPr>
              <a:lnSpc>
                <a:spcPct val="100000"/>
              </a:lnSpc>
              <a:spcBef>
                <a:spcPts val="600"/>
              </a:spcBef>
              <a:buNone/>
              <a:defRPr/>
            </a:pPr>
            <a:endParaRPr lang="en-US" altLang="zh-CN" sz="3000" b="1" dirty="0" smtClean="0">
              <a:latin typeface="微软雅黑" panose="020B0503020204020204" pitchFamily="34" charset="-122"/>
              <a:ea typeface="微软雅黑" panose="020B0503020204020204" pitchFamily="34" charset="-122"/>
            </a:endParaRPr>
          </a:p>
          <a:p>
            <a:pPr>
              <a:lnSpc>
                <a:spcPct val="100000"/>
              </a:lnSpc>
              <a:spcBef>
                <a:spcPts val="600"/>
              </a:spcBef>
              <a:buNone/>
              <a:defRPr/>
            </a:pPr>
            <a:r>
              <a:rPr lang="zh-CN" altLang="en-US" sz="3000" b="1" dirty="0" smtClean="0">
                <a:solidFill>
                  <a:srgbClr val="0000CC"/>
                </a:solidFill>
                <a:latin typeface="微软雅黑" panose="020B0503020204020204" pitchFamily="34" charset="-122"/>
                <a:ea typeface="微软雅黑" panose="020B0503020204020204" pitchFamily="34" charset="-122"/>
              </a:rPr>
              <a:t>问题</a:t>
            </a:r>
            <a:r>
              <a:rPr lang="en-US" altLang="zh-CN" sz="3000" b="1" dirty="0" smtClean="0">
                <a:solidFill>
                  <a:srgbClr val="0000CC"/>
                </a:solidFill>
                <a:latin typeface="微软雅黑" panose="020B0503020204020204" pitchFamily="34" charset="-122"/>
                <a:ea typeface="微软雅黑" panose="020B0503020204020204" pitchFamily="34" charset="-122"/>
              </a:rPr>
              <a:t>: </a:t>
            </a:r>
            <a:endParaRPr lang="en-US" altLang="zh-CN" sz="3000" b="1" dirty="0">
              <a:solidFill>
                <a:srgbClr val="0000CC"/>
              </a:solidFill>
              <a:latin typeface="微软雅黑" panose="020B0503020204020204" pitchFamily="34" charset="-122"/>
              <a:ea typeface="微软雅黑" panose="020B0503020204020204" pitchFamily="34" charset="-122"/>
            </a:endParaRPr>
          </a:p>
          <a:p>
            <a:pPr>
              <a:lnSpc>
                <a:spcPct val="100000"/>
              </a:lnSpc>
              <a:spcBef>
                <a:spcPts val="600"/>
              </a:spcBef>
              <a:defRPr/>
            </a:pPr>
            <a:r>
              <a:rPr lang="zh-CN" altLang="en-US" sz="3000" b="1" dirty="0">
                <a:latin typeface="微软雅黑" panose="020B0503020204020204" pitchFamily="34" charset="-122"/>
                <a:ea typeface="微软雅黑" panose="020B0503020204020204" pitchFamily="34" charset="-122"/>
              </a:rPr>
              <a:t>怎样改善</a:t>
            </a:r>
            <a:r>
              <a:rPr lang="zh-CN" altLang="en-US" sz="3000" b="1" dirty="0" smtClean="0">
                <a:latin typeface="微软雅黑" panose="020B0503020204020204" pitchFamily="34" charset="-122"/>
                <a:ea typeface="微软雅黑" panose="020B0503020204020204" pitchFamily="34" charset="-122"/>
              </a:rPr>
              <a:t>设计</a:t>
            </a:r>
            <a:r>
              <a:rPr lang="en-US" altLang="zh-CN" sz="3000" b="1" dirty="0" smtClean="0">
                <a:latin typeface="微软雅黑" panose="020B0503020204020204" pitchFamily="34" charset="-122"/>
                <a:ea typeface="微软雅黑" panose="020B0503020204020204" pitchFamily="34" charset="-122"/>
              </a:rPr>
              <a:t>?</a:t>
            </a:r>
            <a:endParaRPr lang="en-US" altLang="zh-CN" sz="3000" b="1" dirty="0">
              <a:latin typeface="微软雅黑" panose="020B0503020204020204" pitchFamily="34" charset="-122"/>
              <a:ea typeface="微软雅黑" panose="020B0503020204020204" pitchFamily="34" charset="-122"/>
            </a:endParaRPr>
          </a:p>
        </p:txBody>
      </p:sp>
      <p:sp>
        <p:nvSpPr>
          <p:cNvPr id="111625" name="Rectangle 9"/>
          <p:cNvSpPr>
            <a:spLocks noGrp="1" noChangeArrowheads="1"/>
          </p:cNvSpPr>
          <p:nvPr>
            <p:ph type="title"/>
          </p:nvPr>
        </p:nvSpPr>
        <p:spPr>
          <a:xfrm>
            <a:off x="841925" y="224136"/>
            <a:ext cx="9334170" cy="719138"/>
          </a:xfrm>
          <a:solidFill>
            <a:srgbClr val="CCFFCC"/>
          </a:solidFill>
        </p:spPr>
        <p:txBody>
          <a:bodyPr>
            <a:normAutofit fontScale="90000"/>
          </a:bodyPr>
          <a:lstStyle/>
          <a:p>
            <a:pPr eaLnBrk="1" hangingPunct="1">
              <a:lnSpc>
                <a:spcPct val="85000"/>
              </a:lnSpc>
              <a:defRPr/>
            </a:pPr>
            <a:r>
              <a:rPr lang="en-US" altLang="zh-CN" sz="2800" b="1" dirty="0">
                <a:effectLst>
                  <a:outerShdw blurRad="38100" dist="38100" dir="2700000" algn="tl">
                    <a:srgbClr val="FFFFFF"/>
                  </a:outerShdw>
                </a:effectLst>
              </a:rPr>
              <a:t>Introduction to the strategy pattern through Design of a sorting program</a:t>
            </a:r>
            <a:endParaRPr lang="en-US" altLang="zh-CN" sz="2800" b="1" dirty="0">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619">
                                            <p:txEl>
                                              <p:pRg st="2" end="2"/>
                                            </p:txEl>
                                          </p:spTgt>
                                        </p:tgtEl>
                                        <p:attrNameLst>
                                          <p:attrName>style.visibility</p:attrName>
                                        </p:attrNameLst>
                                      </p:cBhvr>
                                      <p:to>
                                        <p:strVal val="visible"/>
                                      </p:to>
                                    </p:set>
                                    <p:anim calcmode="lin" valueType="num">
                                      <p:cBhvr additive="base">
                                        <p:cTn id="7" dur="500" fill="hold"/>
                                        <p:tgtEl>
                                          <p:spTgt spid="1116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1619">
                                            <p:txEl>
                                              <p:pRg st="3" end="3"/>
                                            </p:txEl>
                                          </p:spTgt>
                                        </p:tgtEl>
                                        <p:attrNameLst>
                                          <p:attrName>style.visibility</p:attrName>
                                        </p:attrNameLst>
                                      </p:cBhvr>
                                      <p:to>
                                        <p:strVal val="visible"/>
                                      </p:to>
                                    </p:set>
                                    <p:animEffect transition="in" filter="fade">
                                      <p:cBhvr>
                                        <p:cTn id="13" dur="1000"/>
                                        <p:tgtEl>
                                          <p:spTgt spid="111619">
                                            <p:txEl>
                                              <p:pRg st="3" end="3"/>
                                            </p:txEl>
                                          </p:spTgt>
                                        </p:tgtEl>
                                      </p:cBhvr>
                                    </p:animEffect>
                                    <p:anim calcmode="lin" valueType="num">
                                      <p:cBhvr>
                                        <p:cTn id="14" dur="1000" fill="hold"/>
                                        <p:tgtEl>
                                          <p:spTgt spid="111619">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1116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1619">
                                            <p:txEl>
                                              <p:pRg st="5" end="5"/>
                                            </p:txEl>
                                          </p:spTgt>
                                        </p:tgtEl>
                                        <p:attrNameLst>
                                          <p:attrName>style.visibility</p:attrName>
                                        </p:attrNameLst>
                                      </p:cBhvr>
                                      <p:to>
                                        <p:strVal val="visible"/>
                                      </p:to>
                                    </p:set>
                                    <p:anim calcmode="lin" valueType="num">
                                      <p:cBhvr additive="base">
                                        <p:cTn id="20" dur="500" fill="hold"/>
                                        <p:tgtEl>
                                          <p:spTgt spid="111619">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1619">
                                            <p:txEl>
                                              <p:pRg st="5" end="5"/>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11619">
                                            <p:txEl>
                                              <p:pRg st="6" end="6"/>
                                            </p:txEl>
                                          </p:spTgt>
                                        </p:tgtEl>
                                        <p:attrNameLst>
                                          <p:attrName>style.visibility</p:attrName>
                                        </p:attrNameLst>
                                      </p:cBhvr>
                                      <p:to>
                                        <p:strVal val="visible"/>
                                      </p:to>
                                    </p:set>
                                    <p:anim calcmode="lin" valueType="num">
                                      <p:cBhvr additive="base">
                                        <p:cTn id="24" dur="500" fill="hold"/>
                                        <p:tgtEl>
                                          <p:spTgt spid="111619">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16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9" name="Rectangle 13"/>
          <p:cNvSpPr>
            <a:spLocks noChangeArrowheads="1"/>
          </p:cNvSpPr>
          <p:nvPr/>
        </p:nvSpPr>
        <p:spPr bwMode="auto">
          <a:xfrm>
            <a:off x="4968061" y="2930685"/>
            <a:ext cx="6249183" cy="608013"/>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a:effectLst>
                  <a:outerShdw blurRad="38100" dist="38100" dir="2700000" algn="tl">
                    <a:srgbClr val="C0C0C0"/>
                  </a:outerShdw>
                </a:effectLst>
                <a:latin typeface="微软雅黑" panose="020B0503020204020204" pitchFamily="34" charset="-122"/>
                <a:ea typeface="微软雅黑" panose="020B0503020204020204" pitchFamily="34" charset="-122"/>
              </a:rPr>
              <a:t>Sorting </a:t>
            </a:r>
            <a:endParaRPr lang="en-US" altLang="zh-CN" sz="28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8910" name="Rectangle 14"/>
          <p:cNvSpPr>
            <a:spLocks noChangeArrowheads="1"/>
          </p:cNvSpPr>
          <p:nvPr/>
        </p:nvSpPr>
        <p:spPr bwMode="auto">
          <a:xfrm>
            <a:off x="4968061" y="3752366"/>
            <a:ext cx="6249183" cy="1969424"/>
          </a:xfrm>
          <a:prstGeom prst="rect">
            <a:avLst/>
          </a:prstGeom>
          <a:solidFill>
            <a:srgbClr val="FFFFFF"/>
          </a:solidFill>
          <a:ln w="9525">
            <a:solidFill>
              <a:schemeClr val="tx1"/>
            </a:solidFill>
            <a:miter lim="800000"/>
          </a:ln>
        </p:spPr>
        <p:txBody>
          <a:bodyPr wrap="none" lIns="0" tIns="0" rIns="0" bIns="0" anchor="ctr"/>
          <a:lstStyle/>
          <a:p>
            <a:pPr>
              <a:spcBef>
                <a:spcPct val="10000"/>
              </a:spcBef>
            </a:pPr>
            <a:r>
              <a:rPr lang="en-US" altLang="zh-CN" sz="2600" b="1" dirty="0">
                <a:latin typeface="微软雅黑" panose="020B0503020204020204" pitchFamily="34" charset="-122"/>
                <a:ea typeface="微软雅黑" panose="020B0503020204020204" pitchFamily="34" charset="-122"/>
              </a:rPr>
              <a:t>+</a:t>
            </a:r>
            <a:r>
              <a:rPr lang="en-US" altLang="zh-CN" sz="2600" b="1" dirty="0" err="1">
                <a:latin typeface="微软雅黑" panose="020B0503020204020204" pitchFamily="34" charset="-122"/>
                <a:ea typeface="微软雅黑" panose="020B0503020204020204" pitchFamily="34" charset="-122"/>
              </a:rPr>
              <a:t>bubbleSort</a:t>
            </a:r>
            <a:r>
              <a:rPr lang="en-US" altLang="zh-CN" sz="2600" b="1" dirty="0">
                <a:latin typeface="微软雅黑" panose="020B0503020204020204" pitchFamily="34" charset="-122"/>
                <a:ea typeface="微软雅黑" panose="020B0503020204020204" pitchFamily="34" charset="-122"/>
              </a:rPr>
              <a:t> </a:t>
            </a:r>
            <a:r>
              <a:rPr lang="en-US" altLang="zh-CN" sz="2600" b="1" dirty="0" smtClean="0">
                <a:latin typeface="微软雅黑" panose="020B0503020204020204" pitchFamily="34" charset="-122"/>
                <a:ea typeface="微软雅黑" panose="020B0503020204020204" pitchFamily="34" charset="-122"/>
              </a:rPr>
              <a:t>(</a:t>
            </a:r>
            <a:r>
              <a:rPr lang="en-US" altLang="zh-CN" sz="2600" b="1" dirty="0" err="1" smtClean="0">
                <a:latin typeface="微软雅黑" panose="020B0503020204020204" pitchFamily="34" charset="-122"/>
                <a:ea typeface="微软雅黑" panose="020B0503020204020204" pitchFamily="34" charset="-122"/>
              </a:rPr>
              <a:t>nums</a:t>
            </a:r>
            <a:r>
              <a:rPr lang="en-US" altLang="zh-CN" sz="2600" b="1" dirty="0" smtClean="0">
                <a:latin typeface="微软雅黑" panose="020B0503020204020204" pitchFamily="34" charset="-122"/>
                <a:ea typeface="微软雅黑" panose="020B0503020204020204" pitchFamily="34" charset="-122"/>
              </a:rPr>
              <a:t>: </a:t>
            </a:r>
            <a:r>
              <a:rPr lang="en-US" altLang="zh-CN" sz="2600" b="1" dirty="0" err="1" smtClean="0">
                <a:latin typeface="微软雅黑" panose="020B0503020204020204" pitchFamily="34" charset="-122"/>
                <a:ea typeface="微软雅黑" panose="020B0503020204020204" pitchFamily="34" charset="-122"/>
              </a:rPr>
              <a:t>int</a:t>
            </a:r>
            <a:r>
              <a:rPr lang="en-US" altLang="zh-CN" sz="2600" b="1" dirty="0">
                <a:latin typeface="微软雅黑" panose="020B0503020204020204" pitchFamily="34" charset="-122"/>
                <a:ea typeface="微软雅黑" panose="020B0503020204020204" pitchFamily="34" charset="-122"/>
              </a:rPr>
              <a:t>[ </a:t>
            </a:r>
            <a:r>
              <a:rPr lang="en-US" altLang="zh-CN" sz="2600" b="1" dirty="0" smtClean="0">
                <a:latin typeface="微软雅黑" panose="020B0503020204020204" pitchFamily="34" charset="-122"/>
                <a:ea typeface="微软雅黑" panose="020B0503020204020204" pitchFamily="34" charset="-122"/>
              </a:rPr>
              <a:t>]) </a:t>
            </a:r>
            <a:r>
              <a:rPr lang="en-US" altLang="zh-CN" sz="2600" b="1" dirty="0">
                <a:latin typeface="微软雅黑" panose="020B0503020204020204" pitchFamily="34" charset="-122"/>
                <a:ea typeface="微软雅黑" panose="020B0503020204020204" pitchFamily="34" charset="-122"/>
              </a:rPr>
              <a:t>: </a:t>
            </a:r>
            <a:r>
              <a:rPr lang="en-US" altLang="zh-CN" sz="2600" b="1" dirty="0" err="1">
                <a:latin typeface="微软雅黑" panose="020B0503020204020204" pitchFamily="34" charset="-122"/>
                <a:ea typeface="微软雅黑" panose="020B0503020204020204" pitchFamily="34" charset="-122"/>
              </a:rPr>
              <a:t>int</a:t>
            </a:r>
            <a:r>
              <a:rPr lang="en-US" altLang="zh-CN" sz="2600" b="1" dirty="0">
                <a:latin typeface="微软雅黑" panose="020B0503020204020204" pitchFamily="34" charset="-122"/>
                <a:ea typeface="微软雅黑" panose="020B0503020204020204" pitchFamily="34" charset="-122"/>
              </a:rPr>
              <a:t>[ ] </a:t>
            </a:r>
            <a:endParaRPr lang="en-US" altLang="zh-CN" sz="2600" b="1" dirty="0">
              <a:latin typeface="微软雅黑" panose="020B0503020204020204" pitchFamily="34" charset="-122"/>
              <a:ea typeface="微软雅黑" panose="020B0503020204020204" pitchFamily="34" charset="-122"/>
            </a:endParaRPr>
          </a:p>
          <a:p>
            <a:pPr>
              <a:spcBef>
                <a:spcPct val="10000"/>
              </a:spcBef>
            </a:pPr>
            <a:r>
              <a:rPr lang="en-US" altLang="zh-CN" sz="2600" b="1" dirty="0">
                <a:latin typeface="微软雅黑" panose="020B0503020204020204" pitchFamily="34" charset="-122"/>
                <a:ea typeface="微软雅黑" panose="020B0503020204020204" pitchFamily="34" charset="-122"/>
              </a:rPr>
              <a:t>+</a:t>
            </a:r>
            <a:r>
              <a:rPr lang="en-US" altLang="zh-CN" sz="2600" b="1" dirty="0" err="1">
                <a:latin typeface="微软雅黑" panose="020B0503020204020204" pitchFamily="34" charset="-122"/>
                <a:ea typeface="微软雅黑" panose="020B0503020204020204" pitchFamily="34" charset="-122"/>
              </a:rPr>
              <a:t>heapSort</a:t>
            </a:r>
            <a:r>
              <a:rPr lang="en-US" altLang="zh-CN" sz="2600" b="1" dirty="0">
                <a:latin typeface="微软雅黑" panose="020B0503020204020204" pitchFamily="34" charset="-122"/>
                <a:ea typeface="微软雅黑" panose="020B0503020204020204" pitchFamily="34" charset="-122"/>
              </a:rPr>
              <a:t> </a:t>
            </a:r>
            <a:r>
              <a:rPr lang="en-US" altLang="zh-CN" sz="2600" b="1" dirty="0" smtClean="0">
                <a:latin typeface="微软雅黑" panose="020B0503020204020204" pitchFamily="34" charset="-122"/>
                <a:ea typeface="微软雅黑" panose="020B0503020204020204" pitchFamily="34" charset="-122"/>
              </a:rPr>
              <a:t>(</a:t>
            </a:r>
            <a:r>
              <a:rPr lang="en-US" altLang="zh-CN" sz="2600" b="1" dirty="0" err="1" smtClean="0">
                <a:latin typeface="微软雅黑" panose="020B0503020204020204" pitchFamily="34" charset="-122"/>
                <a:ea typeface="微软雅黑" panose="020B0503020204020204" pitchFamily="34" charset="-122"/>
              </a:rPr>
              <a:t>nums</a:t>
            </a:r>
            <a:r>
              <a:rPr lang="en-US" altLang="zh-CN" sz="2600" b="1" dirty="0" smtClean="0">
                <a:latin typeface="微软雅黑" panose="020B0503020204020204" pitchFamily="34" charset="-122"/>
                <a:ea typeface="微软雅黑" panose="020B0503020204020204" pitchFamily="34" charset="-122"/>
              </a:rPr>
              <a:t>: </a:t>
            </a:r>
            <a:r>
              <a:rPr lang="en-US" altLang="zh-CN" sz="2600" b="1" dirty="0" err="1" smtClean="0">
                <a:latin typeface="微软雅黑" panose="020B0503020204020204" pitchFamily="34" charset="-122"/>
                <a:ea typeface="微软雅黑" panose="020B0503020204020204" pitchFamily="34" charset="-122"/>
              </a:rPr>
              <a:t>int</a:t>
            </a:r>
            <a:r>
              <a:rPr lang="en-US" altLang="zh-CN" sz="2600" b="1" dirty="0">
                <a:latin typeface="微软雅黑" panose="020B0503020204020204" pitchFamily="34" charset="-122"/>
                <a:ea typeface="微软雅黑" panose="020B0503020204020204" pitchFamily="34" charset="-122"/>
              </a:rPr>
              <a:t>[ </a:t>
            </a:r>
            <a:r>
              <a:rPr lang="en-US" altLang="zh-CN" sz="2600" b="1" dirty="0" smtClean="0">
                <a:latin typeface="微软雅黑" panose="020B0503020204020204" pitchFamily="34" charset="-122"/>
                <a:ea typeface="微软雅黑" panose="020B0503020204020204" pitchFamily="34" charset="-122"/>
              </a:rPr>
              <a:t>]) </a:t>
            </a:r>
            <a:r>
              <a:rPr lang="en-US" altLang="zh-CN" sz="2600" b="1" dirty="0">
                <a:latin typeface="微软雅黑" panose="020B0503020204020204" pitchFamily="34" charset="-122"/>
                <a:ea typeface="微软雅黑" panose="020B0503020204020204" pitchFamily="34" charset="-122"/>
              </a:rPr>
              <a:t>: </a:t>
            </a:r>
            <a:r>
              <a:rPr lang="en-US" altLang="zh-CN" sz="2600" b="1" dirty="0" err="1">
                <a:latin typeface="微软雅黑" panose="020B0503020204020204" pitchFamily="34" charset="-122"/>
                <a:ea typeface="微软雅黑" panose="020B0503020204020204" pitchFamily="34" charset="-122"/>
              </a:rPr>
              <a:t>int</a:t>
            </a:r>
            <a:r>
              <a:rPr lang="en-US" altLang="zh-CN" sz="2600" b="1" dirty="0">
                <a:latin typeface="微软雅黑" panose="020B0503020204020204" pitchFamily="34" charset="-122"/>
                <a:ea typeface="微软雅黑" panose="020B0503020204020204" pitchFamily="34" charset="-122"/>
              </a:rPr>
              <a:t>[ ] </a:t>
            </a:r>
            <a:endParaRPr lang="en-US" altLang="zh-CN" sz="2600" b="1" dirty="0">
              <a:latin typeface="微软雅黑" panose="020B0503020204020204" pitchFamily="34" charset="-122"/>
              <a:ea typeface="微软雅黑" panose="020B0503020204020204" pitchFamily="34" charset="-122"/>
            </a:endParaRPr>
          </a:p>
          <a:p>
            <a:pPr>
              <a:spcBef>
                <a:spcPct val="10000"/>
              </a:spcBef>
            </a:pPr>
            <a:r>
              <a:rPr lang="en-US" altLang="zh-CN" sz="2600" b="1" dirty="0">
                <a:latin typeface="微软雅黑" panose="020B0503020204020204" pitchFamily="34" charset="-122"/>
                <a:ea typeface="微软雅黑" panose="020B0503020204020204" pitchFamily="34" charset="-122"/>
              </a:rPr>
              <a:t>+</a:t>
            </a:r>
            <a:r>
              <a:rPr lang="en-US" altLang="zh-CN" sz="2600" b="1" dirty="0" err="1">
                <a:latin typeface="微软雅黑" panose="020B0503020204020204" pitchFamily="34" charset="-122"/>
                <a:ea typeface="微软雅黑" panose="020B0503020204020204" pitchFamily="34" charset="-122"/>
              </a:rPr>
              <a:t>insertionSort</a:t>
            </a:r>
            <a:r>
              <a:rPr lang="en-US" altLang="zh-CN" sz="2600" b="1" dirty="0">
                <a:latin typeface="微软雅黑" panose="020B0503020204020204" pitchFamily="34" charset="-122"/>
                <a:ea typeface="微软雅黑" panose="020B0503020204020204" pitchFamily="34" charset="-122"/>
              </a:rPr>
              <a:t> </a:t>
            </a:r>
            <a:r>
              <a:rPr lang="en-US" altLang="zh-CN" sz="2600" b="1" dirty="0" smtClean="0">
                <a:latin typeface="微软雅黑" panose="020B0503020204020204" pitchFamily="34" charset="-122"/>
                <a:ea typeface="微软雅黑" panose="020B0503020204020204" pitchFamily="34" charset="-122"/>
              </a:rPr>
              <a:t>(</a:t>
            </a:r>
            <a:r>
              <a:rPr lang="en-US" altLang="zh-CN" sz="2600" b="1" dirty="0" err="1" smtClean="0">
                <a:latin typeface="微软雅黑" panose="020B0503020204020204" pitchFamily="34" charset="-122"/>
                <a:ea typeface="微软雅黑" panose="020B0503020204020204" pitchFamily="34" charset="-122"/>
              </a:rPr>
              <a:t>nums</a:t>
            </a:r>
            <a:r>
              <a:rPr lang="en-US" altLang="zh-CN" sz="2600" b="1" dirty="0" smtClean="0">
                <a:latin typeface="微软雅黑" panose="020B0503020204020204" pitchFamily="34" charset="-122"/>
                <a:ea typeface="微软雅黑" panose="020B0503020204020204" pitchFamily="34" charset="-122"/>
              </a:rPr>
              <a:t>: </a:t>
            </a:r>
            <a:r>
              <a:rPr lang="en-US" altLang="zh-CN" sz="2600" b="1" dirty="0" err="1" smtClean="0">
                <a:latin typeface="微软雅黑" panose="020B0503020204020204" pitchFamily="34" charset="-122"/>
                <a:ea typeface="微软雅黑" panose="020B0503020204020204" pitchFamily="34" charset="-122"/>
              </a:rPr>
              <a:t>int</a:t>
            </a:r>
            <a:r>
              <a:rPr lang="en-US" altLang="zh-CN" sz="2600" b="1" dirty="0">
                <a:latin typeface="微软雅黑" panose="020B0503020204020204" pitchFamily="34" charset="-122"/>
                <a:ea typeface="微软雅黑" panose="020B0503020204020204" pitchFamily="34" charset="-122"/>
              </a:rPr>
              <a:t>[ </a:t>
            </a:r>
            <a:r>
              <a:rPr lang="en-US" altLang="zh-CN" sz="2600" b="1" dirty="0" smtClean="0">
                <a:latin typeface="微软雅黑" panose="020B0503020204020204" pitchFamily="34" charset="-122"/>
                <a:ea typeface="微软雅黑" panose="020B0503020204020204" pitchFamily="34" charset="-122"/>
              </a:rPr>
              <a:t>]) </a:t>
            </a:r>
            <a:r>
              <a:rPr lang="en-US" altLang="zh-CN" sz="2600" b="1" dirty="0">
                <a:latin typeface="微软雅黑" panose="020B0503020204020204" pitchFamily="34" charset="-122"/>
                <a:ea typeface="微软雅黑" panose="020B0503020204020204" pitchFamily="34" charset="-122"/>
              </a:rPr>
              <a:t>: </a:t>
            </a:r>
            <a:r>
              <a:rPr lang="en-US" altLang="zh-CN" sz="2600" b="1" dirty="0" err="1">
                <a:latin typeface="微软雅黑" panose="020B0503020204020204" pitchFamily="34" charset="-122"/>
                <a:ea typeface="微软雅黑" panose="020B0503020204020204" pitchFamily="34" charset="-122"/>
              </a:rPr>
              <a:t>int</a:t>
            </a:r>
            <a:r>
              <a:rPr lang="en-US" altLang="zh-CN" sz="2600" b="1" dirty="0">
                <a:latin typeface="微软雅黑" panose="020B0503020204020204" pitchFamily="34" charset="-122"/>
                <a:ea typeface="微软雅黑" panose="020B0503020204020204" pitchFamily="34" charset="-122"/>
              </a:rPr>
              <a:t>[ ] </a:t>
            </a:r>
            <a:endParaRPr lang="en-US" altLang="zh-CN" sz="2600" b="1" dirty="0">
              <a:latin typeface="微软雅黑" panose="020B0503020204020204" pitchFamily="34" charset="-122"/>
              <a:ea typeface="微软雅黑" panose="020B0503020204020204" pitchFamily="34" charset="-122"/>
            </a:endParaRPr>
          </a:p>
          <a:p>
            <a:pPr>
              <a:spcBef>
                <a:spcPct val="10000"/>
              </a:spcBef>
            </a:pPr>
            <a:r>
              <a:rPr lang="en-US" altLang="zh-CN" sz="2600" b="1" dirty="0">
                <a:latin typeface="微软雅黑" panose="020B0503020204020204" pitchFamily="34" charset="-122"/>
                <a:ea typeface="微软雅黑" panose="020B0503020204020204" pitchFamily="34" charset="-122"/>
              </a:rPr>
              <a:t>+</a:t>
            </a:r>
            <a:r>
              <a:rPr lang="en-US" altLang="zh-CN" sz="2600" b="1" dirty="0" err="1">
                <a:latin typeface="微软雅黑" panose="020B0503020204020204" pitchFamily="34" charset="-122"/>
                <a:ea typeface="微软雅黑" panose="020B0503020204020204" pitchFamily="34" charset="-122"/>
              </a:rPr>
              <a:t>quickSort</a:t>
            </a:r>
            <a:r>
              <a:rPr lang="en-US" altLang="zh-CN" sz="2600" b="1" dirty="0">
                <a:latin typeface="微软雅黑" panose="020B0503020204020204" pitchFamily="34" charset="-122"/>
                <a:ea typeface="微软雅黑" panose="020B0503020204020204" pitchFamily="34" charset="-122"/>
              </a:rPr>
              <a:t> </a:t>
            </a:r>
            <a:r>
              <a:rPr lang="en-US" altLang="zh-CN" sz="2600" b="1" dirty="0" smtClean="0">
                <a:latin typeface="微软雅黑" panose="020B0503020204020204" pitchFamily="34" charset="-122"/>
                <a:ea typeface="微软雅黑" panose="020B0503020204020204" pitchFamily="34" charset="-122"/>
              </a:rPr>
              <a:t>(</a:t>
            </a:r>
            <a:r>
              <a:rPr lang="en-US" altLang="zh-CN" sz="2600" b="1" dirty="0" err="1" smtClean="0">
                <a:latin typeface="微软雅黑" panose="020B0503020204020204" pitchFamily="34" charset="-122"/>
                <a:ea typeface="微软雅黑" panose="020B0503020204020204" pitchFamily="34" charset="-122"/>
              </a:rPr>
              <a:t>nums</a:t>
            </a:r>
            <a:r>
              <a:rPr lang="en-US" altLang="zh-CN" sz="2600" b="1" dirty="0" smtClean="0">
                <a:latin typeface="微软雅黑" panose="020B0503020204020204" pitchFamily="34" charset="-122"/>
                <a:ea typeface="微软雅黑" panose="020B0503020204020204" pitchFamily="34" charset="-122"/>
              </a:rPr>
              <a:t>: </a:t>
            </a:r>
            <a:r>
              <a:rPr lang="en-US" altLang="zh-CN" sz="2600" b="1" dirty="0" err="1" smtClean="0">
                <a:latin typeface="微软雅黑" panose="020B0503020204020204" pitchFamily="34" charset="-122"/>
                <a:ea typeface="微软雅黑" panose="020B0503020204020204" pitchFamily="34" charset="-122"/>
              </a:rPr>
              <a:t>int</a:t>
            </a:r>
            <a:r>
              <a:rPr lang="en-US" altLang="zh-CN" sz="2600" b="1" dirty="0">
                <a:latin typeface="微软雅黑" panose="020B0503020204020204" pitchFamily="34" charset="-122"/>
                <a:ea typeface="微软雅黑" panose="020B0503020204020204" pitchFamily="34" charset="-122"/>
              </a:rPr>
              <a:t>[ </a:t>
            </a:r>
            <a:r>
              <a:rPr lang="en-US" altLang="zh-CN" sz="2600" b="1" dirty="0" smtClean="0">
                <a:latin typeface="微软雅黑" panose="020B0503020204020204" pitchFamily="34" charset="-122"/>
                <a:ea typeface="微软雅黑" panose="020B0503020204020204" pitchFamily="34" charset="-122"/>
              </a:rPr>
              <a:t>]) </a:t>
            </a:r>
            <a:r>
              <a:rPr lang="en-US" altLang="zh-CN" sz="2600" b="1" dirty="0">
                <a:latin typeface="微软雅黑" panose="020B0503020204020204" pitchFamily="34" charset="-122"/>
                <a:ea typeface="微软雅黑" panose="020B0503020204020204" pitchFamily="34" charset="-122"/>
              </a:rPr>
              <a:t>: </a:t>
            </a:r>
            <a:r>
              <a:rPr lang="en-US" altLang="zh-CN" sz="2600" b="1" dirty="0" err="1">
                <a:latin typeface="微软雅黑" panose="020B0503020204020204" pitchFamily="34" charset="-122"/>
                <a:ea typeface="微软雅黑" panose="020B0503020204020204" pitchFamily="34" charset="-122"/>
              </a:rPr>
              <a:t>int</a:t>
            </a:r>
            <a:r>
              <a:rPr lang="en-US" altLang="zh-CN" sz="2600" b="1" dirty="0">
                <a:latin typeface="微软雅黑" panose="020B0503020204020204" pitchFamily="34" charset="-122"/>
                <a:ea typeface="微软雅黑" panose="020B0503020204020204" pitchFamily="34" charset="-122"/>
              </a:rPr>
              <a:t>[ ]  </a:t>
            </a:r>
            <a:endParaRPr lang="en-US" altLang="zh-CN" sz="2600" b="1" dirty="0">
              <a:latin typeface="微软雅黑" panose="020B0503020204020204" pitchFamily="34" charset="-122"/>
              <a:ea typeface="微软雅黑" panose="020B0503020204020204" pitchFamily="34" charset="-122"/>
            </a:endParaRPr>
          </a:p>
        </p:txBody>
      </p:sp>
      <p:sp>
        <p:nvSpPr>
          <p:cNvPr id="208911" name="Rectangle 15"/>
          <p:cNvSpPr>
            <a:spLocks noChangeArrowheads="1"/>
          </p:cNvSpPr>
          <p:nvPr/>
        </p:nvSpPr>
        <p:spPr bwMode="auto">
          <a:xfrm>
            <a:off x="4968061" y="3536467"/>
            <a:ext cx="6249183" cy="206375"/>
          </a:xfrm>
          <a:prstGeom prst="rect">
            <a:avLst/>
          </a:prstGeom>
          <a:solidFill>
            <a:srgbClr val="FFFFFF"/>
          </a:solidFill>
          <a:ln w="9525">
            <a:solidFill>
              <a:schemeClr val="tx1"/>
            </a:solidFill>
            <a:miter lim="800000"/>
          </a:ln>
        </p:spPr>
        <p:txBody>
          <a:bodyPr wrap="none" anchor="ctr"/>
          <a:lstStyle/>
          <a:p>
            <a:pPr algn="ctr"/>
            <a:endParaRPr lang="zh-CN" altLang="zh-CN" sz="2800">
              <a:latin typeface="微软雅黑" panose="020B0503020204020204" pitchFamily="34" charset="-122"/>
              <a:ea typeface="微软雅黑" panose="020B0503020204020204" pitchFamily="34" charset="-122"/>
            </a:endParaRPr>
          </a:p>
        </p:txBody>
      </p:sp>
      <p:sp>
        <p:nvSpPr>
          <p:cNvPr id="208912" name="Rectangle 16"/>
          <p:cNvSpPr>
            <a:spLocks noChangeArrowheads="1"/>
          </p:cNvSpPr>
          <p:nvPr/>
        </p:nvSpPr>
        <p:spPr bwMode="auto">
          <a:xfrm>
            <a:off x="1448554" y="3247542"/>
            <a:ext cx="3089295" cy="534987"/>
          </a:xfrm>
          <a:prstGeom prst="rect">
            <a:avLst/>
          </a:prstGeom>
          <a:solidFill>
            <a:srgbClr val="FF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defRPr/>
            </a:pP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Client</a:t>
            </a:r>
            <a:r>
              <a:rPr lang="en-US" altLang="zh-CN" sz="2400" b="1" dirty="0">
                <a:effectLst>
                  <a:outerShdw blurRad="38100" dist="38100" dir="2700000" algn="tl">
                    <a:srgbClr val="C0C0C0"/>
                  </a:outerShdw>
                </a:effectLst>
              </a:rPr>
              <a:t> </a:t>
            </a:r>
            <a:endParaRPr lang="en-US" altLang="zh-CN" sz="2400" b="1" dirty="0">
              <a:effectLst>
                <a:outerShdw blurRad="38100" dist="38100" dir="2700000" algn="tl">
                  <a:srgbClr val="C0C0C0"/>
                </a:outerShdw>
              </a:effectLst>
            </a:endParaRPr>
          </a:p>
        </p:txBody>
      </p:sp>
      <p:sp>
        <p:nvSpPr>
          <p:cNvPr id="208914" name="Rectangle 18"/>
          <p:cNvSpPr>
            <a:spLocks noChangeArrowheads="1"/>
          </p:cNvSpPr>
          <p:nvPr/>
        </p:nvSpPr>
        <p:spPr bwMode="auto">
          <a:xfrm>
            <a:off x="1448554" y="3752366"/>
            <a:ext cx="3089295" cy="61912"/>
          </a:xfrm>
          <a:prstGeom prst="rect">
            <a:avLst/>
          </a:prstGeom>
          <a:solidFill>
            <a:srgbClr val="FFFFFF"/>
          </a:solidFill>
          <a:ln w="9525">
            <a:solidFill>
              <a:schemeClr val="tx1"/>
            </a:solidFill>
            <a:miter lim="800000"/>
          </a:ln>
        </p:spPr>
        <p:txBody>
          <a:bodyPr wrap="none" anchor="ctr"/>
          <a:lstStyle/>
          <a:p>
            <a:pPr algn="ctr"/>
            <a:endParaRPr lang="zh-CN" altLang="zh-CN"/>
          </a:p>
        </p:txBody>
      </p:sp>
      <p:sp>
        <p:nvSpPr>
          <p:cNvPr id="208915" name="Line 19"/>
          <p:cNvSpPr>
            <a:spLocks noChangeShapeType="1"/>
          </p:cNvSpPr>
          <p:nvPr/>
        </p:nvSpPr>
        <p:spPr bwMode="auto">
          <a:xfrm>
            <a:off x="3364685" y="4328628"/>
            <a:ext cx="0" cy="64770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8916" name="Line 20"/>
          <p:cNvSpPr>
            <a:spLocks noChangeShapeType="1"/>
          </p:cNvSpPr>
          <p:nvPr/>
        </p:nvSpPr>
        <p:spPr bwMode="auto">
          <a:xfrm>
            <a:off x="3364686" y="4976328"/>
            <a:ext cx="1584325" cy="0"/>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5" name="Rectangle 21"/>
          <p:cNvSpPr>
            <a:spLocks noChangeArrowheads="1"/>
          </p:cNvSpPr>
          <p:nvPr/>
        </p:nvSpPr>
        <p:spPr bwMode="auto">
          <a:xfrm>
            <a:off x="633744" y="1224521"/>
            <a:ext cx="7795032"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spcBef>
                <a:spcPts val="600"/>
              </a:spcBef>
              <a:defRPr/>
            </a:pPr>
            <a:r>
              <a:rPr lang="en-US" altLang="zh-CN" sz="2800" b="1" dirty="0">
                <a:solidFill>
                  <a:srgbClr val="0000CC"/>
                </a:solidFill>
                <a:latin typeface="微软雅黑" panose="020B0503020204020204" pitchFamily="34" charset="-122"/>
                <a:ea typeface="微软雅黑" panose="020B0503020204020204" pitchFamily="34" charset="-122"/>
              </a:rPr>
              <a:t>Design 2:</a:t>
            </a:r>
            <a:r>
              <a:rPr lang="en-US" altLang="zh-CN" sz="2800" b="1" dirty="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将</a:t>
            </a:r>
            <a:r>
              <a:rPr lang="en-US" altLang="zh-CN" sz="2800" b="1" dirty="0" smtClean="0">
                <a:latin typeface="微软雅黑" panose="020B0503020204020204" pitchFamily="34" charset="-122"/>
                <a:ea typeface="微软雅黑" panose="020B0503020204020204" pitchFamily="34" charset="-122"/>
              </a:rPr>
              <a:t>Sorting</a:t>
            </a:r>
            <a:r>
              <a:rPr lang="zh-CN" altLang="en-US" sz="2800" b="1" dirty="0" smtClean="0">
                <a:latin typeface="微软雅黑" panose="020B0503020204020204" pitchFamily="34" charset="-122"/>
                <a:ea typeface="微软雅黑" panose="020B0503020204020204" pitchFamily="34" charset="-122"/>
              </a:rPr>
              <a:t>类分离成两个类</a:t>
            </a:r>
            <a:r>
              <a:rPr lang="en-US" altLang="zh-CN" sz="2800" b="1" dirty="0" smtClean="0">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a:spcBef>
                <a:spcPts val="600"/>
              </a:spcBef>
              <a:buFont typeface="Wingdings" panose="05000000000000000000" pitchFamily="2" charset="2"/>
              <a:buChar char="Ø"/>
              <a:defRPr/>
            </a:pPr>
            <a:r>
              <a:rPr lang="en-US" altLang="zh-CN" sz="2800" b="1" dirty="0" smtClean="0">
                <a:latin typeface="微软雅黑" panose="020B0503020204020204" pitchFamily="34" charset="-122"/>
                <a:ea typeface="微软雅黑" panose="020B0503020204020204" pitchFamily="34" charset="-122"/>
              </a:rPr>
              <a:t>Client </a:t>
            </a:r>
            <a:r>
              <a:rPr lang="zh-CN" altLang="en-US" sz="2800" b="1" dirty="0" smtClean="0">
                <a:latin typeface="微软雅黑" panose="020B0503020204020204" pitchFamily="34" charset="-122"/>
                <a:ea typeface="微软雅黑" panose="020B0503020204020204" pitchFamily="34" charset="-122"/>
              </a:rPr>
              <a:t>类，包含主方法</a:t>
            </a:r>
            <a:r>
              <a:rPr lang="en-US" altLang="zh-CN" sz="2800" b="1" dirty="0" smtClean="0">
                <a:latin typeface="微软雅黑" panose="020B0503020204020204" pitchFamily="34" charset="-122"/>
                <a:ea typeface="微软雅黑" panose="020B0503020204020204" pitchFamily="34" charset="-122"/>
              </a:rPr>
              <a:t>main() </a:t>
            </a:r>
            <a:endParaRPr lang="en-US" altLang="zh-CN" sz="2800" b="1" dirty="0">
              <a:latin typeface="微软雅黑" panose="020B0503020204020204" pitchFamily="34" charset="-122"/>
              <a:ea typeface="微软雅黑" panose="020B0503020204020204" pitchFamily="34" charset="-122"/>
            </a:endParaRPr>
          </a:p>
          <a:p>
            <a:pPr>
              <a:spcBef>
                <a:spcPts val="600"/>
              </a:spcBef>
              <a:buFont typeface="Wingdings" panose="05000000000000000000" pitchFamily="2" charset="2"/>
              <a:buChar char="Ø"/>
              <a:defRPr/>
            </a:pPr>
            <a:r>
              <a:rPr lang="en-US" altLang="zh-CN" sz="2800" b="1" dirty="0" smtClean="0">
                <a:latin typeface="微软雅黑" panose="020B0503020204020204" pitchFamily="34" charset="-122"/>
                <a:ea typeface="微软雅黑" panose="020B0503020204020204" pitchFamily="34" charset="-122"/>
              </a:rPr>
              <a:t>Sorting </a:t>
            </a:r>
            <a:r>
              <a:rPr lang="zh-CN" altLang="en-US" sz="2800" b="1" dirty="0" smtClean="0">
                <a:latin typeface="微软雅黑" panose="020B0503020204020204" pitchFamily="34" charset="-122"/>
                <a:ea typeface="微软雅黑" panose="020B0503020204020204" pitchFamily="34" charset="-122"/>
              </a:rPr>
              <a:t>类</a:t>
            </a:r>
            <a:r>
              <a:rPr lang="en-US" altLang="zh-CN" sz="2800" b="1"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包含所有的</a:t>
            </a:r>
            <a:r>
              <a:rPr lang="en-US" altLang="zh-CN" sz="2800" b="1" dirty="0" smtClean="0">
                <a:latin typeface="微软雅黑" panose="020B0503020204020204" pitchFamily="34" charset="-122"/>
                <a:ea typeface="微软雅黑" panose="020B0503020204020204" pitchFamily="34" charset="-122"/>
              </a:rPr>
              <a:t>4</a:t>
            </a:r>
            <a:r>
              <a:rPr lang="zh-CN" altLang="en-US" sz="2800" b="1" dirty="0" smtClean="0">
                <a:latin typeface="微软雅黑" panose="020B0503020204020204" pitchFamily="34" charset="-122"/>
                <a:ea typeface="微软雅黑" panose="020B0503020204020204" pitchFamily="34" charset="-122"/>
              </a:rPr>
              <a:t>个算法</a:t>
            </a:r>
            <a:endParaRPr lang="en-US" altLang="zh-CN" sz="2800" b="1" dirty="0">
              <a:latin typeface="微软雅黑" panose="020B0503020204020204" pitchFamily="34" charset="-122"/>
              <a:ea typeface="微软雅黑" panose="020B0503020204020204" pitchFamily="34" charset="-122"/>
            </a:endParaRPr>
          </a:p>
        </p:txBody>
      </p:sp>
      <p:sp>
        <p:nvSpPr>
          <p:cNvPr id="208918" name="Rectangle 22"/>
          <p:cNvSpPr>
            <a:spLocks noChangeArrowheads="1"/>
          </p:cNvSpPr>
          <p:nvPr/>
        </p:nvSpPr>
        <p:spPr bwMode="auto">
          <a:xfrm>
            <a:off x="1450393" y="3823803"/>
            <a:ext cx="3087455" cy="503238"/>
          </a:xfrm>
          <a:prstGeom prst="rect">
            <a:avLst/>
          </a:prstGeom>
          <a:solidFill>
            <a:srgbClr val="FFFFFF"/>
          </a:solidFill>
          <a:ln w="9525">
            <a:solidFill>
              <a:schemeClr val="tx1"/>
            </a:solidFill>
            <a:miter lim="800000"/>
          </a:ln>
        </p:spPr>
        <p:txBody>
          <a:bodyPr wrap="none" lIns="18000" anchor="ctr"/>
          <a:lstStyle/>
          <a:p>
            <a:r>
              <a:rPr lang="en-US" altLang="zh-CN" sz="2000" b="1" dirty="0">
                <a:latin typeface="微软雅黑" panose="020B0503020204020204" pitchFamily="34" charset="-122"/>
                <a:ea typeface="微软雅黑" panose="020B0503020204020204" pitchFamily="34" charset="-122"/>
              </a:rPr>
              <a:t>+main(String[ ] </a:t>
            </a:r>
            <a:r>
              <a:rPr lang="en-US" altLang="zh-CN" sz="2000" b="1" dirty="0" err="1">
                <a:latin typeface="微软雅黑" panose="020B0503020204020204" pitchFamily="34" charset="-122"/>
                <a:ea typeface="微软雅黑" panose="020B0503020204020204" pitchFamily="34" charset="-122"/>
              </a:rPr>
              <a:t>args</a:t>
            </a:r>
            <a:r>
              <a:rPr lang="en-US" altLang="zh-CN"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p:txBody>
      </p:sp>
      <p:sp>
        <p:nvSpPr>
          <p:cNvPr id="208922" name="Rectangle 26"/>
          <p:cNvSpPr>
            <a:spLocks noGrp="1" noChangeArrowheads="1"/>
          </p:cNvSpPr>
          <p:nvPr>
            <p:ph type="title"/>
          </p:nvPr>
        </p:nvSpPr>
        <p:spPr>
          <a:xfrm>
            <a:off x="832873" y="235559"/>
            <a:ext cx="9295377" cy="599467"/>
          </a:xfrm>
          <a:solidFill>
            <a:srgbClr val="CCFFCC"/>
          </a:solidFill>
        </p:spPr>
        <p:txBody>
          <a:bodyPr>
            <a:normAutofit fontScale="90000"/>
          </a:bodyPr>
          <a:lstStyle/>
          <a:p>
            <a:pPr eaLnBrk="1" hangingPunct="1">
              <a:lnSpc>
                <a:spcPct val="85000"/>
              </a:lnSpc>
              <a:defRPr/>
            </a:pPr>
            <a:r>
              <a:rPr lang="en-US" altLang="zh-CN" sz="2800" b="1" dirty="0">
                <a:effectLst>
                  <a:outerShdw blurRad="38100" dist="38100" dir="2700000" algn="tl">
                    <a:srgbClr val="FFFFFF"/>
                  </a:outerShdw>
                </a:effectLst>
              </a:rPr>
              <a:t>Introduction to the strategy pattern through Design of a sorting program</a:t>
            </a:r>
            <a:endParaRPr lang="en-US" altLang="zh-CN" sz="2800" b="1" dirty="0">
              <a:effectLst>
                <a:outerShdw blurRad="38100" dist="38100" dir="2700000" algn="tl">
                  <a:srgbClr val="FFFFFF"/>
                </a:outerShdw>
              </a:effectLst>
            </a:endParaRPr>
          </a:p>
        </p:txBody>
      </p:sp>
      <p:sp>
        <p:nvSpPr>
          <p:cNvPr id="2" name="TextBox 1"/>
          <p:cNvSpPr txBox="1">
            <a:spLocks noChangeArrowheads="1"/>
          </p:cNvSpPr>
          <p:nvPr/>
        </p:nvSpPr>
        <p:spPr bwMode="auto">
          <a:xfrm>
            <a:off x="832873" y="5846278"/>
            <a:ext cx="6292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rgbClr val="0000CC"/>
                </a:solidFill>
                <a:latin typeface="微软雅黑" panose="020B0503020204020204" pitchFamily="34" charset="-122"/>
                <a:ea typeface="微软雅黑" panose="020B0503020204020204" pitchFamily="34" charset="-122"/>
              </a:rPr>
              <a:t>评论：比较正常思维人的设计。</a:t>
            </a:r>
            <a:endParaRPr lang="zh-CN" altLang="en-US" sz="3200" b="1">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8909"/>
                                        </p:tgtEl>
                                        <p:attrNameLst>
                                          <p:attrName>style.visibility</p:attrName>
                                        </p:attrNameLst>
                                      </p:cBhvr>
                                      <p:to>
                                        <p:strVal val="visible"/>
                                      </p:to>
                                    </p:set>
                                    <p:animEffect transition="in" filter="slide(fromBottom)">
                                      <p:cBhvr>
                                        <p:cTn id="7" dur="500"/>
                                        <p:tgtEl>
                                          <p:spTgt spid="20890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08910"/>
                                        </p:tgtEl>
                                        <p:attrNameLst>
                                          <p:attrName>style.visibility</p:attrName>
                                        </p:attrNameLst>
                                      </p:cBhvr>
                                      <p:to>
                                        <p:strVal val="visible"/>
                                      </p:to>
                                    </p:set>
                                    <p:animEffect transition="in" filter="slide(fromBottom)">
                                      <p:cBhvr>
                                        <p:cTn id="10" dur="500"/>
                                        <p:tgtEl>
                                          <p:spTgt spid="208910"/>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08911"/>
                                        </p:tgtEl>
                                        <p:attrNameLst>
                                          <p:attrName>style.visibility</p:attrName>
                                        </p:attrNameLst>
                                      </p:cBhvr>
                                      <p:to>
                                        <p:strVal val="visible"/>
                                      </p:to>
                                    </p:set>
                                    <p:animEffect transition="in" filter="slide(fromBottom)">
                                      <p:cBhvr>
                                        <p:cTn id="13" dur="500"/>
                                        <p:tgtEl>
                                          <p:spTgt spid="208911"/>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208912"/>
                                        </p:tgtEl>
                                        <p:attrNameLst>
                                          <p:attrName>style.visibility</p:attrName>
                                        </p:attrNameLst>
                                      </p:cBhvr>
                                      <p:to>
                                        <p:strVal val="visible"/>
                                      </p:to>
                                    </p:set>
                                    <p:anim calcmode="lin" valueType="num">
                                      <p:cBhvr>
                                        <p:cTn id="18" dur="1000" fill="hold"/>
                                        <p:tgtEl>
                                          <p:spTgt spid="208912"/>
                                        </p:tgtEl>
                                        <p:attrNameLst>
                                          <p:attrName>ppt_x</p:attrName>
                                        </p:attrNameLst>
                                      </p:cBhvr>
                                      <p:tavLst>
                                        <p:tav tm="0">
                                          <p:val>
                                            <p:strVal val="#ppt_x-.2"/>
                                          </p:val>
                                        </p:tav>
                                        <p:tav tm="100000">
                                          <p:val>
                                            <p:strVal val="#ppt_x"/>
                                          </p:val>
                                        </p:tav>
                                      </p:tavLst>
                                    </p:anim>
                                    <p:anim calcmode="lin" valueType="num">
                                      <p:cBhvr>
                                        <p:cTn id="19" dur="1000" fill="hold"/>
                                        <p:tgtEl>
                                          <p:spTgt spid="208912"/>
                                        </p:tgtEl>
                                        <p:attrNameLst>
                                          <p:attrName>ppt_y</p:attrName>
                                        </p:attrNameLst>
                                      </p:cBhvr>
                                      <p:tavLst>
                                        <p:tav tm="0">
                                          <p:val>
                                            <p:strVal val="#ppt_y"/>
                                          </p:val>
                                        </p:tav>
                                        <p:tav tm="100000">
                                          <p:val>
                                            <p:strVal val="#ppt_y"/>
                                          </p:val>
                                        </p:tav>
                                      </p:tavLst>
                                    </p:anim>
                                    <p:animEffect transition="in" filter="wipe(right)" prLst="gradientSize: 0.1">
                                      <p:cBhvr>
                                        <p:cTn id="20" dur="1000"/>
                                        <p:tgtEl>
                                          <p:spTgt spid="208912"/>
                                        </p:tgtEl>
                                      </p:cBhvr>
                                    </p:animEffect>
                                  </p:childTnLst>
                                </p:cTn>
                              </p:par>
                              <p:par>
                                <p:cTn id="21" presetID="29" presetClass="entr" presetSubtype="0" fill="hold" grpId="0" nodeType="withEffect">
                                  <p:stCondLst>
                                    <p:cond delay="0"/>
                                  </p:stCondLst>
                                  <p:childTnLst>
                                    <p:set>
                                      <p:cBhvr>
                                        <p:cTn id="22" dur="1" fill="hold">
                                          <p:stCondLst>
                                            <p:cond delay="0"/>
                                          </p:stCondLst>
                                        </p:cTn>
                                        <p:tgtEl>
                                          <p:spTgt spid="208914"/>
                                        </p:tgtEl>
                                        <p:attrNameLst>
                                          <p:attrName>style.visibility</p:attrName>
                                        </p:attrNameLst>
                                      </p:cBhvr>
                                      <p:to>
                                        <p:strVal val="visible"/>
                                      </p:to>
                                    </p:set>
                                    <p:anim calcmode="lin" valueType="num">
                                      <p:cBhvr>
                                        <p:cTn id="23" dur="1000" fill="hold"/>
                                        <p:tgtEl>
                                          <p:spTgt spid="208914"/>
                                        </p:tgtEl>
                                        <p:attrNameLst>
                                          <p:attrName>ppt_x</p:attrName>
                                        </p:attrNameLst>
                                      </p:cBhvr>
                                      <p:tavLst>
                                        <p:tav tm="0">
                                          <p:val>
                                            <p:strVal val="#ppt_x-.2"/>
                                          </p:val>
                                        </p:tav>
                                        <p:tav tm="100000">
                                          <p:val>
                                            <p:strVal val="#ppt_x"/>
                                          </p:val>
                                        </p:tav>
                                      </p:tavLst>
                                    </p:anim>
                                    <p:anim calcmode="lin" valueType="num">
                                      <p:cBhvr>
                                        <p:cTn id="24" dur="1000" fill="hold"/>
                                        <p:tgtEl>
                                          <p:spTgt spid="208914"/>
                                        </p:tgtEl>
                                        <p:attrNameLst>
                                          <p:attrName>ppt_y</p:attrName>
                                        </p:attrNameLst>
                                      </p:cBhvr>
                                      <p:tavLst>
                                        <p:tav tm="0">
                                          <p:val>
                                            <p:strVal val="#ppt_y"/>
                                          </p:val>
                                        </p:tav>
                                        <p:tav tm="100000">
                                          <p:val>
                                            <p:strVal val="#ppt_y"/>
                                          </p:val>
                                        </p:tav>
                                      </p:tavLst>
                                    </p:anim>
                                    <p:animEffect transition="in" filter="wipe(right)" prLst="gradientSize: 0.1">
                                      <p:cBhvr>
                                        <p:cTn id="25" dur="1000"/>
                                        <p:tgtEl>
                                          <p:spTgt spid="208914"/>
                                        </p:tgtEl>
                                      </p:cBhvr>
                                    </p:animEffect>
                                  </p:childTnLst>
                                </p:cTn>
                              </p:par>
                              <p:par>
                                <p:cTn id="26" presetID="29" presetClass="entr" presetSubtype="0" fill="hold" grpId="0" nodeType="withEffect">
                                  <p:stCondLst>
                                    <p:cond delay="0"/>
                                  </p:stCondLst>
                                  <p:childTnLst>
                                    <p:set>
                                      <p:cBhvr>
                                        <p:cTn id="27" dur="1" fill="hold">
                                          <p:stCondLst>
                                            <p:cond delay="0"/>
                                          </p:stCondLst>
                                        </p:cTn>
                                        <p:tgtEl>
                                          <p:spTgt spid="208918"/>
                                        </p:tgtEl>
                                        <p:attrNameLst>
                                          <p:attrName>style.visibility</p:attrName>
                                        </p:attrNameLst>
                                      </p:cBhvr>
                                      <p:to>
                                        <p:strVal val="visible"/>
                                      </p:to>
                                    </p:set>
                                    <p:anim calcmode="lin" valueType="num">
                                      <p:cBhvr>
                                        <p:cTn id="28" dur="1000" fill="hold"/>
                                        <p:tgtEl>
                                          <p:spTgt spid="208918"/>
                                        </p:tgtEl>
                                        <p:attrNameLst>
                                          <p:attrName>ppt_x</p:attrName>
                                        </p:attrNameLst>
                                      </p:cBhvr>
                                      <p:tavLst>
                                        <p:tav tm="0">
                                          <p:val>
                                            <p:strVal val="#ppt_x-.2"/>
                                          </p:val>
                                        </p:tav>
                                        <p:tav tm="100000">
                                          <p:val>
                                            <p:strVal val="#ppt_x"/>
                                          </p:val>
                                        </p:tav>
                                      </p:tavLst>
                                    </p:anim>
                                    <p:anim calcmode="lin" valueType="num">
                                      <p:cBhvr>
                                        <p:cTn id="29" dur="1000" fill="hold"/>
                                        <p:tgtEl>
                                          <p:spTgt spid="20891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0891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8915"/>
                                        </p:tgtEl>
                                        <p:attrNameLst>
                                          <p:attrName>style.visibility</p:attrName>
                                        </p:attrNameLst>
                                      </p:cBhvr>
                                      <p:to>
                                        <p:strVal val="visible"/>
                                      </p:to>
                                    </p:set>
                                    <p:anim calcmode="lin" valueType="num">
                                      <p:cBhvr additive="base">
                                        <p:cTn id="35" dur="500" fill="hold"/>
                                        <p:tgtEl>
                                          <p:spTgt spid="208915"/>
                                        </p:tgtEl>
                                        <p:attrNameLst>
                                          <p:attrName>ppt_x</p:attrName>
                                        </p:attrNameLst>
                                      </p:cBhvr>
                                      <p:tavLst>
                                        <p:tav tm="0">
                                          <p:val>
                                            <p:strVal val="#ppt_x"/>
                                          </p:val>
                                        </p:tav>
                                        <p:tav tm="100000">
                                          <p:val>
                                            <p:strVal val="#ppt_x"/>
                                          </p:val>
                                        </p:tav>
                                      </p:tavLst>
                                    </p:anim>
                                    <p:anim calcmode="lin" valueType="num">
                                      <p:cBhvr additive="base">
                                        <p:cTn id="36" dur="500" fill="hold"/>
                                        <p:tgtEl>
                                          <p:spTgt spid="2089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8916"/>
                                        </p:tgtEl>
                                        <p:attrNameLst>
                                          <p:attrName>style.visibility</p:attrName>
                                        </p:attrNameLst>
                                      </p:cBhvr>
                                      <p:to>
                                        <p:strVal val="visible"/>
                                      </p:to>
                                    </p:set>
                                    <p:anim calcmode="lin" valueType="num">
                                      <p:cBhvr additive="base">
                                        <p:cTn id="39" dur="500" fill="hold"/>
                                        <p:tgtEl>
                                          <p:spTgt spid="208916"/>
                                        </p:tgtEl>
                                        <p:attrNameLst>
                                          <p:attrName>ppt_x</p:attrName>
                                        </p:attrNameLst>
                                      </p:cBhvr>
                                      <p:tavLst>
                                        <p:tav tm="0">
                                          <p:val>
                                            <p:strVal val="#ppt_x"/>
                                          </p:val>
                                        </p:tav>
                                        <p:tav tm="100000">
                                          <p:val>
                                            <p:strVal val="#ppt_x"/>
                                          </p:val>
                                        </p:tav>
                                      </p:tavLst>
                                    </p:anim>
                                    <p:anim calcmode="lin" valueType="num">
                                      <p:cBhvr additive="base">
                                        <p:cTn id="40" dur="500" fill="hold"/>
                                        <p:tgtEl>
                                          <p:spTgt spid="2089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1000"/>
                                        <p:tgtEl>
                                          <p:spTgt spid="2"/>
                                        </p:tgtEl>
                                      </p:cBhvr>
                                    </p:animEffect>
                                    <p:anim calcmode="lin" valueType="num">
                                      <p:cBhvr>
                                        <p:cTn id="46" dur="1000" fill="hold"/>
                                        <p:tgtEl>
                                          <p:spTgt spid="2"/>
                                        </p:tgtEl>
                                        <p:attrNameLst>
                                          <p:attrName>ppt_x</p:attrName>
                                        </p:attrNameLst>
                                      </p:cBhvr>
                                      <p:tavLst>
                                        <p:tav tm="0">
                                          <p:val>
                                            <p:strVal val="#ppt_x"/>
                                          </p:val>
                                        </p:tav>
                                        <p:tav tm="100000">
                                          <p:val>
                                            <p:strVal val="#ppt_x"/>
                                          </p:val>
                                        </p:tav>
                                      </p:tavLst>
                                    </p:anim>
                                    <p:anim calcmode="lin" valueType="num">
                                      <p:cBhvr>
                                        <p:cTn id="4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9" grpId="0" animBg="1"/>
      <p:bldP spid="208910" grpId="0" animBg="1"/>
      <p:bldP spid="208911" grpId="0" animBg="1"/>
      <p:bldP spid="208912" grpId="0" animBg="1"/>
      <p:bldP spid="208914" grpId="0" animBg="1"/>
      <p:bldP spid="208915" grpId="0" animBg="1"/>
      <p:bldP spid="208916" grpId="0" animBg="1"/>
      <p:bldP spid="208918" grpId="0" animBg="1"/>
      <p:bldP spid="2" grpId="0"/>
    </p:bldLst>
  </p:timing>
</p:sld>
</file>

<file path=ppt/tags/tag1.xml><?xml version="1.0" encoding="utf-8"?>
<p:tagLst xmlns:p="http://schemas.openxmlformats.org/presentationml/2006/main">
  <p:tag name="commondata" val="eyJoZGlkIjoiOGFlODY0OWRhM2I1MTZkNDI2MjZmMDdiNTc4ZTFlNm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9705</Words>
  <Application>WPS 演示</Application>
  <PresentationFormat>宽屏</PresentationFormat>
  <Paragraphs>726</Paragraphs>
  <Slides>40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Arial</vt:lpstr>
      <vt:lpstr>宋体</vt:lpstr>
      <vt:lpstr>Wingdings</vt:lpstr>
      <vt:lpstr>微软雅黑</vt:lpstr>
      <vt:lpstr>Calibri</vt:lpstr>
      <vt:lpstr>Arial Unicode MS</vt:lpstr>
      <vt:lpstr>Calibri Light</vt:lpstr>
      <vt:lpstr>黑体</vt:lpstr>
      <vt:lpstr>Office 主题</vt:lpstr>
      <vt:lpstr>Lecture 5. Strategy Pattern (策略模式)       Behavioral</vt:lpstr>
      <vt:lpstr>Contents of this lecture</vt:lpstr>
      <vt:lpstr>PowerPoint 演示文稿</vt:lpstr>
      <vt:lpstr>关于设计模式的使用</vt:lpstr>
      <vt:lpstr>PowerPoint 演示文稿</vt:lpstr>
      <vt:lpstr>Introduction to the strategy pattern through Design of a sorting program</vt:lpstr>
      <vt:lpstr>Introduction to the strategy pattern through Design of a sorting program</vt:lpstr>
      <vt:lpstr>Introduction to the strategy pattern through Design of a sorting program</vt:lpstr>
      <vt:lpstr>Introduction to the strategy pattern through Design of a sorting program</vt:lpstr>
      <vt:lpstr>Introduction to the strategy pattern through Design of a sorting program</vt:lpstr>
      <vt:lpstr>Introduction to the strategy pattern through Design of a sorting program</vt:lpstr>
      <vt:lpstr>Introduction to the strategy pattern through Design of a sorting program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of design using strategy pattern</vt:lpstr>
      <vt:lpstr>Example of design using strategy pattern</vt:lpstr>
      <vt:lpstr>Example of design using strategy pattern</vt:lpstr>
      <vt:lpstr>Example of design using strategy pattern</vt:lpstr>
      <vt:lpstr>Example of design using strategy pattern</vt:lpstr>
      <vt:lpstr>Example of design using strategy pattern</vt:lpstr>
      <vt:lpstr>Example of design using strategy pattern</vt:lpstr>
      <vt:lpstr>Example of design using strategy pattern</vt:lpstr>
      <vt:lpstr>Example of design using strategy pattern</vt:lpstr>
      <vt:lpstr>Example of design using strategy pattern</vt:lpstr>
      <vt:lpstr>Example of design using strategy pattern</vt:lpstr>
      <vt:lpstr>Example of design using strategy pattern</vt:lpstr>
      <vt:lpstr>Example of design using strategy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Strategy Pattern (策略模式)       Behavioral</dc:title>
  <dc:creator>Microsoft 帐户</dc:creator>
  <cp:lastModifiedBy>光追</cp:lastModifiedBy>
  <cp:revision>73</cp:revision>
  <dcterms:created xsi:type="dcterms:W3CDTF">2022-10-23T10:12:00Z</dcterms:created>
  <dcterms:modified xsi:type="dcterms:W3CDTF">2024-01-02T13:01:30Z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AD435F5EF798436AB351C42DE9CF228C_12</vt:lpwstr>
  </property>
  <property fmtid="{D5CDD505-2E9C-101B-9397-08002B2CF9AE}" pid="3" name="KSOProductBuildVer">
    <vt:lpwstr>2052-12.1.0.16120</vt:lpwstr>
  </property>
</Properties>
</file>