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09600" y="1600201"/>
            <a:ext cx="109728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6DEA2FA-7D1E-4047-A4B7-15C09F62246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7451A99-018E-41E6-B9A8-F66BE0A31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BB2E-D6F8-4AB6-A1C5-4CB6123447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51A99-018E-41E6-B9A8-F66BE0A31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BB2E-D6F8-4AB6-A1C5-4CB612344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0.xml"/><Relationship Id="rId3" Type="http://schemas.openxmlformats.org/officeDocument/2006/relationships/slide" Target="slide18.xml"/><Relationship Id="rId2" Type="http://schemas.openxmlformats.org/officeDocument/2006/relationships/slide" Target="slide8.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slide" Target="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4"/>
          <p:cNvSpPr>
            <a:spLocks noGrp="1" noChangeArrowheads="1"/>
          </p:cNvSpPr>
          <p:nvPr>
            <p:ph type="ctrTitle"/>
          </p:nvPr>
        </p:nvSpPr>
        <p:spPr>
          <a:xfrm>
            <a:off x="1214861" y="669957"/>
            <a:ext cx="9576869" cy="1072505"/>
          </a:xfrm>
        </p:spPr>
        <p:txBody>
          <a:bodyPr/>
          <a:lstStyle/>
          <a:p>
            <a:pPr eaLnBrk="1" hangingPunct="1"/>
            <a:r>
              <a:rPr lang="en-US" altLang="zh-CN" sz="3200" b="1" dirty="0">
                <a:latin typeface="微软雅黑" panose="020B0503020204020204" pitchFamily="34" charset="-122"/>
                <a:ea typeface="微软雅黑" panose="020B0503020204020204" pitchFamily="34" charset="-122"/>
              </a:rPr>
              <a:t>Lecture 6. </a:t>
            </a:r>
            <a:r>
              <a:rPr lang="en-US" altLang="zh-CN" sz="3200" b="1" dirty="0" smtClean="0">
                <a:latin typeface="微软雅黑" panose="020B0503020204020204" pitchFamily="34" charset="-122"/>
                <a:ea typeface="微软雅黑" panose="020B0503020204020204" pitchFamily="34" charset="-122"/>
              </a:rPr>
              <a:t>State </a:t>
            </a:r>
            <a:r>
              <a:rPr lang="en-US" altLang="zh-CN" sz="3200" b="1" dirty="0">
                <a:latin typeface="微软雅黑" panose="020B0503020204020204" pitchFamily="34" charset="-122"/>
                <a:ea typeface="微软雅黑" panose="020B0503020204020204" pitchFamily="34" charset="-122"/>
              </a:rPr>
              <a:t>Pattern (</a:t>
            </a:r>
            <a:r>
              <a:rPr lang="zh-CN" altLang="en-US" sz="3200" b="1" dirty="0">
                <a:latin typeface="微软雅黑" panose="020B0503020204020204" pitchFamily="34" charset="-122"/>
                <a:ea typeface="微软雅黑" panose="020B0503020204020204" pitchFamily="34" charset="-122"/>
              </a:rPr>
              <a:t>状态模式</a:t>
            </a:r>
            <a:r>
              <a:rPr lang="en-US" altLang="zh-CN" sz="3200" b="1" dirty="0">
                <a:latin typeface="微软雅黑" panose="020B0503020204020204" pitchFamily="34" charset="-122"/>
                <a:ea typeface="微软雅黑" panose="020B0503020204020204" pitchFamily="34" charset="-122"/>
              </a:rPr>
              <a:t>)</a:t>
            </a:r>
            <a:br>
              <a:rPr lang="en-US" altLang="zh-CN" sz="3200" b="1" dirty="0">
                <a:latin typeface="微软雅黑" panose="020B0503020204020204" pitchFamily="34" charset="-122"/>
                <a:ea typeface="微软雅黑" panose="020B0503020204020204" pitchFamily="34" charset="-122"/>
              </a:rPr>
            </a:br>
            <a:r>
              <a:rPr lang="en-US" altLang="zh-CN" sz="3200" b="1" dirty="0">
                <a:latin typeface="微软雅黑" panose="020B0503020204020204" pitchFamily="34" charset="-122"/>
                <a:ea typeface="微软雅黑" panose="020B0503020204020204" pitchFamily="34" charset="-122"/>
              </a:rPr>
              <a:t>(Behavioral)</a:t>
            </a:r>
            <a:endParaRPr lang="en-US" altLang="zh-CN" sz="3200" b="1" dirty="0">
              <a:latin typeface="微软雅黑" panose="020B0503020204020204" pitchFamily="34" charset="-122"/>
              <a:ea typeface="微软雅黑" panose="020B0503020204020204" pitchFamily="34" charset="-122"/>
            </a:endParaRPr>
          </a:p>
        </p:txBody>
      </p:sp>
      <p:sp>
        <p:nvSpPr>
          <p:cNvPr id="2050" name="Text Box 4"/>
          <p:cNvSpPr txBox="1">
            <a:spLocks noChangeArrowheads="1"/>
          </p:cNvSpPr>
          <p:nvPr/>
        </p:nvSpPr>
        <p:spPr bwMode="auto">
          <a:xfrm>
            <a:off x="3286125" y="4852988"/>
            <a:ext cx="568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ts val="600"/>
              </a:spcBef>
            </a:pPr>
            <a:r>
              <a:rPr lang="en-US" altLang="zh-CN" sz="3200" b="1" dirty="0"/>
              <a:t>Professor:</a:t>
            </a:r>
            <a:r>
              <a:rPr lang="en-US" altLang="zh-CN" sz="2800" b="1" dirty="0"/>
              <a:t> </a:t>
            </a:r>
            <a:endParaRPr lang="en-US" altLang="zh-CN" sz="2800" b="1" dirty="0"/>
          </a:p>
          <a:p>
            <a:pPr algn="ctr">
              <a:spcBef>
                <a:spcPts val="600"/>
              </a:spcBef>
            </a:pPr>
            <a:r>
              <a:rPr lang="en-US" altLang="zh-CN" sz="2800" b="1" dirty="0" err="1"/>
              <a:t>Yushan</a:t>
            </a:r>
            <a:r>
              <a:rPr lang="en-US" altLang="zh-CN" sz="2800" b="1" dirty="0"/>
              <a:t> (Michael) Sun</a:t>
            </a:r>
            <a:endParaRPr lang="en-US" altLang="zh-CN" sz="2800" b="1" dirty="0"/>
          </a:p>
          <a:p>
            <a:pPr algn="ctr">
              <a:spcBef>
                <a:spcPts val="600"/>
              </a:spcBef>
            </a:pPr>
            <a:r>
              <a:rPr lang="en-US" altLang="zh-CN" sz="2800" b="1" dirty="0"/>
              <a:t>Fall </a:t>
            </a:r>
            <a:r>
              <a:rPr lang="en-US" altLang="zh-CN" sz="2800" b="1" dirty="0" smtClean="0"/>
              <a:t>2023</a:t>
            </a:r>
            <a:endParaRPr lang="en-US" altLang="zh-CN" sz="2800" b="1" dirty="0"/>
          </a:p>
        </p:txBody>
      </p:sp>
      <p:sp>
        <p:nvSpPr>
          <p:cNvPr id="2051" name="副标题 1"/>
          <p:cNvSpPr>
            <a:spLocks noGrp="1" noChangeArrowheads="1"/>
          </p:cNvSpPr>
          <p:nvPr/>
        </p:nvSpPr>
        <p:spPr bwMode="auto">
          <a:xfrm>
            <a:off x="760491" y="2168525"/>
            <a:ext cx="10655929"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FontTx/>
              <a:buChar char="•"/>
            </a:pPr>
            <a:r>
              <a:rPr lang="zh-CN" altLang="zh-CN" sz="2400" b="1" dirty="0">
                <a:latin typeface="微软雅黑" panose="020B0503020204020204" pitchFamily="34" charset="-122"/>
                <a:ea typeface="微软雅黑" panose="020B0503020204020204" pitchFamily="34" charset="-122"/>
              </a:rPr>
              <a:t>行为模式关心算法和对象之间的责任分配。</a:t>
            </a:r>
            <a:endParaRPr lang="en-US" altLang="zh-CN" sz="2400" b="1" dirty="0">
              <a:latin typeface="微软雅黑" panose="020B0503020204020204" pitchFamily="34" charset="-122"/>
              <a:ea typeface="微软雅黑" panose="020B0503020204020204" pitchFamily="34" charset="-122"/>
            </a:endParaRPr>
          </a:p>
          <a:p>
            <a:pPr eaLnBrk="0" hangingPunct="0">
              <a:spcBef>
                <a:spcPct val="20000"/>
              </a:spcBef>
              <a:buFontTx/>
              <a:buChar char="•"/>
            </a:pPr>
            <a:r>
              <a:rPr lang="zh-CN" altLang="zh-CN" sz="2400" b="1" dirty="0">
                <a:latin typeface="微软雅黑" panose="020B0503020204020204" pitchFamily="34" charset="-122"/>
                <a:ea typeface="微软雅黑" panose="020B0503020204020204" pitchFamily="34" charset="-122"/>
              </a:rPr>
              <a:t>它关心的不是仅仅描述对象或类的模式，而是要更加侧重描述它们之间的通信模式。</a:t>
            </a:r>
            <a:endParaRPr lang="en-US" altLang="zh-CN" sz="2400" b="1" dirty="0">
              <a:latin typeface="微软雅黑" panose="020B0503020204020204" pitchFamily="34" charset="-122"/>
              <a:ea typeface="微软雅黑" panose="020B0503020204020204" pitchFamily="34" charset="-122"/>
            </a:endParaRPr>
          </a:p>
          <a:p>
            <a:pPr eaLnBrk="0" hangingPunct="0">
              <a:spcBef>
                <a:spcPct val="20000"/>
              </a:spcBef>
              <a:buFontTx/>
              <a:buChar char="•"/>
            </a:pPr>
            <a:r>
              <a:rPr lang="zh-CN" altLang="zh-CN" sz="2400" b="1" dirty="0">
                <a:latin typeface="微软雅黑" panose="020B0503020204020204" pitchFamily="34" charset="-122"/>
                <a:ea typeface="微软雅黑" panose="020B0503020204020204" pitchFamily="34" charset="-122"/>
              </a:rPr>
              <a:t>行为模式刻画了很难在运行时跟踪的复杂的控制流。该模式将软件开发者的注意力从控制流转移到对象相互关联的方式方面。</a:t>
            </a:r>
            <a:endParaRPr lang="zh-CN" altLang="zh-CN" sz="2400" b="1" dirty="0">
              <a:latin typeface="微软雅黑" panose="020B0503020204020204" pitchFamily="34" charset="-122"/>
              <a:ea typeface="微软雅黑" panose="020B0503020204020204" pitchFamily="34" charset="-122"/>
            </a:endParaRPr>
          </a:p>
          <a:p>
            <a:pPr eaLnBrk="0" hangingPunct="0">
              <a:spcBef>
                <a:spcPct val="20000"/>
              </a:spcBef>
            </a:pP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51850" y="1268415"/>
            <a:ext cx="10864158" cy="3946382"/>
          </a:xfrm>
        </p:spPr>
        <p:txBody>
          <a:bodyPr>
            <a:normAutofit/>
          </a:bodyPr>
          <a:lstStyle/>
          <a:p>
            <a:pPr>
              <a:lnSpc>
                <a:spcPct val="100000"/>
              </a:lnSpc>
              <a:spcBef>
                <a:spcPts val="600"/>
              </a:spcBef>
              <a:spcAft>
                <a:spcPts val="600"/>
              </a:spcAft>
              <a:buNone/>
            </a:pPr>
            <a:r>
              <a:rPr lang="en-US" altLang="zh-CN" b="1" dirty="0">
                <a:latin typeface="微软雅黑" panose="020B0503020204020204" pitchFamily="34" charset="-122"/>
                <a:ea typeface="微软雅黑" panose="020B0503020204020204" pitchFamily="34" charset="-122"/>
              </a:rPr>
              <a:t>Participants</a:t>
            </a:r>
            <a:endParaRPr lang="en-US" altLang="zh-CN" b="1" dirty="0">
              <a:latin typeface="微软雅黑" panose="020B0503020204020204" pitchFamily="34" charset="-122"/>
              <a:ea typeface="微软雅黑" panose="020B0503020204020204" pitchFamily="34" charset="-122"/>
            </a:endParaRPr>
          </a:p>
          <a:p>
            <a:pPr>
              <a:lnSpc>
                <a:spcPct val="100000"/>
              </a:lnSpc>
              <a:spcBef>
                <a:spcPts val="600"/>
              </a:spcBef>
              <a:spcAft>
                <a:spcPts val="600"/>
              </a:spcAft>
            </a:pPr>
            <a:r>
              <a:rPr lang="en-US" altLang="zh-CN" b="1" dirty="0">
                <a:latin typeface="微软雅黑" panose="020B0503020204020204" pitchFamily="34" charset="-122"/>
                <a:ea typeface="微软雅黑" panose="020B0503020204020204" pitchFamily="34" charset="-122"/>
              </a:rPr>
              <a:t>Context </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spcAft>
                <a:spcPts val="600"/>
              </a:spcAft>
            </a:pPr>
            <a:r>
              <a:rPr lang="zh-CN" altLang="en-US" sz="2800" b="1" dirty="0">
                <a:solidFill>
                  <a:srgbClr val="0000CC"/>
                </a:solidFill>
                <a:latin typeface="微软雅黑" panose="020B0503020204020204" pitchFamily="34" charset="-122"/>
                <a:ea typeface="微软雅黑" panose="020B0503020204020204" pitchFamily="34" charset="-122"/>
              </a:rPr>
              <a:t>定义客户程序需要的接口</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Defines the interface of interest to clients.</a:t>
            </a:r>
            <a:endParaRPr lang="en-US" altLang="zh-CN" sz="2800" b="1" dirty="0">
              <a:latin typeface="微软雅黑" panose="020B0503020204020204" pitchFamily="34" charset="-122"/>
              <a:ea typeface="微软雅黑" panose="020B0503020204020204" pitchFamily="34" charset="-122"/>
            </a:endParaRPr>
          </a:p>
          <a:p>
            <a:pPr lvl="1">
              <a:lnSpc>
                <a:spcPct val="100000"/>
              </a:lnSpc>
              <a:spcBef>
                <a:spcPts val="600"/>
              </a:spcBef>
              <a:spcAft>
                <a:spcPts val="600"/>
              </a:spcAft>
            </a:pPr>
            <a:r>
              <a:rPr lang="zh-CN" altLang="en-US" sz="2800" b="1" dirty="0">
                <a:solidFill>
                  <a:srgbClr val="0000CC"/>
                </a:solidFill>
                <a:latin typeface="微软雅黑" panose="020B0503020204020204" pitchFamily="34" charset="-122"/>
                <a:ea typeface="微软雅黑" panose="020B0503020204020204" pitchFamily="34" charset="-122"/>
              </a:rPr>
              <a:t>保持当前状态子类对象</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Maintains an instance of a State subclass that defines the current state.</a:t>
            </a:r>
            <a:endParaRPr lang="en-US" altLang="zh-CN" sz="2800" b="1" dirty="0">
              <a:latin typeface="微软雅黑" panose="020B0503020204020204" pitchFamily="34" charset="-122"/>
              <a:ea typeface="微软雅黑" panose="020B0503020204020204" pitchFamily="34" charset="-122"/>
            </a:endParaRPr>
          </a:p>
          <a:p>
            <a:pPr lvl="1">
              <a:lnSpc>
                <a:spcPct val="100000"/>
              </a:lnSpc>
              <a:spcBef>
                <a:spcPts val="600"/>
              </a:spcBef>
              <a:spcAft>
                <a:spcPts val="600"/>
              </a:spcAft>
            </a:pPr>
            <a:r>
              <a:rPr lang="zh-CN" altLang="en-US" sz="2800" b="1" dirty="0">
                <a:solidFill>
                  <a:srgbClr val="0000CC"/>
                </a:solidFill>
                <a:latin typeface="微软雅黑" panose="020B0503020204020204" pitchFamily="34" charset="-122"/>
                <a:ea typeface="微软雅黑" panose="020B0503020204020204" pitchFamily="34" charset="-122"/>
              </a:rPr>
              <a:t>可以包含部分业务逻辑</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11266" name="Rectangle 5"/>
          <p:cNvSpPr>
            <a:spLocks noGrp="1" noChangeArrowheads="1"/>
          </p:cNvSpPr>
          <p:nvPr>
            <p:ph type="title"/>
          </p:nvPr>
        </p:nvSpPr>
        <p:spPr>
          <a:xfrm>
            <a:off x="1981200" y="274639"/>
            <a:ext cx="8229600" cy="706437"/>
          </a:xfrm>
        </p:spPr>
        <p:txBody>
          <a:bodyPr/>
          <a:lstStyle/>
          <a:p>
            <a:pPr eaLnBrk="1" hangingPunct="1"/>
            <a:r>
              <a:rPr lang="en-US" altLang="zh-CN" sz="3200" b="1"/>
              <a:t>The State Design Pattern</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slide(fromBottom)">
                                      <p:cBhvr>
                                        <p:cTn id="7" dur="500"/>
                                        <p:tgtEl>
                                          <p:spTgt spid="215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507">
                                            <p:txEl>
                                              <p:pRg st="3" end="3"/>
                                            </p:txEl>
                                          </p:spTgt>
                                        </p:tgtEl>
                                        <p:attrNameLst>
                                          <p:attrName>style.visibility</p:attrName>
                                        </p:attrNameLst>
                                      </p:cBhvr>
                                      <p:to>
                                        <p:strVal val="visible"/>
                                      </p:to>
                                    </p:set>
                                    <p:animEffect transition="in" filter="slide(fromBottom)">
                                      <p:cBhvr>
                                        <p:cTn id="12" dur="500"/>
                                        <p:tgtEl>
                                          <p:spTgt spid="215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animEffect transition="in" filter="slide(fromBottom)">
                                      <p:cBhvr>
                                        <p:cTn id="1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841971" y="1600201"/>
            <a:ext cx="10556341" cy="2501020"/>
          </a:xfrm>
        </p:spPr>
        <p:txBody>
          <a:bodyPr>
            <a:normAutofit/>
          </a:bodyPr>
          <a:lstStyle/>
          <a:p>
            <a:pPr marL="0" indent="0">
              <a:spcBef>
                <a:spcPts val="600"/>
              </a:spcBef>
              <a:buNone/>
              <a:defRPr/>
            </a:pPr>
            <a:r>
              <a:rPr lang="en-US" altLang="zh-CN" b="1" dirty="0">
                <a:latin typeface="微软雅黑" panose="020B0503020204020204" pitchFamily="34" charset="-122"/>
                <a:ea typeface="微软雅黑" panose="020B0503020204020204" pitchFamily="34" charset="-122"/>
              </a:rPr>
              <a:t>State</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spcBef>
                <a:spcPts val="600"/>
              </a:spcBef>
              <a:defRPr/>
            </a:pPr>
            <a:r>
              <a:rPr lang="zh-CN" altLang="en-US" b="1" dirty="0">
                <a:latin typeface="微软雅黑" panose="020B0503020204020204" pitchFamily="34" charset="-122"/>
                <a:ea typeface="微软雅黑" panose="020B0503020204020204" pitchFamily="34" charset="-122"/>
              </a:rPr>
              <a:t>定义用于封装</a:t>
            </a:r>
            <a:r>
              <a:rPr lang="zh-CN" altLang="en-US" b="1" dirty="0" smtClean="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特定状态关联的行为的接口。 </a:t>
            </a:r>
            <a:endParaRPr lang="en-US" altLang="zh-CN" b="1" dirty="0" smtClean="0">
              <a:latin typeface="微软雅黑" panose="020B0503020204020204" pitchFamily="34" charset="-122"/>
              <a:ea typeface="微软雅黑" panose="020B0503020204020204" pitchFamily="34" charset="-122"/>
            </a:endParaRPr>
          </a:p>
          <a:p>
            <a:pPr>
              <a:spcBef>
                <a:spcPts val="600"/>
              </a:spcBef>
              <a:buNone/>
              <a:defRPr/>
            </a:pPr>
            <a:endParaRPr lang="en-US" altLang="zh-CN" b="1" dirty="0" smtClean="0">
              <a:latin typeface="微软雅黑" panose="020B0503020204020204" pitchFamily="34" charset="-122"/>
              <a:ea typeface="微软雅黑" panose="020B0503020204020204" pitchFamily="34" charset="-122"/>
            </a:endParaRPr>
          </a:p>
          <a:p>
            <a:pPr marL="0" indent="0">
              <a:spcBef>
                <a:spcPts val="600"/>
              </a:spcBef>
              <a:buNone/>
              <a:defRPr/>
            </a:pPr>
            <a:r>
              <a:rPr lang="en-US" altLang="zh-CN" b="1" dirty="0">
                <a:latin typeface="微软雅黑" panose="020B0503020204020204" pitchFamily="34" charset="-122"/>
                <a:ea typeface="微软雅黑" panose="020B0503020204020204" pitchFamily="34" charset="-122"/>
              </a:rPr>
              <a:t>State subclasses</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spcBef>
                <a:spcPts val="600"/>
              </a:spcBef>
              <a:defRPr/>
            </a:pPr>
            <a:r>
              <a:rPr lang="zh-CN" altLang="en-US" b="1" dirty="0">
                <a:latin typeface="微软雅黑" panose="020B0503020204020204" pitchFamily="34" charset="-122"/>
                <a:ea typeface="微软雅黑" panose="020B0503020204020204" pitchFamily="34" charset="-122"/>
              </a:rPr>
              <a:t>每个子类实现</a:t>
            </a:r>
            <a:r>
              <a:rPr lang="zh-CN" altLang="en-US" b="1" dirty="0" smtClean="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状态</a:t>
            </a:r>
            <a:r>
              <a:rPr lang="zh-CN" altLang="en-US" b="1" dirty="0">
                <a:latin typeface="微软雅黑" panose="020B0503020204020204" pitchFamily="34" charset="-122"/>
                <a:ea typeface="微软雅黑" panose="020B0503020204020204" pitchFamily="34" charset="-122"/>
              </a:rPr>
              <a:t>相关联的行为</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12290" name="Rectangle 4"/>
          <p:cNvSpPr>
            <a:spLocks noGrp="1" noChangeArrowheads="1"/>
          </p:cNvSpPr>
          <p:nvPr>
            <p:ph type="title"/>
          </p:nvPr>
        </p:nvSpPr>
        <p:spPr>
          <a:xfrm>
            <a:off x="1981200" y="274639"/>
            <a:ext cx="8229600" cy="706437"/>
          </a:xfrm>
        </p:spPr>
        <p:txBody>
          <a:bodyPr/>
          <a:lstStyle/>
          <a:p>
            <a:pPr eaLnBrk="1" hangingPunct="1"/>
            <a:r>
              <a:rPr lang="en-US" altLang="zh-CN" sz="3200" b="1"/>
              <a:t>The State Design Pattern</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slide(fromBottom)">
                                      <p:cBhvr>
                                        <p:cTn id="7" dur="500"/>
                                        <p:tgtEl>
                                          <p:spTgt spid="10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2403">
                                            <p:txEl>
                                              <p:pRg st="3" end="3"/>
                                            </p:txEl>
                                          </p:spTgt>
                                        </p:tgtEl>
                                        <p:attrNameLst>
                                          <p:attrName>style.visibility</p:attrName>
                                        </p:attrNameLst>
                                      </p:cBhvr>
                                      <p:to>
                                        <p:strVal val="visible"/>
                                      </p:to>
                                    </p:set>
                                    <p:animEffect transition="in" filter="slide(fromBottom)">
                                      <p:cBhvr>
                                        <p:cTn id="12" dur="500"/>
                                        <p:tgtEl>
                                          <p:spTgt spid="1024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animEffect transition="in" filter="slide(fromBottom)">
                                      <p:cBhvr>
                                        <p:cTn id="17"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561315" y="1020905"/>
            <a:ext cx="11009014" cy="1993899"/>
          </a:xfrm>
        </p:spPr>
        <p:txBody>
          <a:bodyPr/>
          <a:lstStyle/>
          <a:p>
            <a:pPr marL="609600" indent="-609600">
              <a:lnSpc>
                <a:spcPct val="120000"/>
              </a:lnSpc>
              <a:spcBef>
                <a:spcPts val="600"/>
              </a:spcBef>
              <a:buNone/>
              <a:defRPr/>
            </a:pPr>
            <a:r>
              <a:rPr lang="zh-CN" altLang="en-US" b="1" dirty="0" smtClean="0">
                <a:solidFill>
                  <a:srgbClr val="0000CC"/>
                </a:solidFill>
                <a:latin typeface="微软雅黑" panose="020B0503020204020204" pitchFamily="34" charset="-122"/>
                <a:ea typeface="微软雅黑" panose="020B0503020204020204" pitchFamily="34" charset="-122"/>
              </a:rPr>
              <a:t>何时使用状态模式</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lphaLcParenR"/>
              <a:defRPr/>
            </a:pPr>
            <a:r>
              <a:rPr lang="zh-CN" altLang="en-US" b="1" dirty="0">
                <a:latin typeface="微软雅黑" panose="020B0503020204020204" pitchFamily="34" charset="-122"/>
                <a:ea typeface="微软雅黑" panose="020B0503020204020204" pitchFamily="34" charset="-122"/>
              </a:rPr>
              <a:t>当对象的行为依赖</a:t>
            </a:r>
            <a:r>
              <a:rPr lang="zh-CN" altLang="en-US" b="1" dirty="0" smtClean="0">
                <a:latin typeface="微软雅黑" panose="020B0503020204020204" pitchFamily="34" charset="-122"/>
                <a:ea typeface="微软雅黑" panose="020B0503020204020204" pitchFamily="34" charset="-122"/>
              </a:rPr>
              <a:t>于其状态</a:t>
            </a:r>
            <a:r>
              <a:rPr lang="zh-CN" altLang="en-US" b="1" dirty="0">
                <a:latin typeface="微软雅黑" panose="020B0503020204020204" pitchFamily="34" charset="-122"/>
                <a:ea typeface="微软雅黑" panose="020B0503020204020204" pitchFamily="34" charset="-122"/>
              </a:rPr>
              <a:t>，而该对象必须根据其状态（在运行时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改变其</a:t>
            </a:r>
            <a:r>
              <a:rPr lang="zh-CN" altLang="en-US" b="1" dirty="0" smtClean="0">
                <a:latin typeface="微软雅黑" panose="020B0503020204020204" pitchFamily="34" charset="-122"/>
                <a:ea typeface="微软雅黑" panose="020B0503020204020204" pitchFamily="34" charset="-122"/>
              </a:rPr>
              <a:t>行为</a:t>
            </a:r>
            <a:endParaRPr lang="en-US" altLang="zh-CN" b="1" dirty="0">
              <a:latin typeface="微软雅黑" panose="020B0503020204020204" pitchFamily="34" charset="-122"/>
              <a:ea typeface="微软雅黑" panose="020B0503020204020204" pitchFamily="34" charset="-122"/>
            </a:endParaRPr>
          </a:p>
        </p:txBody>
      </p:sp>
      <p:sp>
        <p:nvSpPr>
          <p:cNvPr id="13314" name="Rectangle 5"/>
          <p:cNvSpPr>
            <a:spLocks noGrp="1" noChangeArrowheads="1"/>
          </p:cNvSpPr>
          <p:nvPr>
            <p:ph type="title"/>
          </p:nvPr>
        </p:nvSpPr>
        <p:spPr>
          <a:xfrm>
            <a:off x="1981200" y="115889"/>
            <a:ext cx="8229600" cy="490537"/>
          </a:xfrm>
        </p:spPr>
        <p:txBody>
          <a:bodyPr>
            <a:normAutofit fontScale="90000"/>
          </a:bodyPr>
          <a:lstStyle/>
          <a:p>
            <a:pPr eaLnBrk="1" hangingPunct="1"/>
            <a:r>
              <a:rPr lang="en-US" altLang="zh-CN" sz="3200" b="1"/>
              <a:t>The State Design Pattern</a:t>
            </a:r>
            <a:endParaRPr lang="en-US" altLang="zh-CN" sz="3200" b="1"/>
          </a:p>
        </p:txBody>
      </p:sp>
      <p:pic>
        <p:nvPicPr>
          <p:cNvPr id="13316" name="Picture 5" descr="https://ss0.bdstatic.com/70cFvHSh_Q1YnxGkpoWK1HF6hhy/it/u=1576628198,4130112182&amp;fm=27&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289" y="3730310"/>
            <a:ext cx="237648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https://timgsa.baidu.com/timg?image&amp;quality=80&amp;size=b9999_10000&amp;sec=1536410990712&amp;di=41ee0cf957df32c29cbbeb78a2af551d&amp;imgtype=0&amp;src=http%3A%2F%2Fimg0.ph.126.net%2FlqhncRPEri8HruT_QhNFsw%3D%3D%2F65973303509128258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3431860"/>
            <a:ext cx="3455988"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bwMode="auto">
          <a:xfrm>
            <a:off x="8040689" y="3385822"/>
            <a:ext cx="2232025" cy="2649538"/>
            <a:chOff x="6516688" y="4020219"/>
            <a:chExt cx="2231932" cy="2648907"/>
          </a:xfrm>
        </p:grpSpPr>
        <p:sp>
          <p:nvSpPr>
            <p:cNvPr id="3" name="矩形 2"/>
            <p:cNvSpPr/>
            <p:nvPr/>
          </p:nvSpPr>
          <p:spPr bwMode="auto">
            <a:xfrm>
              <a:off x="6661144" y="4020219"/>
              <a:ext cx="2016041" cy="49200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chemeClr val="tx1"/>
                  </a:solidFill>
                  <a:latin typeface="微软雅黑" panose="020B0503020204020204" pitchFamily="34" charset="-122"/>
                  <a:ea typeface="微软雅黑" panose="020B0503020204020204" pitchFamily="34" charset="-122"/>
                </a:rPr>
                <a:t>Tiger</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6661144" y="4509053"/>
              <a:ext cx="2016041" cy="49359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solidFill>
                    <a:schemeClr val="tx1"/>
                  </a:solidFill>
                  <a:latin typeface="微软雅黑" panose="020B0503020204020204" pitchFamily="34" charset="-122"/>
                  <a:ea typeface="微软雅黑" panose="020B0503020204020204" pitchFamily="34" charset="-122"/>
                </a:rPr>
                <a:t>-age: </a:t>
              </a:r>
              <a:r>
                <a:rPr lang="en-US" altLang="zh-CN" sz="2800" b="1" dirty="0" err="1">
                  <a:solidFill>
                    <a:schemeClr val="tx1"/>
                  </a:solidFill>
                  <a:latin typeface="微软雅黑" panose="020B0503020204020204" pitchFamily="34" charset="-122"/>
                  <a:ea typeface="微软雅黑" panose="020B0503020204020204" pitchFamily="34" charset="-122"/>
                </a:rPr>
                <a:t>int</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661144" y="5024868"/>
              <a:ext cx="2016041" cy="49200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solidFill>
                    <a:schemeClr val="tx1"/>
                  </a:solidFill>
                  <a:latin typeface="微软雅黑" panose="020B0503020204020204" pitchFamily="34" charset="-122"/>
                  <a:ea typeface="微软雅黑" panose="020B0503020204020204" pitchFamily="34" charset="-122"/>
                </a:rPr>
                <a:t>+hunt()</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3321" name="TextBox 3"/>
            <p:cNvSpPr txBox="1">
              <a:spLocks noChangeArrowheads="1"/>
            </p:cNvSpPr>
            <p:nvPr/>
          </p:nvSpPr>
          <p:spPr bwMode="auto">
            <a:xfrm>
              <a:off x="6516688" y="5715019"/>
              <a:ext cx="22319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运行时改变状态与行为</a:t>
              </a:r>
              <a:endParaRPr lang="zh-CN" altLang="en-US" sz="2800" b="1">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1000"/>
                                        <p:tgtEl>
                                          <p:spTgt spid="13316"/>
                                        </p:tgtEl>
                                      </p:cBhvr>
                                    </p:animEffect>
                                    <p:anim calcmode="lin" valueType="num">
                                      <p:cBhvr>
                                        <p:cTn id="8" dur="1000" fill="hold"/>
                                        <p:tgtEl>
                                          <p:spTgt spid="13316"/>
                                        </p:tgtEl>
                                        <p:attrNameLst>
                                          <p:attrName>ppt_x</p:attrName>
                                        </p:attrNameLst>
                                      </p:cBhvr>
                                      <p:tavLst>
                                        <p:tav tm="0">
                                          <p:val>
                                            <p:strVal val="#ppt_x"/>
                                          </p:val>
                                        </p:tav>
                                        <p:tav tm="100000">
                                          <p:val>
                                            <p:strVal val="#ppt_x"/>
                                          </p:val>
                                        </p:tav>
                                      </p:tavLst>
                                    </p:anim>
                                    <p:anim calcmode="lin" valueType="num">
                                      <p:cBhvr>
                                        <p:cTn id="9"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7"/>
                                        </p:tgtEl>
                                        <p:attrNameLst>
                                          <p:attrName>style.visibility</p:attrName>
                                        </p:attrNameLst>
                                      </p:cBhvr>
                                      <p:to>
                                        <p:strVal val="visible"/>
                                      </p:to>
                                    </p:set>
                                    <p:animEffect transition="in" filter="fade">
                                      <p:cBhvr>
                                        <p:cTn id="14" dur="1000"/>
                                        <p:tgtEl>
                                          <p:spTgt spid="13317"/>
                                        </p:tgtEl>
                                      </p:cBhvr>
                                    </p:animEffect>
                                    <p:anim calcmode="lin" valueType="num">
                                      <p:cBhvr>
                                        <p:cTn id="15" dur="1000" fill="hold"/>
                                        <p:tgtEl>
                                          <p:spTgt spid="13317"/>
                                        </p:tgtEl>
                                        <p:attrNameLst>
                                          <p:attrName>ppt_x</p:attrName>
                                        </p:attrNameLst>
                                      </p:cBhvr>
                                      <p:tavLst>
                                        <p:tav tm="0">
                                          <p:val>
                                            <p:strVal val="#ppt_x"/>
                                          </p:val>
                                        </p:tav>
                                        <p:tav tm="100000">
                                          <p:val>
                                            <p:strVal val="#ppt_x"/>
                                          </p:val>
                                        </p:tav>
                                      </p:tavLst>
                                    </p:anim>
                                    <p:anim calcmode="lin" valueType="num">
                                      <p:cBhvr>
                                        <p:cTn id="16"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3207" y="984251"/>
            <a:ext cx="11090495" cy="2202569"/>
          </a:xfrm>
        </p:spPr>
        <p:txBody>
          <a:bodyPr>
            <a:normAutofit/>
          </a:bodyPr>
          <a:lstStyle/>
          <a:p>
            <a:pPr marL="0" indent="0">
              <a:lnSpc>
                <a:spcPct val="110000"/>
              </a:lnSpc>
              <a:spcBef>
                <a:spcPts val="600"/>
              </a:spcBef>
              <a:buNone/>
            </a:pPr>
            <a:r>
              <a:rPr lang="en-US" altLang="zh-CN" b="1" dirty="0">
                <a:solidFill>
                  <a:srgbClr val="0000CC"/>
                </a:solidFill>
                <a:latin typeface="微软雅黑" panose="020B0503020204020204" pitchFamily="34" charset="-122"/>
                <a:ea typeface="微软雅黑" panose="020B0503020204020204" pitchFamily="34" charset="-122"/>
              </a:rPr>
              <a:t>b) </a:t>
            </a:r>
            <a:r>
              <a:rPr lang="zh-CN" altLang="en-US" b="1" dirty="0">
                <a:solidFill>
                  <a:srgbClr val="0000CC"/>
                </a:solidFill>
                <a:latin typeface="微软雅黑" panose="020B0503020204020204" pitchFamily="34" charset="-122"/>
                <a:ea typeface="微软雅黑" panose="020B0503020204020204" pitchFamily="34" charset="-122"/>
              </a:rPr>
              <a:t>当操作带有大量状态相关的、多部分的条件</a:t>
            </a:r>
            <a:r>
              <a:rPr lang="zh-CN" altLang="en-US" b="1" dirty="0" smtClean="0">
                <a:solidFill>
                  <a:srgbClr val="0000CC"/>
                </a:solidFill>
                <a:latin typeface="微软雅黑" panose="020B0503020204020204" pitchFamily="34" charset="-122"/>
                <a:ea typeface="微软雅黑" panose="020B0503020204020204" pitchFamily="34" charset="-122"/>
              </a:rPr>
              <a:t>语句</a:t>
            </a:r>
            <a:endPar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800" b="1" dirty="0" smtClean="0">
                <a:latin typeface="微软雅黑" panose="020B0503020204020204" pitchFamily="34" charset="-122"/>
                <a:ea typeface="微软雅黑" panose="020B0503020204020204" pitchFamily="34" charset="-122"/>
                <a:sym typeface="宋体" panose="02010600030101010101" pitchFamily="2" charset="-122"/>
              </a:rPr>
              <a:t>状态模式将</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每个条件分支封装在一个分离的类里面</a:t>
            </a:r>
            <a:r>
              <a:rPr lang="en-US" altLang="zh-CN" sz="2800" b="1"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800" b="1" dirty="0" smtClean="0">
                <a:latin typeface="微软雅黑" panose="020B0503020204020204" pitchFamily="34" charset="-122"/>
                <a:ea typeface="微软雅黑" panose="020B0503020204020204" pitchFamily="34" charset="-122"/>
                <a:sym typeface="宋体" panose="02010600030101010101" pitchFamily="2" charset="-122"/>
              </a:rPr>
              <a:t>这使得</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软件工程师可以将状态当作对象对待，从而可以独立改变一种状态的代码</a:t>
            </a:r>
            <a:r>
              <a:rPr lang="en-US" altLang="zh-CN" sz="2800" b="1" dirty="0">
                <a:latin typeface="微软雅黑" panose="020B0503020204020204" pitchFamily="34" charset="-122"/>
                <a:ea typeface="微软雅黑" panose="020B0503020204020204" pitchFamily="34" charset="-122"/>
                <a:sym typeface="宋体" panose="02010600030101010101" pitchFamily="2" charset="-122"/>
              </a:rPr>
              <a:t> </a:t>
            </a:r>
            <a:endParaRPr lang="en-US" altLang="zh-CN" sz="2800" b="1" dirty="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14338" name="Rectangle 5"/>
          <p:cNvSpPr>
            <a:spLocks noGrp="1" noChangeArrowheads="1"/>
          </p:cNvSpPr>
          <p:nvPr>
            <p:ph type="title"/>
          </p:nvPr>
        </p:nvSpPr>
        <p:spPr>
          <a:xfrm>
            <a:off x="1981200" y="274639"/>
            <a:ext cx="8229600" cy="490537"/>
          </a:xfrm>
        </p:spPr>
        <p:txBody>
          <a:bodyPr>
            <a:normAutofit fontScale="90000"/>
          </a:bodyPr>
          <a:lstStyle/>
          <a:p>
            <a:pPr eaLnBrk="1" hangingPunct="1"/>
            <a:r>
              <a:rPr lang="en-US" altLang="zh-CN" sz="3200" b="1"/>
              <a:t>The State Design Pattern</a:t>
            </a:r>
            <a:endParaRPr lang="en-US" altLang="zh-CN" sz="3200" b="1"/>
          </a:p>
        </p:txBody>
      </p:sp>
      <p:sp>
        <p:nvSpPr>
          <p:cNvPr id="2" name="圆角矩形 1">
            <a:hlinkClick r:id="rId1" action="ppaction://hlinksldjump"/>
          </p:cNvPr>
          <p:cNvSpPr/>
          <p:nvPr/>
        </p:nvSpPr>
        <p:spPr>
          <a:xfrm>
            <a:off x="943132" y="3427271"/>
            <a:ext cx="2711450"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参见</a:t>
            </a:r>
            <a:r>
              <a:rPr lang="en-US" altLang="zh-CN"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Monkey</a:t>
            </a:r>
            <a:r>
              <a:rPr lang="zh-CN" altLang="en-US"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例子</a:t>
            </a:r>
            <a:endParaRPr lang="zh-CN" altLang="en-US"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570368" y="1125538"/>
            <a:ext cx="11063335" cy="4443240"/>
          </a:xfrm>
        </p:spPr>
        <p:txBody>
          <a:bodyPr vert="horz" lIns="0" tIns="45720" rIns="0" bIns="45720" rtlCol="0">
            <a:noAutofit/>
          </a:bodyPr>
          <a:lstStyle/>
          <a:p>
            <a:pPr marL="609600" indent="-609600">
              <a:lnSpc>
                <a:spcPct val="110000"/>
              </a:lnSpc>
              <a:spcBef>
                <a:spcPts val="600"/>
              </a:spcBef>
              <a:spcAft>
                <a:spcPts val="600"/>
              </a:spcAft>
              <a:buNone/>
            </a:pPr>
            <a:r>
              <a:rPr lang="zh-CN" altLang="en-US" b="1" dirty="0">
                <a:solidFill>
                  <a:srgbClr val="0000CC"/>
                </a:solidFill>
                <a:latin typeface="微软雅黑" panose="020B0503020204020204" pitchFamily="34" charset="-122"/>
                <a:ea typeface="微软雅黑" panose="020B0503020204020204" pitchFamily="34" charset="-122"/>
              </a:rPr>
              <a:t>协作关系 </a:t>
            </a:r>
            <a:r>
              <a:rPr lang="en-US" altLang="zh-CN" b="1" dirty="0">
                <a:solidFill>
                  <a:srgbClr val="0000CC"/>
                </a:solidFill>
                <a:latin typeface="微软雅黑" panose="020B0503020204020204" pitchFamily="34" charset="-122"/>
                <a:ea typeface="微软雅黑" panose="020B0503020204020204" pitchFamily="34" charset="-122"/>
              </a:rPr>
              <a:t>(Collaborations)</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lnSpc>
                <a:spcPct val="110000"/>
              </a:lnSpc>
              <a:spcBef>
                <a:spcPts val="600"/>
              </a:spcBef>
              <a:buFontTx/>
              <a:buAutoNum type="alphaLcParenR"/>
            </a:pPr>
            <a:r>
              <a:rPr lang="en-US" altLang="zh-CN" b="1" dirty="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代表 对当前具体的状态对象  状态</a:t>
            </a:r>
            <a:r>
              <a:rPr lang="zh-CN" altLang="en-US" b="1" dirty="0">
                <a:latin typeface="微软雅黑" panose="020B0503020204020204" pitchFamily="34" charset="-122"/>
                <a:ea typeface="微软雅黑" panose="020B0503020204020204" pitchFamily="34" charset="-122"/>
              </a:rPr>
              <a:t>相关的</a:t>
            </a:r>
            <a:r>
              <a:rPr lang="zh-CN" altLang="en-US" b="1" dirty="0" smtClean="0">
                <a:latin typeface="微软雅黑" panose="020B0503020204020204" pitchFamily="34" charset="-122"/>
                <a:ea typeface="微软雅黑" panose="020B0503020204020204" pitchFamily="34" charset="-122"/>
              </a:rPr>
              <a:t>请求</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10000"/>
              </a:lnSpc>
              <a:spcBef>
                <a:spcPts val="600"/>
              </a:spcBef>
              <a:buFontTx/>
              <a:buAutoNum type="alphaLcParenR"/>
            </a:pPr>
            <a:r>
              <a:rPr lang="en-US" altLang="zh-CN" b="1" dirty="0" smtClean="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可将自己作为一个对象通过参数传递给状态对象，从而可让状态对象访问</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类的方法 </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10000"/>
              </a:lnSpc>
              <a:spcBef>
                <a:spcPts val="600"/>
              </a:spcBef>
              <a:buFontTx/>
              <a:buAutoNum type="alphaLcParenR" startAt="3"/>
            </a:pPr>
            <a:r>
              <a:rPr lang="zh-CN" altLang="en-US" b="1" dirty="0">
                <a:latin typeface="微软雅黑" panose="020B0503020204020204" pitchFamily="34" charset="-122"/>
                <a:ea typeface="微软雅黑" panose="020B0503020204020204" pitchFamily="34" charset="-122"/>
              </a:rPr>
              <a:t>客户对象先创建一个具体的状态子类的对象</a:t>
            </a:r>
            <a:r>
              <a:rPr lang="en-US" altLang="zh-CN" b="1"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，然后，在创建</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对象时，通过参数将</a:t>
            </a:r>
            <a:r>
              <a:rPr lang="en-US" altLang="zh-CN" b="1"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传递给</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对象。此后，客户程序就不必与该状态对象直接交互。</a:t>
            </a:r>
            <a:endParaRPr lang="en-US" altLang="zh-CN" b="1" dirty="0">
              <a:latin typeface="微软雅黑" panose="020B0503020204020204" pitchFamily="34" charset="-122"/>
              <a:ea typeface="微软雅黑" panose="020B0503020204020204" pitchFamily="34" charset="-122"/>
            </a:endParaRPr>
          </a:p>
          <a:p>
            <a:pPr marL="609600" indent="-609600">
              <a:lnSpc>
                <a:spcPct val="110000"/>
              </a:lnSpc>
              <a:spcBef>
                <a:spcPts val="600"/>
              </a:spcBef>
              <a:buFontTx/>
              <a:buAutoNum type="alphaLcParenR" startAt="3"/>
            </a:pPr>
            <a:r>
              <a:rPr lang="zh-CN" altLang="en-US" b="1" dirty="0">
                <a:highlight>
                  <a:srgbClr val="FFFF00"/>
                </a:highlight>
                <a:latin typeface="微软雅黑" panose="020B0503020204020204" pitchFamily="34" charset="-122"/>
                <a:ea typeface="微软雅黑" panose="020B0503020204020204" pitchFamily="34" charset="-122"/>
              </a:rPr>
              <a:t>状态转换：</a:t>
            </a:r>
            <a:r>
              <a:rPr lang="en-US" altLang="zh-CN" b="1" dirty="0">
                <a:highlight>
                  <a:srgbClr val="FFFF00"/>
                </a:highlight>
                <a:latin typeface="微软雅黑" panose="020B0503020204020204" pitchFamily="34" charset="-122"/>
                <a:ea typeface="微软雅黑" panose="020B0503020204020204" pitchFamily="34" charset="-122"/>
              </a:rPr>
              <a:t> Context</a:t>
            </a:r>
            <a:r>
              <a:rPr lang="zh-CN" altLang="en-US" b="1" dirty="0">
                <a:highlight>
                  <a:srgbClr val="FFFF00"/>
                </a:highlight>
                <a:latin typeface="微软雅黑" panose="020B0503020204020204" pitchFamily="34" charset="-122"/>
                <a:ea typeface="微软雅黑" panose="020B0503020204020204" pitchFamily="34" charset="-122"/>
              </a:rPr>
              <a:t>类或具体</a:t>
            </a:r>
            <a:r>
              <a:rPr lang="zh-CN" altLang="en-US" b="1" dirty="0" smtClean="0">
                <a:highlight>
                  <a:srgbClr val="FFFF00"/>
                </a:highlight>
                <a:latin typeface="微软雅黑" panose="020B0503020204020204" pitchFamily="34" charset="-122"/>
                <a:ea typeface="微软雅黑" panose="020B0503020204020204" pitchFamily="34" charset="-122"/>
              </a:rPr>
              <a:t>的</a:t>
            </a:r>
            <a:r>
              <a:rPr lang="en-US" altLang="zh-CN" b="1" dirty="0" smtClean="0">
                <a:highlight>
                  <a:srgbClr val="FFFF00"/>
                </a:highlight>
                <a:latin typeface="微软雅黑" panose="020B0503020204020204" pitchFamily="34" charset="-122"/>
                <a:ea typeface="微软雅黑" panose="020B0503020204020204" pitchFamily="34" charset="-122"/>
              </a:rPr>
              <a:t>State</a:t>
            </a:r>
            <a:r>
              <a:rPr lang="zh-CN" altLang="en-US" b="1" dirty="0" smtClean="0">
                <a:highlight>
                  <a:srgbClr val="FFFF00"/>
                </a:highlight>
                <a:latin typeface="微软雅黑" panose="020B0503020204020204" pitchFamily="34" charset="-122"/>
                <a:ea typeface="微软雅黑" panose="020B0503020204020204" pitchFamily="34" charset="-122"/>
              </a:rPr>
              <a:t>子</a:t>
            </a:r>
            <a:r>
              <a:rPr lang="zh-CN" altLang="en-US" b="1" dirty="0">
                <a:highlight>
                  <a:srgbClr val="FFFF00"/>
                </a:highlight>
                <a:latin typeface="微软雅黑" panose="020B0503020204020204" pitchFamily="34" charset="-122"/>
                <a:ea typeface="微软雅黑" panose="020B0503020204020204" pitchFamily="34" charset="-122"/>
              </a:rPr>
              <a:t>类</a:t>
            </a:r>
            <a:r>
              <a:rPr lang="zh-CN" altLang="en-US" b="1" dirty="0" smtClean="0">
                <a:highlight>
                  <a:srgbClr val="FFFF00"/>
                </a:highlight>
                <a:latin typeface="微软雅黑" panose="020B0503020204020204" pitchFamily="34" charset="-122"/>
                <a:ea typeface="微软雅黑" panose="020B0503020204020204" pitchFamily="34" charset="-122"/>
              </a:rPr>
              <a:t>负责</a:t>
            </a:r>
            <a:r>
              <a:rPr lang="en-US" altLang="zh-CN" b="1" dirty="0" smtClean="0">
                <a:highlight>
                  <a:srgbClr val="FFFF00"/>
                </a:highlight>
                <a:latin typeface="微软雅黑" panose="020B0503020204020204" pitchFamily="34" charset="-122"/>
                <a:ea typeface="微软雅黑" panose="020B0503020204020204" pitchFamily="34" charset="-122"/>
              </a:rPr>
              <a:t> </a:t>
            </a:r>
            <a:endParaRPr lang="en-US" altLang="zh-CN" b="1" dirty="0" smtClean="0">
              <a:highlight>
                <a:srgbClr val="FFFF00"/>
              </a:highlight>
              <a:latin typeface="微软雅黑" panose="020B0503020204020204" pitchFamily="34" charset="-122"/>
              <a:ea typeface="微软雅黑" panose="020B0503020204020204" pitchFamily="34" charset="-122"/>
            </a:endParaRPr>
          </a:p>
        </p:txBody>
      </p:sp>
      <p:sp>
        <p:nvSpPr>
          <p:cNvPr id="15362" name="Rectangle 5"/>
          <p:cNvSpPr>
            <a:spLocks noGrp="1" noChangeArrowheads="1"/>
          </p:cNvSpPr>
          <p:nvPr>
            <p:ph type="title"/>
          </p:nvPr>
        </p:nvSpPr>
        <p:spPr>
          <a:xfrm>
            <a:off x="1981200" y="274639"/>
            <a:ext cx="8229600" cy="561975"/>
          </a:xfrm>
        </p:spPr>
        <p:txBody>
          <a:bodyPr/>
          <a:lstStyle/>
          <a:p>
            <a:pPr eaLnBrk="1" hangingPunct="1"/>
            <a:r>
              <a:rPr lang="en-US" altLang="zh-CN" sz="3200" b="1"/>
              <a:t>The State Design Pattern</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slide(fromBottom)">
                                      <p:cBhvr>
                                        <p:cTn id="7" dur="500"/>
                                        <p:tgtEl>
                                          <p:spTgt spid="25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slide(fromBottom)">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602">
                                            <p:txEl>
                                              <p:pRg st="3" end="3"/>
                                            </p:txEl>
                                          </p:spTgt>
                                        </p:tgtEl>
                                        <p:attrNameLst>
                                          <p:attrName>style.visibility</p:attrName>
                                        </p:attrNameLst>
                                      </p:cBhvr>
                                      <p:to>
                                        <p:strVal val="visible"/>
                                      </p:to>
                                    </p:set>
                                    <p:animEffect transition="in" filter="slide(fromBottom)">
                                      <p:cBhvr>
                                        <p:cTn id="17" dur="500"/>
                                        <p:tgtEl>
                                          <p:spTgt spid="25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5602">
                                            <p:txEl>
                                              <p:pRg st="4" end="4"/>
                                            </p:txEl>
                                          </p:spTgt>
                                        </p:tgtEl>
                                        <p:attrNameLst>
                                          <p:attrName>style.visibility</p:attrName>
                                        </p:attrNameLst>
                                      </p:cBhvr>
                                      <p:to>
                                        <p:strVal val="visible"/>
                                      </p:to>
                                    </p:set>
                                    <p:animEffect transition="in" filter="slide(fromBottom)">
                                      <p:cBhvr>
                                        <p:cTn id="22" dur="500"/>
                                        <p:tgtEl>
                                          <p:spTgt spid="256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Line 24"/>
          <p:cNvSpPr>
            <a:spLocks noChangeShapeType="1"/>
          </p:cNvSpPr>
          <p:nvPr/>
        </p:nvSpPr>
        <p:spPr bwMode="auto">
          <a:xfrm>
            <a:off x="7789781" y="4437063"/>
            <a:ext cx="0" cy="2524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0" name="Rectangle 30"/>
          <p:cNvSpPr>
            <a:spLocks noChangeArrowheads="1"/>
          </p:cNvSpPr>
          <p:nvPr/>
        </p:nvSpPr>
        <p:spPr bwMode="auto">
          <a:xfrm>
            <a:off x="3417888" y="4278313"/>
            <a:ext cx="184150" cy="366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b="1"/>
          </a:p>
        </p:txBody>
      </p:sp>
      <p:sp>
        <p:nvSpPr>
          <p:cNvPr id="17411" name="Rectangle 3"/>
          <p:cNvSpPr>
            <a:spLocks noGrp="1" noChangeArrowheads="1"/>
          </p:cNvSpPr>
          <p:nvPr>
            <p:ph idx="1"/>
          </p:nvPr>
        </p:nvSpPr>
        <p:spPr>
          <a:xfrm>
            <a:off x="1919288" y="6132514"/>
            <a:ext cx="7993062" cy="465137"/>
          </a:xfrm>
        </p:spPr>
        <p:txBody>
          <a:bodyPr/>
          <a:lstStyle/>
          <a:p>
            <a:pPr algn="ctr" eaLnBrk="1" hangingPunct="1">
              <a:lnSpc>
                <a:spcPct val="80000"/>
              </a:lnSpc>
              <a:buFontTx/>
              <a:buNone/>
            </a:pPr>
            <a:r>
              <a:rPr lang="en-US" altLang="zh-CN" sz="2400" b="1">
                <a:solidFill>
                  <a:srgbClr val="0000CC"/>
                </a:solidFill>
              </a:rPr>
              <a:t>Typical Collaborations of the state design pattern</a:t>
            </a:r>
            <a:endParaRPr lang="en-US" altLang="zh-CN" sz="2400" b="1">
              <a:solidFill>
                <a:srgbClr val="0000CC"/>
              </a:solidFill>
            </a:endParaRPr>
          </a:p>
        </p:txBody>
      </p:sp>
      <p:sp>
        <p:nvSpPr>
          <p:cNvPr id="17412" name="Text Box 4"/>
          <p:cNvSpPr txBox="1">
            <a:spLocks noChangeArrowheads="1"/>
          </p:cNvSpPr>
          <p:nvPr/>
        </p:nvSpPr>
        <p:spPr bwMode="auto">
          <a:xfrm>
            <a:off x="1603375" y="2636839"/>
            <a:ext cx="3036888" cy="503237"/>
          </a:xfrm>
          <a:prstGeom prst="rect">
            <a:avLst/>
          </a:prstGeom>
          <a:solidFill>
            <a:srgbClr val="FFFFFF"/>
          </a:solidFill>
          <a:ln w="12700">
            <a:solidFill>
              <a:srgbClr val="800000"/>
            </a:solidFill>
            <a:miter lim="800000"/>
          </a:ln>
        </p:spPr>
        <p:txBody>
          <a:bodyPr lIns="60350" tIns="30175" rIns="60350" bIns="30175"/>
          <a:lstStyle/>
          <a:p>
            <a:pPr algn="ctr"/>
            <a:r>
              <a:rPr lang="en-US" altLang="zh-CN" sz="2800" b="1" dirty="0">
                <a:latin typeface="微软雅黑" panose="020B0503020204020204" pitchFamily="34" charset="-122"/>
                <a:ea typeface="微软雅黑" panose="020B0503020204020204" pitchFamily="34" charset="-122"/>
              </a:rPr>
              <a:t>:Context</a:t>
            </a:r>
            <a:endParaRPr lang="en-US" altLang="zh-CN" sz="2800" b="1" dirty="0">
              <a:latin typeface="微软雅黑" panose="020B0503020204020204" pitchFamily="34" charset="-122"/>
              <a:ea typeface="微软雅黑" panose="020B0503020204020204" pitchFamily="34" charset="-122"/>
            </a:endParaRPr>
          </a:p>
        </p:txBody>
      </p:sp>
      <p:sp>
        <p:nvSpPr>
          <p:cNvPr id="17413" name="Text Box 5"/>
          <p:cNvSpPr txBox="1">
            <a:spLocks noChangeArrowheads="1"/>
          </p:cNvSpPr>
          <p:nvPr/>
        </p:nvSpPr>
        <p:spPr bwMode="auto">
          <a:xfrm>
            <a:off x="1603375" y="3592513"/>
            <a:ext cx="3036888" cy="1168400"/>
          </a:xfrm>
          <a:prstGeom prst="rect">
            <a:avLst/>
          </a:prstGeom>
          <a:solidFill>
            <a:srgbClr val="FFFFFF"/>
          </a:solidFill>
          <a:ln w="12700">
            <a:solidFill>
              <a:srgbClr val="800000"/>
            </a:solidFill>
            <a:miter lim="800000"/>
          </a:ln>
        </p:spPr>
        <p:txBody>
          <a:bodyPr lIns="0" tIns="30175" rIns="0" bIns="30175"/>
          <a:lstStyle/>
          <a:p>
            <a:pPr algn="just"/>
            <a:r>
              <a:rPr lang="en-US" altLang="zh-CN" sz="2400" b="1" dirty="0">
                <a:latin typeface="微软雅黑" panose="020B0503020204020204" pitchFamily="34" charset="-122"/>
                <a:ea typeface="微软雅黑" panose="020B0503020204020204" pitchFamily="34" charset="-122"/>
              </a:rPr>
              <a:t>+Context(State </a:t>
            </a:r>
            <a:r>
              <a:rPr lang="en-US" altLang="zh-CN" sz="2400" b="1" dirty="0" err="1">
                <a:latin typeface="微软雅黑" panose="020B0503020204020204" pitchFamily="34" charset="-122"/>
                <a:ea typeface="微软雅黑" panose="020B0503020204020204" pitchFamily="34" charset="-122"/>
              </a:rPr>
              <a:t>st</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gn="just"/>
            <a:r>
              <a:rPr lang="en-US" altLang="zh-CN" sz="2400" b="1" dirty="0">
                <a:latin typeface="微软雅黑" panose="020B0503020204020204" pitchFamily="34" charset="-122"/>
                <a:ea typeface="微软雅黑" panose="020B0503020204020204" pitchFamily="34" charset="-122"/>
              </a:rPr>
              <a:t>+request(data);</a:t>
            </a:r>
            <a:endParaRPr lang="en-US" altLang="zh-CN" sz="2400" b="1" dirty="0">
              <a:latin typeface="微软雅黑" panose="020B0503020204020204" pitchFamily="34" charset="-122"/>
              <a:ea typeface="微软雅黑" panose="020B0503020204020204" pitchFamily="34" charset="-122"/>
            </a:endParaRPr>
          </a:p>
          <a:p>
            <a:pPr algn="just"/>
            <a:r>
              <a:rPr lang="en-US" altLang="zh-CN" sz="2400" b="1" dirty="0">
                <a:latin typeface="微软雅黑" panose="020B0503020204020204" pitchFamily="34" charset="-122"/>
                <a:ea typeface="微软雅黑" panose="020B0503020204020204" pitchFamily="34" charset="-122"/>
              </a:rPr>
              <a:t>+method()</a:t>
            </a:r>
            <a:endParaRPr lang="en-US" altLang="zh-CN" sz="2400" b="1" dirty="0">
              <a:latin typeface="微软雅黑" panose="020B0503020204020204" pitchFamily="34" charset="-122"/>
              <a:ea typeface="微软雅黑" panose="020B0503020204020204" pitchFamily="34" charset="-122"/>
            </a:endParaRPr>
          </a:p>
        </p:txBody>
      </p:sp>
      <p:sp>
        <p:nvSpPr>
          <p:cNvPr id="17414" name="Text Box 6"/>
          <p:cNvSpPr txBox="1">
            <a:spLocks noChangeArrowheads="1"/>
          </p:cNvSpPr>
          <p:nvPr/>
        </p:nvSpPr>
        <p:spPr bwMode="auto">
          <a:xfrm>
            <a:off x="7614491" y="2924175"/>
            <a:ext cx="3147293" cy="427038"/>
          </a:xfrm>
          <a:prstGeom prst="rect">
            <a:avLst/>
          </a:prstGeom>
          <a:solidFill>
            <a:srgbClr val="FFFFFF"/>
          </a:solidFill>
          <a:ln w="25400">
            <a:solidFill>
              <a:srgbClr val="800000"/>
            </a:solidFill>
            <a:miter lim="800000"/>
          </a:ln>
        </p:spPr>
        <p:txBody>
          <a:bodyPr lIns="0" tIns="30175" rIns="0" bIns="30175"/>
          <a:lstStyle/>
          <a:p>
            <a:pPr algn="ctr"/>
            <a:r>
              <a:rPr lang="en-US" altLang="zh-CN" sz="2800" b="1" i="1" dirty="0">
                <a:solidFill>
                  <a:srgbClr val="000000"/>
                </a:solidFill>
                <a:latin typeface="微软雅黑" panose="020B0503020204020204" pitchFamily="34" charset="-122"/>
                <a:ea typeface="微软雅黑" panose="020B0503020204020204" pitchFamily="34" charset="-122"/>
              </a:rPr>
              <a:t>State</a:t>
            </a:r>
            <a:endParaRPr lang="en-US" altLang="zh-CN" sz="2800" b="1" i="1" dirty="0">
              <a:solidFill>
                <a:srgbClr val="000000"/>
              </a:solidFill>
              <a:latin typeface="微软雅黑" panose="020B0503020204020204" pitchFamily="34" charset="-122"/>
              <a:ea typeface="微软雅黑" panose="020B0503020204020204" pitchFamily="34" charset="-122"/>
            </a:endParaRPr>
          </a:p>
        </p:txBody>
      </p:sp>
      <p:sp>
        <p:nvSpPr>
          <p:cNvPr id="17415" name="Rectangle 8"/>
          <p:cNvSpPr>
            <a:spLocks noChangeArrowheads="1"/>
          </p:cNvSpPr>
          <p:nvPr/>
        </p:nvSpPr>
        <p:spPr bwMode="auto">
          <a:xfrm>
            <a:off x="7614493" y="3351213"/>
            <a:ext cx="3143610" cy="582612"/>
          </a:xfrm>
          <a:prstGeom prst="rect">
            <a:avLst/>
          </a:prstGeom>
          <a:solidFill>
            <a:srgbClr val="FFFFFF"/>
          </a:solidFill>
          <a:ln w="19050">
            <a:solidFill>
              <a:srgbClr val="000000"/>
            </a:solidFill>
            <a:miter lim="800000"/>
          </a:ln>
        </p:spPr>
        <p:txBody>
          <a:bodyPr lIns="0" tIns="0" rIns="0" bIns="0" anchor="ctr"/>
          <a:lstStyle/>
          <a:p>
            <a:pPr algn="just"/>
            <a:r>
              <a:rPr lang="en-US" altLang="zh-CN" b="1">
                <a:latin typeface="微软雅黑" panose="020B0503020204020204" pitchFamily="34" charset="-122"/>
                <a:ea typeface="微软雅黑" panose="020B0503020204020204" pitchFamily="34" charset="-122"/>
              </a:rPr>
              <a:t>+handle(Context c, data)</a:t>
            </a:r>
            <a:endParaRPr lang="en-US" altLang="zh-CN" b="1">
              <a:latin typeface="微软雅黑" panose="020B0503020204020204" pitchFamily="34" charset="-122"/>
              <a:ea typeface="微软雅黑" panose="020B0503020204020204" pitchFamily="34" charset="-122"/>
            </a:endParaRPr>
          </a:p>
          <a:p>
            <a:pPr algn="just"/>
            <a:r>
              <a:rPr lang="en-US" altLang="zh-CN" b="1">
                <a:latin typeface="微软雅黑" panose="020B0503020204020204" pitchFamily="34" charset="-122"/>
                <a:ea typeface="微软雅黑" panose="020B0503020204020204" pitchFamily="34" charset="-122"/>
              </a:rPr>
              <a:t>+changeState()</a:t>
            </a:r>
            <a:endParaRPr lang="en-US" altLang="zh-CN" b="1">
              <a:latin typeface="微软雅黑" panose="020B0503020204020204" pitchFamily="34" charset="-122"/>
              <a:ea typeface="微软雅黑" panose="020B0503020204020204" pitchFamily="34" charset="-122"/>
            </a:endParaRPr>
          </a:p>
        </p:txBody>
      </p:sp>
      <p:sp>
        <p:nvSpPr>
          <p:cNvPr id="17416" name="Rectangle 10"/>
          <p:cNvSpPr>
            <a:spLocks noChangeArrowheads="1"/>
          </p:cNvSpPr>
          <p:nvPr/>
        </p:nvSpPr>
        <p:spPr bwMode="auto">
          <a:xfrm>
            <a:off x="2049464" y="1484313"/>
            <a:ext cx="1798637" cy="468312"/>
          </a:xfrm>
          <a:prstGeom prst="rect">
            <a:avLst/>
          </a:prstGeom>
          <a:solidFill>
            <a:srgbClr val="FFFFFF"/>
          </a:solidFill>
          <a:ln w="9525">
            <a:solidFill>
              <a:schemeClr val="tx1"/>
            </a:solidFill>
            <a:miter lim="800000"/>
          </a:ln>
        </p:spPr>
        <p:txBody>
          <a:bodyPr wrap="none" anchor="ctr"/>
          <a:lstStyle/>
          <a:p>
            <a:r>
              <a:rPr lang="en-US" altLang="zh-CN" sz="2400" b="1"/>
              <a:t>main</a:t>
            </a:r>
            <a:r>
              <a:rPr lang="en-US" altLang="zh-CN" sz="2000"/>
              <a:t>()</a:t>
            </a:r>
            <a:endParaRPr lang="en-US" altLang="zh-CN" sz="2000"/>
          </a:p>
        </p:txBody>
      </p:sp>
      <p:sp>
        <p:nvSpPr>
          <p:cNvPr id="17417" name="Line 11"/>
          <p:cNvSpPr>
            <a:spLocks noChangeShapeType="1"/>
          </p:cNvSpPr>
          <p:nvPr/>
        </p:nvSpPr>
        <p:spPr bwMode="auto">
          <a:xfrm flipH="1">
            <a:off x="3130550" y="1973263"/>
            <a:ext cx="0" cy="684212"/>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8" name="Rectangle 12"/>
          <p:cNvSpPr>
            <a:spLocks noChangeArrowheads="1"/>
          </p:cNvSpPr>
          <p:nvPr/>
        </p:nvSpPr>
        <p:spPr bwMode="auto">
          <a:xfrm>
            <a:off x="2049464" y="1052513"/>
            <a:ext cx="1798637" cy="431800"/>
          </a:xfrm>
          <a:prstGeom prst="rect">
            <a:avLst/>
          </a:prstGeom>
          <a:solidFill>
            <a:srgbClr val="FFFFFF"/>
          </a:solidFill>
          <a:ln w="9525">
            <a:solidFill>
              <a:schemeClr val="tx1"/>
            </a:solidFill>
            <a:miter lim="800000"/>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endParaRPr lang="en-US" altLang="zh-CN" sz="2800" b="1" dirty="0">
              <a:latin typeface="微软雅黑" panose="020B0503020204020204" pitchFamily="34" charset="-122"/>
              <a:ea typeface="微软雅黑" panose="020B0503020204020204" pitchFamily="34" charset="-122"/>
            </a:endParaRPr>
          </a:p>
        </p:txBody>
      </p:sp>
      <p:sp>
        <p:nvSpPr>
          <p:cNvPr id="66574" name="Oval 14"/>
          <p:cNvSpPr>
            <a:spLocks noChangeArrowheads="1"/>
          </p:cNvSpPr>
          <p:nvPr/>
        </p:nvSpPr>
        <p:spPr bwMode="auto">
          <a:xfrm>
            <a:off x="3200401" y="1735138"/>
            <a:ext cx="144463" cy="144462"/>
          </a:xfrm>
          <a:prstGeom prst="ellipse">
            <a:avLst/>
          </a:prstGeom>
          <a:solidFill>
            <a:srgbClr val="FFFFFF"/>
          </a:solidFill>
          <a:ln w="9525">
            <a:solidFill>
              <a:schemeClr val="tx1"/>
            </a:solidFill>
            <a:round/>
          </a:ln>
        </p:spPr>
        <p:txBody>
          <a:bodyPr wrap="none" anchor="ctr"/>
          <a:lstStyle/>
          <a:p>
            <a:pPr algn="ctr"/>
            <a:endParaRPr lang="zh-CN" altLang="zh-CN"/>
          </a:p>
        </p:txBody>
      </p:sp>
      <p:sp>
        <p:nvSpPr>
          <p:cNvPr id="66575" name="Line 15"/>
          <p:cNvSpPr>
            <a:spLocks noChangeShapeType="1"/>
          </p:cNvSpPr>
          <p:nvPr/>
        </p:nvSpPr>
        <p:spPr bwMode="auto">
          <a:xfrm>
            <a:off x="3344863" y="1808163"/>
            <a:ext cx="12239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421" name="Group 51"/>
          <p:cNvGrpSpPr/>
          <p:nvPr/>
        </p:nvGrpSpPr>
        <p:grpSpPr bwMode="auto">
          <a:xfrm>
            <a:off x="5838745" y="4695826"/>
            <a:ext cx="3024187" cy="1038225"/>
            <a:chOff x="1973" y="2958"/>
            <a:chExt cx="1905" cy="654"/>
          </a:xfrm>
        </p:grpSpPr>
        <p:sp>
          <p:nvSpPr>
            <p:cNvPr id="66578" name="Rectangle 18"/>
            <p:cNvSpPr>
              <a:spLocks noChangeArrowheads="1"/>
            </p:cNvSpPr>
            <p:nvPr/>
          </p:nvSpPr>
          <p:spPr bwMode="auto">
            <a:xfrm>
              <a:off x="1973" y="2958"/>
              <a:ext cx="1905" cy="272"/>
            </a:xfrm>
            <a:prstGeom prst="rect">
              <a:avLst/>
            </a:prstGeom>
            <a:solidFill>
              <a:srgbClr val="00FF00">
                <a:alpha val="48000"/>
              </a:srgbClr>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dirty="0">
                  <a:effectLst>
                    <a:outerShdw blurRad="38100" dist="38100" dir="2700000" algn="tl">
                      <a:srgbClr val="FFFFFF"/>
                    </a:outerShdw>
                  </a:effectLst>
                </a:rPr>
                <a:t>:</a:t>
              </a:r>
              <a:r>
                <a:rPr lang="en-US" altLang="en-US" sz="28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State</a:t>
              </a:r>
              <a:r>
                <a:rPr lang="en-US" altLang="zh-CN" sz="28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66579" name="Rectangle 19"/>
            <p:cNvSpPr>
              <a:spLocks noChangeArrowheads="1"/>
            </p:cNvSpPr>
            <p:nvPr/>
          </p:nvSpPr>
          <p:spPr bwMode="auto">
            <a:xfrm>
              <a:off x="1973" y="3230"/>
              <a:ext cx="1905" cy="382"/>
            </a:xfrm>
            <a:prstGeom prst="rect">
              <a:avLst/>
            </a:prstGeom>
            <a:solidFill>
              <a:srgbClr val="00FF00">
                <a:alpha val="48000"/>
              </a:srgbClr>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+handle(Context c, data)</a:t>
              </a:r>
              <a:endPar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defRPr/>
              </a:pP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changeState</a:t>
              </a: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grpSp>
      <p:sp>
        <p:nvSpPr>
          <p:cNvPr id="17424" name="Line 23"/>
          <p:cNvSpPr>
            <a:spLocks noChangeShapeType="1"/>
          </p:cNvSpPr>
          <p:nvPr/>
        </p:nvSpPr>
        <p:spPr bwMode="auto">
          <a:xfrm>
            <a:off x="7785020" y="4435475"/>
            <a:ext cx="2422525"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5" name="AutoShape 27"/>
          <p:cNvSpPr>
            <a:spLocks noChangeArrowheads="1"/>
          </p:cNvSpPr>
          <p:nvPr/>
        </p:nvSpPr>
        <p:spPr bwMode="auto">
          <a:xfrm>
            <a:off x="8808957" y="3930651"/>
            <a:ext cx="360363" cy="504825"/>
          </a:xfrm>
          <a:prstGeom prst="upArrow">
            <a:avLst>
              <a:gd name="adj1" fmla="val 0"/>
              <a:gd name="adj2" fmla="val 68682"/>
            </a:avLst>
          </a:prstGeom>
          <a:solidFill>
            <a:srgbClr val="808080"/>
          </a:solidFill>
          <a:ln w="12700">
            <a:solidFill>
              <a:schemeClr val="tx1"/>
            </a:solidFill>
            <a:miter lim="800000"/>
          </a:ln>
        </p:spPr>
        <p:txBody>
          <a:bodyPr wrap="none" anchor="ctr"/>
          <a:lstStyle/>
          <a:p>
            <a:pPr algn="ctr"/>
            <a:endParaRPr lang="zh-CN" altLang="zh-CN"/>
          </a:p>
        </p:txBody>
      </p:sp>
      <p:sp>
        <p:nvSpPr>
          <p:cNvPr id="66588" name="Line 28"/>
          <p:cNvSpPr>
            <a:spLocks noChangeShapeType="1"/>
          </p:cNvSpPr>
          <p:nvPr/>
        </p:nvSpPr>
        <p:spPr bwMode="auto">
          <a:xfrm>
            <a:off x="4299211" y="4199479"/>
            <a:ext cx="154800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76" name="Oval 16"/>
          <p:cNvSpPr>
            <a:spLocks noChangeArrowheads="1"/>
          </p:cNvSpPr>
          <p:nvPr/>
        </p:nvSpPr>
        <p:spPr bwMode="auto">
          <a:xfrm>
            <a:off x="4103475" y="4086226"/>
            <a:ext cx="193675" cy="206375"/>
          </a:xfrm>
          <a:prstGeom prst="ellipse">
            <a:avLst/>
          </a:prstGeom>
          <a:solidFill>
            <a:srgbClr val="FFFFFF"/>
          </a:solidFill>
          <a:ln w="9525">
            <a:solidFill>
              <a:schemeClr val="tx1"/>
            </a:solidFill>
            <a:round/>
          </a:ln>
        </p:spPr>
        <p:txBody>
          <a:bodyPr wrap="none" anchor="ctr"/>
          <a:lstStyle/>
          <a:p>
            <a:pPr algn="ctr"/>
            <a:endParaRPr lang="zh-CN" altLang="zh-CN"/>
          </a:p>
        </p:txBody>
      </p:sp>
      <p:sp>
        <p:nvSpPr>
          <p:cNvPr id="17428" name="Rectangle 31"/>
          <p:cNvSpPr>
            <a:spLocks noGrp="1" noChangeArrowheads="1"/>
          </p:cNvSpPr>
          <p:nvPr>
            <p:ph type="title"/>
          </p:nvPr>
        </p:nvSpPr>
        <p:spPr>
          <a:xfrm>
            <a:off x="2166938" y="188914"/>
            <a:ext cx="8229600" cy="706437"/>
          </a:xfrm>
        </p:spPr>
        <p:txBody>
          <a:bodyPr/>
          <a:lstStyle/>
          <a:p>
            <a:pPr eaLnBrk="1" hangingPunct="1"/>
            <a:r>
              <a:rPr lang="en-US" altLang="zh-CN" sz="3200" b="1"/>
              <a:t>The State Design Pattern</a:t>
            </a:r>
            <a:endParaRPr lang="en-US" altLang="zh-CN" sz="3200" b="1"/>
          </a:p>
        </p:txBody>
      </p:sp>
      <p:sp>
        <p:nvSpPr>
          <p:cNvPr id="66573" name="AutoShape 13"/>
          <p:cNvSpPr>
            <a:spLocks noChangeArrowheads="1"/>
          </p:cNvSpPr>
          <p:nvPr/>
        </p:nvSpPr>
        <p:spPr bwMode="auto">
          <a:xfrm>
            <a:off x="4211638" y="895351"/>
            <a:ext cx="4679950" cy="1166812"/>
          </a:xfrm>
          <a:prstGeom prst="foldedCorner">
            <a:avLst>
              <a:gd name="adj" fmla="val 12500"/>
            </a:avLst>
          </a:prstGeom>
          <a:solidFill>
            <a:schemeClr val="bg1"/>
          </a:solidFill>
          <a:ln w="9525">
            <a:solidFill>
              <a:schemeClr val="tx1"/>
            </a:solidFill>
            <a:round/>
          </a:ln>
        </p:spPr>
        <p:txBody>
          <a:bodyPr wrap="none" anchor="ctr"/>
          <a:lstStyle/>
          <a:p>
            <a:pPr>
              <a:lnSpc>
                <a:spcPct val="85000"/>
              </a:lnSpc>
            </a:pPr>
            <a:r>
              <a:rPr lang="en-US" altLang="zh-CN" sz="2400" b="1">
                <a:latin typeface="微软雅黑" panose="020B0503020204020204" pitchFamily="34" charset="-122"/>
                <a:ea typeface="微软雅黑" panose="020B0503020204020204" pitchFamily="34" charset="-122"/>
              </a:rPr>
              <a:t>State st = new StateA();</a:t>
            </a:r>
            <a:endParaRPr lang="en-US" altLang="zh-CN" sz="2400" b="1">
              <a:latin typeface="微软雅黑" panose="020B0503020204020204" pitchFamily="34" charset="-122"/>
              <a:ea typeface="微软雅黑" panose="020B0503020204020204" pitchFamily="34" charset="-122"/>
            </a:endParaRPr>
          </a:p>
          <a:p>
            <a:pPr>
              <a:lnSpc>
                <a:spcPct val="85000"/>
              </a:lnSpc>
            </a:pPr>
            <a:r>
              <a:rPr lang="en-US" altLang="zh-CN" sz="2400" b="1">
                <a:latin typeface="微软雅黑" panose="020B0503020204020204" pitchFamily="34" charset="-122"/>
                <a:ea typeface="微软雅黑" panose="020B0503020204020204" pitchFamily="34" charset="-122"/>
              </a:rPr>
              <a:t>Context c = new Context(st);</a:t>
            </a:r>
            <a:endParaRPr lang="en-US" altLang="zh-CN" sz="2400" b="1">
              <a:latin typeface="微软雅黑" panose="020B0503020204020204" pitchFamily="34" charset="-122"/>
              <a:ea typeface="微软雅黑" panose="020B0503020204020204" pitchFamily="34" charset="-122"/>
            </a:endParaRPr>
          </a:p>
          <a:p>
            <a:pPr>
              <a:lnSpc>
                <a:spcPct val="85000"/>
              </a:lnSpc>
            </a:pPr>
            <a:r>
              <a:rPr lang="en-US" altLang="zh-CN" sz="2400" b="1">
                <a:latin typeface="微软雅黑" panose="020B0503020204020204" pitchFamily="34" charset="-122"/>
                <a:ea typeface="微软雅黑" panose="020B0503020204020204" pitchFamily="34" charset="-122"/>
              </a:rPr>
              <a:t>c.request(data);</a:t>
            </a:r>
            <a:endParaRPr lang="en-US" altLang="zh-CN" sz="2400" b="1">
              <a:latin typeface="微软雅黑" panose="020B0503020204020204" pitchFamily="34" charset="-122"/>
              <a:ea typeface="微软雅黑" panose="020B0503020204020204" pitchFamily="34" charset="-122"/>
            </a:endParaRPr>
          </a:p>
        </p:txBody>
      </p:sp>
      <p:sp>
        <p:nvSpPr>
          <p:cNvPr id="66592" name="AutoShape 32"/>
          <p:cNvSpPr>
            <a:spLocks noChangeArrowheads="1"/>
          </p:cNvSpPr>
          <p:nvPr/>
        </p:nvSpPr>
        <p:spPr bwMode="auto">
          <a:xfrm>
            <a:off x="4871719" y="4038602"/>
            <a:ext cx="2730290" cy="369888"/>
          </a:xfrm>
          <a:prstGeom prst="foldedCorner">
            <a:avLst>
              <a:gd name="adj" fmla="val 12500"/>
            </a:avLst>
          </a:prstGeom>
          <a:solidFill>
            <a:srgbClr val="FFFF99"/>
          </a:solidFill>
          <a:ln w="9525">
            <a:solidFill>
              <a:schemeClr val="tx1"/>
            </a:solidFill>
            <a:round/>
          </a:ln>
        </p:spPr>
        <p:txBody>
          <a:bodyPr wrap="none" lIns="0" tIns="0" rIns="0" bIns="0" anchor="ctr"/>
          <a:lstStyle/>
          <a:p>
            <a:pPr algn="ctr"/>
            <a:r>
              <a:rPr lang="en-US" altLang="zh-CN" sz="2000" b="1">
                <a:latin typeface="微软雅黑" panose="020B0503020204020204" pitchFamily="34" charset="-122"/>
                <a:ea typeface="微软雅黑" panose="020B0503020204020204" pitchFamily="34" charset="-122"/>
              </a:rPr>
              <a:t>s</a:t>
            </a:r>
            <a:r>
              <a:rPr lang="en-US" altLang="zh-CN" sz="2000">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handle(this, data)</a:t>
            </a:r>
            <a:endParaRPr lang="en-US" altLang="zh-CN" sz="2000" b="1">
              <a:latin typeface="微软雅黑" panose="020B0503020204020204" pitchFamily="34" charset="-122"/>
              <a:ea typeface="微软雅黑" panose="020B0503020204020204" pitchFamily="34" charset="-122"/>
            </a:endParaRPr>
          </a:p>
        </p:txBody>
      </p:sp>
      <p:sp>
        <p:nvSpPr>
          <p:cNvPr id="17431" name="Line 33"/>
          <p:cNvSpPr>
            <a:spLocks noChangeShapeType="1"/>
          </p:cNvSpPr>
          <p:nvPr/>
        </p:nvSpPr>
        <p:spPr bwMode="auto">
          <a:xfrm>
            <a:off x="4635621" y="3589338"/>
            <a:ext cx="2988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4" name="Rectangle 34"/>
          <p:cNvSpPr>
            <a:spLocks noChangeArrowheads="1"/>
          </p:cNvSpPr>
          <p:nvPr/>
        </p:nvSpPr>
        <p:spPr bwMode="auto">
          <a:xfrm>
            <a:off x="3203576" y="2168525"/>
            <a:ext cx="2635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tIns="0" rIns="18000" bIns="0">
            <a:spAutoFit/>
          </a:bodyPr>
          <a:lstStyle/>
          <a:p>
            <a:r>
              <a:rPr lang="en-US" altLang="zh-CN" sz="2400" b="1" dirty="0" err="1">
                <a:latin typeface="微软雅黑" panose="020B0503020204020204" pitchFamily="34" charset="-122"/>
                <a:ea typeface="微软雅黑" panose="020B0503020204020204" pitchFamily="34" charset="-122"/>
              </a:rPr>
              <a:t>c.request</a:t>
            </a:r>
            <a:r>
              <a:rPr lang="en-US" altLang="zh-CN" sz="2400" b="1" dirty="0">
                <a:latin typeface="微软雅黑" panose="020B0503020204020204" pitchFamily="34" charset="-122"/>
                <a:ea typeface="微软雅黑" panose="020B0503020204020204" pitchFamily="34" charset="-122"/>
              </a:rPr>
              <a:t>(data)</a:t>
            </a:r>
            <a:endParaRPr lang="en-US" altLang="zh-CN" sz="2400" b="1" dirty="0">
              <a:latin typeface="微软雅黑" panose="020B0503020204020204" pitchFamily="34" charset="-122"/>
              <a:ea typeface="微软雅黑" panose="020B0503020204020204" pitchFamily="34" charset="-122"/>
            </a:endParaRPr>
          </a:p>
        </p:txBody>
      </p:sp>
      <p:sp>
        <p:nvSpPr>
          <p:cNvPr id="66595" name="Rectangle 35"/>
          <p:cNvSpPr>
            <a:spLocks noChangeArrowheads="1"/>
          </p:cNvSpPr>
          <p:nvPr/>
        </p:nvSpPr>
        <p:spPr bwMode="auto">
          <a:xfrm>
            <a:off x="4998614" y="3173117"/>
            <a:ext cx="2476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b="1" dirty="0" err="1">
                <a:solidFill>
                  <a:srgbClr val="0000CC"/>
                </a:solidFill>
                <a:latin typeface="微软雅黑" panose="020B0503020204020204" pitchFamily="34" charset="-122"/>
                <a:ea typeface="微软雅黑" panose="020B0503020204020204" pitchFamily="34" charset="-122"/>
              </a:rPr>
              <a:t>s.handle</a:t>
            </a:r>
            <a:r>
              <a:rPr lang="en-US" altLang="zh-CN" sz="2000" b="1" dirty="0">
                <a:solidFill>
                  <a:srgbClr val="0000CC"/>
                </a:solidFill>
                <a:latin typeface="微软雅黑" panose="020B0503020204020204" pitchFamily="34" charset="-122"/>
                <a:ea typeface="微软雅黑" panose="020B0503020204020204" pitchFamily="34" charset="-122"/>
              </a:rPr>
              <a:t>(this, data)</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sp>
        <p:nvSpPr>
          <p:cNvPr id="17434" name="Line 41"/>
          <p:cNvSpPr>
            <a:spLocks noChangeShapeType="1"/>
          </p:cNvSpPr>
          <p:nvPr/>
        </p:nvSpPr>
        <p:spPr bwMode="auto">
          <a:xfrm>
            <a:off x="10201194" y="4437063"/>
            <a:ext cx="0" cy="3603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5" name="Rectangle 21"/>
          <p:cNvSpPr>
            <a:spLocks noChangeArrowheads="1"/>
          </p:cNvSpPr>
          <p:nvPr/>
        </p:nvSpPr>
        <p:spPr bwMode="auto">
          <a:xfrm>
            <a:off x="8934369" y="4695825"/>
            <a:ext cx="3043266" cy="431800"/>
          </a:xfrm>
          <a:prstGeom prst="rect">
            <a:avLst/>
          </a:prstGeom>
          <a:solidFill>
            <a:schemeClr val="bg1"/>
          </a:solidFill>
          <a:ln w="12700">
            <a:solidFill>
              <a:schemeClr val="tx1"/>
            </a:solidFill>
            <a:miter lim="800000"/>
          </a:ln>
        </p:spPr>
        <p:txBody>
          <a:bodyPr wrap="none" anchor="ctr"/>
          <a:lstStyle/>
          <a:p>
            <a:pPr algn="ctr"/>
            <a:r>
              <a:rPr lang="en-US" altLang="zh-CN" sz="2400" b="1" dirty="0"/>
              <a:t>:</a:t>
            </a:r>
            <a:r>
              <a:rPr lang="en-US" altLang="en-US" sz="2800" b="1" dirty="0" err="1">
                <a:latin typeface="微软雅黑" panose="020B0503020204020204" pitchFamily="34" charset="-122"/>
                <a:ea typeface="微软雅黑" panose="020B0503020204020204" pitchFamily="34" charset="-122"/>
              </a:rPr>
              <a:t>State</a:t>
            </a:r>
            <a:r>
              <a:rPr lang="en-US" altLang="zh-CN" sz="2800" b="1" dirty="0" err="1">
                <a:latin typeface="微软雅黑" panose="020B0503020204020204" pitchFamily="34" charset="-122"/>
                <a:ea typeface="微软雅黑" panose="020B0503020204020204" pitchFamily="34" charset="-122"/>
              </a:rPr>
              <a:t>B</a:t>
            </a:r>
            <a:endParaRPr lang="en-US" altLang="zh-CN" sz="2800" b="1" dirty="0">
              <a:latin typeface="微软雅黑" panose="020B0503020204020204" pitchFamily="34" charset="-122"/>
              <a:ea typeface="微软雅黑" panose="020B0503020204020204" pitchFamily="34" charset="-122"/>
            </a:endParaRPr>
          </a:p>
        </p:txBody>
      </p:sp>
      <p:sp>
        <p:nvSpPr>
          <p:cNvPr id="17436" name="Rectangle 22"/>
          <p:cNvSpPr>
            <a:spLocks noChangeArrowheads="1"/>
          </p:cNvSpPr>
          <p:nvPr/>
        </p:nvSpPr>
        <p:spPr bwMode="auto">
          <a:xfrm>
            <a:off x="8934369" y="5127626"/>
            <a:ext cx="3043266" cy="606425"/>
          </a:xfrm>
          <a:prstGeom prst="rect">
            <a:avLst/>
          </a:prstGeom>
          <a:solidFill>
            <a:schemeClr val="bg1"/>
          </a:solidFill>
          <a:ln w="12700">
            <a:solidFill>
              <a:schemeClr val="tx1"/>
            </a:solidFill>
            <a:miter lim="800000"/>
          </a:ln>
        </p:spPr>
        <p:txBody>
          <a:bodyPr wrap="none" anchor="ctr"/>
          <a:lstStyle/>
          <a:p>
            <a:r>
              <a:rPr lang="en-US" altLang="zh-CN" b="1" dirty="0">
                <a:latin typeface="微软雅黑" panose="020B0503020204020204" pitchFamily="34" charset="-122"/>
                <a:ea typeface="微软雅黑" panose="020B0503020204020204" pitchFamily="34" charset="-122"/>
              </a:rPr>
              <a:t>+handle(Context c, data)</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changeState</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grpSp>
        <p:nvGrpSpPr>
          <p:cNvPr id="66610" name="Group 50"/>
          <p:cNvGrpSpPr/>
          <p:nvPr/>
        </p:nvGrpSpPr>
        <p:grpSpPr bwMode="auto">
          <a:xfrm>
            <a:off x="2495551" y="4635500"/>
            <a:ext cx="5256213" cy="1385888"/>
            <a:chOff x="831" y="2976"/>
            <a:chExt cx="3002" cy="772"/>
          </a:xfrm>
        </p:grpSpPr>
        <p:sp>
          <p:nvSpPr>
            <p:cNvPr id="17438" name="Line 43"/>
            <p:cNvSpPr>
              <a:spLocks noChangeShapeType="1"/>
            </p:cNvSpPr>
            <p:nvPr/>
          </p:nvSpPr>
          <p:spPr bwMode="auto">
            <a:xfrm>
              <a:off x="3789" y="3363"/>
              <a:ext cx="0" cy="385"/>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9" name="Line 44"/>
            <p:cNvSpPr>
              <a:spLocks noChangeShapeType="1"/>
            </p:cNvSpPr>
            <p:nvPr/>
          </p:nvSpPr>
          <p:spPr bwMode="auto">
            <a:xfrm flipH="1">
              <a:off x="831" y="3748"/>
              <a:ext cx="2958"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0" name="Line 45"/>
            <p:cNvSpPr>
              <a:spLocks noChangeShapeType="1"/>
            </p:cNvSpPr>
            <p:nvPr/>
          </p:nvSpPr>
          <p:spPr bwMode="auto">
            <a:xfrm flipV="1">
              <a:off x="831" y="2976"/>
              <a:ext cx="0" cy="77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41" name="Oval 42"/>
            <p:cNvSpPr>
              <a:spLocks noChangeArrowheads="1"/>
            </p:cNvSpPr>
            <p:nvPr/>
          </p:nvSpPr>
          <p:spPr bwMode="auto">
            <a:xfrm>
              <a:off x="3752" y="3279"/>
              <a:ext cx="81" cy="102"/>
            </a:xfrm>
            <a:prstGeom prst="ellipse">
              <a:avLst/>
            </a:prstGeom>
            <a:solidFill>
              <a:srgbClr val="FFFFFF"/>
            </a:solidFill>
            <a:ln w="9525">
              <a:solidFill>
                <a:srgbClr val="FF0000"/>
              </a:solidFill>
              <a:round/>
            </a:ln>
          </p:spPr>
          <p:txBody>
            <a:bodyPr wrap="none" anchor="ctr"/>
            <a:lstStyle/>
            <a:p>
              <a:pPr algn="ctr"/>
              <a:endParaRPr lang="zh-CN" altLang="zh-CN"/>
            </a:p>
          </p:txBody>
        </p:sp>
      </p:grpSp>
      <p:sp>
        <p:nvSpPr>
          <p:cNvPr id="66607" name="Text Box 47"/>
          <p:cNvSpPr txBox="1">
            <a:spLocks noChangeArrowheads="1"/>
          </p:cNvSpPr>
          <p:nvPr/>
        </p:nvSpPr>
        <p:spPr bwMode="auto">
          <a:xfrm>
            <a:off x="2743201" y="5451475"/>
            <a:ext cx="164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dirty="0" err="1">
                <a:latin typeface="微软雅黑" panose="020B0503020204020204" pitchFamily="34" charset="-122"/>
                <a:ea typeface="微软雅黑" panose="020B0503020204020204" pitchFamily="34" charset="-122"/>
              </a:rPr>
              <a:t>c.method</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17443" name="Text Box 4"/>
          <p:cNvSpPr txBox="1">
            <a:spLocks noChangeArrowheads="1"/>
          </p:cNvSpPr>
          <p:nvPr/>
        </p:nvSpPr>
        <p:spPr bwMode="auto">
          <a:xfrm>
            <a:off x="1603375" y="3148012"/>
            <a:ext cx="3036888" cy="438151"/>
          </a:xfrm>
          <a:prstGeom prst="rect">
            <a:avLst/>
          </a:prstGeom>
          <a:solidFill>
            <a:srgbClr val="FFFFFF"/>
          </a:solidFill>
          <a:ln w="12700">
            <a:solidFill>
              <a:srgbClr val="800000"/>
            </a:solidFill>
            <a:miter lim="800000"/>
          </a:ln>
        </p:spPr>
        <p:txBody>
          <a:bodyPr lIns="36000" tIns="30175" rIns="60350" bIns="30175"/>
          <a:lstStyle/>
          <a:p>
            <a:r>
              <a:rPr lang="en-US" altLang="zh-CN" sz="2600" b="1" dirty="0">
                <a:solidFill>
                  <a:srgbClr val="0000CC"/>
                </a:solidFill>
                <a:latin typeface="微软雅黑" panose="020B0503020204020204" pitchFamily="34" charset="-122"/>
                <a:ea typeface="微软雅黑" panose="020B0503020204020204" pitchFamily="34" charset="-122"/>
              </a:rPr>
              <a:t>-s: State</a:t>
            </a:r>
            <a:endParaRPr lang="en-US" altLang="zh-CN" sz="2600" b="1" dirty="0">
              <a:solidFill>
                <a:srgbClr val="0000CC"/>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44652" y="1554164"/>
            <a:ext cx="5255286" cy="1797049"/>
            <a:chOff x="3044652" y="1554164"/>
            <a:chExt cx="5255286" cy="1797049"/>
          </a:xfrm>
        </p:grpSpPr>
        <p:cxnSp>
          <p:nvCxnSpPr>
            <p:cNvPr id="3" name="直接箭头连接符 2"/>
            <p:cNvCxnSpPr/>
            <p:nvPr/>
          </p:nvCxnSpPr>
          <p:spPr>
            <a:xfrm flipH="1">
              <a:off x="3044652" y="1554164"/>
              <a:ext cx="5255286" cy="17970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34"/>
            <p:cNvSpPr>
              <a:spLocks noChangeArrowheads="1"/>
            </p:cNvSpPr>
            <p:nvPr/>
          </p:nvSpPr>
          <p:spPr bwMode="auto">
            <a:xfrm>
              <a:off x="5626906" y="2381213"/>
              <a:ext cx="11356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tIns="0" rIns="18000" bIns="0">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s= </a:t>
              </a:r>
              <a:r>
                <a:rPr lang="en-US" altLang="zh-CN" sz="2800" b="1" dirty="0" err="1" smtClean="0">
                  <a:solidFill>
                    <a:srgbClr val="C00000"/>
                  </a:solidFill>
                  <a:latin typeface="微软雅黑" panose="020B0503020204020204" pitchFamily="34" charset="-122"/>
                  <a:ea typeface="微软雅黑" panose="020B0503020204020204" pitchFamily="34" charset="-122"/>
                </a:rPr>
                <a:t>st</a:t>
              </a:r>
              <a:r>
                <a:rPr lang="en-US" altLang="zh-CN" sz="2800" b="1" dirty="0" smtClean="0">
                  <a:solidFill>
                    <a:srgbClr val="C00000"/>
                  </a:solidFill>
                  <a:latin typeface="微软雅黑" panose="020B0503020204020204" pitchFamily="34" charset="-122"/>
                  <a:ea typeface="微软雅黑" panose="020B0503020204020204" pitchFamily="34" charset="-122"/>
                </a:rPr>
                <a:t>;</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6575"/>
                                        </p:tgtEl>
                                        <p:attrNameLst>
                                          <p:attrName>style.visibility</p:attrName>
                                        </p:attrNameLst>
                                      </p:cBhvr>
                                      <p:to>
                                        <p:strVal val="visible"/>
                                      </p:to>
                                    </p:set>
                                    <p:animEffect transition="in" filter="fade">
                                      <p:cBhvr>
                                        <p:cTn id="7" dur="800" decel="100000"/>
                                        <p:tgtEl>
                                          <p:spTgt spid="66575"/>
                                        </p:tgtEl>
                                      </p:cBhvr>
                                    </p:animEffect>
                                    <p:anim calcmode="lin" valueType="num">
                                      <p:cBhvr>
                                        <p:cTn id="8" dur="800" decel="100000" fill="hold"/>
                                        <p:tgtEl>
                                          <p:spTgt spid="66575"/>
                                        </p:tgtEl>
                                        <p:attrNameLst>
                                          <p:attrName>style.rotation</p:attrName>
                                        </p:attrNameLst>
                                      </p:cBhvr>
                                      <p:tavLst>
                                        <p:tav tm="0">
                                          <p:val>
                                            <p:fltVal val="-90"/>
                                          </p:val>
                                        </p:tav>
                                        <p:tav tm="100000">
                                          <p:val>
                                            <p:fltVal val="0"/>
                                          </p:val>
                                        </p:tav>
                                      </p:tavLst>
                                    </p:anim>
                                    <p:anim calcmode="lin" valueType="num">
                                      <p:cBhvr>
                                        <p:cTn id="9" dur="800" decel="100000" fill="hold"/>
                                        <p:tgtEl>
                                          <p:spTgt spid="66575"/>
                                        </p:tgtEl>
                                        <p:attrNameLst>
                                          <p:attrName>ppt_x</p:attrName>
                                        </p:attrNameLst>
                                      </p:cBhvr>
                                      <p:tavLst>
                                        <p:tav tm="0">
                                          <p:val>
                                            <p:strVal val="#ppt_x+0.4"/>
                                          </p:val>
                                        </p:tav>
                                        <p:tav tm="100000">
                                          <p:val>
                                            <p:strVal val="#ppt_x-0.05"/>
                                          </p:val>
                                        </p:tav>
                                      </p:tavLst>
                                    </p:anim>
                                    <p:anim calcmode="lin" valueType="num">
                                      <p:cBhvr>
                                        <p:cTn id="10" dur="800" decel="100000" fill="hold"/>
                                        <p:tgtEl>
                                          <p:spTgt spid="6657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657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657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66574"/>
                                        </p:tgtEl>
                                        <p:attrNameLst>
                                          <p:attrName>style.visibility</p:attrName>
                                        </p:attrNameLst>
                                      </p:cBhvr>
                                      <p:to>
                                        <p:strVal val="visible"/>
                                      </p:to>
                                    </p:set>
                                    <p:animEffect transition="in" filter="fade">
                                      <p:cBhvr>
                                        <p:cTn id="15" dur="800" decel="100000"/>
                                        <p:tgtEl>
                                          <p:spTgt spid="66574"/>
                                        </p:tgtEl>
                                      </p:cBhvr>
                                    </p:animEffect>
                                    <p:anim calcmode="lin" valueType="num">
                                      <p:cBhvr>
                                        <p:cTn id="16" dur="800" decel="100000" fill="hold"/>
                                        <p:tgtEl>
                                          <p:spTgt spid="66574"/>
                                        </p:tgtEl>
                                        <p:attrNameLst>
                                          <p:attrName>style.rotation</p:attrName>
                                        </p:attrNameLst>
                                      </p:cBhvr>
                                      <p:tavLst>
                                        <p:tav tm="0">
                                          <p:val>
                                            <p:fltVal val="-90"/>
                                          </p:val>
                                        </p:tav>
                                        <p:tav tm="100000">
                                          <p:val>
                                            <p:fltVal val="0"/>
                                          </p:val>
                                        </p:tav>
                                      </p:tavLst>
                                    </p:anim>
                                    <p:anim calcmode="lin" valueType="num">
                                      <p:cBhvr>
                                        <p:cTn id="17" dur="800" decel="100000" fill="hold"/>
                                        <p:tgtEl>
                                          <p:spTgt spid="66574"/>
                                        </p:tgtEl>
                                        <p:attrNameLst>
                                          <p:attrName>ppt_x</p:attrName>
                                        </p:attrNameLst>
                                      </p:cBhvr>
                                      <p:tavLst>
                                        <p:tav tm="0">
                                          <p:val>
                                            <p:strVal val="#ppt_x+0.4"/>
                                          </p:val>
                                        </p:tav>
                                        <p:tav tm="100000">
                                          <p:val>
                                            <p:strVal val="#ppt_x-0.05"/>
                                          </p:val>
                                        </p:tav>
                                      </p:tavLst>
                                    </p:anim>
                                    <p:anim calcmode="lin" valueType="num">
                                      <p:cBhvr>
                                        <p:cTn id="18" dur="800" decel="100000" fill="hold"/>
                                        <p:tgtEl>
                                          <p:spTgt spid="66574"/>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66574"/>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66574"/>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10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66573"/>
                                        </p:tgtEl>
                                        <p:attrNameLst>
                                          <p:attrName>style.visibility</p:attrName>
                                        </p:attrNameLst>
                                      </p:cBhvr>
                                      <p:to>
                                        <p:strVal val="visible"/>
                                      </p:to>
                                    </p:set>
                                    <p:animEffect transition="in" filter="fade">
                                      <p:cBhvr>
                                        <p:cTn id="29" dur="800" decel="100000"/>
                                        <p:tgtEl>
                                          <p:spTgt spid="66573"/>
                                        </p:tgtEl>
                                      </p:cBhvr>
                                    </p:animEffect>
                                    <p:anim calcmode="lin" valueType="num">
                                      <p:cBhvr>
                                        <p:cTn id="30" dur="800" decel="100000" fill="hold"/>
                                        <p:tgtEl>
                                          <p:spTgt spid="66573"/>
                                        </p:tgtEl>
                                        <p:attrNameLst>
                                          <p:attrName>style.rotation</p:attrName>
                                        </p:attrNameLst>
                                      </p:cBhvr>
                                      <p:tavLst>
                                        <p:tav tm="0">
                                          <p:val>
                                            <p:fltVal val="-90"/>
                                          </p:val>
                                        </p:tav>
                                        <p:tav tm="100000">
                                          <p:val>
                                            <p:fltVal val="0"/>
                                          </p:val>
                                        </p:tav>
                                      </p:tavLst>
                                    </p:anim>
                                    <p:anim calcmode="lin" valueType="num">
                                      <p:cBhvr>
                                        <p:cTn id="31" dur="800" decel="100000" fill="hold"/>
                                        <p:tgtEl>
                                          <p:spTgt spid="66573"/>
                                        </p:tgtEl>
                                        <p:attrNameLst>
                                          <p:attrName>ppt_x</p:attrName>
                                        </p:attrNameLst>
                                      </p:cBhvr>
                                      <p:tavLst>
                                        <p:tav tm="0">
                                          <p:val>
                                            <p:strVal val="#ppt_x+0.4"/>
                                          </p:val>
                                        </p:tav>
                                        <p:tav tm="100000">
                                          <p:val>
                                            <p:strVal val="#ppt_x-0.05"/>
                                          </p:val>
                                        </p:tav>
                                      </p:tavLst>
                                    </p:anim>
                                    <p:anim calcmode="lin" valueType="num">
                                      <p:cBhvr>
                                        <p:cTn id="32" dur="800" decel="100000" fill="hold"/>
                                        <p:tgtEl>
                                          <p:spTgt spid="66573"/>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66573"/>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66573"/>
                                        </p:tgtEl>
                                        <p:attrNameLst>
                                          <p:attrName>ppt_y</p:attrName>
                                        </p:attrNameLst>
                                      </p:cBhvr>
                                      <p:tavLst>
                                        <p:tav tm="0">
                                          <p:val>
                                            <p:strVal val="#ppt_y+0.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grpId="0" nodeType="clickEffect">
                                  <p:stCondLst>
                                    <p:cond delay="0"/>
                                  </p:stCondLst>
                                  <p:childTnLst>
                                    <p:set>
                                      <p:cBhvr>
                                        <p:cTn id="38" dur="1" fill="hold">
                                          <p:stCondLst>
                                            <p:cond delay="0"/>
                                          </p:stCondLst>
                                        </p:cTn>
                                        <p:tgtEl>
                                          <p:spTgt spid="66594"/>
                                        </p:tgtEl>
                                        <p:attrNameLst>
                                          <p:attrName>style.visibility</p:attrName>
                                        </p:attrNameLst>
                                      </p:cBhvr>
                                      <p:to>
                                        <p:strVal val="visible"/>
                                      </p:to>
                                    </p:set>
                                    <p:animEffect transition="in" filter="fade">
                                      <p:cBhvr>
                                        <p:cTn id="39" dur="800" decel="100000"/>
                                        <p:tgtEl>
                                          <p:spTgt spid="66594"/>
                                        </p:tgtEl>
                                      </p:cBhvr>
                                    </p:animEffect>
                                    <p:anim calcmode="lin" valueType="num">
                                      <p:cBhvr>
                                        <p:cTn id="40" dur="800" decel="100000" fill="hold"/>
                                        <p:tgtEl>
                                          <p:spTgt spid="66594"/>
                                        </p:tgtEl>
                                        <p:attrNameLst>
                                          <p:attrName>style.rotation</p:attrName>
                                        </p:attrNameLst>
                                      </p:cBhvr>
                                      <p:tavLst>
                                        <p:tav tm="0">
                                          <p:val>
                                            <p:fltVal val="-90"/>
                                          </p:val>
                                        </p:tav>
                                        <p:tav tm="100000">
                                          <p:val>
                                            <p:fltVal val="0"/>
                                          </p:val>
                                        </p:tav>
                                      </p:tavLst>
                                    </p:anim>
                                    <p:anim calcmode="lin" valueType="num">
                                      <p:cBhvr>
                                        <p:cTn id="41" dur="800" decel="100000" fill="hold"/>
                                        <p:tgtEl>
                                          <p:spTgt spid="66594"/>
                                        </p:tgtEl>
                                        <p:attrNameLst>
                                          <p:attrName>ppt_x</p:attrName>
                                        </p:attrNameLst>
                                      </p:cBhvr>
                                      <p:tavLst>
                                        <p:tav tm="0">
                                          <p:val>
                                            <p:strVal val="#ppt_x+0.4"/>
                                          </p:val>
                                        </p:tav>
                                        <p:tav tm="100000">
                                          <p:val>
                                            <p:strVal val="#ppt_x-0.05"/>
                                          </p:val>
                                        </p:tav>
                                      </p:tavLst>
                                    </p:anim>
                                    <p:anim calcmode="lin" valueType="num">
                                      <p:cBhvr>
                                        <p:cTn id="42" dur="800" decel="100000" fill="hold"/>
                                        <p:tgtEl>
                                          <p:spTgt spid="66594"/>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66594"/>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66594"/>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6576"/>
                                        </p:tgtEl>
                                        <p:attrNameLst>
                                          <p:attrName>style.visibility</p:attrName>
                                        </p:attrNameLst>
                                      </p:cBhvr>
                                      <p:to>
                                        <p:strVal val="visible"/>
                                      </p:to>
                                    </p:set>
                                    <p:animEffect transition="in" filter="slide(fromBottom)">
                                      <p:cBhvr>
                                        <p:cTn id="49" dur="500"/>
                                        <p:tgtEl>
                                          <p:spTgt spid="66576"/>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66588"/>
                                        </p:tgtEl>
                                        <p:attrNameLst>
                                          <p:attrName>style.visibility</p:attrName>
                                        </p:attrNameLst>
                                      </p:cBhvr>
                                      <p:to>
                                        <p:strVal val="visible"/>
                                      </p:to>
                                    </p:set>
                                    <p:animEffect transition="in" filter="slide(fromBottom)">
                                      <p:cBhvr>
                                        <p:cTn id="52" dur="500"/>
                                        <p:tgtEl>
                                          <p:spTgt spid="66588"/>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66592"/>
                                        </p:tgtEl>
                                        <p:attrNameLst>
                                          <p:attrName>style.visibility</p:attrName>
                                        </p:attrNameLst>
                                      </p:cBhvr>
                                      <p:to>
                                        <p:strVal val="visible"/>
                                      </p:to>
                                    </p:set>
                                    <p:animEffect transition="in" filter="slide(fromBottom)">
                                      <p:cBhvr>
                                        <p:cTn id="55" dur="500"/>
                                        <p:tgtEl>
                                          <p:spTgt spid="66592"/>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66595"/>
                                        </p:tgtEl>
                                        <p:attrNameLst>
                                          <p:attrName>style.visibility</p:attrName>
                                        </p:attrNameLst>
                                      </p:cBhvr>
                                      <p:to>
                                        <p:strVal val="visible"/>
                                      </p:to>
                                    </p:set>
                                    <p:animEffect transition="in" filter="slide(fromBottom)">
                                      <p:cBhvr>
                                        <p:cTn id="60" dur="500"/>
                                        <p:tgtEl>
                                          <p:spTgt spid="66595"/>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66610"/>
                                        </p:tgtEl>
                                        <p:attrNameLst>
                                          <p:attrName>style.visibility</p:attrName>
                                        </p:attrNameLst>
                                      </p:cBhvr>
                                      <p:to>
                                        <p:strVal val="visible"/>
                                      </p:to>
                                    </p:set>
                                    <p:animEffect transition="in" filter="fade">
                                      <p:cBhvr>
                                        <p:cTn id="65" dur="1000"/>
                                        <p:tgtEl>
                                          <p:spTgt spid="66610"/>
                                        </p:tgtEl>
                                      </p:cBhvr>
                                    </p:animEffect>
                                    <p:anim calcmode="lin" valueType="num">
                                      <p:cBhvr>
                                        <p:cTn id="66" dur="1000" fill="hold"/>
                                        <p:tgtEl>
                                          <p:spTgt spid="66610"/>
                                        </p:tgtEl>
                                        <p:attrNameLst>
                                          <p:attrName>ppt_x</p:attrName>
                                        </p:attrNameLst>
                                      </p:cBhvr>
                                      <p:tavLst>
                                        <p:tav tm="0">
                                          <p:val>
                                            <p:strVal val="#ppt_x"/>
                                          </p:val>
                                        </p:tav>
                                        <p:tav tm="100000">
                                          <p:val>
                                            <p:strVal val="#ppt_x"/>
                                          </p:val>
                                        </p:tav>
                                      </p:tavLst>
                                    </p:anim>
                                    <p:anim calcmode="lin" valueType="num">
                                      <p:cBhvr>
                                        <p:cTn id="67" dur="1000" fill="hold"/>
                                        <p:tgtEl>
                                          <p:spTgt spid="6661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6607"/>
                                        </p:tgtEl>
                                        <p:attrNameLst>
                                          <p:attrName>style.visibility</p:attrName>
                                        </p:attrNameLst>
                                      </p:cBhvr>
                                      <p:to>
                                        <p:strVal val="visible"/>
                                      </p:to>
                                    </p:set>
                                    <p:animEffect transition="in" filter="fade">
                                      <p:cBhvr>
                                        <p:cTn id="72" dur="1000"/>
                                        <p:tgtEl>
                                          <p:spTgt spid="66607"/>
                                        </p:tgtEl>
                                      </p:cBhvr>
                                    </p:animEffect>
                                    <p:anim calcmode="lin" valueType="num">
                                      <p:cBhvr>
                                        <p:cTn id="73" dur="1000" fill="hold"/>
                                        <p:tgtEl>
                                          <p:spTgt spid="66607"/>
                                        </p:tgtEl>
                                        <p:attrNameLst>
                                          <p:attrName>ppt_x</p:attrName>
                                        </p:attrNameLst>
                                      </p:cBhvr>
                                      <p:tavLst>
                                        <p:tav tm="0">
                                          <p:val>
                                            <p:strVal val="#ppt_x"/>
                                          </p:val>
                                        </p:tav>
                                        <p:tav tm="100000">
                                          <p:val>
                                            <p:strVal val="#ppt_x"/>
                                          </p:val>
                                        </p:tav>
                                      </p:tavLst>
                                    </p:anim>
                                    <p:anim calcmode="lin" valueType="num">
                                      <p:cBhvr>
                                        <p:cTn id="74" dur="1000" fill="hold"/>
                                        <p:tgtEl>
                                          <p:spTgt spid="666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animBg="1"/>
      <p:bldP spid="66575" grpId="0" animBg="1"/>
      <p:bldP spid="66588" grpId="0" animBg="1"/>
      <p:bldP spid="66576" grpId="0" animBg="1"/>
      <p:bldP spid="66573" grpId="0" animBg="1"/>
      <p:bldP spid="66592" grpId="0" animBg="1"/>
      <p:bldP spid="66594" grpId="0"/>
      <p:bldP spid="66595" grpId="0"/>
      <p:bldP spid="666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743578" y="1341438"/>
            <a:ext cx="10621108" cy="4084672"/>
          </a:xfrm>
        </p:spPr>
        <p:txBody>
          <a:bodyPr/>
          <a:lstStyle/>
          <a:p>
            <a:pPr marL="609600" indent="-609600">
              <a:lnSpc>
                <a:spcPct val="120000"/>
              </a:lnSpc>
              <a:spcAft>
                <a:spcPts val="600"/>
              </a:spcAft>
              <a:buNone/>
              <a:defRPr/>
            </a:pPr>
            <a:r>
              <a:rPr lang="zh-CN" altLang="en-US" b="1" dirty="0" smtClean="0">
                <a:solidFill>
                  <a:srgbClr val="0000CC"/>
                </a:solidFill>
                <a:latin typeface="微软雅黑" panose="020B0503020204020204" pitchFamily="34" charset="-122"/>
                <a:ea typeface="微软雅黑" panose="020B0503020204020204" pitchFamily="34" charset="-122"/>
              </a:rPr>
              <a:t>关于状态的转换的建议：</a:t>
            </a:r>
            <a:endParaRPr lang="zh-CN" altLang="en-US" b="1" dirty="0" smtClean="0">
              <a:solidFill>
                <a:srgbClr val="0000CC"/>
              </a:solidFill>
              <a:latin typeface="微软雅黑" panose="020B0503020204020204" pitchFamily="34" charset="-122"/>
              <a:ea typeface="微软雅黑" panose="020B0503020204020204" pitchFamily="34" charset="-122"/>
            </a:endParaRPr>
          </a:p>
          <a:p>
            <a:pPr>
              <a:lnSpc>
                <a:spcPct val="120000"/>
              </a:lnSpc>
              <a:spcAft>
                <a:spcPts val="600"/>
              </a:spcAft>
              <a:defRPr/>
            </a:pPr>
            <a:r>
              <a:rPr lang="zh-CN" altLang="en-US" b="1" dirty="0" smtClean="0">
                <a:latin typeface="微软雅黑" panose="020B0503020204020204" pitchFamily="34" charset="-122"/>
                <a:ea typeface="微软雅黑" panose="020B0503020204020204" pitchFamily="34" charset="-122"/>
              </a:rPr>
              <a:t>客户类</a:t>
            </a: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不负责状态转换</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600"/>
              </a:spcAft>
              <a:defRPr/>
            </a:pPr>
            <a:r>
              <a:rPr lang="zh-CN" altLang="en-US" b="1" dirty="0" smtClean="0">
                <a:latin typeface="微软雅黑" panose="020B0503020204020204" pitchFamily="34" charset="-122"/>
                <a:ea typeface="微软雅黑" panose="020B0503020204020204" pitchFamily="34" charset="-122"/>
              </a:rPr>
              <a:t>客户类只创建一个“种子对象”，然后，传递给</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对象；</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600"/>
              </a:spcAft>
              <a:defRPr/>
            </a:pPr>
            <a:r>
              <a:rPr lang="zh-CN" altLang="en-US" b="1" dirty="0" smtClean="0">
                <a:latin typeface="微软雅黑" panose="020B0503020204020204" pitchFamily="34" charset="-122"/>
                <a:ea typeface="微软雅黑" panose="020B0503020204020204" pitchFamily="34" charset="-122"/>
              </a:rPr>
              <a:t>再由</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对象根据状态变化的情况，负责创建所有的其它的对象</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600"/>
              </a:spcAft>
              <a:defRPr/>
            </a:pPr>
            <a:r>
              <a:rPr lang="zh-CN" altLang="en-US" b="1" dirty="0" smtClean="0">
                <a:latin typeface="微软雅黑" panose="020B0503020204020204" pitchFamily="34" charset="-122"/>
                <a:ea typeface="微软雅黑" panose="020B0503020204020204" pitchFamily="34" charset="-122"/>
              </a:rPr>
              <a:t>或由</a:t>
            </a:r>
            <a:r>
              <a:rPr lang="en-US" altLang="zh-CN" b="1" dirty="0" smtClean="0">
                <a:latin typeface="微软雅黑" panose="020B0503020204020204" pitchFamily="34" charset="-122"/>
                <a:ea typeface="微软雅黑" panose="020B0503020204020204" pitchFamily="34" charset="-122"/>
              </a:rPr>
              <a:t>State</a:t>
            </a:r>
            <a:r>
              <a:rPr lang="zh-CN" altLang="en-US" b="1" dirty="0" smtClean="0">
                <a:latin typeface="微软雅黑" panose="020B0503020204020204" pitchFamily="34" charset="-122"/>
                <a:ea typeface="微软雅黑" panose="020B0503020204020204" pitchFamily="34" charset="-122"/>
              </a:rPr>
              <a:t>层次类决定状态的转换</a:t>
            </a:r>
            <a:endParaRPr lang="zh-CN" altLang="en-US" b="1" dirty="0" smtClean="0">
              <a:latin typeface="微软雅黑" panose="020B0503020204020204" pitchFamily="34" charset="-122"/>
              <a:ea typeface="微软雅黑" panose="020B0503020204020204" pitchFamily="34" charset="-122"/>
            </a:endParaRPr>
          </a:p>
          <a:p>
            <a:pPr marL="0" indent="0">
              <a:lnSpc>
                <a:spcPct val="120000"/>
              </a:lnSpc>
              <a:buNone/>
              <a:defRPr/>
            </a:pP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18434" name="Rectangle 4"/>
          <p:cNvSpPr>
            <a:spLocks noGrp="1" noChangeArrowheads="1"/>
          </p:cNvSpPr>
          <p:nvPr>
            <p:ph type="title"/>
          </p:nvPr>
        </p:nvSpPr>
        <p:spPr>
          <a:xfrm>
            <a:off x="1981200" y="274639"/>
            <a:ext cx="8229600" cy="706437"/>
          </a:xfrm>
        </p:spPr>
        <p:txBody>
          <a:bodyPr/>
          <a:lstStyle/>
          <a:p>
            <a:pPr eaLnBrk="1" hangingPunct="1"/>
            <a:r>
              <a:rPr lang="en-US" altLang="zh-CN" sz="3200" b="1"/>
              <a:t>The State Design Pattern</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Effect transition="in" filter="slide(fromBottom)">
                                      <p:cBhvr>
                                        <p:cTn id="7" dur="500"/>
                                        <p:tgtEl>
                                          <p:spTgt spid="1034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3427">
                                            <p:txEl>
                                              <p:pRg st="3" end="3"/>
                                            </p:txEl>
                                          </p:spTgt>
                                        </p:tgtEl>
                                        <p:attrNameLst>
                                          <p:attrName>style.visibility</p:attrName>
                                        </p:attrNameLst>
                                      </p:cBhvr>
                                      <p:to>
                                        <p:strVal val="visible"/>
                                      </p:to>
                                    </p:set>
                                    <p:animEffect transition="in" filter="slide(fromBottom)">
                                      <p:cBhvr>
                                        <p:cTn id="12" dur="500"/>
                                        <p:tgtEl>
                                          <p:spTgt spid="1034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animEffect transition="in" filter="slide(fromBottom)">
                                      <p:cBhvr>
                                        <p:cTn id="17" dur="500"/>
                                        <p:tgtEl>
                                          <p:spTgt spid="1034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703385" y="1066801"/>
            <a:ext cx="10882364" cy="4319115"/>
          </a:xfrm>
        </p:spPr>
        <p:txBody>
          <a:bodyPr>
            <a:normAutofit/>
          </a:bodyPr>
          <a:lstStyle/>
          <a:p>
            <a:pPr marL="533400" indent="-533400">
              <a:lnSpc>
                <a:spcPct val="120000"/>
              </a:lnSpc>
              <a:spcBef>
                <a:spcPts val="600"/>
              </a:spcBef>
              <a:buNone/>
            </a:pPr>
            <a:r>
              <a:rPr lang="zh-CN" altLang="en-US" b="1" dirty="0">
                <a:latin typeface="微软雅黑" panose="020B0503020204020204" pitchFamily="34" charset="-122"/>
                <a:ea typeface="微软雅黑" panose="020B0503020204020204" pitchFamily="34" charset="-122"/>
              </a:rPr>
              <a:t>状态模式的优点：</a:t>
            </a:r>
            <a:r>
              <a:rPr lang="en-US" altLang="zh-CN" b="1" dirty="0">
                <a:latin typeface="微软雅黑" panose="020B0503020204020204" pitchFamily="34" charset="-122"/>
                <a:ea typeface="微软雅黑" panose="020B0503020204020204" pitchFamily="34" charset="-122"/>
              </a:rPr>
              <a:t>Advantages</a:t>
            </a:r>
            <a:endParaRPr lang="en-US" altLang="zh-CN" b="1" dirty="0">
              <a:latin typeface="微软雅黑" panose="020B0503020204020204" pitchFamily="34" charset="-122"/>
              <a:ea typeface="微软雅黑" panose="020B0503020204020204" pitchFamily="34" charset="-122"/>
            </a:endParaRPr>
          </a:p>
          <a:p>
            <a:pPr marL="533400" indent="-533400">
              <a:lnSpc>
                <a:spcPct val="120000"/>
              </a:lnSpc>
              <a:spcBef>
                <a:spcPts val="600"/>
              </a:spcBef>
              <a:buFontTx/>
              <a:buAutoNum type="alphaLcParenR"/>
            </a:pPr>
            <a:r>
              <a:rPr lang="zh-CN" altLang="en-US" b="1" dirty="0" smtClean="0">
                <a:solidFill>
                  <a:srgbClr val="0000CC"/>
                </a:solidFill>
                <a:latin typeface="微软雅黑" panose="020B0503020204020204" pitchFamily="34" charset="-122"/>
                <a:ea typeface="微软雅黑" panose="020B0503020204020204" pitchFamily="34" charset="-122"/>
              </a:rPr>
              <a:t>容易添加</a:t>
            </a:r>
            <a:r>
              <a:rPr lang="zh-CN" altLang="en-US" b="1" dirty="0">
                <a:solidFill>
                  <a:srgbClr val="0000CC"/>
                </a:solidFill>
                <a:latin typeface="微软雅黑" panose="020B0503020204020204" pitchFamily="34" charset="-122"/>
                <a:ea typeface="微软雅黑" panose="020B0503020204020204" pitchFamily="34" charset="-122"/>
              </a:rPr>
              <a:t>新的状态</a:t>
            </a:r>
            <a:r>
              <a:rPr lang="zh-CN" altLang="en-US" b="1" dirty="0" smtClean="0">
                <a:solidFill>
                  <a:srgbClr val="0000CC"/>
                </a:solidFill>
                <a:latin typeface="微软雅黑" panose="020B0503020204020204" pitchFamily="34" charset="-122"/>
                <a:ea typeface="微软雅黑" panose="020B0503020204020204" pitchFamily="34" charset="-122"/>
              </a:rPr>
              <a:t>类 </a:t>
            </a:r>
            <a:r>
              <a:rPr lang="en-US" altLang="zh-CN" b="1" dirty="0" smtClean="0">
                <a:solidFill>
                  <a:srgbClr val="0000CC"/>
                </a:solidFill>
                <a:latin typeface="微软雅黑" panose="020B0503020204020204" pitchFamily="34" charset="-122"/>
                <a:ea typeface="微软雅黑" panose="020B0503020204020204" pitchFamily="34" charset="-122"/>
              </a:rPr>
              <a:t>(Easy </a:t>
            </a:r>
            <a:r>
              <a:rPr lang="en-US" altLang="zh-CN" b="1" dirty="0">
                <a:solidFill>
                  <a:srgbClr val="0000CC"/>
                </a:solidFill>
                <a:latin typeface="微软雅黑" panose="020B0503020204020204" pitchFamily="34" charset="-122"/>
                <a:ea typeface="微软雅黑" panose="020B0503020204020204" pitchFamily="34" charset="-122"/>
              </a:rPr>
              <a:t>in adding a new  state </a:t>
            </a:r>
            <a:r>
              <a:rPr lang="en-US" altLang="zh-CN" b="1" dirty="0" smtClean="0">
                <a:solidFill>
                  <a:srgbClr val="0000CC"/>
                </a:solidFill>
                <a:latin typeface="微软雅黑" panose="020B0503020204020204" pitchFamily="34" charset="-122"/>
                <a:ea typeface="微软雅黑" panose="020B0503020204020204" pitchFamily="34" charset="-122"/>
              </a:rPr>
              <a:t>class)</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因为</a:t>
            </a:r>
            <a:r>
              <a:rPr lang="zh-CN" altLang="en-US" sz="2800" b="1" dirty="0">
                <a:latin typeface="微软雅黑" panose="020B0503020204020204" pitchFamily="34" charset="-122"/>
                <a:ea typeface="微软雅黑" panose="020B0503020204020204" pitchFamily="34" charset="-122"/>
              </a:rPr>
              <a:t>所有特定于状态的代码都存在于</a:t>
            </a:r>
            <a:r>
              <a:rPr lang="en-US" altLang="zh-CN" sz="2800" b="1" dirty="0">
                <a:latin typeface="微软雅黑" panose="020B0503020204020204" pitchFamily="34" charset="-122"/>
                <a:ea typeface="微软雅黑" panose="020B0503020204020204" pitchFamily="34" charset="-122"/>
              </a:rPr>
              <a:t>state</a:t>
            </a:r>
            <a:r>
              <a:rPr lang="zh-CN" altLang="en-US" sz="2800" b="1" dirty="0">
                <a:latin typeface="微软雅黑" panose="020B0503020204020204" pitchFamily="34" charset="-122"/>
                <a:ea typeface="微软雅黑" panose="020B0503020204020204" pitchFamily="34" charset="-122"/>
              </a:rPr>
              <a:t>子类中</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所以</a:t>
            </a:r>
            <a:r>
              <a:rPr lang="zh-CN" altLang="en-US" sz="2800" b="1" dirty="0">
                <a:latin typeface="微软雅黑" panose="020B0503020204020204" pitchFamily="34" charset="-122"/>
                <a:ea typeface="微软雅黑" panose="020B0503020204020204" pitchFamily="34" charset="-122"/>
              </a:rPr>
              <a:t>可以</a:t>
            </a:r>
            <a:r>
              <a:rPr lang="zh-CN" altLang="en-US" sz="2800" b="1" dirty="0" smtClean="0">
                <a:latin typeface="微软雅黑" panose="020B0503020204020204" pitchFamily="34" charset="-122"/>
                <a:ea typeface="微软雅黑" panose="020B0503020204020204" pitchFamily="34" charset="-122"/>
              </a:rPr>
              <a:t>通过定义</a:t>
            </a:r>
            <a:r>
              <a:rPr lang="zh-CN" altLang="en-US" sz="2800" b="1" dirty="0">
                <a:latin typeface="微软雅黑" panose="020B0503020204020204" pitchFamily="34" charset="-122"/>
                <a:ea typeface="微软雅黑" panose="020B0503020204020204" pitchFamily="34" charset="-122"/>
              </a:rPr>
              <a:t>新的子</a:t>
            </a:r>
            <a:r>
              <a:rPr lang="zh-CN" altLang="en-US" sz="2800" b="1" dirty="0" smtClean="0">
                <a:latin typeface="微软雅黑" panose="020B0503020204020204" pitchFamily="34" charset="-122"/>
                <a:ea typeface="微软雅黑" panose="020B0503020204020204" pitchFamily="34" charset="-122"/>
              </a:rPr>
              <a:t>类，轻松</a:t>
            </a:r>
            <a:r>
              <a:rPr lang="zh-CN" altLang="en-US" sz="2800" b="1" dirty="0">
                <a:latin typeface="微软雅黑" panose="020B0503020204020204" pitchFamily="34" charset="-122"/>
                <a:ea typeface="微软雅黑" panose="020B0503020204020204" pitchFamily="34" charset="-122"/>
              </a:rPr>
              <a:t>添加新的状态和转换</a:t>
            </a:r>
            <a:r>
              <a:rPr lang="zh-CN" altLang="en-US" sz="2800" b="1"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533400" indent="-533400">
              <a:lnSpc>
                <a:spcPct val="120000"/>
              </a:lnSpc>
              <a:spcBef>
                <a:spcPts val="600"/>
              </a:spcBef>
              <a:buNone/>
            </a:pPr>
            <a:r>
              <a:rPr lang="en-US" altLang="zh-CN" b="1" dirty="0">
                <a:latin typeface="微软雅黑" panose="020B0503020204020204" pitchFamily="34" charset="-122"/>
                <a:ea typeface="微软雅黑" panose="020B0503020204020204" pitchFamily="34" charset="-122"/>
              </a:rPr>
              <a:t>b</a:t>
            </a:r>
            <a:r>
              <a:rPr lang="en-US" altLang="zh-CN" b="1" dirty="0" smtClean="0">
                <a:latin typeface="微软雅黑" panose="020B0503020204020204" pitchFamily="34" charset="-122"/>
                <a:ea typeface="微软雅黑" panose="020B0503020204020204" pitchFamily="34" charset="-122"/>
              </a:rPr>
              <a:t>)  </a:t>
            </a:r>
            <a:r>
              <a:rPr lang="zh-CN" altLang="en-US" b="1" dirty="0" smtClean="0">
                <a:solidFill>
                  <a:srgbClr val="0000CC"/>
                </a:solidFill>
                <a:latin typeface="微软雅黑" panose="020B0503020204020204" pitchFamily="34" charset="-122"/>
                <a:ea typeface="微软雅黑" panose="020B0503020204020204" pitchFamily="34" charset="-122"/>
              </a:rPr>
              <a:t>它</a:t>
            </a:r>
            <a:r>
              <a:rPr lang="zh-CN" altLang="en-US" b="1" dirty="0">
                <a:solidFill>
                  <a:srgbClr val="0000CC"/>
                </a:solidFill>
                <a:latin typeface="微软雅黑" panose="020B0503020204020204" pitchFamily="34" charset="-122"/>
                <a:ea typeface="微软雅黑" panose="020B0503020204020204" pitchFamily="34" charset="-122"/>
              </a:rPr>
              <a:t>使状态</a:t>
            </a:r>
            <a:r>
              <a:rPr lang="zh-CN" altLang="en-US" b="1" dirty="0" smtClean="0">
                <a:solidFill>
                  <a:srgbClr val="0000CC"/>
                </a:solidFill>
                <a:latin typeface="微软雅黑" panose="020B0503020204020204" pitchFamily="34" charset="-122"/>
                <a:ea typeface="微软雅黑" panose="020B0503020204020204" pitchFamily="34" charset="-122"/>
              </a:rPr>
              <a:t>转换明确 </a:t>
            </a:r>
            <a:r>
              <a:rPr lang="en-US" altLang="zh-CN" b="1" dirty="0" smtClean="0">
                <a:solidFill>
                  <a:srgbClr val="0000CC"/>
                </a:solidFill>
                <a:latin typeface="微软雅黑" panose="020B0503020204020204" pitchFamily="34" charset="-122"/>
                <a:ea typeface="微软雅黑" panose="020B0503020204020204" pitchFamily="34" charset="-122"/>
              </a:rPr>
              <a:t>(It </a:t>
            </a:r>
            <a:r>
              <a:rPr lang="en-US" altLang="zh-CN" b="1" dirty="0">
                <a:solidFill>
                  <a:srgbClr val="0000CC"/>
                </a:solidFill>
                <a:latin typeface="微软雅黑" panose="020B0503020204020204" pitchFamily="34" charset="-122"/>
                <a:ea typeface="微软雅黑" panose="020B0503020204020204" pitchFamily="34" charset="-122"/>
              </a:rPr>
              <a:t>makes state transitions </a:t>
            </a:r>
            <a:r>
              <a:rPr lang="en-US" altLang="zh-CN" b="1" dirty="0" smtClean="0">
                <a:solidFill>
                  <a:srgbClr val="0000CC"/>
                </a:solidFill>
                <a:latin typeface="微软雅黑" panose="020B0503020204020204" pitchFamily="34" charset="-122"/>
                <a:ea typeface="微软雅黑" panose="020B0503020204020204" pitchFamily="34" charset="-122"/>
              </a:rPr>
              <a:t>explicit)</a:t>
            </a:r>
            <a:endParaRPr lang="en-US" altLang="zh-CN" dirty="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为</a:t>
            </a:r>
            <a:r>
              <a:rPr lang="zh-CN" altLang="en-US" sz="2800" b="1" dirty="0">
                <a:latin typeface="微软雅黑" panose="020B0503020204020204" pitchFamily="34" charset="-122"/>
                <a:ea typeface="微软雅黑" panose="020B0503020204020204" pitchFamily="34" charset="-122"/>
              </a:rPr>
              <a:t>不同的状态引入单独的对象可以使转换更加明确</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此外</a:t>
            </a:r>
            <a:r>
              <a:rPr lang="zh-CN" altLang="en-US" sz="2800" b="1" dirty="0">
                <a:latin typeface="微软雅黑" panose="020B0503020204020204" pitchFamily="34" charset="-122"/>
                <a:ea typeface="微软雅黑" panose="020B0503020204020204" pitchFamily="34" charset="-122"/>
              </a:rPr>
              <a:t>，状态对象可以</a:t>
            </a:r>
            <a:r>
              <a:rPr lang="zh-CN" altLang="en-US" sz="2800" b="1" dirty="0" smtClean="0">
                <a:latin typeface="微软雅黑" panose="020B0503020204020204" pitchFamily="34" charset="-122"/>
                <a:ea typeface="微软雅黑" panose="020B0503020204020204" pitchFamily="34" charset="-122"/>
              </a:rPr>
              <a:t>保护</a:t>
            </a:r>
            <a:r>
              <a:rPr lang="en-US" altLang="zh-CN" sz="2800" b="1" dirty="0" smtClean="0">
                <a:latin typeface="微软雅黑" panose="020B0503020204020204" pitchFamily="34" charset="-122"/>
                <a:ea typeface="微软雅黑" panose="020B0503020204020204" pitchFamily="34" charset="-122"/>
              </a:rPr>
              <a:t>Context</a:t>
            </a:r>
            <a:r>
              <a:rPr lang="zh-CN" altLang="en-US" sz="2800" b="1" dirty="0" smtClean="0">
                <a:latin typeface="微软雅黑" panose="020B0503020204020204" pitchFamily="34" charset="-122"/>
                <a:ea typeface="微软雅黑" panose="020B0503020204020204" pitchFamily="34" charset="-122"/>
              </a:rPr>
              <a:t>免</a:t>
            </a:r>
            <a:r>
              <a:rPr lang="zh-CN" altLang="en-US" sz="2800" b="1" dirty="0">
                <a:latin typeface="微软雅黑" panose="020B0503020204020204" pitchFamily="34" charset="-122"/>
                <a:ea typeface="微软雅黑" panose="020B0503020204020204" pitchFamily="34" charset="-122"/>
              </a:rPr>
              <a:t>受不一致的内部状态的影响</a:t>
            </a:r>
            <a:r>
              <a:rPr lang="zh-CN" altLang="en-US" sz="2800" b="1"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9458" name="Rectangle 5"/>
          <p:cNvSpPr>
            <a:spLocks noGrp="1" noChangeArrowheads="1"/>
          </p:cNvSpPr>
          <p:nvPr>
            <p:ph type="title"/>
          </p:nvPr>
        </p:nvSpPr>
        <p:spPr>
          <a:xfrm>
            <a:off x="2566988" y="231775"/>
            <a:ext cx="6419850" cy="706438"/>
          </a:xfrm>
        </p:spPr>
        <p:txBody>
          <a:bodyPr/>
          <a:lstStyle/>
          <a:p>
            <a:pPr eaLnBrk="1" hangingPunct="1"/>
            <a:r>
              <a:rPr lang="en-US" altLang="zh-CN" sz="3200" b="1"/>
              <a:t>The State Design Pattern</a:t>
            </a:r>
            <a:endParaRPr lang="en-US" altLang="zh-CN" sz="3200" b="1"/>
          </a:p>
        </p:txBody>
      </p:sp>
      <p:sp>
        <p:nvSpPr>
          <p:cNvPr id="5" name="棱台 4">
            <a:hlinkClick r:id="rId1" action="ppaction://hlinksldjump"/>
          </p:cNvPr>
          <p:cNvSpPr/>
          <p:nvPr/>
        </p:nvSpPr>
        <p:spPr>
          <a:xfrm>
            <a:off x="9912351" y="5726132"/>
            <a:ext cx="1939332" cy="797693"/>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rPr>
              <a:t>Return</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lide(fromBottom)">
                                      <p:cBhvr>
                                        <p:cTn id="7" dur="500"/>
                                        <p:tgtEl>
                                          <p:spTgt spid="2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slide(fromBottom)">
                                      <p:cBhvr>
                                        <p:cTn id="12" dur="500"/>
                                        <p:tgtEl>
                                          <p:spTgt spid="26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slide(fromBottom)">
                                      <p:cBhvr>
                                        <p:cTn id="17" dur="500"/>
                                        <p:tgtEl>
                                          <p:spTgt spid="26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6627">
                                            <p:txEl>
                                              <p:pRg st="4" end="4"/>
                                            </p:txEl>
                                          </p:spTgt>
                                        </p:tgtEl>
                                        <p:attrNameLst>
                                          <p:attrName>style.visibility</p:attrName>
                                        </p:attrNameLst>
                                      </p:cBhvr>
                                      <p:to>
                                        <p:strVal val="visible"/>
                                      </p:to>
                                    </p:set>
                                    <p:animEffect transition="in" filter="slide(fromBottom)">
                                      <p:cBhvr>
                                        <p:cTn id="22" dur="500"/>
                                        <p:tgtEl>
                                          <p:spTgt spid="266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animEffect transition="in" filter="slide(fromBottom)">
                                      <p:cBhvr>
                                        <p:cTn id="27" dur="500"/>
                                        <p:tgtEl>
                                          <p:spTgt spid="266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6627">
                                            <p:txEl>
                                              <p:pRg st="6" end="6"/>
                                            </p:txEl>
                                          </p:spTgt>
                                        </p:tgtEl>
                                        <p:attrNameLst>
                                          <p:attrName>style.visibility</p:attrName>
                                        </p:attrNameLst>
                                      </p:cBhvr>
                                      <p:to>
                                        <p:strVal val="visible"/>
                                      </p:to>
                                    </p:set>
                                    <p:animEffect transition="in" filter="slide(fromBottom)">
                                      <p:cBhvr>
                                        <p:cTn id="32"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endParaRPr lang="zh-CN" altLang="zh-CN" smtClean="0"/>
          </a:p>
        </p:txBody>
      </p:sp>
      <p:sp>
        <p:nvSpPr>
          <p:cNvPr id="97284" name="AutoShape 4"/>
          <p:cNvSpPr>
            <a:spLocks noChangeArrowheads="1"/>
          </p:cNvSpPr>
          <p:nvPr/>
        </p:nvSpPr>
        <p:spPr bwMode="auto">
          <a:xfrm>
            <a:off x="1657979" y="2565402"/>
            <a:ext cx="9515788" cy="1283118"/>
          </a:xfrm>
          <a:prstGeom prst="bevel">
            <a:avLst>
              <a:gd name="adj" fmla="val 9218"/>
            </a:avLst>
          </a:prstGeom>
          <a:solidFill>
            <a:srgbClr val="FFCC00">
              <a:alpha val="22000"/>
            </a:srgbClr>
          </a:solidFill>
          <a:ln w="9525">
            <a:solidFill>
              <a:schemeClr val="tx1"/>
            </a:solidFill>
            <a:miter lim="800000"/>
          </a:ln>
          <a:effectLst/>
        </p:spPr>
        <p:txBody>
          <a:bodyPr wrap="none" anchor="ctr"/>
          <a:lstStyle/>
          <a:p>
            <a:pPr algn="ctr">
              <a:defRPr/>
            </a:pPr>
            <a:r>
              <a:rPr lang="en-US" altLang="zh-CN" sz="3600" b="1" dirty="0">
                <a:effectLst>
                  <a:outerShdw blurRad="38100" dist="38100" dir="2700000" algn="tl">
                    <a:srgbClr val="FFFFFF"/>
                  </a:outerShdw>
                </a:effectLst>
                <a:ea typeface="黑体" panose="02010609060101010101" pitchFamily="49" charset="-122"/>
              </a:rPr>
              <a:t>Design Example </a:t>
            </a:r>
            <a:r>
              <a:rPr lang="en-US" altLang="zh-CN" sz="3600" b="1" dirty="0" smtClean="0">
                <a:effectLst>
                  <a:outerShdw blurRad="38100" dist="38100" dir="2700000" algn="tl">
                    <a:srgbClr val="FFFFFF"/>
                  </a:outerShdw>
                </a:effectLst>
                <a:ea typeface="黑体" panose="02010609060101010101" pitchFamily="49" charset="-122"/>
              </a:rPr>
              <a:t>Using the </a:t>
            </a:r>
            <a:r>
              <a:rPr lang="en-US" altLang="zh-CN" sz="3600" b="1" dirty="0">
                <a:effectLst>
                  <a:outerShdw blurRad="38100" dist="38100" dir="2700000" algn="tl">
                    <a:srgbClr val="FFFFFF"/>
                  </a:outerShdw>
                </a:effectLst>
                <a:ea typeface="黑体" panose="02010609060101010101" pitchFamily="49" charset="-122"/>
              </a:rPr>
              <a:t>State Pattern</a:t>
            </a:r>
            <a:endParaRPr lang="en-US" altLang="zh-CN" sz="3600" b="1" dirty="0">
              <a:effectLst>
                <a:outerShdw blurRad="38100" dist="38100" dir="2700000" algn="tl">
                  <a:srgbClr val="FFFFFF"/>
                </a:outerShdw>
              </a:effectLst>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615636" y="1115888"/>
            <a:ext cx="10800784" cy="5472112"/>
          </a:xfrm>
        </p:spPr>
        <p:txBody>
          <a:bodyPr>
            <a:normAutofit/>
          </a:bodyPr>
          <a:lstStyle/>
          <a:p>
            <a:pPr marL="609600" indent="-609600">
              <a:lnSpc>
                <a:spcPct val="100000"/>
              </a:lnSpc>
              <a:spcBef>
                <a:spcPts val="600"/>
              </a:spcBef>
              <a:buNone/>
              <a:defRPr/>
            </a:pPr>
            <a:r>
              <a:rPr lang="zh-CN" altLang="en-US" b="1" dirty="0" smtClean="0">
                <a:latin typeface="微软雅黑" panose="020B0503020204020204" pitchFamily="34" charset="-122"/>
                <a:ea typeface="微软雅黑" panose="020B0503020204020204" pitchFamily="34" charset="-122"/>
              </a:rPr>
              <a:t>例</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交通</a:t>
            </a:r>
            <a:r>
              <a:rPr lang="zh-CN" altLang="en-US" b="1" dirty="0">
                <a:latin typeface="微软雅黑" panose="020B0503020204020204" pitchFamily="34" charset="-122"/>
                <a:ea typeface="微软雅黑" panose="020B0503020204020204" pitchFamily="34" charset="-122"/>
              </a:rPr>
              <a:t>信号控制软件的</a:t>
            </a:r>
            <a:r>
              <a:rPr lang="zh-CN" altLang="en-US" b="1" dirty="0" smtClean="0">
                <a:latin typeface="微软雅黑" panose="020B0503020204020204" pitchFamily="34" charset="-122"/>
                <a:ea typeface="微软雅黑" panose="020B0503020204020204" pitchFamily="34" charset="-122"/>
              </a:rPr>
              <a:t>例子</a:t>
            </a:r>
            <a:endParaRPr lang="zh-CN" altLang="en-US" b="1" dirty="0">
              <a:latin typeface="微软雅黑" panose="020B0503020204020204" pitchFamily="34" charset="-122"/>
              <a:ea typeface="微软雅黑" panose="020B0503020204020204" pitchFamily="34" charset="-122"/>
            </a:endParaRPr>
          </a:p>
          <a:p>
            <a:pPr marL="609600" indent="-609600">
              <a:lnSpc>
                <a:spcPct val="100000"/>
              </a:lnSpc>
              <a:spcBef>
                <a:spcPts val="600"/>
              </a:spcBef>
              <a:buFontTx/>
              <a:buAutoNum type="alphaLcParenR"/>
              <a:defRPr/>
            </a:pPr>
            <a:r>
              <a:rPr lang="zh-CN" altLang="en-US" b="1" dirty="0">
                <a:latin typeface="微软雅黑" panose="020B0503020204020204" pitchFamily="34" charset="-122"/>
                <a:ea typeface="微软雅黑" panose="020B0503020204020204" pitchFamily="34" charset="-122"/>
              </a:rPr>
              <a:t>信号灯有红，黄，绿三个状态。使用状态模式设计交通信号灯控制软件。</a:t>
            </a:r>
            <a:endParaRPr lang="zh-CN" altLang="en-US" b="1" dirty="0">
              <a:latin typeface="微软雅黑" panose="020B0503020204020204" pitchFamily="34" charset="-122"/>
              <a:ea typeface="微软雅黑" panose="020B0503020204020204" pitchFamily="34" charset="-122"/>
            </a:endParaRPr>
          </a:p>
          <a:p>
            <a:pPr marL="609600" indent="-609600">
              <a:lnSpc>
                <a:spcPct val="100000"/>
              </a:lnSpc>
              <a:spcBef>
                <a:spcPts val="600"/>
              </a:spcBef>
              <a:buFontTx/>
              <a:buAutoNum type="alphaLcParenR"/>
              <a:defRPr/>
            </a:pPr>
            <a:r>
              <a:rPr lang="zh-CN" altLang="en-US" b="1" dirty="0">
                <a:latin typeface="微软雅黑" panose="020B0503020204020204" pitchFamily="34" charset="-122"/>
                <a:ea typeface="微软雅黑" panose="020B0503020204020204" pitchFamily="34" charset="-122"/>
              </a:rPr>
              <a:t>设计一个</a:t>
            </a:r>
            <a:r>
              <a:rPr lang="en-US" altLang="zh-CN" b="1" dirty="0" err="1">
                <a:latin typeface="微软雅黑" panose="020B0503020204020204" pitchFamily="34" charset="-122"/>
                <a:ea typeface="微软雅黑" panose="020B0503020204020204" pitchFamily="34" charset="-122"/>
              </a:rPr>
              <a:t>LightState</a:t>
            </a:r>
            <a:r>
              <a:rPr lang="zh-CN" altLang="en-US" b="1" dirty="0">
                <a:latin typeface="微软雅黑" panose="020B0503020204020204" pitchFamily="34" charset="-122"/>
                <a:ea typeface="微软雅黑" panose="020B0503020204020204" pitchFamily="34" charset="-122"/>
              </a:rPr>
              <a:t>抽象类，和</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个具体的状态子类</a:t>
            </a:r>
            <a:endParaRPr lang="zh-CN" altLang="en-US" b="1" dirty="0">
              <a:latin typeface="微软雅黑" panose="020B0503020204020204" pitchFamily="34" charset="-122"/>
              <a:ea typeface="微软雅黑" panose="020B0503020204020204" pitchFamily="34" charset="-122"/>
            </a:endParaRPr>
          </a:p>
          <a:p>
            <a:pPr marL="1371600" lvl="2" indent="-457200">
              <a:lnSpc>
                <a:spcPct val="100000"/>
              </a:lnSpc>
              <a:spcBef>
                <a:spcPts val="600"/>
              </a:spcBef>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Red</a:t>
            </a:r>
            <a:endParaRPr lang="en-US" altLang="zh-CN" sz="2800" b="1" dirty="0" smtClean="0">
              <a:solidFill>
                <a:srgbClr val="0000CC"/>
              </a:solidFill>
              <a:latin typeface="微软雅黑" panose="020B0503020204020204" pitchFamily="34" charset="-122"/>
              <a:ea typeface="微软雅黑" panose="020B0503020204020204" pitchFamily="34" charset="-122"/>
              <a:cs typeface="+mn-ea"/>
            </a:endParaRPr>
          </a:p>
          <a:p>
            <a:pPr marL="1371600" lvl="2" indent="-457200">
              <a:lnSpc>
                <a:spcPct val="100000"/>
              </a:lnSpc>
              <a:spcBef>
                <a:spcPts val="600"/>
              </a:spcBef>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Yellow</a:t>
            </a:r>
            <a:endParaRPr lang="en-US" altLang="zh-CN" sz="2800" b="1" dirty="0" smtClean="0">
              <a:solidFill>
                <a:srgbClr val="0000CC"/>
              </a:solidFill>
              <a:latin typeface="微软雅黑" panose="020B0503020204020204" pitchFamily="34" charset="-122"/>
              <a:ea typeface="微软雅黑" panose="020B0503020204020204" pitchFamily="34" charset="-122"/>
              <a:cs typeface="+mn-ea"/>
            </a:endParaRPr>
          </a:p>
          <a:p>
            <a:pPr marL="1371600" lvl="2" indent="-457200">
              <a:lnSpc>
                <a:spcPct val="100000"/>
              </a:lnSpc>
              <a:spcBef>
                <a:spcPts val="600"/>
              </a:spcBef>
              <a:defRPr/>
            </a:pPr>
            <a:r>
              <a:rPr lang="en-US" altLang="zh-CN" sz="2800" b="1" dirty="0" smtClean="0">
                <a:solidFill>
                  <a:srgbClr val="0000CC"/>
                </a:solidFill>
                <a:latin typeface="微软雅黑" panose="020B0503020204020204" pitchFamily="34" charset="-122"/>
                <a:ea typeface="微软雅黑" panose="020B0503020204020204" pitchFamily="34" charset="-122"/>
                <a:cs typeface="+mn-ea"/>
              </a:rPr>
              <a:t>Green</a:t>
            </a:r>
            <a:endParaRPr lang="en-US" altLang="zh-CN" sz="2800" b="1" dirty="0" smtClean="0">
              <a:solidFill>
                <a:srgbClr val="0000CC"/>
              </a:solidFill>
              <a:latin typeface="微软雅黑" panose="020B0503020204020204" pitchFamily="34" charset="-122"/>
              <a:ea typeface="微软雅黑" panose="020B0503020204020204" pitchFamily="34" charset="-122"/>
              <a:cs typeface="+mn-ea"/>
            </a:endParaRPr>
          </a:p>
          <a:p>
            <a:pPr marL="609600" indent="-609600">
              <a:lnSpc>
                <a:spcPct val="100000"/>
              </a:lnSpc>
              <a:spcBef>
                <a:spcPts val="600"/>
              </a:spcBef>
              <a:buFontTx/>
              <a:buAutoNum type="alphaLcParenR"/>
              <a:defRPr/>
            </a:pPr>
            <a:r>
              <a:rPr lang="zh-CN" altLang="en-US" b="1" dirty="0">
                <a:latin typeface="微软雅黑" panose="020B0503020204020204" pitchFamily="34" charset="-122"/>
                <a:ea typeface="微软雅黑" panose="020B0503020204020204" pitchFamily="34" charset="-122"/>
              </a:rPr>
              <a:t>状态超类或者状态子类的任务：</a:t>
            </a:r>
            <a:endParaRPr lang="zh-CN" altLang="en-US" b="1" dirty="0">
              <a:latin typeface="微软雅黑" panose="020B0503020204020204" pitchFamily="34" charset="-122"/>
              <a:ea typeface="微软雅黑" panose="020B0503020204020204" pitchFamily="34" charset="-122"/>
            </a:endParaRPr>
          </a:p>
          <a:p>
            <a:pPr marL="1371600" lvl="2" indent="-457200">
              <a:lnSpc>
                <a:spcPct val="100000"/>
              </a:lnSpc>
              <a:spcBef>
                <a:spcPts val="600"/>
              </a:spcBef>
              <a:buFont typeface="Wingdings" panose="05000000000000000000" pitchFamily="2" charset="2"/>
              <a:buChar char="Ø"/>
              <a:defRPr/>
            </a:pPr>
            <a:r>
              <a:rPr lang="zh-CN" altLang="en-US" sz="2800" b="1" dirty="0" smtClean="0">
                <a:solidFill>
                  <a:srgbClr val="0000CC"/>
                </a:solidFill>
                <a:latin typeface="微软雅黑" panose="020B0503020204020204" pitchFamily="34" charset="-122"/>
                <a:ea typeface="微软雅黑" panose="020B0503020204020204" pitchFamily="34" charset="-122"/>
                <a:cs typeface="+mn-ea"/>
              </a:rPr>
              <a:t>拍照，统计车辆个数，记录违章车辆 </a:t>
            </a:r>
            <a:endParaRPr lang="zh-CN" altLang="en-US" sz="2800" b="1" dirty="0" smtClean="0">
              <a:solidFill>
                <a:srgbClr val="0000CC"/>
              </a:solidFill>
              <a:latin typeface="微软雅黑" panose="020B0503020204020204" pitchFamily="34" charset="-122"/>
              <a:ea typeface="微软雅黑" panose="020B0503020204020204" pitchFamily="34" charset="-122"/>
              <a:cs typeface="+mn-ea"/>
            </a:endParaRPr>
          </a:p>
          <a:p>
            <a:pPr marL="1371600" lvl="2" indent="-457200">
              <a:lnSpc>
                <a:spcPct val="100000"/>
              </a:lnSpc>
              <a:spcBef>
                <a:spcPts val="600"/>
              </a:spcBef>
              <a:buFont typeface="Wingdings" panose="05000000000000000000" pitchFamily="2" charset="2"/>
              <a:buChar char="Ø"/>
              <a:defRPr/>
            </a:pPr>
            <a:r>
              <a:rPr lang="zh-CN" altLang="en-US" sz="2800" b="1" dirty="0" smtClean="0">
                <a:solidFill>
                  <a:srgbClr val="0000CC"/>
                </a:solidFill>
                <a:latin typeface="微软雅黑" panose="020B0503020204020204" pitchFamily="34" charset="-122"/>
                <a:ea typeface="微软雅黑" panose="020B0503020204020204" pitchFamily="34" charset="-122"/>
                <a:cs typeface="+mn-ea"/>
              </a:rPr>
              <a:t>负责改变状态，红</a:t>
            </a:r>
            <a:r>
              <a:rPr lang="zh-CN" altLang="en-US" sz="2800" b="1" dirty="0" smtClean="0">
                <a:solidFill>
                  <a:srgbClr val="0000CC"/>
                </a:solidFill>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800" b="1" dirty="0" smtClean="0">
                <a:solidFill>
                  <a:srgbClr val="0000CC"/>
                </a:solidFill>
                <a:latin typeface="微软雅黑" panose="020B0503020204020204" pitchFamily="34" charset="-122"/>
                <a:ea typeface="微软雅黑" panose="020B0503020204020204" pitchFamily="34" charset="-122"/>
                <a:cs typeface="+mn-ea"/>
              </a:rPr>
              <a:t>绿</a:t>
            </a:r>
            <a:r>
              <a:rPr lang="zh-CN" altLang="en-US" sz="2800" b="1" dirty="0" smtClean="0">
                <a:solidFill>
                  <a:srgbClr val="0000CC"/>
                </a:solidFill>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800" b="1" dirty="0" smtClean="0">
                <a:solidFill>
                  <a:srgbClr val="0000CC"/>
                </a:solidFill>
                <a:latin typeface="微软雅黑" panose="020B0503020204020204" pitchFamily="34" charset="-122"/>
                <a:ea typeface="微软雅黑" panose="020B0503020204020204" pitchFamily="34" charset="-122"/>
                <a:cs typeface="+mn-ea"/>
              </a:rPr>
              <a:t>黄</a:t>
            </a:r>
            <a:r>
              <a:rPr lang="zh-CN" altLang="en-US" sz="2800" b="1" dirty="0" smtClean="0">
                <a:solidFill>
                  <a:srgbClr val="0000CC"/>
                </a:solidFill>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800" b="1" dirty="0" smtClean="0">
                <a:solidFill>
                  <a:srgbClr val="0000CC"/>
                </a:solidFill>
                <a:latin typeface="微软雅黑" panose="020B0503020204020204" pitchFamily="34" charset="-122"/>
                <a:ea typeface="微软雅黑" panose="020B0503020204020204" pitchFamily="34" charset="-122"/>
                <a:cs typeface="+mn-ea"/>
              </a:rPr>
              <a:t>红 </a:t>
            </a:r>
            <a:endParaRPr lang="en-US" altLang="zh-CN" sz="2800" b="1" dirty="0">
              <a:solidFill>
                <a:srgbClr val="0000CC"/>
              </a:solidFill>
              <a:latin typeface="微软雅黑" panose="020B0503020204020204" pitchFamily="34" charset="-122"/>
              <a:ea typeface="微软雅黑" panose="020B0503020204020204" pitchFamily="34" charset="-122"/>
              <a:cs typeface="+mn-ea"/>
            </a:endParaRPr>
          </a:p>
          <a:p>
            <a:pPr marL="114300" indent="0">
              <a:lnSpc>
                <a:spcPct val="100000"/>
              </a:lnSpc>
              <a:spcBef>
                <a:spcPts val="600"/>
              </a:spcBef>
              <a:buNone/>
              <a:defRPr/>
            </a:pPr>
            <a:r>
              <a:rPr lang="en-US" altLang="zh-CN" b="1" dirty="0" smtClean="0">
                <a:latin typeface="微软雅黑" panose="020B0503020204020204" pitchFamily="34" charset="-122"/>
                <a:ea typeface="微软雅黑" panose="020B0503020204020204" pitchFamily="34" charset="-122"/>
              </a:rPr>
              <a:t>d) Context</a:t>
            </a:r>
            <a:r>
              <a:rPr lang="zh-CN" altLang="en-US" b="1" dirty="0" smtClean="0">
                <a:latin typeface="微软雅黑" panose="020B0503020204020204" pitchFamily="34" charset="-122"/>
                <a:ea typeface="微软雅黑" panose="020B0503020204020204" pitchFamily="34" charset="-122"/>
              </a:rPr>
              <a:t>对象提供交通灯所需要的颜色。</a:t>
            </a:r>
            <a:endParaRPr lang="zh-CN" altLang="en-US" b="1" dirty="0" smtClean="0">
              <a:latin typeface="微软雅黑" panose="020B0503020204020204" pitchFamily="34" charset="-122"/>
              <a:ea typeface="微软雅黑" panose="020B0503020204020204" pitchFamily="34" charset="-122"/>
            </a:endParaRPr>
          </a:p>
        </p:txBody>
      </p:sp>
      <p:sp>
        <p:nvSpPr>
          <p:cNvPr id="69635" name="Text Box 3"/>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Effect transition="in" filter="slide(fromBottom)">
                                      <p:cBhvr>
                                        <p:cTn id="7" dur="500"/>
                                        <p:tgtEl>
                                          <p:spTgt spid="696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9634">
                                            <p:txEl>
                                              <p:pRg st="2" end="2"/>
                                            </p:txEl>
                                          </p:spTgt>
                                        </p:tgtEl>
                                        <p:attrNameLst>
                                          <p:attrName>style.visibility</p:attrName>
                                        </p:attrNameLst>
                                      </p:cBhvr>
                                      <p:to>
                                        <p:strVal val="visible"/>
                                      </p:to>
                                    </p:set>
                                    <p:animEffect transition="in" filter="slide(fromBottom)">
                                      <p:cBhvr>
                                        <p:cTn id="12" dur="500"/>
                                        <p:tgtEl>
                                          <p:spTgt spid="69634">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9634">
                                            <p:txEl>
                                              <p:pRg st="3" end="3"/>
                                            </p:txEl>
                                          </p:spTgt>
                                        </p:tgtEl>
                                        <p:attrNameLst>
                                          <p:attrName>style.visibility</p:attrName>
                                        </p:attrNameLst>
                                      </p:cBhvr>
                                      <p:to>
                                        <p:strVal val="visible"/>
                                      </p:to>
                                    </p:set>
                                    <p:animEffect transition="in" filter="slide(fromBottom)">
                                      <p:cBhvr>
                                        <p:cTn id="15" dur="500"/>
                                        <p:tgtEl>
                                          <p:spTgt spid="69634">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9634">
                                            <p:txEl>
                                              <p:pRg st="4" end="4"/>
                                            </p:txEl>
                                          </p:spTgt>
                                        </p:tgtEl>
                                        <p:attrNameLst>
                                          <p:attrName>style.visibility</p:attrName>
                                        </p:attrNameLst>
                                      </p:cBhvr>
                                      <p:to>
                                        <p:strVal val="visible"/>
                                      </p:to>
                                    </p:set>
                                    <p:animEffect transition="in" filter="slide(fromBottom)">
                                      <p:cBhvr>
                                        <p:cTn id="18" dur="500"/>
                                        <p:tgtEl>
                                          <p:spTgt spid="69634">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animEffect transition="in" filter="slide(fromBottom)">
                                      <p:cBhvr>
                                        <p:cTn id="21" dur="500"/>
                                        <p:tgtEl>
                                          <p:spTgt spid="6963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69634">
                                            <p:txEl>
                                              <p:pRg st="6" end="6"/>
                                            </p:txEl>
                                          </p:spTgt>
                                        </p:tgtEl>
                                        <p:attrNameLst>
                                          <p:attrName>style.visibility</p:attrName>
                                        </p:attrNameLst>
                                      </p:cBhvr>
                                      <p:to>
                                        <p:strVal val="visible"/>
                                      </p:to>
                                    </p:set>
                                    <p:animEffect transition="in" filter="slide(fromBottom)">
                                      <p:cBhvr>
                                        <p:cTn id="26" dur="500"/>
                                        <p:tgtEl>
                                          <p:spTgt spid="69634">
                                            <p:txEl>
                                              <p:pRg st="6" end="6"/>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69634">
                                            <p:txEl>
                                              <p:pRg st="7" end="7"/>
                                            </p:txEl>
                                          </p:spTgt>
                                        </p:tgtEl>
                                        <p:attrNameLst>
                                          <p:attrName>style.visibility</p:attrName>
                                        </p:attrNameLst>
                                      </p:cBhvr>
                                      <p:to>
                                        <p:strVal val="visible"/>
                                      </p:to>
                                    </p:set>
                                    <p:animEffect transition="in" filter="slide(fromBottom)">
                                      <p:cBhvr>
                                        <p:cTn id="29" dur="500"/>
                                        <p:tgtEl>
                                          <p:spTgt spid="69634">
                                            <p:txEl>
                                              <p:pRg st="7" end="7"/>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69634">
                                            <p:txEl>
                                              <p:pRg st="8" end="8"/>
                                            </p:txEl>
                                          </p:spTgt>
                                        </p:tgtEl>
                                        <p:attrNameLst>
                                          <p:attrName>style.visibility</p:attrName>
                                        </p:attrNameLst>
                                      </p:cBhvr>
                                      <p:to>
                                        <p:strVal val="visible"/>
                                      </p:to>
                                    </p:set>
                                    <p:animEffect transition="in" filter="slide(fromBottom)">
                                      <p:cBhvr>
                                        <p:cTn id="32" dur="500"/>
                                        <p:tgtEl>
                                          <p:spTgt spid="69634">
                                            <p:txEl>
                                              <p:pRg st="8" end="8"/>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69634">
                                            <p:txEl>
                                              <p:pRg st="9" end="9"/>
                                            </p:txEl>
                                          </p:spTgt>
                                        </p:tgtEl>
                                        <p:attrNameLst>
                                          <p:attrName>style.visibility</p:attrName>
                                        </p:attrNameLst>
                                      </p:cBhvr>
                                      <p:to>
                                        <p:strVal val="visible"/>
                                      </p:to>
                                    </p:set>
                                    <p:animEffect transition="in" filter="slide(fromBottom)">
                                      <p:cBhvr>
                                        <p:cTn id="35" dur="500"/>
                                        <p:tgtEl>
                                          <p:spTgt spid="696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903836" y="727311"/>
            <a:ext cx="6040172" cy="792162"/>
          </a:xfrm>
        </p:spPr>
        <p:txBody>
          <a:bodyPr>
            <a:normAutofit/>
          </a:bodyPr>
          <a:lstStyle/>
          <a:p>
            <a:pPr eaLnBrk="1" hangingPunct="1"/>
            <a:r>
              <a:rPr lang="en-US" altLang="zh-CN" sz="3200" b="1" dirty="0">
                <a:latin typeface="微软雅黑" panose="020B0503020204020204" pitchFamily="34" charset="-122"/>
                <a:ea typeface="微软雅黑" panose="020B0503020204020204" pitchFamily="34" charset="-122"/>
              </a:rPr>
              <a:t>Contents of this </a:t>
            </a:r>
            <a:r>
              <a:rPr lang="en-US" altLang="zh-CN" sz="3200" b="1" dirty="0" smtClean="0">
                <a:latin typeface="微软雅黑" panose="020B0503020204020204" pitchFamily="34" charset="-122"/>
                <a:ea typeface="微软雅黑" panose="020B0503020204020204" pitchFamily="34" charset="-122"/>
              </a:rPr>
              <a:t>lecture</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sp>
        <p:nvSpPr>
          <p:cNvPr id="148483" name="Rectangle 3"/>
          <p:cNvSpPr>
            <a:spLocks noGrp="1" noChangeArrowheads="1"/>
          </p:cNvSpPr>
          <p:nvPr>
            <p:ph idx="1"/>
          </p:nvPr>
        </p:nvSpPr>
        <p:spPr>
          <a:xfrm>
            <a:off x="903836" y="1645499"/>
            <a:ext cx="10005589" cy="2772592"/>
          </a:xfrm>
        </p:spPr>
        <p:txBody>
          <a:bodyPr/>
          <a:lstStyle/>
          <a:p>
            <a:pPr marL="609600" indent="-609600">
              <a:lnSpc>
                <a:spcPct val="120000"/>
              </a:lnSpc>
              <a:spcBef>
                <a:spcPts val="600"/>
              </a:spcBef>
              <a:buFontTx/>
              <a:buAutoNum type="arabicPeriod"/>
              <a:defRPr/>
            </a:pPr>
            <a:r>
              <a:rPr lang="en-US" altLang="zh-CN" b="1" dirty="0" smtClean="0">
                <a:latin typeface="微软雅黑" panose="020B0503020204020204" pitchFamily="34" charset="-122"/>
                <a:ea typeface="微软雅黑" panose="020B0503020204020204" pitchFamily="34" charset="-122"/>
                <a:hlinkClick r:id="rId1" action="ppaction://hlinksldjump"/>
              </a:rPr>
              <a:t>Example of State Related System</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defRPr/>
            </a:pPr>
            <a:r>
              <a:rPr lang="en-US" altLang="zh-CN" b="1" dirty="0" smtClean="0">
                <a:latin typeface="微软雅黑" panose="020B0503020204020204" pitchFamily="34" charset="-122"/>
                <a:ea typeface="微软雅黑" panose="020B0503020204020204" pitchFamily="34" charset="-122"/>
                <a:hlinkClick r:id="rId2" action="ppaction://hlinksldjump"/>
              </a:rPr>
              <a:t>The State Design Pattern</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defRPr/>
            </a:pP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hlinkClick r:id="rId3" action="ppaction://hlinksldjump"/>
              </a:rPr>
              <a:t>Examples of design using the state pattern</a:t>
            </a:r>
            <a:endPar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defRPr/>
            </a:pP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hlinkClick r:id="rId4" action="ppaction://hlinksldjump"/>
              </a:rPr>
              <a:t>Further discussion of the state design pattern</a:t>
            </a:r>
            <a:endPar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AutoShape 6"/>
          <p:cNvSpPr>
            <a:spLocks noChangeArrowheads="1"/>
          </p:cNvSpPr>
          <p:nvPr/>
        </p:nvSpPr>
        <p:spPr bwMode="auto">
          <a:xfrm>
            <a:off x="5159375" y="2060575"/>
            <a:ext cx="1974850" cy="863600"/>
          </a:xfrm>
          <a:prstGeom prst="roundRect">
            <a:avLst>
              <a:gd name="adj" fmla="val 16667"/>
            </a:avLst>
          </a:prstGeom>
          <a:solidFill>
            <a:srgbClr val="FF0000"/>
          </a:solidFill>
          <a:ln w="9525">
            <a:solidFill>
              <a:srgbClr val="000000"/>
            </a:solidFill>
            <a:round/>
          </a:ln>
        </p:spPr>
        <p:txBody>
          <a:bodyPr/>
          <a:lstStyle/>
          <a:p>
            <a:pPr>
              <a:defRPr/>
            </a:pPr>
            <a:endParaRPr lang="zh-CN" altLang="zh-CN">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06503" name="Text Box 7"/>
          <p:cNvSpPr txBox="1">
            <a:spLocks noChangeArrowheads="1"/>
          </p:cNvSpPr>
          <p:nvPr/>
        </p:nvSpPr>
        <p:spPr bwMode="auto">
          <a:xfrm>
            <a:off x="5446713" y="2168525"/>
            <a:ext cx="14097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altLang="zh-CN" sz="3600" b="1">
                <a:effectLst>
                  <a:outerShdw blurRad="38100" dist="38100" dir="2700000" algn="tl">
                    <a:srgbClr val="C0C0C0"/>
                  </a:outerShdw>
                </a:effectLst>
                <a:latin typeface="微软雅黑" panose="020B0503020204020204" pitchFamily="34" charset="-122"/>
                <a:ea typeface="微软雅黑" panose="020B0503020204020204" pitchFamily="34" charset="-122"/>
              </a:rPr>
              <a:t>Red</a:t>
            </a:r>
            <a:endParaRPr lang="en-US" altLang="zh-CN" sz="36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2531" name="AutoShape 12"/>
          <p:cNvSpPr>
            <a:spLocks noChangeArrowheads="1"/>
          </p:cNvSpPr>
          <p:nvPr/>
        </p:nvSpPr>
        <p:spPr bwMode="auto">
          <a:xfrm>
            <a:off x="7995282" y="3716338"/>
            <a:ext cx="1806575" cy="1008062"/>
          </a:xfrm>
          <a:prstGeom prst="roundRect">
            <a:avLst>
              <a:gd name="adj" fmla="val 16667"/>
            </a:avLst>
          </a:prstGeom>
          <a:solidFill>
            <a:srgbClr val="00FF00"/>
          </a:solidFill>
          <a:ln w="9525">
            <a:solidFill>
              <a:srgbClr val="000000"/>
            </a:solidFill>
            <a:round/>
          </a:ln>
        </p:spPr>
        <p:txBody>
          <a:bodyPr/>
          <a:lstStyle/>
          <a:p>
            <a:endParaRPr lang="zh-CN" altLang="zh-CN">
              <a:latin typeface="微软雅黑" panose="020B0503020204020204" pitchFamily="34" charset="-122"/>
              <a:ea typeface="微软雅黑" panose="020B0503020204020204" pitchFamily="34" charset="-122"/>
            </a:endParaRPr>
          </a:p>
        </p:txBody>
      </p:sp>
      <p:sp>
        <p:nvSpPr>
          <p:cNvPr id="106509" name="Text Box 13"/>
          <p:cNvSpPr txBox="1">
            <a:spLocks noChangeArrowheads="1"/>
          </p:cNvSpPr>
          <p:nvPr/>
        </p:nvSpPr>
        <p:spPr bwMode="auto">
          <a:xfrm>
            <a:off x="8119106" y="3917950"/>
            <a:ext cx="1466850" cy="6048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10800"/>
          <a:lstStyle/>
          <a:p>
            <a:pPr algn="ctr">
              <a:defRPr/>
            </a:pPr>
            <a:r>
              <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rPr>
              <a:t>Green</a:t>
            </a:r>
            <a:endPar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06518" name="AutoShape 22"/>
          <p:cNvSpPr>
            <a:spLocks noChangeArrowheads="1"/>
          </p:cNvSpPr>
          <p:nvPr/>
        </p:nvSpPr>
        <p:spPr bwMode="auto">
          <a:xfrm>
            <a:off x="4766470" y="4017483"/>
            <a:ext cx="3024000" cy="433388"/>
          </a:xfrm>
          <a:prstGeom prst="leftArrow">
            <a:avLst>
              <a:gd name="adj1" fmla="val 20880"/>
              <a:gd name="adj2" fmla="val 60013"/>
            </a:avLst>
          </a:prstGeom>
          <a:solidFill>
            <a:schemeClr val="accent1"/>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2536" name="AutoShape 9"/>
          <p:cNvSpPr>
            <a:spLocks noChangeArrowheads="1"/>
          </p:cNvSpPr>
          <p:nvPr/>
        </p:nvSpPr>
        <p:spPr bwMode="auto">
          <a:xfrm>
            <a:off x="2516789" y="3716339"/>
            <a:ext cx="2016125" cy="936625"/>
          </a:xfrm>
          <a:prstGeom prst="roundRect">
            <a:avLst>
              <a:gd name="adj" fmla="val 16667"/>
            </a:avLst>
          </a:prstGeom>
          <a:solidFill>
            <a:srgbClr val="FFFF00"/>
          </a:solidFill>
          <a:ln w="9525">
            <a:solidFill>
              <a:srgbClr val="000000"/>
            </a:solidFill>
            <a:round/>
          </a:ln>
        </p:spPr>
        <p:txBody>
          <a:bodyPr/>
          <a:lstStyle/>
          <a:p>
            <a:endParaRPr lang="zh-CN" altLang="zh-CN">
              <a:latin typeface="微软雅黑" panose="020B0503020204020204" pitchFamily="34" charset="-122"/>
              <a:ea typeface="微软雅黑" panose="020B0503020204020204" pitchFamily="34" charset="-122"/>
            </a:endParaRPr>
          </a:p>
        </p:txBody>
      </p:sp>
      <p:sp>
        <p:nvSpPr>
          <p:cNvPr id="106506" name="Text Box 10"/>
          <p:cNvSpPr txBox="1">
            <a:spLocks noChangeArrowheads="1"/>
          </p:cNvSpPr>
          <p:nvPr/>
        </p:nvSpPr>
        <p:spPr bwMode="auto">
          <a:xfrm>
            <a:off x="2804126" y="3903664"/>
            <a:ext cx="1584325" cy="561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10800"/>
          <a:lstStyle/>
          <a:p>
            <a:pPr algn="just">
              <a:defRPr/>
            </a:pPr>
            <a:r>
              <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rPr>
              <a:t>Yellow</a:t>
            </a:r>
            <a:endPar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2538" name="Rectangle 26"/>
          <p:cNvSpPr>
            <a:spLocks noGrp="1" noChangeArrowheads="1"/>
          </p:cNvSpPr>
          <p:nvPr>
            <p:ph idx="1"/>
          </p:nvPr>
        </p:nvSpPr>
        <p:spPr>
          <a:xfrm>
            <a:off x="1331913" y="5943600"/>
            <a:ext cx="8229600" cy="752475"/>
          </a:xfrm>
        </p:spPr>
        <p:txBody>
          <a:bodyPr/>
          <a:lstStyle/>
          <a:p>
            <a:pPr algn="ctr" eaLnBrk="1" hangingPunct="1">
              <a:spcBef>
                <a:spcPct val="0"/>
              </a:spcBef>
              <a:buFontTx/>
              <a:buNone/>
            </a:pPr>
            <a:r>
              <a:rPr lang="zh-CN" altLang="en-US" b="1" smtClean="0">
                <a:latin typeface="微软雅黑" panose="020B0503020204020204" pitchFamily="34" charset="-122"/>
                <a:ea typeface="微软雅黑" panose="020B0503020204020204" pitchFamily="34" charset="-122"/>
              </a:rPr>
              <a:t>交通灯控制软件状态图</a:t>
            </a:r>
            <a:endParaRPr lang="zh-CN" altLang="en-US" b="1" smtClean="0">
              <a:latin typeface="微软雅黑" panose="020B0503020204020204" pitchFamily="34" charset="-122"/>
              <a:ea typeface="微软雅黑" panose="020B0503020204020204" pitchFamily="34" charset="-122"/>
            </a:endParaRPr>
          </a:p>
        </p:txBody>
      </p:sp>
      <p:sp>
        <p:nvSpPr>
          <p:cNvPr id="106523" name="Text Box 27"/>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
        <p:nvSpPr>
          <p:cNvPr id="22540" name="Text Box 14"/>
          <p:cNvSpPr txBox="1">
            <a:spLocks noChangeArrowheads="1"/>
          </p:cNvSpPr>
          <p:nvPr/>
        </p:nvSpPr>
        <p:spPr bwMode="auto">
          <a:xfrm>
            <a:off x="5159376" y="1341439"/>
            <a:ext cx="2016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微软雅黑" panose="020B0503020204020204" pitchFamily="34" charset="-122"/>
                <a:ea typeface="微软雅黑" panose="020B0503020204020204" pitchFamily="34" charset="-122"/>
              </a:rPr>
              <a:t>持续</a:t>
            </a:r>
            <a:r>
              <a:rPr lang="en-US" altLang="zh-CN" sz="3200" b="1">
                <a:latin typeface="微软雅黑" panose="020B0503020204020204" pitchFamily="34" charset="-122"/>
                <a:ea typeface="微软雅黑" panose="020B0503020204020204" pitchFamily="34" charset="-122"/>
              </a:rPr>
              <a:t>30</a:t>
            </a:r>
            <a:r>
              <a:rPr lang="zh-CN" altLang="en-US" sz="3200" b="1">
                <a:latin typeface="微软雅黑" panose="020B0503020204020204" pitchFamily="34" charset="-122"/>
                <a:ea typeface="微软雅黑" panose="020B0503020204020204" pitchFamily="34" charset="-122"/>
              </a:rPr>
              <a:t>秒</a:t>
            </a:r>
            <a:endParaRPr lang="zh-CN" altLang="en-US" sz="3200" b="1">
              <a:latin typeface="微软雅黑" panose="020B0503020204020204" pitchFamily="34" charset="-122"/>
              <a:ea typeface="微软雅黑" panose="020B0503020204020204" pitchFamily="34" charset="-122"/>
            </a:endParaRPr>
          </a:p>
        </p:txBody>
      </p:sp>
      <p:sp>
        <p:nvSpPr>
          <p:cNvPr id="22541" name="Text Box 15"/>
          <p:cNvSpPr txBox="1">
            <a:spLocks noChangeArrowheads="1"/>
          </p:cNvSpPr>
          <p:nvPr/>
        </p:nvSpPr>
        <p:spPr bwMode="auto">
          <a:xfrm>
            <a:off x="7930194" y="4721225"/>
            <a:ext cx="2016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微软雅黑" panose="020B0503020204020204" pitchFamily="34" charset="-122"/>
                <a:ea typeface="微软雅黑" panose="020B0503020204020204" pitchFamily="34" charset="-122"/>
              </a:rPr>
              <a:t>持续</a:t>
            </a:r>
            <a:r>
              <a:rPr lang="en-US" altLang="zh-CN" sz="3200" b="1">
                <a:latin typeface="微软雅黑" panose="020B0503020204020204" pitchFamily="34" charset="-122"/>
                <a:ea typeface="微软雅黑" panose="020B0503020204020204" pitchFamily="34" charset="-122"/>
              </a:rPr>
              <a:t>60</a:t>
            </a:r>
            <a:r>
              <a:rPr lang="zh-CN" altLang="en-US" sz="3200" b="1">
                <a:latin typeface="微软雅黑" panose="020B0503020204020204" pitchFamily="34" charset="-122"/>
                <a:ea typeface="微软雅黑" panose="020B0503020204020204" pitchFamily="34" charset="-122"/>
              </a:rPr>
              <a:t>秒</a:t>
            </a:r>
            <a:endParaRPr lang="zh-CN" altLang="en-US" sz="3200" b="1">
              <a:latin typeface="微软雅黑" panose="020B0503020204020204" pitchFamily="34" charset="-122"/>
              <a:ea typeface="微软雅黑" panose="020B0503020204020204" pitchFamily="34" charset="-122"/>
            </a:endParaRPr>
          </a:p>
        </p:txBody>
      </p:sp>
      <p:sp>
        <p:nvSpPr>
          <p:cNvPr id="22542" name="Text Box 16"/>
          <p:cNvSpPr txBox="1">
            <a:spLocks noChangeArrowheads="1"/>
          </p:cNvSpPr>
          <p:nvPr/>
        </p:nvSpPr>
        <p:spPr bwMode="auto">
          <a:xfrm>
            <a:off x="2516789" y="4721225"/>
            <a:ext cx="2016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微软雅黑" panose="020B0503020204020204" pitchFamily="34" charset="-122"/>
                <a:ea typeface="微软雅黑" panose="020B0503020204020204" pitchFamily="34" charset="-122"/>
              </a:rPr>
              <a:t>持续</a:t>
            </a:r>
            <a:r>
              <a:rPr lang="en-US" altLang="zh-CN" sz="3200" b="1">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秒</a:t>
            </a:r>
            <a:endParaRPr lang="zh-CN" altLang="en-US" sz="3200" b="1">
              <a:latin typeface="微软雅黑" panose="020B0503020204020204" pitchFamily="34" charset="-122"/>
              <a:ea typeface="微软雅黑" panose="020B0503020204020204" pitchFamily="34" charset="-122"/>
            </a:endParaRPr>
          </a:p>
        </p:txBody>
      </p:sp>
      <p:sp>
        <p:nvSpPr>
          <p:cNvPr id="2" name="直角上箭头 1"/>
          <p:cNvSpPr/>
          <p:nvPr/>
        </p:nvSpPr>
        <p:spPr>
          <a:xfrm rot="5400000" flipH="1">
            <a:off x="3432392" y="2178670"/>
            <a:ext cx="1176577" cy="1491577"/>
          </a:xfrm>
          <a:prstGeom prst="bentUpArrow">
            <a:avLst>
              <a:gd name="adj1" fmla="val 8765"/>
              <a:gd name="adj2" fmla="val 17741"/>
              <a:gd name="adj3" fmla="val 21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上箭头 17"/>
          <p:cNvSpPr/>
          <p:nvPr/>
        </p:nvSpPr>
        <p:spPr>
          <a:xfrm rot="10800000" flipH="1">
            <a:off x="7339037" y="2524753"/>
            <a:ext cx="1688721" cy="1190214"/>
          </a:xfrm>
          <a:prstGeom prst="bentUpArrow">
            <a:avLst>
              <a:gd name="adj1" fmla="val 9314"/>
              <a:gd name="adj2" fmla="val 167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518"/>
                                        </p:tgtEl>
                                        <p:attrNameLst>
                                          <p:attrName>style.visibility</p:attrName>
                                        </p:attrNameLst>
                                      </p:cBhvr>
                                      <p:to>
                                        <p:strVal val="visible"/>
                                      </p:to>
                                    </p:set>
                                    <p:animEffect transition="in" filter="wipe(down)">
                                      <p:cBhvr>
                                        <p:cTn id="12" dur="500"/>
                                        <p:tgtEl>
                                          <p:spTgt spid="106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8" grpId="0" animBg="1"/>
      <p:bldP spid="2"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Line 6"/>
          <p:cNvSpPr>
            <a:spLocks noChangeShapeType="1"/>
          </p:cNvSpPr>
          <p:nvPr/>
        </p:nvSpPr>
        <p:spPr bwMode="auto">
          <a:xfrm flipV="1">
            <a:off x="3432176" y="3911600"/>
            <a:ext cx="23034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 name="Rectangle 7"/>
          <p:cNvSpPr>
            <a:spLocks noChangeArrowheads="1"/>
          </p:cNvSpPr>
          <p:nvPr/>
        </p:nvSpPr>
        <p:spPr bwMode="auto">
          <a:xfrm>
            <a:off x="5788026" y="2156283"/>
            <a:ext cx="4125913" cy="430887"/>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800" b="1" i="1" dirty="0" err="1">
                <a:latin typeface="微软雅黑" panose="020B0503020204020204" pitchFamily="34" charset="-122"/>
                <a:ea typeface="微软雅黑" panose="020B0503020204020204" pitchFamily="34" charset="-122"/>
              </a:rPr>
              <a:t>LightState</a:t>
            </a:r>
            <a:endParaRPr lang="en-US" altLang="zh-CN" sz="2800" b="1" dirty="0">
              <a:latin typeface="微软雅黑" panose="020B0503020204020204" pitchFamily="34" charset="-122"/>
              <a:ea typeface="微软雅黑" panose="020B0503020204020204" pitchFamily="34" charset="-122"/>
            </a:endParaRPr>
          </a:p>
        </p:txBody>
      </p:sp>
      <p:sp>
        <p:nvSpPr>
          <p:cNvPr id="23555" name="Rectangle 8"/>
          <p:cNvSpPr>
            <a:spLocks noChangeArrowheads="1"/>
          </p:cNvSpPr>
          <p:nvPr/>
        </p:nvSpPr>
        <p:spPr bwMode="auto">
          <a:xfrm>
            <a:off x="5786438" y="2938464"/>
            <a:ext cx="4125912" cy="1570037"/>
          </a:xfrm>
          <a:prstGeom prst="rect">
            <a:avLst/>
          </a:prstGeom>
          <a:solidFill>
            <a:srgbClr val="FFFFFF"/>
          </a:solidFill>
          <a:ln w="12700">
            <a:solidFill>
              <a:srgbClr val="000000"/>
            </a:solidFill>
            <a:miter lim="800000"/>
          </a:ln>
        </p:spPr>
        <p:txBody>
          <a:bodyPr lIns="0" tIns="0" rIns="0" bIns="0" anchor="ctr"/>
          <a:lstStyle/>
          <a:p>
            <a:pPr algn="just"/>
            <a:r>
              <a:rPr lang="en-US" altLang="zh-CN" sz="2000" b="1" dirty="0"/>
              <a:t>+</a:t>
            </a:r>
            <a:r>
              <a:rPr lang="en-US" altLang="zh-CN" sz="2000" b="1" dirty="0" err="1"/>
              <a:t>getCurrentState</a:t>
            </a:r>
            <a:r>
              <a:rPr lang="en-US" altLang="zh-CN" sz="2000" b="1" dirty="0"/>
              <a:t>(): String</a:t>
            </a:r>
            <a:endParaRPr lang="en-US" altLang="zh-CN" sz="2000" b="1" dirty="0"/>
          </a:p>
          <a:p>
            <a:pPr algn="just"/>
            <a:r>
              <a:rPr lang="en-US" altLang="zh-CN" sz="2000" b="1" dirty="0"/>
              <a:t>+</a:t>
            </a:r>
            <a:r>
              <a:rPr lang="en-US" altLang="zh-CN" sz="2000" b="1" dirty="0" err="1"/>
              <a:t>setupContext</a:t>
            </a:r>
            <a:r>
              <a:rPr lang="en-US" altLang="zh-CN" sz="2000" b="1" dirty="0"/>
              <a:t>(Context </a:t>
            </a:r>
            <a:r>
              <a:rPr lang="en-US" altLang="zh-CN" sz="2000" b="1" dirty="0" err="1"/>
              <a:t>cxt</a:t>
            </a:r>
            <a:r>
              <a:rPr lang="en-US" altLang="zh-CN" sz="2000" b="1" dirty="0"/>
              <a:t>): void</a:t>
            </a:r>
            <a:endParaRPr lang="en-US" altLang="zh-CN" sz="2000" b="1" dirty="0"/>
          </a:p>
          <a:p>
            <a:pPr algn="just"/>
            <a:r>
              <a:rPr lang="en-US" altLang="zh-CN" sz="2000" b="1" i="1" dirty="0">
                <a:solidFill>
                  <a:srgbClr val="0000CC"/>
                </a:solidFill>
              </a:rPr>
              <a:t>+</a:t>
            </a:r>
            <a:r>
              <a:rPr lang="en-US" altLang="zh-CN" sz="2000" b="1" i="1" dirty="0" err="1">
                <a:solidFill>
                  <a:srgbClr val="0000CC"/>
                </a:solidFill>
              </a:rPr>
              <a:t>performTask</a:t>
            </a:r>
            <a:r>
              <a:rPr lang="en-US" altLang="zh-CN" sz="2000" b="1" i="1" dirty="0">
                <a:solidFill>
                  <a:srgbClr val="0000CC"/>
                </a:solidFill>
              </a:rPr>
              <a:t>(): void</a:t>
            </a:r>
            <a:endParaRPr lang="en-US" altLang="zh-CN" sz="2000" b="1" i="1" dirty="0">
              <a:solidFill>
                <a:srgbClr val="0000CC"/>
              </a:solidFill>
            </a:endParaRPr>
          </a:p>
          <a:p>
            <a:pPr algn="just"/>
            <a:r>
              <a:rPr lang="en-US" altLang="zh-CN" sz="2000" b="1" i="1" dirty="0">
                <a:solidFill>
                  <a:srgbClr val="0000CC"/>
                </a:solidFill>
              </a:rPr>
              <a:t>+</a:t>
            </a:r>
            <a:r>
              <a:rPr lang="en-US" altLang="zh-CN" sz="2000" b="1" i="1" dirty="0" err="1">
                <a:solidFill>
                  <a:srgbClr val="0000CC"/>
                </a:solidFill>
              </a:rPr>
              <a:t>setColor</a:t>
            </a:r>
            <a:r>
              <a:rPr lang="en-US" altLang="zh-CN" sz="2000" b="1" i="1" dirty="0">
                <a:solidFill>
                  <a:srgbClr val="0000CC"/>
                </a:solidFill>
              </a:rPr>
              <a:t>(): Color</a:t>
            </a:r>
            <a:endParaRPr lang="en-US" altLang="zh-CN" sz="2000" b="1" i="1" dirty="0">
              <a:solidFill>
                <a:srgbClr val="0000CC"/>
              </a:solidFill>
            </a:endParaRPr>
          </a:p>
          <a:p>
            <a:pPr algn="just"/>
            <a:r>
              <a:rPr lang="en-US" altLang="zh-CN" sz="2000" b="1" i="1" dirty="0">
                <a:solidFill>
                  <a:srgbClr val="0000CC"/>
                </a:solidFill>
              </a:rPr>
              <a:t>+</a:t>
            </a:r>
            <a:r>
              <a:rPr lang="en-US" altLang="zh-CN" sz="2000" b="1" i="1" dirty="0" err="1">
                <a:solidFill>
                  <a:srgbClr val="0000CC"/>
                </a:solidFill>
              </a:rPr>
              <a:t>changeState</a:t>
            </a:r>
            <a:r>
              <a:rPr lang="en-US" altLang="zh-CN" sz="2000" b="1" i="1" dirty="0">
                <a:solidFill>
                  <a:srgbClr val="0000CC"/>
                </a:solidFill>
              </a:rPr>
              <a:t>(): void</a:t>
            </a:r>
            <a:endParaRPr lang="en-US" altLang="zh-CN" sz="2000" b="1" i="1" dirty="0">
              <a:solidFill>
                <a:srgbClr val="0000CC"/>
              </a:solidFill>
            </a:endParaRPr>
          </a:p>
        </p:txBody>
      </p:sp>
      <p:sp>
        <p:nvSpPr>
          <p:cNvPr id="104457" name="Line 9"/>
          <p:cNvSpPr>
            <a:spLocks noChangeShapeType="1"/>
          </p:cNvSpPr>
          <p:nvPr/>
        </p:nvSpPr>
        <p:spPr bwMode="auto">
          <a:xfrm>
            <a:off x="4676035" y="4873626"/>
            <a:ext cx="1587" cy="5318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8" name="Line 10"/>
          <p:cNvSpPr>
            <a:spLocks noChangeShapeType="1"/>
          </p:cNvSpPr>
          <p:nvPr/>
        </p:nvSpPr>
        <p:spPr bwMode="auto">
          <a:xfrm>
            <a:off x="7566568" y="4873625"/>
            <a:ext cx="0"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13"/>
          <p:cNvSpPr txBox="1">
            <a:spLocks noChangeArrowheads="1"/>
          </p:cNvSpPr>
          <p:nvPr/>
        </p:nvSpPr>
        <p:spPr bwMode="auto">
          <a:xfrm>
            <a:off x="3503614" y="3500438"/>
            <a:ext cx="833437" cy="369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en-US" altLang="zh-CN" sz="2400" b="1"/>
              <a:t>light</a:t>
            </a:r>
            <a:endParaRPr lang="en-US" altLang="zh-CN" sz="2400" b="1"/>
          </a:p>
        </p:txBody>
      </p:sp>
      <p:sp>
        <p:nvSpPr>
          <p:cNvPr id="104462" name="AutoShape 14"/>
          <p:cNvSpPr>
            <a:spLocks noChangeArrowheads="1"/>
          </p:cNvSpPr>
          <p:nvPr/>
        </p:nvSpPr>
        <p:spPr bwMode="auto">
          <a:xfrm>
            <a:off x="3287714" y="3257550"/>
            <a:ext cx="295275" cy="292100"/>
          </a:xfrm>
          <a:prstGeom prst="diamond">
            <a:avLst/>
          </a:prstGeom>
          <a:solidFill>
            <a:srgbClr val="808080"/>
          </a:solidFill>
          <a:ln w="12700">
            <a:solidFill>
              <a:srgbClr val="000000"/>
            </a:solidFill>
            <a:miter lim="800000"/>
          </a:ln>
        </p:spPr>
        <p:txBody>
          <a:bodyPr anchor="ctr"/>
          <a:lstStyle/>
          <a:p>
            <a:pPr algn="ctr"/>
            <a:endParaRPr lang="zh-CN" altLang="zh-CN"/>
          </a:p>
        </p:txBody>
      </p:sp>
      <p:sp>
        <p:nvSpPr>
          <p:cNvPr id="104463" name="AutoShape 15"/>
          <p:cNvSpPr>
            <a:spLocks noChangeArrowheads="1"/>
          </p:cNvSpPr>
          <p:nvPr/>
        </p:nvSpPr>
        <p:spPr bwMode="auto">
          <a:xfrm>
            <a:off x="7391401" y="4532314"/>
            <a:ext cx="328613" cy="325437"/>
          </a:xfrm>
          <a:prstGeom prst="upArrow">
            <a:avLst>
              <a:gd name="adj1" fmla="val 0"/>
              <a:gd name="adj2" fmla="val 51417"/>
            </a:avLst>
          </a:prstGeom>
          <a:solidFill>
            <a:srgbClr val="FF99CC"/>
          </a:solidFill>
          <a:ln w="12700">
            <a:solidFill>
              <a:srgbClr val="000000"/>
            </a:solidFill>
            <a:miter lim="800000"/>
          </a:ln>
        </p:spPr>
        <p:txBody>
          <a:bodyPr/>
          <a:lstStyle/>
          <a:p>
            <a:endParaRPr lang="zh-CN" altLang="zh-CN"/>
          </a:p>
        </p:txBody>
      </p:sp>
      <p:sp>
        <p:nvSpPr>
          <p:cNvPr id="104464" name="Line 16"/>
          <p:cNvSpPr>
            <a:spLocks noChangeShapeType="1"/>
          </p:cNvSpPr>
          <p:nvPr/>
        </p:nvSpPr>
        <p:spPr bwMode="auto">
          <a:xfrm>
            <a:off x="10250490" y="4873625"/>
            <a:ext cx="1587"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4479" name="Group 31"/>
          <p:cNvGrpSpPr/>
          <p:nvPr/>
        </p:nvGrpSpPr>
        <p:grpSpPr bwMode="auto">
          <a:xfrm>
            <a:off x="3273427" y="5084763"/>
            <a:ext cx="2805113" cy="1236662"/>
            <a:chOff x="252" y="3203"/>
            <a:chExt cx="1767" cy="779"/>
          </a:xfrm>
        </p:grpSpPr>
        <p:sp>
          <p:nvSpPr>
            <p:cNvPr id="23563" name="Rectangle 17"/>
            <p:cNvSpPr>
              <a:spLocks noChangeArrowheads="1"/>
            </p:cNvSpPr>
            <p:nvPr/>
          </p:nvSpPr>
          <p:spPr bwMode="auto">
            <a:xfrm>
              <a:off x="252" y="3203"/>
              <a:ext cx="1766" cy="270"/>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Red</a:t>
              </a:r>
              <a:endParaRPr lang="en-US" altLang="zh-CN" sz="2800" b="1" dirty="0">
                <a:latin typeface="微软雅黑" panose="020B0503020204020204" pitchFamily="34" charset="-122"/>
                <a:ea typeface="微软雅黑" panose="020B0503020204020204" pitchFamily="34" charset="-122"/>
              </a:endParaRPr>
            </a:p>
          </p:txBody>
        </p:sp>
        <p:sp>
          <p:nvSpPr>
            <p:cNvPr id="23564" name="Rectangle 18"/>
            <p:cNvSpPr>
              <a:spLocks noChangeArrowheads="1"/>
            </p:cNvSpPr>
            <p:nvPr/>
          </p:nvSpPr>
          <p:spPr bwMode="auto">
            <a:xfrm>
              <a:off x="258" y="3459"/>
              <a:ext cx="1761" cy="523"/>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sz="2000" b="1" dirty="0"/>
                <a:t>+</a:t>
              </a:r>
              <a:r>
                <a:rPr lang="en-US" altLang="zh-CN" sz="2000" b="1" dirty="0" err="1"/>
                <a:t>performTask</a:t>
              </a:r>
              <a:r>
                <a:rPr lang="en-US" altLang="zh-CN" sz="2000" b="1" dirty="0"/>
                <a:t>(): void</a:t>
              </a:r>
              <a:endParaRPr lang="en-US" altLang="zh-CN" sz="2000" b="1" dirty="0"/>
            </a:p>
            <a:p>
              <a:pPr>
                <a:lnSpc>
                  <a:spcPct val="90000"/>
                </a:lnSpc>
              </a:pPr>
              <a:r>
                <a:rPr lang="en-US" altLang="zh-CN" sz="2000" b="1" dirty="0"/>
                <a:t>+</a:t>
              </a:r>
              <a:r>
                <a:rPr lang="en-US" altLang="zh-CN" sz="2000" b="1" dirty="0" err="1"/>
                <a:t>setColor</a:t>
              </a:r>
              <a:r>
                <a:rPr lang="en-US" altLang="zh-CN" sz="2000" b="1" dirty="0"/>
                <a:t>(): Color</a:t>
              </a:r>
              <a:endParaRPr lang="en-US" altLang="zh-CN" sz="2000" b="1" dirty="0"/>
            </a:p>
            <a:p>
              <a:pPr>
                <a:lnSpc>
                  <a:spcPct val="90000"/>
                </a:lnSpc>
              </a:pPr>
              <a:r>
                <a:rPr lang="en-US" altLang="zh-CN" sz="2000" b="1" dirty="0"/>
                <a:t>+</a:t>
              </a:r>
              <a:r>
                <a:rPr lang="en-US" altLang="zh-CN" sz="2000" b="1" dirty="0" err="1"/>
                <a:t>changeState</a:t>
              </a:r>
              <a:r>
                <a:rPr lang="en-US" altLang="zh-CN" sz="2000" b="1" dirty="0"/>
                <a:t>(): void</a:t>
              </a:r>
              <a:endParaRPr lang="en-US" altLang="zh-CN" sz="2000" b="1" dirty="0"/>
            </a:p>
          </p:txBody>
        </p:sp>
      </p:grpSp>
      <p:sp>
        <p:nvSpPr>
          <p:cNvPr id="104468" name="Rectangle 20"/>
          <p:cNvSpPr>
            <a:spLocks noChangeArrowheads="1"/>
          </p:cNvSpPr>
          <p:nvPr/>
        </p:nvSpPr>
        <p:spPr bwMode="auto">
          <a:xfrm>
            <a:off x="1367635" y="188914"/>
            <a:ext cx="2827337" cy="5429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dirty="0" err="1">
                <a:latin typeface="微软雅黑" panose="020B0503020204020204" pitchFamily="34" charset="-122"/>
                <a:ea typeface="微软雅黑" panose="020B0503020204020204" pitchFamily="34" charset="-122"/>
              </a:rPr>
              <a:t>TrafficLightGUI</a:t>
            </a:r>
            <a:endParaRPr lang="en-US" altLang="zh-CN" sz="2800" b="1" dirty="0">
              <a:latin typeface="微软雅黑" panose="020B0503020204020204" pitchFamily="34" charset="-122"/>
              <a:ea typeface="微软雅黑" panose="020B0503020204020204" pitchFamily="34" charset="-122"/>
            </a:endParaRPr>
          </a:p>
        </p:txBody>
      </p:sp>
      <p:sp>
        <p:nvSpPr>
          <p:cNvPr id="104469" name="Line 21"/>
          <p:cNvSpPr>
            <a:spLocks noChangeShapeType="1"/>
          </p:cNvSpPr>
          <p:nvPr/>
        </p:nvSpPr>
        <p:spPr bwMode="auto">
          <a:xfrm>
            <a:off x="2785271" y="731838"/>
            <a:ext cx="1588" cy="3476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4480" name="Group 32"/>
          <p:cNvGrpSpPr/>
          <p:nvPr/>
        </p:nvGrpSpPr>
        <p:grpSpPr bwMode="auto">
          <a:xfrm>
            <a:off x="6264277" y="5084763"/>
            <a:ext cx="2619375" cy="1238250"/>
            <a:chOff x="2245" y="3203"/>
            <a:chExt cx="1678" cy="780"/>
          </a:xfrm>
        </p:grpSpPr>
        <p:sp>
          <p:nvSpPr>
            <p:cNvPr id="23568" name="Rectangle 19"/>
            <p:cNvSpPr>
              <a:spLocks noChangeArrowheads="1"/>
            </p:cNvSpPr>
            <p:nvPr/>
          </p:nvSpPr>
          <p:spPr bwMode="auto">
            <a:xfrm>
              <a:off x="2246" y="3203"/>
              <a:ext cx="1673" cy="270"/>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Yellow</a:t>
              </a:r>
              <a:endParaRPr lang="en-US" altLang="zh-CN" sz="2800" b="1" dirty="0">
                <a:latin typeface="微软雅黑" panose="020B0503020204020204" pitchFamily="34" charset="-122"/>
                <a:ea typeface="微软雅黑" panose="020B0503020204020204" pitchFamily="34" charset="-122"/>
              </a:endParaRPr>
            </a:p>
          </p:txBody>
        </p:sp>
        <p:sp>
          <p:nvSpPr>
            <p:cNvPr id="23569" name="Rectangle 22"/>
            <p:cNvSpPr>
              <a:spLocks noChangeArrowheads="1"/>
            </p:cNvSpPr>
            <p:nvPr/>
          </p:nvSpPr>
          <p:spPr bwMode="auto">
            <a:xfrm>
              <a:off x="2245" y="3460"/>
              <a:ext cx="1678" cy="523"/>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sz="2000" b="1"/>
                <a:t>+performTask(): void</a:t>
              </a:r>
              <a:endParaRPr lang="en-US" altLang="zh-CN" sz="2000" b="1"/>
            </a:p>
            <a:p>
              <a:pPr>
                <a:lnSpc>
                  <a:spcPct val="90000"/>
                </a:lnSpc>
              </a:pPr>
              <a:r>
                <a:rPr lang="en-US" altLang="zh-CN" sz="2000" b="1"/>
                <a:t>+setColor(): Color</a:t>
              </a:r>
              <a:endParaRPr lang="en-US" altLang="zh-CN" sz="2000" b="1"/>
            </a:p>
            <a:p>
              <a:pPr>
                <a:lnSpc>
                  <a:spcPct val="90000"/>
                </a:lnSpc>
              </a:pPr>
              <a:r>
                <a:rPr lang="en-US" altLang="zh-CN" sz="2000" b="1"/>
                <a:t>+changeState(): void</a:t>
              </a:r>
              <a:endParaRPr lang="en-US" altLang="zh-CN" sz="2000" b="1"/>
            </a:p>
          </p:txBody>
        </p:sp>
      </p:grpSp>
      <p:grpSp>
        <p:nvGrpSpPr>
          <p:cNvPr id="104481" name="Group 33"/>
          <p:cNvGrpSpPr/>
          <p:nvPr/>
        </p:nvGrpSpPr>
        <p:grpSpPr bwMode="auto">
          <a:xfrm>
            <a:off x="8955090" y="5084764"/>
            <a:ext cx="2592387" cy="1239837"/>
            <a:chOff x="4014" y="3203"/>
            <a:chExt cx="1633" cy="781"/>
          </a:xfrm>
        </p:grpSpPr>
        <p:sp>
          <p:nvSpPr>
            <p:cNvPr id="23571" name="Rectangle 24"/>
            <p:cNvSpPr>
              <a:spLocks noChangeArrowheads="1"/>
            </p:cNvSpPr>
            <p:nvPr/>
          </p:nvSpPr>
          <p:spPr bwMode="auto">
            <a:xfrm>
              <a:off x="4014" y="3203"/>
              <a:ext cx="1631" cy="285"/>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Green</a:t>
              </a:r>
              <a:endParaRPr lang="en-US" altLang="zh-CN" sz="2800" b="1" dirty="0">
                <a:latin typeface="微软雅黑" panose="020B0503020204020204" pitchFamily="34" charset="-122"/>
                <a:ea typeface="微软雅黑" panose="020B0503020204020204" pitchFamily="34" charset="-122"/>
              </a:endParaRPr>
            </a:p>
          </p:txBody>
        </p:sp>
        <p:sp>
          <p:nvSpPr>
            <p:cNvPr id="23572" name="Rectangle 25"/>
            <p:cNvSpPr>
              <a:spLocks noChangeArrowheads="1"/>
            </p:cNvSpPr>
            <p:nvPr/>
          </p:nvSpPr>
          <p:spPr bwMode="auto">
            <a:xfrm>
              <a:off x="4014" y="3457"/>
              <a:ext cx="1633" cy="527"/>
            </a:xfrm>
            <a:prstGeom prst="rect">
              <a:avLst/>
            </a:prstGeom>
            <a:solidFill>
              <a:srgbClr val="FFFFFF"/>
            </a:solidFill>
            <a:ln w="12700">
              <a:solidFill>
                <a:srgbClr val="000000"/>
              </a:solidFill>
              <a:miter lim="800000"/>
            </a:ln>
          </p:spPr>
          <p:txBody>
            <a:bodyPr lIns="0" tIns="0" rIns="0" bIns="0" anchor="ctr">
              <a:spAutoFit/>
            </a:bodyPr>
            <a:lstStyle/>
            <a:p>
              <a:pPr algn="just">
                <a:lnSpc>
                  <a:spcPct val="90000"/>
                </a:lnSpc>
              </a:pPr>
              <a:r>
                <a:rPr lang="en-US" altLang="zh-CN" sz="2000" b="1" dirty="0"/>
                <a:t>+</a:t>
              </a:r>
              <a:r>
                <a:rPr lang="en-US" altLang="zh-CN" sz="2000" b="1" dirty="0" err="1"/>
                <a:t>performTask</a:t>
              </a:r>
              <a:r>
                <a:rPr lang="en-US" altLang="zh-CN" sz="2000" b="1" dirty="0"/>
                <a:t>(): void</a:t>
              </a:r>
              <a:endParaRPr lang="en-US" altLang="zh-CN" sz="2000" b="1" dirty="0"/>
            </a:p>
            <a:p>
              <a:pPr algn="just">
                <a:lnSpc>
                  <a:spcPct val="90000"/>
                </a:lnSpc>
              </a:pPr>
              <a:r>
                <a:rPr lang="en-US" altLang="zh-CN" sz="2000" b="1" dirty="0"/>
                <a:t>+</a:t>
              </a:r>
              <a:r>
                <a:rPr lang="en-US" altLang="zh-CN" sz="2000" b="1" dirty="0" err="1"/>
                <a:t>setColor</a:t>
              </a:r>
              <a:r>
                <a:rPr lang="en-US" altLang="zh-CN" sz="2000" b="1" dirty="0"/>
                <a:t>(): Color</a:t>
              </a:r>
              <a:endParaRPr lang="en-US" altLang="zh-CN" sz="2000" b="1" dirty="0"/>
            </a:p>
            <a:p>
              <a:pPr algn="just">
                <a:lnSpc>
                  <a:spcPct val="90000"/>
                </a:lnSpc>
              </a:pPr>
              <a:r>
                <a:rPr lang="en-US" altLang="zh-CN" sz="2000" b="1" dirty="0"/>
                <a:t>+</a:t>
              </a:r>
              <a:r>
                <a:rPr lang="en-US" altLang="zh-CN" sz="2000" b="1" dirty="0" err="1"/>
                <a:t>changeState</a:t>
              </a:r>
              <a:r>
                <a:rPr lang="en-US" altLang="zh-CN" sz="2000" b="1" dirty="0"/>
                <a:t>(): void</a:t>
              </a:r>
              <a:endParaRPr lang="en-US" altLang="zh-CN" sz="2000" b="1" dirty="0"/>
            </a:p>
          </p:txBody>
        </p:sp>
      </p:grpSp>
      <p:sp>
        <p:nvSpPr>
          <p:cNvPr id="104474" name="Line 26"/>
          <p:cNvSpPr>
            <a:spLocks noChangeShapeType="1"/>
          </p:cNvSpPr>
          <p:nvPr/>
        </p:nvSpPr>
        <p:spPr bwMode="auto">
          <a:xfrm>
            <a:off x="4667569" y="4859338"/>
            <a:ext cx="558000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4482" name="Group 34"/>
          <p:cNvGrpSpPr/>
          <p:nvPr/>
        </p:nvGrpSpPr>
        <p:grpSpPr bwMode="auto">
          <a:xfrm>
            <a:off x="1077121" y="1063626"/>
            <a:ext cx="3746500" cy="2193925"/>
            <a:chOff x="112" y="670"/>
            <a:chExt cx="2450" cy="1382"/>
          </a:xfrm>
        </p:grpSpPr>
        <p:sp>
          <p:nvSpPr>
            <p:cNvPr id="23575" name="Rectangle 11"/>
            <p:cNvSpPr>
              <a:spLocks noChangeArrowheads="1"/>
            </p:cNvSpPr>
            <p:nvPr/>
          </p:nvSpPr>
          <p:spPr bwMode="auto">
            <a:xfrm>
              <a:off x="112" y="670"/>
              <a:ext cx="2449" cy="300"/>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dirty="0">
                  <a:latin typeface="微软雅黑" panose="020B0503020204020204" pitchFamily="34" charset="-122"/>
                  <a:ea typeface="微软雅黑" panose="020B0503020204020204" pitchFamily="34" charset="-122"/>
                </a:rPr>
                <a:t>Context</a:t>
              </a:r>
              <a:endParaRPr lang="en-US" altLang="zh-CN" sz="2800" b="1" dirty="0">
                <a:latin typeface="微软雅黑" panose="020B0503020204020204" pitchFamily="34" charset="-122"/>
                <a:ea typeface="微软雅黑" panose="020B0503020204020204" pitchFamily="34" charset="-122"/>
              </a:endParaRPr>
            </a:p>
          </p:txBody>
        </p:sp>
        <p:sp>
          <p:nvSpPr>
            <p:cNvPr id="23576" name="Rectangle 12"/>
            <p:cNvSpPr>
              <a:spLocks noChangeArrowheads="1"/>
            </p:cNvSpPr>
            <p:nvPr/>
          </p:nvSpPr>
          <p:spPr bwMode="auto">
            <a:xfrm>
              <a:off x="112" y="1145"/>
              <a:ext cx="2450" cy="907"/>
            </a:xfrm>
            <a:prstGeom prst="rect">
              <a:avLst/>
            </a:prstGeom>
            <a:solidFill>
              <a:srgbClr val="FFFFFF"/>
            </a:solidFill>
            <a:ln w="12700">
              <a:solidFill>
                <a:srgbClr val="000000"/>
              </a:solidFill>
              <a:miter lim="800000"/>
            </a:ln>
          </p:spPr>
          <p:txBody>
            <a:bodyPr lIns="53950" tIns="26975" rIns="53950" bIns="26975" anchor="ctr">
              <a:spAutoFit/>
            </a:bodyPr>
            <a:lstStyle/>
            <a:p>
              <a:pPr algn="just">
                <a:lnSpc>
                  <a:spcPct val="90000"/>
                </a:lnSpc>
              </a:pPr>
              <a:r>
                <a:rPr lang="en-US" altLang="zh-CN" b="1"/>
                <a:t>+Context(LightState lt)</a:t>
              </a:r>
              <a:endParaRPr lang="en-US" altLang="zh-CN" sz="2000" b="1"/>
            </a:p>
            <a:p>
              <a:pPr algn="just">
                <a:lnSpc>
                  <a:spcPct val="90000"/>
                </a:lnSpc>
              </a:pPr>
              <a:r>
                <a:rPr lang="en-US" altLang="zh-CN" sz="2000" b="1"/>
                <a:t>+getColor(): Color</a:t>
              </a:r>
              <a:endParaRPr lang="en-US" altLang="zh-CN" sz="2000" b="1"/>
            </a:p>
            <a:p>
              <a:pPr algn="just">
                <a:lnSpc>
                  <a:spcPct val="90000"/>
                </a:lnSpc>
              </a:pPr>
              <a:r>
                <a:rPr lang="en-US" altLang="zh-CN" sz="2000" b="1"/>
                <a:t>+doAction (): void </a:t>
              </a:r>
              <a:r>
                <a:rPr lang="zh-CN" altLang="en-US" sz="1200" b="1">
                  <a:solidFill>
                    <a:srgbClr val="0000CC"/>
                  </a:solidFill>
                </a:rPr>
                <a:t>调用</a:t>
              </a:r>
              <a:r>
                <a:rPr lang="en-US" altLang="zh-CN" sz="1200" b="1">
                  <a:solidFill>
                    <a:srgbClr val="0000CC"/>
                  </a:solidFill>
                </a:rPr>
                <a:t>performTask()</a:t>
              </a:r>
              <a:r>
                <a:rPr lang="en-US" altLang="zh-CN" sz="1200"/>
                <a:t> </a:t>
              </a:r>
              <a:endParaRPr lang="en-US" altLang="zh-CN" sz="1200" b="1"/>
            </a:p>
            <a:p>
              <a:pPr algn="just">
                <a:lnSpc>
                  <a:spcPct val="90000"/>
                </a:lnSpc>
              </a:pPr>
              <a:r>
                <a:rPr lang="en-US" altLang="zh-CN" sz="2000" b="1"/>
                <a:t>+setState(String st): void</a:t>
              </a:r>
              <a:endParaRPr lang="en-US" altLang="zh-CN" sz="2000" b="1"/>
            </a:p>
            <a:p>
              <a:pPr algn="just">
                <a:lnSpc>
                  <a:spcPct val="90000"/>
                </a:lnSpc>
              </a:pPr>
              <a:r>
                <a:rPr lang="en-US" altLang="zh-CN" sz="2000" b="1"/>
                <a:t>+setupStateObj(): LightState</a:t>
              </a:r>
              <a:endParaRPr lang="en-US" altLang="zh-CN" sz="2000" b="1"/>
            </a:p>
          </p:txBody>
        </p:sp>
        <p:sp>
          <p:nvSpPr>
            <p:cNvPr id="23577" name="Rectangle 27"/>
            <p:cNvSpPr>
              <a:spLocks noChangeArrowheads="1"/>
            </p:cNvSpPr>
            <p:nvPr/>
          </p:nvSpPr>
          <p:spPr bwMode="auto">
            <a:xfrm>
              <a:off x="114" y="966"/>
              <a:ext cx="2445" cy="194"/>
            </a:xfrm>
            <a:prstGeom prst="rect">
              <a:avLst/>
            </a:prstGeom>
            <a:solidFill>
              <a:srgbClr val="FFFFFF"/>
            </a:solidFill>
            <a:ln w="12700">
              <a:solidFill>
                <a:srgbClr val="000000"/>
              </a:solidFill>
              <a:miter lim="800000"/>
            </a:ln>
          </p:spPr>
          <p:txBody>
            <a:bodyPr lIns="18000" tIns="0" rIns="18000" bIns="0" anchor="ctr">
              <a:spAutoFit/>
            </a:bodyPr>
            <a:lstStyle/>
            <a:p>
              <a:pPr algn="just"/>
              <a:r>
                <a:rPr lang="en-US" altLang="zh-CN" sz="2000" b="1"/>
                <a:t>-light: LightState</a:t>
              </a:r>
              <a:endParaRPr lang="en-US" altLang="zh-CN" sz="2000" b="1"/>
            </a:p>
          </p:txBody>
        </p:sp>
      </p:grpSp>
      <p:sp>
        <p:nvSpPr>
          <p:cNvPr id="104476" name="Line 28"/>
          <p:cNvSpPr>
            <a:spLocks noChangeShapeType="1"/>
          </p:cNvSpPr>
          <p:nvPr/>
        </p:nvSpPr>
        <p:spPr bwMode="auto">
          <a:xfrm>
            <a:off x="3432175" y="3535364"/>
            <a:ext cx="0" cy="377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9" name="Text Box 29"/>
          <p:cNvSpPr txBox="1">
            <a:spLocks noChangeArrowheads="1"/>
          </p:cNvSpPr>
          <p:nvPr/>
        </p:nvSpPr>
        <p:spPr bwMode="auto">
          <a:xfrm>
            <a:off x="1992313" y="6308725"/>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b="1"/>
              <a:t>交通信号灯控制软件</a:t>
            </a:r>
            <a:r>
              <a:rPr lang="en-US" altLang="zh-CN" sz="2400" b="1"/>
              <a:t>-</a:t>
            </a:r>
            <a:r>
              <a:rPr lang="zh-CN" altLang="en-US" sz="2400" b="1"/>
              <a:t>设计</a:t>
            </a:r>
            <a:r>
              <a:rPr lang="en-US" altLang="zh-CN" sz="2400" b="1"/>
              <a:t>1</a:t>
            </a:r>
            <a:endParaRPr lang="en-US" altLang="zh-CN" sz="2400" b="1"/>
          </a:p>
        </p:txBody>
      </p:sp>
      <p:sp>
        <p:nvSpPr>
          <p:cNvPr id="104484" name="Text Box 36"/>
          <p:cNvSpPr txBox="1">
            <a:spLocks noChangeArrowheads="1"/>
          </p:cNvSpPr>
          <p:nvPr/>
        </p:nvSpPr>
        <p:spPr bwMode="auto">
          <a:xfrm>
            <a:off x="5880101" y="1570039"/>
            <a:ext cx="41767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CC"/>
                </a:solidFill>
                <a:latin typeface="微软雅黑" panose="020B0503020204020204" pitchFamily="34" charset="-122"/>
                <a:ea typeface="微软雅黑" panose="020B0503020204020204" pitchFamily="34" charset="-122"/>
              </a:rPr>
              <a:t>具体的子类负责改变状态</a:t>
            </a:r>
            <a:endParaRPr lang="zh-CN" altLang="en-US" sz="2600" b="1">
              <a:solidFill>
                <a:srgbClr val="0000CC"/>
              </a:solidFill>
              <a:latin typeface="微软雅黑" panose="020B0503020204020204" pitchFamily="34" charset="-122"/>
              <a:ea typeface="微软雅黑" panose="020B0503020204020204" pitchFamily="34" charset="-122"/>
            </a:endParaRPr>
          </a:p>
        </p:txBody>
      </p:sp>
      <p:grpSp>
        <p:nvGrpSpPr>
          <p:cNvPr id="104488" name="Group 40"/>
          <p:cNvGrpSpPr/>
          <p:nvPr/>
        </p:nvGrpSpPr>
        <p:grpSpPr bwMode="auto">
          <a:xfrm>
            <a:off x="1774826" y="3141664"/>
            <a:ext cx="2449513" cy="1366837"/>
            <a:chOff x="158" y="1979"/>
            <a:chExt cx="1543" cy="861"/>
          </a:xfrm>
        </p:grpSpPr>
        <p:sp>
          <p:nvSpPr>
            <p:cNvPr id="23582" name="Text Box 37"/>
            <p:cNvSpPr txBox="1">
              <a:spLocks noChangeArrowheads="1"/>
            </p:cNvSpPr>
            <p:nvPr/>
          </p:nvSpPr>
          <p:spPr bwMode="auto">
            <a:xfrm>
              <a:off x="158" y="2513"/>
              <a:ext cx="15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CC"/>
                  </a:solidFill>
                  <a:latin typeface="微软雅黑" panose="020B0503020204020204" pitchFamily="34" charset="-122"/>
                  <a:ea typeface="微软雅黑" panose="020B0503020204020204" pitchFamily="34" charset="-122"/>
                </a:rPr>
                <a:t>决定状态对象</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23583" name="Line 38"/>
            <p:cNvSpPr>
              <a:spLocks noChangeShapeType="1"/>
            </p:cNvSpPr>
            <p:nvPr/>
          </p:nvSpPr>
          <p:spPr bwMode="auto">
            <a:xfrm flipV="1">
              <a:off x="521" y="1979"/>
              <a:ext cx="0" cy="589"/>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4487" name="Text Box 39"/>
          <p:cNvSpPr txBox="1">
            <a:spLocks noChangeArrowheads="1"/>
          </p:cNvSpPr>
          <p:nvPr/>
        </p:nvSpPr>
        <p:spPr bwMode="auto">
          <a:xfrm>
            <a:off x="5807076" y="620714"/>
            <a:ext cx="417671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CC"/>
                </a:solidFill>
                <a:latin typeface="微软雅黑" panose="020B0503020204020204" pitchFamily="34" charset="-122"/>
                <a:ea typeface="微软雅黑" panose="020B0503020204020204" pitchFamily="34" charset="-122"/>
              </a:rPr>
              <a:t>将责任分配到</a:t>
            </a:r>
            <a:r>
              <a:rPr lang="en-US" altLang="zh-CN" sz="2600" b="1">
                <a:solidFill>
                  <a:srgbClr val="0000CC"/>
                </a:solidFill>
                <a:latin typeface="微软雅黑" panose="020B0503020204020204" pitchFamily="34" charset="-122"/>
                <a:ea typeface="微软雅黑" panose="020B0503020204020204" pitchFamily="34" charset="-122"/>
              </a:rPr>
              <a:t>Context</a:t>
            </a:r>
            <a:r>
              <a:rPr lang="zh-CN" altLang="en-US" sz="2600" b="1">
                <a:solidFill>
                  <a:srgbClr val="0000CC"/>
                </a:solidFill>
                <a:latin typeface="微软雅黑" panose="020B0503020204020204" pitchFamily="34" charset="-122"/>
                <a:ea typeface="微软雅黑" panose="020B0503020204020204" pitchFamily="34" charset="-122"/>
              </a:rPr>
              <a:t>与</a:t>
            </a:r>
            <a:r>
              <a:rPr lang="en-US" altLang="zh-CN" sz="2600" b="1">
                <a:solidFill>
                  <a:srgbClr val="0000CC"/>
                </a:solidFill>
                <a:latin typeface="微软雅黑" panose="020B0503020204020204" pitchFamily="34" charset="-122"/>
                <a:ea typeface="微软雅黑" panose="020B0503020204020204" pitchFamily="34" charset="-122"/>
              </a:rPr>
              <a:t>LightState</a:t>
            </a:r>
            <a:r>
              <a:rPr lang="zh-CN" altLang="en-US" sz="2600" b="1">
                <a:solidFill>
                  <a:srgbClr val="0000CC"/>
                </a:solidFill>
                <a:latin typeface="微软雅黑" panose="020B0503020204020204" pitchFamily="34" charset="-122"/>
                <a:ea typeface="微软雅黑" panose="020B0503020204020204" pitchFamily="34" charset="-122"/>
              </a:rPr>
              <a:t>两个类之中</a:t>
            </a:r>
            <a:endParaRPr lang="zh-CN" altLang="en-US" sz="2600" b="1">
              <a:solidFill>
                <a:srgbClr val="0000CC"/>
              </a:solidFill>
              <a:latin typeface="微软雅黑" panose="020B0503020204020204" pitchFamily="34" charset="-122"/>
              <a:ea typeface="微软雅黑" panose="020B0503020204020204" pitchFamily="34" charset="-122"/>
            </a:endParaRPr>
          </a:p>
        </p:txBody>
      </p:sp>
      <p:sp>
        <p:nvSpPr>
          <p:cNvPr id="23585" name="Rectangle 3"/>
          <p:cNvSpPr>
            <a:spLocks noChangeArrowheads="1"/>
          </p:cNvSpPr>
          <p:nvPr/>
        </p:nvSpPr>
        <p:spPr bwMode="auto">
          <a:xfrm>
            <a:off x="5792788" y="2560639"/>
            <a:ext cx="4125912" cy="377825"/>
          </a:xfrm>
          <a:prstGeom prst="rect">
            <a:avLst/>
          </a:prstGeom>
          <a:solidFill>
            <a:srgbClr val="FFFFFF"/>
          </a:solidFill>
          <a:ln w="12700">
            <a:solidFill>
              <a:srgbClr val="000000"/>
            </a:solidFill>
            <a:miter lim="800000"/>
          </a:ln>
        </p:spPr>
        <p:txBody>
          <a:bodyPr lIns="0" tIns="0" rIns="0" bIns="0" anchor="ctr">
            <a:spAutoFit/>
          </a:bodyPr>
          <a:lstStyle/>
          <a:p>
            <a:r>
              <a:rPr lang="en-US" altLang="zh-CN" sz="2400" b="1"/>
              <a:t>-context: Context</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457"/>
                                        </p:tgtEl>
                                        <p:attrNameLst>
                                          <p:attrName>style.visibility</p:attrName>
                                        </p:attrNameLst>
                                      </p:cBhvr>
                                      <p:to>
                                        <p:strVal val="visible"/>
                                      </p:to>
                                    </p:set>
                                    <p:animEffect transition="in" filter="slide(fromBottom)">
                                      <p:cBhvr>
                                        <p:cTn id="7" dur="500"/>
                                        <p:tgtEl>
                                          <p:spTgt spid="10445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4458"/>
                                        </p:tgtEl>
                                        <p:attrNameLst>
                                          <p:attrName>style.visibility</p:attrName>
                                        </p:attrNameLst>
                                      </p:cBhvr>
                                      <p:to>
                                        <p:strVal val="visible"/>
                                      </p:to>
                                    </p:set>
                                    <p:animEffect transition="in" filter="slide(fromBottom)">
                                      <p:cBhvr>
                                        <p:cTn id="10" dur="500"/>
                                        <p:tgtEl>
                                          <p:spTgt spid="104458"/>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4463"/>
                                        </p:tgtEl>
                                        <p:attrNameLst>
                                          <p:attrName>style.visibility</p:attrName>
                                        </p:attrNameLst>
                                      </p:cBhvr>
                                      <p:to>
                                        <p:strVal val="visible"/>
                                      </p:to>
                                    </p:set>
                                    <p:animEffect transition="in" filter="slide(fromBottom)">
                                      <p:cBhvr>
                                        <p:cTn id="13" dur="500"/>
                                        <p:tgtEl>
                                          <p:spTgt spid="10446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4464"/>
                                        </p:tgtEl>
                                        <p:attrNameLst>
                                          <p:attrName>style.visibility</p:attrName>
                                        </p:attrNameLst>
                                      </p:cBhvr>
                                      <p:to>
                                        <p:strVal val="visible"/>
                                      </p:to>
                                    </p:set>
                                    <p:animEffect transition="in" filter="slide(fromBottom)">
                                      <p:cBhvr>
                                        <p:cTn id="16" dur="500"/>
                                        <p:tgtEl>
                                          <p:spTgt spid="104464"/>
                                        </p:tgtEl>
                                      </p:cBhvr>
                                    </p:animEffect>
                                  </p:childTnLst>
                                </p:cTn>
                              </p:par>
                              <p:par>
                                <p:cTn id="17" presetID="12" presetClass="entr" presetSubtype="4" fill="hold" nodeType="withEffect">
                                  <p:stCondLst>
                                    <p:cond delay="0"/>
                                  </p:stCondLst>
                                  <p:childTnLst>
                                    <p:set>
                                      <p:cBhvr>
                                        <p:cTn id="18" dur="1" fill="hold">
                                          <p:stCondLst>
                                            <p:cond delay="0"/>
                                          </p:stCondLst>
                                        </p:cTn>
                                        <p:tgtEl>
                                          <p:spTgt spid="104479"/>
                                        </p:tgtEl>
                                        <p:attrNameLst>
                                          <p:attrName>style.visibility</p:attrName>
                                        </p:attrNameLst>
                                      </p:cBhvr>
                                      <p:to>
                                        <p:strVal val="visible"/>
                                      </p:to>
                                    </p:set>
                                    <p:animEffect transition="in" filter="slide(fromBottom)">
                                      <p:cBhvr>
                                        <p:cTn id="19" dur="500"/>
                                        <p:tgtEl>
                                          <p:spTgt spid="104479"/>
                                        </p:tgtEl>
                                      </p:cBhvr>
                                    </p:animEffect>
                                  </p:childTnLst>
                                </p:cTn>
                              </p:par>
                              <p:par>
                                <p:cTn id="20" presetID="12" presetClass="entr" presetSubtype="4" fill="hold" nodeType="withEffect">
                                  <p:stCondLst>
                                    <p:cond delay="0"/>
                                  </p:stCondLst>
                                  <p:childTnLst>
                                    <p:set>
                                      <p:cBhvr>
                                        <p:cTn id="21" dur="1" fill="hold">
                                          <p:stCondLst>
                                            <p:cond delay="0"/>
                                          </p:stCondLst>
                                        </p:cTn>
                                        <p:tgtEl>
                                          <p:spTgt spid="104480"/>
                                        </p:tgtEl>
                                        <p:attrNameLst>
                                          <p:attrName>style.visibility</p:attrName>
                                        </p:attrNameLst>
                                      </p:cBhvr>
                                      <p:to>
                                        <p:strVal val="visible"/>
                                      </p:to>
                                    </p:set>
                                    <p:animEffect transition="in" filter="slide(fromBottom)">
                                      <p:cBhvr>
                                        <p:cTn id="22" dur="500"/>
                                        <p:tgtEl>
                                          <p:spTgt spid="104480"/>
                                        </p:tgtEl>
                                      </p:cBhvr>
                                    </p:animEffect>
                                  </p:childTnLst>
                                </p:cTn>
                              </p:par>
                              <p:par>
                                <p:cTn id="23" presetID="12" presetClass="entr" presetSubtype="4" fill="hold" nodeType="withEffect">
                                  <p:stCondLst>
                                    <p:cond delay="0"/>
                                  </p:stCondLst>
                                  <p:childTnLst>
                                    <p:set>
                                      <p:cBhvr>
                                        <p:cTn id="24" dur="1" fill="hold">
                                          <p:stCondLst>
                                            <p:cond delay="0"/>
                                          </p:stCondLst>
                                        </p:cTn>
                                        <p:tgtEl>
                                          <p:spTgt spid="104481"/>
                                        </p:tgtEl>
                                        <p:attrNameLst>
                                          <p:attrName>style.visibility</p:attrName>
                                        </p:attrNameLst>
                                      </p:cBhvr>
                                      <p:to>
                                        <p:strVal val="visible"/>
                                      </p:to>
                                    </p:set>
                                    <p:animEffect transition="in" filter="slide(fromBottom)">
                                      <p:cBhvr>
                                        <p:cTn id="25" dur="500"/>
                                        <p:tgtEl>
                                          <p:spTgt spid="104481"/>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4474"/>
                                        </p:tgtEl>
                                        <p:attrNameLst>
                                          <p:attrName>style.visibility</p:attrName>
                                        </p:attrNameLst>
                                      </p:cBhvr>
                                      <p:to>
                                        <p:strVal val="visible"/>
                                      </p:to>
                                    </p:set>
                                    <p:animEffect transition="in" filter="slide(fromBottom)">
                                      <p:cBhvr>
                                        <p:cTn id="28" dur="500"/>
                                        <p:tgtEl>
                                          <p:spTgt spid="104474"/>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104482"/>
                                        </p:tgtEl>
                                        <p:attrNameLst>
                                          <p:attrName>style.visibility</p:attrName>
                                        </p:attrNameLst>
                                      </p:cBhvr>
                                      <p:to>
                                        <p:strVal val="visible"/>
                                      </p:to>
                                    </p:set>
                                    <p:anim calcmode="lin" valueType="num">
                                      <p:cBhvr>
                                        <p:cTn id="33" dur="1000" fill="hold"/>
                                        <p:tgtEl>
                                          <p:spTgt spid="104482"/>
                                        </p:tgtEl>
                                        <p:attrNameLst>
                                          <p:attrName>ppt_x</p:attrName>
                                        </p:attrNameLst>
                                      </p:cBhvr>
                                      <p:tavLst>
                                        <p:tav tm="0">
                                          <p:val>
                                            <p:strVal val="#ppt_x-.2"/>
                                          </p:val>
                                        </p:tav>
                                        <p:tav tm="100000">
                                          <p:val>
                                            <p:strVal val="#ppt_x"/>
                                          </p:val>
                                        </p:tav>
                                      </p:tavLst>
                                    </p:anim>
                                    <p:anim calcmode="lin" valueType="num">
                                      <p:cBhvr>
                                        <p:cTn id="34" dur="1000" fill="hold"/>
                                        <p:tgtEl>
                                          <p:spTgt spid="10448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0448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04462"/>
                                        </p:tgtEl>
                                        <p:attrNameLst>
                                          <p:attrName>style.visibility</p:attrName>
                                        </p:attrNameLst>
                                      </p:cBhvr>
                                      <p:to>
                                        <p:strVal val="visible"/>
                                      </p:to>
                                    </p:set>
                                    <p:anim calcmode="lin" valueType="num">
                                      <p:cBhvr>
                                        <p:cTn id="40" dur="1000" fill="hold"/>
                                        <p:tgtEl>
                                          <p:spTgt spid="104462"/>
                                        </p:tgtEl>
                                        <p:attrNameLst>
                                          <p:attrName>ppt_x</p:attrName>
                                        </p:attrNameLst>
                                      </p:cBhvr>
                                      <p:tavLst>
                                        <p:tav tm="0">
                                          <p:val>
                                            <p:strVal val="#ppt_x-.2"/>
                                          </p:val>
                                        </p:tav>
                                        <p:tav tm="100000">
                                          <p:val>
                                            <p:strVal val="#ppt_x"/>
                                          </p:val>
                                        </p:tav>
                                      </p:tavLst>
                                    </p:anim>
                                    <p:anim calcmode="lin" valueType="num">
                                      <p:cBhvr>
                                        <p:cTn id="41" dur="1000" fill="hold"/>
                                        <p:tgtEl>
                                          <p:spTgt spid="104462"/>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04462"/>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104476"/>
                                        </p:tgtEl>
                                        <p:attrNameLst>
                                          <p:attrName>style.visibility</p:attrName>
                                        </p:attrNameLst>
                                      </p:cBhvr>
                                      <p:to>
                                        <p:strVal val="visible"/>
                                      </p:to>
                                    </p:set>
                                    <p:anim calcmode="lin" valueType="num">
                                      <p:cBhvr>
                                        <p:cTn id="45" dur="1000" fill="hold"/>
                                        <p:tgtEl>
                                          <p:spTgt spid="104476"/>
                                        </p:tgtEl>
                                        <p:attrNameLst>
                                          <p:attrName>ppt_x</p:attrName>
                                        </p:attrNameLst>
                                      </p:cBhvr>
                                      <p:tavLst>
                                        <p:tav tm="0">
                                          <p:val>
                                            <p:strVal val="#ppt_x-.2"/>
                                          </p:val>
                                        </p:tav>
                                        <p:tav tm="100000">
                                          <p:val>
                                            <p:strVal val="#ppt_x"/>
                                          </p:val>
                                        </p:tav>
                                      </p:tavLst>
                                    </p:anim>
                                    <p:anim calcmode="lin" valueType="num">
                                      <p:cBhvr>
                                        <p:cTn id="46" dur="1000" fill="hold"/>
                                        <p:tgtEl>
                                          <p:spTgt spid="10447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4476"/>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104454"/>
                                        </p:tgtEl>
                                        <p:attrNameLst>
                                          <p:attrName>style.visibility</p:attrName>
                                        </p:attrNameLst>
                                      </p:cBhvr>
                                      <p:to>
                                        <p:strVal val="visible"/>
                                      </p:to>
                                    </p:set>
                                    <p:anim calcmode="lin" valueType="num">
                                      <p:cBhvr>
                                        <p:cTn id="50" dur="1000" fill="hold"/>
                                        <p:tgtEl>
                                          <p:spTgt spid="104454"/>
                                        </p:tgtEl>
                                        <p:attrNameLst>
                                          <p:attrName>ppt_x</p:attrName>
                                        </p:attrNameLst>
                                      </p:cBhvr>
                                      <p:tavLst>
                                        <p:tav tm="0">
                                          <p:val>
                                            <p:strVal val="#ppt_x-.2"/>
                                          </p:val>
                                        </p:tav>
                                        <p:tav tm="100000">
                                          <p:val>
                                            <p:strVal val="#ppt_x"/>
                                          </p:val>
                                        </p:tav>
                                      </p:tavLst>
                                    </p:anim>
                                    <p:anim calcmode="lin" valueType="num">
                                      <p:cBhvr>
                                        <p:cTn id="51" dur="1000" fill="hold"/>
                                        <p:tgtEl>
                                          <p:spTgt spid="104454"/>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04454"/>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104461"/>
                                        </p:tgtEl>
                                        <p:attrNameLst>
                                          <p:attrName>style.visibility</p:attrName>
                                        </p:attrNameLst>
                                      </p:cBhvr>
                                      <p:to>
                                        <p:strVal val="visible"/>
                                      </p:to>
                                    </p:set>
                                    <p:anim calcmode="lin" valueType="num">
                                      <p:cBhvr>
                                        <p:cTn id="55" dur="1000" fill="hold"/>
                                        <p:tgtEl>
                                          <p:spTgt spid="104461"/>
                                        </p:tgtEl>
                                        <p:attrNameLst>
                                          <p:attrName>ppt_x</p:attrName>
                                        </p:attrNameLst>
                                      </p:cBhvr>
                                      <p:tavLst>
                                        <p:tav tm="0">
                                          <p:val>
                                            <p:strVal val="#ppt_x-.2"/>
                                          </p:val>
                                        </p:tav>
                                        <p:tav tm="100000">
                                          <p:val>
                                            <p:strVal val="#ppt_x"/>
                                          </p:val>
                                        </p:tav>
                                      </p:tavLst>
                                    </p:anim>
                                    <p:anim calcmode="lin" valueType="num">
                                      <p:cBhvr>
                                        <p:cTn id="56" dur="1000" fill="hold"/>
                                        <p:tgtEl>
                                          <p:spTgt spid="104461"/>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4461"/>
                                        </p:tgtEl>
                                      </p:cBhvr>
                                    </p:animEffect>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grpId="0" nodeType="clickEffect">
                                  <p:stCondLst>
                                    <p:cond delay="0"/>
                                  </p:stCondLst>
                                  <p:childTnLst>
                                    <p:set>
                                      <p:cBhvr>
                                        <p:cTn id="61" dur="1" fill="hold">
                                          <p:stCondLst>
                                            <p:cond delay="0"/>
                                          </p:stCondLst>
                                        </p:cTn>
                                        <p:tgtEl>
                                          <p:spTgt spid="104468"/>
                                        </p:tgtEl>
                                        <p:attrNameLst>
                                          <p:attrName>style.visibility</p:attrName>
                                        </p:attrNameLst>
                                      </p:cBhvr>
                                      <p:to>
                                        <p:strVal val="visible"/>
                                      </p:to>
                                    </p:set>
                                    <p:anim calcmode="lin" valueType="num">
                                      <p:cBhvr>
                                        <p:cTn id="62" dur="1000" fill="hold"/>
                                        <p:tgtEl>
                                          <p:spTgt spid="104468"/>
                                        </p:tgtEl>
                                        <p:attrNameLst>
                                          <p:attrName>ppt_x</p:attrName>
                                        </p:attrNameLst>
                                      </p:cBhvr>
                                      <p:tavLst>
                                        <p:tav tm="0">
                                          <p:val>
                                            <p:strVal val="#ppt_x-.2"/>
                                          </p:val>
                                        </p:tav>
                                        <p:tav tm="100000">
                                          <p:val>
                                            <p:strVal val="#ppt_x"/>
                                          </p:val>
                                        </p:tav>
                                      </p:tavLst>
                                    </p:anim>
                                    <p:anim calcmode="lin" valueType="num">
                                      <p:cBhvr>
                                        <p:cTn id="63" dur="1000" fill="hold"/>
                                        <p:tgtEl>
                                          <p:spTgt spid="104468"/>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04468"/>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104469"/>
                                        </p:tgtEl>
                                        <p:attrNameLst>
                                          <p:attrName>style.visibility</p:attrName>
                                        </p:attrNameLst>
                                      </p:cBhvr>
                                      <p:to>
                                        <p:strVal val="visible"/>
                                      </p:to>
                                    </p:set>
                                    <p:anim calcmode="lin" valueType="num">
                                      <p:cBhvr>
                                        <p:cTn id="67" dur="1000" fill="hold"/>
                                        <p:tgtEl>
                                          <p:spTgt spid="104469"/>
                                        </p:tgtEl>
                                        <p:attrNameLst>
                                          <p:attrName>ppt_x</p:attrName>
                                        </p:attrNameLst>
                                      </p:cBhvr>
                                      <p:tavLst>
                                        <p:tav tm="0">
                                          <p:val>
                                            <p:strVal val="#ppt_x-.2"/>
                                          </p:val>
                                        </p:tav>
                                        <p:tav tm="100000">
                                          <p:val>
                                            <p:strVal val="#ppt_x"/>
                                          </p:val>
                                        </p:tav>
                                      </p:tavLst>
                                    </p:anim>
                                    <p:anim calcmode="lin" valueType="num">
                                      <p:cBhvr>
                                        <p:cTn id="68" dur="1000" fill="hold"/>
                                        <p:tgtEl>
                                          <p:spTgt spid="104469"/>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04469"/>
                                        </p:tgtEl>
                                      </p:cBhvr>
                                    </p:animEffect>
                                  </p:childTnLst>
                                </p:cTn>
                              </p:par>
                            </p:childTnLst>
                          </p:cTn>
                        </p:par>
                        <p:par>
                          <p:cTn id="70" fill="hold">
                            <p:stCondLst>
                              <p:cond delay="1000"/>
                            </p:stCondLst>
                            <p:childTnLst>
                              <p:par>
                                <p:cTn id="71" presetID="12" presetClass="entr" presetSubtype="4" fill="hold" grpId="0" nodeType="afterEffect">
                                  <p:stCondLst>
                                    <p:cond delay="0"/>
                                  </p:stCondLst>
                                  <p:childTnLst>
                                    <p:set>
                                      <p:cBhvr>
                                        <p:cTn id="72" dur="1" fill="hold">
                                          <p:stCondLst>
                                            <p:cond delay="0"/>
                                          </p:stCondLst>
                                        </p:cTn>
                                        <p:tgtEl>
                                          <p:spTgt spid="104487"/>
                                        </p:tgtEl>
                                        <p:attrNameLst>
                                          <p:attrName>style.visibility</p:attrName>
                                        </p:attrNameLst>
                                      </p:cBhvr>
                                      <p:to>
                                        <p:strVal val="visible"/>
                                      </p:to>
                                    </p:set>
                                    <p:animEffect transition="in" filter="slide(fromBottom)">
                                      <p:cBhvr>
                                        <p:cTn id="73" dur="500"/>
                                        <p:tgtEl>
                                          <p:spTgt spid="104487"/>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104484"/>
                                        </p:tgtEl>
                                        <p:attrNameLst>
                                          <p:attrName>style.visibility</p:attrName>
                                        </p:attrNameLst>
                                      </p:cBhvr>
                                      <p:to>
                                        <p:strVal val="visible"/>
                                      </p:to>
                                    </p:set>
                                    <p:anim calcmode="lin" valueType="num">
                                      <p:cBhvr>
                                        <p:cTn id="78" dur="1000" fill="hold"/>
                                        <p:tgtEl>
                                          <p:spTgt spid="104484"/>
                                        </p:tgtEl>
                                        <p:attrNameLst>
                                          <p:attrName>ppt_x</p:attrName>
                                        </p:attrNameLst>
                                      </p:cBhvr>
                                      <p:tavLst>
                                        <p:tav tm="0">
                                          <p:val>
                                            <p:strVal val="#ppt_x-.2"/>
                                          </p:val>
                                        </p:tav>
                                        <p:tav tm="100000">
                                          <p:val>
                                            <p:strVal val="#ppt_x"/>
                                          </p:val>
                                        </p:tav>
                                      </p:tavLst>
                                    </p:anim>
                                    <p:anim calcmode="lin" valueType="num">
                                      <p:cBhvr>
                                        <p:cTn id="79" dur="1000" fill="hold"/>
                                        <p:tgtEl>
                                          <p:spTgt spid="104484"/>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04484"/>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nodeType="clickEffect">
                                  <p:stCondLst>
                                    <p:cond delay="0"/>
                                  </p:stCondLst>
                                  <p:childTnLst>
                                    <p:set>
                                      <p:cBhvr>
                                        <p:cTn id="84" dur="1" fill="hold">
                                          <p:stCondLst>
                                            <p:cond delay="0"/>
                                          </p:stCondLst>
                                        </p:cTn>
                                        <p:tgtEl>
                                          <p:spTgt spid="104488"/>
                                        </p:tgtEl>
                                        <p:attrNameLst>
                                          <p:attrName>style.visibility</p:attrName>
                                        </p:attrNameLst>
                                      </p:cBhvr>
                                      <p:to>
                                        <p:strVal val="visible"/>
                                      </p:to>
                                    </p:set>
                                    <p:animEffect transition="in" filter="slide(fromBottom)">
                                      <p:cBhvr>
                                        <p:cTn id="85" dur="500"/>
                                        <p:tgtEl>
                                          <p:spTgt spid="10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nimBg="1"/>
      <p:bldP spid="104457" grpId="0" animBg="1"/>
      <p:bldP spid="104458" grpId="0" animBg="1"/>
      <p:bldP spid="104461" grpId="0" animBg="1"/>
      <p:bldP spid="104462" grpId="0" animBg="1"/>
      <p:bldP spid="104463" grpId="0" animBg="1"/>
      <p:bldP spid="104464" grpId="0" animBg="1"/>
      <p:bldP spid="104468" grpId="0" animBg="1"/>
      <p:bldP spid="104469" grpId="0" animBg="1"/>
      <p:bldP spid="104474" grpId="0" animBg="1"/>
      <p:bldP spid="104476" grpId="0" animBg="1"/>
      <p:bldP spid="104484" grpId="0"/>
      <p:bldP spid="1044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742383" y="1341438"/>
            <a:ext cx="10999961" cy="4543314"/>
          </a:xfrm>
        </p:spPr>
        <p:txBody>
          <a:bodyPr>
            <a:normAutofit/>
          </a:bodyPr>
          <a:lstStyle/>
          <a:p>
            <a:pPr eaLnBrk="1" hangingPunct="1"/>
            <a:r>
              <a:rPr lang="zh-CN" altLang="en-US" b="1" dirty="0">
                <a:solidFill>
                  <a:srgbClr val="0000CC"/>
                </a:solidFill>
                <a:latin typeface="微软雅黑" panose="020B0503020204020204" pitchFamily="34" charset="-122"/>
                <a:ea typeface="微软雅黑" panose="020B0503020204020204" pitchFamily="34" charset="-122"/>
              </a:rPr>
              <a:t>关于主用户界面</a:t>
            </a:r>
            <a:r>
              <a:rPr lang="en-US" altLang="zh-CN" b="1" dirty="0" err="1">
                <a:solidFill>
                  <a:srgbClr val="0000CC"/>
                </a:solidFill>
                <a:latin typeface="微软雅黑" panose="020B0503020204020204" pitchFamily="34" charset="-122"/>
                <a:ea typeface="微软雅黑" panose="020B0503020204020204" pitchFamily="34" charset="-122"/>
              </a:rPr>
              <a:t>TrafficLightGUI</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Extends </a:t>
            </a:r>
            <a:r>
              <a:rPr lang="en-US" altLang="zh-CN" b="1" dirty="0" err="1">
                <a:latin typeface="微软雅黑" panose="020B0503020204020204" pitchFamily="34" charset="-122"/>
                <a:ea typeface="微软雅黑" panose="020B0503020204020204" pitchFamily="34" charset="-122"/>
              </a:rPr>
              <a:t>JFrame</a:t>
            </a:r>
            <a:endParaRPr lang="en-US" altLang="zh-CN" b="1" dirty="0">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自动更新图形界面</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eaLnBrk="1" hangingPunct="1"/>
            <a:r>
              <a:rPr lang="zh-CN" altLang="en-US" sz="2800" dirty="0" smtClean="0">
                <a:latin typeface="微软雅黑" panose="020B0503020204020204" pitchFamily="34" charset="-122"/>
                <a:ea typeface="微软雅黑" panose="020B0503020204020204" pitchFamily="34" charset="-122"/>
              </a:rPr>
              <a:t>利用</a:t>
            </a:r>
            <a:r>
              <a:rPr lang="en-US" altLang="zh-CN" sz="2800" dirty="0" err="1" smtClean="0">
                <a:latin typeface="微软雅黑" panose="020B0503020204020204" pitchFamily="34" charset="-122"/>
                <a:ea typeface="微软雅黑" panose="020B0503020204020204" pitchFamily="34" charset="-122"/>
              </a:rPr>
              <a:t>JFrame</a:t>
            </a:r>
            <a:r>
              <a:rPr lang="zh-CN" altLang="en-US" sz="2800" dirty="0" smtClean="0">
                <a:latin typeface="微软雅黑" panose="020B0503020204020204" pitchFamily="34" charset="-122"/>
                <a:ea typeface="微软雅黑" panose="020B0503020204020204" pitchFamily="34" charset="-122"/>
              </a:rPr>
              <a:t>类的</a:t>
            </a:r>
            <a:r>
              <a:rPr lang="en-US" altLang="zh-CN" sz="2800" dirty="0" smtClean="0">
                <a:latin typeface="微软雅黑" panose="020B0503020204020204" pitchFamily="34" charset="-122"/>
                <a:ea typeface="微软雅黑" panose="020B0503020204020204" pitchFamily="34" charset="-122"/>
              </a:rPr>
              <a:t>paint()</a:t>
            </a:r>
            <a:r>
              <a:rPr lang="zh-CN" altLang="en-US" sz="2800" dirty="0" smtClean="0">
                <a:latin typeface="微软雅黑" panose="020B0503020204020204" pitchFamily="34" charset="-122"/>
                <a:ea typeface="微软雅黑" panose="020B0503020204020204" pitchFamily="34" charset="-122"/>
              </a:rPr>
              <a:t>方法，该方法在</a:t>
            </a:r>
            <a:r>
              <a:rPr lang="en-US" altLang="zh-CN" sz="2800" dirty="0" err="1" smtClean="0">
                <a:latin typeface="微软雅黑" panose="020B0503020204020204" pitchFamily="34" charset="-122"/>
                <a:ea typeface="微软雅黑" panose="020B0503020204020204" pitchFamily="34" charset="-122"/>
              </a:rPr>
              <a:t>TrafficLightGUI</a:t>
            </a:r>
            <a:r>
              <a:rPr lang="zh-CN" altLang="en-US" sz="2800" dirty="0" smtClean="0">
                <a:latin typeface="微软雅黑" panose="020B0503020204020204" pitchFamily="34" charset="-122"/>
                <a:ea typeface="微软雅黑" panose="020B0503020204020204" pitchFamily="34" charset="-122"/>
              </a:rPr>
              <a:t>生成的时候，将会自动被调用。</a:t>
            </a:r>
            <a:endParaRPr lang="zh-CN" altLang="en-US" sz="2800" dirty="0" smtClean="0">
              <a:latin typeface="微软雅黑" panose="020B0503020204020204" pitchFamily="34" charset="-122"/>
              <a:ea typeface="微软雅黑" panose="020B0503020204020204" pitchFamily="34" charset="-122"/>
            </a:endParaRPr>
          </a:p>
          <a:p>
            <a:pPr lvl="1" eaLnBrk="1" hangingPunct="1"/>
            <a:r>
              <a:rPr lang="zh-CN" altLang="en-US" sz="2800" dirty="0" smtClean="0">
                <a:latin typeface="微软雅黑" panose="020B0503020204020204" pitchFamily="34" charset="-122"/>
                <a:ea typeface="微软雅黑" panose="020B0503020204020204" pitchFamily="34" charset="-122"/>
              </a:rPr>
              <a:t>在</a:t>
            </a:r>
            <a:r>
              <a:rPr lang="en-US" altLang="zh-CN" sz="2800" dirty="0" smtClean="0">
                <a:latin typeface="微软雅黑" panose="020B0503020204020204" pitchFamily="34" charset="-122"/>
                <a:ea typeface="微软雅黑" panose="020B0503020204020204" pitchFamily="34" charset="-122"/>
              </a:rPr>
              <a:t>paint()</a:t>
            </a:r>
            <a:r>
              <a:rPr lang="zh-CN" altLang="en-US" sz="2800" dirty="0" smtClean="0">
                <a:latin typeface="微软雅黑" panose="020B0503020204020204" pitchFamily="34" charset="-122"/>
                <a:ea typeface="微软雅黑" panose="020B0503020204020204" pitchFamily="34" charset="-122"/>
              </a:rPr>
              <a:t>方法中，使用了</a:t>
            </a:r>
            <a:r>
              <a:rPr lang="en-US" altLang="zh-CN" sz="2800" dirty="0" smtClean="0">
                <a:latin typeface="微软雅黑" panose="020B0503020204020204" pitchFamily="34" charset="-122"/>
                <a:ea typeface="微软雅黑" panose="020B0503020204020204" pitchFamily="34" charset="-122"/>
              </a:rPr>
              <a:t>repaint()</a:t>
            </a:r>
            <a:r>
              <a:rPr lang="zh-CN" altLang="en-US" sz="2800" dirty="0" smtClean="0">
                <a:latin typeface="微软雅黑" panose="020B0503020204020204" pitchFamily="34" charset="-122"/>
                <a:ea typeface="微软雅黑" panose="020B0503020204020204" pitchFamily="34" charset="-122"/>
              </a:rPr>
              <a:t>方法，该方法将自动调用将用</a:t>
            </a:r>
            <a:r>
              <a:rPr lang="en-US" altLang="zh-CN" sz="2800" dirty="0" smtClean="0">
                <a:latin typeface="微软雅黑" panose="020B0503020204020204" pitchFamily="34" charset="-122"/>
                <a:ea typeface="微软雅黑" panose="020B0503020204020204" pitchFamily="34" charset="-122"/>
              </a:rPr>
              <a:t>paint()</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停顿效果</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eaLnBrk="1" hangingPunct="1"/>
            <a:r>
              <a:rPr lang="zh-CN" altLang="en-US" sz="2800" dirty="0" smtClean="0">
                <a:latin typeface="微软雅黑" panose="020B0503020204020204" pitchFamily="34" charset="-122"/>
                <a:ea typeface="微软雅黑" panose="020B0503020204020204" pitchFamily="34" charset="-122"/>
              </a:rPr>
              <a:t>使用了</a:t>
            </a:r>
            <a:r>
              <a:rPr lang="en-US" altLang="zh-CN" sz="2800" dirty="0" smtClean="0">
                <a:latin typeface="微软雅黑" panose="020B0503020204020204" pitchFamily="34" charset="-122"/>
                <a:ea typeface="微软雅黑" panose="020B0503020204020204" pitchFamily="34" charset="-122"/>
              </a:rPr>
              <a:t>Thread</a:t>
            </a:r>
            <a:r>
              <a:rPr lang="zh-CN" altLang="en-US" sz="2800" dirty="0" smtClean="0">
                <a:latin typeface="微软雅黑" panose="020B0503020204020204" pitchFamily="34" charset="-122"/>
                <a:ea typeface="微软雅黑" panose="020B0503020204020204" pitchFamily="34" charset="-122"/>
              </a:rPr>
              <a:t>类的</a:t>
            </a:r>
            <a:r>
              <a:rPr lang="en-US" altLang="zh-CN" sz="2800" dirty="0" smtClean="0">
                <a:latin typeface="微软雅黑" panose="020B0503020204020204" pitchFamily="34" charset="-122"/>
                <a:ea typeface="微软雅黑" panose="020B0503020204020204" pitchFamily="34" charset="-122"/>
              </a:rPr>
              <a:t>wait()</a:t>
            </a:r>
            <a:r>
              <a:rPr lang="zh-CN" altLang="en-US" sz="2800" dirty="0" smtClean="0">
                <a:latin typeface="微软雅黑" panose="020B0503020204020204" pitchFamily="34" charset="-122"/>
                <a:ea typeface="微软雅黑" panose="020B0503020204020204" pitchFamily="34" charset="-122"/>
              </a:rPr>
              <a:t>方法。产生停顿效果，从而模拟了交通信号灯。</a:t>
            </a:r>
            <a:endParaRPr lang="zh-CN" altLang="en-US" sz="2800" dirty="0" smtClean="0">
              <a:latin typeface="微软雅黑" panose="020B0503020204020204" pitchFamily="34" charset="-122"/>
              <a:ea typeface="微软雅黑" panose="020B0503020204020204" pitchFamily="34" charset="-122"/>
            </a:endParaRPr>
          </a:p>
        </p:txBody>
      </p:sp>
      <p:sp>
        <p:nvSpPr>
          <p:cNvPr id="105476" name="Text Box 4"/>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475">
                                            <p:txEl>
                                              <p:pRg st="3" end="3"/>
                                            </p:txEl>
                                          </p:spTgt>
                                        </p:tgtEl>
                                        <p:attrNameLst>
                                          <p:attrName>style.visibility</p:attrName>
                                        </p:attrNameLst>
                                      </p:cBhvr>
                                      <p:to>
                                        <p:strVal val="visible"/>
                                      </p:to>
                                    </p:set>
                                    <p:animEffect transition="in" filter="slide(fromBottom)">
                                      <p:cBhvr>
                                        <p:cTn id="7" dur="500"/>
                                        <p:tgtEl>
                                          <p:spTgt spid="1054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5475">
                                            <p:txEl>
                                              <p:pRg st="4" end="4"/>
                                            </p:txEl>
                                          </p:spTgt>
                                        </p:tgtEl>
                                        <p:attrNameLst>
                                          <p:attrName>style.visibility</p:attrName>
                                        </p:attrNameLst>
                                      </p:cBhvr>
                                      <p:to>
                                        <p:strVal val="visible"/>
                                      </p:to>
                                    </p:set>
                                    <p:animEffect transition="in" filter="slide(fromBottom)">
                                      <p:cBhvr>
                                        <p:cTn id="12" dur="500"/>
                                        <p:tgtEl>
                                          <p:spTgt spid="10547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5475">
                                            <p:txEl>
                                              <p:pRg st="5" end="5"/>
                                            </p:txEl>
                                          </p:spTgt>
                                        </p:tgtEl>
                                        <p:attrNameLst>
                                          <p:attrName>style.visibility</p:attrName>
                                        </p:attrNameLst>
                                      </p:cBhvr>
                                      <p:to>
                                        <p:strVal val="visible"/>
                                      </p:to>
                                    </p:set>
                                    <p:animEffect transition="in" filter="slide(fromBottom)">
                                      <p:cBhvr>
                                        <p:cTn id="17" dur="500"/>
                                        <p:tgtEl>
                                          <p:spTgt spid="10547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5475">
                                            <p:txEl>
                                              <p:pRg st="6" end="6"/>
                                            </p:txEl>
                                          </p:spTgt>
                                        </p:tgtEl>
                                        <p:attrNameLst>
                                          <p:attrName>style.visibility</p:attrName>
                                        </p:attrNameLst>
                                      </p:cBhvr>
                                      <p:to>
                                        <p:strVal val="visible"/>
                                      </p:to>
                                    </p:set>
                                    <p:animEffect transition="in" filter="slide(fromBottom)">
                                      <p:cBhvr>
                                        <p:cTn id="22" dur="500"/>
                                        <p:tgtEl>
                                          <p:spTgt spid="10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8076" y="1628775"/>
            <a:ext cx="460851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Rectangle 5"/>
          <p:cNvSpPr>
            <a:spLocks noGrp="1" noChangeArrowheads="1"/>
          </p:cNvSpPr>
          <p:nvPr>
            <p:ph idx="1"/>
          </p:nvPr>
        </p:nvSpPr>
        <p:spPr>
          <a:xfrm>
            <a:off x="3503614" y="5700714"/>
            <a:ext cx="4835525" cy="752475"/>
          </a:xfrm>
        </p:spPr>
        <p:txBody>
          <a:bodyPr/>
          <a:lstStyle/>
          <a:p>
            <a:pPr algn="ctr" eaLnBrk="1" hangingPunct="1">
              <a:spcBef>
                <a:spcPct val="0"/>
              </a:spcBef>
              <a:buFontTx/>
              <a:buNone/>
            </a:pPr>
            <a:r>
              <a:rPr lang="zh-CN" altLang="en-US" b="1">
                <a:latin typeface="微软雅黑" panose="020B0503020204020204" pitchFamily="34" charset="-122"/>
                <a:ea typeface="微软雅黑" panose="020B0503020204020204" pitchFamily="34" charset="-122"/>
              </a:rPr>
              <a:t>交通灯控制软件图形界面</a:t>
            </a:r>
            <a:endParaRPr lang="zh-CN" altLang="en-US" b="1">
              <a:latin typeface="微软雅黑" panose="020B0503020204020204" pitchFamily="34" charset="-122"/>
              <a:ea typeface="微软雅黑" panose="020B0503020204020204" pitchFamily="34" charset="-122"/>
            </a:endParaRPr>
          </a:p>
        </p:txBody>
      </p:sp>
      <p:sp>
        <p:nvSpPr>
          <p:cNvPr id="108550" name="Text Box 6"/>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Line 2"/>
          <p:cNvSpPr>
            <a:spLocks noChangeShapeType="1"/>
          </p:cNvSpPr>
          <p:nvPr/>
        </p:nvSpPr>
        <p:spPr bwMode="auto">
          <a:xfrm>
            <a:off x="3432176" y="3911601"/>
            <a:ext cx="2519363" cy="222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626" name="Rectangle 3"/>
          <p:cNvSpPr>
            <a:spLocks noChangeArrowheads="1"/>
          </p:cNvSpPr>
          <p:nvPr/>
        </p:nvSpPr>
        <p:spPr bwMode="auto">
          <a:xfrm>
            <a:off x="6248401" y="2799220"/>
            <a:ext cx="3311525" cy="430887"/>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800" b="1" i="1" dirty="0" err="1">
                <a:latin typeface="微软雅黑" panose="020B0503020204020204" pitchFamily="34" charset="-122"/>
                <a:ea typeface="微软雅黑" panose="020B0503020204020204" pitchFamily="34" charset="-122"/>
              </a:rPr>
              <a:t>LightState</a:t>
            </a:r>
            <a:endParaRPr lang="en-US" altLang="zh-CN" sz="2800" b="1" dirty="0">
              <a:latin typeface="微软雅黑" panose="020B0503020204020204" pitchFamily="34" charset="-122"/>
              <a:ea typeface="微软雅黑" panose="020B0503020204020204" pitchFamily="34" charset="-122"/>
            </a:endParaRPr>
          </a:p>
        </p:txBody>
      </p:sp>
      <p:sp>
        <p:nvSpPr>
          <p:cNvPr id="26627" name="Rectangle 4"/>
          <p:cNvSpPr>
            <a:spLocks noChangeArrowheads="1"/>
          </p:cNvSpPr>
          <p:nvPr/>
        </p:nvSpPr>
        <p:spPr bwMode="auto">
          <a:xfrm>
            <a:off x="6240464" y="3587751"/>
            <a:ext cx="3311525" cy="1281113"/>
          </a:xfrm>
          <a:prstGeom prst="rect">
            <a:avLst/>
          </a:prstGeom>
          <a:solidFill>
            <a:srgbClr val="FFFFFF"/>
          </a:solidFill>
          <a:ln w="12700">
            <a:solidFill>
              <a:srgbClr val="000000"/>
            </a:solidFill>
            <a:miter lim="800000"/>
          </a:ln>
        </p:spPr>
        <p:txBody>
          <a:bodyPr lIns="0" tIns="0" rIns="0" bIns="0" anchor="ctr"/>
          <a:lstStyle/>
          <a:p>
            <a:pPr algn="just"/>
            <a:r>
              <a:rPr lang="en-US" altLang="zh-CN" sz="1600" b="1">
                <a:latin typeface="微软雅黑" panose="020B0503020204020204" pitchFamily="34" charset="-122"/>
                <a:ea typeface="微软雅黑" panose="020B0503020204020204" pitchFamily="34" charset="-122"/>
              </a:rPr>
              <a:t>+getCurrentState(): String</a:t>
            </a:r>
            <a:endParaRPr lang="en-US" altLang="zh-CN" sz="1600" b="1">
              <a:latin typeface="微软雅黑" panose="020B0503020204020204" pitchFamily="34" charset="-122"/>
              <a:ea typeface="微软雅黑" panose="020B0503020204020204" pitchFamily="34" charset="-122"/>
            </a:endParaRPr>
          </a:p>
          <a:p>
            <a:pPr algn="just"/>
            <a:r>
              <a:rPr lang="en-US" altLang="zh-CN" sz="1600" b="1">
                <a:latin typeface="微软雅黑" panose="020B0503020204020204" pitchFamily="34" charset="-122"/>
                <a:ea typeface="微软雅黑" panose="020B0503020204020204" pitchFamily="34" charset="-122"/>
              </a:rPr>
              <a:t>+setupContext(Context cxt): void</a:t>
            </a:r>
            <a:endParaRPr lang="en-US" altLang="zh-CN" sz="1600" b="1">
              <a:latin typeface="微软雅黑" panose="020B0503020204020204" pitchFamily="34" charset="-122"/>
              <a:ea typeface="微软雅黑" panose="020B0503020204020204" pitchFamily="34" charset="-122"/>
            </a:endParaRPr>
          </a:p>
          <a:p>
            <a:pPr algn="just"/>
            <a:r>
              <a:rPr lang="en-US" altLang="zh-CN" sz="1600" b="1" i="1">
                <a:latin typeface="微软雅黑" panose="020B0503020204020204" pitchFamily="34" charset="-122"/>
                <a:ea typeface="微软雅黑" panose="020B0503020204020204" pitchFamily="34" charset="-122"/>
              </a:rPr>
              <a:t>+performTask(): void</a:t>
            </a:r>
            <a:endParaRPr lang="en-US" altLang="zh-CN" sz="1600" b="1" i="1">
              <a:latin typeface="微软雅黑" panose="020B0503020204020204" pitchFamily="34" charset="-122"/>
              <a:ea typeface="微软雅黑" panose="020B0503020204020204" pitchFamily="34" charset="-122"/>
            </a:endParaRPr>
          </a:p>
          <a:p>
            <a:pPr algn="just"/>
            <a:r>
              <a:rPr lang="en-US" altLang="zh-CN" sz="1600" b="1" i="1">
                <a:latin typeface="微软雅黑" panose="020B0503020204020204" pitchFamily="34" charset="-122"/>
                <a:ea typeface="微软雅黑" panose="020B0503020204020204" pitchFamily="34" charset="-122"/>
              </a:rPr>
              <a:t>+setColor(): Color</a:t>
            </a:r>
            <a:endParaRPr lang="en-US" altLang="zh-CN" sz="1600" b="1" i="1">
              <a:latin typeface="微软雅黑" panose="020B0503020204020204" pitchFamily="34" charset="-122"/>
              <a:ea typeface="微软雅黑" panose="020B0503020204020204" pitchFamily="34" charset="-122"/>
            </a:endParaRPr>
          </a:p>
          <a:p>
            <a:pPr algn="just"/>
            <a:r>
              <a:rPr lang="en-US" altLang="zh-CN" sz="1600" b="1" i="1">
                <a:latin typeface="微软雅黑" panose="020B0503020204020204" pitchFamily="34" charset="-122"/>
                <a:ea typeface="微软雅黑" panose="020B0503020204020204" pitchFamily="34" charset="-122"/>
              </a:rPr>
              <a:t>+changeState(): void</a:t>
            </a:r>
            <a:endParaRPr lang="en-US" altLang="zh-CN" sz="1600" b="1" i="1">
              <a:latin typeface="微软雅黑" panose="020B0503020204020204" pitchFamily="34" charset="-122"/>
              <a:ea typeface="微软雅黑" panose="020B0503020204020204" pitchFamily="34" charset="-122"/>
            </a:endParaRPr>
          </a:p>
        </p:txBody>
      </p:sp>
      <p:sp>
        <p:nvSpPr>
          <p:cNvPr id="26628" name="Line 5"/>
          <p:cNvSpPr>
            <a:spLocks noChangeShapeType="1"/>
          </p:cNvSpPr>
          <p:nvPr/>
        </p:nvSpPr>
        <p:spPr bwMode="auto">
          <a:xfrm>
            <a:off x="5734050" y="5232401"/>
            <a:ext cx="1588" cy="5318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629" name="Line 6"/>
          <p:cNvSpPr>
            <a:spLocks noChangeShapeType="1"/>
          </p:cNvSpPr>
          <p:nvPr/>
        </p:nvSpPr>
        <p:spPr bwMode="auto">
          <a:xfrm>
            <a:off x="7608888" y="5232400"/>
            <a:ext cx="0"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630" name="Text Box 7"/>
          <p:cNvSpPr txBox="1">
            <a:spLocks noChangeArrowheads="1"/>
          </p:cNvSpPr>
          <p:nvPr/>
        </p:nvSpPr>
        <p:spPr bwMode="auto">
          <a:xfrm>
            <a:off x="3503614" y="3500438"/>
            <a:ext cx="833437" cy="369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en-US" altLang="zh-CN" sz="2400" b="1">
                <a:latin typeface="微软雅黑" panose="020B0503020204020204" pitchFamily="34" charset="-122"/>
                <a:ea typeface="微软雅黑" panose="020B0503020204020204" pitchFamily="34" charset="-122"/>
              </a:rPr>
              <a:t>light</a:t>
            </a:r>
            <a:endParaRPr lang="en-US" altLang="zh-CN" sz="2400" b="1">
              <a:latin typeface="微软雅黑" panose="020B0503020204020204" pitchFamily="34" charset="-122"/>
              <a:ea typeface="微软雅黑" panose="020B0503020204020204" pitchFamily="34" charset="-122"/>
            </a:endParaRPr>
          </a:p>
        </p:txBody>
      </p:sp>
      <p:sp>
        <p:nvSpPr>
          <p:cNvPr id="26631" name="AutoShape 8"/>
          <p:cNvSpPr>
            <a:spLocks noChangeArrowheads="1"/>
          </p:cNvSpPr>
          <p:nvPr/>
        </p:nvSpPr>
        <p:spPr bwMode="auto">
          <a:xfrm>
            <a:off x="3294943" y="3136855"/>
            <a:ext cx="295275" cy="292100"/>
          </a:xfrm>
          <a:prstGeom prst="diamond">
            <a:avLst/>
          </a:prstGeom>
          <a:solidFill>
            <a:srgbClr val="808080"/>
          </a:solidFill>
          <a:ln w="12700">
            <a:solidFill>
              <a:srgbClr val="000000"/>
            </a:solidFill>
            <a:miter lim="800000"/>
          </a:ln>
        </p:spPr>
        <p:txBody>
          <a:bodyPr anchor="ctr"/>
          <a:lstStyle/>
          <a:p>
            <a:pPr algn="ctr"/>
            <a:endParaRPr lang="zh-CN" altLang="zh-CN">
              <a:latin typeface="微软雅黑" panose="020B0503020204020204" pitchFamily="34" charset="-122"/>
              <a:ea typeface="微软雅黑" panose="020B0503020204020204" pitchFamily="34" charset="-122"/>
            </a:endParaRPr>
          </a:p>
        </p:txBody>
      </p:sp>
      <p:sp>
        <p:nvSpPr>
          <p:cNvPr id="26632" name="AutoShape 9"/>
          <p:cNvSpPr>
            <a:spLocks noChangeArrowheads="1"/>
          </p:cNvSpPr>
          <p:nvPr/>
        </p:nvSpPr>
        <p:spPr bwMode="auto">
          <a:xfrm>
            <a:off x="7680326" y="4891089"/>
            <a:ext cx="328613" cy="325437"/>
          </a:xfrm>
          <a:prstGeom prst="upArrow">
            <a:avLst>
              <a:gd name="adj1" fmla="val 0"/>
              <a:gd name="adj2" fmla="val 51417"/>
            </a:avLst>
          </a:prstGeom>
          <a:solidFill>
            <a:srgbClr val="FF99CC"/>
          </a:solidFill>
          <a:ln w="12700">
            <a:solidFill>
              <a:srgbClr val="000000"/>
            </a:solidFill>
            <a:miter lim="800000"/>
          </a:ln>
        </p:spPr>
        <p:txBody>
          <a:bodyPr/>
          <a:lstStyle/>
          <a:p>
            <a:endParaRPr lang="zh-CN" altLang="zh-CN">
              <a:latin typeface="微软雅黑" panose="020B0503020204020204" pitchFamily="34" charset="-122"/>
              <a:ea typeface="微软雅黑" panose="020B0503020204020204" pitchFamily="34" charset="-122"/>
            </a:endParaRPr>
          </a:p>
        </p:txBody>
      </p:sp>
      <p:sp>
        <p:nvSpPr>
          <p:cNvPr id="26633" name="Line 10"/>
          <p:cNvSpPr>
            <a:spLocks noChangeShapeType="1"/>
          </p:cNvSpPr>
          <p:nvPr/>
        </p:nvSpPr>
        <p:spPr bwMode="auto">
          <a:xfrm>
            <a:off x="9551989" y="5232400"/>
            <a:ext cx="1587"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634" name="Group 11"/>
          <p:cNvGrpSpPr/>
          <p:nvPr/>
        </p:nvGrpSpPr>
        <p:grpSpPr bwMode="auto">
          <a:xfrm>
            <a:off x="4800600" y="5443538"/>
            <a:ext cx="1798638" cy="1200150"/>
            <a:chOff x="476" y="3203"/>
            <a:chExt cx="1542" cy="756"/>
          </a:xfrm>
        </p:grpSpPr>
        <p:sp>
          <p:nvSpPr>
            <p:cNvPr id="26635" name="Rectangle 12"/>
            <p:cNvSpPr>
              <a:spLocks noChangeArrowheads="1"/>
            </p:cNvSpPr>
            <p:nvPr/>
          </p:nvSpPr>
          <p:spPr bwMode="auto">
            <a:xfrm>
              <a:off x="476" y="3203"/>
              <a:ext cx="1542" cy="270"/>
            </a:xfrm>
            <a:prstGeom prst="rect">
              <a:avLst/>
            </a:prstGeom>
            <a:solidFill>
              <a:srgbClr val="FFFFFF"/>
            </a:solidFill>
            <a:ln w="12700">
              <a:solidFill>
                <a:srgbClr val="000000"/>
              </a:solidFill>
              <a:miter lim="800000"/>
            </a:ln>
          </p:spPr>
          <p:txBody>
            <a:bodyPr lIns="0" tIns="0" rIns="0" bIns="0" anchor="ctr"/>
            <a:lstStyle/>
            <a:p>
              <a:pPr algn="ctr"/>
              <a:r>
                <a:rPr lang="en-US" altLang="zh-CN" sz="2800" b="1" dirty="0">
                  <a:latin typeface="微软雅黑" panose="020B0503020204020204" pitchFamily="34" charset="-122"/>
                  <a:ea typeface="微软雅黑" panose="020B0503020204020204" pitchFamily="34" charset="-122"/>
                </a:rPr>
                <a:t>Red</a:t>
              </a:r>
              <a:endParaRPr lang="en-US" altLang="zh-CN" sz="2800" b="1" dirty="0">
                <a:latin typeface="微软雅黑" panose="020B0503020204020204" pitchFamily="34" charset="-122"/>
                <a:ea typeface="微软雅黑" panose="020B0503020204020204" pitchFamily="34" charset="-122"/>
              </a:endParaRPr>
            </a:p>
          </p:txBody>
        </p:sp>
        <p:sp>
          <p:nvSpPr>
            <p:cNvPr id="26636" name="Rectangle 13"/>
            <p:cNvSpPr>
              <a:spLocks noChangeArrowheads="1"/>
            </p:cNvSpPr>
            <p:nvPr/>
          </p:nvSpPr>
          <p:spPr bwMode="auto">
            <a:xfrm>
              <a:off x="477" y="3483"/>
              <a:ext cx="1541" cy="476"/>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b="1">
                  <a:latin typeface="微软雅黑" panose="020B0503020204020204" pitchFamily="34" charset="-122"/>
                  <a:ea typeface="微软雅黑" panose="020B0503020204020204" pitchFamily="34" charset="-122"/>
                </a:rPr>
                <a:t>+performTask()</a:t>
              </a:r>
              <a:endParaRPr lang="en-US" altLang="zh-CN" b="1">
                <a:latin typeface="微软雅黑" panose="020B0503020204020204" pitchFamily="34" charset="-122"/>
                <a:ea typeface="微软雅黑" panose="020B0503020204020204" pitchFamily="34" charset="-122"/>
              </a:endParaRPr>
            </a:p>
            <a:p>
              <a:pPr>
                <a:lnSpc>
                  <a:spcPct val="90000"/>
                </a:lnSpc>
              </a:pPr>
              <a:r>
                <a:rPr lang="en-US" altLang="zh-CN" b="1">
                  <a:latin typeface="微软雅黑" panose="020B0503020204020204" pitchFamily="34" charset="-122"/>
                  <a:ea typeface="微软雅黑" panose="020B0503020204020204" pitchFamily="34" charset="-122"/>
                </a:rPr>
                <a:t>+changeState()</a:t>
              </a:r>
              <a:endParaRPr lang="en-US" altLang="zh-CN" b="1">
                <a:latin typeface="微软雅黑" panose="020B0503020204020204" pitchFamily="34" charset="-122"/>
                <a:ea typeface="微软雅黑" panose="020B0503020204020204" pitchFamily="34" charset="-122"/>
              </a:endParaRPr>
            </a:p>
            <a:p>
              <a:pPr>
                <a:lnSpc>
                  <a:spcPct val="90000"/>
                </a:lnSpc>
              </a:pPr>
              <a:r>
                <a:rPr lang="en-US" altLang="zh-CN" b="1">
                  <a:latin typeface="微软雅黑" panose="020B0503020204020204" pitchFamily="34" charset="-122"/>
                  <a:ea typeface="微软雅黑" panose="020B0503020204020204" pitchFamily="34" charset="-122"/>
                </a:rPr>
                <a:t>+setColor()</a:t>
              </a:r>
              <a:endParaRPr lang="en-US" altLang="zh-CN" b="1">
                <a:latin typeface="微软雅黑" panose="020B0503020204020204" pitchFamily="34" charset="-122"/>
                <a:ea typeface="微软雅黑" panose="020B0503020204020204" pitchFamily="34" charset="-122"/>
              </a:endParaRPr>
            </a:p>
          </p:txBody>
        </p:sp>
      </p:grpSp>
      <p:sp>
        <p:nvSpPr>
          <p:cNvPr id="26637" name="Rectangle 14"/>
          <p:cNvSpPr>
            <a:spLocks noChangeArrowheads="1"/>
          </p:cNvSpPr>
          <p:nvPr/>
        </p:nvSpPr>
        <p:spPr bwMode="auto">
          <a:xfrm>
            <a:off x="1992314" y="188914"/>
            <a:ext cx="2827337" cy="5429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400" b="1" dirty="0" err="1">
                <a:latin typeface="微软雅黑" panose="020B0503020204020204" pitchFamily="34" charset="-122"/>
                <a:ea typeface="微软雅黑" panose="020B0503020204020204" pitchFamily="34" charset="-122"/>
              </a:rPr>
              <a:t>TrafficLightGUI</a:t>
            </a:r>
            <a:endParaRPr lang="en-US" altLang="zh-CN" sz="2400" b="1" dirty="0">
              <a:latin typeface="微软雅黑" panose="020B0503020204020204" pitchFamily="34" charset="-122"/>
              <a:ea typeface="微软雅黑" panose="020B0503020204020204" pitchFamily="34" charset="-122"/>
            </a:endParaRPr>
          </a:p>
        </p:txBody>
      </p:sp>
      <p:sp>
        <p:nvSpPr>
          <p:cNvPr id="26638" name="Line 15"/>
          <p:cNvSpPr>
            <a:spLocks noChangeShapeType="1"/>
          </p:cNvSpPr>
          <p:nvPr/>
        </p:nvSpPr>
        <p:spPr bwMode="auto">
          <a:xfrm>
            <a:off x="3409950" y="731838"/>
            <a:ext cx="1588" cy="3476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639" name="Group 16"/>
          <p:cNvGrpSpPr/>
          <p:nvPr/>
        </p:nvGrpSpPr>
        <p:grpSpPr bwMode="auto">
          <a:xfrm>
            <a:off x="6743700" y="5443539"/>
            <a:ext cx="1798638" cy="1201737"/>
            <a:chOff x="2245" y="3203"/>
            <a:chExt cx="1678" cy="757"/>
          </a:xfrm>
        </p:grpSpPr>
        <p:sp>
          <p:nvSpPr>
            <p:cNvPr id="26640" name="Rectangle 17"/>
            <p:cNvSpPr>
              <a:spLocks noChangeArrowheads="1"/>
            </p:cNvSpPr>
            <p:nvPr/>
          </p:nvSpPr>
          <p:spPr bwMode="auto">
            <a:xfrm>
              <a:off x="2246" y="3203"/>
              <a:ext cx="1673" cy="270"/>
            </a:xfrm>
            <a:prstGeom prst="rect">
              <a:avLst/>
            </a:prstGeom>
            <a:solidFill>
              <a:srgbClr val="FFFFFF"/>
            </a:solidFill>
            <a:ln w="12700">
              <a:solidFill>
                <a:srgbClr val="000000"/>
              </a:solidFill>
              <a:miter lim="800000"/>
            </a:ln>
          </p:spPr>
          <p:txBody>
            <a:bodyPr lIns="0" tIns="0" rIns="0" bIns="0" anchor="ctr"/>
            <a:lstStyle/>
            <a:p>
              <a:pPr algn="ctr"/>
              <a:r>
                <a:rPr lang="en-US" altLang="zh-CN" sz="2400" b="1">
                  <a:latin typeface="微软雅黑" panose="020B0503020204020204" pitchFamily="34" charset="-122"/>
                  <a:ea typeface="微软雅黑" panose="020B0503020204020204" pitchFamily="34" charset="-122"/>
                </a:rPr>
                <a:t>Green</a:t>
              </a:r>
              <a:endParaRPr lang="en-US" altLang="zh-CN" sz="2400" b="1">
                <a:latin typeface="微软雅黑" panose="020B0503020204020204" pitchFamily="34" charset="-122"/>
                <a:ea typeface="微软雅黑" panose="020B0503020204020204" pitchFamily="34" charset="-122"/>
              </a:endParaRPr>
            </a:p>
          </p:txBody>
        </p:sp>
        <p:sp>
          <p:nvSpPr>
            <p:cNvPr id="26641" name="Rectangle 18"/>
            <p:cNvSpPr>
              <a:spLocks noChangeArrowheads="1"/>
            </p:cNvSpPr>
            <p:nvPr/>
          </p:nvSpPr>
          <p:spPr bwMode="auto">
            <a:xfrm>
              <a:off x="2245" y="3484"/>
              <a:ext cx="1678" cy="476"/>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b="1">
                  <a:latin typeface="微软雅黑" panose="020B0503020204020204" pitchFamily="34" charset="-122"/>
                  <a:ea typeface="微软雅黑" panose="020B0503020204020204" pitchFamily="34" charset="-122"/>
                </a:rPr>
                <a:t>+performTask()</a:t>
              </a:r>
              <a:endParaRPr lang="en-US" altLang="zh-CN" b="1">
                <a:latin typeface="微软雅黑" panose="020B0503020204020204" pitchFamily="34" charset="-122"/>
                <a:ea typeface="微软雅黑" panose="020B0503020204020204" pitchFamily="34" charset="-122"/>
              </a:endParaRPr>
            </a:p>
            <a:p>
              <a:pPr>
                <a:lnSpc>
                  <a:spcPct val="90000"/>
                </a:lnSpc>
              </a:pPr>
              <a:r>
                <a:rPr lang="en-US" altLang="zh-CN" b="1">
                  <a:latin typeface="微软雅黑" panose="020B0503020204020204" pitchFamily="34" charset="-122"/>
                  <a:ea typeface="微软雅黑" panose="020B0503020204020204" pitchFamily="34" charset="-122"/>
                </a:rPr>
                <a:t>+changeState()</a:t>
              </a:r>
              <a:endParaRPr lang="en-US" altLang="zh-CN" b="1">
                <a:latin typeface="微软雅黑" panose="020B0503020204020204" pitchFamily="34" charset="-122"/>
                <a:ea typeface="微软雅黑" panose="020B0503020204020204" pitchFamily="34" charset="-122"/>
              </a:endParaRPr>
            </a:p>
            <a:p>
              <a:pPr>
                <a:lnSpc>
                  <a:spcPct val="90000"/>
                </a:lnSpc>
              </a:pPr>
              <a:r>
                <a:rPr lang="en-US" altLang="zh-CN" b="1">
                  <a:latin typeface="微软雅黑" panose="020B0503020204020204" pitchFamily="34" charset="-122"/>
                  <a:ea typeface="微软雅黑" panose="020B0503020204020204" pitchFamily="34" charset="-122"/>
                </a:rPr>
                <a:t>+setColor()</a:t>
              </a:r>
              <a:endParaRPr lang="en-US" altLang="zh-CN" b="1">
                <a:latin typeface="微软雅黑" panose="020B0503020204020204" pitchFamily="34" charset="-122"/>
                <a:ea typeface="微软雅黑" panose="020B0503020204020204" pitchFamily="34" charset="-122"/>
              </a:endParaRPr>
            </a:p>
          </p:txBody>
        </p:sp>
      </p:grpSp>
      <p:grpSp>
        <p:nvGrpSpPr>
          <p:cNvPr id="26642" name="Group 19"/>
          <p:cNvGrpSpPr/>
          <p:nvPr/>
        </p:nvGrpSpPr>
        <p:grpSpPr bwMode="auto">
          <a:xfrm>
            <a:off x="8707480" y="5443538"/>
            <a:ext cx="2337744" cy="1225550"/>
            <a:chOff x="4014" y="3203"/>
            <a:chExt cx="1633" cy="772"/>
          </a:xfrm>
        </p:grpSpPr>
        <p:sp>
          <p:nvSpPr>
            <p:cNvPr id="26643" name="Rectangle 20"/>
            <p:cNvSpPr>
              <a:spLocks noChangeArrowheads="1"/>
            </p:cNvSpPr>
            <p:nvPr/>
          </p:nvSpPr>
          <p:spPr bwMode="auto">
            <a:xfrm>
              <a:off x="4014" y="3203"/>
              <a:ext cx="1631" cy="285"/>
            </a:xfrm>
            <a:prstGeom prst="rect">
              <a:avLst/>
            </a:prstGeom>
            <a:solidFill>
              <a:srgbClr val="FFFFFF"/>
            </a:solidFill>
            <a:ln w="12700">
              <a:solidFill>
                <a:srgbClr val="000000"/>
              </a:solidFill>
              <a:miter lim="800000"/>
            </a:ln>
          </p:spPr>
          <p:txBody>
            <a:bodyPr lIns="0" tIns="0" rIns="0" bIns="0" anchor="ctr"/>
            <a:lstStyle/>
            <a:p>
              <a:pPr algn="ctr"/>
              <a:r>
                <a:rPr lang="en-US" altLang="zh-CN" sz="2400" b="1">
                  <a:latin typeface="微软雅黑" panose="020B0503020204020204" pitchFamily="34" charset="-122"/>
                  <a:ea typeface="微软雅黑" panose="020B0503020204020204" pitchFamily="34" charset="-122"/>
                </a:rPr>
                <a:t>Yellow</a:t>
              </a:r>
              <a:endParaRPr lang="en-US" altLang="zh-CN" sz="2400" b="1">
                <a:latin typeface="微软雅黑" panose="020B0503020204020204" pitchFamily="34" charset="-122"/>
                <a:ea typeface="微软雅黑" panose="020B0503020204020204" pitchFamily="34" charset="-122"/>
              </a:endParaRPr>
            </a:p>
          </p:txBody>
        </p:sp>
        <p:sp>
          <p:nvSpPr>
            <p:cNvPr id="26644" name="Rectangle 21"/>
            <p:cNvSpPr>
              <a:spLocks noChangeArrowheads="1"/>
            </p:cNvSpPr>
            <p:nvPr/>
          </p:nvSpPr>
          <p:spPr bwMode="auto">
            <a:xfrm>
              <a:off x="4014" y="3465"/>
              <a:ext cx="1633" cy="510"/>
            </a:xfrm>
            <a:prstGeom prst="rect">
              <a:avLst/>
            </a:prstGeom>
            <a:solidFill>
              <a:srgbClr val="FFFFFF"/>
            </a:solidFill>
            <a:ln w="12700">
              <a:solidFill>
                <a:srgbClr val="000000"/>
              </a:solidFill>
              <a:miter lim="800000"/>
            </a:ln>
          </p:spPr>
          <p:txBody>
            <a:bodyPr lIns="0" tIns="0" rIns="0" bIns="0" anchor="ctr">
              <a:spAutoFit/>
            </a:bodyPr>
            <a:lstStyle/>
            <a:p>
              <a:pPr algn="just">
                <a:lnSpc>
                  <a:spcPct val="90000"/>
                </a:lnSpc>
              </a:pPr>
              <a:r>
                <a:rPr lang="en-US" altLang="zh-CN" sz="2000" b="1">
                  <a:latin typeface="微软雅黑" panose="020B0503020204020204" pitchFamily="34" charset="-122"/>
                  <a:ea typeface="微软雅黑" panose="020B0503020204020204" pitchFamily="34" charset="-122"/>
                </a:rPr>
                <a:t>+performTask()</a:t>
              </a:r>
              <a:endParaRPr lang="en-US" altLang="zh-CN" sz="2000" b="1">
                <a:latin typeface="微软雅黑" panose="020B0503020204020204" pitchFamily="34" charset="-122"/>
                <a:ea typeface="微软雅黑" panose="020B0503020204020204" pitchFamily="34" charset="-122"/>
              </a:endParaRPr>
            </a:p>
            <a:p>
              <a:pPr algn="just">
                <a:lnSpc>
                  <a:spcPct val="90000"/>
                </a:lnSpc>
              </a:pPr>
              <a:r>
                <a:rPr lang="en-US" altLang="zh-CN" sz="2000" b="1">
                  <a:latin typeface="微软雅黑" panose="020B0503020204020204" pitchFamily="34" charset="-122"/>
                  <a:ea typeface="微软雅黑" panose="020B0503020204020204" pitchFamily="34" charset="-122"/>
                </a:rPr>
                <a:t>+changeState()</a:t>
              </a:r>
              <a:endParaRPr lang="en-US" altLang="zh-CN" sz="2000" b="1">
                <a:latin typeface="微软雅黑" panose="020B0503020204020204" pitchFamily="34" charset="-122"/>
                <a:ea typeface="微软雅黑" panose="020B0503020204020204" pitchFamily="34" charset="-122"/>
              </a:endParaRPr>
            </a:p>
            <a:p>
              <a:pPr algn="just">
                <a:lnSpc>
                  <a:spcPct val="90000"/>
                </a:lnSpc>
              </a:pPr>
              <a:r>
                <a:rPr lang="en-US" altLang="zh-CN" b="1">
                  <a:latin typeface="微软雅黑" panose="020B0503020204020204" pitchFamily="34" charset="-122"/>
                  <a:ea typeface="微软雅黑" panose="020B0503020204020204" pitchFamily="34" charset="-122"/>
                </a:rPr>
                <a:t>+setColor()</a:t>
              </a:r>
              <a:endParaRPr lang="en-US" altLang="zh-CN" b="1">
                <a:latin typeface="微软雅黑" panose="020B0503020204020204" pitchFamily="34" charset="-122"/>
                <a:ea typeface="微软雅黑" panose="020B0503020204020204" pitchFamily="34" charset="-122"/>
              </a:endParaRPr>
            </a:p>
          </p:txBody>
        </p:sp>
      </p:grpSp>
      <p:sp>
        <p:nvSpPr>
          <p:cNvPr id="26645" name="Line 22"/>
          <p:cNvSpPr>
            <a:spLocks noChangeShapeType="1"/>
          </p:cNvSpPr>
          <p:nvPr/>
        </p:nvSpPr>
        <p:spPr bwMode="auto">
          <a:xfrm>
            <a:off x="5734050" y="5218113"/>
            <a:ext cx="3817938"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646" name="Rectangle 24"/>
          <p:cNvSpPr>
            <a:spLocks noChangeArrowheads="1"/>
          </p:cNvSpPr>
          <p:nvPr/>
        </p:nvSpPr>
        <p:spPr bwMode="auto">
          <a:xfrm>
            <a:off x="1701801" y="949326"/>
            <a:ext cx="3744913" cy="474663"/>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400" b="1" dirty="0">
                <a:latin typeface="微软雅黑" panose="020B0503020204020204" pitchFamily="34" charset="-122"/>
                <a:ea typeface="微软雅黑" panose="020B0503020204020204" pitchFamily="34" charset="-122"/>
              </a:rPr>
              <a:t>Context</a:t>
            </a:r>
            <a:endParaRPr lang="en-US" altLang="zh-CN" sz="2400" b="1" dirty="0">
              <a:latin typeface="微软雅黑" panose="020B0503020204020204" pitchFamily="34" charset="-122"/>
              <a:ea typeface="微软雅黑" panose="020B0503020204020204" pitchFamily="34" charset="-122"/>
            </a:endParaRPr>
          </a:p>
        </p:txBody>
      </p:sp>
      <p:sp>
        <p:nvSpPr>
          <p:cNvPr id="26647" name="Rectangle 25"/>
          <p:cNvSpPr>
            <a:spLocks noChangeArrowheads="1"/>
          </p:cNvSpPr>
          <p:nvPr/>
        </p:nvSpPr>
        <p:spPr bwMode="auto">
          <a:xfrm>
            <a:off x="1701501" y="2760582"/>
            <a:ext cx="3746500" cy="360363"/>
          </a:xfrm>
          <a:prstGeom prst="rect">
            <a:avLst/>
          </a:prstGeom>
          <a:solidFill>
            <a:srgbClr val="FFFFFF"/>
          </a:solidFill>
          <a:ln w="12700">
            <a:solidFill>
              <a:srgbClr val="000000"/>
            </a:solidFill>
            <a:miter lim="800000"/>
          </a:ln>
        </p:spPr>
        <p:txBody>
          <a:bodyPr lIns="18000" tIns="36000" rIns="18000" bIns="36000" anchor="ctr">
            <a:spAutoFit/>
          </a:bodyPr>
          <a:lstStyle/>
          <a:p>
            <a:pPr algn="just">
              <a:lnSpc>
                <a:spcPct val="90000"/>
              </a:lnSpc>
            </a:pPr>
            <a:r>
              <a:rPr lang="en-US" altLang="zh-CN" sz="2000" b="1">
                <a:latin typeface="微软雅黑" panose="020B0503020204020204" pitchFamily="34" charset="-122"/>
                <a:ea typeface="微软雅黑" panose="020B0503020204020204" pitchFamily="34" charset="-122"/>
              </a:rPr>
              <a:t>+setupStateObj(): LightState</a:t>
            </a:r>
            <a:endParaRPr lang="en-US" altLang="zh-CN" sz="2000" b="1">
              <a:latin typeface="微软雅黑" panose="020B0503020204020204" pitchFamily="34" charset="-122"/>
              <a:ea typeface="微软雅黑" panose="020B0503020204020204" pitchFamily="34" charset="-122"/>
            </a:endParaRPr>
          </a:p>
        </p:txBody>
      </p:sp>
      <p:sp>
        <p:nvSpPr>
          <p:cNvPr id="26648" name="Line 27"/>
          <p:cNvSpPr>
            <a:spLocks noChangeShapeType="1"/>
          </p:cNvSpPr>
          <p:nvPr/>
        </p:nvSpPr>
        <p:spPr bwMode="auto">
          <a:xfrm>
            <a:off x="3432175" y="3429001"/>
            <a:ext cx="0" cy="4683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897" name="Text Box 33"/>
          <p:cNvSpPr txBox="1">
            <a:spLocks noChangeArrowheads="1"/>
          </p:cNvSpPr>
          <p:nvPr/>
        </p:nvSpPr>
        <p:spPr bwMode="auto">
          <a:xfrm>
            <a:off x="5951538" y="260351"/>
            <a:ext cx="40322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00CC"/>
                </a:solidFill>
                <a:latin typeface="微软雅黑" panose="020B0503020204020204" pitchFamily="34" charset="-122"/>
                <a:ea typeface="微软雅黑" panose="020B0503020204020204" pitchFamily="34" charset="-122"/>
              </a:rPr>
              <a:t>在</a:t>
            </a:r>
            <a:r>
              <a:rPr lang="en-US" altLang="zh-CN" sz="2000" b="1">
                <a:solidFill>
                  <a:srgbClr val="0000CC"/>
                </a:solidFill>
                <a:latin typeface="微软雅黑" panose="020B0503020204020204" pitchFamily="34" charset="-122"/>
                <a:ea typeface="微软雅黑" panose="020B0503020204020204" pitchFamily="34" charset="-122"/>
              </a:rPr>
              <a:t>Context</a:t>
            </a:r>
            <a:r>
              <a:rPr lang="zh-CN" altLang="en-US" sz="2000" b="1">
                <a:solidFill>
                  <a:srgbClr val="0000CC"/>
                </a:solidFill>
                <a:latin typeface="微软雅黑" panose="020B0503020204020204" pitchFamily="34" charset="-122"/>
                <a:ea typeface="微软雅黑" panose="020B0503020204020204" pitchFamily="34" charset="-122"/>
              </a:rPr>
              <a:t>对象中，保持</a:t>
            </a:r>
            <a:r>
              <a:rPr lang="en-US" altLang="zh-CN" sz="2000" b="1">
                <a:solidFill>
                  <a:srgbClr val="0000CC"/>
                </a:solidFill>
                <a:latin typeface="微软雅黑" panose="020B0503020204020204" pitchFamily="34" charset="-122"/>
                <a:ea typeface="微软雅黑" panose="020B0503020204020204" pitchFamily="34" charset="-122"/>
              </a:rPr>
              <a:t>3</a:t>
            </a:r>
            <a:r>
              <a:rPr lang="zh-CN" altLang="en-US" sz="2000" b="1">
                <a:solidFill>
                  <a:srgbClr val="0000CC"/>
                </a:solidFill>
                <a:latin typeface="微软雅黑" panose="020B0503020204020204" pitchFamily="34" charset="-122"/>
                <a:ea typeface="微软雅黑" panose="020B0503020204020204" pitchFamily="34" charset="-122"/>
              </a:rPr>
              <a:t>个子状态对象，而不会生成任何新的对象</a:t>
            </a:r>
            <a:endParaRPr lang="zh-CN" altLang="en-US" sz="2000" b="1">
              <a:solidFill>
                <a:srgbClr val="0000CC"/>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redState</a:t>
            </a:r>
            <a:r>
              <a:rPr lang="zh-CN" altLang="en-US" sz="2000" b="1">
                <a:latin typeface="微软雅黑" panose="020B0503020204020204" pitchFamily="34" charset="-122"/>
                <a:ea typeface="微软雅黑" panose="020B0503020204020204" pitchFamily="34" charset="-122"/>
              </a:rPr>
              <a:t>， </a:t>
            </a:r>
            <a:endParaRPr lang="zh-CN" altLang="en-US" sz="2000" b="1">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greenState</a:t>
            </a:r>
            <a:endParaRPr lang="zh-CN" altLang="en-US" sz="2000" b="1">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yellowState</a:t>
            </a:r>
            <a:endParaRPr lang="zh-CN" altLang="en-US" sz="2000" b="1">
              <a:latin typeface="微软雅黑" panose="020B0503020204020204" pitchFamily="34" charset="-122"/>
              <a:ea typeface="微软雅黑" panose="020B0503020204020204" pitchFamily="34" charset="-122"/>
            </a:endParaRPr>
          </a:p>
        </p:txBody>
      </p:sp>
      <p:grpSp>
        <p:nvGrpSpPr>
          <p:cNvPr id="28733" name="Group 61"/>
          <p:cNvGrpSpPr/>
          <p:nvPr/>
        </p:nvGrpSpPr>
        <p:grpSpPr bwMode="auto">
          <a:xfrm>
            <a:off x="5447383" y="2007853"/>
            <a:ext cx="4427538" cy="925513"/>
            <a:chOff x="2223" y="1645"/>
            <a:chExt cx="2789" cy="583"/>
          </a:xfrm>
        </p:grpSpPr>
        <p:sp>
          <p:nvSpPr>
            <p:cNvPr id="26651" name="Text Box 51"/>
            <p:cNvSpPr txBox="1">
              <a:spLocks noChangeArrowheads="1"/>
            </p:cNvSpPr>
            <p:nvPr/>
          </p:nvSpPr>
          <p:spPr bwMode="auto">
            <a:xfrm>
              <a:off x="2834" y="1645"/>
              <a:ext cx="2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zh-CN" altLang="en-US" sz="2400" b="1">
                  <a:latin typeface="微软雅黑" panose="020B0503020204020204" pitchFamily="34" charset="-122"/>
                  <a:ea typeface="微软雅黑" panose="020B0503020204020204" pitchFamily="34" charset="-122"/>
                </a:rPr>
                <a:t>决定使用哪个子状态对象</a:t>
              </a:r>
              <a:endParaRPr lang="zh-CN" altLang="en-US" sz="2400" b="1">
                <a:latin typeface="微软雅黑" panose="020B0503020204020204" pitchFamily="34" charset="-122"/>
                <a:ea typeface="微软雅黑" panose="020B0503020204020204" pitchFamily="34" charset="-122"/>
              </a:endParaRPr>
            </a:p>
          </p:txBody>
        </p:sp>
        <p:sp>
          <p:nvSpPr>
            <p:cNvPr id="26652" name="Line 60"/>
            <p:cNvSpPr>
              <a:spLocks noChangeShapeType="1"/>
            </p:cNvSpPr>
            <p:nvPr/>
          </p:nvSpPr>
          <p:spPr bwMode="auto">
            <a:xfrm flipH="1">
              <a:off x="2223" y="1797"/>
              <a:ext cx="612" cy="431"/>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6653" name="TextBox 1"/>
          <p:cNvSpPr txBox="1">
            <a:spLocks noChangeArrowheads="1"/>
          </p:cNvSpPr>
          <p:nvPr/>
        </p:nvSpPr>
        <p:spPr bwMode="auto">
          <a:xfrm>
            <a:off x="2136775" y="5053013"/>
            <a:ext cx="20145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latin typeface="微软雅黑" panose="020B0503020204020204" pitchFamily="34" charset="-122"/>
                <a:ea typeface="微软雅黑" panose="020B0503020204020204" pitchFamily="34" charset="-122"/>
              </a:rPr>
              <a:t>代码见随</a:t>
            </a:r>
            <a:endParaRPr lang="en-US" altLang="zh-CN"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书光盘</a:t>
            </a:r>
            <a:endParaRPr lang="zh-CN" altLang="en-US" sz="3200" b="1">
              <a:latin typeface="微软雅黑" panose="020B0503020204020204" pitchFamily="34" charset="-122"/>
              <a:ea typeface="微软雅黑" panose="020B0503020204020204" pitchFamily="34" charset="-122"/>
            </a:endParaRPr>
          </a:p>
        </p:txBody>
      </p:sp>
      <p:sp>
        <p:nvSpPr>
          <p:cNvPr id="26654" name="Rectangle 3"/>
          <p:cNvSpPr>
            <a:spLocks noChangeArrowheads="1"/>
          </p:cNvSpPr>
          <p:nvPr/>
        </p:nvSpPr>
        <p:spPr bwMode="auto">
          <a:xfrm>
            <a:off x="6223000" y="3211513"/>
            <a:ext cx="3328988" cy="368300"/>
          </a:xfrm>
          <a:prstGeom prst="rect">
            <a:avLst/>
          </a:prstGeom>
          <a:solidFill>
            <a:srgbClr val="FFFFFF"/>
          </a:solidFill>
          <a:ln w="12700">
            <a:solidFill>
              <a:srgbClr val="000000"/>
            </a:solidFill>
            <a:miter lim="800000"/>
          </a:ln>
        </p:spPr>
        <p:txBody>
          <a:bodyPr lIns="0" tIns="0" rIns="0" bIns="0" anchor="ctr">
            <a:spAutoFit/>
          </a:bodyPr>
          <a:lstStyle/>
          <a:p>
            <a:r>
              <a:rPr lang="en-US" altLang="zh-CN" sz="2400" b="1">
                <a:latin typeface="微软雅黑" panose="020B0503020204020204" pitchFamily="34" charset="-122"/>
                <a:ea typeface="微软雅黑" panose="020B0503020204020204" pitchFamily="34" charset="-122"/>
              </a:rPr>
              <a:t>-context: Context</a:t>
            </a:r>
            <a:endParaRPr lang="en-US" altLang="zh-CN" sz="2400" b="1">
              <a:latin typeface="微软雅黑" panose="020B0503020204020204" pitchFamily="34" charset="-122"/>
              <a:ea typeface="微软雅黑" panose="020B0503020204020204" pitchFamily="34" charset="-122"/>
            </a:endParaRPr>
          </a:p>
        </p:txBody>
      </p:sp>
      <p:sp>
        <p:nvSpPr>
          <p:cNvPr id="26655" name="Rectangle 24"/>
          <p:cNvSpPr>
            <a:spLocks noChangeArrowheads="1"/>
          </p:cNvSpPr>
          <p:nvPr/>
        </p:nvSpPr>
        <p:spPr bwMode="auto">
          <a:xfrm>
            <a:off x="1701801" y="1414464"/>
            <a:ext cx="3744913" cy="1346072"/>
          </a:xfrm>
          <a:prstGeom prst="rect">
            <a:avLst/>
          </a:prstGeom>
          <a:solidFill>
            <a:srgbClr val="FFFFFF"/>
          </a:solidFill>
          <a:ln w="12700">
            <a:solidFill>
              <a:srgbClr val="000000"/>
            </a:solidFill>
            <a:miter lim="800000"/>
          </a:ln>
        </p:spPr>
        <p:txBody>
          <a:bodyPr lIns="53950" tIns="26975" rIns="53950" bIns="26975" anchor="ctr"/>
          <a:lstStyle/>
          <a:p>
            <a:r>
              <a:rPr lang="en-US" altLang="zh-CN" sz="2000" b="1" dirty="0">
                <a:latin typeface="微软雅黑" panose="020B0503020204020204" pitchFamily="34" charset="-122"/>
                <a:ea typeface="微软雅黑" panose="020B0503020204020204" pitchFamily="34" charset="-122"/>
              </a:rPr>
              <a:t>-light: </a:t>
            </a:r>
            <a:r>
              <a:rPr lang="en-US" altLang="zh-CN" sz="2000" b="1" dirty="0" err="1">
                <a:latin typeface="微软雅黑" panose="020B0503020204020204" pitchFamily="34" charset="-122"/>
                <a:ea typeface="微软雅黑" panose="020B0503020204020204" pitchFamily="34" charset="-122"/>
              </a:rPr>
              <a:t>LightState</a:t>
            </a:r>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solidFill>
                  <a:srgbClr val="0000CC"/>
                </a:solidFill>
                <a:latin typeface="微软雅黑" panose="020B0503020204020204" pitchFamily="34" charset="-122"/>
                <a:ea typeface="微软雅黑" panose="020B0503020204020204" pitchFamily="34" charset="-122"/>
              </a:rPr>
              <a:t>-</a:t>
            </a:r>
            <a:r>
              <a:rPr lang="en-US" altLang="zh-CN" sz="2000" b="1" dirty="0" err="1">
                <a:solidFill>
                  <a:srgbClr val="0000CC"/>
                </a:solidFill>
                <a:latin typeface="微软雅黑" panose="020B0503020204020204" pitchFamily="34" charset="-122"/>
                <a:ea typeface="微软雅黑" panose="020B0503020204020204" pitchFamily="34" charset="-122"/>
              </a:rPr>
              <a:t>redState</a:t>
            </a:r>
            <a:r>
              <a:rPr lang="en-US" altLang="zh-CN" sz="2000" b="1" dirty="0">
                <a:solidFill>
                  <a:srgbClr val="0000CC"/>
                </a:solidFill>
                <a:latin typeface="微软雅黑" panose="020B0503020204020204" pitchFamily="34" charset="-122"/>
                <a:ea typeface="微软雅黑" panose="020B0503020204020204" pitchFamily="34" charset="-122"/>
              </a:rPr>
              <a:t> = new Red() </a:t>
            </a:r>
            <a:endParaRPr lang="en-US" altLang="zh-CN" sz="2000" b="1" dirty="0">
              <a:solidFill>
                <a:srgbClr val="0000CC"/>
              </a:solidFill>
              <a:latin typeface="微软雅黑" panose="020B0503020204020204" pitchFamily="34" charset="-122"/>
              <a:ea typeface="微软雅黑" panose="020B0503020204020204" pitchFamily="34" charset="-122"/>
            </a:endParaRPr>
          </a:p>
          <a:p>
            <a:pPr algn="just"/>
            <a:r>
              <a:rPr lang="en-US" altLang="zh-CN" sz="2000" b="1" dirty="0">
                <a:solidFill>
                  <a:srgbClr val="0000CC"/>
                </a:solidFill>
                <a:latin typeface="微软雅黑" panose="020B0503020204020204" pitchFamily="34" charset="-122"/>
                <a:ea typeface="微软雅黑" panose="020B0503020204020204" pitchFamily="34" charset="-122"/>
              </a:rPr>
              <a:t>-</a:t>
            </a:r>
            <a:r>
              <a:rPr lang="en-US" altLang="zh-CN" sz="2000" b="1" dirty="0" err="1">
                <a:solidFill>
                  <a:srgbClr val="0000CC"/>
                </a:solidFill>
                <a:latin typeface="微软雅黑" panose="020B0503020204020204" pitchFamily="34" charset="-122"/>
                <a:ea typeface="微软雅黑" panose="020B0503020204020204" pitchFamily="34" charset="-122"/>
              </a:rPr>
              <a:t>greenState</a:t>
            </a:r>
            <a:r>
              <a:rPr lang="en-US" altLang="zh-CN" sz="2000" b="1" dirty="0">
                <a:solidFill>
                  <a:srgbClr val="0000CC"/>
                </a:solidFill>
                <a:latin typeface="微软雅黑" panose="020B0503020204020204" pitchFamily="34" charset="-122"/>
                <a:ea typeface="微软雅黑" panose="020B0503020204020204" pitchFamily="34" charset="-122"/>
              </a:rPr>
              <a:t> = new Green()</a:t>
            </a:r>
            <a:endParaRPr lang="en-US" altLang="zh-CN" sz="2000" b="1" dirty="0">
              <a:solidFill>
                <a:srgbClr val="0000CC"/>
              </a:solidFill>
              <a:latin typeface="微软雅黑" panose="020B0503020204020204" pitchFamily="34" charset="-122"/>
              <a:ea typeface="微软雅黑" panose="020B0503020204020204" pitchFamily="34" charset="-122"/>
            </a:endParaRPr>
          </a:p>
          <a:p>
            <a:pPr algn="just"/>
            <a:r>
              <a:rPr lang="en-US" altLang="zh-CN" sz="2000" b="1" dirty="0">
                <a:solidFill>
                  <a:srgbClr val="0000CC"/>
                </a:solidFill>
                <a:latin typeface="微软雅黑" panose="020B0503020204020204" pitchFamily="34" charset="-122"/>
                <a:ea typeface="微软雅黑" panose="020B0503020204020204" pitchFamily="34" charset="-122"/>
              </a:rPr>
              <a:t>-</a:t>
            </a:r>
            <a:r>
              <a:rPr lang="en-US" altLang="zh-CN" sz="2000" b="1" dirty="0" err="1">
                <a:solidFill>
                  <a:srgbClr val="0000CC"/>
                </a:solidFill>
                <a:latin typeface="微软雅黑" panose="020B0503020204020204" pitchFamily="34" charset="-122"/>
                <a:ea typeface="微软雅黑" panose="020B0503020204020204" pitchFamily="34" charset="-122"/>
              </a:rPr>
              <a:t>yellowState</a:t>
            </a:r>
            <a:r>
              <a:rPr lang="en-US" altLang="zh-CN" sz="2000" b="1" dirty="0">
                <a:solidFill>
                  <a:srgbClr val="0000CC"/>
                </a:solidFill>
                <a:latin typeface="微软雅黑" panose="020B0503020204020204" pitchFamily="34" charset="-122"/>
                <a:ea typeface="微软雅黑" panose="020B0503020204020204" pitchFamily="34" charset="-122"/>
              </a:rPr>
              <a:t> = new Yellow()</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897">
                                            <p:txEl>
                                              <p:pRg st="0" end="0"/>
                                            </p:txEl>
                                          </p:spTgt>
                                        </p:tgtEl>
                                        <p:attrNameLst>
                                          <p:attrName>style.visibility</p:attrName>
                                        </p:attrNameLst>
                                      </p:cBhvr>
                                      <p:to>
                                        <p:strVal val="visible"/>
                                      </p:to>
                                    </p:set>
                                    <p:animEffect transition="in" filter="fade">
                                      <p:cBhvr>
                                        <p:cTn id="7" dur="1000"/>
                                        <p:tgtEl>
                                          <p:spTgt spid="164897">
                                            <p:txEl>
                                              <p:pRg st="0" end="0"/>
                                            </p:txEl>
                                          </p:spTgt>
                                        </p:tgtEl>
                                      </p:cBhvr>
                                    </p:animEffect>
                                    <p:anim calcmode="lin" valueType="num">
                                      <p:cBhvr>
                                        <p:cTn id="8" dur="1000" fill="hold"/>
                                        <p:tgtEl>
                                          <p:spTgt spid="1648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8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897">
                                            <p:txEl>
                                              <p:pRg st="1" end="1"/>
                                            </p:txEl>
                                          </p:spTgt>
                                        </p:tgtEl>
                                        <p:attrNameLst>
                                          <p:attrName>style.visibility</p:attrName>
                                        </p:attrNameLst>
                                      </p:cBhvr>
                                      <p:to>
                                        <p:strVal val="visible"/>
                                      </p:to>
                                    </p:set>
                                    <p:animEffect transition="in" filter="fade">
                                      <p:cBhvr>
                                        <p:cTn id="14" dur="1000"/>
                                        <p:tgtEl>
                                          <p:spTgt spid="164897">
                                            <p:txEl>
                                              <p:pRg st="1" end="1"/>
                                            </p:txEl>
                                          </p:spTgt>
                                        </p:tgtEl>
                                      </p:cBhvr>
                                    </p:animEffect>
                                    <p:anim calcmode="lin" valueType="num">
                                      <p:cBhvr>
                                        <p:cTn id="15" dur="1000" fill="hold"/>
                                        <p:tgtEl>
                                          <p:spTgt spid="16489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48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4897">
                                            <p:txEl>
                                              <p:pRg st="2" end="2"/>
                                            </p:txEl>
                                          </p:spTgt>
                                        </p:tgtEl>
                                        <p:attrNameLst>
                                          <p:attrName>style.visibility</p:attrName>
                                        </p:attrNameLst>
                                      </p:cBhvr>
                                      <p:to>
                                        <p:strVal val="visible"/>
                                      </p:to>
                                    </p:set>
                                    <p:animEffect transition="in" filter="fade">
                                      <p:cBhvr>
                                        <p:cTn id="21" dur="1000"/>
                                        <p:tgtEl>
                                          <p:spTgt spid="164897">
                                            <p:txEl>
                                              <p:pRg st="2" end="2"/>
                                            </p:txEl>
                                          </p:spTgt>
                                        </p:tgtEl>
                                      </p:cBhvr>
                                    </p:animEffect>
                                    <p:anim calcmode="lin" valueType="num">
                                      <p:cBhvr>
                                        <p:cTn id="22" dur="1000" fill="hold"/>
                                        <p:tgtEl>
                                          <p:spTgt spid="16489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48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4897">
                                            <p:txEl>
                                              <p:pRg st="3" end="3"/>
                                            </p:txEl>
                                          </p:spTgt>
                                        </p:tgtEl>
                                        <p:attrNameLst>
                                          <p:attrName>style.visibility</p:attrName>
                                        </p:attrNameLst>
                                      </p:cBhvr>
                                      <p:to>
                                        <p:strVal val="visible"/>
                                      </p:to>
                                    </p:set>
                                    <p:animEffect transition="in" filter="fade">
                                      <p:cBhvr>
                                        <p:cTn id="28" dur="1000"/>
                                        <p:tgtEl>
                                          <p:spTgt spid="164897">
                                            <p:txEl>
                                              <p:pRg st="3" end="3"/>
                                            </p:txEl>
                                          </p:spTgt>
                                        </p:tgtEl>
                                      </p:cBhvr>
                                    </p:animEffect>
                                    <p:anim calcmode="lin" valueType="num">
                                      <p:cBhvr>
                                        <p:cTn id="29" dur="1000" fill="hold"/>
                                        <p:tgtEl>
                                          <p:spTgt spid="16489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48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28733"/>
                                        </p:tgtEl>
                                        <p:attrNameLst>
                                          <p:attrName>style.visibility</p:attrName>
                                        </p:attrNameLst>
                                      </p:cBhvr>
                                      <p:to>
                                        <p:strVal val="visible"/>
                                      </p:to>
                                    </p:set>
                                    <p:animEffect transition="in" filter="slide(fromBottom)">
                                      <p:cBhvr>
                                        <p:cTn id="35" dur="500"/>
                                        <p:tgtEl>
                                          <p:spTgt spid="28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Line 2"/>
          <p:cNvSpPr>
            <a:spLocks noChangeShapeType="1"/>
          </p:cNvSpPr>
          <p:nvPr/>
        </p:nvSpPr>
        <p:spPr bwMode="auto">
          <a:xfrm flipV="1">
            <a:off x="3432176" y="3911600"/>
            <a:ext cx="23034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0" name="Rectangle 3"/>
          <p:cNvSpPr>
            <a:spLocks noChangeArrowheads="1"/>
          </p:cNvSpPr>
          <p:nvPr/>
        </p:nvSpPr>
        <p:spPr bwMode="auto">
          <a:xfrm>
            <a:off x="5788026" y="2205039"/>
            <a:ext cx="4125913" cy="377825"/>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400" b="1" i="1" dirty="0" err="1">
                <a:latin typeface="微软雅黑" panose="020B0503020204020204" pitchFamily="34" charset="-122"/>
                <a:ea typeface="微软雅黑" panose="020B0503020204020204" pitchFamily="34" charset="-122"/>
              </a:rPr>
              <a:t>LightState</a:t>
            </a:r>
            <a:endParaRPr lang="en-US" altLang="zh-CN" sz="2400" b="1" dirty="0">
              <a:latin typeface="微软雅黑" panose="020B0503020204020204" pitchFamily="34" charset="-122"/>
              <a:ea typeface="微软雅黑" panose="020B0503020204020204" pitchFamily="34" charset="-122"/>
            </a:endParaRPr>
          </a:p>
        </p:txBody>
      </p:sp>
      <p:sp>
        <p:nvSpPr>
          <p:cNvPr id="27651" name="Rectangle 4"/>
          <p:cNvSpPr>
            <a:spLocks noChangeArrowheads="1"/>
          </p:cNvSpPr>
          <p:nvPr/>
        </p:nvSpPr>
        <p:spPr bwMode="auto">
          <a:xfrm>
            <a:off x="5786438" y="2938464"/>
            <a:ext cx="4125912" cy="1570037"/>
          </a:xfrm>
          <a:prstGeom prst="rect">
            <a:avLst/>
          </a:prstGeom>
          <a:solidFill>
            <a:srgbClr val="FFFFFF"/>
          </a:solidFill>
          <a:ln w="12700">
            <a:solidFill>
              <a:srgbClr val="000000"/>
            </a:solidFill>
            <a:miter lim="800000"/>
          </a:ln>
        </p:spPr>
        <p:txBody>
          <a:bodyPr lIns="0" tIns="0" rIns="0" bIns="0" anchor="ctr"/>
          <a:lstStyle/>
          <a:p>
            <a:pPr algn="just"/>
            <a:r>
              <a:rPr lang="en-US" altLang="zh-CN" sz="2000" b="1"/>
              <a:t>+getCurrentState(): String</a:t>
            </a:r>
            <a:endParaRPr lang="en-US" altLang="zh-CN" sz="2000" b="1"/>
          </a:p>
          <a:p>
            <a:pPr algn="just"/>
            <a:r>
              <a:rPr lang="en-US" altLang="zh-CN" sz="2000" b="1"/>
              <a:t>+setupContext(Context cxt): void</a:t>
            </a:r>
            <a:endParaRPr lang="en-US" altLang="zh-CN" sz="2000" b="1"/>
          </a:p>
          <a:p>
            <a:pPr algn="just"/>
            <a:r>
              <a:rPr lang="en-US" altLang="zh-CN" sz="2000" b="1" i="1"/>
              <a:t>+performTask(): void</a:t>
            </a:r>
            <a:endParaRPr lang="en-US" altLang="zh-CN" sz="2000" b="1" i="1"/>
          </a:p>
          <a:p>
            <a:pPr algn="just"/>
            <a:r>
              <a:rPr lang="en-US" altLang="zh-CN" sz="2000" b="1" i="1"/>
              <a:t>+setColor(): Color</a:t>
            </a:r>
            <a:endParaRPr lang="en-US" altLang="zh-CN" sz="2000" b="1" i="1"/>
          </a:p>
          <a:p>
            <a:pPr algn="just"/>
            <a:r>
              <a:rPr lang="en-US" altLang="zh-CN" sz="2000" b="1" i="1"/>
              <a:t>+changeState(): void</a:t>
            </a:r>
            <a:endParaRPr lang="en-US" altLang="zh-CN" sz="2000" b="1" i="1"/>
          </a:p>
        </p:txBody>
      </p:sp>
      <p:sp>
        <p:nvSpPr>
          <p:cNvPr id="27652" name="Line 5"/>
          <p:cNvSpPr>
            <a:spLocks noChangeShapeType="1"/>
          </p:cNvSpPr>
          <p:nvPr/>
        </p:nvSpPr>
        <p:spPr bwMode="auto">
          <a:xfrm>
            <a:off x="4294189" y="4873626"/>
            <a:ext cx="1587" cy="5318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53" name="Line 6"/>
          <p:cNvSpPr>
            <a:spLocks noChangeShapeType="1"/>
          </p:cNvSpPr>
          <p:nvPr/>
        </p:nvSpPr>
        <p:spPr bwMode="auto">
          <a:xfrm>
            <a:off x="6672263" y="4873625"/>
            <a:ext cx="0"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54" name="Text Box 7"/>
          <p:cNvSpPr txBox="1">
            <a:spLocks noChangeArrowheads="1"/>
          </p:cNvSpPr>
          <p:nvPr/>
        </p:nvSpPr>
        <p:spPr bwMode="auto">
          <a:xfrm>
            <a:off x="3503614" y="3500438"/>
            <a:ext cx="833437" cy="369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en-US" altLang="zh-CN" sz="2400" b="1"/>
              <a:t>light</a:t>
            </a:r>
            <a:endParaRPr lang="en-US" altLang="zh-CN" sz="2400" b="1"/>
          </a:p>
        </p:txBody>
      </p:sp>
      <p:sp>
        <p:nvSpPr>
          <p:cNvPr id="27655" name="AutoShape 8"/>
          <p:cNvSpPr>
            <a:spLocks noChangeArrowheads="1"/>
          </p:cNvSpPr>
          <p:nvPr/>
        </p:nvSpPr>
        <p:spPr bwMode="auto">
          <a:xfrm>
            <a:off x="3287714" y="3295650"/>
            <a:ext cx="295275" cy="292100"/>
          </a:xfrm>
          <a:prstGeom prst="diamond">
            <a:avLst/>
          </a:prstGeom>
          <a:solidFill>
            <a:srgbClr val="808080"/>
          </a:solidFill>
          <a:ln w="12700">
            <a:solidFill>
              <a:srgbClr val="000000"/>
            </a:solidFill>
            <a:miter lim="800000"/>
          </a:ln>
        </p:spPr>
        <p:txBody>
          <a:bodyPr anchor="ctr"/>
          <a:lstStyle/>
          <a:p>
            <a:pPr algn="ctr"/>
            <a:endParaRPr lang="zh-CN" altLang="zh-CN"/>
          </a:p>
        </p:txBody>
      </p:sp>
      <p:sp>
        <p:nvSpPr>
          <p:cNvPr id="27656" name="AutoShape 9"/>
          <p:cNvSpPr>
            <a:spLocks noChangeArrowheads="1"/>
          </p:cNvSpPr>
          <p:nvPr/>
        </p:nvSpPr>
        <p:spPr bwMode="auto">
          <a:xfrm>
            <a:off x="7391401" y="4532314"/>
            <a:ext cx="328613" cy="325437"/>
          </a:xfrm>
          <a:prstGeom prst="upArrow">
            <a:avLst>
              <a:gd name="adj1" fmla="val 0"/>
              <a:gd name="adj2" fmla="val 51417"/>
            </a:avLst>
          </a:prstGeom>
          <a:solidFill>
            <a:srgbClr val="FF99CC"/>
          </a:solidFill>
          <a:ln w="12700">
            <a:solidFill>
              <a:srgbClr val="000000"/>
            </a:solidFill>
            <a:miter lim="800000"/>
          </a:ln>
        </p:spPr>
        <p:txBody>
          <a:bodyPr/>
          <a:lstStyle/>
          <a:p>
            <a:endParaRPr lang="zh-CN" altLang="zh-CN"/>
          </a:p>
        </p:txBody>
      </p:sp>
      <p:sp>
        <p:nvSpPr>
          <p:cNvPr id="27657" name="Line 10"/>
          <p:cNvSpPr>
            <a:spLocks noChangeShapeType="1"/>
          </p:cNvSpPr>
          <p:nvPr/>
        </p:nvSpPr>
        <p:spPr bwMode="auto">
          <a:xfrm>
            <a:off x="9336089" y="4873625"/>
            <a:ext cx="1587" cy="4524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7658" name="Group 11"/>
          <p:cNvGrpSpPr/>
          <p:nvPr/>
        </p:nvGrpSpPr>
        <p:grpSpPr bwMode="auto">
          <a:xfrm>
            <a:off x="3001964" y="5084763"/>
            <a:ext cx="1798637" cy="1200150"/>
            <a:chOff x="476" y="3203"/>
            <a:chExt cx="1542" cy="756"/>
          </a:xfrm>
        </p:grpSpPr>
        <p:sp>
          <p:nvSpPr>
            <p:cNvPr id="27659" name="Rectangle 12"/>
            <p:cNvSpPr>
              <a:spLocks noChangeArrowheads="1"/>
            </p:cNvSpPr>
            <p:nvPr/>
          </p:nvSpPr>
          <p:spPr bwMode="auto">
            <a:xfrm>
              <a:off x="476" y="3203"/>
              <a:ext cx="1542" cy="270"/>
            </a:xfrm>
            <a:prstGeom prst="rect">
              <a:avLst/>
            </a:prstGeom>
            <a:solidFill>
              <a:srgbClr val="FFFFFF"/>
            </a:solidFill>
            <a:ln w="12700">
              <a:solidFill>
                <a:srgbClr val="000000"/>
              </a:solidFill>
              <a:miter lim="800000"/>
            </a:ln>
          </p:spPr>
          <p:txBody>
            <a:bodyPr lIns="0" tIns="0" rIns="0" bIns="0" anchor="ctr"/>
            <a:lstStyle/>
            <a:p>
              <a:pPr algn="ctr"/>
              <a:r>
                <a:rPr lang="en-US" altLang="zh-CN" sz="2400" b="1" dirty="0">
                  <a:latin typeface="微软雅黑" panose="020B0503020204020204" pitchFamily="34" charset="-122"/>
                  <a:ea typeface="微软雅黑" panose="020B0503020204020204" pitchFamily="34" charset="-122"/>
                </a:rPr>
                <a:t>Red</a:t>
              </a:r>
              <a:endParaRPr lang="en-US" altLang="zh-CN" sz="2400" b="1" dirty="0">
                <a:latin typeface="微软雅黑" panose="020B0503020204020204" pitchFamily="34" charset="-122"/>
                <a:ea typeface="微软雅黑" panose="020B0503020204020204" pitchFamily="34" charset="-122"/>
              </a:endParaRPr>
            </a:p>
          </p:txBody>
        </p:sp>
        <p:sp>
          <p:nvSpPr>
            <p:cNvPr id="27660" name="Rectangle 13"/>
            <p:cNvSpPr>
              <a:spLocks noChangeArrowheads="1"/>
            </p:cNvSpPr>
            <p:nvPr/>
          </p:nvSpPr>
          <p:spPr bwMode="auto">
            <a:xfrm>
              <a:off x="477" y="3483"/>
              <a:ext cx="1541" cy="476"/>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b="1"/>
                <a:t>+performTask()</a:t>
              </a:r>
              <a:endParaRPr lang="en-US" altLang="zh-CN" b="1"/>
            </a:p>
            <a:p>
              <a:pPr>
                <a:lnSpc>
                  <a:spcPct val="90000"/>
                </a:lnSpc>
              </a:pPr>
              <a:r>
                <a:rPr lang="en-US" altLang="zh-CN" b="1"/>
                <a:t>+changeState()</a:t>
              </a:r>
              <a:endParaRPr lang="en-US" altLang="zh-CN" b="1"/>
            </a:p>
            <a:p>
              <a:pPr>
                <a:lnSpc>
                  <a:spcPct val="90000"/>
                </a:lnSpc>
              </a:pPr>
              <a:r>
                <a:rPr lang="en-US" altLang="zh-CN" b="1"/>
                <a:t>+setColor()</a:t>
              </a:r>
              <a:endParaRPr lang="en-US" altLang="zh-CN" b="1"/>
            </a:p>
          </p:txBody>
        </p:sp>
      </p:grpSp>
      <p:sp>
        <p:nvSpPr>
          <p:cNvPr id="27661" name="Rectangle 14"/>
          <p:cNvSpPr>
            <a:spLocks noChangeArrowheads="1"/>
          </p:cNvSpPr>
          <p:nvPr/>
        </p:nvSpPr>
        <p:spPr bwMode="auto">
          <a:xfrm>
            <a:off x="1992314" y="188914"/>
            <a:ext cx="2827337" cy="5429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400" b="1" dirty="0" err="1">
                <a:latin typeface="微软雅黑" panose="020B0503020204020204" pitchFamily="34" charset="-122"/>
                <a:ea typeface="微软雅黑" panose="020B0503020204020204" pitchFamily="34" charset="-122"/>
              </a:rPr>
              <a:t>TrafficLightGUI</a:t>
            </a:r>
            <a:endParaRPr lang="en-US" altLang="zh-CN" sz="2400" b="1" dirty="0">
              <a:latin typeface="微软雅黑" panose="020B0503020204020204" pitchFamily="34" charset="-122"/>
              <a:ea typeface="微软雅黑" panose="020B0503020204020204" pitchFamily="34" charset="-122"/>
            </a:endParaRPr>
          </a:p>
        </p:txBody>
      </p:sp>
      <p:sp>
        <p:nvSpPr>
          <p:cNvPr id="27662" name="Line 15"/>
          <p:cNvSpPr>
            <a:spLocks noChangeShapeType="1"/>
          </p:cNvSpPr>
          <p:nvPr/>
        </p:nvSpPr>
        <p:spPr bwMode="auto">
          <a:xfrm>
            <a:off x="3409950" y="731838"/>
            <a:ext cx="1588" cy="3476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63" name="Group 16"/>
          <p:cNvGrpSpPr/>
          <p:nvPr/>
        </p:nvGrpSpPr>
        <p:grpSpPr bwMode="auto">
          <a:xfrm>
            <a:off x="5521325" y="5084764"/>
            <a:ext cx="1798638" cy="1201737"/>
            <a:chOff x="2245" y="3203"/>
            <a:chExt cx="1678" cy="757"/>
          </a:xfrm>
        </p:grpSpPr>
        <p:sp>
          <p:nvSpPr>
            <p:cNvPr id="27664" name="Rectangle 17"/>
            <p:cNvSpPr>
              <a:spLocks noChangeArrowheads="1"/>
            </p:cNvSpPr>
            <p:nvPr/>
          </p:nvSpPr>
          <p:spPr bwMode="auto">
            <a:xfrm>
              <a:off x="2246" y="3203"/>
              <a:ext cx="1673" cy="270"/>
            </a:xfrm>
            <a:prstGeom prst="rect">
              <a:avLst/>
            </a:prstGeom>
            <a:solidFill>
              <a:srgbClr val="FFFFFF"/>
            </a:solidFill>
            <a:ln w="12700">
              <a:solidFill>
                <a:srgbClr val="000000"/>
              </a:solidFill>
              <a:miter lim="800000"/>
            </a:ln>
          </p:spPr>
          <p:txBody>
            <a:bodyPr lIns="0" tIns="0" rIns="0" bIns="0" anchor="ctr"/>
            <a:lstStyle/>
            <a:p>
              <a:pPr algn="ctr"/>
              <a:r>
                <a:rPr lang="en-US" altLang="zh-CN" sz="2400" b="1" dirty="0">
                  <a:latin typeface="微软雅黑" panose="020B0503020204020204" pitchFamily="34" charset="-122"/>
                  <a:ea typeface="微软雅黑" panose="020B0503020204020204" pitchFamily="34" charset="-122"/>
                </a:rPr>
                <a:t>Green</a:t>
              </a:r>
              <a:endParaRPr lang="en-US" altLang="zh-CN" sz="2400" b="1" dirty="0">
                <a:latin typeface="微软雅黑" panose="020B0503020204020204" pitchFamily="34" charset="-122"/>
                <a:ea typeface="微软雅黑" panose="020B0503020204020204" pitchFamily="34" charset="-122"/>
              </a:endParaRPr>
            </a:p>
          </p:txBody>
        </p:sp>
        <p:sp>
          <p:nvSpPr>
            <p:cNvPr id="27665" name="Rectangle 18"/>
            <p:cNvSpPr>
              <a:spLocks noChangeArrowheads="1"/>
            </p:cNvSpPr>
            <p:nvPr/>
          </p:nvSpPr>
          <p:spPr bwMode="auto">
            <a:xfrm>
              <a:off x="2245" y="3484"/>
              <a:ext cx="1678" cy="476"/>
            </a:xfrm>
            <a:prstGeom prst="rect">
              <a:avLst/>
            </a:prstGeom>
            <a:solidFill>
              <a:srgbClr val="FFFFFF"/>
            </a:solidFill>
            <a:ln w="12700">
              <a:solidFill>
                <a:srgbClr val="000000"/>
              </a:solidFill>
              <a:miter lim="800000"/>
            </a:ln>
          </p:spPr>
          <p:txBody>
            <a:bodyPr lIns="0" tIns="0" rIns="0" bIns="0" anchor="ctr">
              <a:spAutoFit/>
            </a:bodyPr>
            <a:lstStyle/>
            <a:p>
              <a:pPr>
                <a:lnSpc>
                  <a:spcPct val="90000"/>
                </a:lnSpc>
              </a:pPr>
              <a:r>
                <a:rPr lang="en-US" altLang="zh-CN" b="1"/>
                <a:t>+performTask()</a:t>
              </a:r>
              <a:endParaRPr lang="en-US" altLang="zh-CN" b="1"/>
            </a:p>
            <a:p>
              <a:pPr>
                <a:lnSpc>
                  <a:spcPct val="90000"/>
                </a:lnSpc>
              </a:pPr>
              <a:r>
                <a:rPr lang="en-US" altLang="zh-CN" b="1"/>
                <a:t>+changeState()</a:t>
              </a:r>
              <a:endParaRPr lang="en-US" altLang="zh-CN" b="1"/>
            </a:p>
            <a:p>
              <a:pPr>
                <a:lnSpc>
                  <a:spcPct val="90000"/>
                </a:lnSpc>
              </a:pPr>
              <a:r>
                <a:rPr lang="en-US" altLang="zh-CN" b="1"/>
                <a:t>+setColor()</a:t>
              </a:r>
              <a:endParaRPr lang="en-US" altLang="zh-CN" b="1"/>
            </a:p>
          </p:txBody>
        </p:sp>
      </p:grpSp>
      <p:grpSp>
        <p:nvGrpSpPr>
          <p:cNvPr id="27666" name="Group 19"/>
          <p:cNvGrpSpPr/>
          <p:nvPr/>
        </p:nvGrpSpPr>
        <p:grpSpPr bwMode="auto">
          <a:xfrm>
            <a:off x="8040688" y="5084763"/>
            <a:ext cx="1943100" cy="1225550"/>
            <a:chOff x="4014" y="3203"/>
            <a:chExt cx="1633" cy="772"/>
          </a:xfrm>
        </p:grpSpPr>
        <p:sp>
          <p:nvSpPr>
            <p:cNvPr id="27667" name="Rectangle 20"/>
            <p:cNvSpPr>
              <a:spLocks noChangeArrowheads="1"/>
            </p:cNvSpPr>
            <p:nvPr/>
          </p:nvSpPr>
          <p:spPr bwMode="auto">
            <a:xfrm>
              <a:off x="4014" y="3203"/>
              <a:ext cx="1631" cy="285"/>
            </a:xfrm>
            <a:prstGeom prst="rect">
              <a:avLst/>
            </a:prstGeom>
            <a:solidFill>
              <a:srgbClr val="FFFFFF"/>
            </a:solidFill>
            <a:ln w="12700">
              <a:solidFill>
                <a:srgbClr val="000000"/>
              </a:solidFill>
              <a:miter lim="800000"/>
            </a:ln>
          </p:spPr>
          <p:txBody>
            <a:bodyPr lIns="0" tIns="0" rIns="0" bIns="0" anchor="ctr"/>
            <a:lstStyle/>
            <a:p>
              <a:pPr algn="ctr"/>
              <a:r>
                <a:rPr lang="en-US" altLang="zh-CN" sz="2400" b="1" dirty="0">
                  <a:latin typeface="微软雅黑" panose="020B0503020204020204" pitchFamily="34" charset="-122"/>
                  <a:ea typeface="微软雅黑" panose="020B0503020204020204" pitchFamily="34" charset="-122"/>
                </a:rPr>
                <a:t>Yellow</a:t>
              </a:r>
              <a:endParaRPr lang="en-US" altLang="zh-CN" sz="2400" b="1" dirty="0">
                <a:latin typeface="微软雅黑" panose="020B0503020204020204" pitchFamily="34" charset="-122"/>
                <a:ea typeface="微软雅黑" panose="020B0503020204020204" pitchFamily="34" charset="-122"/>
              </a:endParaRPr>
            </a:p>
          </p:txBody>
        </p:sp>
        <p:sp>
          <p:nvSpPr>
            <p:cNvPr id="27668" name="Rectangle 21"/>
            <p:cNvSpPr>
              <a:spLocks noChangeArrowheads="1"/>
            </p:cNvSpPr>
            <p:nvPr/>
          </p:nvSpPr>
          <p:spPr bwMode="auto">
            <a:xfrm>
              <a:off x="4014" y="3465"/>
              <a:ext cx="1633" cy="510"/>
            </a:xfrm>
            <a:prstGeom prst="rect">
              <a:avLst/>
            </a:prstGeom>
            <a:solidFill>
              <a:srgbClr val="FFFFFF"/>
            </a:solidFill>
            <a:ln w="12700">
              <a:solidFill>
                <a:srgbClr val="000000"/>
              </a:solidFill>
              <a:miter lim="800000"/>
            </a:ln>
          </p:spPr>
          <p:txBody>
            <a:bodyPr lIns="0" tIns="0" rIns="0" bIns="0" anchor="ctr">
              <a:spAutoFit/>
            </a:bodyPr>
            <a:lstStyle/>
            <a:p>
              <a:pPr algn="just">
                <a:lnSpc>
                  <a:spcPct val="90000"/>
                </a:lnSpc>
              </a:pPr>
              <a:r>
                <a:rPr lang="en-US" altLang="zh-CN" sz="2000" b="1"/>
                <a:t>+performTask()</a:t>
              </a:r>
              <a:endParaRPr lang="en-US" altLang="zh-CN" sz="2000" b="1"/>
            </a:p>
            <a:p>
              <a:pPr algn="just">
                <a:lnSpc>
                  <a:spcPct val="90000"/>
                </a:lnSpc>
              </a:pPr>
              <a:r>
                <a:rPr lang="en-US" altLang="zh-CN" sz="2000" b="1"/>
                <a:t>+changeState()</a:t>
              </a:r>
              <a:endParaRPr lang="en-US" altLang="zh-CN" sz="2000" b="1"/>
            </a:p>
            <a:p>
              <a:pPr algn="just">
                <a:lnSpc>
                  <a:spcPct val="90000"/>
                </a:lnSpc>
              </a:pPr>
              <a:r>
                <a:rPr lang="en-US" altLang="zh-CN" b="1"/>
                <a:t>+setColor()</a:t>
              </a:r>
              <a:endParaRPr lang="en-US" altLang="zh-CN" b="1"/>
            </a:p>
          </p:txBody>
        </p:sp>
      </p:grpSp>
      <p:sp>
        <p:nvSpPr>
          <p:cNvPr id="27669" name="Line 22"/>
          <p:cNvSpPr>
            <a:spLocks noChangeShapeType="1"/>
          </p:cNvSpPr>
          <p:nvPr/>
        </p:nvSpPr>
        <p:spPr bwMode="auto">
          <a:xfrm>
            <a:off x="4295775" y="4859338"/>
            <a:ext cx="504190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0" name="Rectangle 24"/>
          <p:cNvSpPr>
            <a:spLocks noChangeArrowheads="1"/>
          </p:cNvSpPr>
          <p:nvPr/>
        </p:nvSpPr>
        <p:spPr bwMode="auto">
          <a:xfrm>
            <a:off x="1701801" y="1092201"/>
            <a:ext cx="3744913" cy="474663"/>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400" b="1" dirty="0">
                <a:latin typeface="微软雅黑" panose="020B0503020204020204" pitchFamily="34" charset="-122"/>
                <a:ea typeface="微软雅黑" panose="020B0503020204020204" pitchFamily="34" charset="-122"/>
              </a:rPr>
              <a:t>Context</a:t>
            </a:r>
            <a:endParaRPr lang="en-US" altLang="zh-CN" sz="2400" b="1" dirty="0">
              <a:latin typeface="微软雅黑" panose="020B0503020204020204" pitchFamily="34" charset="-122"/>
              <a:ea typeface="微软雅黑" panose="020B0503020204020204" pitchFamily="34" charset="-122"/>
            </a:endParaRPr>
          </a:p>
        </p:txBody>
      </p:sp>
      <p:sp>
        <p:nvSpPr>
          <p:cNvPr id="27671" name="Rectangle 25"/>
          <p:cNvSpPr>
            <a:spLocks noChangeArrowheads="1"/>
          </p:cNvSpPr>
          <p:nvPr/>
        </p:nvSpPr>
        <p:spPr bwMode="auto">
          <a:xfrm>
            <a:off x="1701800" y="1855789"/>
            <a:ext cx="3746500" cy="1438275"/>
          </a:xfrm>
          <a:prstGeom prst="rect">
            <a:avLst/>
          </a:prstGeom>
          <a:solidFill>
            <a:srgbClr val="FFFFFF"/>
          </a:solidFill>
          <a:ln w="12700">
            <a:solidFill>
              <a:srgbClr val="000000"/>
            </a:solidFill>
            <a:miter lim="800000"/>
          </a:ln>
        </p:spPr>
        <p:txBody>
          <a:bodyPr lIns="53950" tIns="26975" rIns="53950" bIns="26975" anchor="ctr">
            <a:spAutoFit/>
          </a:bodyPr>
          <a:lstStyle/>
          <a:p>
            <a:pPr algn="just">
              <a:lnSpc>
                <a:spcPct val="90000"/>
              </a:lnSpc>
            </a:pPr>
            <a:r>
              <a:rPr lang="en-US" altLang="zh-CN" b="1"/>
              <a:t>+Context(LightState lt)</a:t>
            </a:r>
            <a:endParaRPr lang="en-US" altLang="zh-CN" sz="2000" b="1"/>
          </a:p>
          <a:p>
            <a:pPr algn="just">
              <a:lnSpc>
                <a:spcPct val="90000"/>
              </a:lnSpc>
            </a:pPr>
            <a:r>
              <a:rPr lang="en-US" altLang="zh-CN" sz="2000" b="1"/>
              <a:t>+getColor(): Color</a:t>
            </a:r>
            <a:endParaRPr lang="en-US" altLang="zh-CN" sz="2000" b="1"/>
          </a:p>
          <a:p>
            <a:pPr algn="just">
              <a:lnSpc>
                <a:spcPct val="90000"/>
              </a:lnSpc>
            </a:pPr>
            <a:r>
              <a:rPr lang="en-US" altLang="zh-CN" sz="2000" b="1"/>
              <a:t>+doAction (): void </a:t>
            </a:r>
            <a:r>
              <a:rPr lang="zh-CN" altLang="en-US" sz="1200" b="1">
                <a:solidFill>
                  <a:srgbClr val="0000CC"/>
                </a:solidFill>
              </a:rPr>
              <a:t>调用</a:t>
            </a:r>
            <a:r>
              <a:rPr lang="en-US" altLang="zh-CN" sz="1200" b="1">
                <a:solidFill>
                  <a:srgbClr val="0000CC"/>
                </a:solidFill>
              </a:rPr>
              <a:t>performTask()</a:t>
            </a:r>
            <a:r>
              <a:rPr lang="en-US" altLang="zh-CN" sz="1200"/>
              <a:t> </a:t>
            </a:r>
            <a:endParaRPr lang="en-US" altLang="zh-CN" sz="1200" b="1"/>
          </a:p>
          <a:p>
            <a:pPr algn="just">
              <a:lnSpc>
                <a:spcPct val="90000"/>
              </a:lnSpc>
            </a:pPr>
            <a:r>
              <a:rPr lang="en-US" altLang="zh-CN" sz="2000" b="1"/>
              <a:t>+setState(String st): void</a:t>
            </a:r>
            <a:endParaRPr lang="en-US" altLang="zh-CN" sz="2000" b="1"/>
          </a:p>
          <a:p>
            <a:pPr algn="just">
              <a:lnSpc>
                <a:spcPct val="90000"/>
              </a:lnSpc>
            </a:pPr>
            <a:r>
              <a:rPr lang="en-US" altLang="zh-CN" sz="2000" b="1"/>
              <a:t>+setupStateObj(): LightState</a:t>
            </a:r>
            <a:endParaRPr lang="en-US" altLang="zh-CN" sz="2000" b="1"/>
          </a:p>
        </p:txBody>
      </p:sp>
      <p:sp>
        <p:nvSpPr>
          <p:cNvPr id="27672" name="Rectangle 26"/>
          <p:cNvSpPr>
            <a:spLocks noChangeArrowheads="1"/>
          </p:cNvSpPr>
          <p:nvPr/>
        </p:nvSpPr>
        <p:spPr bwMode="auto">
          <a:xfrm>
            <a:off x="1704976" y="1565276"/>
            <a:ext cx="3738563" cy="307975"/>
          </a:xfrm>
          <a:prstGeom prst="rect">
            <a:avLst/>
          </a:prstGeom>
          <a:solidFill>
            <a:srgbClr val="FFFFFF"/>
          </a:solidFill>
          <a:ln w="12700">
            <a:solidFill>
              <a:srgbClr val="000000"/>
            </a:solidFill>
            <a:miter lim="800000"/>
          </a:ln>
        </p:spPr>
        <p:txBody>
          <a:bodyPr lIns="18000" tIns="0" rIns="18000" bIns="0" anchor="ctr">
            <a:spAutoFit/>
          </a:bodyPr>
          <a:lstStyle/>
          <a:p>
            <a:pPr algn="just"/>
            <a:r>
              <a:rPr lang="en-US" altLang="zh-CN" sz="2000" b="1"/>
              <a:t>-light: LightState</a:t>
            </a:r>
            <a:endParaRPr lang="en-US" altLang="zh-CN" sz="2000" b="1"/>
          </a:p>
        </p:txBody>
      </p:sp>
      <p:sp>
        <p:nvSpPr>
          <p:cNvPr id="27673" name="Line 27"/>
          <p:cNvSpPr>
            <a:spLocks noChangeShapeType="1"/>
          </p:cNvSpPr>
          <p:nvPr/>
        </p:nvSpPr>
        <p:spPr bwMode="auto">
          <a:xfrm>
            <a:off x="3432175" y="3535364"/>
            <a:ext cx="0" cy="377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97" name="Text Box 33"/>
          <p:cNvSpPr txBox="1">
            <a:spLocks noChangeArrowheads="1"/>
          </p:cNvSpPr>
          <p:nvPr/>
        </p:nvSpPr>
        <p:spPr bwMode="auto">
          <a:xfrm>
            <a:off x="5519738" y="188913"/>
            <a:ext cx="40322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00CC"/>
                </a:solidFill>
              </a:rPr>
              <a:t>1) rs = new Red();</a:t>
            </a:r>
            <a:endParaRPr lang="en-US" altLang="zh-CN" b="1">
              <a:solidFill>
                <a:srgbClr val="0000CC"/>
              </a:solidFill>
            </a:endParaRPr>
          </a:p>
          <a:p>
            <a:r>
              <a:rPr lang="en-US" altLang="zh-CN" b="1">
                <a:solidFill>
                  <a:srgbClr val="0000CC"/>
                </a:solidFill>
              </a:rPr>
              <a:t>    cxt = new Context(rs);</a:t>
            </a:r>
            <a:endParaRPr lang="en-US" altLang="zh-CN" b="1">
              <a:solidFill>
                <a:srgbClr val="0000CC"/>
              </a:solidFill>
            </a:endParaRPr>
          </a:p>
          <a:p>
            <a:r>
              <a:rPr lang="en-US" altLang="zh-CN" b="1">
                <a:solidFill>
                  <a:srgbClr val="0000CC"/>
                </a:solidFill>
              </a:rPr>
              <a:t>2) rs.setupContext(cxt);  </a:t>
            </a:r>
            <a:endParaRPr lang="en-US" altLang="zh-CN" b="1">
              <a:solidFill>
                <a:srgbClr val="0000CC"/>
              </a:solidFill>
            </a:endParaRPr>
          </a:p>
          <a:p>
            <a:r>
              <a:rPr lang="en-US" altLang="zh-CN" b="1">
                <a:solidFill>
                  <a:srgbClr val="0000CC"/>
                </a:solidFill>
              </a:rPr>
              <a:t>3) cxt.setState(TrafficLight.RED);</a:t>
            </a:r>
            <a:endParaRPr lang="en-US" altLang="zh-CN" b="1">
              <a:solidFill>
                <a:srgbClr val="0000CC"/>
              </a:solidFill>
            </a:endParaRPr>
          </a:p>
          <a:p>
            <a:r>
              <a:rPr lang="en-US" altLang="zh-CN" b="1">
                <a:solidFill>
                  <a:srgbClr val="0000CC"/>
                </a:solidFill>
              </a:rPr>
              <a:t>4) color = cxt.getColor();</a:t>
            </a:r>
            <a:endParaRPr lang="en-US" altLang="zh-CN" b="1">
              <a:solidFill>
                <a:srgbClr val="0000CC"/>
              </a:solidFill>
            </a:endParaRPr>
          </a:p>
          <a:p>
            <a:r>
              <a:rPr lang="en-US" altLang="zh-CN" b="1">
                <a:solidFill>
                  <a:srgbClr val="0000CC"/>
                </a:solidFill>
              </a:rPr>
              <a:t>    cxt.doAction();</a:t>
            </a:r>
            <a:endParaRPr lang="en-US" altLang="zh-CN" b="1">
              <a:solidFill>
                <a:srgbClr val="0000CC"/>
              </a:solidFill>
            </a:endParaRPr>
          </a:p>
        </p:txBody>
      </p:sp>
      <p:grpSp>
        <p:nvGrpSpPr>
          <p:cNvPr id="164901" name="Group 37"/>
          <p:cNvGrpSpPr/>
          <p:nvPr/>
        </p:nvGrpSpPr>
        <p:grpSpPr bwMode="auto">
          <a:xfrm>
            <a:off x="4440239" y="692151"/>
            <a:ext cx="1368425" cy="1368425"/>
            <a:chOff x="1837" y="436"/>
            <a:chExt cx="862" cy="862"/>
          </a:xfrm>
        </p:grpSpPr>
        <p:sp>
          <p:nvSpPr>
            <p:cNvPr id="27676" name="Line 35"/>
            <p:cNvSpPr>
              <a:spLocks noChangeShapeType="1"/>
            </p:cNvSpPr>
            <p:nvPr/>
          </p:nvSpPr>
          <p:spPr bwMode="auto">
            <a:xfrm flipH="1">
              <a:off x="2245" y="436"/>
              <a:ext cx="454"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7" name="Line 36"/>
            <p:cNvSpPr>
              <a:spLocks noChangeShapeType="1"/>
            </p:cNvSpPr>
            <p:nvPr/>
          </p:nvSpPr>
          <p:spPr bwMode="auto">
            <a:xfrm flipH="1">
              <a:off x="1837" y="436"/>
              <a:ext cx="408" cy="86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905" name="Line 41"/>
          <p:cNvSpPr>
            <a:spLocks noChangeShapeType="1"/>
          </p:cNvSpPr>
          <p:nvPr/>
        </p:nvSpPr>
        <p:spPr bwMode="auto">
          <a:xfrm flipH="1">
            <a:off x="4872039" y="1323977"/>
            <a:ext cx="3341686" cy="1528761"/>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906" name="Line 42"/>
          <p:cNvSpPr>
            <a:spLocks noChangeShapeType="1"/>
          </p:cNvSpPr>
          <p:nvPr/>
        </p:nvSpPr>
        <p:spPr bwMode="auto">
          <a:xfrm flipH="1">
            <a:off x="3359151" y="1844676"/>
            <a:ext cx="2665413" cy="720725"/>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937" name="Group 73"/>
          <p:cNvGrpSpPr/>
          <p:nvPr/>
        </p:nvGrpSpPr>
        <p:grpSpPr bwMode="auto">
          <a:xfrm>
            <a:off x="1600201" y="2522538"/>
            <a:ext cx="250825" cy="4032250"/>
            <a:chOff x="48" y="1661"/>
            <a:chExt cx="158" cy="2540"/>
          </a:xfrm>
        </p:grpSpPr>
        <p:sp>
          <p:nvSpPr>
            <p:cNvPr id="27681" name="Line 43"/>
            <p:cNvSpPr>
              <a:spLocks noChangeShapeType="1"/>
            </p:cNvSpPr>
            <p:nvPr/>
          </p:nvSpPr>
          <p:spPr bwMode="auto">
            <a:xfrm flipH="1">
              <a:off x="48" y="1661"/>
              <a:ext cx="158"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2" name="Line 44"/>
            <p:cNvSpPr>
              <a:spLocks noChangeShapeType="1"/>
            </p:cNvSpPr>
            <p:nvPr/>
          </p:nvSpPr>
          <p:spPr bwMode="auto">
            <a:xfrm>
              <a:off x="60" y="1661"/>
              <a:ext cx="0" cy="254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909" name="Line 45"/>
          <p:cNvSpPr>
            <a:spLocks noChangeShapeType="1"/>
          </p:cNvSpPr>
          <p:nvPr/>
        </p:nvSpPr>
        <p:spPr bwMode="auto">
          <a:xfrm>
            <a:off x="1612900" y="5640388"/>
            <a:ext cx="1403350"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914" name="Group 50"/>
          <p:cNvGrpSpPr/>
          <p:nvPr/>
        </p:nvGrpSpPr>
        <p:grpSpPr bwMode="auto">
          <a:xfrm>
            <a:off x="1612900" y="3213101"/>
            <a:ext cx="971550" cy="576263"/>
            <a:chOff x="56" y="2024"/>
            <a:chExt cx="612" cy="363"/>
          </a:xfrm>
        </p:grpSpPr>
        <p:sp>
          <p:nvSpPr>
            <p:cNvPr id="27685" name="Line 48"/>
            <p:cNvSpPr>
              <a:spLocks noChangeShapeType="1"/>
            </p:cNvSpPr>
            <p:nvPr/>
          </p:nvSpPr>
          <p:spPr bwMode="auto">
            <a:xfrm flipV="1">
              <a:off x="665" y="2024"/>
              <a:ext cx="0" cy="363"/>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49"/>
            <p:cNvSpPr>
              <a:spLocks noChangeShapeType="1"/>
            </p:cNvSpPr>
            <p:nvPr/>
          </p:nvSpPr>
          <p:spPr bwMode="auto">
            <a:xfrm>
              <a:off x="56" y="2387"/>
              <a:ext cx="612"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915" name="Text Box 51"/>
          <p:cNvSpPr txBox="1">
            <a:spLocks noChangeArrowheads="1"/>
          </p:cNvSpPr>
          <p:nvPr/>
        </p:nvSpPr>
        <p:spPr bwMode="auto">
          <a:xfrm>
            <a:off x="1703388" y="3835401"/>
            <a:ext cx="14398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spcBef>
                <a:spcPct val="50000"/>
              </a:spcBef>
            </a:pPr>
            <a:r>
              <a:rPr lang="zh-CN" altLang="en-US" sz="3200" b="1">
                <a:solidFill>
                  <a:srgbClr val="0000CC"/>
                </a:solidFill>
                <a:latin typeface="微软雅黑" panose="020B0503020204020204" pitchFamily="34" charset="-122"/>
                <a:ea typeface="微软雅黑" panose="020B0503020204020204" pitchFamily="34" charset="-122"/>
              </a:rPr>
              <a:t>获得状态对象</a:t>
            </a:r>
            <a:endParaRPr lang="zh-CN" altLang="en-US" sz="3200" b="1">
              <a:solidFill>
                <a:srgbClr val="0000CC"/>
              </a:solidFill>
              <a:latin typeface="微软雅黑" panose="020B0503020204020204" pitchFamily="34" charset="-122"/>
              <a:ea typeface="微软雅黑" panose="020B0503020204020204" pitchFamily="34" charset="-122"/>
            </a:endParaRPr>
          </a:p>
        </p:txBody>
      </p:sp>
      <p:sp>
        <p:nvSpPr>
          <p:cNvPr id="164928" name="AutoShape 64"/>
          <p:cNvSpPr>
            <a:spLocks noChangeArrowheads="1"/>
          </p:cNvSpPr>
          <p:nvPr/>
        </p:nvSpPr>
        <p:spPr bwMode="auto">
          <a:xfrm rot="16020000" flipH="1">
            <a:off x="7283451" y="5624514"/>
            <a:ext cx="360363" cy="287337"/>
          </a:xfrm>
          <a:prstGeom prst="curvedUpArrow">
            <a:avLst>
              <a:gd name="adj1" fmla="val 25083"/>
              <a:gd name="adj2" fmla="val 50166"/>
              <a:gd name="adj3" fmla="val 33306"/>
            </a:avLst>
          </a:prstGeom>
          <a:solidFill>
            <a:srgbClr val="FF0000"/>
          </a:solidFill>
          <a:ln w="9525">
            <a:solidFill>
              <a:schemeClr val="tx1"/>
            </a:solidFill>
            <a:miter lim="800000"/>
          </a:ln>
        </p:spPr>
        <p:txBody>
          <a:bodyPr vert="eaVert" wrap="none" anchor="ctr"/>
          <a:lstStyle/>
          <a:p>
            <a:pPr algn="ctr"/>
            <a:endParaRPr lang="zh-CN" altLang="zh-CN"/>
          </a:p>
        </p:txBody>
      </p:sp>
      <p:sp>
        <p:nvSpPr>
          <p:cNvPr id="164929" name="AutoShape 65"/>
          <p:cNvSpPr>
            <a:spLocks noChangeArrowheads="1"/>
          </p:cNvSpPr>
          <p:nvPr/>
        </p:nvSpPr>
        <p:spPr bwMode="auto">
          <a:xfrm rot="16020000" flipH="1">
            <a:off x="4817270" y="5658645"/>
            <a:ext cx="301625" cy="287337"/>
          </a:xfrm>
          <a:prstGeom prst="curvedUpArrow">
            <a:avLst>
              <a:gd name="adj1" fmla="val 20995"/>
              <a:gd name="adj2" fmla="val 41989"/>
              <a:gd name="adj3" fmla="val 33306"/>
            </a:avLst>
          </a:prstGeom>
          <a:solidFill>
            <a:srgbClr val="FF0000"/>
          </a:solidFill>
          <a:ln w="9525">
            <a:solidFill>
              <a:schemeClr val="tx1"/>
            </a:solidFill>
            <a:miter lim="800000"/>
          </a:ln>
        </p:spPr>
        <p:txBody>
          <a:bodyPr vert="eaVert" wrap="none" anchor="ctr"/>
          <a:lstStyle/>
          <a:p>
            <a:pPr algn="ctr"/>
            <a:endParaRPr lang="zh-CN" altLang="zh-CN"/>
          </a:p>
        </p:txBody>
      </p:sp>
      <p:sp>
        <p:nvSpPr>
          <p:cNvPr id="164930" name="AutoShape 66"/>
          <p:cNvSpPr>
            <a:spLocks noChangeArrowheads="1"/>
          </p:cNvSpPr>
          <p:nvPr/>
        </p:nvSpPr>
        <p:spPr bwMode="auto">
          <a:xfrm rot="16433546" flipH="1">
            <a:off x="9940926" y="5689601"/>
            <a:ext cx="373062" cy="287337"/>
          </a:xfrm>
          <a:prstGeom prst="curvedUpArrow">
            <a:avLst>
              <a:gd name="adj1" fmla="val 25967"/>
              <a:gd name="adj2" fmla="val 51934"/>
              <a:gd name="adj3" fmla="val 33306"/>
            </a:avLst>
          </a:prstGeom>
          <a:solidFill>
            <a:srgbClr val="FF0000"/>
          </a:solidFill>
          <a:ln w="9525">
            <a:solidFill>
              <a:schemeClr val="tx1"/>
            </a:solidFill>
            <a:miter lim="800000"/>
          </a:ln>
        </p:spPr>
        <p:txBody>
          <a:bodyPr vert="eaVert" wrap="none" anchor="ctr"/>
          <a:lstStyle/>
          <a:p>
            <a:pPr algn="ctr"/>
            <a:endParaRPr lang="zh-CN" altLang="zh-CN"/>
          </a:p>
        </p:txBody>
      </p:sp>
      <p:grpSp>
        <p:nvGrpSpPr>
          <p:cNvPr id="164935" name="Group 71"/>
          <p:cNvGrpSpPr/>
          <p:nvPr/>
        </p:nvGrpSpPr>
        <p:grpSpPr bwMode="auto">
          <a:xfrm>
            <a:off x="1612900" y="5661026"/>
            <a:ext cx="3906838" cy="720725"/>
            <a:chOff x="56" y="3566"/>
            <a:chExt cx="2461" cy="454"/>
          </a:xfrm>
        </p:grpSpPr>
        <p:sp>
          <p:nvSpPr>
            <p:cNvPr id="27692" name="Line 54"/>
            <p:cNvSpPr>
              <a:spLocks noChangeShapeType="1"/>
            </p:cNvSpPr>
            <p:nvPr/>
          </p:nvSpPr>
          <p:spPr bwMode="auto">
            <a:xfrm flipV="1">
              <a:off x="56" y="4020"/>
              <a:ext cx="2280"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93" name="Line 67"/>
            <p:cNvSpPr>
              <a:spLocks noChangeShapeType="1"/>
            </p:cNvSpPr>
            <p:nvPr/>
          </p:nvSpPr>
          <p:spPr bwMode="auto">
            <a:xfrm flipV="1">
              <a:off x="2336" y="3566"/>
              <a:ext cx="0" cy="454"/>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94" name="Line 68"/>
            <p:cNvSpPr>
              <a:spLocks noChangeShapeType="1"/>
            </p:cNvSpPr>
            <p:nvPr/>
          </p:nvSpPr>
          <p:spPr bwMode="auto">
            <a:xfrm>
              <a:off x="2336" y="3566"/>
              <a:ext cx="181"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936" name="Group 72"/>
          <p:cNvGrpSpPr/>
          <p:nvPr/>
        </p:nvGrpSpPr>
        <p:grpSpPr bwMode="auto">
          <a:xfrm>
            <a:off x="1625601" y="5661025"/>
            <a:ext cx="6378575" cy="863600"/>
            <a:chOff x="64" y="3566"/>
            <a:chExt cx="4018" cy="544"/>
          </a:xfrm>
        </p:grpSpPr>
        <p:sp>
          <p:nvSpPr>
            <p:cNvPr id="27696" name="Line 56"/>
            <p:cNvSpPr>
              <a:spLocks noChangeShapeType="1"/>
            </p:cNvSpPr>
            <p:nvPr/>
          </p:nvSpPr>
          <p:spPr bwMode="auto">
            <a:xfrm flipV="1">
              <a:off x="64" y="4110"/>
              <a:ext cx="3859"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97" name="Line 69"/>
            <p:cNvSpPr>
              <a:spLocks noChangeShapeType="1"/>
            </p:cNvSpPr>
            <p:nvPr/>
          </p:nvSpPr>
          <p:spPr bwMode="auto">
            <a:xfrm flipV="1">
              <a:off x="3923" y="3566"/>
              <a:ext cx="0" cy="544"/>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98" name="Line 70"/>
            <p:cNvSpPr>
              <a:spLocks noChangeShapeType="1"/>
            </p:cNvSpPr>
            <p:nvPr/>
          </p:nvSpPr>
          <p:spPr bwMode="auto">
            <a:xfrm>
              <a:off x="3923" y="3566"/>
              <a:ext cx="159"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939" name="Text Box 75"/>
          <p:cNvSpPr txBox="1">
            <a:spLocks noChangeArrowheads="1"/>
          </p:cNvSpPr>
          <p:nvPr/>
        </p:nvSpPr>
        <p:spPr bwMode="auto">
          <a:xfrm>
            <a:off x="9475788" y="1052513"/>
            <a:ext cx="10842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1600" b="1">
                <a:ea typeface="黑体" panose="02010609060101010101" pitchFamily="49" charset="-122"/>
              </a:rPr>
              <a:t>doAction()</a:t>
            </a:r>
            <a:r>
              <a:rPr lang="zh-CN" altLang="en-US" sz="1600" b="1">
                <a:ea typeface="黑体" panose="02010609060101010101" pitchFamily="49" charset="-122"/>
              </a:rPr>
              <a:t>被反复调用</a:t>
            </a:r>
            <a:endParaRPr lang="zh-CN" altLang="en-US" sz="1600" b="1">
              <a:ea typeface="黑体" panose="02010609060101010101" pitchFamily="49" charset="-122"/>
            </a:endParaRPr>
          </a:p>
        </p:txBody>
      </p:sp>
      <p:sp>
        <p:nvSpPr>
          <p:cNvPr id="164940" name="Line 76"/>
          <p:cNvSpPr>
            <a:spLocks noChangeShapeType="1"/>
          </p:cNvSpPr>
          <p:nvPr/>
        </p:nvSpPr>
        <p:spPr bwMode="auto">
          <a:xfrm flipH="1">
            <a:off x="3935414" y="1484313"/>
            <a:ext cx="2016125" cy="79216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941" name="AutoShape 77"/>
          <p:cNvSpPr>
            <a:spLocks noChangeArrowheads="1"/>
          </p:cNvSpPr>
          <p:nvPr/>
        </p:nvSpPr>
        <p:spPr bwMode="auto">
          <a:xfrm>
            <a:off x="9767889" y="1628775"/>
            <a:ext cx="503237" cy="215900"/>
          </a:xfrm>
          <a:prstGeom prst="curvedDownArrow">
            <a:avLst>
              <a:gd name="adj1" fmla="val 46618"/>
              <a:gd name="adj2" fmla="val 93235"/>
              <a:gd name="adj3" fmla="val 33306"/>
            </a:avLst>
          </a:prstGeom>
          <a:solidFill>
            <a:srgbClr val="FFCC00"/>
          </a:solidFill>
          <a:ln w="9525">
            <a:solidFill>
              <a:schemeClr val="tx1"/>
            </a:solidFill>
            <a:miter lim="800000"/>
          </a:ln>
        </p:spPr>
        <p:txBody>
          <a:bodyPr wrap="none" anchor="ctr"/>
          <a:lstStyle/>
          <a:p>
            <a:pPr algn="ctr"/>
            <a:endParaRPr lang="zh-CN" altLang="zh-CN"/>
          </a:p>
        </p:txBody>
      </p:sp>
      <p:sp>
        <p:nvSpPr>
          <p:cNvPr id="164942" name="AutoShape 78"/>
          <p:cNvSpPr>
            <a:spLocks noChangeArrowheads="1"/>
          </p:cNvSpPr>
          <p:nvPr/>
        </p:nvSpPr>
        <p:spPr bwMode="auto">
          <a:xfrm rot="10800000" flipV="1">
            <a:off x="9725026" y="1906588"/>
            <a:ext cx="504825" cy="252412"/>
          </a:xfrm>
          <a:prstGeom prst="curvedUpArrow">
            <a:avLst>
              <a:gd name="adj1" fmla="val 40000"/>
              <a:gd name="adj2" fmla="val 80000"/>
              <a:gd name="adj3" fmla="val 33306"/>
            </a:avLst>
          </a:prstGeom>
          <a:solidFill>
            <a:srgbClr val="FFCC00"/>
          </a:solidFill>
          <a:ln w="9525">
            <a:solidFill>
              <a:schemeClr val="tx1"/>
            </a:solidFill>
            <a:miter lim="800000"/>
          </a:ln>
        </p:spPr>
        <p:txBody>
          <a:bodyPr wrap="none" anchor="ctr"/>
          <a:lstStyle/>
          <a:p>
            <a:pPr algn="ctr"/>
            <a:endParaRPr lang="zh-CN" altLang="zh-CN"/>
          </a:p>
        </p:txBody>
      </p:sp>
      <p:sp>
        <p:nvSpPr>
          <p:cNvPr id="27703" name="Rectangle 3"/>
          <p:cNvSpPr>
            <a:spLocks noChangeArrowheads="1"/>
          </p:cNvSpPr>
          <p:nvPr/>
        </p:nvSpPr>
        <p:spPr bwMode="auto">
          <a:xfrm>
            <a:off x="5792788" y="2560639"/>
            <a:ext cx="4125912" cy="377825"/>
          </a:xfrm>
          <a:prstGeom prst="rect">
            <a:avLst/>
          </a:prstGeom>
          <a:solidFill>
            <a:srgbClr val="FFFFFF"/>
          </a:solidFill>
          <a:ln w="12700">
            <a:solidFill>
              <a:srgbClr val="000000"/>
            </a:solidFill>
            <a:miter lim="800000"/>
          </a:ln>
        </p:spPr>
        <p:txBody>
          <a:bodyPr lIns="0" tIns="0" rIns="0" bIns="0" anchor="ctr">
            <a:spAutoFit/>
          </a:bodyPr>
          <a:lstStyle/>
          <a:p>
            <a:r>
              <a:rPr lang="en-US" altLang="zh-CN" sz="2400" b="1"/>
              <a:t>-context: Context</a:t>
            </a:r>
            <a:endParaRPr lang="en-US" altLang="zh-CN" sz="2400" b="1"/>
          </a:p>
        </p:txBody>
      </p:sp>
      <p:grpSp>
        <p:nvGrpSpPr>
          <p:cNvPr id="164904" name="Group 40"/>
          <p:cNvGrpSpPr/>
          <p:nvPr/>
        </p:nvGrpSpPr>
        <p:grpSpPr bwMode="auto">
          <a:xfrm>
            <a:off x="8213725" y="908051"/>
            <a:ext cx="1195388" cy="2449513"/>
            <a:chOff x="4286" y="572"/>
            <a:chExt cx="726" cy="1497"/>
          </a:xfrm>
        </p:grpSpPr>
        <p:sp>
          <p:nvSpPr>
            <p:cNvPr id="27705" name="Line 38"/>
            <p:cNvSpPr>
              <a:spLocks noChangeShapeType="1"/>
            </p:cNvSpPr>
            <p:nvPr/>
          </p:nvSpPr>
          <p:spPr bwMode="auto">
            <a:xfrm>
              <a:off x="4286" y="572"/>
              <a:ext cx="726"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06" name="Line 39"/>
            <p:cNvSpPr>
              <a:spLocks noChangeShapeType="1"/>
            </p:cNvSpPr>
            <p:nvPr/>
          </p:nvSpPr>
          <p:spPr bwMode="auto">
            <a:xfrm flipH="1">
              <a:off x="4740" y="572"/>
              <a:ext cx="272" cy="1497"/>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897">
                                            <p:txEl>
                                              <p:pRg st="0" end="0"/>
                                            </p:txEl>
                                          </p:spTgt>
                                        </p:tgtEl>
                                        <p:attrNameLst>
                                          <p:attrName>style.visibility</p:attrName>
                                        </p:attrNameLst>
                                      </p:cBhvr>
                                      <p:to>
                                        <p:strVal val="visible"/>
                                      </p:to>
                                    </p:set>
                                    <p:animEffect transition="in" filter="fade">
                                      <p:cBhvr>
                                        <p:cTn id="7" dur="1000"/>
                                        <p:tgtEl>
                                          <p:spTgt spid="164897">
                                            <p:txEl>
                                              <p:pRg st="0" end="0"/>
                                            </p:txEl>
                                          </p:spTgt>
                                        </p:tgtEl>
                                      </p:cBhvr>
                                    </p:animEffect>
                                    <p:anim calcmode="lin" valueType="num">
                                      <p:cBhvr>
                                        <p:cTn id="8" dur="1000" fill="hold"/>
                                        <p:tgtEl>
                                          <p:spTgt spid="1648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8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897">
                                            <p:txEl>
                                              <p:pRg st="1" end="1"/>
                                            </p:txEl>
                                          </p:spTgt>
                                        </p:tgtEl>
                                        <p:attrNameLst>
                                          <p:attrName>style.visibility</p:attrName>
                                        </p:attrNameLst>
                                      </p:cBhvr>
                                      <p:to>
                                        <p:strVal val="visible"/>
                                      </p:to>
                                    </p:set>
                                    <p:animEffect transition="in" filter="fade">
                                      <p:cBhvr>
                                        <p:cTn id="14" dur="1000"/>
                                        <p:tgtEl>
                                          <p:spTgt spid="164897">
                                            <p:txEl>
                                              <p:pRg st="1" end="1"/>
                                            </p:txEl>
                                          </p:spTgt>
                                        </p:tgtEl>
                                      </p:cBhvr>
                                    </p:animEffect>
                                    <p:anim calcmode="lin" valueType="num">
                                      <p:cBhvr>
                                        <p:cTn id="15" dur="1000" fill="hold"/>
                                        <p:tgtEl>
                                          <p:spTgt spid="16489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48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4901"/>
                                        </p:tgtEl>
                                        <p:attrNameLst>
                                          <p:attrName>style.visibility</p:attrName>
                                        </p:attrNameLst>
                                      </p:cBhvr>
                                      <p:to>
                                        <p:strVal val="visible"/>
                                      </p:to>
                                    </p:set>
                                    <p:animEffect transition="in" filter="fade">
                                      <p:cBhvr>
                                        <p:cTn id="21" dur="1000"/>
                                        <p:tgtEl>
                                          <p:spTgt spid="164901"/>
                                        </p:tgtEl>
                                      </p:cBhvr>
                                    </p:animEffect>
                                    <p:anim calcmode="lin" valueType="num">
                                      <p:cBhvr>
                                        <p:cTn id="22" dur="1000" fill="hold"/>
                                        <p:tgtEl>
                                          <p:spTgt spid="164901"/>
                                        </p:tgtEl>
                                        <p:attrNameLst>
                                          <p:attrName>ppt_x</p:attrName>
                                        </p:attrNameLst>
                                      </p:cBhvr>
                                      <p:tavLst>
                                        <p:tav tm="0">
                                          <p:val>
                                            <p:strVal val="#ppt_x"/>
                                          </p:val>
                                        </p:tav>
                                        <p:tav tm="100000">
                                          <p:val>
                                            <p:strVal val="#ppt_x"/>
                                          </p:val>
                                        </p:tav>
                                      </p:tavLst>
                                    </p:anim>
                                    <p:anim calcmode="lin" valueType="num">
                                      <p:cBhvr>
                                        <p:cTn id="23" dur="1000" fill="hold"/>
                                        <p:tgtEl>
                                          <p:spTgt spid="16490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4897">
                                            <p:txEl>
                                              <p:pRg st="2" end="2"/>
                                            </p:txEl>
                                          </p:spTgt>
                                        </p:tgtEl>
                                        <p:attrNameLst>
                                          <p:attrName>style.visibility</p:attrName>
                                        </p:attrNameLst>
                                      </p:cBhvr>
                                      <p:to>
                                        <p:strVal val="visible"/>
                                      </p:to>
                                    </p:set>
                                    <p:animEffect transition="in" filter="fade">
                                      <p:cBhvr>
                                        <p:cTn id="28" dur="1000"/>
                                        <p:tgtEl>
                                          <p:spTgt spid="164897">
                                            <p:txEl>
                                              <p:pRg st="2" end="2"/>
                                            </p:txEl>
                                          </p:spTgt>
                                        </p:tgtEl>
                                      </p:cBhvr>
                                    </p:animEffect>
                                    <p:anim calcmode="lin" valueType="num">
                                      <p:cBhvr>
                                        <p:cTn id="29" dur="1000" fill="hold"/>
                                        <p:tgtEl>
                                          <p:spTgt spid="16489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648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64904"/>
                                        </p:tgtEl>
                                        <p:attrNameLst>
                                          <p:attrName>style.visibility</p:attrName>
                                        </p:attrNameLst>
                                      </p:cBhvr>
                                      <p:to>
                                        <p:strVal val="visible"/>
                                      </p:to>
                                    </p:set>
                                    <p:anim calcmode="lin" valueType="num">
                                      <p:cBhvr>
                                        <p:cTn id="35" dur="1000" fill="hold"/>
                                        <p:tgtEl>
                                          <p:spTgt spid="164904"/>
                                        </p:tgtEl>
                                        <p:attrNameLst>
                                          <p:attrName>ppt_x</p:attrName>
                                        </p:attrNameLst>
                                      </p:cBhvr>
                                      <p:tavLst>
                                        <p:tav tm="0">
                                          <p:val>
                                            <p:strVal val="#ppt_x-.2"/>
                                          </p:val>
                                        </p:tav>
                                        <p:tav tm="100000">
                                          <p:val>
                                            <p:strVal val="#ppt_x"/>
                                          </p:val>
                                        </p:tav>
                                      </p:tavLst>
                                    </p:anim>
                                    <p:anim calcmode="lin" valueType="num">
                                      <p:cBhvr>
                                        <p:cTn id="36" dur="1000" fill="hold"/>
                                        <p:tgtEl>
                                          <p:spTgt spid="16490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6490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4897">
                                            <p:txEl>
                                              <p:pRg st="3" end="3"/>
                                            </p:txEl>
                                          </p:spTgt>
                                        </p:tgtEl>
                                        <p:attrNameLst>
                                          <p:attrName>style.visibility</p:attrName>
                                        </p:attrNameLst>
                                      </p:cBhvr>
                                      <p:to>
                                        <p:strVal val="visible"/>
                                      </p:to>
                                    </p:set>
                                    <p:animEffect transition="in" filter="fade">
                                      <p:cBhvr>
                                        <p:cTn id="42" dur="1000"/>
                                        <p:tgtEl>
                                          <p:spTgt spid="164897">
                                            <p:txEl>
                                              <p:pRg st="3" end="3"/>
                                            </p:txEl>
                                          </p:spTgt>
                                        </p:tgtEl>
                                      </p:cBhvr>
                                    </p:animEffect>
                                    <p:anim calcmode="lin" valueType="num">
                                      <p:cBhvr>
                                        <p:cTn id="43" dur="1000" fill="hold"/>
                                        <p:tgtEl>
                                          <p:spTgt spid="164897">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648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4905"/>
                                        </p:tgtEl>
                                        <p:attrNameLst>
                                          <p:attrName>style.visibility</p:attrName>
                                        </p:attrNameLst>
                                      </p:cBhvr>
                                      <p:to>
                                        <p:strVal val="visible"/>
                                      </p:to>
                                    </p:set>
                                    <p:animEffect transition="in" filter="fade">
                                      <p:cBhvr>
                                        <p:cTn id="49" dur="1000"/>
                                        <p:tgtEl>
                                          <p:spTgt spid="164905"/>
                                        </p:tgtEl>
                                      </p:cBhvr>
                                    </p:animEffect>
                                    <p:anim calcmode="lin" valueType="num">
                                      <p:cBhvr>
                                        <p:cTn id="50" dur="1000" fill="hold"/>
                                        <p:tgtEl>
                                          <p:spTgt spid="164905"/>
                                        </p:tgtEl>
                                        <p:attrNameLst>
                                          <p:attrName>ppt_x</p:attrName>
                                        </p:attrNameLst>
                                      </p:cBhvr>
                                      <p:tavLst>
                                        <p:tav tm="0">
                                          <p:val>
                                            <p:strVal val="#ppt_x"/>
                                          </p:val>
                                        </p:tav>
                                        <p:tav tm="100000">
                                          <p:val>
                                            <p:strVal val="#ppt_x"/>
                                          </p:val>
                                        </p:tav>
                                      </p:tavLst>
                                    </p:anim>
                                    <p:anim calcmode="lin" valueType="num">
                                      <p:cBhvr>
                                        <p:cTn id="51" dur="1000" fill="hold"/>
                                        <p:tgtEl>
                                          <p:spTgt spid="16490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64897">
                                            <p:txEl>
                                              <p:pRg st="4" end="4"/>
                                            </p:txEl>
                                          </p:spTgt>
                                        </p:tgtEl>
                                        <p:attrNameLst>
                                          <p:attrName>style.visibility</p:attrName>
                                        </p:attrNameLst>
                                      </p:cBhvr>
                                      <p:to>
                                        <p:strVal val="visible"/>
                                      </p:to>
                                    </p:set>
                                    <p:anim calcmode="lin" valueType="num">
                                      <p:cBhvr additive="base">
                                        <p:cTn id="56" dur="500" fill="hold"/>
                                        <p:tgtEl>
                                          <p:spTgt spid="164897">
                                            <p:txEl>
                                              <p:pRg st="4" end="4"/>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648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164940"/>
                                        </p:tgtEl>
                                        <p:attrNameLst>
                                          <p:attrName>style.visibility</p:attrName>
                                        </p:attrNameLst>
                                      </p:cBhvr>
                                      <p:to>
                                        <p:strVal val="visible"/>
                                      </p:to>
                                    </p:set>
                                    <p:animEffect transition="in" filter="slide(fromBottom)">
                                      <p:cBhvr>
                                        <p:cTn id="62" dur="500"/>
                                        <p:tgtEl>
                                          <p:spTgt spid="164940"/>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64897">
                                            <p:txEl>
                                              <p:pRg st="5" end="5"/>
                                            </p:txEl>
                                          </p:spTgt>
                                        </p:tgtEl>
                                        <p:attrNameLst>
                                          <p:attrName>style.visibility</p:attrName>
                                        </p:attrNameLst>
                                      </p:cBhvr>
                                      <p:to>
                                        <p:strVal val="visible"/>
                                      </p:to>
                                    </p:set>
                                    <p:animEffect transition="in" filter="fade">
                                      <p:cBhvr>
                                        <p:cTn id="67" dur="1000"/>
                                        <p:tgtEl>
                                          <p:spTgt spid="164897">
                                            <p:txEl>
                                              <p:pRg st="5" end="5"/>
                                            </p:txEl>
                                          </p:spTgt>
                                        </p:tgtEl>
                                      </p:cBhvr>
                                    </p:animEffect>
                                    <p:anim calcmode="lin" valueType="num">
                                      <p:cBhvr>
                                        <p:cTn id="68" dur="1000" fill="hold"/>
                                        <p:tgtEl>
                                          <p:spTgt spid="164897">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1648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5" presetClass="entr" presetSubtype="0" fill="hold" grpId="0" nodeType="clickEffect">
                                  <p:stCondLst>
                                    <p:cond delay="0"/>
                                  </p:stCondLst>
                                  <p:childTnLst>
                                    <p:set>
                                      <p:cBhvr>
                                        <p:cTn id="73" dur="1" fill="hold">
                                          <p:stCondLst>
                                            <p:cond delay="0"/>
                                          </p:stCondLst>
                                        </p:cTn>
                                        <p:tgtEl>
                                          <p:spTgt spid="164906"/>
                                        </p:tgtEl>
                                        <p:attrNameLst>
                                          <p:attrName>style.visibility</p:attrName>
                                        </p:attrNameLst>
                                      </p:cBhvr>
                                      <p:to>
                                        <p:strVal val="visible"/>
                                      </p:to>
                                    </p:set>
                                    <p:anim calcmode="lin" valueType="num">
                                      <p:cBhvr>
                                        <p:cTn id="74" dur="1000" fill="hold"/>
                                        <p:tgtEl>
                                          <p:spTgt spid="164906"/>
                                        </p:tgtEl>
                                        <p:attrNameLst>
                                          <p:attrName>ppt_w</p:attrName>
                                        </p:attrNameLst>
                                      </p:cBhvr>
                                      <p:tavLst>
                                        <p:tav tm="0">
                                          <p:val>
                                            <p:fltVal val="0"/>
                                          </p:val>
                                        </p:tav>
                                        <p:tav tm="100000">
                                          <p:val>
                                            <p:strVal val="#ppt_w"/>
                                          </p:val>
                                        </p:tav>
                                      </p:tavLst>
                                    </p:anim>
                                    <p:anim calcmode="lin" valueType="num">
                                      <p:cBhvr>
                                        <p:cTn id="75" dur="1000" fill="hold"/>
                                        <p:tgtEl>
                                          <p:spTgt spid="164906"/>
                                        </p:tgtEl>
                                        <p:attrNameLst>
                                          <p:attrName>ppt_h</p:attrName>
                                        </p:attrNameLst>
                                      </p:cBhvr>
                                      <p:tavLst>
                                        <p:tav tm="0">
                                          <p:val>
                                            <p:fltVal val="0"/>
                                          </p:val>
                                        </p:tav>
                                        <p:tav tm="100000">
                                          <p:val>
                                            <p:strVal val="#ppt_h"/>
                                          </p:val>
                                        </p:tav>
                                      </p:tavLst>
                                    </p:anim>
                                    <p:anim calcmode="lin" valueType="num">
                                      <p:cBhvr>
                                        <p:cTn id="76" dur="1000" fill="hold"/>
                                        <p:tgtEl>
                                          <p:spTgt spid="164906"/>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1649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164914"/>
                                        </p:tgtEl>
                                        <p:attrNameLst>
                                          <p:attrName>style.visibility</p:attrName>
                                        </p:attrNameLst>
                                      </p:cBhvr>
                                      <p:to>
                                        <p:strVal val="visible"/>
                                      </p:to>
                                    </p:set>
                                    <p:animEffect transition="in" filter="slide(fromBottom)">
                                      <p:cBhvr>
                                        <p:cTn id="82" dur="500"/>
                                        <p:tgtEl>
                                          <p:spTgt spid="164914"/>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164915"/>
                                        </p:tgtEl>
                                        <p:attrNameLst>
                                          <p:attrName>style.visibility</p:attrName>
                                        </p:attrNameLst>
                                      </p:cBhvr>
                                      <p:to>
                                        <p:strVal val="visible"/>
                                      </p:to>
                                    </p:set>
                                    <p:animEffect transition="in" filter="slide(fromBottom)">
                                      <p:cBhvr>
                                        <p:cTn id="87" dur="500"/>
                                        <p:tgtEl>
                                          <p:spTgt spid="164915"/>
                                        </p:tgtEl>
                                      </p:cBhvr>
                                    </p:animEffect>
                                  </p:childTnLst>
                                </p:cTn>
                              </p:par>
                            </p:childTnLst>
                          </p:cTn>
                        </p:par>
                      </p:childTnLst>
                    </p:cTn>
                  </p:par>
                  <p:par>
                    <p:cTn id="88" fill="hold">
                      <p:stCondLst>
                        <p:cond delay="indefinite"/>
                      </p:stCondLst>
                      <p:childTnLst>
                        <p:par>
                          <p:cTn id="89" fill="hold">
                            <p:stCondLst>
                              <p:cond delay="0"/>
                            </p:stCondLst>
                            <p:childTnLst>
                              <p:par>
                                <p:cTn id="90" presetID="29" presetClass="entr" presetSubtype="0" fill="hold" nodeType="clickEffect">
                                  <p:stCondLst>
                                    <p:cond delay="0"/>
                                  </p:stCondLst>
                                  <p:childTnLst>
                                    <p:set>
                                      <p:cBhvr>
                                        <p:cTn id="91" dur="1" fill="hold">
                                          <p:stCondLst>
                                            <p:cond delay="0"/>
                                          </p:stCondLst>
                                        </p:cTn>
                                        <p:tgtEl>
                                          <p:spTgt spid="164937"/>
                                        </p:tgtEl>
                                        <p:attrNameLst>
                                          <p:attrName>style.visibility</p:attrName>
                                        </p:attrNameLst>
                                      </p:cBhvr>
                                      <p:to>
                                        <p:strVal val="visible"/>
                                      </p:to>
                                    </p:set>
                                    <p:anim calcmode="lin" valueType="num">
                                      <p:cBhvr>
                                        <p:cTn id="92" dur="1000" fill="hold"/>
                                        <p:tgtEl>
                                          <p:spTgt spid="164937"/>
                                        </p:tgtEl>
                                        <p:attrNameLst>
                                          <p:attrName>ppt_x</p:attrName>
                                        </p:attrNameLst>
                                      </p:cBhvr>
                                      <p:tavLst>
                                        <p:tav tm="0">
                                          <p:val>
                                            <p:strVal val="#ppt_x-.2"/>
                                          </p:val>
                                        </p:tav>
                                        <p:tav tm="100000">
                                          <p:val>
                                            <p:strVal val="#ppt_x"/>
                                          </p:val>
                                        </p:tav>
                                      </p:tavLst>
                                    </p:anim>
                                    <p:anim calcmode="lin" valueType="num">
                                      <p:cBhvr>
                                        <p:cTn id="93" dur="1000" fill="hold"/>
                                        <p:tgtEl>
                                          <p:spTgt spid="164937"/>
                                        </p:tgtEl>
                                        <p:attrNameLst>
                                          <p:attrName>ppt_y</p:attrName>
                                        </p:attrNameLst>
                                      </p:cBhvr>
                                      <p:tavLst>
                                        <p:tav tm="0">
                                          <p:val>
                                            <p:strVal val="#ppt_y"/>
                                          </p:val>
                                        </p:tav>
                                        <p:tav tm="100000">
                                          <p:val>
                                            <p:strVal val="#ppt_y"/>
                                          </p:val>
                                        </p:tav>
                                      </p:tavLst>
                                    </p:anim>
                                    <p:animEffect transition="in" filter="wipe(right)" prLst="gradientSize: 0.1">
                                      <p:cBhvr>
                                        <p:cTn id="94" dur="1000"/>
                                        <p:tgtEl>
                                          <p:spTgt spid="164937"/>
                                        </p:tgtEl>
                                      </p:cBhvr>
                                    </p:animEffect>
                                  </p:childTnLst>
                                </p:cTn>
                              </p:par>
                            </p:childTnLst>
                          </p:cTn>
                        </p:par>
                      </p:childTnLst>
                    </p:cTn>
                  </p:par>
                  <p:par>
                    <p:cTn id="95" fill="hold">
                      <p:stCondLst>
                        <p:cond delay="indefinite"/>
                      </p:stCondLst>
                      <p:childTnLst>
                        <p:par>
                          <p:cTn id="96" fill="hold">
                            <p:stCondLst>
                              <p:cond delay="0"/>
                            </p:stCondLst>
                            <p:childTnLst>
                              <p:par>
                                <p:cTn id="97" presetID="29" presetClass="entr" presetSubtype="0" fill="hold" grpId="0" nodeType="clickEffect">
                                  <p:stCondLst>
                                    <p:cond delay="0"/>
                                  </p:stCondLst>
                                  <p:childTnLst>
                                    <p:set>
                                      <p:cBhvr>
                                        <p:cTn id="98" dur="1" fill="hold">
                                          <p:stCondLst>
                                            <p:cond delay="0"/>
                                          </p:stCondLst>
                                        </p:cTn>
                                        <p:tgtEl>
                                          <p:spTgt spid="164909"/>
                                        </p:tgtEl>
                                        <p:attrNameLst>
                                          <p:attrName>style.visibility</p:attrName>
                                        </p:attrNameLst>
                                      </p:cBhvr>
                                      <p:to>
                                        <p:strVal val="visible"/>
                                      </p:to>
                                    </p:set>
                                    <p:anim calcmode="lin" valueType="num">
                                      <p:cBhvr>
                                        <p:cTn id="99" dur="1000" fill="hold"/>
                                        <p:tgtEl>
                                          <p:spTgt spid="164909"/>
                                        </p:tgtEl>
                                        <p:attrNameLst>
                                          <p:attrName>ppt_x</p:attrName>
                                        </p:attrNameLst>
                                      </p:cBhvr>
                                      <p:tavLst>
                                        <p:tav tm="0">
                                          <p:val>
                                            <p:strVal val="#ppt_x-.2"/>
                                          </p:val>
                                        </p:tav>
                                        <p:tav tm="100000">
                                          <p:val>
                                            <p:strVal val="#ppt_x"/>
                                          </p:val>
                                        </p:tav>
                                      </p:tavLst>
                                    </p:anim>
                                    <p:anim calcmode="lin" valueType="num">
                                      <p:cBhvr>
                                        <p:cTn id="100" dur="1000" fill="hold"/>
                                        <p:tgtEl>
                                          <p:spTgt spid="164909"/>
                                        </p:tgtEl>
                                        <p:attrNameLst>
                                          <p:attrName>ppt_y</p:attrName>
                                        </p:attrNameLst>
                                      </p:cBhvr>
                                      <p:tavLst>
                                        <p:tav tm="0">
                                          <p:val>
                                            <p:strVal val="#ppt_y"/>
                                          </p:val>
                                        </p:tav>
                                        <p:tav tm="100000">
                                          <p:val>
                                            <p:strVal val="#ppt_y"/>
                                          </p:val>
                                        </p:tav>
                                      </p:tavLst>
                                    </p:anim>
                                    <p:animEffect transition="in" filter="wipe(right)" prLst="gradientSize: 0.1">
                                      <p:cBhvr>
                                        <p:cTn id="101" dur="1000"/>
                                        <p:tgtEl>
                                          <p:spTgt spid="164909"/>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64929"/>
                                        </p:tgtEl>
                                        <p:attrNameLst>
                                          <p:attrName>style.visibility</p:attrName>
                                        </p:attrNameLst>
                                      </p:cBhvr>
                                      <p:to>
                                        <p:strVal val="visible"/>
                                      </p:to>
                                    </p:set>
                                    <p:animEffect transition="in" filter="fade">
                                      <p:cBhvr>
                                        <p:cTn id="106" dur="1000"/>
                                        <p:tgtEl>
                                          <p:spTgt spid="164929"/>
                                        </p:tgtEl>
                                      </p:cBhvr>
                                    </p:animEffect>
                                    <p:anim calcmode="lin" valueType="num">
                                      <p:cBhvr>
                                        <p:cTn id="107" dur="1000" fill="hold"/>
                                        <p:tgtEl>
                                          <p:spTgt spid="164929"/>
                                        </p:tgtEl>
                                        <p:attrNameLst>
                                          <p:attrName>ppt_x</p:attrName>
                                        </p:attrNameLst>
                                      </p:cBhvr>
                                      <p:tavLst>
                                        <p:tav tm="0">
                                          <p:val>
                                            <p:strVal val="#ppt_x"/>
                                          </p:val>
                                        </p:tav>
                                        <p:tav tm="100000">
                                          <p:val>
                                            <p:strVal val="#ppt_x"/>
                                          </p:val>
                                        </p:tav>
                                      </p:tavLst>
                                    </p:anim>
                                    <p:anim calcmode="lin" valueType="num">
                                      <p:cBhvr>
                                        <p:cTn id="108" dur="1000" fill="hold"/>
                                        <p:tgtEl>
                                          <p:spTgt spid="164929"/>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64935"/>
                                        </p:tgtEl>
                                        <p:attrNameLst>
                                          <p:attrName>style.visibility</p:attrName>
                                        </p:attrNameLst>
                                      </p:cBhvr>
                                      <p:to>
                                        <p:strVal val="visible"/>
                                      </p:to>
                                    </p:set>
                                    <p:animEffect transition="in" filter="fade">
                                      <p:cBhvr>
                                        <p:cTn id="113" dur="1000"/>
                                        <p:tgtEl>
                                          <p:spTgt spid="164935"/>
                                        </p:tgtEl>
                                      </p:cBhvr>
                                    </p:animEffect>
                                    <p:anim calcmode="lin" valueType="num">
                                      <p:cBhvr>
                                        <p:cTn id="114" dur="1000" fill="hold"/>
                                        <p:tgtEl>
                                          <p:spTgt spid="164935"/>
                                        </p:tgtEl>
                                        <p:attrNameLst>
                                          <p:attrName>ppt_x</p:attrName>
                                        </p:attrNameLst>
                                      </p:cBhvr>
                                      <p:tavLst>
                                        <p:tav tm="0">
                                          <p:val>
                                            <p:strVal val="#ppt_x"/>
                                          </p:val>
                                        </p:tav>
                                        <p:tav tm="100000">
                                          <p:val>
                                            <p:strVal val="#ppt_x"/>
                                          </p:val>
                                        </p:tav>
                                      </p:tavLst>
                                    </p:anim>
                                    <p:anim calcmode="lin" valueType="num">
                                      <p:cBhvr>
                                        <p:cTn id="115" dur="1000" fill="hold"/>
                                        <p:tgtEl>
                                          <p:spTgt spid="16493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64928"/>
                                        </p:tgtEl>
                                        <p:attrNameLst>
                                          <p:attrName>style.visibility</p:attrName>
                                        </p:attrNameLst>
                                      </p:cBhvr>
                                      <p:to>
                                        <p:strVal val="visible"/>
                                      </p:to>
                                    </p:set>
                                    <p:animEffect transition="in" filter="fade">
                                      <p:cBhvr>
                                        <p:cTn id="120" dur="1000"/>
                                        <p:tgtEl>
                                          <p:spTgt spid="164928"/>
                                        </p:tgtEl>
                                      </p:cBhvr>
                                    </p:animEffect>
                                    <p:anim calcmode="lin" valueType="num">
                                      <p:cBhvr>
                                        <p:cTn id="121" dur="1000" fill="hold"/>
                                        <p:tgtEl>
                                          <p:spTgt spid="164928"/>
                                        </p:tgtEl>
                                        <p:attrNameLst>
                                          <p:attrName>ppt_x</p:attrName>
                                        </p:attrNameLst>
                                      </p:cBhvr>
                                      <p:tavLst>
                                        <p:tav tm="0">
                                          <p:val>
                                            <p:strVal val="#ppt_x"/>
                                          </p:val>
                                        </p:tav>
                                        <p:tav tm="100000">
                                          <p:val>
                                            <p:strVal val="#ppt_x"/>
                                          </p:val>
                                        </p:tav>
                                      </p:tavLst>
                                    </p:anim>
                                    <p:anim calcmode="lin" valueType="num">
                                      <p:cBhvr>
                                        <p:cTn id="122" dur="1000" fill="hold"/>
                                        <p:tgtEl>
                                          <p:spTgt spid="16492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164936"/>
                                        </p:tgtEl>
                                        <p:attrNameLst>
                                          <p:attrName>style.visibility</p:attrName>
                                        </p:attrNameLst>
                                      </p:cBhvr>
                                      <p:to>
                                        <p:strVal val="visible"/>
                                      </p:to>
                                    </p:set>
                                    <p:animEffect transition="in" filter="fade">
                                      <p:cBhvr>
                                        <p:cTn id="127" dur="1000"/>
                                        <p:tgtEl>
                                          <p:spTgt spid="164936"/>
                                        </p:tgtEl>
                                      </p:cBhvr>
                                    </p:animEffect>
                                    <p:anim calcmode="lin" valueType="num">
                                      <p:cBhvr>
                                        <p:cTn id="128" dur="1000" fill="hold"/>
                                        <p:tgtEl>
                                          <p:spTgt spid="164936"/>
                                        </p:tgtEl>
                                        <p:attrNameLst>
                                          <p:attrName>ppt_x</p:attrName>
                                        </p:attrNameLst>
                                      </p:cBhvr>
                                      <p:tavLst>
                                        <p:tav tm="0">
                                          <p:val>
                                            <p:strVal val="#ppt_x"/>
                                          </p:val>
                                        </p:tav>
                                        <p:tav tm="100000">
                                          <p:val>
                                            <p:strVal val="#ppt_x"/>
                                          </p:val>
                                        </p:tav>
                                      </p:tavLst>
                                    </p:anim>
                                    <p:anim calcmode="lin" valueType="num">
                                      <p:cBhvr>
                                        <p:cTn id="129" dur="1000" fill="hold"/>
                                        <p:tgtEl>
                                          <p:spTgt spid="164936"/>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164930"/>
                                        </p:tgtEl>
                                        <p:attrNameLst>
                                          <p:attrName>style.visibility</p:attrName>
                                        </p:attrNameLst>
                                      </p:cBhvr>
                                      <p:to>
                                        <p:strVal val="visible"/>
                                      </p:to>
                                    </p:set>
                                    <p:animEffect transition="in" filter="fade">
                                      <p:cBhvr>
                                        <p:cTn id="134" dur="1000"/>
                                        <p:tgtEl>
                                          <p:spTgt spid="164930"/>
                                        </p:tgtEl>
                                      </p:cBhvr>
                                    </p:animEffect>
                                    <p:anim calcmode="lin" valueType="num">
                                      <p:cBhvr>
                                        <p:cTn id="135" dur="1000" fill="hold"/>
                                        <p:tgtEl>
                                          <p:spTgt spid="164930"/>
                                        </p:tgtEl>
                                        <p:attrNameLst>
                                          <p:attrName>ppt_x</p:attrName>
                                        </p:attrNameLst>
                                      </p:cBhvr>
                                      <p:tavLst>
                                        <p:tav tm="0">
                                          <p:val>
                                            <p:strVal val="#ppt_x"/>
                                          </p:val>
                                        </p:tav>
                                        <p:tav tm="100000">
                                          <p:val>
                                            <p:strVal val="#ppt_x"/>
                                          </p:val>
                                        </p:tav>
                                      </p:tavLst>
                                    </p:anim>
                                    <p:anim calcmode="lin" valueType="num">
                                      <p:cBhvr>
                                        <p:cTn id="136" dur="1000" fill="hold"/>
                                        <p:tgtEl>
                                          <p:spTgt spid="164930"/>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9" presetClass="entr" presetSubtype="0" fill="hold" grpId="0" nodeType="clickEffect">
                                  <p:stCondLst>
                                    <p:cond delay="0"/>
                                  </p:stCondLst>
                                  <p:childTnLst>
                                    <p:set>
                                      <p:cBhvr>
                                        <p:cTn id="140" dur="1" fill="hold">
                                          <p:stCondLst>
                                            <p:cond delay="0"/>
                                          </p:stCondLst>
                                        </p:cTn>
                                        <p:tgtEl>
                                          <p:spTgt spid="164939"/>
                                        </p:tgtEl>
                                        <p:attrNameLst>
                                          <p:attrName>style.visibility</p:attrName>
                                        </p:attrNameLst>
                                      </p:cBhvr>
                                      <p:to>
                                        <p:strVal val="visible"/>
                                      </p:to>
                                    </p:set>
                                    <p:anim calcmode="lin" valueType="num">
                                      <p:cBhvr>
                                        <p:cTn id="141" dur="1000" fill="hold"/>
                                        <p:tgtEl>
                                          <p:spTgt spid="164939"/>
                                        </p:tgtEl>
                                        <p:attrNameLst>
                                          <p:attrName>ppt_x</p:attrName>
                                        </p:attrNameLst>
                                      </p:cBhvr>
                                      <p:tavLst>
                                        <p:tav tm="0">
                                          <p:val>
                                            <p:strVal val="#ppt_x-.2"/>
                                          </p:val>
                                        </p:tav>
                                        <p:tav tm="100000">
                                          <p:val>
                                            <p:strVal val="#ppt_x"/>
                                          </p:val>
                                        </p:tav>
                                      </p:tavLst>
                                    </p:anim>
                                    <p:anim calcmode="lin" valueType="num">
                                      <p:cBhvr>
                                        <p:cTn id="142" dur="1000" fill="hold"/>
                                        <p:tgtEl>
                                          <p:spTgt spid="164939"/>
                                        </p:tgtEl>
                                        <p:attrNameLst>
                                          <p:attrName>ppt_y</p:attrName>
                                        </p:attrNameLst>
                                      </p:cBhvr>
                                      <p:tavLst>
                                        <p:tav tm="0">
                                          <p:val>
                                            <p:strVal val="#ppt_y"/>
                                          </p:val>
                                        </p:tav>
                                        <p:tav tm="100000">
                                          <p:val>
                                            <p:strVal val="#ppt_y"/>
                                          </p:val>
                                        </p:tav>
                                      </p:tavLst>
                                    </p:anim>
                                    <p:animEffect transition="in" filter="wipe(right)" prLst="gradientSize: 0.1">
                                      <p:cBhvr>
                                        <p:cTn id="143" dur="1000"/>
                                        <p:tgtEl>
                                          <p:spTgt spid="164939"/>
                                        </p:tgtEl>
                                      </p:cBhvr>
                                    </p:animEffect>
                                  </p:child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grpId="0" nodeType="clickEffect">
                                  <p:stCondLst>
                                    <p:cond delay="0"/>
                                  </p:stCondLst>
                                  <p:childTnLst>
                                    <p:set>
                                      <p:cBhvr>
                                        <p:cTn id="147" dur="1" fill="hold">
                                          <p:stCondLst>
                                            <p:cond delay="0"/>
                                          </p:stCondLst>
                                        </p:cTn>
                                        <p:tgtEl>
                                          <p:spTgt spid="164941"/>
                                        </p:tgtEl>
                                        <p:attrNameLst>
                                          <p:attrName>style.visibility</p:attrName>
                                        </p:attrNameLst>
                                      </p:cBhvr>
                                      <p:to>
                                        <p:strVal val="visible"/>
                                      </p:to>
                                    </p:set>
                                    <p:animEffect transition="in" filter="checkerboard(across)">
                                      <p:cBhvr>
                                        <p:cTn id="148" dur="500"/>
                                        <p:tgtEl>
                                          <p:spTgt spid="164941"/>
                                        </p:tgtEl>
                                      </p:cBhvr>
                                    </p:animEffect>
                                  </p:childTnLst>
                                </p:cTn>
                              </p:par>
                            </p:childTnLst>
                          </p:cTn>
                        </p:par>
                      </p:childTnLst>
                    </p:cTn>
                  </p:par>
                  <p:par>
                    <p:cTn id="149" fill="hold">
                      <p:stCondLst>
                        <p:cond delay="indefinite"/>
                      </p:stCondLst>
                      <p:childTnLst>
                        <p:par>
                          <p:cTn id="150" fill="hold">
                            <p:stCondLst>
                              <p:cond delay="0"/>
                            </p:stCondLst>
                            <p:childTnLst>
                              <p:par>
                                <p:cTn id="151" presetID="8" presetClass="entr" presetSubtype="16" fill="hold" grpId="0" nodeType="clickEffect">
                                  <p:stCondLst>
                                    <p:cond delay="0"/>
                                  </p:stCondLst>
                                  <p:childTnLst>
                                    <p:set>
                                      <p:cBhvr>
                                        <p:cTn id="152" dur="1" fill="hold">
                                          <p:stCondLst>
                                            <p:cond delay="0"/>
                                          </p:stCondLst>
                                        </p:cTn>
                                        <p:tgtEl>
                                          <p:spTgt spid="164942"/>
                                        </p:tgtEl>
                                        <p:attrNameLst>
                                          <p:attrName>style.visibility</p:attrName>
                                        </p:attrNameLst>
                                      </p:cBhvr>
                                      <p:to>
                                        <p:strVal val="visible"/>
                                      </p:to>
                                    </p:set>
                                    <p:animEffect transition="in" filter="diamond(in)">
                                      <p:cBhvr>
                                        <p:cTn id="153" dur="2000"/>
                                        <p:tgtEl>
                                          <p:spTgt spid="164942"/>
                                        </p:tgtEl>
                                      </p:cBhvr>
                                    </p:animEffect>
                                  </p:childTnLst>
                                </p:cTn>
                              </p:par>
                            </p:childTnLst>
                          </p:cTn>
                        </p:par>
                      </p:childTnLst>
                    </p:cTn>
                  </p:par>
                  <p:par>
                    <p:cTn id="154" fill="hold">
                      <p:stCondLst>
                        <p:cond delay="indefinite"/>
                      </p:stCondLst>
                      <p:childTnLst>
                        <p:par>
                          <p:cTn id="155" fill="hold">
                            <p:stCondLst>
                              <p:cond delay="0"/>
                            </p:stCondLst>
                            <p:childTnLst>
                              <p:par>
                                <p:cTn id="156" presetID="8" presetClass="entr" presetSubtype="16" fill="hold" grpId="1" nodeType="clickEffect">
                                  <p:stCondLst>
                                    <p:cond delay="0"/>
                                  </p:stCondLst>
                                  <p:childTnLst>
                                    <p:set>
                                      <p:cBhvr>
                                        <p:cTn id="157" dur="1" fill="hold">
                                          <p:stCondLst>
                                            <p:cond delay="0"/>
                                          </p:stCondLst>
                                        </p:cTn>
                                        <p:tgtEl>
                                          <p:spTgt spid="164941"/>
                                        </p:tgtEl>
                                        <p:attrNameLst>
                                          <p:attrName>style.visibility</p:attrName>
                                        </p:attrNameLst>
                                      </p:cBhvr>
                                      <p:to>
                                        <p:strVal val="visible"/>
                                      </p:to>
                                    </p:set>
                                    <p:animEffect transition="in" filter="diamond(in)">
                                      <p:cBhvr>
                                        <p:cTn id="158" dur="2000"/>
                                        <p:tgtEl>
                                          <p:spTgt spid="164941"/>
                                        </p:tgtEl>
                                      </p:cBhvr>
                                    </p:animEffect>
                                  </p:childTnLst>
                                </p:cTn>
                              </p:par>
                            </p:childTnLst>
                          </p:cTn>
                        </p:par>
                      </p:childTnLst>
                    </p:cTn>
                  </p:par>
                  <p:par>
                    <p:cTn id="159" fill="hold">
                      <p:stCondLst>
                        <p:cond delay="indefinite"/>
                      </p:stCondLst>
                      <p:childTnLst>
                        <p:par>
                          <p:cTn id="160" fill="hold">
                            <p:stCondLst>
                              <p:cond delay="0"/>
                            </p:stCondLst>
                            <p:childTnLst>
                              <p:par>
                                <p:cTn id="161" presetID="8" presetClass="entr" presetSubtype="16" fill="hold" grpId="1" nodeType="clickEffect">
                                  <p:stCondLst>
                                    <p:cond delay="0"/>
                                  </p:stCondLst>
                                  <p:childTnLst>
                                    <p:set>
                                      <p:cBhvr>
                                        <p:cTn id="162" dur="1" fill="hold">
                                          <p:stCondLst>
                                            <p:cond delay="0"/>
                                          </p:stCondLst>
                                        </p:cTn>
                                        <p:tgtEl>
                                          <p:spTgt spid="164942"/>
                                        </p:tgtEl>
                                        <p:attrNameLst>
                                          <p:attrName>style.visibility</p:attrName>
                                        </p:attrNameLst>
                                      </p:cBhvr>
                                      <p:to>
                                        <p:strVal val="visible"/>
                                      </p:to>
                                    </p:set>
                                    <p:animEffect transition="in" filter="diamond(in)">
                                      <p:cBhvr>
                                        <p:cTn id="163" dur="2000"/>
                                        <p:tgtEl>
                                          <p:spTgt spid="164942"/>
                                        </p:tgtEl>
                                      </p:cBhvr>
                                    </p:animEffect>
                                  </p:childTnLst>
                                </p:cTn>
                              </p:par>
                            </p:childTnLst>
                          </p:cTn>
                        </p:par>
                      </p:childTnLst>
                    </p:cTn>
                  </p:par>
                  <p:par>
                    <p:cTn id="164" fill="hold">
                      <p:stCondLst>
                        <p:cond delay="indefinite"/>
                      </p:stCondLst>
                      <p:childTnLst>
                        <p:par>
                          <p:cTn id="165" fill="hold">
                            <p:stCondLst>
                              <p:cond delay="0"/>
                            </p:stCondLst>
                            <p:childTnLst>
                              <p:par>
                                <p:cTn id="166" presetID="8" presetClass="entr" presetSubtype="16" fill="hold" grpId="2" nodeType="clickEffect">
                                  <p:stCondLst>
                                    <p:cond delay="0"/>
                                  </p:stCondLst>
                                  <p:childTnLst>
                                    <p:set>
                                      <p:cBhvr>
                                        <p:cTn id="167" dur="1" fill="hold">
                                          <p:stCondLst>
                                            <p:cond delay="0"/>
                                          </p:stCondLst>
                                        </p:cTn>
                                        <p:tgtEl>
                                          <p:spTgt spid="164941"/>
                                        </p:tgtEl>
                                        <p:attrNameLst>
                                          <p:attrName>style.visibility</p:attrName>
                                        </p:attrNameLst>
                                      </p:cBhvr>
                                      <p:to>
                                        <p:strVal val="visible"/>
                                      </p:to>
                                    </p:set>
                                    <p:animEffect transition="in" filter="diamond(in)">
                                      <p:cBhvr>
                                        <p:cTn id="168" dur="2000"/>
                                        <p:tgtEl>
                                          <p:spTgt spid="164941"/>
                                        </p:tgtEl>
                                      </p:cBhvr>
                                    </p:animEffect>
                                  </p:childTnLst>
                                </p:cTn>
                              </p:par>
                            </p:childTnLst>
                          </p:cTn>
                        </p:par>
                      </p:childTnLst>
                    </p:cTn>
                  </p:par>
                  <p:par>
                    <p:cTn id="169" fill="hold">
                      <p:stCondLst>
                        <p:cond delay="indefinite"/>
                      </p:stCondLst>
                      <p:childTnLst>
                        <p:par>
                          <p:cTn id="170" fill="hold">
                            <p:stCondLst>
                              <p:cond delay="0"/>
                            </p:stCondLst>
                            <p:childTnLst>
                              <p:par>
                                <p:cTn id="171" presetID="5" presetClass="entr" presetSubtype="10" fill="hold" grpId="2" nodeType="clickEffect">
                                  <p:stCondLst>
                                    <p:cond delay="0"/>
                                  </p:stCondLst>
                                  <p:childTnLst>
                                    <p:set>
                                      <p:cBhvr>
                                        <p:cTn id="172" dur="1" fill="hold">
                                          <p:stCondLst>
                                            <p:cond delay="0"/>
                                          </p:stCondLst>
                                        </p:cTn>
                                        <p:tgtEl>
                                          <p:spTgt spid="164942"/>
                                        </p:tgtEl>
                                        <p:attrNameLst>
                                          <p:attrName>style.visibility</p:attrName>
                                        </p:attrNameLst>
                                      </p:cBhvr>
                                      <p:to>
                                        <p:strVal val="visible"/>
                                      </p:to>
                                    </p:set>
                                    <p:animEffect transition="in" filter="checkerboard(across)">
                                      <p:cBhvr>
                                        <p:cTn id="173" dur="500"/>
                                        <p:tgtEl>
                                          <p:spTgt spid="164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05" grpId="0" animBg="1"/>
      <p:bldP spid="164906" grpId="0" animBg="1"/>
      <p:bldP spid="164909" grpId="0" animBg="1"/>
      <p:bldP spid="164915" grpId="0"/>
      <p:bldP spid="164928" grpId="0" animBg="1"/>
      <p:bldP spid="164929" grpId="0" animBg="1"/>
      <p:bldP spid="164930" grpId="0" animBg="1"/>
      <p:bldP spid="164939" grpId="0"/>
      <p:bldP spid="164940" grpId="0" animBg="1"/>
      <p:bldP spid="164941" grpId="0" animBg="1"/>
      <p:bldP spid="164941" grpId="1" animBg="1"/>
      <p:bldP spid="164941" grpId="2" animBg="1"/>
      <p:bldP spid="164942" grpId="0" animBg="1"/>
      <p:bldP spid="164942" grpId="1" animBg="1"/>
      <p:bldP spid="164942"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idx="1"/>
          </p:nvPr>
        </p:nvSpPr>
        <p:spPr>
          <a:xfrm>
            <a:off x="823856" y="752901"/>
            <a:ext cx="10846051" cy="5928556"/>
          </a:xfrm>
        </p:spPr>
        <p:txBody>
          <a:bodyPr>
            <a:normAutofit/>
          </a:bodyPr>
          <a:lstStyle/>
          <a:p>
            <a:pPr eaLnBrk="1" hangingPunct="1">
              <a:lnSpc>
                <a:spcPct val="100000"/>
              </a:lnSpc>
              <a:spcBef>
                <a:spcPts val="600"/>
              </a:spcBef>
              <a:buFontTx/>
              <a:buNone/>
            </a:pPr>
            <a:r>
              <a:rPr lang="zh-CN" altLang="en-US" sz="2400" b="1" dirty="0" smtClean="0">
                <a:solidFill>
                  <a:srgbClr val="0000CC"/>
                </a:solidFill>
                <a:latin typeface="微软雅黑" panose="020B0503020204020204" pitchFamily="34" charset="-122"/>
                <a:ea typeface="微软雅黑" panose="020B0503020204020204" pitchFamily="34" charset="-122"/>
              </a:rPr>
              <a:t>本程序的交互情况</a:t>
            </a:r>
            <a:endParaRPr lang="zh-CN" altLang="en-US" sz="2400"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1) </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solidFill>
                  <a:srgbClr val="A50021"/>
                </a:solidFill>
                <a:latin typeface="微软雅黑" panose="020B0503020204020204" pitchFamily="34" charset="-122"/>
                <a:ea typeface="微软雅黑" panose="020B0503020204020204" pitchFamily="34" charset="-122"/>
              </a:rPr>
              <a:t>在客户类中</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客户类首先创建</a:t>
            </a:r>
            <a:r>
              <a:rPr lang="en-US" altLang="zh-CN" sz="2400" b="1" dirty="0">
                <a:latin typeface="微软雅黑" panose="020B0503020204020204" pitchFamily="34" charset="-122"/>
                <a:ea typeface="微软雅黑" panose="020B0503020204020204" pitchFamily="34" charset="-122"/>
              </a:rPr>
              <a:t>Red</a:t>
            </a:r>
            <a:r>
              <a:rPr lang="zh-CN" altLang="en-US" sz="2400" b="1" dirty="0">
                <a:latin typeface="微软雅黑" panose="020B0503020204020204" pitchFamily="34" charset="-122"/>
                <a:ea typeface="微软雅黑" panose="020B0503020204020204" pitchFamily="34" charset="-122"/>
              </a:rPr>
              <a:t>类的对象，在创建</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类的对象的时候，将</a:t>
            </a:r>
            <a:r>
              <a:rPr lang="en-US" altLang="zh-CN" sz="2400" b="1" dirty="0">
                <a:latin typeface="微软雅黑" panose="020B0503020204020204" pitchFamily="34" charset="-122"/>
                <a:ea typeface="微软雅黑" panose="020B0503020204020204" pitchFamily="34" charset="-122"/>
              </a:rPr>
              <a:t>Red</a:t>
            </a:r>
            <a:r>
              <a:rPr lang="zh-CN" altLang="en-US" sz="2400" b="1" dirty="0">
                <a:latin typeface="微软雅黑" panose="020B0503020204020204" pitchFamily="34" charset="-122"/>
                <a:ea typeface="微软雅黑" panose="020B0503020204020204" pitchFamily="34" charset="-122"/>
              </a:rPr>
              <a:t>类的对象以参数的形式传给</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类的对象</a:t>
            </a:r>
            <a:r>
              <a:rPr lang="en-US" altLang="zh-CN" sz="2400" b="1" dirty="0" err="1">
                <a:latin typeface="微软雅黑" panose="020B0503020204020204" pitchFamily="34" charset="-122"/>
                <a:ea typeface="微软雅黑" panose="020B0503020204020204" pitchFamily="34" charset="-122"/>
              </a:rPr>
              <a:t>cxt</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zh-CN" altLang="en-US"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rs</a:t>
            </a:r>
            <a:r>
              <a:rPr lang="en-US" altLang="zh-CN" sz="2400" b="1" dirty="0">
                <a:solidFill>
                  <a:srgbClr val="0000CC"/>
                </a:solidFill>
                <a:latin typeface="微软雅黑" panose="020B0503020204020204" pitchFamily="34" charset="-122"/>
                <a:ea typeface="微软雅黑" panose="020B0503020204020204" pitchFamily="34" charset="-122"/>
              </a:rPr>
              <a:t> = new Red();</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cxt</a:t>
            </a:r>
            <a:r>
              <a:rPr lang="en-US" altLang="zh-CN" sz="2400" b="1" dirty="0">
                <a:solidFill>
                  <a:srgbClr val="0000CC"/>
                </a:solidFill>
                <a:latin typeface="微软雅黑" panose="020B0503020204020204" pitchFamily="34" charset="-122"/>
                <a:ea typeface="微软雅黑" panose="020B0503020204020204" pitchFamily="34" charset="-122"/>
              </a:rPr>
              <a:t> = new Context(</a:t>
            </a:r>
            <a:r>
              <a:rPr lang="en-US" altLang="zh-CN" sz="2400" b="1" dirty="0" err="1">
                <a:solidFill>
                  <a:srgbClr val="0000CC"/>
                </a:solidFill>
                <a:latin typeface="微软雅黑" panose="020B0503020204020204" pitchFamily="34" charset="-122"/>
                <a:ea typeface="微软雅黑" panose="020B0503020204020204" pitchFamily="34" charset="-122"/>
              </a:rPr>
              <a:t>rs</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2</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solidFill>
                  <a:srgbClr val="A50021"/>
                </a:solidFill>
                <a:latin typeface="微软雅黑" panose="020B0503020204020204" pitchFamily="34" charset="-122"/>
                <a:ea typeface="微软雅黑" panose="020B0503020204020204" pitchFamily="34" charset="-122"/>
              </a:rPr>
              <a:t>在客户类中</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在状态类中还需要保持</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类的对象，因此需要调用</a:t>
            </a:r>
            <a:endParaRPr lang="zh-CN" altLang="en-US" sz="24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zh-CN" altLang="en-US"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rs.setupContext</a:t>
            </a:r>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cxt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将刚刚创建的</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对象</a:t>
            </a:r>
            <a:r>
              <a:rPr lang="en-US" altLang="zh-CN" sz="2400" b="1" dirty="0" err="1">
                <a:latin typeface="微软雅黑" panose="020B0503020204020204" pitchFamily="34" charset="-122"/>
                <a:ea typeface="微软雅黑" panose="020B0503020204020204" pitchFamily="34" charset="-122"/>
              </a:rPr>
              <a:t>cxt</a:t>
            </a:r>
            <a:r>
              <a:rPr lang="zh-CN" altLang="en-US" sz="2400" b="1" dirty="0">
                <a:latin typeface="微软雅黑" panose="020B0503020204020204" pitchFamily="34" charset="-122"/>
                <a:ea typeface="微软雅黑" panose="020B0503020204020204" pitchFamily="34" charset="-122"/>
              </a:rPr>
              <a:t>传递给状态类</a:t>
            </a:r>
            <a:endParaRPr lang="zh-CN" altLang="en-US" sz="24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3) </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solidFill>
                  <a:srgbClr val="A50021"/>
                </a:solidFill>
                <a:latin typeface="微软雅黑" panose="020B0503020204020204" pitchFamily="34" charset="-122"/>
                <a:ea typeface="微软雅黑" panose="020B0503020204020204" pitchFamily="34" charset="-122"/>
              </a:rPr>
              <a:t>在客户类中</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还需要给</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类的状态变量</a:t>
            </a:r>
            <a:r>
              <a:rPr lang="en-US" altLang="zh-CN" sz="2400" b="1" dirty="0">
                <a:latin typeface="微软雅黑" panose="020B0503020204020204" pitchFamily="34" charset="-122"/>
                <a:ea typeface="微软雅黑" panose="020B0503020204020204" pitchFamily="34" charset="-122"/>
              </a:rPr>
              <a:t>state</a:t>
            </a:r>
            <a:r>
              <a:rPr lang="zh-CN" altLang="en-US" sz="2400" b="1" dirty="0">
                <a:latin typeface="微软雅黑" panose="020B0503020204020204" pitchFamily="34" charset="-122"/>
                <a:ea typeface="微软雅黑" panose="020B0503020204020204" pitchFamily="34" charset="-122"/>
              </a:rPr>
              <a:t>赋予初始值</a:t>
            </a:r>
            <a:endParaRPr lang="zh-CN" altLang="en-US" sz="2400" b="1" dirty="0">
              <a:latin typeface="微软雅黑" panose="020B0503020204020204" pitchFamily="34" charset="-122"/>
              <a:ea typeface="微软雅黑" panose="020B0503020204020204" pitchFamily="34" charset="-122"/>
            </a:endParaRPr>
          </a:p>
          <a:p>
            <a:pPr algn="ctr" eaLnBrk="1" hangingPunct="1">
              <a:lnSpc>
                <a:spcPct val="110000"/>
              </a:lnSpc>
              <a:spcBef>
                <a:spcPts val="0"/>
              </a:spcBef>
              <a:buFontTx/>
              <a:buNone/>
            </a:pPr>
            <a:r>
              <a:rPr lang="zh-CN" altLang="en-US"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cxt.setState</a:t>
            </a:r>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TrafficLight.RED</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4) </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solidFill>
                  <a:srgbClr val="A50021"/>
                </a:solidFill>
                <a:latin typeface="微软雅黑" panose="020B0503020204020204" pitchFamily="34" charset="-122"/>
                <a:ea typeface="微软雅黑" panose="020B0503020204020204" pitchFamily="34" charset="-122"/>
              </a:rPr>
              <a:t>在客户类中循环调用</a:t>
            </a:r>
            <a:r>
              <a:rPr lang="en-US" altLang="zh-CN" sz="2400" b="1" dirty="0">
                <a:solidFill>
                  <a:srgbClr val="A50021"/>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在方法</a:t>
            </a:r>
            <a:r>
              <a:rPr lang="en-US" altLang="zh-CN" sz="2400" b="1" dirty="0" err="1">
                <a:latin typeface="微软雅黑" panose="020B0503020204020204" pitchFamily="34" charset="-122"/>
                <a:ea typeface="微软雅黑" panose="020B0503020204020204" pitchFamily="34" charset="-122"/>
              </a:rPr>
              <a:t>runTrafficLights</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中，使用语句</a:t>
            </a:r>
            <a:endParaRPr lang="zh-CN" altLang="en-US" sz="24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color = </a:t>
            </a:r>
            <a:r>
              <a:rPr lang="en-US" altLang="zh-CN" sz="2400" b="1" dirty="0" err="1">
                <a:solidFill>
                  <a:srgbClr val="0000CC"/>
                </a:solidFill>
                <a:latin typeface="微软雅黑" panose="020B0503020204020204" pitchFamily="34" charset="-122"/>
                <a:ea typeface="微软雅黑" panose="020B0503020204020204" pitchFamily="34" charset="-122"/>
              </a:rPr>
              <a:t>cxt.getColor</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cxt.doAction</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反复调用</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类的方法，以便产生循环显示灯的颜色的效果。</a:t>
            </a:r>
            <a:endParaRPr lang="zh-CN" altLang="en-US" sz="2400" b="1" dirty="0">
              <a:latin typeface="微软雅黑" panose="020B0503020204020204" pitchFamily="34" charset="-122"/>
              <a:ea typeface="微软雅黑" panose="020B0503020204020204" pitchFamily="34" charset="-122"/>
            </a:endParaRPr>
          </a:p>
        </p:txBody>
      </p:sp>
      <p:sp>
        <p:nvSpPr>
          <p:cNvPr id="165891" name="Text Box 3"/>
          <p:cNvSpPr txBox="1">
            <a:spLocks noChangeArrowheads="1"/>
          </p:cNvSpPr>
          <p:nvPr/>
        </p:nvSpPr>
        <p:spPr bwMode="auto">
          <a:xfrm>
            <a:off x="2279650" y="233788"/>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dirty="0">
                <a:effectLst>
                  <a:outerShdw blurRad="38100" dist="38100" dir="2700000" algn="tl">
                    <a:srgbClr val="C0C0C0"/>
                  </a:outerShdw>
                </a:effectLst>
              </a:rPr>
              <a:t>Design Example Using the State Pattern</a:t>
            </a:r>
            <a:endParaRPr lang="en-US" altLang="zh-CN" sz="2800" b="1" dirty="0">
              <a:effectLst>
                <a:outerShdw blurRad="38100" dist="38100" dir="2700000" algn="tl">
                  <a:srgbClr val="C0C0C0"/>
                </a:outerShdw>
              </a:effectLst>
            </a:endParaRPr>
          </a:p>
        </p:txBody>
      </p:sp>
      <p:sp>
        <p:nvSpPr>
          <p:cNvPr id="165892" name="AutoShape 4"/>
          <p:cNvSpPr>
            <a:spLocks noChangeArrowheads="1"/>
          </p:cNvSpPr>
          <p:nvPr/>
        </p:nvSpPr>
        <p:spPr bwMode="auto">
          <a:xfrm rot="-4082721">
            <a:off x="622990" y="4533383"/>
            <a:ext cx="287337" cy="215900"/>
          </a:xfrm>
          <a:prstGeom prst="curvedUpArrow">
            <a:avLst>
              <a:gd name="adj1" fmla="val 26618"/>
              <a:gd name="adj2" fmla="val 53235"/>
              <a:gd name="adj3" fmla="val 33306"/>
            </a:avLst>
          </a:prstGeom>
          <a:solidFill>
            <a:srgbClr val="FF0000"/>
          </a:solidFill>
          <a:ln w="9525">
            <a:solidFill>
              <a:schemeClr val="tx1"/>
            </a:solidFill>
            <a:miter lim="800000"/>
          </a:ln>
        </p:spPr>
        <p:txBody>
          <a:bodyPr vert="eaVert" wrap="none" anchor="ctr"/>
          <a:lstStyle/>
          <a:p>
            <a:pPr algn="ctr"/>
            <a:endParaRPr lang="zh-CN" altLang="zh-CN"/>
          </a:p>
        </p:txBody>
      </p:sp>
      <p:sp>
        <p:nvSpPr>
          <p:cNvPr id="5" name="AutoShape 4"/>
          <p:cNvSpPr>
            <a:spLocks noChangeArrowheads="1"/>
          </p:cNvSpPr>
          <p:nvPr/>
        </p:nvSpPr>
        <p:spPr bwMode="auto">
          <a:xfrm rot="-4082721" flipH="1" flipV="1">
            <a:off x="313962" y="4402266"/>
            <a:ext cx="282575" cy="290513"/>
          </a:xfrm>
          <a:prstGeom prst="curvedUpArrow">
            <a:avLst>
              <a:gd name="adj1" fmla="val 23380"/>
              <a:gd name="adj2" fmla="val 50000"/>
              <a:gd name="adj3" fmla="val 33175"/>
            </a:avLst>
          </a:prstGeom>
          <a:solidFill>
            <a:srgbClr val="FF0000"/>
          </a:solidFill>
          <a:ln w="9525">
            <a:solidFill>
              <a:schemeClr val="tx1"/>
            </a:solidFill>
            <a:miter lim="800000"/>
          </a:ln>
        </p:spPr>
        <p:txBody>
          <a:bodyPr vert="eaVert" wrap="none"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5890">
                                            <p:txEl>
                                              <p:pRg st="1" end="1"/>
                                            </p:txEl>
                                          </p:spTgt>
                                        </p:tgtEl>
                                        <p:attrNameLst>
                                          <p:attrName>style.visibility</p:attrName>
                                        </p:attrNameLst>
                                      </p:cBhvr>
                                      <p:to>
                                        <p:strVal val="visible"/>
                                      </p:to>
                                    </p:set>
                                    <p:animEffect transition="in" filter="slide(fromBottom)">
                                      <p:cBhvr>
                                        <p:cTn id="7" dur="500"/>
                                        <p:tgtEl>
                                          <p:spTgt spid="165890">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5890">
                                            <p:txEl>
                                              <p:pRg st="2" end="2"/>
                                            </p:txEl>
                                          </p:spTgt>
                                        </p:tgtEl>
                                        <p:attrNameLst>
                                          <p:attrName>style.visibility</p:attrName>
                                        </p:attrNameLst>
                                      </p:cBhvr>
                                      <p:to>
                                        <p:strVal val="visible"/>
                                      </p:to>
                                    </p:set>
                                    <p:animEffect transition="in" filter="slide(fromBottom)">
                                      <p:cBhvr>
                                        <p:cTn id="10" dur="500"/>
                                        <p:tgtEl>
                                          <p:spTgt spid="165890">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5890">
                                            <p:txEl>
                                              <p:pRg st="3" end="3"/>
                                            </p:txEl>
                                          </p:spTgt>
                                        </p:tgtEl>
                                        <p:attrNameLst>
                                          <p:attrName>style.visibility</p:attrName>
                                        </p:attrNameLst>
                                      </p:cBhvr>
                                      <p:to>
                                        <p:strVal val="visible"/>
                                      </p:to>
                                    </p:set>
                                    <p:animEffect transition="in" filter="slide(fromBottom)">
                                      <p:cBhvr>
                                        <p:cTn id="13" dur="500"/>
                                        <p:tgtEl>
                                          <p:spTgt spid="16589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5890">
                                            <p:txEl>
                                              <p:pRg st="4" end="4"/>
                                            </p:txEl>
                                          </p:spTgt>
                                        </p:tgtEl>
                                        <p:attrNameLst>
                                          <p:attrName>style.visibility</p:attrName>
                                        </p:attrNameLst>
                                      </p:cBhvr>
                                      <p:to>
                                        <p:strVal val="visible"/>
                                      </p:to>
                                    </p:set>
                                    <p:animEffect transition="in" filter="slide(fromBottom)">
                                      <p:cBhvr>
                                        <p:cTn id="18" dur="500"/>
                                        <p:tgtEl>
                                          <p:spTgt spid="165890">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5890">
                                            <p:txEl>
                                              <p:pRg st="5" end="5"/>
                                            </p:txEl>
                                          </p:spTgt>
                                        </p:tgtEl>
                                        <p:attrNameLst>
                                          <p:attrName>style.visibility</p:attrName>
                                        </p:attrNameLst>
                                      </p:cBhvr>
                                      <p:to>
                                        <p:strVal val="visible"/>
                                      </p:to>
                                    </p:set>
                                    <p:animEffect transition="in" filter="slide(fromBottom)">
                                      <p:cBhvr>
                                        <p:cTn id="21" dur="500"/>
                                        <p:tgtEl>
                                          <p:spTgt spid="165890">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5890">
                                            <p:txEl>
                                              <p:pRg st="6" end="6"/>
                                            </p:txEl>
                                          </p:spTgt>
                                        </p:tgtEl>
                                        <p:attrNameLst>
                                          <p:attrName>style.visibility</p:attrName>
                                        </p:attrNameLst>
                                      </p:cBhvr>
                                      <p:to>
                                        <p:strVal val="visible"/>
                                      </p:to>
                                    </p:set>
                                    <p:animEffect transition="in" filter="slide(fromBottom)">
                                      <p:cBhvr>
                                        <p:cTn id="24" dur="500"/>
                                        <p:tgtEl>
                                          <p:spTgt spid="16589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65890">
                                            <p:txEl>
                                              <p:pRg st="7" end="7"/>
                                            </p:txEl>
                                          </p:spTgt>
                                        </p:tgtEl>
                                        <p:attrNameLst>
                                          <p:attrName>style.visibility</p:attrName>
                                        </p:attrNameLst>
                                      </p:cBhvr>
                                      <p:to>
                                        <p:strVal val="visible"/>
                                      </p:to>
                                    </p:set>
                                    <p:animEffect transition="in" filter="slide(fromBottom)">
                                      <p:cBhvr>
                                        <p:cTn id="29" dur="500"/>
                                        <p:tgtEl>
                                          <p:spTgt spid="165890">
                                            <p:txEl>
                                              <p:pRg st="7" end="7"/>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65890">
                                            <p:txEl>
                                              <p:pRg st="8" end="8"/>
                                            </p:txEl>
                                          </p:spTgt>
                                        </p:tgtEl>
                                        <p:attrNameLst>
                                          <p:attrName>style.visibility</p:attrName>
                                        </p:attrNameLst>
                                      </p:cBhvr>
                                      <p:to>
                                        <p:strVal val="visible"/>
                                      </p:to>
                                    </p:set>
                                    <p:animEffect transition="in" filter="slide(fromBottom)">
                                      <p:cBhvr>
                                        <p:cTn id="32" dur="500"/>
                                        <p:tgtEl>
                                          <p:spTgt spid="16589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65890">
                                            <p:txEl>
                                              <p:pRg st="9" end="9"/>
                                            </p:txEl>
                                          </p:spTgt>
                                        </p:tgtEl>
                                        <p:attrNameLst>
                                          <p:attrName>style.visibility</p:attrName>
                                        </p:attrNameLst>
                                      </p:cBhvr>
                                      <p:to>
                                        <p:strVal val="visible"/>
                                      </p:to>
                                    </p:set>
                                    <p:animEffect transition="in" filter="slide(fromBottom)">
                                      <p:cBhvr>
                                        <p:cTn id="37" dur="500"/>
                                        <p:tgtEl>
                                          <p:spTgt spid="165890">
                                            <p:txEl>
                                              <p:pRg st="9" end="9"/>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165890">
                                            <p:txEl>
                                              <p:pRg st="10" end="10"/>
                                            </p:txEl>
                                          </p:spTgt>
                                        </p:tgtEl>
                                        <p:attrNameLst>
                                          <p:attrName>style.visibility</p:attrName>
                                        </p:attrNameLst>
                                      </p:cBhvr>
                                      <p:to>
                                        <p:strVal val="visible"/>
                                      </p:to>
                                    </p:set>
                                    <p:animEffect transition="in" filter="slide(fromBottom)">
                                      <p:cBhvr>
                                        <p:cTn id="40" dur="500"/>
                                        <p:tgtEl>
                                          <p:spTgt spid="165890">
                                            <p:txEl>
                                              <p:pRg st="10" end="10"/>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65890">
                                            <p:txEl>
                                              <p:pRg st="11" end="11"/>
                                            </p:txEl>
                                          </p:spTgt>
                                        </p:tgtEl>
                                        <p:attrNameLst>
                                          <p:attrName>style.visibility</p:attrName>
                                        </p:attrNameLst>
                                      </p:cBhvr>
                                      <p:to>
                                        <p:strVal val="visible"/>
                                      </p:to>
                                    </p:set>
                                    <p:animEffect transition="in" filter="slide(fromBottom)">
                                      <p:cBhvr>
                                        <p:cTn id="43" dur="500"/>
                                        <p:tgtEl>
                                          <p:spTgt spid="165890">
                                            <p:txEl>
                                              <p:pRg st="11" end="11"/>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65890">
                                            <p:txEl>
                                              <p:pRg st="12" end="12"/>
                                            </p:txEl>
                                          </p:spTgt>
                                        </p:tgtEl>
                                        <p:attrNameLst>
                                          <p:attrName>style.visibility</p:attrName>
                                        </p:attrNameLst>
                                      </p:cBhvr>
                                      <p:to>
                                        <p:strVal val="visible"/>
                                      </p:to>
                                    </p:set>
                                    <p:animEffect transition="in" filter="slide(fromBottom)">
                                      <p:cBhvr>
                                        <p:cTn id="46" dur="500"/>
                                        <p:tgtEl>
                                          <p:spTgt spid="165890">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5892"/>
                                        </p:tgtEl>
                                        <p:attrNameLst>
                                          <p:attrName>style.visibility</p:attrName>
                                        </p:attrNameLst>
                                      </p:cBhvr>
                                      <p:to>
                                        <p:strVal val="visible"/>
                                      </p:to>
                                    </p:set>
                                    <p:animEffect transition="in" filter="fade">
                                      <p:cBhvr>
                                        <p:cTn id="51" dur="500"/>
                                        <p:tgtEl>
                                          <p:spTgt spid="16589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idx="1"/>
          </p:nvPr>
        </p:nvSpPr>
        <p:spPr>
          <a:xfrm>
            <a:off x="497940" y="1517301"/>
            <a:ext cx="11288776" cy="4575525"/>
          </a:xfrm>
        </p:spPr>
        <p:txBody>
          <a:bodyPr>
            <a:normAutofit/>
          </a:bodyPr>
          <a:lstStyle/>
          <a:p>
            <a:pPr eaLnBrk="1" hangingPunct="1">
              <a:lnSpc>
                <a:spcPct val="105000"/>
              </a:lnSpc>
              <a:buFontTx/>
              <a:buNone/>
            </a:pPr>
            <a:r>
              <a:rPr lang="zh-CN" altLang="en-US" b="1" dirty="0">
                <a:solidFill>
                  <a:srgbClr val="0000CC"/>
                </a:solidFill>
                <a:latin typeface="微软雅黑" panose="020B0503020204020204" pitchFamily="34" charset="-122"/>
                <a:ea typeface="微软雅黑" panose="020B0503020204020204" pitchFamily="34" charset="-122"/>
              </a:rPr>
              <a:t>第</a:t>
            </a:r>
            <a:r>
              <a:rPr lang="en-US" altLang="zh-CN" b="1" dirty="0">
                <a:solidFill>
                  <a:srgbClr val="0000CC"/>
                </a:solidFill>
                <a:latin typeface="微软雅黑" panose="020B0503020204020204" pitchFamily="34" charset="-122"/>
                <a:ea typeface="微软雅黑" panose="020B0503020204020204" pitchFamily="34" charset="-122"/>
              </a:rPr>
              <a:t>4</a:t>
            </a:r>
            <a:r>
              <a:rPr lang="zh-CN" altLang="en-US" b="1" dirty="0">
                <a:solidFill>
                  <a:srgbClr val="0000CC"/>
                </a:solidFill>
                <a:latin typeface="微软雅黑" panose="020B0503020204020204" pitchFamily="34" charset="-122"/>
                <a:ea typeface="微软雅黑" panose="020B0503020204020204" pitchFamily="34" charset="-122"/>
              </a:rPr>
              <a:t>步的进一步解释</a:t>
            </a:r>
            <a:endParaRPr lang="zh-CN" altLang="en-US" b="1" dirty="0">
              <a:solidFill>
                <a:srgbClr val="0000CC"/>
              </a:solidFill>
              <a:latin typeface="微软雅黑" panose="020B0503020204020204" pitchFamily="34" charset="-122"/>
              <a:ea typeface="微软雅黑" panose="020B0503020204020204" pitchFamily="34" charset="-122"/>
            </a:endParaRPr>
          </a:p>
          <a:p>
            <a:pPr eaLnBrk="1" hangingPunct="1">
              <a:lnSpc>
                <a:spcPct val="105000"/>
              </a:lnSpc>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类中</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每当调用</a:t>
            </a:r>
            <a:r>
              <a:rPr lang="en-US" altLang="zh-CN" b="1" dirty="0" err="1">
                <a:latin typeface="微软雅黑" panose="020B0503020204020204" pitchFamily="34" charset="-122"/>
                <a:ea typeface="微软雅黑" panose="020B0503020204020204" pitchFamily="34" charset="-122"/>
              </a:rPr>
              <a:t>cxt.doAction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时候</a:t>
            </a:r>
            <a:r>
              <a:rPr lang="zh-CN" altLang="en-US" b="1" dirty="0">
                <a:latin typeface="微软雅黑" panose="020B0503020204020204" pitchFamily="34" charset="-122"/>
                <a:ea typeface="微软雅黑" panose="020B0503020204020204" pitchFamily="34" charset="-122"/>
              </a:rPr>
              <a:t>，相应地状态子类的</a:t>
            </a:r>
            <a:r>
              <a:rPr lang="en-US" altLang="zh-CN" b="1" dirty="0" err="1">
                <a:latin typeface="微软雅黑" panose="020B0503020204020204" pitchFamily="34" charset="-122"/>
                <a:ea typeface="微软雅黑" panose="020B0503020204020204" pitchFamily="34" charset="-122"/>
              </a:rPr>
              <a:t>doAction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将会被调用</a:t>
            </a:r>
            <a:r>
              <a:rPr lang="zh-CN" altLang="en-US"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changeState</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也将会被调用</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在状态类中</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changeState</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负责反复</a:t>
            </a:r>
            <a:r>
              <a:rPr lang="zh-CN" altLang="en-US" b="1" dirty="0" smtClean="0">
                <a:latin typeface="微软雅黑" panose="020B0503020204020204" pitchFamily="34" charset="-122"/>
                <a:ea typeface="微软雅黑" panose="020B0503020204020204" pitchFamily="34" charset="-122"/>
              </a:rPr>
              <a:t>更新</a:t>
            </a:r>
            <a:r>
              <a:rPr lang="en-US" altLang="zh-CN" b="1" dirty="0" smtClean="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类中的</a:t>
            </a:r>
            <a:r>
              <a:rPr lang="en-US" altLang="zh-CN" b="1" dirty="0">
                <a:latin typeface="微软雅黑" panose="020B0503020204020204" pitchFamily="34" charset="-122"/>
                <a:ea typeface="微软雅黑" panose="020B0503020204020204" pitchFamily="34" charset="-122"/>
              </a:rPr>
              <a:t>state</a:t>
            </a:r>
            <a:r>
              <a:rPr lang="zh-CN" altLang="en-US" b="1" dirty="0">
                <a:latin typeface="微软雅黑" panose="020B0503020204020204" pitchFamily="34" charset="-122"/>
                <a:ea typeface="微软雅黑" panose="020B0503020204020204" pitchFamily="34" charset="-122"/>
              </a:rPr>
              <a:t>变量</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类中</a:t>
            </a:r>
            <a:r>
              <a:rPr lang="en-US" altLang="zh-CN" b="1" dirty="0">
                <a:latin typeface="微软雅黑" panose="020B0503020204020204" pitchFamily="34" charset="-122"/>
                <a:ea typeface="微软雅黑" panose="020B0503020204020204" pitchFamily="34" charset="-122"/>
              </a:rPr>
              <a:t>】 Context</a:t>
            </a:r>
            <a:r>
              <a:rPr lang="zh-CN" altLang="en-US" b="1" dirty="0">
                <a:latin typeface="微软雅黑" panose="020B0503020204020204" pitchFamily="34" charset="-122"/>
                <a:ea typeface="微软雅黑" panose="020B0503020204020204" pitchFamily="34" charset="-122"/>
              </a:rPr>
              <a:t>类的</a:t>
            </a:r>
            <a:r>
              <a:rPr lang="en-US" altLang="zh-CN" b="1" dirty="0" err="1">
                <a:latin typeface="微软雅黑" panose="020B0503020204020204" pitchFamily="34" charset="-122"/>
                <a:ea typeface="微软雅黑" panose="020B0503020204020204" pitchFamily="34" charset="-122"/>
              </a:rPr>
              <a:t>setupStateObj</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根据新的</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buFontTx/>
              <a:buNone/>
            </a:pPr>
            <a:r>
              <a:rPr lang="zh-CN" altLang="en-US" b="1" dirty="0">
                <a:latin typeface="微软雅黑" panose="020B0503020204020204" pitchFamily="34" charset="-122"/>
                <a:ea typeface="微软雅黑" panose="020B0503020204020204" pitchFamily="34" charset="-122"/>
              </a:rPr>
              <a:t>     状态，决定使用某个状态子类对象</a:t>
            </a:r>
            <a:r>
              <a:rPr lang="en-US" altLang="zh-CN" b="1" dirty="0">
                <a:latin typeface="微软雅黑" panose="020B0503020204020204" pitchFamily="34" charset="-122"/>
                <a:ea typeface="微软雅黑" panose="020B0503020204020204" pitchFamily="34" charset="-122"/>
              </a:rPr>
              <a:t>light</a:t>
            </a:r>
            <a:endParaRPr lang="en-US" altLang="zh-CN" b="1" dirty="0">
              <a:latin typeface="微软雅黑" panose="020B0503020204020204" pitchFamily="34" charset="-122"/>
              <a:ea typeface="微软雅黑" panose="020B0503020204020204" pitchFamily="34" charset="-122"/>
            </a:endParaRPr>
          </a:p>
          <a:p>
            <a:pPr algn="ctr" eaLnBrk="1" hangingPunct="1">
              <a:lnSpc>
                <a:spcPct val="105000"/>
              </a:lnSpc>
              <a:spcBef>
                <a:spcPct val="0"/>
              </a:spcBef>
              <a:buFontTx/>
              <a:buNone/>
            </a:pPr>
            <a:r>
              <a:rPr lang="en-US" altLang="zh-CN" b="1" dirty="0" err="1">
                <a:latin typeface="微软雅黑" panose="020B0503020204020204" pitchFamily="34" charset="-122"/>
                <a:ea typeface="微软雅黑" panose="020B0503020204020204" pitchFamily="34" charset="-122"/>
              </a:rPr>
              <a:t>light.performTask</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66915" name="Text Box 3"/>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6914">
                                            <p:txEl>
                                              <p:pRg st="1" end="1"/>
                                            </p:txEl>
                                          </p:spTgt>
                                        </p:tgtEl>
                                        <p:attrNameLst>
                                          <p:attrName>style.visibility</p:attrName>
                                        </p:attrNameLst>
                                      </p:cBhvr>
                                      <p:to>
                                        <p:strVal val="visible"/>
                                      </p:to>
                                    </p:set>
                                    <p:animEffect transition="in" filter="slide(fromBottom)">
                                      <p:cBhvr>
                                        <p:cTn id="7" dur="500"/>
                                        <p:tgtEl>
                                          <p:spTgt spid="1669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4">
                                            <p:txEl>
                                              <p:pRg st="2" end="2"/>
                                            </p:txEl>
                                          </p:spTgt>
                                        </p:tgtEl>
                                        <p:attrNameLst>
                                          <p:attrName>style.visibility</p:attrName>
                                        </p:attrNameLst>
                                      </p:cBhvr>
                                      <p:to>
                                        <p:strVal val="visible"/>
                                      </p:to>
                                    </p:set>
                                    <p:animEffect transition="in" filter="slide(fromBottom)">
                                      <p:cBhvr>
                                        <p:cTn id="12" dur="500"/>
                                        <p:tgtEl>
                                          <p:spTgt spid="1669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6914">
                                            <p:txEl>
                                              <p:pRg st="3" end="3"/>
                                            </p:txEl>
                                          </p:spTgt>
                                        </p:tgtEl>
                                        <p:attrNameLst>
                                          <p:attrName>style.visibility</p:attrName>
                                        </p:attrNameLst>
                                      </p:cBhvr>
                                      <p:to>
                                        <p:strVal val="visible"/>
                                      </p:to>
                                    </p:set>
                                    <p:animEffect transition="in" filter="checkerboard(across)">
                                      <p:cBhvr>
                                        <p:cTn id="17" dur="500"/>
                                        <p:tgtEl>
                                          <p:spTgt spid="166914">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66914">
                                            <p:txEl>
                                              <p:pRg st="4" end="4"/>
                                            </p:txEl>
                                          </p:spTgt>
                                        </p:tgtEl>
                                        <p:attrNameLst>
                                          <p:attrName>style.visibility</p:attrName>
                                        </p:attrNameLst>
                                      </p:cBhvr>
                                      <p:to>
                                        <p:strVal val="visible"/>
                                      </p:to>
                                    </p:set>
                                    <p:animEffect transition="in" filter="checkerboard(across)">
                                      <p:cBhvr>
                                        <p:cTn id="20" dur="500"/>
                                        <p:tgtEl>
                                          <p:spTgt spid="166914">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66914">
                                            <p:txEl>
                                              <p:pRg st="5" end="5"/>
                                            </p:txEl>
                                          </p:spTgt>
                                        </p:tgtEl>
                                        <p:attrNameLst>
                                          <p:attrName>style.visibility</p:attrName>
                                        </p:attrNameLst>
                                      </p:cBhvr>
                                      <p:to>
                                        <p:strVal val="visible"/>
                                      </p:to>
                                    </p:set>
                                    <p:animEffect transition="in" filter="checkerboard(across)">
                                      <p:cBhvr>
                                        <p:cTn id="23" dur="500"/>
                                        <p:tgtEl>
                                          <p:spTgt spid="1669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470780" y="981076"/>
            <a:ext cx="10429592" cy="4686393"/>
          </a:xfrm>
        </p:spPr>
        <p:txBody>
          <a:bodyPr/>
          <a:lstStyle/>
          <a:p>
            <a:pPr marL="381000" indent="-381000">
              <a:spcBef>
                <a:spcPts val="600"/>
              </a:spcBef>
              <a:buNone/>
            </a:pPr>
            <a:r>
              <a:rPr lang="zh-CN" altLang="en-US" sz="2600" b="1" dirty="0">
                <a:solidFill>
                  <a:srgbClr val="0000CC"/>
                </a:solidFill>
                <a:latin typeface="微软雅黑" panose="020B0503020204020204" pitchFamily="34" charset="-122"/>
                <a:ea typeface="微软雅黑" panose="020B0503020204020204" pitchFamily="34" charset="-122"/>
              </a:rPr>
              <a:t>本设计的特点</a:t>
            </a:r>
            <a:endParaRPr lang="zh-CN" altLang="en-US" sz="2600" b="1" dirty="0">
              <a:solidFill>
                <a:srgbClr val="0000CC"/>
              </a:solidFill>
              <a:latin typeface="微软雅黑" panose="020B0503020204020204" pitchFamily="34" charset="-122"/>
              <a:ea typeface="微软雅黑" panose="020B0503020204020204" pitchFamily="34" charset="-122"/>
            </a:endParaRPr>
          </a:p>
          <a:p>
            <a:pPr marL="381000" indent="-381000">
              <a:spcBef>
                <a:spcPts val="600"/>
              </a:spcBef>
            </a:pPr>
            <a:r>
              <a:rPr lang="zh-CN" altLang="en-US" sz="2600" b="1" dirty="0">
                <a:latin typeface="微软雅黑" panose="020B0503020204020204" pitchFamily="34" charset="-122"/>
                <a:ea typeface="微软雅黑" panose="020B0503020204020204" pitchFamily="34" charset="-122"/>
              </a:rPr>
              <a:t>在</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类中保持</a:t>
            </a:r>
            <a:r>
              <a:rPr lang="en-US" altLang="zh-CN" sz="2600" b="1" dirty="0">
                <a:latin typeface="微软雅黑" panose="020B0503020204020204" pitchFamily="34" charset="-122"/>
                <a:ea typeface="微软雅黑" panose="020B0503020204020204" pitchFamily="34" charset="-122"/>
              </a:rPr>
              <a:t>String</a:t>
            </a:r>
            <a:r>
              <a:rPr lang="zh-CN" altLang="en-US" sz="2600" b="1" dirty="0">
                <a:latin typeface="微软雅黑" panose="020B0503020204020204" pitchFamily="34" charset="-122"/>
                <a:ea typeface="微软雅黑" panose="020B0503020204020204" pitchFamily="34" charset="-122"/>
              </a:rPr>
              <a:t>类型的状态变量</a:t>
            </a:r>
            <a:r>
              <a:rPr lang="en-US" altLang="zh-CN" sz="2600" b="1" dirty="0">
                <a:latin typeface="微软雅黑" panose="020B0503020204020204" pitchFamily="34" charset="-122"/>
                <a:ea typeface="微软雅黑" panose="020B0503020204020204" pitchFamily="34" charset="-122"/>
              </a:rPr>
              <a:t>state </a:t>
            </a:r>
            <a:endParaRPr lang="en-US" altLang="zh-CN" sz="2600" b="1" dirty="0">
              <a:latin typeface="微软雅黑" panose="020B0503020204020204" pitchFamily="34" charset="-122"/>
              <a:ea typeface="微软雅黑" panose="020B0503020204020204" pitchFamily="34" charset="-122"/>
            </a:endParaRPr>
          </a:p>
          <a:p>
            <a:pPr marL="381000" indent="-381000">
              <a:spcBef>
                <a:spcPts val="600"/>
              </a:spcBef>
            </a:pPr>
            <a:r>
              <a:rPr lang="zh-CN" altLang="en-US" sz="2600" b="1" dirty="0">
                <a:latin typeface="微软雅黑" panose="020B0503020204020204" pitchFamily="34" charset="-122"/>
                <a:ea typeface="微软雅黑" panose="020B0503020204020204" pitchFamily="34" charset="-122"/>
              </a:rPr>
              <a:t>在</a:t>
            </a:r>
            <a:r>
              <a:rPr lang="en-US" altLang="zh-CN" sz="2600" b="1" dirty="0" err="1">
                <a:latin typeface="微软雅黑" panose="020B0503020204020204" pitchFamily="34" charset="-122"/>
                <a:ea typeface="微软雅黑" panose="020B0503020204020204" pitchFamily="34" charset="-122"/>
              </a:rPr>
              <a:t>TrafficLight</a:t>
            </a:r>
            <a:r>
              <a:rPr lang="zh-CN" altLang="en-US" sz="2600" b="1" dirty="0">
                <a:latin typeface="微软雅黑" panose="020B0503020204020204" pitchFamily="34" charset="-122"/>
                <a:ea typeface="微软雅黑" panose="020B0503020204020204" pitchFamily="34" charset="-122"/>
              </a:rPr>
              <a:t>类中保持</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类的对象</a:t>
            </a:r>
            <a:r>
              <a:rPr lang="en-US" altLang="zh-CN" sz="2600" b="1" dirty="0" err="1">
                <a:latin typeface="微软雅黑" panose="020B0503020204020204" pitchFamily="34" charset="-122"/>
                <a:ea typeface="微软雅黑" panose="020B0503020204020204" pitchFamily="34" charset="-122"/>
              </a:rPr>
              <a:t>cxt</a:t>
            </a:r>
            <a:endParaRPr lang="en-US" altLang="zh-CN" sz="2600" b="1" dirty="0">
              <a:latin typeface="微软雅黑" panose="020B0503020204020204" pitchFamily="34" charset="-122"/>
              <a:ea typeface="微软雅黑" panose="020B0503020204020204" pitchFamily="34" charset="-122"/>
            </a:endParaRPr>
          </a:p>
          <a:p>
            <a:pPr marL="381000" indent="-381000">
              <a:spcBef>
                <a:spcPts val="600"/>
              </a:spcBef>
            </a:pPr>
            <a:r>
              <a:rPr lang="zh-CN" altLang="en-US" sz="2600" b="1" dirty="0">
                <a:latin typeface="微软雅黑" panose="020B0503020204020204" pitchFamily="34" charset="-122"/>
                <a:ea typeface="微软雅黑" panose="020B0503020204020204" pitchFamily="34" charset="-122"/>
              </a:rPr>
              <a:t>在</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类中，调用状态类的方法</a:t>
            </a:r>
            <a:endParaRPr lang="zh-CN" altLang="en-US" sz="2600" b="1" dirty="0">
              <a:latin typeface="微软雅黑" panose="020B0503020204020204" pitchFamily="34" charset="-122"/>
              <a:ea typeface="微软雅黑" panose="020B0503020204020204" pitchFamily="34" charset="-122"/>
            </a:endParaRPr>
          </a:p>
          <a:p>
            <a:pPr marL="381000" indent="-381000" algn="ctr">
              <a:spcBef>
                <a:spcPts val="600"/>
              </a:spcBef>
              <a:buNone/>
            </a:pPr>
            <a:r>
              <a:rPr lang="en-US" altLang="zh-CN" sz="2600" b="1" dirty="0" err="1">
                <a:latin typeface="微软雅黑" panose="020B0503020204020204" pitchFamily="34" charset="-122"/>
                <a:ea typeface="微软雅黑" panose="020B0503020204020204" pitchFamily="34" charset="-122"/>
              </a:rPr>
              <a:t>setupContext</a:t>
            </a:r>
            <a:r>
              <a:rPr lang="en-US" altLang="zh-CN" sz="2600" b="1" dirty="0">
                <a:latin typeface="微软雅黑" panose="020B0503020204020204" pitchFamily="34" charset="-122"/>
                <a:ea typeface="微软雅黑" panose="020B0503020204020204" pitchFamily="34" charset="-122"/>
              </a:rPr>
              <a:t>(Context)</a:t>
            </a:r>
            <a:endParaRPr lang="en-US" altLang="zh-CN" sz="2600" b="1" dirty="0">
              <a:latin typeface="微软雅黑" panose="020B0503020204020204" pitchFamily="34" charset="-122"/>
              <a:ea typeface="微软雅黑" panose="020B0503020204020204" pitchFamily="34" charset="-122"/>
            </a:endParaRPr>
          </a:p>
          <a:p>
            <a:pPr marL="381000" indent="-381000">
              <a:spcBef>
                <a:spcPts val="600"/>
              </a:spcBef>
              <a:buNone/>
            </a:pPr>
            <a:r>
              <a:rPr lang="en-US" altLang="zh-CN" sz="2600" b="1" dirty="0">
                <a:latin typeface="微软雅黑" panose="020B0503020204020204" pitchFamily="34" charset="-122"/>
                <a:ea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rPr>
              <a:t>将</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对象传入到</a:t>
            </a:r>
            <a:r>
              <a:rPr lang="en-US" altLang="zh-CN" sz="2600" b="1" dirty="0" err="1">
                <a:latin typeface="微软雅黑" panose="020B0503020204020204" pitchFamily="34" charset="-122"/>
                <a:ea typeface="微软雅黑" panose="020B0503020204020204" pitchFamily="34" charset="-122"/>
              </a:rPr>
              <a:t>TrafficLight</a:t>
            </a:r>
            <a:r>
              <a:rPr lang="zh-CN" altLang="en-US" sz="2600" b="1" dirty="0">
                <a:latin typeface="微软雅黑" panose="020B0503020204020204" pitchFamily="34" charset="-122"/>
                <a:ea typeface="微软雅黑" panose="020B0503020204020204" pitchFamily="34" charset="-122"/>
              </a:rPr>
              <a:t>类中</a:t>
            </a:r>
            <a:endParaRPr lang="zh-CN" altLang="en-US" sz="2600" b="1" dirty="0">
              <a:latin typeface="微软雅黑" panose="020B0503020204020204" pitchFamily="34" charset="-122"/>
              <a:ea typeface="微软雅黑" panose="020B0503020204020204" pitchFamily="34" charset="-122"/>
            </a:endParaRPr>
          </a:p>
          <a:p>
            <a:pPr marL="381000" indent="-381000">
              <a:spcBef>
                <a:spcPts val="600"/>
              </a:spcBef>
            </a:pPr>
            <a:endParaRPr lang="zh-CN" altLang="en-US" sz="2600" b="1" dirty="0">
              <a:latin typeface="微软雅黑" panose="020B0503020204020204" pitchFamily="34" charset="-122"/>
              <a:ea typeface="微软雅黑" panose="020B0503020204020204" pitchFamily="34" charset="-122"/>
            </a:endParaRPr>
          </a:p>
          <a:p>
            <a:pPr marL="381000" indent="-381000">
              <a:spcBef>
                <a:spcPts val="600"/>
              </a:spcBef>
            </a:pPr>
            <a:r>
              <a:rPr lang="zh-CN" altLang="en-US" sz="2600" b="1" dirty="0">
                <a:latin typeface="微软雅黑" panose="020B0503020204020204" pitchFamily="34" charset="-122"/>
                <a:ea typeface="微软雅黑" panose="020B0503020204020204" pitchFamily="34" charset="-122"/>
              </a:rPr>
              <a:t>在状态类中，调用</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类的</a:t>
            </a:r>
            <a:r>
              <a:rPr lang="en-US" altLang="zh-CN" sz="2600" b="1" dirty="0" err="1">
                <a:latin typeface="微软雅黑" panose="020B0503020204020204" pitchFamily="34" charset="-122"/>
                <a:ea typeface="微软雅黑" panose="020B0503020204020204" pitchFamily="34" charset="-122"/>
              </a:rPr>
              <a:t>setState</a:t>
            </a:r>
            <a:r>
              <a:rPr lang="en-US" altLang="zh-CN" sz="2600" b="1" dirty="0">
                <a:latin typeface="微软雅黑" panose="020B0503020204020204" pitchFamily="34" charset="-122"/>
                <a:ea typeface="微软雅黑" panose="020B0503020204020204" pitchFamily="34" charset="-122"/>
              </a:rPr>
              <a:t>(state)</a:t>
            </a:r>
            <a:r>
              <a:rPr lang="zh-CN" altLang="en-US" sz="2600" b="1" dirty="0">
                <a:latin typeface="微软雅黑" panose="020B0503020204020204" pitchFamily="34" charset="-122"/>
                <a:ea typeface="微软雅黑" panose="020B0503020204020204" pitchFamily="34" charset="-122"/>
              </a:rPr>
              <a:t>方法，对</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类的</a:t>
            </a:r>
            <a:r>
              <a:rPr lang="en-US" altLang="zh-CN" sz="2600" b="1" dirty="0">
                <a:latin typeface="微软雅黑" panose="020B0503020204020204" pitchFamily="34" charset="-122"/>
                <a:ea typeface="微软雅黑" panose="020B0503020204020204" pitchFamily="34" charset="-122"/>
              </a:rPr>
              <a:t>state</a:t>
            </a:r>
            <a:r>
              <a:rPr lang="zh-CN" altLang="en-US" sz="2600" b="1" dirty="0">
                <a:latin typeface="微软雅黑" panose="020B0503020204020204" pitchFamily="34" charset="-122"/>
                <a:ea typeface="微软雅黑" panose="020B0503020204020204" pitchFamily="34" charset="-122"/>
              </a:rPr>
              <a:t>变量进行更新</a:t>
            </a:r>
            <a:endParaRPr lang="zh-CN" altLang="en-US" sz="2600" b="1" dirty="0">
              <a:latin typeface="微软雅黑" panose="020B0503020204020204" pitchFamily="34" charset="-122"/>
              <a:ea typeface="微软雅黑" panose="020B0503020204020204" pitchFamily="34" charset="-122"/>
            </a:endParaRPr>
          </a:p>
          <a:p>
            <a:pPr marL="381000" indent="-381000">
              <a:spcBef>
                <a:spcPts val="600"/>
              </a:spcBef>
            </a:pPr>
            <a:r>
              <a:rPr lang="zh-CN" altLang="en-US" sz="2600" b="1" dirty="0">
                <a:latin typeface="微软雅黑" panose="020B0503020204020204" pitchFamily="34" charset="-122"/>
                <a:ea typeface="微软雅黑" panose="020B0503020204020204" pitchFamily="34" charset="-122"/>
              </a:rPr>
              <a:t>在</a:t>
            </a:r>
            <a:r>
              <a:rPr lang="en-US" altLang="zh-CN" sz="2600" b="1" dirty="0">
                <a:latin typeface="微软雅黑" panose="020B0503020204020204" pitchFamily="34" charset="-122"/>
                <a:ea typeface="微软雅黑" panose="020B0503020204020204" pitchFamily="34" charset="-122"/>
              </a:rPr>
              <a:t>Context</a:t>
            </a:r>
            <a:r>
              <a:rPr lang="zh-CN" altLang="en-US" sz="2600" b="1" dirty="0">
                <a:latin typeface="微软雅黑" panose="020B0503020204020204" pitchFamily="34" charset="-122"/>
                <a:ea typeface="微软雅黑" panose="020B0503020204020204" pitchFamily="34" charset="-122"/>
              </a:rPr>
              <a:t>类中，首先统一创建三个状态子类的对象。然后，在运行时，根据</a:t>
            </a:r>
            <a:r>
              <a:rPr lang="en-US" altLang="zh-CN" sz="2600" b="1" dirty="0">
                <a:latin typeface="微软雅黑" panose="020B0503020204020204" pitchFamily="34" charset="-122"/>
                <a:ea typeface="微软雅黑" panose="020B0503020204020204" pitchFamily="34" charset="-122"/>
              </a:rPr>
              <a:t>state</a:t>
            </a:r>
            <a:r>
              <a:rPr lang="zh-CN" altLang="en-US" sz="2600" b="1" dirty="0">
                <a:latin typeface="微软雅黑" panose="020B0503020204020204" pitchFamily="34" charset="-122"/>
                <a:ea typeface="微软雅黑" panose="020B0503020204020204" pitchFamily="34" charset="-122"/>
              </a:rPr>
              <a:t>变量的情况，决定使用哪个状态子类对象。</a:t>
            </a:r>
            <a:endParaRPr lang="zh-CN" altLang="en-US" sz="2600" b="1" dirty="0">
              <a:latin typeface="微软雅黑" panose="020B0503020204020204" pitchFamily="34" charset="-122"/>
              <a:ea typeface="微软雅黑" panose="020B0503020204020204" pitchFamily="34" charset="-122"/>
            </a:endParaRPr>
          </a:p>
        </p:txBody>
      </p:sp>
      <p:sp>
        <p:nvSpPr>
          <p:cNvPr id="119812" name="Text Box 4"/>
          <p:cNvSpPr txBox="1">
            <a:spLocks noChangeArrowheads="1"/>
          </p:cNvSpPr>
          <p:nvPr/>
        </p:nvSpPr>
        <p:spPr bwMode="auto">
          <a:xfrm>
            <a:off x="2279650" y="188913"/>
            <a:ext cx="770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slide(fromBottom)">
                                      <p:cBhvr>
                                        <p:cTn id="7" dur="500"/>
                                        <p:tgtEl>
                                          <p:spTgt spid="119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12" dur="500"/>
                                        <p:tgtEl>
                                          <p:spTgt spid="119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7" dur="500"/>
                                        <p:tgtEl>
                                          <p:spTgt spid="119811">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20" dur="500"/>
                                        <p:tgtEl>
                                          <p:spTgt spid="119811">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3" dur="500"/>
                                        <p:tgtEl>
                                          <p:spTgt spid="11981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19811">
                                            <p:txEl>
                                              <p:pRg st="7" end="7"/>
                                            </p:txEl>
                                          </p:spTgt>
                                        </p:tgtEl>
                                        <p:attrNameLst>
                                          <p:attrName>style.visibility</p:attrName>
                                        </p:attrNameLst>
                                      </p:cBhvr>
                                      <p:to>
                                        <p:strVal val="visible"/>
                                      </p:to>
                                    </p:set>
                                    <p:animEffect transition="in" filter="slide(fromBottom)">
                                      <p:cBhvr>
                                        <p:cTn id="28" dur="500"/>
                                        <p:tgtEl>
                                          <p:spTgt spid="11981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9811">
                                            <p:txEl>
                                              <p:pRg st="8" end="8"/>
                                            </p:txEl>
                                          </p:spTgt>
                                        </p:tgtEl>
                                        <p:attrNameLst>
                                          <p:attrName>style.visibility</p:attrName>
                                        </p:attrNameLst>
                                      </p:cBhvr>
                                      <p:to>
                                        <p:strVal val="visible"/>
                                      </p:to>
                                    </p:set>
                                    <p:animEffect transition="in" filter="slide(fromBottom)">
                                      <p:cBhvr>
                                        <p:cTn id="33" dur="500"/>
                                        <p:tgtEl>
                                          <p:spTgt spid="1198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760491" y="1125540"/>
            <a:ext cx="10628768" cy="3573210"/>
          </a:xfrm>
        </p:spPr>
        <p:txBody>
          <a:bodyPr/>
          <a:lstStyle/>
          <a:p>
            <a:pPr marL="609600" indent="-609600">
              <a:lnSpc>
                <a:spcPct val="120000"/>
              </a:lnSpc>
              <a:spcBef>
                <a:spcPts val="600"/>
              </a:spcBef>
              <a:buNone/>
            </a:pPr>
            <a:r>
              <a:rPr lang="zh-CN" altLang="en-US" b="1" dirty="0" smtClean="0">
                <a:solidFill>
                  <a:srgbClr val="0000CC"/>
                </a:solidFill>
                <a:latin typeface="微软雅黑" panose="020B0503020204020204" pitchFamily="34" charset="-122"/>
                <a:ea typeface="微软雅黑" panose="020B0503020204020204" pitchFamily="34" charset="-122"/>
              </a:rPr>
              <a:t>本设计的优点</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pPr>
            <a:r>
              <a:rPr lang="zh-CN" altLang="en-US" b="1" dirty="0" smtClean="0">
                <a:latin typeface="微软雅黑" panose="020B0503020204020204" pitchFamily="34" charset="-122"/>
                <a:ea typeface="微软雅黑" panose="020B0503020204020204" pitchFamily="34" charset="-122"/>
              </a:rPr>
              <a:t>在修改状态子类的代码的时候，不需要修改</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类的代码。</a:t>
            </a:r>
            <a:endParaRPr lang="zh-CN" altLang="en-US"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pPr>
            <a:r>
              <a:rPr lang="zh-CN" altLang="en-US" b="1" dirty="0" smtClean="0">
                <a:latin typeface="微软雅黑" panose="020B0503020204020204" pitchFamily="34" charset="-122"/>
                <a:ea typeface="微软雅黑" panose="020B0503020204020204" pitchFamily="34" charset="-122"/>
              </a:rPr>
              <a:t>在</a:t>
            </a:r>
            <a:r>
              <a:rPr lang="zh-CN" altLang="en-US" b="1" dirty="0" smtClean="0">
                <a:solidFill>
                  <a:srgbClr val="0000CC"/>
                </a:solidFill>
                <a:latin typeface="微软雅黑" panose="020B0503020204020204" pitchFamily="34" charset="-122"/>
                <a:ea typeface="微软雅黑" panose="020B0503020204020204" pitchFamily="34" charset="-122"/>
              </a:rPr>
              <a:t>增加新的状态子类</a:t>
            </a:r>
            <a:r>
              <a:rPr lang="zh-CN" altLang="en-US" b="1" dirty="0" smtClean="0">
                <a:latin typeface="微软雅黑" panose="020B0503020204020204" pitchFamily="34" charset="-122"/>
                <a:ea typeface="微软雅黑" panose="020B0503020204020204" pitchFamily="34" charset="-122"/>
              </a:rPr>
              <a:t>的情况下，需少许修改状态类的</a:t>
            </a:r>
            <a:r>
              <a:rPr lang="en-US" altLang="zh-CN" b="1" dirty="0" err="1" smtClean="0">
                <a:latin typeface="微软雅黑" panose="020B0503020204020204" pitchFamily="34" charset="-122"/>
                <a:ea typeface="微软雅黑" panose="020B0503020204020204" pitchFamily="34" charset="-122"/>
              </a:rPr>
              <a:t>changeState</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方法与</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类中的相应代码。</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pPr>
            <a:r>
              <a:rPr lang="zh-CN" altLang="en-US" b="1" dirty="0" smtClean="0">
                <a:latin typeface="微软雅黑" panose="020B0503020204020204" pitchFamily="34" charset="-122"/>
                <a:ea typeface="微软雅黑" panose="020B0503020204020204" pitchFamily="34" charset="-122"/>
              </a:rPr>
              <a:t>在对状态层次类</a:t>
            </a:r>
            <a:r>
              <a:rPr lang="zh-CN" altLang="en-US" b="1" dirty="0" smtClean="0">
                <a:solidFill>
                  <a:srgbClr val="0000CC"/>
                </a:solidFill>
                <a:latin typeface="微软雅黑" panose="020B0503020204020204" pitchFamily="34" charset="-122"/>
                <a:ea typeface="微软雅黑" panose="020B0503020204020204" pitchFamily="34" charset="-122"/>
              </a:rPr>
              <a:t>添加</a:t>
            </a:r>
            <a:r>
              <a:rPr lang="zh-CN" altLang="en-US" b="1" dirty="0" smtClean="0">
                <a:latin typeface="微软雅黑" panose="020B0503020204020204" pitchFamily="34" charset="-122"/>
                <a:ea typeface="微软雅黑" panose="020B0503020204020204" pitchFamily="34" charset="-122"/>
              </a:rPr>
              <a:t>一个新状态子类或</a:t>
            </a:r>
            <a:r>
              <a:rPr lang="zh-CN" altLang="en-US" b="1" dirty="0" smtClean="0">
                <a:solidFill>
                  <a:srgbClr val="0000CC"/>
                </a:solidFill>
                <a:latin typeface="微软雅黑" panose="020B0503020204020204" pitchFamily="34" charset="-122"/>
                <a:ea typeface="微软雅黑" panose="020B0503020204020204" pitchFamily="34" charset="-122"/>
              </a:rPr>
              <a:t>修改</a:t>
            </a:r>
            <a:r>
              <a:rPr lang="zh-CN" altLang="en-US" b="1" dirty="0" smtClean="0">
                <a:latin typeface="微软雅黑" panose="020B0503020204020204" pitchFamily="34" charset="-122"/>
                <a:ea typeface="微软雅黑" panose="020B0503020204020204" pitchFamily="34" charset="-122"/>
              </a:rPr>
              <a:t>状态子类时，都</a:t>
            </a:r>
            <a:r>
              <a:rPr lang="zh-CN" altLang="en-US" b="1" dirty="0" smtClean="0">
                <a:solidFill>
                  <a:srgbClr val="0000CC"/>
                </a:solidFill>
                <a:latin typeface="微软雅黑" panose="020B0503020204020204" pitchFamily="34" charset="-122"/>
                <a:ea typeface="微软雅黑" panose="020B0503020204020204" pitchFamily="34" charset="-122"/>
              </a:rPr>
              <a:t>不需要修改客户类</a:t>
            </a:r>
            <a:r>
              <a:rPr lang="en-US" altLang="zh-CN" b="1" dirty="0" err="1" smtClean="0">
                <a:solidFill>
                  <a:srgbClr val="0000CC"/>
                </a:solidFill>
                <a:latin typeface="微软雅黑" panose="020B0503020204020204" pitchFamily="34" charset="-122"/>
                <a:ea typeface="微软雅黑" panose="020B0503020204020204" pitchFamily="34" charset="-122"/>
              </a:rPr>
              <a:t>TrafficLightGUI</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p:txBody>
      </p:sp>
      <p:sp>
        <p:nvSpPr>
          <p:cNvPr id="122884" name="Text Box 4"/>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Effect transition="in" filter="slide(fromBottom)">
                                      <p:cBhvr>
                                        <p:cTn id="7" dur="500"/>
                                        <p:tgtEl>
                                          <p:spTgt spid="1228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2883">
                                            <p:txEl>
                                              <p:pRg st="2" end="2"/>
                                            </p:txEl>
                                          </p:spTgt>
                                        </p:tgtEl>
                                        <p:attrNameLst>
                                          <p:attrName>style.visibility</p:attrName>
                                        </p:attrNameLst>
                                      </p:cBhvr>
                                      <p:to>
                                        <p:strVal val="visible"/>
                                      </p:to>
                                    </p:set>
                                    <p:animEffect transition="in" filter="slide(fromBottom)">
                                      <p:cBhvr>
                                        <p:cTn id="12" dur="500"/>
                                        <p:tgtEl>
                                          <p:spTgt spid="122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2883">
                                            <p:txEl>
                                              <p:pRg st="3" end="3"/>
                                            </p:txEl>
                                          </p:spTgt>
                                        </p:tgtEl>
                                        <p:attrNameLst>
                                          <p:attrName>style.visibility</p:attrName>
                                        </p:attrNameLst>
                                      </p:cBhvr>
                                      <p:to>
                                        <p:strVal val="visible"/>
                                      </p:to>
                                    </p:set>
                                    <p:animEffect transition="in" filter="slide(fromBottom)">
                                      <p:cBhvr>
                                        <p:cTn id="17" dur="500"/>
                                        <p:tgtEl>
                                          <p:spTgt spid="122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p:txBody>
          <a:bodyPr/>
          <a:lstStyle/>
          <a:p>
            <a:pPr eaLnBrk="1" hangingPunct="1"/>
            <a:endParaRPr lang="zh-CN" altLang="zh-CN" smtClean="0"/>
          </a:p>
        </p:txBody>
      </p:sp>
      <p:sp>
        <p:nvSpPr>
          <p:cNvPr id="4098" name="AutoShape 4"/>
          <p:cNvSpPr>
            <a:spLocks noChangeArrowheads="1"/>
          </p:cNvSpPr>
          <p:nvPr/>
        </p:nvSpPr>
        <p:spPr bwMode="auto">
          <a:xfrm>
            <a:off x="2495551" y="3068639"/>
            <a:ext cx="6913563" cy="865187"/>
          </a:xfrm>
          <a:prstGeom prst="bevel">
            <a:avLst>
              <a:gd name="adj" fmla="val 5569"/>
            </a:avLst>
          </a:prstGeom>
          <a:solidFill>
            <a:srgbClr val="FFCC00"/>
          </a:solidFill>
          <a:ln w="9525">
            <a:solidFill>
              <a:schemeClr val="tx1"/>
            </a:solidFill>
            <a:miter lim="800000"/>
          </a:ln>
        </p:spPr>
        <p:txBody>
          <a:bodyPr wrap="none" anchor="ctr"/>
          <a:lstStyle/>
          <a:p>
            <a:pPr algn="ctr"/>
            <a:r>
              <a:rPr lang="en-US" altLang="zh-CN" sz="3200" b="1"/>
              <a:t>Example of State Related System</a:t>
            </a:r>
            <a:endParaRPr lang="en-US" altLang="zh-CN" sz="3200" b="1"/>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idx="1"/>
          </p:nvPr>
        </p:nvSpPr>
        <p:spPr>
          <a:xfrm>
            <a:off x="588474" y="1711105"/>
            <a:ext cx="10900373" cy="3013296"/>
          </a:xfrm>
        </p:spPr>
        <p:txBody>
          <a:bodyPr vert="horz" lIns="0" tIns="45720" rIns="0" bIns="45720" rtlCol="0">
            <a:normAutofit/>
          </a:bodyPr>
          <a:lstStyle/>
          <a:p>
            <a:pPr indent="0">
              <a:lnSpc>
                <a:spcPct val="120000"/>
              </a:lnSpc>
              <a:spcBef>
                <a:spcPts val="600"/>
              </a:spcBef>
              <a:buNone/>
            </a:pPr>
            <a:r>
              <a:rPr lang="zh-CN" altLang="en-US" b="1" noProof="1" smtClean="0">
                <a:latin typeface="微软雅黑" panose="020B0503020204020204" pitchFamily="34" charset="-122"/>
                <a:ea typeface="微软雅黑" panose="020B0503020204020204" pitchFamily="34" charset="-122"/>
              </a:rPr>
              <a:t>考虑</a:t>
            </a:r>
            <a:r>
              <a:rPr lang="zh-CN" altLang="en-US" b="1" noProof="1">
                <a:latin typeface="微软雅黑" panose="020B0503020204020204" pitchFamily="34" charset="-122"/>
                <a:ea typeface="微软雅黑" panose="020B0503020204020204" pitchFamily="34" charset="-122"/>
              </a:rPr>
              <a:t>某国家某银行的存款账户。一个账户在任何时候可能有的状态如下。</a:t>
            </a:r>
            <a:r>
              <a:rPr lang="en-US" altLang="zh-CN" b="1" noProof="1">
                <a:latin typeface="微软雅黑" panose="020B0503020204020204" pitchFamily="34" charset="-122"/>
                <a:ea typeface="微软雅黑" panose="020B0503020204020204" pitchFamily="34" charset="-122"/>
              </a:rPr>
              <a:t> </a:t>
            </a:r>
            <a:endParaRPr lang="en-US" altLang="zh-CN" b="1" noProof="1">
              <a:latin typeface="微软雅黑" panose="020B0503020204020204" pitchFamily="34" charset="-122"/>
              <a:ea typeface="微软雅黑" panose="020B0503020204020204" pitchFamily="34" charset="-122"/>
            </a:endParaRPr>
          </a:p>
          <a:p>
            <a:pPr lvl="1" indent="0">
              <a:lnSpc>
                <a:spcPct val="120000"/>
              </a:lnSpc>
              <a:spcBef>
                <a:spcPts val="600"/>
              </a:spcBef>
            </a:pPr>
            <a:r>
              <a:rPr lang="zh-CN" altLang="en-US" sz="2800" b="1" noProof="1" smtClean="0">
                <a:latin typeface="微软雅黑" panose="020B0503020204020204" pitchFamily="34" charset="-122"/>
                <a:ea typeface="微软雅黑" panose="020B0503020204020204" pitchFamily="34" charset="-122"/>
                <a:cs typeface="+mn-ea"/>
              </a:rPr>
              <a:t> 无</a:t>
            </a:r>
            <a:r>
              <a:rPr lang="zh-CN" altLang="en-US" sz="2800" b="1" noProof="1">
                <a:latin typeface="微软雅黑" panose="020B0503020204020204" pitchFamily="34" charset="-122"/>
                <a:ea typeface="微软雅黑" panose="020B0503020204020204" pitchFamily="34" charset="-122"/>
                <a:cs typeface="+mn-ea"/>
              </a:rPr>
              <a:t>手续费状态</a:t>
            </a:r>
            <a:r>
              <a:rPr lang="en-US" altLang="zh-CN" sz="2800" b="1" noProof="1">
                <a:latin typeface="微软雅黑" panose="020B0503020204020204" pitchFamily="34" charset="-122"/>
                <a:ea typeface="微软雅黑" panose="020B0503020204020204" pitchFamily="34" charset="-122"/>
                <a:cs typeface="+mn-ea"/>
              </a:rPr>
              <a:t> (No transaction fee state)</a:t>
            </a:r>
            <a:r>
              <a:rPr lang="zh-CN" altLang="en-US" sz="2800" b="1" noProof="1">
                <a:latin typeface="微软雅黑" panose="020B0503020204020204" pitchFamily="34" charset="-122"/>
                <a:ea typeface="微软雅黑" panose="020B0503020204020204" pitchFamily="34" charset="-122"/>
                <a:cs typeface="+mn-ea"/>
              </a:rPr>
              <a:t>。</a:t>
            </a:r>
            <a:endParaRPr lang="zh-CN" altLang="en-US" sz="2800" b="1" noProof="1">
              <a:latin typeface="微软雅黑" panose="020B0503020204020204" pitchFamily="34" charset="-122"/>
              <a:ea typeface="微软雅黑" panose="020B0503020204020204" pitchFamily="34" charset="-122"/>
              <a:cs typeface="+mn-ea"/>
            </a:endParaRPr>
          </a:p>
          <a:p>
            <a:pPr lvl="1" indent="0">
              <a:lnSpc>
                <a:spcPct val="120000"/>
              </a:lnSpc>
              <a:spcBef>
                <a:spcPts val="600"/>
              </a:spcBef>
            </a:pPr>
            <a:r>
              <a:rPr lang="zh-CN" altLang="en-US" sz="2800" b="1" noProof="1" smtClean="0">
                <a:latin typeface="微软雅黑" panose="020B0503020204020204" pitchFamily="34" charset="-122"/>
                <a:ea typeface="微软雅黑" panose="020B0503020204020204" pitchFamily="34" charset="-122"/>
                <a:cs typeface="+mn-ea"/>
              </a:rPr>
              <a:t> 有</a:t>
            </a:r>
            <a:r>
              <a:rPr lang="zh-CN" altLang="en-US" sz="2800" b="1" noProof="1">
                <a:latin typeface="微软雅黑" panose="020B0503020204020204" pitchFamily="34" charset="-122"/>
                <a:ea typeface="微软雅黑" panose="020B0503020204020204" pitchFamily="34" charset="-122"/>
                <a:cs typeface="+mn-ea"/>
              </a:rPr>
              <a:t>手续费状态</a:t>
            </a:r>
            <a:r>
              <a:rPr lang="en-US" altLang="zh-CN" sz="2800" b="1" noProof="1">
                <a:latin typeface="微软雅黑" panose="020B0503020204020204" pitchFamily="34" charset="-122"/>
                <a:ea typeface="微软雅黑" panose="020B0503020204020204" pitchFamily="34" charset="-122"/>
                <a:cs typeface="+mn-ea"/>
              </a:rPr>
              <a:t>(Transaction fee state)</a:t>
            </a:r>
            <a:endParaRPr lang="en-US" altLang="zh-CN" sz="2800" b="1" noProof="1">
              <a:latin typeface="微软雅黑" panose="020B0503020204020204" pitchFamily="34" charset="-122"/>
              <a:ea typeface="微软雅黑" panose="020B0503020204020204" pitchFamily="34" charset="-122"/>
              <a:cs typeface="+mn-ea"/>
            </a:endParaRPr>
          </a:p>
          <a:p>
            <a:pPr lvl="1" indent="0">
              <a:lnSpc>
                <a:spcPct val="120000"/>
              </a:lnSpc>
              <a:spcBef>
                <a:spcPts val="600"/>
              </a:spcBef>
            </a:pPr>
            <a:r>
              <a:rPr lang="zh-CN" altLang="en-US" sz="2800" b="1" noProof="1" smtClean="0">
                <a:latin typeface="微软雅黑" panose="020B0503020204020204" pitchFamily="34" charset="-122"/>
                <a:ea typeface="微软雅黑" panose="020B0503020204020204" pitchFamily="34" charset="-122"/>
                <a:cs typeface="+mn-ea"/>
              </a:rPr>
              <a:t> 透支</a:t>
            </a:r>
            <a:r>
              <a:rPr lang="zh-CN" altLang="en-US" sz="2800" b="1" noProof="1">
                <a:latin typeface="微软雅黑" panose="020B0503020204020204" pitchFamily="34" charset="-122"/>
                <a:ea typeface="微软雅黑" panose="020B0503020204020204" pitchFamily="34" charset="-122"/>
                <a:cs typeface="+mn-ea"/>
              </a:rPr>
              <a:t>状态</a:t>
            </a:r>
            <a:r>
              <a:rPr lang="en-US" altLang="zh-CN" sz="2800" b="1" noProof="1">
                <a:latin typeface="微软雅黑" panose="020B0503020204020204" pitchFamily="34" charset="-122"/>
                <a:ea typeface="微软雅黑" panose="020B0503020204020204" pitchFamily="34" charset="-122"/>
                <a:cs typeface="+mn-ea"/>
              </a:rPr>
              <a:t>(Overdrawn state)</a:t>
            </a:r>
            <a:endParaRPr lang="en-US" altLang="zh-CN" sz="2800" b="1" noProof="1">
              <a:latin typeface="微软雅黑" panose="020B0503020204020204" pitchFamily="34" charset="-122"/>
              <a:ea typeface="微软雅黑" panose="020B0503020204020204" pitchFamily="34" charset="-122"/>
              <a:cs typeface="+mn-ea"/>
            </a:endParaRPr>
          </a:p>
        </p:txBody>
      </p:sp>
      <p:sp>
        <p:nvSpPr>
          <p:cNvPr id="29701" name="Text Box 5"/>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
        <p:nvSpPr>
          <p:cNvPr id="32771" name="Line 7"/>
          <p:cNvSpPr>
            <a:spLocks noChangeShapeType="1"/>
          </p:cNvSpPr>
          <p:nvPr/>
        </p:nvSpPr>
        <p:spPr bwMode="auto">
          <a:xfrm>
            <a:off x="2135188" y="5805488"/>
            <a:ext cx="74168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2" name="Line 8"/>
          <p:cNvSpPr>
            <a:spLocks noChangeShapeType="1"/>
          </p:cNvSpPr>
          <p:nvPr/>
        </p:nvSpPr>
        <p:spPr bwMode="auto">
          <a:xfrm>
            <a:off x="4008438" y="5532439"/>
            <a:ext cx="0"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3" name="Line 9"/>
          <p:cNvSpPr>
            <a:spLocks noChangeShapeType="1"/>
          </p:cNvSpPr>
          <p:nvPr/>
        </p:nvSpPr>
        <p:spPr bwMode="auto">
          <a:xfrm>
            <a:off x="7169150" y="5532439"/>
            <a:ext cx="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4" name="Line 10"/>
          <p:cNvSpPr>
            <a:spLocks noChangeShapeType="1"/>
          </p:cNvSpPr>
          <p:nvPr/>
        </p:nvSpPr>
        <p:spPr bwMode="auto">
          <a:xfrm>
            <a:off x="2279650" y="5546726"/>
            <a:ext cx="0" cy="28892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5" name="Text Box 11"/>
          <p:cNvSpPr txBox="1">
            <a:spLocks noChangeArrowheads="1"/>
          </p:cNvSpPr>
          <p:nvPr/>
        </p:nvSpPr>
        <p:spPr bwMode="auto">
          <a:xfrm>
            <a:off x="3865563" y="5876926"/>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0</a:t>
            </a:r>
            <a:endParaRPr lang="en-US" altLang="zh-CN" sz="2800" b="1"/>
          </a:p>
        </p:txBody>
      </p:sp>
      <p:sp>
        <p:nvSpPr>
          <p:cNvPr id="32776" name="Text Box 12"/>
          <p:cNvSpPr txBox="1">
            <a:spLocks noChangeArrowheads="1"/>
          </p:cNvSpPr>
          <p:nvPr/>
        </p:nvSpPr>
        <p:spPr bwMode="auto">
          <a:xfrm>
            <a:off x="6664326" y="5876926"/>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2000</a:t>
            </a:r>
            <a:endParaRPr lang="en-US" altLang="zh-CN" sz="2800" b="1"/>
          </a:p>
        </p:txBody>
      </p:sp>
      <p:sp>
        <p:nvSpPr>
          <p:cNvPr id="32777" name="Text Box 13"/>
          <p:cNvSpPr txBox="1">
            <a:spLocks noChangeArrowheads="1"/>
          </p:cNvSpPr>
          <p:nvPr/>
        </p:nvSpPr>
        <p:spPr bwMode="auto">
          <a:xfrm>
            <a:off x="2063751" y="5876926"/>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-1000</a:t>
            </a:r>
            <a:endParaRPr lang="en-US" altLang="zh-CN" sz="2800" b="1"/>
          </a:p>
        </p:txBody>
      </p:sp>
      <p:sp>
        <p:nvSpPr>
          <p:cNvPr id="29710" name="Rectangle 14"/>
          <p:cNvSpPr>
            <a:spLocks noChangeArrowheads="1"/>
          </p:cNvSpPr>
          <p:nvPr/>
        </p:nvSpPr>
        <p:spPr bwMode="auto">
          <a:xfrm>
            <a:off x="7510464" y="5076826"/>
            <a:ext cx="240188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80000"/>
              </a:lnSpc>
              <a:defRPr/>
            </a:pPr>
            <a:r>
              <a:rPr lang="en-US" altLang="zh-CN" sz="2400" b="1" i="1">
                <a:solidFill>
                  <a:srgbClr val="0000CC"/>
                </a:solidFill>
                <a:effectLst>
                  <a:outerShdw blurRad="38100" dist="38100" dir="2700000" algn="tl">
                    <a:srgbClr val="C0C0C0"/>
                  </a:outerShdw>
                </a:effectLst>
              </a:rPr>
              <a:t>No transaction </a:t>
            </a:r>
            <a:endParaRPr lang="en-US" altLang="zh-CN" sz="2400" b="1" i="1">
              <a:solidFill>
                <a:srgbClr val="0000CC"/>
              </a:solidFill>
              <a:effectLst>
                <a:outerShdw blurRad="38100" dist="38100" dir="2700000" algn="tl">
                  <a:srgbClr val="C0C0C0"/>
                </a:outerShdw>
              </a:effectLst>
            </a:endParaRPr>
          </a:p>
          <a:p>
            <a:pPr>
              <a:lnSpc>
                <a:spcPct val="80000"/>
              </a:lnSpc>
              <a:defRPr/>
            </a:pPr>
            <a:r>
              <a:rPr lang="en-US" altLang="zh-CN" sz="2400" b="1" i="1">
                <a:solidFill>
                  <a:srgbClr val="0000CC"/>
                </a:solidFill>
                <a:effectLst>
                  <a:outerShdw blurRad="38100" dist="38100" dir="2700000" algn="tl">
                    <a:srgbClr val="C0C0C0"/>
                  </a:outerShdw>
                </a:effectLst>
              </a:rPr>
              <a:t>Fee state</a:t>
            </a:r>
            <a:endParaRPr lang="en-US" altLang="zh-CN" sz="2400" b="1" i="1">
              <a:solidFill>
                <a:srgbClr val="0000CC"/>
              </a:solidFill>
              <a:effectLst>
                <a:outerShdw blurRad="38100" dist="38100" dir="2700000" algn="tl">
                  <a:srgbClr val="C0C0C0"/>
                </a:outerShdw>
              </a:effectLst>
            </a:endParaRPr>
          </a:p>
        </p:txBody>
      </p:sp>
      <p:sp>
        <p:nvSpPr>
          <p:cNvPr id="29711" name="Rectangle 15"/>
          <p:cNvSpPr>
            <a:spLocks noChangeArrowheads="1"/>
          </p:cNvSpPr>
          <p:nvPr/>
        </p:nvSpPr>
        <p:spPr bwMode="auto">
          <a:xfrm>
            <a:off x="4800601" y="5076826"/>
            <a:ext cx="1800225"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80000"/>
              </a:lnSpc>
              <a:defRPr/>
            </a:pPr>
            <a:r>
              <a:rPr lang="en-US" altLang="zh-CN" sz="2400" b="1" i="1">
                <a:solidFill>
                  <a:srgbClr val="0000CC"/>
                </a:solidFill>
                <a:effectLst>
                  <a:outerShdw blurRad="38100" dist="38100" dir="2700000" algn="tl">
                    <a:srgbClr val="C0C0C0"/>
                  </a:outerShdw>
                </a:effectLst>
              </a:rPr>
              <a:t>Transaction </a:t>
            </a:r>
            <a:endParaRPr lang="en-US" altLang="zh-CN" sz="2400" b="1" i="1">
              <a:solidFill>
                <a:srgbClr val="0000CC"/>
              </a:solidFill>
              <a:effectLst>
                <a:outerShdw blurRad="38100" dist="38100" dir="2700000" algn="tl">
                  <a:srgbClr val="C0C0C0"/>
                </a:outerShdw>
              </a:effectLst>
            </a:endParaRPr>
          </a:p>
          <a:p>
            <a:pPr>
              <a:lnSpc>
                <a:spcPct val="80000"/>
              </a:lnSpc>
              <a:defRPr/>
            </a:pPr>
            <a:r>
              <a:rPr lang="en-US" altLang="zh-CN" sz="2400" b="1" i="1">
                <a:solidFill>
                  <a:srgbClr val="0000CC"/>
                </a:solidFill>
                <a:effectLst>
                  <a:outerShdw blurRad="38100" dist="38100" dir="2700000" algn="tl">
                    <a:srgbClr val="C0C0C0"/>
                  </a:outerShdw>
                </a:effectLst>
              </a:rPr>
              <a:t>Fee state</a:t>
            </a:r>
            <a:endParaRPr lang="en-US" altLang="zh-CN" sz="2400" b="1" i="1">
              <a:solidFill>
                <a:srgbClr val="0000CC"/>
              </a:solidFill>
              <a:effectLst>
                <a:outerShdw blurRad="38100" dist="38100" dir="2700000" algn="tl">
                  <a:srgbClr val="C0C0C0"/>
                </a:outerShdw>
              </a:effectLst>
            </a:endParaRPr>
          </a:p>
        </p:txBody>
      </p:sp>
      <p:sp>
        <p:nvSpPr>
          <p:cNvPr id="29712" name="Rectangle 16"/>
          <p:cNvSpPr>
            <a:spLocks noChangeArrowheads="1"/>
          </p:cNvSpPr>
          <p:nvPr/>
        </p:nvSpPr>
        <p:spPr bwMode="auto">
          <a:xfrm>
            <a:off x="2351088" y="5149851"/>
            <a:ext cx="1657350"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80000"/>
              </a:lnSpc>
              <a:defRPr/>
            </a:pPr>
            <a:r>
              <a:rPr lang="en-US" altLang="zh-CN" sz="2400" b="1" i="1">
                <a:solidFill>
                  <a:srgbClr val="0000CC"/>
                </a:solidFill>
                <a:effectLst>
                  <a:outerShdw blurRad="38100" dist="38100" dir="2700000" algn="tl">
                    <a:srgbClr val="C0C0C0"/>
                  </a:outerShdw>
                </a:effectLst>
              </a:rPr>
              <a:t>Overdrawn </a:t>
            </a:r>
            <a:endParaRPr lang="en-US" altLang="zh-CN" sz="2400" b="1" i="1">
              <a:solidFill>
                <a:srgbClr val="0000CC"/>
              </a:solidFill>
              <a:effectLst>
                <a:outerShdw blurRad="38100" dist="38100" dir="2700000" algn="tl">
                  <a:srgbClr val="C0C0C0"/>
                </a:outerShdw>
              </a:effectLst>
            </a:endParaRPr>
          </a:p>
          <a:p>
            <a:pPr>
              <a:lnSpc>
                <a:spcPct val="80000"/>
              </a:lnSpc>
              <a:defRPr/>
            </a:pPr>
            <a:r>
              <a:rPr lang="en-US" altLang="zh-CN" sz="2400" b="1" i="1">
                <a:solidFill>
                  <a:srgbClr val="0000CC"/>
                </a:solidFill>
                <a:effectLst>
                  <a:outerShdw blurRad="38100" dist="38100" dir="2700000" algn="tl">
                    <a:srgbClr val="C0C0C0"/>
                  </a:outerShdw>
                </a:effectLst>
              </a:rPr>
              <a:t>state</a:t>
            </a:r>
            <a:endParaRPr lang="en-US" altLang="zh-CN" sz="2400" b="1" i="1">
              <a:solidFill>
                <a:srgbClr val="0000CC"/>
              </a:solidFill>
              <a:effectLst>
                <a:outerShdw blurRad="38100" dist="38100" dir="2700000" algn="tl">
                  <a:srgbClr val="C0C0C0"/>
                </a:outerShdw>
              </a:effectLst>
            </a:endParaRPr>
          </a:p>
        </p:txBody>
      </p:sp>
      <p:sp>
        <p:nvSpPr>
          <p:cNvPr id="32781" name="Text Box 17"/>
          <p:cNvSpPr txBox="1">
            <a:spLocks noChangeArrowheads="1"/>
          </p:cNvSpPr>
          <p:nvPr/>
        </p:nvSpPr>
        <p:spPr bwMode="auto">
          <a:xfrm>
            <a:off x="9121775" y="5919788"/>
            <a:ext cx="1150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400" b="1"/>
              <a:t>balance</a:t>
            </a:r>
            <a:endParaRPr lang="en-US" altLang="zh-CN" sz="2400" b="1"/>
          </a:p>
        </p:txBody>
      </p:sp>
      <p:sp>
        <p:nvSpPr>
          <p:cNvPr id="3" name="文本框 2"/>
          <p:cNvSpPr txBox="1"/>
          <p:nvPr/>
        </p:nvSpPr>
        <p:spPr>
          <a:xfrm>
            <a:off x="832920" y="1240325"/>
            <a:ext cx="3322622" cy="523220"/>
          </a:xfrm>
          <a:prstGeom prst="rect">
            <a:avLst/>
          </a:prstGeom>
          <a:noFill/>
        </p:spPr>
        <p:txBody>
          <a:bodyPr wrap="square" rtlCol="0">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银行账户业务问题</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idx="1"/>
          </p:nvPr>
        </p:nvSpPr>
        <p:spPr>
          <a:xfrm>
            <a:off x="3792538" y="6059488"/>
            <a:ext cx="4043362" cy="609600"/>
          </a:xfrm>
        </p:spPr>
        <p:txBody>
          <a:bodyPr/>
          <a:lstStyle/>
          <a:p>
            <a:pPr algn="ctr" eaLnBrk="1" hangingPunct="1">
              <a:buFontTx/>
              <a:buNone/>
            </a:pPr>
            <a:r>
              <a:rPr lang="en-US" altLang="zh-CN" sz="2400" b="1"/>
              <a:t>State transaction diagram</a:t>
            </a:r>
            <a:endParaRPr lang="en-US" altLang="zh-CN" sz="2400" b="1"/>
          </a:p>
        </p:txBody>
      </p:sp>
      <p:sp>
        <p:nvSpPr>
          <p:cNvPr id="32773" name="AutoShape 5"/>
          <p:cNvSpPr>
            <a:spLocks noChangeArrowheads="1"/>
          </p:cNvSpPr>
          <p:nvPr/>
        </p:nvSpPr>
        <p:spPr bwMode="auto">
          <a:xfrm>
            <a:off x="3935414" y="1557338"/>
            <a:ext cx="4105275" cy="647700"/>
          </a:xfrm>
          <a:prstGeom prst="roundRect">
            <a:avLst>
              <a:gd name="adj" fmla="val 16667"/>
            </a:avLst>
          </a:prstGeom>
          <a:solidFill>
            <a:srgbClr val="FFFFFF"/>
          </a:solidFill>
          <a:ln w="25400">
            <a:solidFill>
              <a:srgbClr val="FF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C0C0C0"/>
                  </a:outerShdw>
                </a:effectLst>
              </a:rPr>
              <a:t>NoTransactionFeeState</a:t>
            </a:r>
            <a:endParaRPr lang="en-US" altLang="zh-CN" sz="2800" b="1">
              <a:effectLst>
                <a:outerShdw blurRad="38100" dist="38100" dir="2700000" algn="tl">
                  <a:srgbClr val="C0C0C0"/>
                </a:outerShdw>
              </a:effectLst>
            </a:endParaRPr>
          </a:p>
        </p:txBody>
      </p:sp>
      <p:sp>
        <p:nvSpPr>
          <p:cNvPr id="32774" name="AutoShape 6"/>
          <p:cNvSpPr>
            <a:spLocks noChangeArrowheads="1"/>
          </p:cNvSpPr>
          <p:nvPr/>
        </p:nvSpPr>
        <p:spPr bwMode="auto">
          <a:xfrm>
            <a:off x="1631950" y="3141663"/>
            <a:ext cx="3671888" cy="647700"/>
          </a:xfrm>
          <a:prstGeom prst="roundRect">
            <a:avLst>
              <a:gd name="adj" fmla="val 16667"/>
            </a:avLst>
          </a:prstGeom>
          <a:solidFill>
            <a:srgbClr val="FFFFFF"/>
          </a:solidFill>
          <a:ln w="25400">
            <a:solidFill>
              <a:srgbClr val="FF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C0C0C0"/>
                  </a:outerShdw>
                </a:effectLst>
              </a:rPr>
              <a:t>TransactionFeeState</a:t>
            </a:r>
            <a:endParaRPr lang="en-US" altLang="zh-CN" sz="2800" b="1">
              <a:effectLst>
                <a:outerShdw blurRad="38100" dist="38100" dir="2700000" algn="tl">
                  <a:srgbClr val="C0C0C0"/>
                </a:outerShdw>
              </a:effectLst>
            </a:endParaRPr>
          </a:p>
        </p:txBody>
      </p:sp>
      <p:sp>
        <p:nvSpPr>
          <p:cNvPr id="32775" name="AutoShape 7"/>
          <p:cNvSpPr>
            <a:spLocks noChangeArrowheads="1"/>
          </p:cNvSpPr>
          <p:nvPr/>
        </p:nvSpPr>
        <p:spPr bwMode="auto">
          <a:xfrm>
            <a:off x="6743700" y="3141663"/>
            <a:ext cx="3240088" cy="647700"/>
          </a:xfrm>
          <a:prstGeom prst="roundRect">
            <a:avLst>
              <a:gd name="adj" fmla="val 16667"/>
            </a:avLst>
          </a:prstGeom>
          <a:solidFill>
            <a:srgbClr val="FFFFFF"/>
          </a:solidFill>
          <a:ln w="25400">
            <a:solidFill>
              <a:srgbClr val="FF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C0C0C0"/>
                  </a:outerShdw>
                </a:effectLst>
              </a:rPr>
              <a:t>OverDrawnState</a:t>
            </a:r>
            <a:endParaRPr lang="en-US" altLang="zh-CN" sz="2800" b="1">
              <a:effectLst>
                <a:outerShdw blurRad="38100" dist="38100" dir="2700000" algn="tl">
                  <a:srgbClr val="C0C0C0"/>
                </a:outerShdw>
              </a:effectLst>
            </a:endParaRPr>
          </a:p>
        </p:txBody>
      </p:sp>
      <p:sp>
        <p:nvSpPr>
          <p:cNvPr id="32776" name="Line 8"/>
          <p:cNvSpPr>
            <a:spLocks noChangeShapeType="1"/>
          </p:cNvSpPr>
          <p:nvPr/>
        </p:nvSpPr>
        <p:spPr bwMode="auto">
          <a:xfrm flipH="1">
            <a:off x="3863976" y="2205038"/>
            <a:ext cx="792163" cy="86360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7" name="Line 9"/>
          <p:cNvSpPr>
            <a:spLocks noChangeShapeType="1"/>
          </p:cNvSpPr>
          <p:nvPr/>
        </p:nvSpPr>
        <p:spPr bwMode="auto">
          <a:xfrm flipV="1">
            <a:off x="4224338" y="2276476"/>
            <a:ext cx="647700" cy="792163"/>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8" name="Line 10"/>
          <p:cNvSpPr>
            <a:spLocks noChangeShapeType="1"/>
          </p:cNvSpPr>
          <p:nvPr/>
        </p:nvSpPr>
        <p:spPr bwMode="auto">
          <a:xfrm>
            <a:off x="5375276" y="3498850"/>
            <a:ext cx="1368425" cy="1588"/>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9" name="Line 11"/>
          <p:cNvSpPr>
            <a:spLocks noChangeShapeType="1"/>
          </p:cNvSpPr>
          <p:nvPr/>
        </p:nvSpPr>
        <p:spPr bwMode="auto">
          <a:xfrm flipH="1">
            <a:off x="5303838" y="3644900"/>
            <a:ext cx="1439862" cy="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2"/>
          <p:cNvSpPr>
            <a:spLocks noChangeShapeType="1"/>
          </p:cNvSpPr>
          <p:nvPr/>
        </p:nvSpPr>
        <p:spPr bwMode="auto">
          <a:xfrm flipH="1" flipV="1">
            <a:off x="7032625" y="2205039"/>
            <a:ext cx="935038" cy="935037"/>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13"/>
          <p:cNvSpPr>
            <a:spLocks noChangeShapeType="1"/>
          </p:cNvSpPr>
          <p:nvPr/>
        </p:nvSpPr>
        <p:spPr bwMode="auto">
          <a:xfrm>
            <a:off x="7392988" y="2205039"/>
            <a:ext cx="863600" cy="935037"/>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2" name="Rectangle 14"/>
          <p:cNvSpPr>
            <a:spLocks noChangeArrowheads="1"/>
          </p:cNvSpPr>
          <p:nvPr/>
        </p:nvSpPr>
        <p:spPr bwMode="auto">
          <a:xfrm>
            <a:off x="4151314" y="965200"/>
            <a:ext cx="35274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0000CC"/>
                </a:solidFill>
              </a:rPr>
              <a:t>balance &gt;= 2000</a:t>
            </a:r>
            <a:endParaRPr lang="en-US" altLang="zh-CN" sz="2400" b="1">
              <a:solidFill>
                <a:srgbClr val="0000CC"/>
              </a:solidFill>
            </a:endParaRPr>
          </a:p>
        </p:txBody>
      </p:sp>
      <p:sp>
        <p:nvSpPr>
          <p:cNvPr id="32783" name="Rectangle 15"/>
          <p:cNvSpPr>
            <a:spLocks noChangeArrowheads="1"/>
          </p:cNvSpPr>
          <p:nvPr/>
        </p:nvSpPr>
        <p:spPr bwMode="auto">
          <a:xfrm>
            <a:off x="6456363" y="3851276"/>
            <a:ext cx="3600450" cy="8309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0000CC"/>
                </a:solidFill>
              </a:rPr>
              <a:t>-1000 &lt; balance &lt; 0</a:t>
            </a:r>
            <a:endParaRPr lang="en-US" altLang="zh-CN" sz="2400" b="1">
              <a:solidFill>
                <a:srgbClr val="0000CC"/>
              </a:solidFill>
            </a:endParaRPr>
          </a:p>
          <a:p>
            <a:pPr algn="ctr"/>
            <a:r>
              <a:rPr lang="en-US" altLang="zh-CN" sz="2400" b="1">
                <a:solidFill>
                  <a:srgbClr val="0000CC"/>
                </a:solidFill>
              </a:rPr>
              <a:t>transaction fee ($5) </a:t>
            </a:r>
            <a:endParaRPr lang="en-US" altLang="zh-CN" sz="2400" b="1">
              <a:solidFill>
                <a:srgbClr val="0000CC"/>
              </a:solidFill>
            </a:endParaRPr>
          </a:p>
        </p:txBody>
      </p:sp>
      <p:sp>
        <p:nvSpPr>
          <p:cNvPr id="32784" name="Rectangle 16"/>
          <p:cNvSpPr>
            <a:spLocks noChangeArrowheads="1"/>
          </p:cNvSpPr>
          <p:nvPr/>
        </p:nvSpPr>
        <p:spPr bwMode="auto">
          <a:xfrm>
            <a:off x="1774825" y="3851276"/>
            <a:ext cx="3671888" cy="8309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0000CC"/>
                </a:solidFill>
              </a:rPr>
              <a:t>0 &lt; balance &lt;2000 </a:t>
            </a:r>
            <a:endParaRPr lang="en-US" altLang="zh-CN" sz="2400" b="1">
              <a:solidFill>
                <a:srgbClr val="0000CC"/>
              </a:solidFill>
            </a:endParaRPr>
          </a:p>
          <a:p>
            <a:pPr algn="ctr"/>
            <a:r>
              <a:rPr lang="en-US" altLang="zh-CN" sz="2400" b="1">
                <a:solidFill>
                  <a:srgbClr val="0000CC"/>
                </a:solidFill>
              </a:rPr>
              <a:t>transaction fee ($2) </a:t>
            </a:r>
            <a:endParaRPr lang="en-US" altLang="zh-CN" sz="2400" b="1">
              <a:solidFill>
                <a:srgbClr val="0000CC"/>
              </a:solidFill>
            </a:endParaRPr>
          </a:p>
        </p:txBody>
      </p:sp>
      <p:sp>
        <p:nvSpPr>
          <p:cNvPr id="32787" name="Rectangle 19"/>
          <p:cNvSpPr>
            <a:spLocks noChangeArrowheads="1"/>
          </p:cNvSpPr>
          <p:nvPr/>
        </p:nvSpPr>
        <p:spPr bwMode="auto">
          <a:xfrm>
            <a:off x="3000375" y="2492375"/>
            <a:ext cx="1099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withdraw</a:t>
            </a:r>
            <a:endParaRPr lang="en-US" altLang="zh-CN" b="1"/>
          </a:p>
        </p:txBody>
      </p:sp>
      <p:sp>
        <p:nvSpPr>
          <p:cNvPr id="32788" name="Rectangle 20"/>
          <p:cNvSpPr>
            <a:spLocks noChangeArrowheads="1"/>
          </p:cNvSpPr>
          <p:nvPr/>
        </p:nvSpPr>
        <p:spPr bwMode="auto">
          <a:xfrm>
            <a:off x="7874000" y="2492375"/>
            <a:ext cx="1099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withdraw</a:t>
            </a:r>
            <a:endParaRPr lang="en-US" altLang="zh-CN" b="1"/>
          </a:p>
        </p:txBody>
      </p:sp>
      <p:sp>
        <p:nvSpPr>
          <p:cNvPr id="32789" name="Rectangle 21"/>
          <p:cNvSpPr>
            <a:spLocks noChangeArrowheads="1"/>
          </p:cNvSpPr>
          <p:nvPr/>
        </p:nvSpPr>
        <p:spPr bwMode="auto">
          <a:xfrm>
            <a:off x="4583114" y="2565400"/>
            <a:ext cx="898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deposit</a:t>
            </a:r>
            <a:endParaRPr lang="en-US" altLang="zh-CN" b="1"/>
          </a:p>
        </p:txBody>
      </p:sp>
      <p:sp>
        <p:nvSpPr>
          <p:cNvPr id="32790" name="Rectangle 22"/>
          <p:cNvSpPr>
            <a:spLocks noChangeArrowheads="1"/>
          </p:cNvSpPr>
          <p:nvPr/>
        </p:nvSpPr>
        <p:spPr bwMode="auto">
          <a:xfrm>
            <a:off x="6467476" y="2565400"/>
            <a:ext cx="898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deposit</a:t>
            </a:r>
            <a:endParaRPr lang="en-US" altLang="zh-CN" b="1"/>
          </a:p>
        </p:txBody>
      </p:sp>
      <p:sp>
        <p:nvSpPr>
          <p:cNvPr id="32791" name="Rectangle 23"/>
          <p:cNvSpPr>
            <a:spLocks noChangeArrowheads="1"/>
          </p:cNvSpPr>
          <p:nvPr/>
        </p:nvSpPr>
        <p:spPr bwMode="auto">
          <a:xfrm>
            <a:off x="5448301" y="3644900"/>
            <a:ext cx="898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deposit</a:t>
            </a:r>
            <a:endParaRPr lang="en-US" altLang="zh-CN" b="1"/>
          </a:p>
        </p:txBody>
      </p:sp>
      <p:sp>
        <p:nvSpPr>
          <p:cNvPr id="32792" name="Rectangle 24"/>
          <p:cNvSpPr>
            <a:spLocks noChangeArrowheads="1"/>
          </p:cNvSpPr>
          <p:nvPr/>
        </p:nvSpPr>
        <p:spPr bwMode="auto">
          <a:xfrm>
            <a:off x="5448300" y="3062288"/>
            <a:ext cx="1099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withdraw</a:t>
            </a:r>
            <a:endParaRPr lang="en-US" altLang="zh-CN" b="1"/>
          </a:p>
        </p:txBody>
      </p:sp>
      <p:sp>
        <p:nvSpPr>
          <p:cNvPr id="32794" name="Text Box 26"/>
          <p:cNvSpPr txBox="1">
            <a:spLocks noChangeArrowheads="1"/>
          </p:cNvSpPr>
          <p:nvPr/>
        </p:nvSpPr>
        <p:spPr bwMode="auto">
          <a:xfrm>
            <a:off x="2279650" y="115888"/>
            <a:ext cx="770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
        <p:nvSpPr>
          <p:cNvPr id="32795" name="Rectangle 27"/>
          <p:cNvSpPr>
            <a:spLocks noChangeArrowheads="1"/>
          </p:cNvSpPr>
          <p:nvPr/>
        </p:nvSpPr>
        <p:spPr bwMode="auto">
          <a:xfrm>
            <a:off x="1990726" y="4930775"/>
            <a:ext cx="8137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限制</a:t>
            </a:r>
            <a:r>
              <a:rPr lang="zh-CN" altLang="en-US" sz="2800" b="1">
                <a:latin typeface="微软雅黑" panose="020B0503020204020204" pitchFamily="34" charset="-122"/>
                <a:ea typeface="微软雅黑" panose="020B0503020204020204" pitchFamily="34" charset="-122"/>
              </a:rPr>
              <a:t>：在以上任何状态下，都不允许使</a:t>
            </a:r>
            <a:r>
              <a:rPr lang="en-US" altLang="zh-CN" sz="2800" b="1">
                <a:latin typeface="微软雅黑" panose="020B0503020204020204" pitchFamily="34" charset="-122"/>
                <a:ea typeface="微软雅黑" panose="020B0503020204020204" pitchFamily="34" charset="-122"/>
              </a:rPr>
              <a:t>balance</a:t>
            </a:r>
            <a:r>
              <a:rPr lang="zh-CN" altLang="en-US" sz="2800" b="1">
                <a:latin typeface="微软雅黑" panose="020B0503020204020204" pitchFamily="34" charset="-122"/>
                <a:ea typeface="微软雅黑" panose="020B0503020204020204" pitchFamily="34" charset="-122"/>
              </a:rPr>
              <a:t>低于超过透支上限</a:t>
            </a:r>
            <a:r>
              <a:rPr lang="en-US" altLang="zh-CN" sz="2800" b="1">
                <a:latin typeface="微软雅黑" panose="020B0503020204020204" pitchFamily="34" charset="-122"/>
                <a:ea typeface="微软雅黑" panose="020B0503020204020204" pitchFamily="34" charset="-122"/>
              </a:rPr>
              <a:t>(-1000)</a:t>
            </a:r>
            <a:r>
              <a:rPr lang="zh-CN" altLang="en-US" sz="2800" b="1">
                <a:latin typeface="微软雅黑" panose="020B0503020204020204" pitchFamily="34" charset="-122"/>
                <a:ea typeface="微软雅黑" panose="020B0503020204020204" pitchFamily="34" charset="-122"/>
              </a:rPr>
              <a:t>的交易发生。</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slide(fromBottom)">
                                      <p:cBhvr>
                                        <p:cTn id="7" dur="500"/>
                                        <p:tgtEl>
                                          <p:spTgt spid="3277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2782"/>
                                        </p:tgtEl>
                                        <p:attrNameLst>
                                          <p:attrName>style.visibility</p:attrName>
                                        </p:attrNameLst>
                                      </p:cBhvr>
                                      <p:to>
                                        <p:strVal val="visible"/>
                                      </p:to>
                                    </p:set>
                                    <p:animEffect transition="in" filter="slide(fromBottom)">
                                      <p:cBhvr>
                                        <p:cTn id="10" dur="500"/>
                                        <p:tgtEl>
                                          <p:spTgt spid="3278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2774"/>
                                        </p:tgtEl>
                                        <p:attrNameLst>
                                          <p:attrName>style.visibility</p:attrName>
                                        </p:attrNameLst>
                                      </p:cBhvr>
                                      <p:to>
                                        <p:strVal val="visible"/>
                                      </p:to>
                                    </p:set>
                                    <p:animEffect transition="in" filter="slide(fromBottom)">
                                      <p:cBhvr>
                                        <p:cTn id="15" dur="500"/>
                                        <p:tgtEl>
                                          <p:spTgt spid="3277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2784"/>
                                        </p:tgtEl>
                                        <p:attrNameLst>
                                          <p:attrName>style.visibility</p:attrName>
                                        </p:attrNameLst>
                                      </p:cBhvr>
                                      <p:to>
                                        <p:strVal val="visible"/>
                                      </p:to>
                                    </p:set>
                                    <p:animEffect transition="in" filter="slide(fromBottom)">
                                      <p:cBhvr>
                                        <p:cTn id="18" dur="500"/>
                                        <p:tgtEl>
                                          <p:spTgt spid="3278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2775"/>
                                        </p:tgtEl>
                                        <p:attrNameLst>
                                          <p:attrName>style.visibility</p:attrName>
                                        </p:attrNameLst>
                                      </p:cBhvr>
                                      <p:to>
                                        <p:strVal val="visible"/>
                                      </p:to>
                                    </p:set>
                                    <p:animEffect transition="in" filter="slide(fromBottom)">
                                      <p:cBhvr>
                                        <p:cTn id="23" dur="500"/>
                                        <p:tgtEl>
                                          <p:spTgt spid="3277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32783"/>
                                        </p:tgtEl>
                                        <p:attrNameLst>
                                          <p:attrName>style.visibility</p:attrName>
                                        </p:attrNameLst>
                                      </p:cBhvr>
                                      <p:to>
                                        <p:strVal val="visible"/>
                                      </p:to>
                                    </p:set>
                                    <p:animEffect transition="in" filter="slide(fromBottom)">
                                      <p:cBhvr>
                                        <p:cTn id="26" dur="500"/>
                                        <p:tgtEl>
                                          <p:spTgt spid="3278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787"/>
                                        </p:tgtEl>
                                        <p:attrNameLst>
                                          <p:attrName>style.visibility</p:attrName>
                                        </p:attrNameLst>
                                      </p:cBhvr>
                                      <p:to>
                                        <p:strVal val="visible"/>
                                      </p:to>
                                    </p:set>
                                    <p:animEffect transition="in" filter="slide(fromBottom)">
                                      <p:cBhvr>
                                        <p:cTn id="31" dur="500"/>
                                        <p:tgtEl>
                                          <p:spTgt spid="32787"/>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2776"/>
                                        </p:tgtEl>
                                        <p:attrNameLst>
                                          <p:attrName>style.visibility</p:attrName>
                                        </p:attrNameLst>
                                      </p:cBhvr>
                                      <p:to>
                                        <p:strVal val="visible"/>
                                      </p:to>
                                    </p:set>
                                    <p:animEffect transition="in" filter="slide(fromBottom)">
                                      <p:cBhvr>
                                        <p:cTn id="34" dur="500"/>
                                        <p:tgtEl>
                                          <p:spTgt spid="3277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2777"/>
                                        </p:tgtEl>
                                        <p:attrNameLst>
                                          <p:attrName>style.visibility</p:attrName>
                                        </p:attrNameLst>
                                      </p:cBhvr>
                                      <p:to>
                                        <p:strVal val="visible"/>
                                      </p:to>
                                    </p:set>
                                    <p:animEffect transition="in" filter="slide(fromBottom)">
                                      <p:cBhvr>
                                        <p:cTn id="39" dur="500"/>
                                        <p:tgtEl>
                                          <p:spTgt spid="32777"/>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32789"/>
                                        </p:tgtEl>
                                        <p:attrNameLst>
                                          <p:attrName>style.visibility</p:attrName>
                                        </p:attrNameLst>
                                      </p:cBhvr>
                                      <p:to>
                                        <p:strVal val="visible"/>
                                      </p:to>
                                    </p:set>
                                    <p:animEffect transition="in" filter="slide(fromBottom)">
                                      <p:cBhvr>
                                        <p:cTn id="42" dur="500"/>
                                        <p:tgtEl>
                                          <p:spTgt spid="3278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2778"/>
                                        </p:tgtEl>
                                        <p:attrNameLst>
                                          <p:attrName>style.visibility</p:attrName>
                                        </p:attrNameLst>
                                      </p:cBhvr>
                                      <p:to>
                                        <p:strVal val="visible"/>
                                      </p:to>
                                    </p:set>
                                    <p:animEffect transition="in" filter="slide(fromBottom)">
                                      <p:cBhvr>
                                        <p:cTn id="47" dur="500"/>
                                        <p:tgtEl>
                                          <p:spTgt spid="3277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32792"/>
                                        </p:tgtEl>
                                        <p:attrNameLst>
                                          <p:attrName>style.visibility</p:attrName>
                                        </p:attrNameLst>
                                      </p:cBhvr>
                                      <p:to>
                                        <p:strVal val="visible"/>
                                      </p:to>
                                    </p:set>
                                    <p:animEffect transition="in" filter="slide(fromBottom)">
                                      <p:cBhvr>
                                        <p:cTn id="50" dur="500"/>
                                        <p:tgtEl>
                                          <p:spTgt spid="32792"/>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2779"/>
                                        </p:tgtEl>
                                        <p:attrNameLst>
                                          <p:attrName>style.visibility</p:attrName>
                                        </p:attrNameLst>
                                      </p:cBhvr>
                                      <p:to>
                                        <p:strVal val="visible"/>
                                      </p:to>
                                    </p:set>
                                    <p:animEffect transition="in" filter="slide(fromBottom)">
                                      <p:cBhvr>
                                        <p:cTn id="55" dur="500"/>
                                        <p:tgtEl>
                                          <p:spTgt spid="32779"/>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32791"/>
                                        </p:tgtEl>
                                        <p:attrNameLst>
                                          <p:attrName>style.visibility</p:attrName>
                                        </p:attrNameLst>
                                      </p:cBhvr>
                                      <p:to>
                                        <p:strVal val="visible"/>
                                      </p:to>
                                    </p:set>
                                    <p:animEffect transition="in" filter="slide(fromBottom)">
                                      <p:cBhvr>
                                        <p:cTn id="58" dur="500"/>
                                        <p:tgtEl>
                                          <p:spTgt spid="3279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32781"/>
                                        </p:tgtEl>
                                        <p:attrNameLst>
                                          <p:attrName>style.visibility</p:attrName>
                                        </p:attrNameLst>
                                      </p:cBhvr>
                                      <p:to>
                                        <p:strVal val="visible"/>
                                      </p:to>
                                    </p:set>
                                    <p:animEffect transition="in" filter="slide(fromBottom)">
                                      <p:cBhvr>
                                        <p:cTn id="63" dur="500"/>
                                        <p:tgtEl>
                                          <p:spTgt spid="32781"/>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32788"/>
                                        </p:tgtEl>
                                        <p:attrNameLst>
                                          <p:attrName>style.visibility</p:attrName>
                                        </p:attrNameLst>
                                      </p:cBhvr>
                                      <p:to>
                                        <p:strVal val="visible"/>
                                      </p:to>
                                    </p:set>
                                    <p:animEffect transition="in" filter="slide(fromBottom)">
                                      <p:cBhvr>
                                        <p:cTn id="66" dur="500"/>
                                        <p:tgtEl>
                                          <p:spTgt spid="3278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2780"/>
                                        </p:tgtEl>
                                        <p:attrNameLst>
                                          <p:attrName>style.visibility</p:attrName>
                                        </p:attrNameLst>
                                      </p:cBhvr>
                                      <p:to>
                                        <p:strVal val="visible"/>
                                      </p:to>
                                    </p:set>
                                    <p:animEffect transition="in" filter="slide(fromBottom)">
                                      <p:cBhvr>
                                        <p:cTn id="71" dur="500"/>
                                        <p:tgtEl>
                                          <p:spTgt spid="32780"/>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32790"/>
                                        </p:tgtEl>
                                        <p:attrNameLst>
                                          <p:attrName>style.visibility</p:attrName>
                                        </p:attrNameLst>
                                      </p:cBhvr>
                                      <p:to>
                                        <p:strVal val="visible"/>
                                      </p:to>
                                    </p:set>
                                    <p:animEffect transition="in" filter="slide(fromBottom)">
                                      <p:cBhvr>
                                        <p:cTn id="74" dur="500"/>
                                        <p:tgtEl>
                                          <p:spTgt spid="32790"/>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2795"/>
                                        </p:tgtEl>
                                        <p:attrNameLst>
                                          <p:attrName>style.visibility</p:attrName>
                                        </p:attrNameLst>
                                      </p:cBhvr>
                                      <p:to>
                                        <p:strVal val="visible"/>
                                      </p:to>
                                    </p:set>
                                    <p:animEffect transition="in" filter="slide(fromBottom)">
                                      <p:cBhvr>
                                        <p:cTn id="79" dur="500"/>
                                        <p:tgtEl>
                                          <p:spTgt spid="3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7" grpId="0"/>
      <p:bldP spid="32788" grpId="0"/>
      <p:bldP spid="32789" grpId="0"/>
      <p:bldP spid="32790" grpId="0"/>
      <p:bldP spid="32791" grpId="0"/>
      <p:bldP spid="32792" grpId="0"/>
      <p:bldP spid="327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idx="1"/>
          </p:nvPr>
        </p:nvSpPr>
        <p:spPr>
          <a:xfrm>
            <a:off x="2268538" y="2852739"/>
            <a:ext cx="7715250" cy="2016125"/>
          </a:xfrm>
        </p:spPr>
        <p:txBody>
          <a:bodyPr/>
          <a:lstStyle/>
          <a:p>
            <a:pPr eaLnBrk="1" hangingPunct="1"/>
            <a:r>
              <a:rPr lang="en-US" altLang="zh-CN" b="1" smtClean="0"/>
              <a:t>The banking system is designed as below</a:t>
            </a:r>
            <a:endParaRPr lang="en-US" altLang="zh-CN" b="1" smtClean="0"/>
          </a:p>
          <a:p>
            <a:pPr eaLnBrk="1" hangingPunct="1"/>
            <a:r>
              <a:rPr lang="en-US" altLang="zh-CN" b="1" smtClean="0"/>
              <a:t>See next page</a:t>
            </a:r>
            <a:endParaRPr lang="en-US" altLang="zh-CN" b="1" smtClean="0"/>
          </a:p>
        </p:txBody>
      </p:sp>
      <p:sp>
        <p:nvSpPr>
          <p:cNvPr id="68614" name="Text Box 6"/>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9" name="Rectangle 35"/>
          <p:cNvSpPr>
            <a:spLocks noChangeArrowheads="1"/>
          </p:cNvSpPr>
          <p:nvPr/>
        </p:nvSpPr>
        <p:spPr bwMode="auto">
          <a:xfrm>
            <a:off x="5375275" y="3346450"/>
            <a:ext cx="2520950" cy="1016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defRPr/>
            </a:pPr>
            <a:r>
              <a:rPr lang="zh-CN" altLang="en-US" sz="2000" b="1" dirty="0">
                <a:solidFill>
                  <a:srgbClr val="0000CC"/>
                </a:solidFill>
                <a:latin typeface="微软雅黑" panose="020B0503020204020204" pitchFamily="34" charset="-122"/>
                <a:ea typeface="微软雅黑" panose="020B0503020204020204" pitchFamily="34" charset="-122"/>
              </a:rPr>
              <a:t>保持</a:t>
            </a:r>
            <a:r>
              <a:rPr lang="en-US" altLang="zh-CN" sz="2000" b="1" dirty="0" err="1">
                <a:solidFill>
                  <a:srgbClr val="0000CC"/>
                </a:solidFill>
                <a:latin typeface="微软雅黑" panose="020B0503020204020204" pitchFamily="34" charset="-122"/>
                <a:ea typeface="微软雅黑" panose="020B0503020204020204" pitchFamily="34" charset="-122"/>
              </a:rPr>
              <a:t>BankContext</a:t>
            </a:r>
            <a:r>
              <a:rPr lang="zh-CN" altLang="en-US" sz="2000" b="1" dirty="0">
                <a:solidFill>
                  <a:srgbClr val="0000CC"/>
                </a:solidFill>
                <a:latin typeface="微软雅黑" panose="020B0503020204020204" pitchFamily="34" charset="-122"/>
                <a:ea typeface="微软雅黑" panose="020B0503020204020204" pitchFamily="34" charset="-122"/>
              </a:rPr>
              <a:t>类</a:t>
            </a:r>
            <a:endParaRPr lang="zh-CN" altLang="en-US" sz="2000" b="1" dirty="0">
              <a:solidFill>
                <a:srgbClr val="0000CC"/>
              </a:solidFill>
              <a:latin typeface="微软雅黑" panose="020B0503020204020204" pitchFamily="34" charset="-122"/>
              <a:ea typeface="微软雅黑" panose="020B0503020204020204" pitchFamily="34" charset="-122"/>
            </a:endParaRPr>
          </a:p>
          <a:p>
            <a:pPr>
              <a:defRPr/>
            </a:pPr>
            <a:r>
              <a:rPr lang="zh-CN" altLang="en-US" sz="2000" b="1" dirty="0">
                <a:solidFill>
                  <a:srgbClr val="0000CC"/>
                </a:solidFill>
                <a:latin typeface="微软雅黑" panose="020B0503020204020204" pitchFamily="34" charset="-122"/>
                <a:ea typeface="微软雅黑" panose="020B0503020204020204" pitchFamily="34" charset="-122"/>
              </a:rPr>
              <a:t>的引用</a:t>
            </a:r>
            <a:r>
              <a:rPr lang="en-US" altLang="zh-CN" sz="2000" b="1" dirty="0">
                <a:solidFill>
                  <a:srgbClr val="0000CC"/>
                </a:solidFill>
                <a:latin typeface="微软雅黑" panose="020B0503020204020204" pitchFamily="34" charset="-122"/>
                <a:ea typeface="微软雅黑" panose="020B0503020204020204" pitchFamily="34" charset="-122"/>
              </a:rPr>
              <a:t>. </a:t>
            </a:r>
            <a:r>
              <a:rPr lang="zh-CN" altLang="en-US" sz="2000" b="1" dirty="0">
                <a:solidFill>
                  <a:srgbClr val="0000CC"/>
                </a:solidFill>
                <a:latin typeface="微软雅黑" panose="020B0503020204020204" pitchFamily="34" charset="-122"/>
                <a:ea typeface="微软雅黑" panose="020B0503020204020204" pitchFamily="34" charset="-122"/>
              </a:rPr>
              <a:t>该对象由</a:t>
            </a:r>
            <a:r>
              <a:rPr lang="en-US" altLang="zh-CN" sz="2000" b="1" dirty="0" err="1">
                <a:solidFill>
                  <a:srgbClr val="0000CC"/>
                </a:solidFill>
                <a:latin typeface="微软雅黑" panose="020B0503020204020204" pitchFamily="34" charset="-122"/>
                <a:ea typeface="微软雅黑" panose="020B0503020204020204" pitchFamily="34" charset="-122"/>
              </a:rPr>
              <a:t>setContext</a:t>
            </a:r>
            <a:r>
              <a:rPr lang="zh-CN" altLang="en-US" sz="2000" b="1" dirty="0">
                <a:solidFill>
                  <a:srgbClr val="0000CC"/>
                </a:solidFill>
                <a:latin typeface="微软雅黑" panose="020B0503020204020204" pitchFamily="34" charset="-122"/>
                <a:ea typeface="微软雅黑" panose="020B0503020204020204" pitchFamily="34" charset="-122"/>
              </a:rPr>
              <a:t>方法传入</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67616" name="Text Box 32"/>
          <p:cNvSpPr txBox="1">
            <a:spLocks noChangeArrowheads="1"/>
          </p:cNvSpPr>
          <p:nvPr/>
        </p:nvSpPr>
        <p:spPr bwMode="auto">
          <a:xfrm>
            <a:off x="944545" y="3643312"/>
            <a:ext cx="3890981"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000" b="1" dirty="0">
                <a:solidFill>
                  <a:srgbClr val="0000CC"/>
                </a:solidFill>
                <a:latin typeface="微软雅黑" panose="020B0503020204020204" pitchFamily="34" charset="-122"/>
                <a:ea typeface="微软雅黑" panose="020B0503020204020204" pitchFamily="34" charset="-122"/>
              </a:rPr>
              <a:t>保持一个</a:t>
            </a:r>
            <a:r>
              <a:rPr lang="en-US" altLang="zh-CN" sz="2000" b="1" dirty="0">
                <a:solidFill>
                  <a:srgbClr val="0000CC"/>
                </a:solidFill>
                <a:latin typeface="微软雅黑" panose="020B0503020204020204" pitchFamily="34" charset="-122"/>
                <a:ea typeface="微软雅黑" panose="020B0503020204020204" pitchFamily="34" charset="-122"/>
              </a:rPr>
              <a:t>State</a:t>
            </a:r>
            <a:r>
              <a:rPr lang="zh-CN" altLang="en-US" sz="2000" b="1" dirty="0">
                <a:solidFill>
                  <a:srgbClr val="0000CC"/>
                </a:solidFill>
                <a:latin typeface="微软雅黑" panose="020B0503020204020204" pitchFamily="34" charset="-122"/>
                <a:ea typeface="微软雅黑" panose="020B0503020204020204" pitchFamily="34" charset="-122"/>
              </a:rPr>
              <a:t>类的一个引用</a:t>
            </a:r>
            <a:r>
              <a:rPr lang="en-US" altLang="zh-CN" sz="2000" b="1" dirty="0" err="1">
                <a:solidFill>
                  <a:srgbClr val="0000CC"/>
                </a:solidFill>
                <a:latin typeface="微软雅黑" panose="020B0503020204020204" pitchFamily="34" charset="-122"/>
                <a:ea typeface="微软雅黑" panose="020B0503020204020204" pitchFamily="34" charset="-122"/>
              </a:rPr>
              <a:t>objState</a:t>
            </a:r>
            <a:r>
              <a:rPr lang="en-US" altLang="zh-CN" sz="2000" b="1" dirty="0">
                <a:solidFill>
                  <a:srgbClr val="0000CC"/>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维护</a:t>
            </a:r>
            <a:r>
              <a:rPr lang="en-US" altLang="zh-CN" sz="2000" b="1" dirty="0" err="1">
                <a:solidFill>
                  <a:srgbClr val="0000CC"/>
                </a:solidFill>
                <a:latin typeface="微软雅黑" panose="020B0503020204020204" pitchFamily="34" charset="-122"/>
                <a:ea typeface="微软雅黑" panose="020B0503020204020204" pitchFamily="34" charset="-122"/>
              </a:rPr>
              <a:t>banlance</a:t>
            </a:r>
            <a:r>
              <a:rPr lang="zh-CN" altLang="en-US" sz="2000" b="1" dirty="0">
                <a:solidFill>
                  <a:srgbClr val="0000CC"/>
                </a:solidFill>
                <a:latin typeface="微软雅黑" panose="020B0503020204020204" pitchFamily="34" charset="-122"/>
                <a:ea typeface="微软雅黑" panose="020B0503020204020204" pitchFamily="34" charset="-122"/>
              </a:rPr>
              <a:t>与</a:t>
            </a:r>
            <a:r>
              <a:rPr lang="en-US" altLang="zh-CN" sz="2000" b="1" dirty="0">
                <a:solidFill>
                  <a:srgbClr val="0000CC"/>
                </a:solidFill>
                <a:latin typeface="微软雅黑" panose="020B0503020204020204" pitchFamily="34" charset="-122"/>
                <a:ea typeface="微软雅黑" panose="020B0503020204020204" pitchFamily="34" charset="-122"/>
              </a:rPr>
              <a:t>state</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grpSp>
        <p:nvGrpSpPr>
          <p:cNvPr id="67640" name="Group 56"/>
          <p:cNvGrpSpPr/>
          <p:nvPr/>
        </p:nvGrpSpPr>
        <p:grpSpPr bwMode="auto">
          <a:xfrm>
            <a:off x="1343026" y="692151"/>
            <a:ext cx="3673476" cy="2881313"/>
            <a:chOff x="22" y="436"/>
            <a:chExt cx="2178" cy="1815"/>
          </a:xfrm>
        </p:grpSpPr>
        <p:sp>
          <p:nvSpPr>
            <p:cNvPr id="35852" name="Rectangle 27"/>
            <p:cNvSpPr>
              <a:spLocks noChangeArrowheads="1"/>
            </p:cNvSpPr>
            <p:nvPr/>
          </p:nvSpPr>
          <p:spPr bwMode="auto">
            <a:xfrm>
              <a:off x="22" y="436"/>
              <a:ext cx="2177" cy="272"/>
            </a:xfrm>
            <a:prstGeom prst="rect">
              <a:avLst/>
            </a:prstGeom>
            <a:solidFill>
              <a:srgbClr val="FFFFFF"/>
            </a:solidFill>
            <a:ln w="9525">
              <a:solidFill>
                <a:schemeClr val="tx1"/>
              </a:solidFill>
              <a:miter lim="800000"/>
            </a:ln>
          </p:spPr>
          <p:txBody>
            <a:bodyPr wrap="none" lIns="0" rIns="0" anchor="ctr"/>
            <a:lstStyle/>
            <a:p>
              <a:pPr algn="ctr"/>
              <a:r>
                <a:rPr lang="en-US" altLang="zh-CN" sz="2400" b="1" dirty="0" err="1">
                  <a:latin typeface="微软雅黑" panose="020B0503020204020204" pitchFamily="34" charset="-122"/>
                  <a:ea typeface="微软雅黑" panose="020B0503020204020204" pitchFamily="34" charset="-122"/>
                </a:rPr>
                <a:t>BankContext</a:t>
              </a:r>
              <a:endParaRPr lang="en-US" altLang="zh-CN" sz="2400" b="1" dirty="0">
                <a:latin typeface="微软雅黑" panose="020B0503020204020204" pitchFamily="34" charset="-122"/>
                <a:ea typeface="微软雅黑" panose="020B0503020204020204" pitchFamily="34" charset="-122"/>
              </a:endParaRPr>
            </a:p>
          </p:txBody>
        </p:sp>
        <p:sp>
          <p:nvSpPr>
            <p:cNvPr id="67612" name="Rectangle 28"/>
            <p:cNvSpPr>
              <a:spLocks noChangeArrowheads="1"/>
            </p:cNvSpPr>
            <p:nvPr/>
          </p:nvSpPr>
          <p:spPr bwMode="auto">
            <a:xfrm>
              <a:off x="23" y="708"/>
              <a:ext cx="2177" cy="409"/>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defRPr/>
              </a:pPr>
              <a:r>
                <a:rPr lang="en-US" altLang="zh-CN" sz="2000" b="1" dirty="0">
                  <a:latin typeface="微软雅黑" panose="020B0503020204020204" pitchFamily="34" charset="-122"/>
                  <a:ea typeface="微软雅黑" panose="020B0503020204020204" pitchFamily="34" charset="-122"/>
                </a:rPr>
                <a:t>-balance: double</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rPr>
                <a:t>-</a:t>
              </a:r>
              <a:r>
                <a:rPr lang="en-US" altLang="zh-CN" sz="2000" b="1" dirty="0" err="1">
                  <a:solidFill>
                    <a:srgbClr val="0000CC"/>
                  </a:solidFill>
                  <a:latin typeface="微软雅黑" panose="020B0503020204020204" pitchFamily="34" charset="-122"/>
                  <a:ea typeface="微软雅黑" panose="020B0503020204020204" pitchFamily="34" charset="-122"/>
                </a:rPr>
                <a:t>objState</a:t>
              </a:r>
              <a:r>
                <a:rPr lang="en-US" altLang="zh-CN" sz="2000" b="1" dirty="0">
                  <a:solidFill>
                    <a:srgbClr val="0000CC"/>
                  </a:solidFill>
                  <a:latin typeface="微软雅黑" panose="020B0503020204020204" pitchFamily="34" charset="-122"/>
                  <a:ea typeface="微软雅黑" panose="020B0503020204020204" pitchFamily="34" charset="-122"/>
                </a:rPr>
                <a:t>: State</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5854" name="Rectangle 29"/>
            <p:cNvSpPr>
              <a:spLocks noChangeArrowheads="1"/>
            </p:cNvSpPr>
            <p:nvPr/>
          </p:nvSpPr>
          <p:spPr bwMode="auto">
            <a:xfrm>
              <a:off x="22" y="1117"/>
              <a:ext cx="2177" cy="1134"/>
            </a:xfrm>
            <a:prstGeom prst="rect">
              <a:avLst/>
            </a:prstGeom>
            <a:solidFill>
              <a:srgbClr val="FFFFFF"/>
            </a:solidFill>
            <a:ln w="9525">
              <a:solidFill>
                <a:schemeClr val="tx1"/>
              </a:solidFill>
              <a:miter lim="800000"/>
            </a:ln>
          </p:spPr>
          <p:txBody>
            <a:bodyPr wrap="none" lIns="0" rIns="0" anchor="ctr"/>
            <a:lstStyle/>
            <a:p>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getState</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rPr>
                <a:t>String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setStateObj</a:t>
              </a:r>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objState:State</a:t>
              </a:r>
              <a:r>
                <a:rPr lang="en-US" altLang="zh-CN" sz="1600" b="1" dirty="0">
                  <a:solidFill>
                    <a:srgbClr val="000000"/>
                  </a:solidFill>
                  <a:latin typeface="微软雅黑" panose="020B0503020204020204" pitchFamily="34" charset="-122"/>
                  <a:ea typeface="微软雅黑" panose="020B0503020204020204" pitchFamily="34" charset="-122"/>
                </a:rPr>
                <a:t>):void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+deposit(</a:t>
              </a:r>
              <a:r>
                <a:rPr lang="en-US" altLang="zh-CN" sz="1600" b="1" dirty="0" err="1">
                  <a:solidFill>
                    <a:srgbClr val="000000"/>
                  </a:solidFill>
                  <a:latin typeface="微软雅黑" panose="020B0503020204020204" pitchFamily="34" charset="-122"/>
                  <a:ea typeface="微软雅黑" panose="020B0503020204020204" pitchFamily="34" charset="-122"/>
                </a:rPr>
                <a:t>amt</a:t>
              </a:r>
              <a:r>
                <a:rPr lang="en-US" altLang="zh-CN" sz="1600" b="1" dirty="0">
                  <a:solidFill>
                    <a:srgbClr val="000000"/>
                  </a:solidFill>
                  <a:latin typeface="微软雅黑" panose="020B0503020204020204" pitchFamily="34" charset="-122"/>
                  <a:ea typeface="微软雅黑" panose="020B0503020204020204" pitchFamily="34" charset="-122"/>
                </a:rPr>
                <a:t>: double): void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+withdraw(</a:t>
              </a:r>
              <a:r>
                <a:rPr lang="en-US" altLang="zh-CN" sz="1600" b="1" dirty="0" err="1">
                  <a:solidFill>
                    <a:srgbClr val="000000"/>
                  </a:solidFill>
                  <a:latin typeface="微软雅黑" panose="020B0503020204020204" pitchFamily="34" charset="-122"/>
                  <a:ea typeface="微软雅黑" panose="020B0503020204020204" pitchFamily="34" charset="-122"/>
                </a:rPr>
                <a:t>amt</a:t>
              </a:r>
              <a:r>
                <a:rPr lang="en-US" altLang="zh-CN" sz="1600" b="1" dirty="0">
                  <a:solidFill>
                    <a:srgbClr val="000000"/>
                  </a:solidFill>
                  <a:latin typeface="微软雅黑" panose="020B0503020204020204" pitchFamily="34" charset="-122"/>
                  <a:ea typeface="微软雅黑" panose="020B0503020204020204" pitchFamily="34" charset="-122"/>
                </a:rPr>
                <a:t>: double): void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getBalance</a:t>
              </a:r>
              <a:r>
                <a:rPr lang="en-US" altLang="zh-CN" sz="1600" b="1" dirty="0">
                  <a:solidFill>
                    <a:srgbClr val="000000"/>
                  </a:solidFill>
                  <a:latin typeface="微软雅黑" panose="020B0503020204020204" pitchFamily="34" charset="-122"/>
                  <a:ea typeface="微软雅黑" panose="020B0503020204020204" pitchFamily="34" charset="-122"/>
                </a:rPr>
                <a:t>(): double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updateBalance</a:t>
              </a:r>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bal</a:t>
              </a:r>
              <a:r>
                <a:rPr lang="en-US" altLang="zh-CN" sz="1600" b="1" dirty="0">
                  <a:solidFill>
                    <a:srgbClr val="000000"/>
                  </a:solidFill>
                  <a:latin typeface="微软雅黑" panose="020B0503020204020204" pitchFamily="34" charset="-122"/>
                  <a:ea typeface="微软雅黑" panose="020B0503020204020204" pitchFamily="34" charset="-122"/>
                </a:rPr>
                <a:t>: double) </a:t>
              </a:r>
              <a:endParaRPr lang="en-US" altLang="zh-CN" sz="1600"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zh-CN" sz="1600" b="1" dirty="0" err="1">
                  <a:solidFill>
                    <a:srgbClr val="000000"/>
                  </a:solidFill>
                  <a:latin typeface="微软雅黑" panose="020B0503020204020204" pitchFamily="34" charset="-122"/>
                  <a:ea typeface="微软雅黑" panose="020B0503020204020204" pitchFamily="34" charset="-122"/>
                </a:rPr>
                <a:t>isOverDrawnLimitHit</a:t>
              </a:r>
              <a:r>
                <a:rPr lang="en-US" altLang="zh-CN" sz="1600" b="1" dirty="0">
                  <a:solidFill>
                    <a:srgbClr val="000000"/>
                  </a:solidFill>
                  <a:latin typeface="微软雅黑" panose="020B0503020204020204" pitchFamily="34" charset="-122"/>
                  <a:ea typeface="微软雅黑" panose="020B0503020204020204" pitchFamily="34" charset="-122"/>
                </a:rPr>
                <a:t>(): </a:t>
              </a:r>
              <a:r>
                <a:rPr lang="en-US" altLang="zh-CN" sz="1600" b="1" dirty="0" err="1">
                  <a:solidFill>
                    <a:srgbClr val="000000"/>
                  </a:solidFill>
                  <a:latin typeface="微软雅黑" panose="020B0503020204020204" pitchFamily="34" charset="-122"/>
                  <a:ea typeface="微软雅黑" panose="020B0503020204020204" pitchFamily="34" charset="-122"/>
                </a:rPr>
                <a:t>boolean</a:t>
              </a:r>
              <a:endParaRPr lang="en-US" altLang="zh-CN" sz="16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617" name="Line 33"/>
          <p:cNvSpPr>
            <a:spLocks noChangeShapeType="1"/>
          </p:cNvSpPr>
          <p:nvPr/>
        </p:nvSpPr>
        <p:spPr bwMode="auto">
          <a:xfrm flipH="1">
            <a:off x="3863975" y="2671765"/>
            <a:ext cx="2444541" cy="25241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8" name="Line 34"/>
          <p:cNvSpPr>
            <a:spLocks noChangeShapeType="1"/>
          </p:cNvSpPr>
          <p:nvPr/>
        </p:nvSpPr>
        <p:spPr bwMode="auto">
          <a:xfrm flipH="1">
            <a:off x="4727576" y="2795586"/>
            <a:ext cx="1580940" cy="346077"/>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7642" name="Group 58"/>
          <p:cNvGrpSpPr/>
          <p:nvPr/>
        </p:nvGrpSpPr>
        <p:grpSpPr bwMode="auto">
          <a:xfrm>
            <a:off x="1708150" y="144464"/>
            <a:ext cx="3024188" cy="547687"/>
            <a:chOff x="116" y="91"/>
            <a:chExt cx="1905" cy="345"/>
          </a:xfrm>
        </p:grpSpPr>
        <p:sp>
          <p:nvSpPr>
            <p:cNvPr id="35859" name="Rectangle 39"/>
            <p:cNvSpPr>
              <a:spLocks noChangeArrowheads="1"/>
            </p:cNvSpPr>
            <p:nvPr/>
          </p:nvSpPr>
          <p:spPr bwMode="auto">
            <a:xfrm>
              <a:off x="116" y="91"/>
              <a:ext cx="1905" cy="209"/>
            </a:xfrm>
            <a:prstGeom prst="rect">
              <a:avLst/>
            </a:prstGeom>
            <a:solidFill>
              <a:srgbClr val="FFFFFF"/>
            </a:solidFill>
            <a:ln w="9525">
              <a:solidFill>
                <a:schemeClr val="tx1"/>
              </a:solidFill>
              <a:miter lim="800000"/>
            </a:ln>
          </p:spPr>
          <p:txBody>
            <a:bodyPr wrap="none" anchor="ctr"/>
            <a:lstStyle/>
            <a:p>
              <a:pPr algn="ctr"/>
              <a:r>
                <a:rPr lang="en-US" altLang="zh-CN" sz="2400" b="1" dirty="0" err="1">
                  <a:latin typeface="微软雅黑" panose="020B0503020204020204" pitchFamily="34" charset="-122"/>
                  <a:ea typeface="微软雅黑" panose="020B0503020204020204" pitchFamily="34" charset="-122"/>
                </a:rPr>
                <a:t>BankAcctClientUI</a:t>
              </a:r>
              <a:endParaRPr lang="en-US" altLang="zh-CN" sz="2400" b="1" dirty="0">
                <a:latin typeface="微软雅黑" panose="020B0503020204020204" pitchFamily="34" charset="-122"/>
                <a:ea typeface="微软雅黑" panose="020B0503020204020204" pitchFamily="34" charset="-122"/>
              </a:endParaRPr>
            </a:p>
          </p:txBody>
        </p:sp>
        <p:sp>
          <p:nvSpPr>
            <p:cNvPr id="35860" name="Line 40"/>
            <p:cNvSpPr>
              <a:spLocks noChangeShapeType="1"/>
            </p:cNvSpPr>
            <p:nvPr/>
          </p:nvSpPr>
          <p:spPr bwMode="auto">
            <a:xfrm>
              <a:off x="1066" y="300"/>
              <a:ext cx="0" cy="1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7626" name="Rectangle 42"/>
          <p:cNvSpPr>
            <a:spLocks noChangeArrowheads="1"/>
          </p:cNvSpPr>
          <p:nvPr/>
        </p:nvSpPr>
        <p:spPr bwMode="auto">
          <a:xfrm>
            <a:off x="8183564" y="3287713"/>
            <a:ext cx="30103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marL="285750" indent="-285750">
              <a:buFont typeface="Arial" panose="020B0604020202020204" pitchFamily="34" charset="0"/>
              <a:buChar char="•"/>
              <a:defRPr/>
            </a:pPr>
            <a:r>
              <a:rPr lang="zh-CN" altLang="en-US" sz="1600" b="1" dirty="0">
                <a:solidFill>
                  <a:srgbClr val="0000CC"/>
                </a:solidFill>
                <a:latin typeface="微软雅黑" panose="020B0503020204020204" pitchFamily="34" charset="-122"/>
                <a:ea typeface="微软雅黑" panose="020B0503020204020204" pitchFamily="34" charset="-122"/>
              </a:rPr>
              <a:t>将当前状态子类对象传递给</a:t>
            </a:r>
            <a:r>
              <a:rPr lang="en-US" altLang="zh-CN" sz="1600" b="1" dirty="0" err="1">
                <a:solidFill>
                  <a:srgbClr val="0000CC"/>
                </a:solidFill>
                <a:latin typeface="微软雅黑" panose="020B0503020204020204" pitchFamily="34" charset="-122"/>
                <a:ea typeface="微软雅黑" panose="020B0503020204020204" pitchFamily="34" charset="-122"/>
              </a:rPr>
              <a:t>BankContext</a:t>
            </a:r>
            <a:endParaRPr lang="en-US" altLang="zh-CN" sz="1600" b="1" dirty="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b="1" dirty="0">
                <a:solidFill>
                  <a:srgbClr val="0000CC"/>
                </a:solidFill>
                <a:latin typeface="微软雅黑" panose="020B0503020204020204" pitchFamily="34" charset="-122"/>
                <a:ea typeface="微软雅黑" panose="020B0503020204020204" pitchFamily="34" charset="-122"/>
              </a:rPr>
              <a:t>更新</a:t>
            </a:r>
            <a:r>
              <a:rPr lang="en-US" altLang="zh-CN" sz="1600" b="1" dirty="0" err="1">
                <a:solidFill>
                  <a:srgbClr val="0000CC"/>
                </a:solidFill>
                <a:latin typeface="微软雅黑" panose="020B0503020204020204" pitchFamily="34" charset="-122"/>
                <a:ea typeface="微软雅黑" panose="020B0503020204020204" pitchFamily="34" charset="-122"/>
              </a:rPr>
              <a:t>BankContext</a:t>
            </a:r>
            <a:r>
              <a:rPr lang="zh-CN" altLang="en-US" sz="1600" b="1" dirty="0">
                <a:solidFill>
                  <a:srgbClr val="0000CC"/>
                </a:solidFill>
                <a:latin typeface="微软雅黑" panose="020B0503020204020204" pitchFamily="34" charset="-122"/>
                <a:ea typeface="微软雅黑" panose="020B0503020204020204" pitchFamily="34" charset="-122"/>
              </a:rPr>
              <a:t>中的</a:t>
            </a:r>
            <a:r>
              <a:rPr lang="en-US" altLang="zh-CN" sz="1600" b="1" dirty="0">
                <a:solidFill>
                  <a:srgbClr val="0000CC"/>
                </a:solidFill>
                <a:latin typeface="微软雅黑" panose="020B0503020204020204" pitchFamily="34" charset="-122"/>
                <a:ea typeface="微软雅黑" panose="020B0503020204020204" pitchFamily="34" charset="-122"/>
              </a:rPr>
              <a:t>balance</a:t>
            </a:r>
            <a:endParaRPr lang="en-US" altLang="zh-CN" sz="1600" b="1" dirty="0">
              <a:solidFill>
                <a:srgbClr val="00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016500" y="614363"/>
            <a:ext cx="1295400" cy="547687"/>
            <a:chOff x="5016500" y="614363"/>
            <a:chExt cx="1295400" cy="547687"/>
          </a:xfrm>
        </p:grpSpPr>
        <p:sp>
          <p:nvSpPr>
            <p:cNvPr id="67615" name="AutoShape 31"/>
            <p:cNvSpPr>
              <a:spLocks noChangeArrowheads="1"/>
            </p:cNvSpPr>
            <p:nvPr/>
          </p:nvSpPr>
          <p:spPr bwMode="auto">
            <a:xfrm>
              <a:off x="5016500" y="946150"/>
              <a:ext cx="215900" cy="215900"/>
            </a:xfrm>
            <a:prstGeom prst="diamond">
              <a:avLst/>
            </a:prstGeom>
            <a:solidFill>
              <a:srgbClr val="FFFFFF"/>
            </a:solidFill>
            <a:ln w="25400">
              <a:solidFill>
                <a:srgbClr val="0000FF"/>
              </a:solidFill>
              <a:miter lim="800000"/>
            </a:ln>
          </p:spPr>
          <p:txBody>
            <a:bodyPr wrap="none" anchor="ctr"/>
            <a:lstStyle/>
            <a:p>
              <a:pPr algn="ctr"/>
              <a:endParaRPr lang="zh-CN" altLang="zh-CN"/>
            </a:p>
          </p:txBody>
        </p:sp>
        <p:sp>
          <p:nvSpPr>
            <p:cNvPr id="67630" name="Line 46"/>
            <p:cNvSpPr>
              <a:spLocks noChangeShapeType="1"/>
            </p:cNvSpPr>
            <p:nvPr/>
          </p:nvSpPr>
          <p:spPr bwMode="auto">
            <a:xfrm>
              <a:off x="5232400" y="1052513"/>
              <a:ext cx="1079500"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1" name="Rectangle 47"/>
            <p:cNvSpPr>
              <a:spLocks noChangeArrowheads="1"/>
            </p:cNvSpPr>
            <p:nvPr/>
          </p:nvSpPr>
          <p:spPr bwMode="auto">
            <a:xfrm>
              <a:off x="5154613" y="614363"/>
              <a:ext cx="982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err="1"/>
                <a:t>objState</a:t>
              </a:r>
              <a:endParaRPr lang="en-US" altLang="zh-CN" b="1" dirty="0"/>
            </a:p>
          </p:txBody>
        </p:sp>
      </p:grpSp>
      <p:grpSp>
        <p:nvGrpSpPr>
          <p:cNvPr id="4" name="组合 3"/>
          <p:cNvGrpSpPr/>
          <p:nvPr/>
        </p:nvGrpSpPr>
        <p:grpSpPr>
          <a:xfrm>
            <a:off x="5016500" y="1209675"/>
            <a:ext cx="1295400" cy="444500"/>
            <a:chOff x="5016500" y="1209675"/>
            <a:chExt cx="1295400" cy="444500"/>
          </a:xfrm>
        </p:grpSpPr>
        <p:sp>
          <p:nvSpPr>
            <p:cNvPr id="67629" name="Line 45"/>
            <p:cNvSpPr>
              <a:spLocks noChangeShapeType="1"/>
            </p:cNvSpPr>
            <p:nvPr/>
          </p:nvSpPr>
          <p:spPr bwMode="auto">
            <a:xfrm flipH="1">
              <a:off x="5016500" y="1557338"/>
              <a:ext cx="1079500"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2" name="AutoShape 48"/>
            <p:cNvSpPr>
              <a:spLocks noChangeArrowheads="1"/>
            </p:cNvSpPr>
            <p:nvPr/>
          </p:nvSpPr>
          <p:spPr bwMode="auto">
            <a:xfrm>
              <a:off x="6096000" y="1438275"/>
              <a:ext cx="215900" cy="215900"/>
            </a:xfrm>
            <a:prstGeom prst="diamond">
              <a:avLst/>
            </a:prstGeom>
            <a:solidFill>
              <a:srgbClr val="FFFFFF"/>
            </a:solidFill>
            <a:ln w="25400">
              <a:solidFill>
                <a:srgbClr val="0000FF"/>
              </a:solidFill>
              <a:miter lim="800000"/>
            </a:ln>
          </p:spPr>
          <p:txBody>
            <a:bodyPr wrap="none" anchor="ctr"/>
            <a:lstStyle/>
            <a:p>
              <a:pPr algn="ctr"/>
              <a:endParaRPr lang="zh-CN" altLang="zh-CN"/>
            </a:p>
          </p:txBody>
        </p:sp>
        <p:sp>
          <p:nvSpPr>
            <p:cNvPr id="67633" name="Rectangle 49"/>
            <p:cNvSpPr>
              <a:spLocks noChangeArrowheads="1"/>
            </p:cNvSpPr>
            <p:nvPr/>
          </p:nvSpPr>
          <p:spPr bwMode="auto">
            <a:xfrm>
              <a:off x="5087938" y="1209675"/>
              <a:ext cx="996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defRPr/>
              </a:pPr>
              <a:r>
                <a:rPr lang="en-US" altLang="zh-CN" b="1">
                  <a:effectLst>
                    <a:outerShdw blurRad="38100" dist="38100" dir="2700000" algn="tl">
                      <a:srgbClr val="C0C0C0"/>
                    </a:outerShdw>
                  </a:effectLst>
                </a:rPr>
                <a:t>context</a:t>
              </a:r>
              <a:endParaRPr lang="en-US" altLang="zh-CN" b="1">
                <a:effectLst>
                  <a:outerShdw blurRad="38100" dist="38100" dir="2700000" algn="tl">
                    <a:srgbClr val="C0C0C0"/>
                  </a:outerShdw>
                </a:effectLst>
              </a:endParaRPr>
            </a:p>
          </p:txBody>
        </p:sp>
      </p:grpSp>
      <p:grpSp>
        <p:nvGrpSpPr>
          <p:cNvPr id="2" name="组合 1"/>
          <p:cNvGrpSpPr/>
          <p:nvPr/>
        </p:nvGrpSpPr>
        <p:grpSpPr>
          <a:xfrm>
            <a:off x="479592" y="333376"/>
            <a:ext cx="11253699" cy="6097587"/>
            <a:chOff x="479592" y="333376"/>
            <a:chExt cx="11253699" cy="6097587"/>
          </a:xfrm>
        </p:grpSpPr>
        <p:grpSp>
          <p:nvGrpSpPr>
            <p:cNvPr id="67639" name="Group 55"/>
            <p:cNvGrpSpPr/>
            <p:nvPr/>
          </p:nvGrpSpPr>
          <p:grpSpPr bwMode="auto">
            <a:xfrm>
              <a:off x="6310313" y="333376"/>
              <a:ext cx="4401230" cy="2879725"/>
              <a:chOff x="3015" y="255"/>
              <a:chExt cx="2451" cy="1814"/>
            </a:xfrm>
          </p:grpSpPr>
          <p:sp>
            <p:nvSpPr>
              <p:cNvPr id="67588" name="Rectangle 4"/>
              <p:cNvSpPr>
                <a:spLocks noChangeArrowheads="1"/>
              </p:cNvSpPr>
              <p:nvPr/>
            </p:nvSpPr>
            <p:spPr bwMode="auto">
              <a:xfrm>
                <a:off x="3015" y="255"/>
                <a:ext cx="2451"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State</a:t>
                </a:r>
                <a:endPar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0" name="Rectangle 6"/>
              <p:cNvSpPr>
                <a:spLocks noChangeArrowheads="1"/>
              </p:cNvSpPr>
              <p:nvPr/>
            </p:nvSpPr>
            <p:spPr bwMode="auto">
              <a:xfrm>
                <a:off x="3015" y="527"/>
                <a:ext cx="2451" cy="22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#context: </a:t>
                </a:r>
                <a:r>
                  <a:rPr lang="en-US" altLang="zh-CN" sz="2000" b="1" dirty="0" err="1">
                    <a:solidFill>
                      <a:srgbClr val="0000CC"/>
                    </a:solidFill>
                    <a:latin typeface="微软雅黑" panose="020B0503020204020204" pitchFamily="34" charset="-122"/>
                    <a:ea typeface="微软雅黑" panose="020B0503020204020204" pitchFamily="34" charset="-122"/>
                  </a:rPr>
                  <a:t>BankContext</a:t>
                </a:r>
                <a:endParaRPr lang="en-US" altLang="zh-CN" sz="20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1" name="Rectangle 7"/>
              <p:cNvSpPr>
                <a:spLocks noChangeArrowheads="1"/>
              </p:cNvSpPr>
              <p:nvPr/>
            </p:nvSpPr>
            <p:spPr bwMode="auto">
              <a:xfrm>
                <a:off x="3015" y="754"/>
                <a:ext cx="2450" cy="131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changeState</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void</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passStateObjToContext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void</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getAcctNum</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String</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getState</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String</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setContext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(con: </a:t>
                </a:r>
                <a:r>
                  <a:rPr lang="en-US" altLang="zh-CN" sz="16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BankContext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void</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+deposit(</a:t>
                </a:r>
                <a:r>
                  <a:rPr lang="en-US" altLang="zh-CN" sz="1600" b="1" i="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amt</a:t>
                </a: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double)</a:t>
                </a:r>
                <a:r>
                  <a:rPr lang="zh-CN" altLang="en-US"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void</a:t>
                </a:r>
                <a:endPar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+withdraw(</a:t>
                </a:r>
                <a:r>
                  <a:rPr lang="en-US" altLang="zh-CN" sz="1600" b="1" i="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amt</a:t>
                </a: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double): void</a:t>
                </a:r>
                <a:endPar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1600" b="1" i="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isOverDrawnLimitReached</a:t>
                </a:r>
                <a:r>
                  <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void</a:t>
                </a:r>
                <a:endParaRPr lang="en-US" altLang="zh-CN" sz="16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67604" name="Line 20"/>
            <p:cNvSpPr>
              <a:spLocks noChangeShapeType="1"/>
            </p:cNvSpPr>
            <p:nvPr/>
          </p:nvSpPr>
          <p:spPr bwMode="auto">
            <a:xfrm flipV="1">
              <a:off x="2310939" y="4508500"/>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p:cNvSpPr>
              <a:spLocks noChangeShapeType="1"/>
            </p:cNvSpPr>
            <p:nvPr/>
          </p:nvSpPr>
          <p:spPr bwMode="auto">
            <a:xfrm flipV="1">
              <a:off x="6024563" y="4508500"/>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7" name="Line 23"/>
            <p:cNvSpPr>
              <a:spLocks noChangeShapeType="1"/>
            </p:cNvSpPr>
            <p:nvPr/>
          </p:nvSpPr>
          <p:spPr bwMode="auto">
            <a:xfrm flipV="1">
              <a:off x="9980653" y="4508500"/>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8" name="Line 24"/>
            <p:cNvSpPr>
              <a:spLocks noChangeShapeType="1"/>
            </p:cNvSpPr>
            <p:nvPr/>
          </p:nvSpPr>
          <p:spPr bwMode="auto">
            <a:xfrm>
              <a:off x="2301886" y="4508500"/>
              <a:ext cx="7704000" cy="15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25" name="AutoShape 41"/>
            <p:cNvSpPr>
              <a:spLocks noChangeArrowheads="1"/>
            </p:cNvSpPr>
            <p:nvPr/>
          </p:nvSpPr>
          <p:spPr bwMode="auto">
            <a:xfrm>
              <a:off x="7808913" y="3213100"/>
              <a:ext cx="360362" cy="1295400"/>
            </a:xfrm>
            <a:prstGeom prst="upArrow">
              <a:avLst>
                <a:gd name="adj1" fmla="val 0"/>
                <a:gd name="adj2" fmla="val 79167"/>
              </a:avLst>
            </a:prstGeom>
            <a:solidFill>
              <a:schemeClr val="bg1"/>
            </a:solidFill>
            <a:ln w="12700">
              <a:solidFill>
                <a:schemeClr val="tx1"/>
              </a:solidFill>
              <a:miter lim="800000"/>
            </a:ln>
          </p:spPr>
          <p:txBody>
            <a:bodyPr wrap="none" anchor="ctr"/>
            <a:lstStyle/>
            <a:p>
              <a:pPr algn="ctr"/>
              <a:endParaRPr lang="zh-CN" altLang="zh-CN"/>
            </a:p>
          </p:txBody>
        </p:sp>
        <p:grpSp>
          <p:nvGrpSpPr>
            <p:cNvPr id="67636" name="Group 52"/>
            <p:cNvGrpSpPr/>
            <p:nvPr/>
          </p:nvGrpSpPr>
          <p:grpSpPr bwMode="auto">
            <a:xfrm>
              <a:off x="479592" y="4797426"/>
              <a:ext cx="3675952" cy="1300163"/>
              <a:chOff x="112" y="3022"/>
              <a:chExt cx="1815" cy="819"/>
            </a:xfrm>
          </p:grpSpPr>
          <p:sp>
            <p:nvSpPr>
              <p:cNvPr id="67593" name="Rectangle 9"/>
              <p:cNvSpPr>
                <a:spLocks noChangeArrowheads="1"/>
              </p:cNvSpPr>
              <p:nvPr/>
            </p:nvSpPr>
            <p:spPr bwMode="auto">
              <a:xfrm>
                <a:off x="112" y="3022"/>
                <a:ext cx="1815" cy="22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NoTransactionFeeState</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4" name="Rectangle 10"/>
              <p:cNvSpPr>
                <a:spLocks noChangeArrowheads="1"/>
              </p:cNvSpPr>
              <p:nvPr/>
            </p:nvSpPr>
            <p:spPr bwMode="auto">
              <a:xfrm>
                <a:off x="113" y="3341"/>
                <a:ext cx="1814" cy="5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deposit(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withdraw(</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isOverDrawnLimitReached</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5" name="Rectangle 11"/>
              <p:cNvSpPr>
                <a:spLocks noChangeArrowheads="1"/>
              </p:cNvSpPr>
              <p:nvPr/>
            </p:nvSpPr>
            <p:spPr bwMode="auto">
              <a:xfrm>
                <a:off x="112" y="3249"/>
                <a:ext cx="1815" cy="9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700" b="1">
                  <a:effectLst>
                    <a:outerShdw blurRad="38100" dist="38100" dir="2700000" algn="tl">
                      <a:srgbClr val="C0C0C0"/>
                    </a:outerShdw>
                  </a:effectLst>
                </a:endParaRPr>
              </a:p>
            </p:txBody>
          </p:sp>
        </p:grpSp>
        <p:grpSp>
          <p:nvGrpSpPr>
            <p:cNvPr id="67637" name="Group 53"/>
            <p:cNvGrpSpPr/>
            <p:nvPr/>
          </p:nvGrpSpPr>
          <p:grpSpPr bwMode="auto">
            <a:xfrm>
              <a:off x="4384559" y="4797426"/>
              <a:ext cx="3441819" cy="1300163"/>
              <a:chOff x="1973" y="3022"/>
              <a:chExt cx="1769" cy="819"/>
            </a:xfrm>
          </p:grpSpPr>
          <p:sp>
            <p:nvSpPr>
              <p:cNvPr id="67597" name="Rectangle 13"/>
              <p:cNvSpPr>
                <a:spLocks noChangeArrowheads="1"/>
              </p:cNvSpPr>
              <p:nvPr/>
            </p:nvSpPr>
            <p:spPr bwMode="auto">
              <a:xfrm>
                <a:off x="1973" y="3022"/>
                <a:ext cx="1769" cy="22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TransactionFeeState</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8" name="Rectangle 14"/>
              <p:cNvSpPr>
                <a:spLocks noChangeArrowheads="1"/>
              </p:cNvSpPr>
              <p:nvPr/>
            </p:nvSpPr>
            <p:spPr bwMode="auto">
              <a:xfrm>
                <a:off x="1974" y="3341"/>
                <a:ext cx="1768" cy="5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deposit(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withdraw(</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isOverDrawnLimitReached</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99" name="Rectangle 15"/>
              <p:cNvSpPr>
                <a:spLocks noChangeArrowheads="1"/>
              </p:cNvSpPr>
              <p:nvPr/>
            </p:nvSpPr>
            <p:spPr bwMode="auto">
              <a:xfrm>
                <a:off x="1973" y="3249"/>
                <a:ext cx="1769" cy="9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7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67638" name="Group 54"/>
            <p:cNvGrpSpPr/>
            <p:nvPr/>
          </p:nvGrpSpPr>
          <p:grpSpPr bwMode="auto">
            <a:xfrm>
              <a:off x="8238855" y="4799013"/>
              <a:ext cx="3494436" cy="1631950"/>
              <a:chOff x="3785" y="3023"/>
              <a:chExt cx="1907" cy="1028"/>
            </a:xfrm>
          </p:grpSpPr>
          <p:sp>
            <p:nvSpPr>
              <p:cNvPr id="67601" name="Rectangle 17"/>
              <p:cNvSpPr>
                <a:spLocks noChangeArrowheads="1"/>
              </p:cNvSpPr>
              <p:nvPr/>
            </p:nvSpPr>
            <p:spPr bwMode="auto">
              <a:xfrm>
                <a:off x="3785" y="3023"/>
                <a:ext cx="1907" cy="22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OverDrawnState</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602" name="Rectangle 18"/>
              <p:cNvSpPr>
                <a:spLocks noChangeArrowheads="1"/>
              </p:cNvSpPr>
              <p:nvPr/>
            </p:nvSpPr>
            <p:spPr bwMode="auto">
              <a:xfrm>
                <a:off x="3786" y="3342"/>
                <a:ext cx="1906" cy="709"/>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deposit(</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withdraw(</a:t>
                </a: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amt:double</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isOverDrawnLimitReached</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r>
                  <a:rPr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sendMailToAccountHolder</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603" name="Rectangle 19"/>
              <p:cNvSpPr>
                <a:spLocks noChangeArrowheads="1"/>
              </p:cNvSpPr>
              <p:nvPr/>
            </p:nvSpPr>
            <p:spPr bwMode="auto">
              <a:xfrm>
                <a:off x="3785" y="3250"/>
                <a:ext cx="1907" cy="9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7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sp>
        <p:nvSpPr>
          <p:cNvPr id="67634" name="Line 50"/>
          <p:cNvSpPr>
            <a:spLocks noChangeShapeType="1"/>
          </p:cNvSpPr>
          <p:nvPr/>
        </p:nvSpPr>
        <p:spPr bwMode="auto">
          <a:xfrm flipH="1">
            <a:off x="4872039" y="1628776"/>
            <a:ext cx="1584325" cy="576263"/>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640"/>
                                        </p:tgtEl>
                                        <p:attrNameLst>
                                          <p:attrName>style.visibility</p:attrName>
                                        </p:attrNameLst>
                                      </p:cBhvr>
                                      <p:to>
                                        <p:strVal val="visible"/>
                                      </p:to>
                                    </p:set>
                                    <p:anim calcmode="lin" valueType="num">
                                      <p:cBhvr additive="base">
                                        <p:cTn id="7" dur="500" fill="hold"/>
                                        <p:tgtEl>
                                          <p:spTgt spid="67640"/>
                                        </p:tgtEl>
                                        <p:attrNameLst>
                                          <p:attrName>ppt_x</p:attrName>
                                        </p:attrNameLst>
                                      </p:cBhvr>
                                      <p:tavLst>
                                        <p:tav tm="0">
                                          <p:val>
                                            <p:strVal val="#ppt_x"/>
                                          </p:val>
                                        </p:tav>
                                        <p:tav tm="100000">
                                          <p:val>
                                            <p:strVal val="#ppt_x"/>
                                          </p:val>
                                        </p:tav>
                                      </p:tavLst>
                                    </p:anim>
                                    <p:anim calcmode="lin" valueType="num">
                                      <p:cBhvr additive="base">
                                        <p:cTn id="8" dur="500" fill="hold"/>
                                        <p:tgtEl>
                                          <p:spTgt spid="676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634"/>
                                        </p:tgtEl>
                                        <p:attrNameLst>
                                          <p:attrName>style.visibility</p:attrName>
                                        </p:attrNameLst>
                                      </p:cBhvr>
                                      <p:to>
                                        <p:strVal val="visible"/>
                                      </p:to>
                                    </p:set>
                                    <p:anim calcmode="lin" valueType="num">
                                      <p:cBhvr additive="base">
                                        <p:cTn id="25" dur="500" fill="hold"/>
                                        <p:tgtEl>
                                          <p:spTgt spid="67634"/>
                                        </p:tgtEl>
                                        <p:attrNameLst>
                                          <p:attrName>ppt_x</p:attrName>
                                        </p:attrNameLst>
                                      </p:cBhvr>
                                      <p:tavLst>
                                        <p:tav tm="0">
                                          <p:val>
                                            <p:strVal val="#ppt_x"/>
                                          </p:val>
                                        </p:tav>
                                        <p:tav tm="100000">
                                          <p:val>
                                            <p:strVal val="#ppt_x"/>
                                          </p:val>
                                        </p:tav>
                                      </p:tavLst>
                                    </p:anim>
                                    <p:anim calcmode="lin" valueType="num">
                                      <p:cBhvr additive="base">
                                        <p:cTn id="26" dur="500" fill="hold"/>
                                        <p:tgtEl>
                                          <p:spTgt spid="676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7617"/>
                                        </p:tgtEl>
                                        <p:attrNameLst>
                                          <p:attrName>style.visibility</p:attrName>
                                        </p:attrNameLst>
                                      </p:cBhvr>
                                      <p:to>
                                        <p:strVal val="visible"/>
                                      </p:to>
                                    </p:set>
                                    <p:animEffect transition="in" filter="fade">
                                      <p:cBhvr>
                                        <p:cTn id="31" dur="1000"/>
                                        <p:tgtEl>
                                          <p:spTgt spid="67617"/>
                                        </p:tgtEl>
                                      </p:cBhvr>
                                    </p:animEffect>
                                    <p:anim calcmode="lin" valueType="num">
                                      <p:cBhvr>
                                        <p:cTn id="32" dur="1000" fill="hold"/>
                                        <p:tgtEl>
                                          <p:spTgt spid="67617"/>
                                        </p:tgtEl>
                                        <p:attrNameLst>
                                          <p:attrName>ppt_x</p:attrName>
                                        </p:attrNameLst>
                                      </p:cBhvr>
                                      <p:tavLst>
                                        <p:tav tm="0">
                                          <p:val>
                                            <p:strVal val="#ppt_x"/>
                                          </p:val>
                                        </p:tav>
                                        <p:tav tm="100000">
                                          <p:val>
                                            <p:strVal val="#ppt_x"/>
                                          </p:val>
                                        </p:tav>
                                      </p:tavLst>
                                    </p:anim>
                                    <p:anim calcmode="lin" valueType="num">
                                      <p:cBhvr>
                                        <p:cTn id="33" dur="1000" fill="hold"/>
                                        <p:tgtEl>
                                          <p:spTgt spid="676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7618"/>
                                        </p:tgtEl>
                                        <p:attrNameLst>
                                          <p:attrName>style.visibility</p:attrName>
                                        </p:attrNameLst>
                                      </p:cBhvr>
                                      <p:to>
                                        <p:strVal val="visible"/>
                                      </p:to>
                                    </p:set>
                                    <p:anim calcmode="lin" valueType="num">
                                      <p:cBhvr additive="base">
                                        <p:cTn id="38" dur="500" fill="hold"/>
                                        <p:tgtEl>
                                          <p:spTgt spid="67618"/>
                                        </p:tgtEl>
                                        <p:attrNameLst>
                                          <p:attrName>ppt_x</p:attrName>
                                        </p:attrNameLst>
                                      </p:cBhvr>
                                      <p:tavLst>
                                        <p:tav tm="0">
                                          <p:val>
                                            <p:strVal val="#ppt_x"/>
                                          </p:val>
                                        </p:tav>
                                        <p:tav tm="100000">
                                          <p:val>
                                            <p:strVal val="#ppt_x"/>
                                          </p:val>
                                        </p:tav>
                                      </p:tavLst>
                                    </p:anim>
                                    <p:anim calcmode="lin" valueType="num">
                                      <p:cBhvr additive="base">
                                        <p:cTn id="39" dur="500" fill="hold"/>
                                        <p:tgtEl>
                                          <p:spTgt spid="676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7616"/>
                                        </p:tgtEl>
                                        <p:attrNameLst>
                                          <p:attrName>style.visibility</p:attrName>
                                        </p:attrNameLst>
                                      </p:cBhvr>
                                      <p:to>
                                        <p:strVal val="visible"/>
                                      </p:to>
                                    </p:set>
                                    <p:animEffect transition="in" filter="fade">
                                      <p:cBhvr>
                                        <p:cTn id="44" dur="1000"/>
                                        <p:tgtEl>
                                          <p:spTgt spid="67616"/>
                                        </p:tgtEl>
                                      </p:cBhvr>
                                    </p:animEffect>
                                    <p:anim calcmode="lin" valueType="num">
                                      <p:cBhvr>
                                        <p:cTn id="45" dur="1000" fill="hold"/>
                                        <p:tgtEl>
                                          <p:spTgt spid="67616"/>
                                        </p:tgtEl>
                                        <p:attrNameLst>
                                          <p:attrName>ppt_x</p:attrName>
                                        </p:attrNameLst>
                                      </p:cBhvr>
                                      <p:tavLst>
                                        <p:tav tm="0">
                                          <p:val>
                                            <p:strVal val="#ppt_x"/>
                                          </p:val>
                                        </p:tav>
                                        <p:tav tm="100000">
                                          <p:val>
                                            <p:strVal val="#ppt_x"/>
                                          </p:val>
                                        </p:tav>
                                      </p:tavLst>
                                    </p:anim>
                                    <p:anim calcmode="lin" valueType="num">
                                      <p:cBhvr>
                                        <p:cTn id="46" dur="1000" fill="hold"/>
                                        <p:tgtEl>
                                          <p:spTgt spid="676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7619"/>
                                        </p:tgtEl>
                                        <p:attrNameLst>
                                          <p:attrName>style.visibility</p:attrName>
                                        </p:attrNameLst>
                                      </p:cBhvr>
                                      <p:to>
                                        <p:strVal val="visible"/>
                                      </p:to>
                                    </p:set>
                                    <p:animEffect transition="in" filter="fade">
                                      <p:cBhvr>
                                        <p:cTn id="51" dur="1000"/>
                                        <p:tgtEl>
                                          <p:spTgt spid="67619"/>
                                        </p:tgtEl>
                                      </p:cBhvr>
                                    </p:animEffect>
                                    <p:anim calcmode="lin" valueType="num">
                                      <p:cBhvr>
                                        <p:cTn id="52" dur="1000" fill="hold"/>
                                        <p:tgtEl>
                                          <p:spTgt spid="67619"/>
                                        </p:tgtEl>
                                        <p:attrNameLst>
                                          <p:attrName>ppt_x</p:attrName>
                                        </p:attrNameLst>
                                      </p:cBhvr>
                                      <p:tavLst>
                                        <p:tav tm="0">
                                          <p:val>
                                            <p:strVal val="#ppt_x"/>
                                          </p:val>
                                        </p:tav>
                                        <p:tav tm="100000">
                                          <p:val>
                                            <p:strVal val="#ppt_x"/>
                                          </p:val>
                                        </p:tav>
                                      </p:tavLst>
                                    </p:anim>
                                    <p:anim calcmode="lin" valueType="num">
                                      <p:cBhvr>
                                        <p:cTn id="53" dur="1000" fill="hold"/>
                                        <p:tgtEl>
                                          <p:spTgt spid="6761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67626"/>
                                        </p:tgtEl>
                                        <p:attrNameLst>
                                          <p:attrName>style.visibility</p:attrName>
                                        </p:attrNameLst>
                                      </p:cBhvr>
                                      <p:to>
                                        <p:strVal val="visible"/>
                                      </p:to>
                                    </p:set>
                                    <p:anim calcmode="lin" valueType="num">
                                      <p:cBhvr additive="base">
                                        <p:cTn id="58" dur="500" fill="hold"/>
                                        <p:tgtEl>
                                          <p:spTgt spid="67626"/>
                                        </p:tgtEl>
                                        <p:attrNameLst>
                                          <p:attrName>ppt_x</p:attrName>
                                        </p:attrNameLst>
                                      </p:cBhvr>
                                      <p:tavLst>
                                        <p:tav tm="0">
                                          <p:val>
                                            <p:strVal val="#ppt_x"/>
                                          </p:val>
                                        </p:tav>
                                        <p:tav tm="100000">
                                          <p:val>
                                            <p:strVal val="#ppt_x"/>
                                          </p:val>
                                        </p:tav>
                                      </p:tavLst>
                                    </p:anim>
                                    <p:anim calcmode="lin" valueType="num">
                                      <p:cBhvr additive="base">
                                        <p:cTn id="59" dur="500" fill="hold"/>
                                        <p:tgtEl>
                                          <p:spTgt spid="6762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7642"/>
                                        </p:tgtEl>
                                        <p:attrNameLst>
                                          <p:attrName>style.visibility</p:attrName>
                                        </p:attrNameLst>
                                      </p:cBhvr>
                                      <p:to>
                                        <p:strVal val="visible"/>
                                      </p:to>
                                    </p:set>
                                    <p:anim calcmode="lin" valueType="num">
                                      <p:cBhvr additive="base">
                                        <p:cTn id="64" dur="500" fill="hold"/>
                                        <p:tgtEl>
                                          <p:spTgt spid="67642"/>
                                        </p:tgtEl>
                                        <p:attrNameLst>
                                          <p:attrName>ppt_x</p:attrName>
                                        </p:attrNameLst>
                                      </p:cBhvr>
                                      <p:tavLst>
                                        <p:tav tm="0">
                                          <p:val>
                                            <p:strVal val="#ppt_x"/>
                                          </p:val>
                                        </p:tav>
                                        <p:tav tm="100000">
                                          <p:val>
                                            <p:strVal val="#ppt_x"/>
                                          </p:val>
                                        </p:tav>
                                      </p:tavLst>
                                    </p:anim>
                                    <p:anim calcmode="lin" valueType="num">
                                      <p:cBhvr additive="base">
                                        <p:cTn id="65" dur="500" fill="hold"/>
                                        <p:tgtEl>
                                          <p:spTgt spid="67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9" grpId="0" animBg="1"/>
      <p:bldP spid="67616" grpId="0" animBg="1"/>
      <p:bldP spid="67617" grpId="0" animBg="1"/>
      <p:bldP spid="67618" grpId="0" animBg="1"/>
      <p:bldP spid="67626" grpId="0"/>
      <p:bldP spid="676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4"/>
          <p:cNvGrpSpPr/>
          <p:nvPr/>
        </p:nvGrpSpPr>
        <p:grpSpPr bwMode="auto">
          <a:xfrm>
            <a:off x="6310313" y="787401"/>
            <a:ext cx="3890962" cy="2879725"/>
            <a:chOff x="3015" y="255"/>
            <a:chExt cx="2451" cy="1814"/>
          </a:xfrm>
        </p:grpSpPr>
        <p:sp>
          <p:nvSpPr>
            <p:cNvPr id="182277" name="Rectangle 5"/>
            <p:cNvSpPr>
              <a:spLocks noChangeArrowheads="1"/>
            </p:cNvSpPr>
            <p:nvPr/>
          </p:nvSpPr>
          <p:spPr bwMode="auto">
            <a:xfrm>
              <a:off x="3015" y="255"/>
              <a:ext cx="2451"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2400" b="1">
                  <a:effectLst>
                    <a:outerShdw blurRad="38100" dist="38100" dir="2700000" algn="tl">
                      <a:srgbClr val="C0C0C0"/>
                    </a:outerShdw>
                  </a:effectLst>
                </a:rPr>
                <a:t>State</a:t>
              </a:r>
              <a:endParaRPr lang="en-US" altLang="zh-CN" sz="2400" b="1">
                <a:effectLst>
                  <a:outerShdw blurRad="38100" dist="38100" dir="2700000" algn="tl">
                    <a:srgbClr val="C0C0C0"/>
                  </a:outerShdw>
                </a:effectLst>
              </a:endParaRPr>
            </a:p>
          </p:txBody>
        </p:sp>
        <p:sp>
          <p:nvSpPr>
            <p:cNvPr id="182278" name="Rectangle 6"/>
            <p:cNvSpPr>
              <a:spLocks noChangeArrowheads="1"/>
            </p:cNvSpPr>
            <p:nvPr/>
          </p:nvSpPr>
          <p:spPr bwMode="auto">
            <a:xfrm>
              <a:off x="3015" y="527"/>
              <a:ext cx="2451" cy="22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b="1">
                  <a:effectLst>
                    <a:outerShdw blurRad="38100" dist="38100" dir="2700000" algn="tl">
                      <a:srgbClr val="C0C0C0"/>
                    </a:outerShdw>
                  </a:effectLst>
                </a:rPr>
                <a:t>#context: </a:t>
              </a:r>
              <a:r>
                <a:rPr lang="en-US" altLang="zh-CN" b="1"/>
                <a:t>BankContext</a:t>
              </a:r>
              <a:endParaRPr lang="en-US" altLang="zh-CN" b="1">
                <a:effectLst>
                  <a:outerShdw blurRad="38100" dist="38100" dir="2700000" algn="tl">
                    <a:srgbClr val="C0C0C0"/>
                  </a:outerShdw>
                </a:effectLst>
              </a:endParaRPr>
            </a:p>
          </p:txBody>
        </p:sp>
        <p:sp>
          <p:nvSpPr>
            <p:cNvPr id="182279" name="Rectangle 7"/>
            <p:cNvSpPr>
              <a:spLocks noChangeArrowheads="1"/>
            </p:cNvSpPr>
            <p:nvPr/>
          </p:nvSpPr>
          <p:spPr bwMode="auto">
            <a:xfrm>
              <a:off x="3015" y="754"/>
              <a:ext cx="2450" cy="131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1600" b="1">
                  <a:effectLst>
                    <a:outerShdw blurRad="38100" dist="38100" dir="2700000" algn="tl">
                      <a:srgbClr val="C0C0C0"/>
                    </a:outerShdw>
                  </a:effectLst>
                </a:rPr>
                <a:t>#changeState()</a:t>
              </a:r>
              <a:r>
                <a:rPr lang="zh-CN" altLang="en-US" sz="1600" b="1">
                  <a:effectLst>
                    <a:outerShdw blurRad="38100" dist="38100" dir="2700000" algn="tl">
                      <a:srgbClr val="C0C0C0"/>
                    </a:outerShdw>
                  </a:effectLst>
                </a:rPr>
                <a:t>：</a:t>
              </a:r>
              <a:r>
                <a:rPr lang="en-US" altLang="zh-CN" sz="1600" b="1">
                  <a:effectLst>
                    <a:outerShdw blurRad="38100" dist="38100" dir="2700000" algn="tl">
                      <a:srgbClr val="C0C0C0"/>
                    </a:outerShdw>
                  </a:effectLst>
                </a:rPr>
                <a:t>void</a:t>
              </a:r>
              <a:endParaRPr lang="en-US" altLang="zh-CN" sz="16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+passStateObjToContext()</a:t>
              </a:r>
              <a:r>
                <a:rPr lang="zh-CN" altLang="en-US" sz="1600" b="1">
                  <a:effectLst>
                    <a:outerShdw blurRad="38100" dist="38100" dir="2700000" algn="tl">
                      <a:srgbClr val="C0C0C0"/>
                    </a:outerShdw>
                  </a:effectLst>
                </a:rPr>
                <a:t>：</a:t>
              </a:r>
              <a:r>
                <a:rPr lang="en-US" altLang="zh-CN" sz="1600" b="1">
                  <a:effectLst>
                    <a:outerShdw blurRad="38100" dist="38100" dir="2700000" algn="tl">
                      <a:srgbClr val="C0C0C0"/>
                    </a:outerShdw>
                  </a:effectLst>
                </a:rPr>
                <a:t>void</a:t>
              </a:r>
              <a:endParaRPr lang="en-US" altLang="zh-CN" sz="16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+getAcctNum()</a:t>
              </a:r>
              <a:r>
                <a:rPr lang="zh-CN" altLang="en-US" sz="1600" b="1">
                  <a:effectLst>
                    <a:outerShdw blurRad="38100" dist="38100" dir="2700000" algn="tl">
                      <a:srgbClr val="C0C0C0"/>
                    </a:outerShdw>
                  </a:effectLst>
                </a:rPr>
                <a:t>：</a:t>
              </a:r>
              <a:r>
                <a:rPr lang="en-US" altLang="zh-CN" sz="1600" b="1">
                  <a:effectLst>
                    <a:outerShdw blurRad="38100" dist="38100" dir="2700000" algn="tl">
                      <a:srgbClr val="C0C0C0"/>
                    </a:outerShdw>
                  </a:effectLst>
                </a:rPr>
                <a:t>String</a:t>
              </a:r>
              <a:endParaRPr lang="en-US" altLang="zh-CN" sz="16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+getState()</a:t>
              </a:r>
              <a:r>
                <a:rPr lang="zh-CN" altLang="en-US" sz="1600" b="1">
                  <a:effectLst>
                    <a:outerShdw blurRad="38100" dist="38100" dir="2700000" algn="tl">
                      <a:srgbClr val="C0C0C0"/>
                    </a:outerShdw>
                  </a:effectLst>
                </a:rPr>
                <a:t>：</a:t>
              </a:r>
              <a:r>
                <a:rPr lang="en-US" altLang="zh-CN" sz="1600" b="1">
                  <a:effectLst>
                    <a:outerShdw blurRad="38100" dist="38100" dir="2700000" algn="tl">
                      <a:srgbClr val="C0C0C0"/>
                    </a:outerShdw>
                  </a:effectLst>
                </a:rPr>
                <a:t>String</a:t>
              </a:r>
              <a:endParaRPr lang="en-US" altLang="zh-CN" sz="16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+setContext(con: BankContext)</a:t>
              </a:r>
              <a:r>
                <a:rPr lang="zh-CN" altLang="en-US" sz="1600" b="1">
                  <a:effectLst>
                    <a:outerShdw blurRad="38100" dist="38100" dir="2700000" algn="tl">
                      <a:srgbClr val="C0C0C0"/>
                    </a:outerShdw>
                  </a:effectLst>
                </a:rPr>
                <a:t>：</a:t>
              </a:r>
              <a:r>
                <a:rPr lang="en-US" altLang="zh-CN" sz="1600" b="1">
                  <a:effectLst>
                    <a:outerShdw blurRad="38100" dist="38100" dir="2700000" algn="tl">
                      <a:srgbClr val="C0C0C0"/>
                    </a:outerShdw>
                  </a:effectLst>
                </a:rPr>
                <a:t>void</a:t>
              </a:r>
              <a:endParaRPr lang="en-US" altLang="zh-CN" sz="1600" b="1">
                <a:effectLst>
                  <a:outerShdw blurRad="38100" dist="38100" dir="2700000" algn="tl">
                    <a:srgbClr val="C0C0C0"/>
                  </a:outerShdw>
                </a:effectLst>
              </a:endParaRPr>
            </a:p>
            <a:p>
              <a:pPr>
                <a:defRPr/>
              </a:pPr>
              <a:r>
                <a:rPr lang="en-US" altLang="zh-CN" sz="1600" b="1" i="1">
                  <a:solidFill>
                    <a:srgbClr val="0000CC"/>
                  </a:solidFill>
                  <a:effectLst>
                    <a:outerShdw blurRad="38100" dist="38100" dir="2700000" algn="tl">
                      <a:srgbClr val="C0C0C0"/>
                    </a:outerShdw>
                  </a:effectLst>
                </a:rPr>
                <a:t>+deposit(amt: double)</a:t>
              </a:r>
              <a:r>
                <a:rPr lang="zh-CN" altLang="en-US" sz="1600" b="1" i="1">
                  <a:solidFill>
                    <a:srgbClr val="0000CC"/>
                  </a:solidFill>
                  <a:effectLst>
                    <a:outerShdw blurRad="38100" dist="38100" dir="2700000" algn="tl">
                      <a:srgbClr val="C0C0C0"/>
                    </a:outerShdw>
                  </a:effectLst>
                </a:rPr>
                <a:t>：</a:t>
              </a:r>
              <a:r>
                <a:rPr lang="en-US" altLang="zh-CN" sz="1600" b="1" i="1">
                  <a:solidFill>
                    <a:srgbClr val="0000CC"/>
                  </a:solidFill>
                  <a:effectLst>
                    <a:outerShdw blurRad="38100" dist="38100" dir="2700000" algn="tl">
                      <a:srgbClr val="C0C0C0"/>
                    </a:outerShdw>
                  </a:effectLst>
                </a:rPr>
                <a:t>void</a:t>
              </a:r>
              <a:endParaRPr lang="en-US" altLang="zh-CN" sz="1600" b="1" i="1">
                <a:solidFill>
                  <a:srgbClr val="0000CC"/>
                </a:solidFill>
                <a:effectLst>
                  <a:outerShdw blurRad="38100" dist="38100" dir="2700000" algn="tl">
                    <a:srgbClr val="C0C0C0"/>
                  </a:outerShdw>
                </a:effectLst>
              </a:endParaRPr>
            </a:p>
            <a:p>
              <a:pPr>
                <a:defRPr/>
              </a:pPr>
              <a:r>
                <a:rPr lang="en-US" altLang="zh-CN" sz="1600" b="1" i="1">
                  <a:solidFill>
                    <a:srgbClr val="0000CC"/>
                  </a:solidFill>
                  <a:effectLst>
                    <a:outerShdw blurRad="38100" dist="38100" dir="2700000" algn="tl">
                      <a:srgbClr val="C0C0C0"/>
                    </a:outerShdw>
                  </a:effectLst>
                </a:rPr>
                <a:t>+withdraw(amt: double): void</a:t>
              </a:r>
              <a:endParaRPr lang="en-US" altLang="zh-CN" sz="1600" b="1" i="1">
                <a:solidFill>
                  <a:srgbClr val="0000CC"/>
                </a:solidFill>
                <a:effectLst>
                  <a:outerShdw blurRad="38100" dist="38100" dir="2700000" algn="tl">
                    <a:srgbClr val="C0C0C0"/>
                  </a:outerShdw>
                </a:effectLst>
              </a:endParaRPr>
            </a:p>
            <a:p>
              <a:pPr>
                <a:defRPr/>
              </a:pPr>
              <a:r>
                <a:rPr lang="en-US" altLang="zh-CN" sz="1600" b="1" i="1">
                  <a:solidFill>
                    <a:srgbClr val="0000CC"/>
                  </a:solidFill>
                  <a:effectLst>
                    <a:outerShdw blurRad="38100" dist="38100" dir="2700000" algn="tl">
                      <a:srgbClr val="C0C0C0"/>
                    </a:outerShdw>
                  </a:effectLst>
                </a:rPr>
                <a:t>+isOverDrawnLimitReached(): void</a:t>
              </a:r>
              <a:endParaRPr lang="en-US" altLang="zh-CN" sz="1600" b="1" i="1">
                <a:solidFill>
                  <a:srgbClr val="0000CC"/>
                </a:solidFill>
                <a:effectLst>
                  <a:outerShdw blurRad="38100" dist="38100" dir="2700000" algn="tl">
                    <a:srgbClr val="C0C0C0"/>
                  </a:outerShdw>
                </a:effectLst>
              </a:endParaRPr>
            </a:p>
          </p:txBody>
        </p:sp>
      </p:grpSp>
      <p:sp>
        <p:nvSpPr>
          <p:cNvPr id="36869" name="Line 8"/>
          <p:cNvSpPr>
            <a:spLocks noChangeShapeType="1"/>
          </p:cNvSpPr>
          <p:nvPr/>
        </p:nvSpPr>
        <p:spPr bwMode="auto">
          <a:xfrm flipV="1">
            <a:off x="3216275" y="4891088"/>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0" name="Line 9"/>
          <p:cNvSpPr>
            <a:spLocks noChangeShapeType="1"/>
          </p:cNvSpPr>
          <p:nvPr/>
        </p:nvSpPr>
        <p:spPr bwMode="auto">
          <a:xfrm flipV="1">
            <a:off x="6024563" y="4891088"/>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V="1">
            <a:off x="8975725" y="4891088"/>
            <a:ext cx="0" cy="6477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a:off x="3216275" y="4891089"/>
            <a:ext cx="5759450" cy="15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6873" name="Group 12"/>
          <p:cNvGrpSpPr/>
          <p:nvPr/>
        </p:nvGrpSpPr>
        <p:grpSpPr bwMode="auto">
          <a:xfrm>
            <a:off x="1558926" y="1074738"/>
            <a:ext cx="3457575" cy="2881312"/>
            <a:chOff x="22" y="436"/>
            <a:chExt cx="2178" cy="1815"/>
          </a:xfrm>
        </p:grpSpPr>
        <p:sp>
          <p:nvSpPr>
            <p:cNvPr id="36874" name="Rectangle 13"/>
            <p:cNvSpPr>
              <a:spLocks noChangeArrowheads="1"/>
            </p:cNvSpPr>
            <p:nvPr/>
          </p:nvSpPr>
          <p:spPr bwMode="auto">
            <a:xfrm>
              <a:off x="22" y="436"/>
              <a:ext cx="2177" cy="272"/>
            </a:xfrm>
            <a:prstGeom prst="rect">
              <a:avLst/>
            </a:prstGeom>
            <a:solidFill>
              <a:srgbClr val="FFFFFF"/>
            </a:solidFill>
            <a:ln w="9525">
              <a:solidFill>
                <a:schemeClr val="tx1"/>
              </a:solidFill>
              <a:miter lim="800000"/>
            </a:ln>
          </p:spPr>
          <p:txBody>
            <a:bodyPr wrap="none" lIns="0" rIns="0" anchor="ctr"/>
            <a:lstStyle/>
            <a:p>
              <a:pPr algn="ctr"/>
              <a:r>
                <a:rPr lang="en-US" altLang="zh-CN" sz="2400" b="1"/>
                <a:t>BankContext</a:t>
              </a:r>
              <a:endParaRPr lang="en-US" altLang="zh-CN" sz="2400" b="1"/>
            </a:p>
          </p:txBody>
        </p:sp>
        <p:sp>
          <p:nvSpPr>
            <p:cNvPr id="182286" name="Rectangle 14"/>
            <p:cNvSpPr>
              <a:spLocks noChangeArrowheads="1"/>
            </p:cNvSpPr>
            <p:nvPr/>
          </p:nvSpPr>
          <p:spPr bwMode="auto">
            <a:xfrm>
              <a:off x="23" y="708"/>
              <a:ext cx="2177" cy="409"/>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defRPr/>
              </a:pPr>
              <a:r>
                <a:rPr lang="en-US" altLang="zh-CN" sz="1600" b="1"/>
                <a:t>balance: double</a:t>
              </a:r>
              <a:endParaRPr lang="en-US" altLang="zh-CN" sz="1600" b="1"/>
            </a:p>
            <a:p>
              <a:pPr>
                <a:defRPr/>
              </a:pPr>
              <a:r>
                <a:rPr lang="en-US" altLang="zh-CN" sz="1600" b="1"/>
                <a:t>objState: State</a:t>
              </a:r>
              <a:endParaRPr lang="en-US" altLang="zh-CN" sz="1600" b="1">
                <a:effectLst>
                  <a:outerShdw blurRad="38100" dist="38100" dir="2700000" algn="tl">
                    <a:srgbClr val="C0C0C0"/>
                  </a:outerShdw>
                </a:effectLst>
              </a:endParaRPr>
            </a:p>
          </p:txBody>
        </p:sp>
        <p:sp>
          <p:nvSpPr>
            <p:cNvPr id="36876" name="Rectangle 15"/>
            <p:cNvSpPr>
              <a:spLocks noChangeArrowheads="1"/>
            </p:cNvSpPr>
            <p:nvPr/>
          </p:nvSpPr>
          <p:spPr bwMode="auto">
            <a:xfrm>
              <a:off x="22" y="1117"/>
              <a:ext cx="2177" cy="1134"/>
            </a:xfrm>
            <a:prstGeom prst="rect">
              <a:avLst/>
            </a:prstGeom>
            <a:solidFill>
              <a:srgbClr val="FFFFFF"/>
            </a:solidFill>
            <a:ln w="9525">
              <a:solidFill>
                <a:schemeClr val="tx1"/>
              </a:solidFill>
              <a:miter lim="800000"/>
            </a:ln>
          </p:spPr>
          <p:txBody>
            <a:bodyPr wrap="none" lIns="0" rIns="0" anchor="ctr"/>
            <a:lstStyle/>
            <a:p>
              <a:r>
                <a:rPr lang="en-US" altLang="zh-CN" sz="1600" b="1">
                  <a:solidFill>
                    <a:srgbClr val="000000"/>
                  </a:solidFill>
                </a:rPr>
                <a:t>+getState()</a:t>
              </a:r>
              <a:r>
                <a:rPr lang="zh-CN" altLang="en-US" sz="1600" b="1">
                  <a:solidFill>
                    <a:srgbClr val="000000"/>
                  </a:solidFill>
                </a:rPr>
                <a:t>：</a:t>
              </a:r>
              <a:r>
                <a:rPr lang="en-US" altLang="zh-CN" sz="1600" b="1">
                  <a:solidFill>
                    <a:srgbClr val="000000"/>
                  </a:solidFill>
                </a:rPr>
                <a:t>String  </a:t>
              </a:r>
              <a:endParaRPr lang="en-US" altLang="zh-CN" sz="1600" b="1">
                <a:solidFill>
                  <a:srgbClr val="000000"/>
                </a:solidFill>
              </a:endParaRPr>
            </a:p>
            <a:p>
              <a:r>
                <a:rPr lang="en-US" altLang="zh-CN" sz="1600" b="1">
                  <a:solidFill>
                    <a:srgbClr val="000000"/>
                  </a:solidFill>
                </a:rPr>
                <a:t>+setStateObj(objState:State):void </a:t>
              </a:r>
              <a:endParaRPr lang="en-US" altLang="zh-CN" sz="1600" b="1">
                <a:solidFill>
                  <a:srgbClr val="000000"/>
                </a:solidFill>
              </a:endParaRPr>
            </a:p>
            <a:p>
              <a:r>
                <a:rPr lang="en-US" altLang="zh-CN" sz="1600" b="1">
                  <a:solidFill>
                    <a:srgbClr val="000000"/>
                  </a:solidFill>
                </a:rPr>
                <a:t>+deposit(amt: double): void </a:t>
              </a:r>
              <a:endParaRPr lang="en-US" altLang="zh-CN" sz="1600" b="1">
                <a:solidFill>
                  <a:srgbClr val="000000"/>
                </a:solidFill>
              </a:endParaRPr>
            </a:p>
            <a:p>
              <a:r>
                <a:rPr lang="en-US" altLang="zh-CN" sz="1600" b="1">
                  <a:solidFill>
                    <a:srgbClr val="000000"/>
                  </a:solidFill>
                </a:rPr>
                <a:t>+withdraw(amt: double): void </a:t>
              </a:r>
              <a:endParaRPr lang="en-US" altLang="zh-CN" sz="1600" b="1">
                <a:solidFill>
                  <a:srgbClr val="000000"/>
                </a:solidFill>
              </a:endParaRPr>
            </a:p>
            <a:p>
              <a:r>
                <a:rPr lang="en-US" altLang="zh-CN" sz="1600" b="1">
                  <a:solidFill>
                    <a:srgbClr val="000000"/>
                  </a:solidFill>
                </a:rPr>
                <a:t>+getBalance(): double </a:t>
              </a:r>
              <a:endParaRPr lang="en-US" altLang="zh-CN" sz="1600" b="1">
                <a:solidFill>
                  <a:srgbClr val="000000"/>
                </a:solidFill>
              </a:endParaRPr>
            </a:p>
            <a:p>
              <a:r>
                <a:rPr lang="en-US" altLang="zh-CN" sz="1600" b="1">
                  <a:solidFill>
                    <a:srgbClr val="000000"/>
                  </a:solidFill>
                </a:rPr>
                <a:t>+updateBalance(bal: double) </a:t>
              </a:r>
              <a:endParaRPr lang="en-US" altLang="zh-CN" sz="1600" b="1">
                <a:solidFill>
                  <a:srgbClr val="000000"/>
                </a:solidFill>
              </a:endParaRPr>
            </a:p>
            <a:p>
              <a:r>
                <a:rPr lang="en-US" altLang="zh-CN" sz="1600" b="1">
                  <a:solidFill>
                    <a:srgbClr val="000000"/>
                  </a:solidFill>
                </a:rPr>
                <a:t>+isOverDrawnLimitHit(): boolean</a:t>
              </a:r>
              <a:endParaRPr lang="en-US" altLang="zh-CN" sz="1600" b="1">
                <a:solidFill>
                  <a:srgbClr val="000000"/>
                </a:solidFill>
                <a:cs typeface="Times New Roman" panose="02020603050405020304" pitchFamily="18" charset="0"/>
              </a:endParaRPr>
            </a:p>
          </p:txBody>
        </p:sp>
      </p:grpSp>
      <p:grpSp>
        <p:nvGrpSpPr>
          <p:cNvPr id="36877" name="Group 19"/>
          <p:cNvGrpSpPr/>
          <p:nvPr/>
        </p:nvGrpSpPr>
        <p:grpSpPr bwMode="auto">
          <a:xfrm>
            <a:off x="1708150" y="333376"/>
            <a:ext cx="3024188" cy="741363"/>
            <a:chOff x="116" y="91"/>
            <a:chExt cx="1905" cy="345"/>
          </a:xfrm>
        </p:grpSpPr>
        <p:sp>
          <p:nvSpPr>
            <p:cNvPr id="36878" name="Rectangle 20"/>
            <p:cNvSpPr>
              <a:spLocks noChangeArrowheads="1"/>
            </p:cNvSpPr>
            <p:nvPr/>
          </p:nvSpPr>
          <p:spPr bwMode="auto">
            <a:xfrm>
              <a:off x="116" y="91"/>
              <a:ext cx="1905" cy="209"/>
            </a:xfrm>
            <a:prstGeom prst="rect">
              <a:avLst/>
            </a:prstGeom>
            <a:solidFill>
              <a:srgbClr val="FFFFFF"/>
            </a:solidFill>
            <a:ln w="9525">
              <a:solidFill>
                <a:schemeClr val="tx1"/>
              </a:solidFill>
              <a:miter lim="800000"/>
            </a:ln>
          </p:spPr>
          <p:txBody>
            <a:bodyPr wrap="none" anchor="ctr"/>
            <a:lstStyle/>
            <a:p>
              <a:pPr algn="ctr"/>
              <a:r>
                <a:rPr lang="en-US" altLang="zh-CN" sz="2400" b="1"/>
                <a:t>BankAcctClientUI</a:t>
              </a:r>
              <a:endParaRPr lang="en-US" altLang="zh-CN" sz="2400" b="1"/>
            </a:p>
          </p:txBody>
        </p:sp>
        <p:sp>
          <p:nvSpPr>
            <p:cNvPr id="36879" name="Line 21"/>
            <p:cNvSpPr>
              <a:spLocks noChangeShapeType="1"/>
            </p:cNvSpPr>
            <p:nvPr/>
          </p:nvSpPr>
          <p:spPr bwMode="auto">
            <a:xfrm>
              <a:off x="1066" y="300"/>
              <a:ext cx="0" cy="1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80" name="AutoShape 22"/>
          <p:cNvSpPr>
            <a:spLocks noChangeArrowheads="1"/>
          </p:cNvSpPr>
          <p:nvPr/>
        </p:nvSpPr>
        <p:spPr bwMode="auto">
          <a:xfrm>
            <a:off x="7896226" y="3667126"/>
            <a:ext cx="360363" cy="1223963"/>
          </a:xfrm>
          <a:prstGeom prst="upArrow">
            <a:avLst>
              <a:gd name="adj1" fmla="val 0"/>
              <a:gd name="adj2" fmla="val 79204"/>
            </a:avLst>
          </a:prstGeom>
          <a:solidFill>
            <a:srgbClr val="808080"/>
          </a:solidFill>
          <a:ln w="12700">
            <a:solidFill>
              <a:schemeClr val="tx1"/>
            </a:solidFill>
            <a:miter lim="800000"/>
          </a:ln>
        </p:spPr>
        <p:txBody>
          <a:bodyPr wrap="none" anchor="ctr"/>
          <a:lstStyle/>
          <a:p>
            <a:pPr algn="ctr"/>
            <a:endParaRPr lang="zh-CN" altLang="zh-CN"/>
          </a:p>
        </p:txBody>
      </p:sp>
      <p:sp>
        <p:nvSpPr>
          <p:cNvPr id="182303" name="Rectangle 31"/>
          <p:cNvSpPr>
            <a:spLocks noChangeArrowheads="1"/>
          </p:cNvSpPr>
          <p:nvPr/>
        </p:nvSpPr>
        <p:spPr bwMode="auto">
          <a:xfrm>
            <a:off x="1701801" y="5180013"/>
            <a:ext cx="2881313" cy="36036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a:effectLst>
                  <a:outerShdw blurRad="38100" dist="38100" dir="2700000" algn="tl">
                    <a:srgbClr val="C0C0C0"/>
                  </a:outerShdw>
                </a:effectLst>
              </a:rPr>
              <a:t>NoTransactionFeeState</a:t>
            </a:r>
            <a:endParaRPr lang="en-US" altLang="zh-CN" sz="2000" b="1">
              <a:effectLst>
                <a:outerShdw blurRad="38100" dist="38100" dir="2700000" algn="tl">
                  <a:srgbClr val="C0C0C0"/>
                </a:outerShdw>
              </a:effectLst>
            </a:endParaRPr>
          </a:p>
        </p:txBody>
      </p:sp>
      <p:sp>
        <p:nvSpPr>
          <p:cNvPr id="182304" name="Rectangle 32"/>
          <p:cNvSpPr>
            <a:spLocks noChangeArrowheads="1"/>
          </p:cNvSpPr>
          <p:nvPr/>
        </p:nvSpPr>
        <p:spPr bwMode="auto">
          <a:xfrm>
            <a:off x="1703389" y="5543550"/>
            <a:ext cx="2879725" cy="79375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1700" b="1">
                <a:effectLst>
                  <a:outerShdw blurRad="38100" dist="38100" dir="2700000" algn="tl">
                    <a:srgbClr val="C0C0C0"/>
                  </a:outerShdw>
                </a:effectLst>
              </a:rPr>
              <a:t>deposit(amt:double)</a:t>
            </a:r>
            <a:endParaRPr lang="en-US" altLang="zh-CN" sz="1700" b="1">
              <a:effectLst>
                <a:outerShdw blurRad="38100" dist="38100" dir="2700000" algn="tl">
                  <a:srgbClr val="C0C0C0"/>
                </a:outerShdw>
              </a:effectLst>
            </a:endParaRPr>
          </a:p>
          <a:p>
            <a:pPr>
              <a:defRPr/>
            </a:pPr>
            <a:r>
              <a:rPr lang="en-US" altLang="zh-CN" sz="1700" b="1">
                <a:effectLst>
                  <a:outerShdw blurRad="38100" dist="38100" dir="2700000" algn="tl">
                    <a:srgbClr val="C0C0C0"/>
                  </a:outerShdw>
                </a:effectLst>
              </a:rPr>
              <a:t>withdraw(amt:double)</a:t>
            </a:r>
            <a:endParaRPr lang="en-US" altLang="zh-CN" sz="17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isOverDrawnLimitReached</a:t>
            </a:r>
            <a:r>
              <a:rPr lang="en-US" altLang="zh-CN" b="1">
                <a:effectLst>
                  <a:outerShdw blurRad="38100" dist="38100" dir="2700000" algn="tl">
                    <a:srgbClr val="C0C0C0"/>
                  </a:outerShdw>
                </a:effectLst>
              </a:rPr>
              <a:t>()</a:t>
            </a:r>
            <a:endParaRPr lang="en-US" altLang="zh-CN" b="1">
              <a:effectLst>
                <a:outerShdw blurRad="38100" dist="38100" dir="2700000" algn="tl">
                  <a:srgbClr val="C0C0C0"/>
                </a:outerShdw>
              </a:effectLst>
            </a:endParaRPr>
          </a:p>
        </p:txBody>
      </p:sp>
      <p:sp>
        <p:nvSpPr>
          <p:cNvPr id="182307" name="Rectangle 35"/>
          <p:cNvSpPr>
            <a:spLocks noChangeArrowheads="1"/>
          </p:cNvSpPr>
          <p:nvPr/>
        </p:nvSpPr>
        <p:spPr bwMode="auto">
          <a:xfrm>
            <a:off x="4656139" y="5180013"/>
            <a:ext cx="2808287" cy="36036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a:effectLst>
                  <a:outerShdw blurRad="38100" dist="38100" dir="2700000" algn="tl">
                    <a:srgbClr val="C0C0C0"/>
                  </a:outerShdw>
                </a:effectLst>
              </a:rPr>
              <a:t>TransactionFeeState</a:t>
            </a:r>
            <a:endParaRPr lang="en-US" altLang="zh-CN" sz="2000" b="1">
              <a:effectLst>
                <a:outerShdw blurRad="38100" dist="38100" dir="2700000" algn="tl">
                  <a:srgbClr val="C0C0C0"/>
                </a:outerShdw>
              </a:effectLst>
            </a:endParaRPr>
          </a:p>
        </p:txBody>
      </p:sp>
      <p:sp>
        <p:nvSpPr>
          <p:cNvPr id="182308" name="Rectangle 36"/>
          <p:cNvSpPr>
            <a:spLocks noChangeArrowheads="1"/>
          </p:cNvSpPr>
          <p:nvPr/>
        </p:nvSpPr>
        <p:spPr bwMode="auto">
          <a:xfrm>
            <a:off x="4657725" y="5543550"/>
            <a:ext cx="2806700" cy="79375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1700" b="1">
                <a:effectLst>
                  <a:outerShdw blurRad="38100" dist="38100" dir="2700000" algn="tl">
                    <a:srgbClr val="C0C0C0"/>
                  </a:outerShdw>
                </a:effectLst>
              </a:rPr>
              <a:t>deposit(amt:double)</a:t>
            </a:r>
            <a:endParaRPr lang="en-US" altLang="zh-CN" sz="1700" b="1">
              <a:effectLst>
                <a:outerShdw blurRad="38100" dist="38100" dir="2700000" algn="tl">
                  <a:srgbClr val="C0C0C0"/>
                </a:outerShdw>
              </a:effectLst>
            </a:endParaRPr>
          </a:p>
          <a:p>
            <a:pPr>
              <a:defRPr/>
            </a:pPr>
            <a:r>
              <a:rPr lang="en-US" altLang="zh-CN" sz="1700" b="1">
                <a:effectLst>
                  <a:outerShdw blurRad="38100" dist="38100" dir="2700000" algn="tl">
                    <a:srgbClr val="C0C0C0"/>
                  </a:outerShdw>
                </a:effectLst>
              </a:rPr>
              <a:t>withdraw(amt:double)</a:t>
            </a:r>
            <a:endParaRPr lang="en-US" altLang="zh-CN" sz="17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isOverDrawnLimitReached()</a:t>
            </a:r>
            <a:endParaRPr lang="en-US" altLang="zh-CN" sz="1600" b="1">
              <a:effectLst>
                <a:outerShdw blurRad="38100" dist="38100" dir="2700000" algn="tl">
                  <a:srgbClr val="C0C0C0"/>
                </a:outerShdw>
              </a:effectLst>
            </a:endParaRPr>
          </a:p>
        </p:txBody>
      </p:sp>
      <p:sp>
        <p:nvSpPr>
          <p:cNvPr id="182311" name="Rectangle 39"/>
          <p:cNvSpPr>
            <a:spLocks noChangeArrowheads="1"/>
          </p:cNvSpPr>
          <p:nvPr/>
        </p:nvSpPr>
        <p:spPr bwMode="auto">
          <a:xfrm>
            <a:off x="7532688" y="5181601"/>
            <a:ext cx="3027362" cy="360363"/>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2000" b="1">
                <a:effectLst>
                  <a:outerShdw blurRad="38100" dist="38100" dir="2700000" algn="tl">
                    <a:srgbClr val="C0C0C0"/>
                  </a:outerShdw>
                </a:effectLst>
              </a:rPr>
              <a:t>OverDrawnState</a:t>
            </a:r>
            <a:endParaRPr lang="en-US" altLang="zh-CN" sz="2000" b="1">
              <a:effectLst>
                <a:outerShdw blurRad="38100" dist="38100" dir="2700000" algn="tl">
                  <a:srgbClr val="C0C0C0"/>
                </a:outerShdw>
              </a:effectLst>
            </a:endParaRPr>
          </a:p>
        </p:txBody>
      </p:sp>
      <p:sp>
        <p:nvSpPr>
          <p:cNvPr id="182312" name="Rectangle 40"/>
          <p:cNvSpPr>
            <a:spLocks noChangeArrowheads="1"/>
          </p:cNvSpPr>
          <p:nvPr/>
        </p:nvSpPr>
        <p:spPr bwMode="auto">
          <a:xfrm>
            <a:off x="7534276" y="5530850"/>
            <a:ext cx="3025775" cy="1125538"/>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1700" b="1">
                <a:effectLst>
                  <a:outerShdw blurRad="38100" dist="38100" dir="2700000" algn="tl">
                    <a:srgbClr val="C0C0C0"/>
                  </a:outerShdw>
                </a:effectLst>
              </a:rPr>
              <a:t>deposit(amt:double)</a:t>
            </a:r>
            <a:endParaRPr lang="en-US" altLang="zh-CN" sz="1700" b="1">
              <a:effectLst>
                <a:outerShdw blurRad="38100" dist="38100" dir="2700000" algn="tl">
                  <a:srgbClr val="C0C0C0"/>
                </a:outerShdw>
              </a:effectLst>
            </a:endParaRPr>
          </a:p>
          <a:p>
            <a:pPr>
              <a:defRPr/>
            </a:pPr>
            <a:r>
              <a:rPr lang="en-US" altLang="zh-CN" sz="1700" b="1">
                <a:effectLst>
                  <a:outerShdw blurRad="38100" dist="38100" dir="2700000" algn="tl">
                    <a:srgbClr val="C0C0C0"/>
                  </a:outerShdw>
                </a:effectLst>
              </a:rPr>
              <a:t>withdraw(amt:double)</a:t>
            </a:r>
            <a:endParaRPr lang="en-US" altLang="zh-CN" sz="1700" b="1">
              <a:effectLst>
                <a:outerShdw blurRad="38100" dist="38100" dir="2700000" algn="tl">
                  <a:srgbClr val="C0C0C0"/>
                </a:outerShdw>
              </a:effectLst>
            </a:endParaRPr>
          </a:p>
          <a:p>
            <a:pPr>
              <a:defRPr/>
            </a:pPr>
            <a:r>
              <a:rPr lang="en-US" altLang="zh-CN" sz="1600" b="1">
                <a:effectLst>
                  <a:outerShdw blurRad="38100" dist="38100" dir="2700000" algn="tl">
                    <a:srgbClr val="C0C0C0"/>
                  </a:outerShdw>
                </a:effectLst>
              </a:rPr>
              <a:t>isOverDrawnLimitReached()</a:t>
            </a:r>
            <a:endParaRPr lang="en-US" altLang="zh-CN" sz="1600" b="1">
              <a:effectLst>
                <a:outerShdw blurRad="38100" dist="38100" dir="2700000" algn="tl">
                  <a:srgbClr val="C0C0C0"/>
                </a:outerShdw>
              </a:effectLst>
            </a:endParaRPr>
          </a:p>
          <a:p>
            <a:pPr>
              <a:defRPr/>
            </a:pPr>
            <a:r>
              <a:rPr lang="en-US" altLang="zh-CN" sz="1700" b="1">
                <a:effectLst>
                  <a:outerShdw blurRad="38100" dist="38100" dir="2700000" algn="tl">
                    <a:srgbClr val="C0C0C0"/>
                  </a:outerShdw>
                </a:effectLst>
              </a:rPr>
              <a:t>sendMailToAccountHolder()</a:t>
            </a:r>
            <a:endParaRPr lang="en-US" altLang="zh-CN" sz="1700" b="1">
              <a:effectLst>
                <a:outerShdw blurRad="38100" dist="38100" dir="2700000" algn="tl">
                  <a:srgbClr val="C0C0C0"/>
                </a:outerShdw>
              </a:effectLst>
            </a:endParaRPr>
          </a:p>
        </p:txBody>
      </p:sp>
      <p:grpSp>
        <p:nvGrpSpPr>
          <p:cNvPr id="36887" name="Group 52"/>
          <p:cNvGrpSpPr/>
          <p:nvPr/>
        </p:nvGrpSpPr>
        <p:grpSpPr bwMode="auto">
          <a:xfrm>
            <a:off x="4525963" y="0"/>
            <a:ext cx="5962650" cy="738188"/>
            <a:chOff x="1891" y="0"/>
            <a:chExt cx="3756" cy="465"/>
          </a:xfrm>
        </p:grpSpPr>
        <p:sp>
          <p:nvSpPr>
            <p:cNvPr id="36888" name="Rectangle 42"/>
            <p:cNvSpPr>
              <a:spLocks noChangeArrowheads="1"/>
            </p:cNvSpPr>
            <p:nvPr/>
          </p:nvSpPr>
          <p:spPr bwMode="auto">
            <a:xfrm>
              <a:off x="2245" y="0"/>
              <a:ext cx="340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t>State initState = new TransactionFeeState();</a:t>
              </a:r>
              <a:endParaRPr lang="en-US" altLang="zh-CN" sz="1400" b="1"/>
            </a:p>
            <a:p>
              <a:r>
                <a:rPr lang="en-US" altLang="zh-CN" sz="1400" b="1"/>
                <a:t>accContext = new BankContext(initState, "100 200 300 4000");</a:t>
              </a:r>
              <a:endParaRPr lang="en-US" altLang="zh-CN" sz="1400" b="1"/>
            </a:p>
            <a:p>
              <a:r>
                <a:rPr lang="en-US" altLang="zh-CN" sz="1400" b="1"/>
                <a:t>accContext.deposit(2500);</a:t>
              </a:r>
              <a:endParaRPr lang="en-US" altLang="zh-CN" sz="1400" b="1"/>
            </a:p>
          </p:txBody>
        </p:sp>
        <p:sp>
          <p:nvSpPr>
            <p:cNvPr id="36889" name="Line 43"/>
            <p:cNvSpPr>
              <a:spLocks noChangeShapeType="1"/>
            </p:cNvSpPr>
            <p:nvPr/>
          </p:nvSpPr>
          <p:spPr bwMode="auto">
            <a:xfrm>
              <a:off x="1964" y="337"/>
              <a:ext cx="2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0" name="Oval 44"/>
            <p:cNvSpPr>
              <a:spLocks noChangeArrowheads="1"/>
            </p:cNvSpPr>
            <p:nvPr/>
          </p:nvSpPr>
          <p:spPr bwMode="auto">
            <a:xfrm>
              <a:off x="1891" y="292"/>
              <a:ext cx="90" cy="90"/>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182317" name="Line 45"/>
          <p:cNvSpPr>
            <a:spLocks noChangeShapeType="1"/>
          </p:cNvSpPr>
          <p:nvPr/>
        </p:nvSpPr>
        <p:spPr bwMode="auto">
          <a:xfrm flipH="1">
            <a:off x="4367213" y="620714"/>
            <a:ext cx="1873250" cy="2232025"/>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18" name="Line 46"/>
          <p:cNvSpPr>
            <a:spLocks noChangeShapeType="1"/>
          </p:cNvSpPr>
          <p:nvPr/>
        </p:nvSpPr>
        <p:spPr bwMode="auto">
          <a:xfrm>
            <a:off x="4511676" y="2781300"/>
            <a:ext cx="1871663" cy="0"/>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19" name="Line 47"/>
          <p:cNvSpPr>
            <a:spLocks noChangeShapeType="1"/>
          </p:cNvSpPr>
          <p:nvPr/>
        </p:nvSpPr>
        <p:spPr bwMode="auto">
          <a:xfrm>
            <a:off x="4440238" y="2852738"/>
            <a:ext cx="755650" cy="2843212"/>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20" name="Line 48"/>
          <p:cNvSpPr>
            <a:spLocks noChangeShapeType="1"/>
          </p:cNvSpPr>
          <p:nvPr/>
        </p:nvSpPr>
        <p:spPr bwMode="auto">
          <a:xfrm flipH="1" flipV="1">
            <a:off x="4367213" y="3573463"/>
            <a:ext cx="576262" cy="2087562"/>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22" name="AutoShape 50"/>
          <p:cNvSpPr>
            <a:spLocks noChangeArrowheads="1"/>
          </p:cNvSpPr>
          <p:nvPr/>
        </p:nvSpPr>
        <p:spPr bwMode="auto">
          <a:xfrm rot="16433546" flipH="1">
            <a:off x="10050464" y="1770064"/>
            <a:ext cx="434975" cy="288925"/>
          </a:xfrm>
          <a:prstGeom prst="curvedUpArrow">
            <a:avLst>
              <a:gd name="adj1" fmla="val 30110"/>
              <a:gd name="adj2" fmla="val 60220"/>
              <a:gd name="adj3" fmla="val 33306"/>
            </a:avLst>
          </a:prstGeom>
          <a:solidFill>
            <a:srgbClr val="FF0000"/>
          </a:solidFill>
          <a:ln w="9525">
            <a:solidFill>
              <a:srgbClr val="0000FF"/>
            </a:solidFill>
            <a:miter lim="800000"/>
          </a:ln>
        </p:spPr>
        <p:txBody>
          <a:bodyPr vert="eaVert" wrap="none" anchor="ctr"/>
          <a:lstStyle/>
          <a:p>
            <a:pPr algn="ctr"/>
            <a:endParaRPr lang="zh-CN" altLang="zh-CN"/>
          </a:p>
        </p:txBody>
      </p:sp>
      <p:sp>
        <p:nvSpPr>
          <p:cNvPr id="182323" name="Line 51"/>
          <p:cNvSpPr>
            <a:spLocks noChangeShapeType="1"/>
          </p:cNvSpPr>
          <p:nvPr/>
        </p:nvSpPr>
        <p:spPr bwMode="auto">
          <a:xfrm flipH="1">
            <a:off x="4872038" y="1989138"/>
            <a:ext cx="1511300" cy="576262"/>
          </a:xfrm>
          <a:prstGeom prst="line">
            <a:avLst/>
          </a:prstGeom>
          <a:noFill/>
          <a:ln w="222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25" name="Line 53"/>
          <p:cNvSpPr>
            <a:spLocks noChangeShapeType="1"/>
          </p:cNvSpPr>
          <p:nvPr/>
        </p:nvSpPr>
        <p:spPr bwMode="auto">
          <a:xfrm flipV="1">
            <a:off x="5591176" y="1773239"/>
            <a:ext cx="720725" cy="3887787"/>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326" name="Line 54"/>
          <p:cNvSpPr>
            <a:spLocks noChangeShapeType="1"/>
          </p:cNvSpPr>
          <p:nvPr/>
        </p:nvSpPr>
        <p:spPr bwMode="auto">
          <a:xfrm flipH="1">
            <a:off x="3792538" y="1773239"/>
            <a:ext cx="2519362" cy="1584325"/>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2330" name="Group 58"/>
          <p:cNvGrpSpPr/>
          <p:nvPr/>
        </p:nvGrpSpPr>
        <p:grpSpPr bwMode="auto">
          <a:xfrm>
            <a:off x="3792538" y="3284539"/>
            <a:ext cx="1295400" cy="2376487"/>
            <a:chOff x="1429" y="2069"/>
            <a:chExt cx="816" cy="1497"/>
          </a:xfrm>
        </p:grpSpPr>
        <p:sp>
          <p:nvSpPr>
            <p:cNvPr id="36900" name="Line 56"/>
            <p:cNvSpPr>
              <a:spLocks noChangeShapeType="1"/>
            </p:cNvSpPr>
            <p:nvPr/>
          </p:nvSpPr>
          <p:spPr bwMode="auto">
            <a:xfrm flipH="1" flipV="1">
              <a:off x="1837" y="2069"/>
              <a:ext cx="408" cy="14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901" name="Line 57"/>
            <p:cNvSpPr>
              <a:spLocks noChangeShapeType="1"/>
            </p:cNvSpPr>
            <p:nvPr/>
          </p:nvSpPr>
          <p:spPr bwMode="auto">
            <a:xfrm flipH="1">
              <a:off x="1429" y="2069"/>
              <a:ext cx="4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2317"/>
                                        </p:tgtEl>
                                        <p:attrNameLst>
                                          <p:attrName>style.visibility</p:attrName>
                                        </p:attrNameLst>
                                      </p:cBhvr>
                                      <p:to>
                                        <p:strVal val="visible"/>
                                      </p:to>
                                    </p:set>
                                    <p:animEffect transition="in" filter="fade">
                                      <p:cBhvr>
                                        <p:cTn id="7" dur="1000"/>
                                        <p:tgtEl>
                                          <p:spTgt spid="182317"/>
                                        </p:tgtEl>
                                      </p:cBhvr>
                                    </p:animEffect>
                                    <p:anim calcmode="lin" valueType="num">
                                      <p:cBhvr>
                                        <p:cTn id="8" dur="1000" fill="hold"/>
                                        <p:tgtEl>
                                          <p:spTgt spid="182317"/>
                                        </p:tgtEl>
                                        <p:attrNameLst>
                                          <p:attrName>ppt_x</p:attrName>
                                        </p:attrNameLst>
                                      </p:cBhvr>
                                      <p:tavLst>
                                        <p:tav tm="0">
                                          <p:val>
                                            <p:strVal val="#ppt_x"/>
                                          </p:val>
                                        </p:tav>
                                        <p:tav tm="100000">
                                          <p:val>
                                            <p:strVal val="#ppt_x"/>
                                          </p:val>
                                        </p:tav>
                                      </p:tavLst>
                                    </p:anim>
                                    <p:anim calcmode="lin" valueType="num">
                                      <p:cBhvr>
                                        <p:cTn id="9" dur="1000" fill="hold"/>
                                        <p:tgtEl>
                                          <p:spTgt spid="1823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82318"/>
                                        </p:tgtEl>
                                        <p:attrNameLst>
                                          <p:attrName>style.visibility</p:attrName>
                                        </p:attrNameLst>
                                      </p:cBhvr>
                                      <p:to>
                                        <p:strVal val="visible"/>
                                      </p:to>
                                    </p:set>
                                    <p:anim calcmode="lin" valueType="num">
                                      <p:cBhvr>
                                        <p:cTn id="14" dur="1000" fill="hold"/>
                                        <p:tgtEl>
                                          <p:spTgt spid="182318"/>
                                        </p:tgtEl>
                                        <p:attrNameLst>
                                          <p:attrName>ppt_x</p:attrName>
                                        </p:attrNameLst>
                                      </p:cBhvr>
                                      <p:tavLst>
                                        <p:tav tm="0">
                                          <p:val>
                                            <p:strVal val="#ppt_x-.2"/>
                                          </p:val>
                                        </p:tav>
                                        <p:tav tm="100000">
                                          <p:val>
                                            <p:strVal val="#ppt_x"/>
                                          </p:val>
                                        </p:tav>
                                      </p:tavLst>
                                    </p:anim>
                                    <p:anim calcmode="lin" valueType="num">
                                      <p:cBhvr>
                                        <p:cTn id="15" dur="1000" fill="hold"/>
                                        <p:tgtEl>
                                          <p:spTgt spid="18231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2318"/>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82319"/>
                                        </p:tgtEl>
                                        <p:attrNameLst>
                                          <p:attrName>style.visibility</p:attrName>
                                        </p:attrNameLst>
                                      </p:cBhvr>
                                      <p:to>
                                        <p:strVal val="visible"/>
                                      </p:to>
                                    </p:set>
                                    <p:anim calcmode="lin" valueType="num">
                                      <p:cBhvr>
                                        <p:cTn id="21" dur="1000" fill="hold"/>
                                        <p:tgtEl>
                                          <p:spTgt spid="182319"/>
                                        </p:tgtEl>
                                        <p:attrNameLst>
                                          <p:attrName>ppt_x</p:attrName>
                                        </p:attrNameLst>
                                      </p:cBhvr>
                                      <p:tavLst>
                                        <p:tav tm="0">
                                          <p:val>
                                            <p:strVal val="#ppt_x-.2"/>
                                          </p:val>
                                        </p:tav>
                                        <p:tav tm="100000">
                                          <p:val>
                                            <p:strVal val="#ppt_x"/>
                                          </p:val>
                                        </p:tav>
                                      </p:tavLst>
                                    </p:anim>
                                    <p:anim calcmode="lin" valueType="num">
                                      <p:cBhvr>
                                        <p:cTn id="22" dur="1000" fill="hold"/>
                                        <p:tgtEl>
                                          <p:spTgt spid="18231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823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2330"/>
                                        </p:tgtEl>
                                        <p:attrNameLst>
                                          <p:attrName>style.visibility</p:attrName>
                                        </p:attrNameLst>
                                      </p:cBhvr>
                                      <p:to>
                                        <p:strVal val="visible"/>
                                      </p:to>
                                    </p:set>
                                    <p:animEffect transition="in" filter="fade">
                                      <p:cBhvr>
                                        <p:cTn id="28" dur="1000"/>
                                        <p:tgtEl>
                                          <p:spTgt spid="182330"/>
                                        </p:tgtEl>
                                      </p:cBhvr>
                                    </p:animEffect>
                                    <p:anim calcmode="lin" valueType="num">
                                      <p:cBhvr>
                                        <p:cTn id="29" dur="1000" fill="hold"/>
                                        <p:tgtEl>
                                          <p:spTgt spid="182330"/>
                                        </p:tgtEl>
                                        <p:attrNameLst>
                                          <p:attrName>ppt_x</p:attrName>
                                        </p:attrNameLst>
                                      </p:cBhvr>
                                      <p:tavLst>
                                        <p:tav tm="0">
                                          <p:val>
                                            <p:strVal val="#ppt_x"/>
                                          </p:val>
                                        </p:tav>
                                        <p:tav tm="100000">
                                          <p:val>
                                            <p:strVal val="#ppt_x"/>
                                          </p:val>
                                        </p:tav>
                                      </p:tavLst>
                                    </p:anim>
                                    <p:anim calcmode="lin" valueType="num">
                                      <p:cBhvr>
                                        <p:cTn id="30" dur="1000" fill="hold"/>
                                        <p:tgtEl>
                                          <p:spTgt spid="18233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2320"/>
                                        </p:tgtEl>
                                        <p:attrNameLst>
                                          <p:attrName>style.visibility</p:attrName>
                                        </p:attrNameLst>
                                      </p:cBhvr>
                                      <p:to>
                                        <p:strVal val="visible"/>
                                      </p:to>
                                    </p:set>
                                    <p:animEffect transition="in" filter="fade">
                                      <p:cBhvr>
                                        <p:cTn id="35" dur="1000"/>
                                        <p:tgtEl>
                                          <p:spTgt spid="182320"/>
                                        </p:tgtEl>
                                      </p:cBhvr>
                                    </p:animEffect>
                                    <p:anim calcmode="lin" valueType="num">
                                      <p:cBhvr>
                                        <p:cTn id="36" dur="1000" fill="hold"/>
                                        <p:tgtEl>
                                          <p:spTgt spid="182320"/>
                                        </p:tgtEl>
                                        <p:attrNameLst>
                                          <p:attrName>ppt_x</p:attrName>
                                        </p:attrNameLst>
                                      </p:cBhvr>
                                      <p:tavLst>
                                        <p:tav tm="0">
                                          <p:val>
                                            <p:strVal val="#ppt_x"/>
                                          </p:val>
                                        </p:tav>
                                        <p:tav tm="100000">
                                          <p:val>
                                            <p:strVal val="#ppt_x"/>
                                          </p:val>
                                        </p:tav>
                                      </p:tavLst>
                                    </p:anim>
                                    <p:anim calcmode="lin" valueType="num">
                                      <p:cBhvr>
                                        <p:cTn id="37" dur="1000" fill="hold"/>
                                        <p:tgtEl>
                                          <p:spTgt spid="1823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2325"/>
                                        </p:tgtEl>
                                        <p:attrNameLst>
                                          <p:attrName>style.visibility</p:attrName>
                                        </p:attrNameLst>
                                      </p:cBhvr>
                                      <p:to>
                                        <p:strVal val="visible"/>
                                      </p:to>
                                    </p:set>
                                    <p:animEffect transition="in" filter="fade">
                                      <p:cBhvr>
                                        <p:cTn id="42" dur="1000"/>
                                        <p:tgtEl>
                                          <p:spTgt spid="182325"/>
                                        </p:tgtEl>
                                      </p:cBhvr>
                                    </p:animEffect>
                                    <p:anim calcmode="lin" valueType="num">
                                      <p:cBhvr>
                                        <p:cTn id="43" dur="1000" fill="hold"/>
                                        <p:tgtEl>
                                          <p:spTgt spid="182325"/>
                                        </p:tgtEl>
                                        <p:attrNameLst>
                                          <p:attrName>ppt_x</p:attrName>
                                        </p:attrNameLst>
                                      </p:cBhvr>
                                      <p:tavLst>
                                        <p:tav tm="0">
                                          <p:val>
                                            <p:strVal val="#ppt_x"/>
                                          </p:val>
                                        </p:tav>
                                        <p:tav tm="100000">
                                          <p:val>
                                            <p:strVal val="#ppt_x"/>
                                          </p:val>
                                        </p:tav>
                                      </p:tavLst>
                                    </p:anim>
                                    <p:anim calcmode="lin" valueType="num">
                                      <p:cBhvr>
                                        <p:cTn id="44" dur="1000" fill="hold"/>
                                        <p:tgtEl>
                                          <p:spTgt spid="1823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82326"/>
                                        </p:tgtEl>
                                        <p:attrNameLst>
                                          <p:attrName>style.visibility</p:attrName>
                                        </p:attrNameLst>
                                      </p:cBhvr>
                                      <p:to>
                                        <p:strVal val="visible"/>
                                      </p:to>
                                    </p:set>
                                    <p:animEffect transition="in" filter="fade">
                                      <p:cBhvr>
                                        <p:cTn id="49" dur="1000"/>
                                        <p:tgtEl>
                                          <p:spTgt spid="182326"/>
                                        </p:tgtEl>
                                      </p:cBhvr>
                                    </p:animEffect>
                                    <p:anim calcmode="lin" valueType="num">
                                      <p:cBhvr>
                                        <p:cTn id="50" dur="1000" fill="hold"/>
                                        <p:tgtEl>
                                          <p:spTgt spid="182326"/>
                                        </p:tgtEl>
                                        <p:attrNameLst>
                                          <p:attrName>ppt_x</p:attrName>
                                        </p:attrNameLst>
                                      </p:cBhvr>
                                      <p:tavLst>
                                        <p:tav tm="0">
                                          <p:val>
                                            <p:strVal val="#ppt_x"/>
                                          </p:val>
                                        </p:tav>
                                        <p:tav tm="100000">
                                          <p:val>
                                            <p:strVal val="#ppt_x"/>
                                          </p:val>
                                        </p:tav>
                                      </p:tavLst>
                                    </p:anim>
                                    <p:anim calcmode="lin" valueType="num">
                                      <p:cBhvr>
                                        <p:cTn id="51" dur="1000" fill="hold"/>
                                        <p:tgtEl>
                                          <p:spTgt spid="1823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82322"/>
                                        </p:tgtEl>
                                        <p:attrNameLst>
                                          <p:attrName>style.visibility</p:attrName>
                                        </p:attrNameLst>
                                      </p:cBhvr>
                                      <p:to>
                                        <p:strVal val="visible"/>
                                      </p:to>
                                    </p:set>
                                    <p:animEffect transition="in" filter="fade">
                                      <p:cBhvr>
                                        <p:cTn id="56" dur="1000"/>
                                        <p:tgtEl>
                                          <p:spTgt spid="182322"/>
                                        </p:tgtEl>
                                      </p:cBhvr>
                                    </p:animEffect>
                                    <p:anim calcmode="lin" valueType="num">
                                      <p:cBhvr>
                                        <p:cTn id="57" dur="1000" fill="hold"/>
                                        <p:tgtEl>
                                          <p:spTgt spid="182322"/>
                                        </p:tgtEl>
                                        <p:attrNameLst>
                                          <p:attrName>ppt_x</p:attrName>
                                        </p:attrNameLst>
                                      </p:cBhvr>
                                      <p:tavLst>
                                        <p:tav tm="0">
                                          <p:val>
                                            <p:strVal val="#ppt_x"/>
                                          </p:val>
                                        </p:tav>
                                        <p:tav tm="100000">
                                          <p:val>
                                            <p:strVal val="#ppt_x"/>
                                          </p:val>
                                        </p:tav>
                                      </p:tavLst>
                                    </p:anim>
                                    <p:anim calcmode="lin" valueType="num">
                                      <p:cBhvr>
                                        <p:cTn id="58" dur="1000" fill="hold"/>
                                        <p:tgtEl>
                                          <p:spTgt spid="1823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82323"/>
                                        </p:tgtEl>
                                        <p:attrNameLst>
                                          <p:attrName>style.visibility</p:attrName>
                                        </p:attrNameLst>
                                      </p:cBhvr>
                                      <p:to>
                                        <p:strVal val="visible"/>
                                      </p:to>
                                    </p:set>
                                    <p:animEffect transition="in" filter="fade">
                                      <p:cBhvr>
                                        <p:cTn id="63" dur="1000"/>
                                        <p:tgtEl>
                                          <p:spTgt spid="182323"/>
                                        </p:tgtEl>
                                      </p:cBhvr>
                                    </p:animEffect>
                                    <p:anim calcmode="lin" valueType="num">
                                      <p:cBhvr>
                                        <p:cTn id="64" dur="1000" fill="hold"/>
                                        <p:tgtEl>
                                          <p:spTgt spid="182323"/>
                                        </p:tgtEl>
                                        <p:attrNameLst>
                                          <p:attrName>ppt_x</p:attrName>
                                        </p:attrNameLst>
                                      </p:cBhvr>
                                      <p:tavLst>
                                        <p:tav tm="0">
                                          <p:val>
                                            <p:strVal val="#ppt_x"/>
                                          </p:val>
                                        </p:tav>
                                        <p:tav tm="100000">
                                          <p:val>
                                            <p:strVal val="#ppt_x"/>
                                          </p:val>
                                        </p:tav>
                                      </p:tavLst>
                                    </p:anim>
                                    <p:anim calcmode="lin" valueType="num">
                                      <p:cBhvr>
                                        <p:cTn id="65" dur="1000" fill="hold"/>
                                        <p:tgtEl>
                                          <p:spTgt spid="182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17" grpId="0" animBg="1"/>
      <p:bldP spid="182318" grpId="0" animBg="1"/>
      <p:bldP spid="182319" grpId="0" animBg="1"/>
      <p:bldP spid="182320" grpId="0" animBg="1"/>
      <p:bldP spid="182322" grpId="0" animBg="1"/>
      <p:bldP spid="182323" grpId="0" animBg="1"/>
      <p:bldP spid="182325" grpId="0" animBg="1"/>
      <p:bldP spid="1823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ChangeArrowheads="1"/>
          </p:cNvSpPr>
          <p:nvPr/>
        </p:nvSpPr>
        <p:spPr bwMode="auto">
          <a:xfrm>
            <a:off x="2063750" y="1412875"/>
            <a:ext cx="1295400" cy="431800"/>
          </a:xfrm>
          <a:prstGeom prst="rect">
            <a:avLst/>
          </a:prstGeom>
          <a:solidFill>
            <a:schemeClr val="accent1"/>
          </a:solidFill>
          <a:ln w="9525">
            <a:solidFill>
              <a:schemeClr val="tx1"/>
            </a:solidFill>
            <a:miter lim="800000"/>
          </a:ln>
        </p:spPr>
        <p:txBody>
          <a:bodyPr wrap="none" anchor="ctr"/>
          <a:lstStyle/>
          <a:p>
            <a:pPr algn="ctr"/>
            <a:r>
              <a:rPr lang="en-US" altLang="zh-CN" sz="2000" b="1"/>
              <a:t>:ClientGUI</a:t>
            </a:r>
            <a:endParaRPr lang="en-US" altLang="zh-CN" sz="2000" b="1"/>
          </a:p>
        </p:txBody>
      </p:sp>
      <p:sp>
        <p:nvSpPr>
          <p:cNvPr id="37890" name="Rectangle 5"/>
          <p:cNvSpPr>
            <a:spLocks noChangeArrowheads="1"/>
          </p:cNvSpPr>
          <p:nvPr/>
        </p:nvSpPr>
        <p:spPr bwMode="auto">
          <a:xfrm>
            <a:off x="3865563" y="1412875"/>
            <a:ext cx="1727200" cy="503238"/>
          </a:xfrm>
          <a:prstGeom prst="rect">
            <a:avLst/>
          </a:prstGeom>
          <a:solidFill>
            <a:schemeClr val="accent1"/>
          </a:solidFill>
          <a:ln w="9525">
            <a:solidFill>
              <a:schemeClr val="tx1"/>
            </a:solidFill>
            <a:miter lim="800000"/>
          </a:ln>
        </p:spPr>
        <p:txBody>
          <a:bodyPr wrap="none" anchor="ctr"/>
          <a:lstStyle/>
          <a:p>
            <a:pPr algn="ctr"/>
            <a:r>
              <a:rPr lang="en-US" altLang="zh-CN" sz="2000" b="1"/>
              <a:t>:BankContext</a:t>
            </a:r>
            <a:endParaRPr lang="en-US" altLang="zh-CN" sz="2000" b="1"/>
          </a:p>
        </p:txBody>
      </p:sp>
      <p:sp>
        <p:nvSpPr>
          <p:cNvPr id="37891" name="Rectangle 6"/>
          <p:cNvSpPr>
            <a:spLocks noChangeArrowheads="1"/>
          </p:cNvSpPr>
          <p:nvPr/>
        </p:nvSpPr>
        <p:spPr bwMode="auto">
          <a:xfrm>
            <a:off x="6096001" y="1412875"/>
            <a:ext cx="2232025" cy="431800"/>
          </a:xfrm>
          <a:prstGeom prst="rect">
            <a:avLst/>
          </a:prstGeom>
          <a:solidFill>
            <a:schemeClr val="accent1"/>
          </a:solidFill>
          <a:ln w="9525">
            <a:solidFill>
              <a:schemeClr val="tx1"/>
            </a:solidFill>
            <a:miter lim="800000"/>
          </a:ln>
        </p:spPr>
        <p:txBody>
          <a:bodyPr wrap="none" anchor="ctr"/>
          <a:lstStyle/>
          <a:p>
            <a:pPr algn="ctr"/>
            <a:r>
              <a:rPr lang="en-US" altLang="zh-CN" sz="2000" b="1"/>
              <a:t>:TransactionState</a:t>
            </a:r>
            <a:endParaRPr lang="en-US" altLang="zh-CN" sz="2000" b="1"/>
          </a:p>
        </p:txBody>
      </p:sp>
      <p:sp>
        <p:nvSpPr>
          <p:cNvPr id="37892" name="Rectangle 7"/>
          <p:cNvSpPr>
            <a:spLocks noChangeArrowheads="1"/>
          </p:cNvSpPr>
          <p:nvPr/>
        </p:nvSpPr>
        <p:spPr bwMode="auto">
          <a:xfrm>
            <a:off x="9121775" y="1412875"/>
            <a:ext cx="1150938" cy="431800"/>
          </a:xfrm>
          <a:prstGeom prst="rect">
            <a:avLst/>
          </a:prstGeom>
          <a:solidFill>
            <a:schemeClr val="accent1"/>
          </a:solidFill>
          <a:ln w="9525">
            <a:solidFill>
              <a:schemeClr val="tx1"/>
            </a:solidFill>
            <a:miter lim="800000"/>
          </a:ln>
        </p:spPr>
        <p:txBody>
          <a:bodyPr wrap="none" anchor="ctr"/>
          <a:lstStyle/>
          <a:p>
            <a:pPr algn="ctr"/>
            <a:r>
              <a:rPr lang="en-US" altLang="zh-CN" sz="2000" b="1"/>
              <a:t>:State</a:t>
            </a:r>
            <a:endParaRPr lang="en-US" altLang="zh-CN" sz="2000" b="1"/>
          </a:p>
        </p:txBody>
      </p:sp>
      <p:sp>
        <p:nvSpPr>
          <p:cNvPr id="37893" name="Line 8"/>
          <p:cNvSpPr>
            <a:spLocks noChangeShapeType="1"/>
          </p:cNvSpPr>
          <p:nvPr/>
        </p:nvSpPr>
        <p:spPr bwMode="auto">
          <a:xfrm>
            <a:off x="2711450" y="1844676"/>
            <a:ext cx="0" cy="4105275"/>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894" name="Line 9"/>
          <p:cNvSpPr>
            <a:spLocks noChangeShapeType="1"/>
          </p:cNvSpPr>
          <p:nvPr/>
        </p:nvSpPr>
        <p:spPr bwMode="auto">
          <a:xfrm>
            <a:off x="4727575" y="1916114"/>
            <a:ext cx="0" cy="403383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895" name="Line 10"/>
          <p:cNvSpPr>
            <a:spLocks noChangeShapeType="1"/>
          </p:cNvSpPr>
          <p:nvPr/>
        </p:nvSpPr>
        <p:spPr bwMode="auto">
          <a:xfrm>
            <a:off x="6888163" y="1844676"/>
            <a:ext cx="0" cy="4176713"/>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896" name="Line 11"/>
          <p:cNvSpPr>
            <a:spLocks noChangeShapeType="1"/>
          </p:cNvSpPr>
          <p:nvPr/>
        </p:nvSpPr>
        <p:spPr bwMode="auto">
          <a:xfrm>
            <a:off x="9796463" y="1773238"/>
            <a:ext cx="0" cy="424815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897" name="Line 12"/>
          <p:cNvSpPr>
            <a:spLocks noChangeShapeType="1"/>
          </p:cNvSpPr>
          <p:nvPr/>
        </p:nvSpPr>
        <p:spPr bwMode="auto">
          <a:xfrm>
            <a:off x="2711451" y="2463800"/>
            <a:ext cx="20161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Text Box 13"/>
          <p:cNvSpPr txBox="1">
            <a:spLocks noChangeArrowheads="1"/>
          </p:cNvSpPr>
          <p:nvPr/>
        </p:nvSpPr>
        <p:spPr bwMode="auto">
          <a:xfrm>
            <a:off x="2884489" y="2119314"/>
            <a:ext cx="1728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000" b="1"/>
              <a:t>deposit(2500</a:t>
            </a:r>
            <a:r>
              <a:rPr lang="en-US" altLang="zh-CN"/>
              <a:t>)</a:t>
            </a:r>
            <a:endParaRPr lang="en-US" altLang="zh-CN"/>
          </a:p>
        </p:txBody>
      </p:sp>
      <p:sp>
        <p:nvSpPr>
          <p:cNvPr id="183310" name="Rectangle 14"/>
          <p:cNvSpPr>
            <a:spLocks noChangeArrowheads="1"/>
          </p:cNvSpPr>
          <p:nvPr/>
        </p:nvSpPr>
        <p:spPr bwMode="auto">
          <a:xfrm>
            <a:off x="4800601" y="2349500"/>
            <a:ext cx="1864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dirty="0" err="1">
                <a:effectLst>
                  <a:outerShdw blurRad="38100" dist="38100" dir="2700000" algn="tl">
                    <a:srgbClr val="C0C0C0"/>
                  </a:outerShdw>
                </a:effectLst>
              </a:rPr>
              <a:t>setContext</a:t>
            </a:r>
            <a:r>
              <a:rPr lang="en-US" altLang="zh-CN" sz="2000" b="1" dirty="0">
                <a:effectLst>
                  <a:outerShdw blurRad="38100" dist="38100" dir="2700000" algn="tl">
                    <a:srgbClr val="C0C0C0"/>
                  </a:outerShdw>
                </a:effectLst>
              </a:rPr>
              <a:t>(con</a:t>
            </a:r>
            <a:r>
              <a:rPr lang="en-US" altLang="zh-CN"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
        <p:nvSpPr>
          <p:cNvPr id="37900" name="Line 15"/>
          <p:cNvSpPr>
            <a:spLocks noChangeShapeType="1"/>
          </p:cNvSpPr>
          <p:nvPr/>
        </p:nvSpPr>
        <p:spPr bwMode="auto">
          <a:xfrm>
            <a:off x="4727576" y="2781300"/>
            <a:ext cx="496887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2" name="Rectangle 16"/>
          <p:cNvSpPr>
            <a:spLocks noChangeArrowheads="1"/>
          </p:cNvSpPr>
          <p:nvPr/>
        </p:nvSpPr>
        <p:spPr bwMode="auto">
          <a:xfrm>
            <a:off x="4873626" y="2868613"/>
            <a:ext cx="16530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dirty="0">
                <a:effectLst>
                  <a:outerShdw blurRad="38100" dist="38100" dir="2700000" algn="tl">
                    <a:srgbClr val="C0C0C0"/>
                  </a:outerShdw>
                </a:effectLst>
              </a:rPr>
              <a:t>deposit(2500</a:t>
            </a:r>
            <a:r>
              <a:rPr lang="en-US" altLang="zh-CN"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
        <p:nvSpPr>
          <p:cNvPr id="37902" name="Line 17"/>
          <p:cNvSpPr>
            <a:spLocks noChangeShapeType="1"/>
          </p:cNvSpPr>
          <p:nvPr/>
        </p:nvSpPr>
        <p:spPr bwMode="auto">
          <a:xfrm>
            <a:off x="4714875" y="3300413"/>
            <a:ext cx="21780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4" name="Rectangle 18"/>
          <p:cNvSpPr>
            <a:spLocks noChangeArrowheads="1"/>
          </p:cNvSpPr>
          <p:nvPr/>
        </p:nvSpPr>
        <p:spPr bwMode="auto">
          <a:xfrm>
            <a:off x="4886326" y="3357563"/>
            <a:ext cx="1499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dirty="0" err="1">
                <a:effectLst>
                  <a:outerShdw blurRad="38100" dist="38100" dir="2700000" algn="tl">
                    <a:srgbClr val="C0C0C0"/>
                  </a:outerShdw>
                </a:effectLst>
              </a:rPr>
              <a:t>getBalance</a:t>
            </a:r>
            <a:r>
              <a:rPr lang="en-US" altLang="zh-CN"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
        <p:nvSpPr>
          <p:cNvPr id="37904" name="Line 19"/>
          <p:cNvSpPr>
            <a:spLocks noChangeShapeType="1"/>
          </p:cNvSpPr>
          <p:nvPr/>
        </p:nvSpPr>
        <p:spPr bwMode="auto">
          <a:xfrm flipH="1">
            <a:off x="4727575" y="3716338"/>
            <a:ext cx="21780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6" name="Rectangle 20"/>
          <p:cNvSpPr>
            <a:spLocks noChangeArrowheads="1"/>
          </p:cNvSpPr>
          <p:nvPr/>
        </p:nvSpPr>
        <p:spPr bwMode="auto">
          <a:xfrm>
            <a:off x="7319963" y="4240213"/>
            <a:ext cx="1634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dirty="0" err="1">
                <a:effectLst>
                  <a:outerShdw blurRad="38100" dist="38100" dir="2700000" algn="tl">
                    <a:srgbClr val="C0C0C0"/>
                  </a:outerShdw>
                </a:effectLst>
              </a:rPr>
              <a:t>changeState</a:t>
            </a:r>
            <a:r>
              <a:rPr lang="en-US" altLang="zh-CN"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
        <p:nvSpPr>
          <p:cNvPr id="37906" name="Line 21"/>
          <p:cNvSpPr>
            <a:spLocks noChangeShapeType="1"/>
          </p:cNvSpPr>
          <p:nvPr/>
        </p:nvSpPr>
        <p:spPr bwMode="auto">
          <a:xfrm>
            <a:off x="6888164" y="4600575"/>
            <a:ext cx="28082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8" name="Rectangle 22"/>
          <p:cNvSpPr>
            <a:spLocks noChangeArrowheads="1"/>
          </p:cNvSpPr>
          <p:nvPr/>
        </p:nvSpPr>
        <p:spPr bwMode="auto">
          <a:xfrm>
            <a:off x="6888163" y="4745038"/>
            <a:ext cx="24672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b="1" dirty="0" err="1">
                <a:effectLst>
                  <a:outerShdw blurRad="38100" dist="38100" dir="2700000" algn="tl">
                    <a:srgbClr val="C0C0C0"/>
                  </a:outerShdw>
                </a:effectLst>
              </a:rPr>
              <a:t>setStateObj</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objState</a:t>
            </a:r>
            <a:r>
              <a:rPr lang="en-US" altLang="zh-CN" b="1" dirty="0">
                <a:effectLst>
                  <a:outerShdw blurRad="38100" dist="38100" dir="2700000" algn="tl">
                    <a:srgbClr val="C0C0C0"/>
                  </a:outerShdw>
                </a:effectLst>
              </a:rPr>
              <a:t>)</a:t>
            </a:r>
            <a:endParaRPr lang="en-US" altLang="zh-CN" b="1" dirty="0">
              <a:effectLst>
                <a:outerShdw blurRad="38100" dist="38100" dir="2700000" algn="tl">
                  <a:srgbClr val="C0C0C0"/>
                </a:outerShdw>
              </a:effectLst>
            </a:endParaRPr>
          </a:p>
        </p:txBody>
      </p:sp>
      <p:sp>
        <p:nvSpPr>
          <p:cNvPr id="37908" name="Line 23"/>
          <p:cNvSpPr>
            <a:spLocks noChangeShapeType="1"/>
          </p:cNvSpPr>
          <p:nvPr/>
        </p:nvSpPr>
        <p:spPr bwMode="auto">
          <a:xfrm flipH="1">
            <a:off x="4727575" y="5105400"/>
            <a:ext cx="50053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9" name="Rectangle 26"/>
          <p:cNvSpPr>
            <a:spLocks noChangeArrowheads="1"/>
          </p:cNvSpPr>
          <p:nvPr/>
        </p:nvSpPr>
        <p:spPr bwMode="auto">
          <a:xfrm>
            <a:off x="6900864" y="3789363"/>
            <a:ext cx="19168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0000"/>
                </a:solidFill>
              </a:rPr>
              <a:t>updateBalance</a:t>
            </a:r>
            <a:r>
              <a:rPr lang="en-US" altLang="zh-CN" b="1">
                <a:solidFill>
                  <a:srgbClr val="000000"/>
                </a:solidFill>
              </a:rPr>
              <a:t>()</a:t>
            </a:r>
            <a:endParaRPr lang="en-US" altLang="zh-CN" b="1">
              <a:solidFill>
                <a:srgbClr val="000000"/>
              </a:solidFill>
            </a:endParaRPr>
          </a:p>
        </p:txBody>
      </p:sp>
      <p:sp>
        <p:nvSpPr>
          <p:cNvPr id="37910" name="Line 27"/>
          <p:cNvSpPr>
            <a:spLocks noChangeShapeType="1"/>
          </p:cNvSpPr>
          <p:nvPr/>
        </p:nvSpPr>
        <p:spPr bwMode="auto">
          <a:xfrm flipH="1">
            <a:off x="4727575" y="4149725"/>
            <a:ext cx="50053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1" name="Text Box 28"/>
          <p:cNvSpPr txBox="1">
            <a:spLocks noChangeArrowheads="1"/>
          </p:cNvSpPr>
          <p:nvPr/>
        </p:nvSpPr>
        <p:spPr bwMode="auto">
          <a:xfrm>
            <a:off x="2135188" y="6211888"/>
            <a:ext cx="799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t>Sequence diagram for depositing 2500 dollars</a:t>
            </a:r>
            <a:endParaRPr lang="en-US" altLang="zh-CN" sz="2400" b="1"/>
          </a:p>
        </p:txBody>
      </p:sp>
      <p:sp>
        <p:nvSpPr>
          <p:cNvPr id="183325" name="Text Box 29"/>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679010" y="1125538"/>
            <a:ext cx="10918479" cy="4904070"/>
          </a:xfrm>
        </p:spPr>
        <p:txBody>
          <a:bodyPr>
            <a:normAutofit/>
          </a:bodyPr>
          <a:lstStyle/>
          <a:p>
            <a:pPr marL="609600" indent="-609600">
              <a:spcBef>
                <a:spcPct val="0"/>
              </a:spcBef>
              <a:buNone/>
            </a:pPr>
            <a:r>
              <a:rPr lang="en-US" altLang="zh-CN" b="1" dirty="0" err="1">
                <a:solidFill>
                  <a:srgbClr val="0000CC"/>
                </a:solidFill>
                <a:latin typeface="微软雅黑" panose="020B0503020204020204" pitchFamily="34" charset="-122"/>
                <a:ea typeface="微软雅黑" panose="020B0503020204020204" pitchFamily="34" charset="-122"/>
              </a:rPr>
              <a:t>BankContext</a:t>
            </a:r>
            <a:r>
              <a:rPr lang="en-US" altLang="zh-CN" b="1" dirty="0">
                <a:solidFill>
                  <a:srgbClr val="0000CC"/>
                </a:solidFill>
                <a:latin typeface="微软雅黑" panose="020B0503020204020204" pitchFamily="34" charset="-122"/>
                <a:ea typeface="微软雅黑" panose="020B0503020204020204" pitchFamily="34" charset="-122"/>
              </a:rPr>
              <a:t> class</a:t>
            </a:r>
            <a:r>
              <a:rPr lang="en-US" altLang="zh-CN" b="1" dirty="0">
                <a:solidFill>
                  <a:srgbClr val="CC3300"/>
                </a:solidFill>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609600" indent="-609600">
              <a:spcBef>
                <a:spcPts val="1200"/>
              </a:spcBef>
              <a:buFontTx/>
              <a:buAutoNum type="arabicPeriod"/>
            </a:pPr>
            <a:r>
              <a:rPr lang="zh-CN" altLang="en-US" b="1" dirty="0">
                <a:latin typeface="微软雅黑" panose="020B0503020204020204" pitchFamily="34" charset="-122"/>
                <a:ea typeface="微软雅黑" panose="020B0503020204020204" pitchFamily="34" charset="-122"/>
              </a:rPr>
              <a:t>保持数据 </a:t>
            </a:r>
            <a:r>
              <a:rPr lang="en-US" altLang="zh-CN" b="1" dirty="0">
                <a:latin typeface="微软雅黑" panose="020B0503020204020204" pitchFamily="34" charset="-122"/>
                <a:ea typeface="微软雅黑" panose="020B0503020204020204" pitchFamily="34" charset="-122"/>
              </a:rPr>
              <a:t>(Maintains data): </a:t>
            </a:r>
            <a:endParaRPr lang="en-US" altLang="zh-CN" b="1" dirty="0">
              <a:latin typeface="微软雅黑" panose="020B0503020204020204" pitchFamily="34" charset="-122"/>
              <a:ea typeface="微软雅黑" panose="020B0503020204020204" pitchFamily="34" charset="-122"/>
            </a:endParaRPr>
          </a:p>
          <a:p>
            <a:pPr marL="990600" lvl="1" indent="-533400">
              <a:spcBef>
                <a:spcPct val="0"/>
              </a:spcBef>
              <a:buFontTx/>
              <a:buChar char="•"/>
            </a:pPr>
            <a:r>
              <a:rPr lang="en-US" altLang="zh-CN" sz="2800" b="1" dirty="0" smtClean="0">
                <a:latin typeface="微软雅黑" panose="020B0503020204020204" pitchFamily="34" charset="-122"/>
                <a:ea typeface="微软雅黑" panose="020B0503020204020204" pitchFamily="34" charset="-122"/>
              </a:rPr>
              <a:t>balance, </a:t>
            </a:r>
            <a:endParaRPr lang="en-US" altLang="zh-CN" sz="2800" b="1" dirty="0" smtClean="0">
              <a:latin typeface="微软雅黑" panose="020B0503020204020204" pitchFamily="34" charset="-122"/>
              <a:ea typeface="微软雅黑" panose="020B0503020204020204" pitchFamily="34" charset="-122"/>
            </a:endParaRPr>
          </a:p>
          <a:p>
            <a:pPr marL="990600" lvl="1" indent="-533400">
              <a:spcBef>
                <a:spcPct val="0"/>
              </a:spcBef>
              <a:buFontTx/>
              <a:buChar char="•"/>
            </a:pPr>
            <a:r>
              <a:rPr lang="en-US" altLang="zh-CN" sz="2800" b="1" dirty="0" smtClean="0">
                <a:latin typeface="微软雅黑" panose="020B0503020204020204" pitchFamily="34" charset="-122"/>
                <a:ea typeface="微软雅黑" panose="020B0503020204020204" pitchFamily="34" charset="-122"/>
              </a:rPr>
              <a:t>account number</a:t>
            </a:r>
            <a:endParaRPr lang="en-US" altLang="zh-CN" sz="2800" b="1" dirty="0" smtClean="0">
              <a:latin typeface="微软雅黑" panose="020B0503020204020204" pitchFamily="34" charset="-122"/>
              <a:ea typeface="微软雅黑" panose="020B0503020204020204" pitchFamily="34" charset="-122"/>
            </a:endParaRPr>
          </a:p>
          <a:p>
            <a:pPr marL="990600" lvl="1" indent="-533400">
              <a:spcBef>
                <a:spcPct val="0"/>
              </a:spcBef>
              <a:buFontTx/>
              <a:buChar char="•"/>
            </a:pPr>
            <a:r>
              <a:rPr lang="en-US" altLang="zh-CN" sz="2800" b="1" dirty="0" smtClean="0">
                <a:latin typeface="微软雅黑" panose="020B0503020204020204" pitchFamily="34" charset="-122"/>
                <a:ea typeface="微软雅黑" panose="020B0503020204020204" pitchFamily="34" charset="-122"/>
              </a:rPr>
              <a:t>State object, and</a:t>
            </a:r>
            <a:endParaRPr lang="en-US" altLang="zh-CN" sz="2800" b="1" dirty="0" smtClean="0">
              <a:latin typeface="微软雅黑" panose="020B0503020204020204" pitchFamily="34" charset="-122"/>
              <a:ea typeface="微软雅黑" panose="020B0503020204020204" pitchFamily="34" charset="-122"/>
            </a:endParaRPr>
          </a:p>
          <a:p>
            <a:pPr marL="990600" lvl="1" indent="-533400">
              <a:spcBef>
                <a:spcPct val="0"/>
              </a:spcBef>
              <a:buFontTx/>
              <a:buChar char="•"/>
            </a:pPr>
            <a:r>
              <a:rPr lang="en-US" altLang="zh-CN" sz="2800" b="1" dirty="0" smtClean="0">
                <a:latin typeface="微软雅黑" panose="020B0503020204020204" pitchFamily="34" charset="-122"/>
                <a:ea typeface="微软雅黑" panose="020B0503020204020204" pitchFamily="34" charset="-122"/>
              </a:rPr>
              <a:t>the transaction limits</a:t>
            </a:r>
            <a:endParaRPr lang="en-US" altLang="zh-CN" sz="2800" b="1" dirty="0" smtClean="0">
              <a:latin typeface="微软雅黑" panose="020B0503020204020204" pitchFamily="34" charset="-122"/>
              <a:ea typeface="微软雅黑" panose="020B0503020204020204" pitchFamily="34" charset="-122"/>
            </a:endParaRPr>
          </a:p>
          <a:p>
            <a:pPr marL="609600" indent="-609600">
              <a:spcBef>
                <a:spcPct val="0"/>
              </a:spcBef>
              <a:buFontTx/>
              <a:buAutoNum type="arabicPeriod"/>
            </a:pPr>
            <a:r>
              <a:rPr lang="zh-CN" altLang="en-US" b="1" dirty="0">
                <a:latin typeface="微软雅黑" panose="020B0503020204020204" pitchFamily="34" charset="-122"/>
                <a:ea typeface="微软雅黑" panose="020B0503020204020204" pitchFamily="34" charset="-122"/>
              </a:rPr>
              <a:t>给客户类提供基本的存款与取款方法。</a:t>
            </a:r>
            <a:r>
              <a:rPr lang="en-US" altLang="zh-CN" b="1" dirty="0">
                <a:latin typeface="微软雅黑" panose="020B0503020204020204" pitchFamily="34" charset="-122"/>
                <a:ea typeface="微软雅黑" panose="020B0503020204020204" pitchFamily="34" charset="-122"/>
              </a:rPr>
              <a:t>Offers the basic methods </a:t>
            </a:r>
            <a:endParaRPr lang="en-US" altLang="zh-CN" b="1" dirty="0">
              <a:latin typeface="微软雅黑" panose="020B0503020204020204" pitchFamily="34" charset="-122"/>
              <a:ea typeface="微软雅黑" panose="020B0503020204020204" pitchFamily="34" charset="-122"/>
            </a:endParaRPr>
          </a:p>
          <a:p>
            <a:pPr marL="609600" indent="-609600">
              <a:spcBef>
                <a:spcPct val="0"/>
              </a:spcBef>
              <a:buNone/>
            </a:pPr>
            <a:r>
              <a:rPr lang="en-US" altLang="zh-CN" b="1" dirty="0">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deposit(double </a:t>
            </a:r>
            <a:r>
              <a:rPr lang="en-US" altLang="zh-CN" b="1" dirty="0" err="1">
                <a:solidFill>
                  <a:srgbClr val="0000CC"/>
                </a:solidFill>
                <a:latin typeface="微软雅黑" panose="020B0503020204020204" pitchFamily="34" charset="-122"/>
                <a:ea typeface="微软雅黑" panose="020B0503020204020204" pitchFamily="34" charset="-122"/>
              </a:rPr>
              <a:t>amt</a:t>
            </a:r>
            <a:r>
              <a:rPr lang="en-US" altLang="zh-CN" b="1" dirty="0">
                <a:solidFill>
                  <a:srgbClr val="0000CC"/>
                </a:solidFill>
                <a:latin typeface="微软雅黑" panose="020B0503020204020204" pitchFamily="34" charset="-122"/>
                <a:ea typeface="微软雅黑" panose="020B0503020204020204" pitchFamily="34" charset="-122"/>
              </a:rPr>
              <a:t>) and </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spcBef>
                <a:spcPct val="0"/>
              </a:spcBef>
              <a:buNone/>
            </a:pPr>
            <a:r>
              <a:rPr lang="en-US" altLang="zh-CN" b="1" dirty="0">
                <a:solidFill>
                  <a:srgbClr val="0000CC"/>
                </a:solidFill>
                <a:latin typeface="微软雅黑" panose="020B0503020204020204" pitchFamily="34" charset="-122"/>
                <a:ea typeface="微软雅黑" panose="020B0503020204020204" pitchFamily="34" charset="-122"/>
              </a:rPr>
              <a:t>            withdraw(double </a:t>
            </a:r>
            <a:r>
              <a:rPr lang="en-US" altLang="zh-CN" b="1" dirty="0" err="1">
                <a:solidFill>
                  <a:srgbClr val="0000CC"/>
                </a:solidFill>
                <a:latin typeface="微软雅黑" panose="020B0503020204020204" pitchFamily="34" charset="-122"/>
                <a:ea typeface="微软雅黑" panose="020B0503020204020204" pitchFamily="34" charset="-122"/>
              </a:rPr>
              <a:t>amt</a:t>
            </a:r>
            <a:r>
              <a:rPr lang="en-US" altLang="zh-CN" b="1" dirty="0">
                <a:solidFill>
                  <a:srgbClr val="0000CC"/>
                </a:solidFill>
                <a:latin typeface="微软雅黑" panose="020B0503020204020204" pitchFamily="34" charset="-122"/>
                <a:ea typeface="微软雅黑" panose="020B0503020204020204" pitchFamily="34" charset="-122"/>
              </a:rPr>
              <a:t>) </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spcBef>
                <a:spcPct val="0"/>
              </a:spcBef>
              <a:buNone/>
            </a:pPr>
            <a:r>
              <a:rPr lang="en-US" altLang="zh-CN" b="1" dirty="0">
                <a:latin typeface="微软雅黑" panose="020B0503020204020204" pitchFamily="34" charset="-122"/>
                <a:ea typeface="微软雅黑" panose="020B0503020204020204" pitchFamily="34" charset="-122"/>
              </a:rPr>
              <a:t>     inside which the same methods inside a state subclass will be called.</a:t>
            </a:r>
            <a:endParaRPr lang="en-US" altLang="zh-CN" b="1" dirty="0">
              <a:latin typeface="微软雅黑" panose="020B0503020204020204" pitchFamily="34" charset="-122"/>
              <a:ea typeface="微软雅黑" panose="020B0503020204020204" pitchFamily="34" charset="-122"/>
            </a:endParaRPr>
          </a:p>
        </p:txBody>
      </p:sp>
      <p:sp>
        <p:nvSpPr>
          <p:cNvPr id="34821" name="Text Box 5"/>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
        <p:nvSpPr>
          <p:cNvPr id="2" name="圆角矩形标注 1"/>
          <p:cNvSpPr/>
          <p:nvPr/>
        </p:nvSpPr>
        <p:spPr>
          <a:xfrm>
            <a:off x="7967664" y="1023938"/>
            <a:ext cx="2376487" cy="1441450"/>
          </a:xfrm>
          <a:prstGeom prst="wedgeRoundRectCallout">
            <a:avLst>
              <a:gd name="adj1" fmla="val -161164"/>
              <a:gd name="adj2" fmla="val -2567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CC"/>
                </a:solidFill>
                <a:latin typeface="微软雅黑" panose="020B0503020204020204" pitchFamily="34" charset="-122"/>
                <a:ea typeface="微软雅黑" panose="020B0503020204020204" pitchFamily="34" charset="-122"/>
              </a:rPr>
              <a:t>Context</a:t>
            </a:r>
            <a:r>
              <a:rPr lang="zh-CN" altLang="en-US" sz="2400" b="1" dirty="0">
                <a:solidFill>
                  <a:srgbClr val="0000CC"/>
                </a:solidFill>
                <a:latin typeface="微软雅黑" panose="020B0503020204020204" pitchFamily="34" charset="-122"/>
                <a:ea typeface="微软雅黑" panose="020B0503020204020204" pitchFamily="34" charset="-122"/>
              </a:rPr>
              <a:t>类</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400" b="1" dirty="0">
                <a:solidFill>
                  <a:srgbClr val="0000CC"/>
                </a:solidFill>
                <a:latin typeface="微软雅黑" panose="020B0503020204020204" pitchFamily="34" charset="-122"/>
                <a:ea typeface="微软雅黑" panose="020B0503020204020204" pitchFamily="34" charset="-122"/>
              </a:rPr>
              <a:t>提供较高层</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400" b="1" dirty="0">
                <a:solidFill>
                  <a:srgbClr val="0000CC"/>
                </a:solidFill>
                <a:latin typeface="微软雅黑" panose="020B0503020204020204" pitchFamily="34" charset="-122"/>
                <a:ea typeface="微软雅黑" panose="020B0503020204020204" pitchFamily="34" charset="-122"/>
              </a:rPr>
              <a:t>业务逻辑</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818">
                                            <p:txEl>
                                              <p:pRg st="2" end="2"/>
                                            </p:txEl>
                                          </p:spTgt>
                                        </p:tgtEl>
                                        <p:attrNameLst>
                                          <p:attrName>style.visibility</p:attrName>
                                        </p:attrNameLst>
                                      </p:cBhvr>
                                      <p:to>
                                        <p:strVal val="visible"/>
                                      </p:to>
                                    </p:set>
                                    <p:animEffect transition="in" filter="slide(fromBottom)">
                                      <p:cBhvr>
                                        <p:cTn id="7" dur="500"/>
                                        <p:tgtEl>
                                          <p:spTgt spid="34818">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4818">
                                            <p:txEl>
                                              <p:pRg st="3" end="3"/>
                                            </p:txEl>
                                          </p:spTgt>
                                        </p:tgtEl>
                                        <p:attrNameLst>
                                          <p:attrName>style.visibility</p:attrName>
                                        </p:attrNameLst>
                                      </p:cBhvr>
                                      <p:to>
                                        <p:strVal val="visible"/>
                                      </p:to>
                                    </p:set>
                                    <p:animEffect transition="in" filter="slide(fromBottom)">
                                      <p:cBhvr>
                                        <p:cTn id="10" dur="500"/>
                                        <p:tgtEl>
                                          <p:spTgt spid="34818">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4818">
                                            <p:txEl>
                                              <p:pRg st="4" end="4"/>
                                            </p:txEl>
                                          </p:spTgt>
                                        </p:tgtEl>
                                        <p:attrNameLst>
                                          <p:attrName>style.visibility</p:attrName>
                                        </p:attrNameLst>
                                      </p:cBhvr>
                                      <p:to>
                                        <p:strVal val="visible"/>
                                      </p:to>
                                    </p:set>
                                    <p:animEffect transition="in" filter="slide(fromBottom)">
                                      <p:cBhvr>
                                        <p:cTn id="13" dur="500"/>
                                        <p:tgtEl>
                                          <p:spTgt spid="34818">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4818">
                                            <p:txEl>
                                              <p:pRg st="5" end="5"/>
                                            </p:txEl>
                                          </p:spTgt>
                                        </p:tgtEl>
                                        <p:attrNameLst>
                                          <p:attrName>style.visibility</p:attrName>
                                        </p:attrNameLst>
                                      </p:cBhvr>
                                      <p:to>
                                        <p:strVal val="visible"/>
                                      </p:to>
                                    </p:set>
                                    <p:animEffect transition="in" filter="slide(fromBottom)">
                                      <p:cBhvr>
                                        <p:cTn id="16" dur="500"/>
                                        <p:tgtEl>
                                          <p:spTgt spid="34818">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4818">
                                            <p:txEl>
                                              <p:pRg st="6" end="6"/>
                                            </p:txEl>
                                          </p:spTgt>
                                        </p:tgtEl>
                                        <p:attrNameLst>
                                          <p:attrName>style.visibility</p:attrName>
                                        </p:attrNameLst>
                                      </p:cBhvr>
                                      <p:to>
                                        <p:strVal val="visible"/>
                                      </p:to>
                                    </p:set>
                                    <p:animEffect transition="in" filter="slide(fromBottom)">
                                      <p:cBhvr>
                                        <p:cTn id="21" dur="500"/>
                                        <p:tgtEl>
                                          <p:spTgt spid="34818">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4818">
                                            <p:txEl>
                                              <p:pRg st="7" end="7"/>
                                            </p:txEl>
                                          </p:spTgt>
                                        </p:tgtEl>
                                        <p:attrNameLst>
                                          <p:attrName>style.visibility</p:attrName>
                                        </p:attrNameLst>
                                      </p:cBhvr>
                                      <p:to>
                                        <p:strVal val="visible"/>
                                      </p:to>
                                    </p:set>
                                    <p:animEffect transition="in" filter="slide(fromBottom)">
                                      <p:cBhvr>
                                        <p:cTn id="26" dur="500"/>
                                        <p:tgtEl>
                                          <p:spTgt spid="34818">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4818">
                                            <p:txEl>
                                              <p:pRg st="8" end="8"/>
                                            </p:txEl>
                                          </p:spTgt>
                                        </p:tgtEl>
                                        <p:attrNameLst>
                                          <p:attrName>style.visibility</p:attrName>
                                        </p:attrNameLst>
                                      </p:cBhvr>
                                      <p:to>
                                        <p:strVal val="visible"/>
                                      </p:to>
                                    </p:set>
                                    <p:animEffect transition="in" filter="slide(fromBottom)">
                                      <p:cBhvr>
                                        <p:cTn id="29" dur="500"/>
                                        <p:tgtEl>
                                          <p:spTgt spid="34818">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34818">
                                            <p:txEl>
                                              <p:pRg st="9" end="9"/>
                                            </p:txEl>
                                          </p:spTgt>
                                        </p:tgtEl>
                                        <p:attrNameLst>
                                          <p:attrName>style.visibility</p:attrName>
                                        </p:attrNameLst>
                                      </p:cBhvr>
                                      <p:to>
                                        <p:strVal val="visible"/>
                                      </p:to>
                                    </p:set>
                                    <p:animEffect transition="in" filter="slide(fromBottom)">
                                      <p:cBhvr>
                                        <p:cTn id="34" dur="500"/>
                                        <p:tgtEl>
                                          <p:spTgt spid="34818">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597529" y="2060575"/>
            <a:ext cx="9891085" cy="4248150"/>
          </a:xfrm>
        </p:spPr>
        <p:txBody>
          <a:bodyPr/>
          <a:lstStyle/>
          <a:p>
            <a:pPr eaLnBrk="1" hangingPunct="1">
              <a:lnSpc>
                <a:spcPct val="120000"/>
              </a:lnSpc>
              <a:spcBef>
                <a:spcPct val="0"/>
              </a:spcBef>
              <a:buFontTx/>
              <a:buNone/>
            </a:pPr>
            <a:r>
              <a:rPr lang="en-US" altLang="zh-CN" b="1" dirty="0" smtClean="0">
                <a:solidFill>
                  <a:srgbClr val="0000CC"/>
                </a:solidFill>
                <a:latin typeface="微软雅黑" panose="020B0503020204020204" pitchFamily="34" charset="-122"/>
                <a:ea typeface="微软雅黑" panose="020B0503020204020204" pitchFamily="34" charset="-122"/>
              </a:rPr>
              <a:t>State </a:t>
            </a:r>
            <a:r>
              <a:rPr lang="zh-CN" altLang="en-US" b="1" dirty="0" smtClean="0">
                <a:solidFill>
                  <a:srgbClr val="0000CC"/>
                </a:solidFill>
                <a:latin typeface="微软雅黑" panose="020B0503020204020204" pitchFamily="34" charset="-122"/>
                <a:ea typeface="微软雅黑" panose="020B0503020204020204" pitchFamily="34" charset="-122"/>
              </a:rPr>
              <a:t>类</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pPr>
            <a:r>
              <a:rPr lang="zh-CN" altLang="en-US" b="1" dirty="0" smtClean="0">
                <a:latin typeface="微软雅黑" panose="020B0503020204020204" pitchFamily="34" charset="-122"/>
                <a:ea typeface="微软雅黑" panose="020B0503020204020204" pitchFamily="34" charset="-122"/>
              </a:rPr>
              <a:t>负责转换状态</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pPr>
            <a:r>
              <a:rPr lang="zh-CN" altLang="en-US" b="1" dirty="0" smtClean="0">
                <a:latin typeface="微软雅黑" panose="020B0503020204020204" pitchFamily="34" charset="-122"/>
                <a:ea typeface="微软雅黑" panose="020B0503020204020204" pitchFamily="34" charset="-122"/>
              </a:rPr>
              <a:t>负责将当前具体状态传递给</a:t>
            </a:r>
            <a:r>
              <a:rPr lang="en-US" altLang="zh-CN" b="1" dirty="0" err="1" smtClean="0">
                <a:latin typeface="微软雅黑" panose="020B0503020204020204" pitchFamily="34" charset="-122"/>
                <a:ea typeface="微软雅黑" panose="020B0503020204020204" pitchFamily="34" charset="-122"/>
              </a:rPr>
              <a:t>BankContext</a:t>
            </a:r>
            <a:r>
              <a:rPr lang="zh-CN" altLang="en-US" b="1" dirty="0" smtClean="0">
                <a:latin typeface="微软雅黑" panose="020B0503020204020204" pitchFamily="34" charset="-122"/>
                <a:ea typeface="微软雅黑" panose="020B0503020204020204" pitchFamily="34" charset="-122"/>
              </a:rPr>
              <a:t>类</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pP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b="1" dirty="0" smtClean="0">
                <a:solidFill>
                  <a:srgbClr val="0000CC"/>
                </a:solidFill>
                <a:latin typeface="微软雅黑" panose="020B0503020204020204" pitchFamily="34" charset="-122"/>
                <a:ea typeface="微软雅黑" panose="020B0503020204020204" pitchFamily="34" charset="-122"/>
              </a:rPr>
              <a:t>State </a:t>
            </a:r>
            <a:r>
              <a:rPr lang="zh-CN" altLang="en-US" b="1" dirty="0" smtClean="0">
                <a:solidFill>
                  <a:srgbClr val="0000CC"/>
                </a:solidFill>
                <a:latin typeface="微软雅黑" panose="020B0503020204020204" pitchFamily="34" charset="-122"/>
                <a:ea typeface="微软雅黑" panose="020B0503020204020204" pitchFamily="34" charset="-122"/>
              </a:rPr>
              <a:t>子类</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pPr>
            <a:r>
              <a:rPr lang="zh-CN" altLang="en-US" b="1" dirty="0" smtClean="0">
                <a:latin typeface="微软雅黑" panose="020B0503020204020204" pitchFamily="34" charset="-122"/>
                <a:ea typeface="微软雅黑" panose="020B0503020204020204" pitchFamily="34" charset="-122"/>
              </a:rPr>
              <a:t>负责存款、取款</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spcBef>
                <a:spcPct val="0"/>
              </a:spcBef>
            </a:pPr>
            <a:r>
              <a:rPr lang="zh-CN" altLang="en-US" b="1" dirty="0" smtClean="0">
                <a:latin typeface="微软雅黑" panose="020B0503020204020204" pitchFamily="34" charset="-122"/>
                <a:ea typeface="微软雅黑" panose="020B0503020204020204" pitchFamily="34" charset="-122"/>
              </a:rPr>
              <a:t>负责更新</a:t>
            </a:r>
            <a:r>
              <a:rPr lang="en-US" altLang="zh-CN" b="1" dirty="0" err="1" smtClean="0">
                <a:latin typeface="微软雅黑" panose="020B0503020204020204" pitchFamily="34" charset="-122"/>
                <a:ea typeface="微软雅黑" panose="020B0503020204020204" pitchFamily="34" charset="-122"/>
              </a:rPr>
              <a:t>BankContext</a:t>
            </a:r>
            <a:r>
              <a:rPr lang="zh-CN" altLang="en-US" b="1" dirty="0" smtClean="0">
                <a:latin typeface="微软雅黑" panose="020B0503020204020204" pitchFamily="34" charset="-122"/>
                <a:ea typeface="微软雅黑" panose="020B0503020204020204" pitchFamily="34" charset="-122"/>
              </a:rPr>
              <a:t>类中的</a:t>
            </a:r>
            <a:r>
              <a:rPr lang="en-US" altLang="zh-CN" b="1" dirty="0" smtClean="0">
                <a:latin typeface="微软雅黑" panose="020B0503020204020204" pitchFamily="34" charset="-122"/>
                <a:ea typeface="微软雅黑" panose="020B0503020204020204" pitchFamily="34" charset="-122"/>
              </a:rPr>
              <a:t>balance</a:t>
            </a:r>
            <a:endParaRPr lang="en-US" altLang="zh-CN" b="1" dirty="0" smtClean="0">
              <a:latin typeface="微软雅黑" panose="020B0503020204020204" pitchFamily="34" charset="-122"/>
              <a:ea typeface="微软雅黑" panose="020B0503020204020204" pitchFamily="34" charset="-122"/>
            </a:endParaRPr>
          </a:p>
        </p:txBody>
      </p:sp>
      <p:sp>
        <p:nvSpPr>
          <p:cNvPr id="144388" name="Text Box 4"/>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
        <p:nvSpPr>
          <p:cNvPr id="4" name="圆角矩形标注 3"/>
          <p:cNvSpPr/>
          <p:nvPr/>
        </p:nvSpPr>
        <p:spPr>
          <a:xfrm>
            <a:off x="7175500" y="1341439"/>
            <a:ext cx="2089150" cy="1152525"/>
          </a:xfrm>
          <a:prstGeom prst="wedgeRoundRectCallout">
            <a:avLst>
              <a:gd name="adj1" fmla="val -178940"/>
              <a:gd name="adj2" fmla="val 3603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CC"/>
                </a:solidFill>
                <a:latin typeface="微软雅黑" panose="020B0503020204020204" pitchFamily="34" charset="-122"/>
                <a:ea typeface="微软雅黑" panose="020B0503020204020204" pitchFamily="34" charset="-122"/>
              </a:rPr>
              <a:t>State</a:t>
            </a:r>
            <a:r>
              <a:rPr lang="zh-CN" altLang="en-US" sz="2400" b="1" dirty="0">
                <a:solidFill>
                  <a:srgbClr val="0000CC"/>
                </a:solidFill>
                <a:latin typeface="微软雅黑" panose="020B0503020204020204" pitchFamily="34" charset="-122"/>
                <a:ea typeface="微软雅黑" panose="020B0503020204020204" pitchFamily="34" charset="-122"/>
              </a:rPr>
              <a:t>层次类</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400" b="1" dirty="0">
                <a:solidFill>
                  <a:srgbClr val="0000CC"/>
                </a:solidFill>
                <a:latin typeface="微软雅黑" panose="020B0503020204020204" pitchFamily="34" charset="-122"/>
                <a:ea typeface="微软雅黑" panose="020B0503020204020204" pitchFamily="34" charset="-122"/>
              </a:rPr>
              <a:t>提供较低层</a:t>
            </a:r>
            <a:endParaRPr lang="en-US" altLang="zh-CN" sz="24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400" b="1" dirty="0">
                <a:solidFill>
                  <a:srgbClr val="0000CC"/>
                </a:solidFill>
                <a:latin typeface="微软雅黑" panose="020B0503020204020204" pitchFamily="34" charset="-122"/>
                <a:ea typeface="微软雅黑" panose="020B0503020204020204" pitchFamily="34" charset="-122"/>
              </a:rPr>
              <a:t>业务逻辑</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animEffect transition="in" filter="slide(fromBottom)">
                                      <p:cBhvr>
                                        <p:cTn id="7" dur="500"/>
                                        <p:tgtEl>
                                          <p:spTgt spid="144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4387">
                                            <p:txEl>
                                              <p:pRg st="2" end="2"/>
                                            </p:txEl>
                                          </p:spTgt>
                                        </p:tgtEl>
                                        <p:attrNameLst>
                                          <p:attrName>style.visibility</p:attrName>
                                        </p:attrNameLst>
                                      </p:cBhvr>
                                      <p:to>
                                        <p:strVal val="visible"/>
                                      </p:to>
                                    </p:set>
                                    <p:animEffect transition="in" filter="slide(fromBottom)">
                                      <p:cBhvr>
                                        <p:cTn id="12" dur="500"/>
                                        <p:tgtEl>
                                          <p:spTgt spid="144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4387">
                                            <p:txEl>
                                              <p:pRg st="4" end="4"/>
                                            </p:txEl>
                                          </p:spTgt>
                                        </p:tgtEl>
                                        <p:attrNameLst>
                                          <p:attrName>style.visibility</p:attrName>
                                        </p:attrNameLst>
                                      </p:cBhvr>
                                      <p:to>
                                        <p:strVal val="visible"/>
                                      </p:to>
                                    </p:set>
                                    <p:animEffect transition="in" filter="slide(fromBottom)">
                                      <p:cBhvr>
                                        <p:cTn id="17" dur="500"/>
                                        <p:tgtEl>
                                          <p:spTgt spid="144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4387">
                                            <p:txEl>
                                              <p:pRg st="5" end="5"/>
                                            </p:txEl>
                                          </p:spTgt>
                                        </p:tgtEl>
                                        <p:attrNameLst>
                                          <p:attrName>style.visibility</p:attrName>
                                        </p:attrNameLst>
                                      </p:cBhvr>
                                      <p:to>
                                        <p:strVal val="visible"/>
                                      </p:to>
                                    </p:set>
                                    <p:animEffect transition="in" filter="slide(fromBottom)">
                                      <p:cBhvr>
                                        <p:cTn id="22" dur="500"/>
                                        <p:tgtEl>
                                          <p:spTgt spid="1443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44387">
                                            <p:txEl>
                                              <p:pRg st="6" end="6"/>
                                            </p:txEl>
                                          </p:spTgt>
                                        </p:tgtEl>
                                        <p:attrNameLst>
                                          <p:attrName>style.visibility</p:attrName>
                                        </p:attrNameLst>
                                      </p:cBhvr>
                                      <p:to>
                                        <p:strVal val="visible"/>
                                      </p:to>
                                    </p:set>
                                    <p:animEffect transition="in" filter="slide(fromBottom)">
                                      <p:cBhvr>
                                        <p:cTn id="27" dur="500"/>
                                        <p:tgtEl>
                                          <p:spTgt spid="14438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1981200" y="6205538"/>
            <a:ext cx="8229600" cy="463550"/>
          </a:xfrm>
        </p:spPr>
        <p:txBody>
          <a:bodyPr/>
          <a:lstStyle/>
          <a:p>
            <a:pPr algn="ctr" eaLnBrk="1" hangingPunct="1">
              <a:buFontTx/>
              <a:buNone/>
            </a:pPr>
            <a:r>
              <a:rPr lang="zh-CN" altLang="en-US" sz="2400">
                <a:ea typeface="黑体" panose="02010609060101010101" pitchFamily="49" charset="-122"/>
              </a:rPr>
              <a:t>用户图形界面</a:t>
            </a:r>
            <a:endParaRPr lang="zh-CN" altLang="en-US" sz="2400">
              <a:ea typeface="黑体" panose="02010609060101010101" pitchFamily="49" charset="-122"/>
            </a:endParaRPr>
          </a:p>
        </p:txBody>
      </p:sp>
      <p:pic>
        <p:nvPicPr>
          <p:cNvPr id="409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1112838"/>
            <a:ext cx="7488238"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5" name="Text Box 5"/>
          <p:cNvSpPr txBox="1">
            <a:spLocks noChangeArrowheads="1"/>
          </p:cNvSpPr>
          <p:nvPr/>
        </p:nvSpPr>
        <p:spPr bwMode="auto">
          <a:xfrm>
            <a:off x="2279650" y="188913"/>
            <a:ext cx="770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Design Example Using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706171" y="944563"/>
            <a:ext cx="11027120" cy="3600277"/>
          </a:xfrm>
        </p:spPr>
        <p:txBody>
          <a:bodyPr>
            <a:normAutofit/>
          </a:bodyPr>
          <a:lstStyle/>
          <a:p>
            <a:pPr eaLnBrk="1" hangingPunct="1">
              <a:lnSpc>
                <a:spcPct val="120000"/>
              </a:lnSpc>
              <a:buFontTx/>
              <a:buNone/>
            </a:pPr>
            <a:r>
              <a:rPr lang="zh-CN" altLang="en-US" b="1" dirty="0" smtClean="0">
                <a:solidFill>
                  <a:srgbClr val="0000CC"/>
                </a:solidFill>
                <a:latin typeface="微软雅黑" panose="020B0503020204020204" pitchFamily="34" charset="-122"/>
                <a:ea typeface="微软雅黑" panose="020B0503020204020204" pitchFamily="34" charset="-122"/>
              </a:rPr>
              <a:t>本设计的优点</a:t>
            </a:r>
            <a:r>
              <a:rPr lang="zh-CN" altLang="en-US" b="1" dirty="0" smtClean="0">
                <a:latin typeface="微软雅黑" panose="020B0503020204020204" pitchFamily="34" charset="-122"/>
                <a:ea typeface="微软雅黑" panose="020B0503020204020204" pitchFamily="34" charset="-122"/>
              </a:rPr>
              <a:t>：可扩展性超好</a:t>
            </a:r>
            <a:endParaRPr lang="zh-CN" altLang="en-US" b="1" dirty="0" smtClean="0">
              <a:latin typeface="微软雅黑" panose="020B0503020204020204" pitchFamily="34" charset="-122"/>
              <a:ea typeface="微软雅黑" panose="020B0503020204020204" pitchFamily="34" charset="-122"/>
            </a:endParaRPr>
          </a:p>
          <a:p>
            <a:pPr eaLnBrk="1" hangingPunct="1">
              <a:lnSpc>
                <a:spcPct val="120000"/>
              </a:lnSpc>
            </a:pPr>
            <a:r>
              <a:rPr lang="zh-CN" altLang="en-US" b="1" dirty="0" smtClean="0">
                <a:latin typeface="微软雅黑" panose="020B0503020204020204" pitchFamily="34" charset="-122"/>
                <a:ea typeface="微软雅黑" panose="020B0503020204020204" pitchFamily="34" charset="-122"/>
              </a:rPr>
              <a:t>因为在客户类与</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类中，都不包含关于与状态有关的条件语句，因此</a:t>
            </a:r>
            <a:endParaRPr lang="zh-CN" altLang="en-US" b="1" dirty="0" smtClean="0">
              <a:latin typeface="微软雅黑" panose="020B0503020204020204" pitchFamily="34" charset="-122"/>
              <a:ea typeface="微软雅黑" panose="020B0503020204020204" pitchFamily="34" charset="-122"/>
            </a:endParaRPr>
          </a:p>
          <a:p>
            <a:pPr lvl="1" eaLnBrk="1" hangingPunct="1">
              <a:lnSpc>
                <a:spcPct val="120000"/>
              </a:lnSpc>
            </a:pPr>
            <a:r>
              <a:rPr lang="zh-CN" altLang="en-US" sz="2800" b="1" dirty="0">
                <a:latin typeface="微软雅黑" panose="020B0503020204020204" pitchFamily="34" charset="-122"/>
                <a:ea typeface="微软雅黑" panose="020B0503020204020204" pitchFamily="34" charset="-122"/>
              </a:rPr>
              <a:t>当要修改某个状态子类的时候，不需要修改客户类与</a:t>
            </a:r>
            <a:r>
              <a:rPr lang="en-US" altLang="zh-CN" sz="2800" b="1" dirty="0">
                <a:latin typeface="微软雅黑" panose="020B0503020204020204" pitchFamily="34" charset="-122"/>
                <a:ea typeface="微软雅黑" panose="020B0503020204020204" pitchFamily="34" charset="-122"/>
              </a:rPr>
              <a:t>Context</a:t>
            </a:r>
            <a:r>
              <a:rPr lang="zh-CN" altLang="en-US" sz="2800" b="1" dirty="0">
                <a:latin typeface="微软雅黑" panose="020B0503020204020204" pitchFamily="34" charset="-122"/>
                <a:ea typeface="微软雅黑" panose="020B0503020204020204" pitchFamily="34" charset="-122"/>
              </a:rPr>
              <a:t>类；</a:t>
            </a:r>
            <a:endParaRPr lang="zh-CN" altLang="en-US" sz="2800" b="1" dirty="0">
              <a:latin typeface="微软雅黑" panose="020B0503020204020204" pitchFamily="34" charset="-122"/>
              <a:ea typeface="微软雅黑" panose="020B0503020204020204" pitchFamily="34" charset="-122"/>
            </a:endParaRPr>
          </a:p>
          <a:p>
            <a:pPr lvl="1" eaLnBrk="1" hangingPunct="1">
              <a:lnSpc>
                <a:spcPct val="120000"/>
              </a:lnSpc>
            </a:pPr>
            <a:r>
              <a:rPr lang="zh-CN" altLang="en-US" sz="2800" b="1" dirty="0">
                <a:latin typeface="微软雅黑" panose="020B0503020204020204" pitchFamily="34" charset="-122"/>
                <a:ea typeface="微软雅黑" panose="020B0503020204020204" pitchFamily="34" charset="-122"/>
              </a:rPr>
              <a:t>当要添加一个新的状态子类的时候，不需要修改客户类与</a:t>
            </a:r>
            <a:r>
              <a:rPr lang="en-US" altLang="zh-CN" sz="2800" b="1" dirty="0">
                <a:latin typeface="微软雅黑" panose="020B0503020204020204" pitchFamily="34" charset="-122"/>
                <a:ea typeface="微软雅黑" panose="020B0503020204020204" pitchFamily="34" charset="-122"/>
              </a:rPr>
              <a:t>Context</a:t>
            </a:r>
            <a:r>
              <a:rPr lang="zh-CN" altLang="en-US" sz="2800" b="1" dirty="0">
                <a:latin typeface="微软雅黑" panose="020B0503020204020204" pitchFamily="34" charset="-122"/>
                <a:ea typeface="微软雅黑" panose="020B0503020204020204" pitchFamily="34" charset="-122"/>
              </a:rPr>
              <a:t>类，只须少许修改状态子类的</a:t>
            </a:r>
            <a:r>
              <a:rPr lang="en-US" altLang="zh-CN" sz="2800" b="1" dirty="0" err="1">
                <a:latin typeface="微软雅黑" panose="020B0503020204020204" pitchFamily="34" charset="-122"/>
                <a:ea typeface="微软雅黑" panose="020B0503020204020204" pitchFamily="34" charset="-122"/>
              </a:rPr>
              <a:t>changeState</a:t>
            </a:r>
            <a:r>
              <a:rPr lang="zh-CN" altLang="en-US" sz="2800" b="1" dirty="0">
                <a:latin typeface="微软雅黑" panose="020B0503020204020204" pitchFamily="34" charset="-122"/>
                <a:ea typeface="微软雅黑" panose="020B0503020204020204" pitchFamily="34" charset="-122"/>
              </a:rPr>
              <a:t>方法</a:t>
            </a:r>
            <a:endParaRPr lang="zh-CN" altLang="en-US" sz="2800" dirty="0">
              <a:latin typeface="微软雅黑" panose="020B0503020204020204" pitchFamily="34" charset="-122"/>
              <a:ea typeface="微软雅黑" panose="020B0503020204020204" pitchFamily="34" charset="-122"/>
            </a:endParaRPr>
          </a:p>
        </p:txBody>
      </p:sp>
      <p:sp>
        <p:nvSpPr>
          <p:cNvPr id="145411" name="Text Box 3"/>
          <p:cNvSpPr txBox="1">
            <a:spLocks noChangeArrowheads="1"/>
          </p:cNvSpPr>
          <p:nvPr/>
        </p:nvSpPr>
        <p:spPr bwMode="auto">
          <a:xfrm>
            <a:off x="2279650" y="260351"/>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dirty="0">
                <a:effectLst>
                  <a:outerShdw blurRad="38100" dist="38100" dir="2700000" algn="tl">
                    <a:srgbClr val="C0C0C0"/>
                  </a:outerShdw>
                </a:effectLst>
              </a:rPr>
              <a:t>Design Example Using the State Pattern</a:t>
            </a:r>
            <a:endParaRPr lang="en-US" altLang="zh-CN" sz="2800" b="1" dirty="0">
              <a:effectLst>
                <a:outerShdw blurRad="38100" dist="38100" dir="2700000" algn="tl">
                  <a:srgbClr val="C0C0C0"/>
                </a:outerShdw>
              </a:effectLst>
            </a:endParaRPr>
          </a:p>
        </p:txBody>
      </p:sp>
      <p:sp>
        <p:nvSpPr>
          <p:cNvPr id="5" name="棱台 4">
            <a:hlinkClick r:id="rId1" action="ppaction://hlinksldjump"/>
          </p:cNvPr>
          <p:cNvSpPr/>
          <p:nvPr/>
        </p:nvSpPr>
        <p:spPr>
          <a:xfrm>
            <a:off x="9912351" y="5726132"/>
            <a:ext cx="1939332" cy="797693"/>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rPr>
              <a:t>Return</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5410">
                                            <p:txEl>
                                              <p:pRg st="2" end="2"/>
                                            </p:txEl>
                                          </p:spTgt>
                                        </p:tgtEl>
                                        <p:attrNameLst>
                                          <p:attrName>style.visibility</p:attrName>
                                        </p:attrNameLst>
                                      </p:cBhvr>
                                      <p:to>
                                        <p:strVal val="visible"/>
                                      </p:to>
                                    </p:set>
                                    <p:animEffect transition="in" filter="slide(fromBottom)">
                                      <p:cBhvr>
                                        <p:cTn id="7" dur="500"/>
                                        <p:tgtEl>
                                          <p:spTgt spid="1454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5410">
                                            <p:txEl>
                                              <p:pRg st="3" end="3"/>
                                            </p:txEl>
                                          </p:spTgt>
                                        </p:tgtEl>
                                        <p:attrNameLst>
                                          <p:attrName>style.visibility</p:attrName>
                                        </p:attrNameLst>
                                      </p:cBhvr>
                                      <p:to>
                                        <p:strVal val="visible"/>
                                      </p:to>
                                    </p:set>
                                    <p:animEffect transition="in" filter="slide(fromBottom)">
                                      <p:cBhvr>
                                        <p:cTn id="12" dur="500"/>
                                        <p:tgtEl>
                                          <p:spTgt spid="145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878186" y="1595439"/>
            <a:ext cx="10492966" cy="3076149"/>
          </a:xfrm>
        </p:spPr>
        <p:txBody>
          <a:bodyPr vert="horz" lIns="0" tIns="45720" rIns="0" bIns="45720" rtlCol="0">
            <a:normAutofit/>
          </a:bodyPr>
          <a:lstStyle/>
          <a:p>
            <a:pPr>
              <a:buFontTx/>
              <a:buNone/>
            </a:pPr>
            <a:r>
              <a:rPr lang="zh-CN" altLang="en-US" b="1" dirty="0" smtClean="0">
                <a:latin typeface="微软雅黑" panose="020B0503020204020204" pitchFamily="34" charset="-122"/>
                <a:ea typeface="微软雅黑" panose="020B0503020204020204" pitchFamily="34" charset="-122"/>
              </a:rPr>
              <a:t>例</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Monkey </a:t>
            </a:r>
            <a:r>
              <a:rPr lang="en-US" altLang="zh-CN" b="1" dirty="0">
                <a:latin typeface="微软雅黑" panose="020B0503020204020204" pitchFamily="34" charset="-122"/>
                <a:ea typeface="微软雅黑" panose="020B0503020204020204" pitchFamily="34" charset="-122"/>
              </a:rPr>
              <a:t>example.</a:t>
            </a:r>
            <a:endParaRPr lang="en-US" altLang="zh-CN" b="1" dirty="0">
              <a:latin typeface="微软雅黑" panose="020B0503020204020204" pitchFamily="34" charset="-122"/>
              <a:ea typeface="微软雅黑" panose="020B0503020204020204" pitchFamily="34" charset="-122"/>
            </a:endParaRPr>
          </a:p>
          <a:p>
            <a:pPr>
              <a:buFontTx/>
              <a:buNone/>
            </a:pPr>
            <a:r>
              <a:rPr lang="en-US" altLang="zh-CN" b="1" dirty="0">
                <a:latin typeface="微软雅黑" panose="020B0503020204020204" pitchFamily="34" charset="-122"/>
                <a:ea typeface="微软雅黑" panose="020B0503020204020204" pitchFamily="34" charset="-122"/>
              </a:rPr>
              <a:t>A monkey is really a moody animal. Suppose </a:t>
            </a:r>
            <a:r>
              <a:rPr lang="en-US" altLang="zh-CN" b="1" dirty="0" smtClean="0">
                <a:latin typeface="微软雅黑" panose="020B0503020204020204" pitchFamily="34" charset="-122"/>
                <a:ea typeface="微软雅黑" panose="020B0503020204020204" pitchFamily="34" charset="-122"/>
              </a:rPr>
              <a:t>that </a:t>
            </a:r>
            <a:r>
              <a:rPr lang="en-US" altLang="zh-CN" b="1" dirty="0">
                <a:latin typeface="微软雅黑" panose="020B0503020204020204" pitchFamily="34" charset="-122"/>
                <a:ea typeface="微软雅黑" panose="020B0503020204020204" pitchFamily="34" charset="-122"/>
              </a:rPr>
              <a:t>a </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monkey </a:t>
            </a:r>
            <a:r>
              <a:rPr lang="en-US" altLang="zh-CN" b="1" dirty="0">
                <a:latin typeface="微软雅黑" panose="020B0503020204020204" pitchFamily="34" charset="-122"/>
                <a:ea typeface="微软雅黑" panose="020B0503020204020204" pitchFamily="34" charset="-122"/>
              </a:rPr>
              <a:t>has 3 states (moods):</a:t>
            </a:r>
            <a:endParaRPr lang="en-US" altLang="zh-CN" b="1" dirty="0">
              <a:latin typeface="微软雅黑" panose="020B0503020204020204" pitchFamily="34" charset="-122"/>
              <a:ea typeface="微软雅黑" panose="020B0503020204020204" pitchFamily="34" charset="-122"/>
            </a:endParaRPr>
          </a:p>
          <a:p>
            <a:pPr lvl="1"/>
            <a:r>
              <a:rPr lang="en-US" altLang="zh-CN" sz="2800" b="1" dirty="0">
                <a:solidFill>
                  <a:srgbClr val="0000CC"/>
                </a:solidFill>
                <a:latin typeface="微软雅黑" panose="020B0503020204020204" pitchFamily="34" charset="-122"/>
                <a:ea typeface="微软雅黑" panose="020B0503020204020204" pitchFamily="34" charset="-122"/>
              </a:rPr>
              <a:t>Happy</a:t>
            </a:r>
            <a:r>
              <a:rPr lang="zh-CN" altLang="en-US"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dance;</a:t>
            </a:r>
            <a:endParaRPr lang="en-US" altLang="zh-CN" sz="2800" b="1" dirty="0">
              <a:solidFill>
                <a:srgbClr val="0000CC"/>
              </a:solidFill>
              <a:latin typeface="微软雅黑" panose="020B0503020204020204" pitchFamily="34" charset="-122"/>
              <a:ea typeface="微软雅黑" panose="020B0503020204020204" pitchFamily="34" charset="-122"/>
            </a:endParaRPr>
          </a:p>
          <a:p>
            <a:pPr lvl="1"/>
            <a:r>
              <a:rPr lang="en-US" altLang="zh-CN" sz="2800" b="1" dirty="0" smtClean="0">
                <a:solidFill>
                  <a:srgbClr val="0000CC"/>
                </a:solidFill>
                <a:latin typeface="微软雅黑" panose="020B0503020204020204" pitchFamily="34" charset="-122"/>
                <a:ea typeface="微软雅黑" panose="020B0503020204020204" pitchFamily="34" charset="-122"/>
              </a:rPr>
              <a:t>Sad</a:t>
            </a:r>
            <a:r>
              <a:rPr lang="zh-CN" altLang="en-US"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make noises</a:t>
            </a:r>
            <a:endParaRPr lang="en-US" altLang="zh-CN" sz="2800" b="1" dirty="0">
              <a:solidFill>
                <a:srgbClr val="0000CC"/>
              </a:solidFill>
              <a:latin typeface="微软雅黑" panose="020B0503020204020204" pitchFamily="34" charset="-122"/>
              <a:ea typeface="微软雅黑" panose="020B0503020204020204" pitchFamily="34" charset="-122"/>
            </a:endParaRPr>
          </a:p>
          <a:p>
            <a:pPr lvl="1"/>
            <a:r>
              <a:rPr lang="en-US" altLang="zh-CN" sz="2800" b="1" dirty="0">
                <a:solidFill>
                  <a:srgbClr val="0000CC"/>
                </a:solidFill>
                <a:latin typeface="微软雅黑" panose="020B0503020204020204" pitchFamily="34" charset="-122"/>
                <a:ea typeface="微软雅黑" panose="020B0503020204020204" pitchFamily="34" charset="-122"/>
              </a:rPr>
              <a:t>Angry</a:t>
            </a:r>
            <a:r>
              <a:rPr lang="zh-CN" altLang="en-US"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scream</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184323" name="Text Box 3"/>
          <p:cNvSpPr txBox="1">
            <a:spLocks noChangeArrowheads="1"/>
          </p:cNvSpPr>
          <p:nvPr/>
        </p:nvSpPr>
        <p:spPr bwMode="auto">
          <a:xfrm>
            <a:off x="2279650" y="333376"/>
            <a:ext cx="770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Examples Leading to the State Pattern</a:t>
            </a:r>
            <a:endParaRPr lang="en-US" altLang="zh-CN" sz="2800" b="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4322">
                                            <p:txEl>
                                              <p:pRg st="3" end="3"/>
                                            </p:txEl>
                                          </p:spTgt>
                                        </p:tgtEl>
                                        <p:attrNameLst>
                                          <p:attrName>style.visibility</p:attrName>
                                        </p:attrNameLst>
                                      </p:cBhvr>
                                      <p:to>
                                        <p:strVal val="visible"/>
                                      </p:to>
                                    </p:set>
                                    <p:animEffect transition="in" filter="slide(fromBottom)">
                                      <p:cBhvr>
                                        <p:cTn id="7" dur="500"/>
                                        <p:tgtEl>
                                          <p:spTgt spid="18432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4322">
                                            <p:txEl>
                                              <p:pRg st="4" end="4"/>
                                            </p:txEl>
                                          </p:spTgt>
                                        </p:tgtEl>
                                        <p:attrNameLst>
                                          <p:attrName>style.visibility</p:attrName>
                                        </p:attrNameLst>
                                      </p:cBhvr>
                                      <p:to>
                                        <p:strVal val="visible"/>
                                      </p:to>
                                    </p:set>
                                    <p:animEffect transition="in" filter="slide(fromBottom)">
                                      <p:cBhvr>
                                        <p:cTn id="12" dur="500"/>
                                        <p:tgtEl>
                                          <p:spTgt spid="18432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4322">
                                            <p:txEl>
                                              <p:pRg st="5" end="5"/>
                                            </p:txEl>
                                          </p:spTgt>
                                        </p:tgtEl>
                                        <p:attrNameLst>
                                          <p:attrName>style.visibility</p:attrName>
                                        </p:attrNameLst>
                                      </p:cBhvr>
                                      <p:to>
                                        <p:strVal val="visible"/>
                                      </p:to>
                                    </p:set>
                                    <p:animEffect transition="in" filter="slide(fromBottom)">
                                      <p:cBhvr>
                                        <p:cTn id="17" dur="500"/>
                                        <p:tgtEl>
                                          <p:spTgt spid="1843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endParaRPr lang="zh-CN" altLang="zh-CN" smtClean="0"/>
          </a:p>
        </p:txBody>
      </p:sp>
      <p:sp>
        <p:nvSpPr>
          <p:cNvPr id="149509" name="AutoShape 5"/>
          <p:cNvSpPr>
            <a:spLocks noChangeArrowheads="1"/>
          </p:cNvSpPr>
          <p:nvPr/>
        </p:nvSpPr>
        <p:spPr bwMode="auto">
          <a:xfrm>
            <a:off x="3000376" y="2997201"/>
            <a:ext cx="6119813" cy="1439863"/>
          </a:xfrm>
          <a:prstGeom prst="bevel">
            <a:avLst>
              <a:gd name="adj" fmla="val 12500"/>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effectLst>
                  <a:outerShdw blurRad="38100" dist="38100" dir="2700000" algn="tl">
                    <a:srgbClr val="FFFFFF"/>
                  </a:outerShdw>
                </a:effectLst>
              </a:rPr>
              <a:t>Further discussion of the </a:t>
            </a:r>
            <a:endParaRPr lang="en-US" altLang="zh-CN" sz="3200" b="1">
              <a:effectLst>
                <a:outerShdw blurRad="38100" dist="38100" dir="2700000" algn="tl">
                  <a:srgbClr val="FFFFFF"/>
                </a:outerShdw>
              </a:effectLst>
            </a:endParaRPr>
          </a:p>
          <a:p>
            <a:pPr algn="ctr">
              <a:defRPr/>
            </a:pPr>
            <a:r>
              <a:rPr lang="en-US" altLang="zh-CN" sz="3200" b="1">
                <a:effectLst>
                  <a:outerShdw blurRad="38100" dist="38100" dir="2700000" algn="tl">
                    <a:srgbClr val="FFFFFF"/>
                  </a:outerShdw>
                </a:effectLst>
              </a:rPr>
              <a:t>state design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2" name="Group 2"/>
          <p:cNvGraphicFramePr>
            <a:graphicFrameLocks noGrp="1"/>
          </p:cNvGraphicFramePr>
          <p:nvPr>
            <p:ph idx="4294967295"/>
          </p:nvPr>
        </p:nvGraphicFramePr>
        <p:xfrm>
          <a:off x="697117" y="1341438"/>
          <a:ext cx="10873212" cy="5427662"/>
        </p:xfrm>
        <a:graphic>
          <a:graphicData uri="http://schemas.openxmlformats.org/drawingml/2006/table">
            <a:tbl>
              <a:tblPr/>
              <a:tblGrid>
                <a:gridCol w="5142368"/>
                <a:gridCol w="5730844"/>
              </a:tblGrid>
              <a:tr h="561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State pattern</a:t>
                      </a:r>
                      <a:endParaRPr kumimoji="0" lang="en-US" altLang="zh-CN" sz="2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Strategy pattern</a:t>
                      </a:r>
                      <a:endParaRPr kumimoji="0" lang="en-US" altLang="zh-CN" sz="2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561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状态相关的行为</a:t>
                      </a:r>
                      <a:endPar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The behavior contained in </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each State object is specific </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to a given state of the </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associated object.</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不是状态相关的行为</a:t>
                      </a:r>
                      <a:endPar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The behavior contained in each</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Strategy object is a different</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algorithm  to provide a given</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functionality.</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4">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状态对象可以负责更新配置给</a:t>
                      </a:r>
                      <a:r>
                        <a:rPr kumimoji="0" lang="en-US" altLang="zh-CN"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类的状态对象。</a:t>
                      </a:r>
                      <a:endParaRPr kumimoji="0" lang="en-US" altLang="zh-CN"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 given State object itself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can put the context into a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new state.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This makes a new State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object as the current State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object of the context,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changing the behavior of the Context object.</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由客户类创建策略子类对象，并且传递给</a:t>
                      </a:r>
                      <a:r>
                        <a:rPr kumimoji="0" lang="en-US" altLang="zh-CN"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对象。</a:t>
                      </a:r>
                      <a:endParaRPr kumimoji="0" lang="en-US" altLang="zh-CN" sz="20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 client application using the context</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needs to explicitly assign a strategy</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to the context. </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 Strategy object cannot cause the context to be configured with a different Strategy object.</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36" name="Rectangle 16"/>
          <p:cNvSpPr>
            <a:spLocks noGrp="1" noChangeArrowheads="1"/>
          </p:cNvSpPr>
          <p:nvPr>
            <p:ph type="title"/>
          </p:nvPr>
        </p:nvSpPr>
        <p:spPr>
          <a:xfrm>
            <a:off x="2206626" y="188913"/>
            <a:ext cx="7777163" cy="863600"/>
          </a:xfrm>
        </p:spPr>
        <p:txBody>
          <a:bodyPr/>
          <a:lstStyle/>
          <a:p>
            <a:pPr eaLnBrk="1" hangingPunct="1">
              <a:lnSpc>
                <a:spcPct val="90000"/>
              </a:lnSpc>
              <a:defRPr/>
            </a:pPr>
            <a:r>
              <a:rPr lang="en-US" altLang="zh-CN" sz="2800" b="1">
                <a:effectLst>
                  <a:outerShdw blurRad="38100" dist="38100" dir="2700000" algn="tl">
                    <a:srgbClr val="C0C0C0"/>
                  </a:outerShdw>
                </a:effectLst>
              </a:rPr>
              <a:t>Comparison of the state design pattern and </a:t>
            </a:r>
            <a:br>
              <a:rPr lang="en-US" altLang="zh-CN" sz="2800" b="1">
                <a:effectLst>
                  <a:outerShdw blurRad="38100" dist="38100" dir="2700000" algn="tl">
                    <a:srgbClr val="C0C0C0"/>
                  </a:outerShdw>
                </a:effectLst>
              </a:rPr>
            </a:br>
            <a:r>
              <a:rPr lang="en-US" altLang="zh-CN" sz="2800" b="1">
                <a:effectLst>
                  <a:outerShdw blurRad="38100" dist="38100" dir="2700000" algn="tl">
                    <a:srgbClr val="C0C0C0"/>
                  </a:outerShdw>
                </a:effectLst>
              </a:rPr>
              <a:t>the strategy pattern</a:t>
            </a:r>
            <a:endParaRPr lang="en-US" altLang="zh-CN" sz="2800" b="1">
              <a:effectLst>
                <a:outerShdw blurRad="38100" dist="38100" dir="2700000" algn="tl">
                  <a:srgbClr val="C0C0C0"/>
                </a:outerShdw>
              </a:effectLst>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946" name="Group 2"/>
          <p:cNvGraphicFramePr>
            <a:graphicFrameLocks noGrp="1"/>
          </p:cNvGraphicFramePr>
          <p:nvPr>
            <p:ph idx="4294967295"/>
          </p:nvPr>
        </p:nvGraphicFramePr>
        <p:xfrm>
          <a:off x="832919" y="1341438"/>
          <a:ext cx="10846051" cy="4202968"/>
        </p:xfrm>
        <a:graphic>
          <a:graphicData uri="http://schemas.openxmlformats.org/drawingml/2006/table">
            <a:tbl>
              <a:tblPr/>
              <a:tblGrid>
                <a:gridCol w="5013339"/>
                <a:gridCol w="5832712"/>
              </a:tblGrid>
              <a:tr h="51811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State Pattern</a:t>
                      </a:r>
                      <a:endParaRPr kumimoji="0" lang="en-US" altLang="zh-CN" sz="2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47" marR="91447"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1"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Strategy Pattern</a:t>
                      </a:r>
                      <a:endParaRPr kumimoji="0" lang="en-US" altLang="zh-CN" sz="2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47" marR="91447"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479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状态的选择（转换）依赖于</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或者</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State</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对象</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The choice of a State </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object is dependent on </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the state of the Context object.</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47" marR="91447"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由应用类选择策略子类对象</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The choice of a Strategy object </a:t>
                      </a:r>
                      <a:endPar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is based on the application </a:t>
                      </a:r>
                      <a:endPar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need. Not on the state of the </a:t>
                      </a:r>
                      <a:endPar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Context object.</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47" marR="91447"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345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有状态转换：可以由</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类或者</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State</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层次类进行状态转换</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txBody>
                  <a:tcPr marL="91447" marR="91447"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没有状态转换</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txBody>
                  <a:tcPr marL="91447" marR="91447"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60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可以将一些业务逻辑包含在</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类中</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包括状态转换</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txBody>
                  <a:tcPr marL="91447" marR="91447"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可以将一些业务逻辑包含在</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Context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类中</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没有包括状态转换</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a:t>
                      </a:r>
                      <a:endPar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txBody>
                  <a:tcPr marL="91447" marR="91447"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57" name="Rectangle 13"/>
          <p:cNvSpPr>
            <a:spLocks noGrp="1" noChangeArrowheads="1"/>
          </p:cNvSpPr>
          <p:nvPr>
            <p:ph type="title"/>
          </p:nvPr>
        </p:nvSpPr>
        <p:spPr>
          <a:xfrm>
            <a:off x="2206626" y="333375"/>
            <a:ext cx="7777163" cy="863600"/>
          </a:xfrm>
        </p:spPr>
        <p:txBody>
          <a:bodyPr/>
          <a:lstStyle/>
          <a:p>
            <a:pPr eaLnBrk="1" hangingPunct="1">
              <a:lnSpc>
                <a:spcPct val="90000"/>
              </a:lnSpc>
              <a:defRPr/>
            </a:pPr>
            <a:r>
              <a:rPr lang="en-US" altLang="zh-CN" sz="2800" b="1">
                <a:effectLst>
                  <a:outerShdw blurRad="38100" dist="38100" dir="2700000" algn="tl">
                    <a:srgbClr val="C0C0C0"/>
                  </a:outerShdw>
                </a:effectLst>
              </a:rPr>
              <a:t>Comparison of the state design pattern and </a:t>
            </a:r>
            <a:br>
              <a:rPr lang="en-US" altLang="zh-CN" sz="2800" b="1">
                <a:effectLst>
                  <a:outerShdw blurRad="38100" dist="38100" dir="2700000" algn="tl">
                    <a:srgbClr val="C0C0C0"/>
                  </a:outerShdw>
                </a:effectLst>
              </a:rPr>
            </a:br>
            <a:r>
              <a:rPr lang="en-US" altLang="zh-CN" sz="2800" b="1">
                <a:effectLst>
                  <a:outerShdw blurRad="38100" dist="38100" dir="2700000" algn="tl">
                    <a:srgbClr val="C0C0C0"/>
                  </a:outerShdw>
                </a:effectLst>
              </a:rPr>
              <a:t>the strategy pattern</a:t>
            </a:r>
            <a:endParaRPr lang="en-US" altLang="zh-CN" sz="2800" b="1">
              <a:effectLst>
                <a:outerShdw blurRad="38100" dist="38100" dir="2700000" algn="tl">
                  <a:srgbClr val="C0C0C0"/>
                </a:outerShdw>
              </a:effectLst>
            </a:endParaRPr>
          </a:p>
        </p:txBody>
      </p:sp>
      <p:sp>
        <p:nvSpPr>
          <p:cNvPr id="5" name="棱台 4">
            <a:hlinkClick r:id="rId1" action="ppaction://hlinksldjump"/>
          </p:cNvPr>
          <p:cNvSpPr/>
          <p:nvPr/>
        </p:nvSpPr>
        <p:spPr>
          <a:xfrm>
            <a:off x="9912351" y="5726132"/>
            <a:ext cx="1939332" cy="797693"/>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rPr>
              <a:t>Return</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idx="1"/>
          </p:nvPr>
        </p:nvSpPr>
        <p:spPr>
          <a:xfrm>
            <a:off x="579375" y="900112"/>
            <a:ext cx="10846098" cy="1446213"/>
          </a:xfrm>
        </p:spPr>
        <p:txBody>
          <a:bodyPr/>
          <a:lstStyle/>
          <a:p>
            <a:pPr>
              <a:lnSpc>
                <a:spcPct val="10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初步设计</a:t>
            </a:r>
            <a:r>
              <a:rPr lang="zh-CN" altLang="en-US" b="1" dirty="0">
                <a:latin typeface="微软雅黑" panose="020B0503020204020204" pitchFamily="34" charset="-122"/>
                <a:ea typeface="微软雅黑" panose="020B0503020204020204" pitchFamily="34" charset="-122"/>
              </a:rPr>
              <a:t>：使用一个单独的类，封装一只</a:t>
            </a:r>
            <a:r>
              <a:rPr lang="en-US" altLang="zh-CN" b="1" dirty="0" smtClean="0">
                <a:latin typeface="微软雅黑" panose="020B0503020204020204" pitchFamily="34" charset="-122"/>
                <a:ea typeface="微软雅黑" panose="020B0503020204020204" pitchFamily="34" charset="-122"/>
              </a:rPr>
              <a:t>Monkey</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所有行为（</a:t>
            </a:r>
            <a:r>
              <a:rPr lang="zh-CN" altLang="en-US" b="1" dirty="0" smtClean="0">
                <a:latin typeface="微软雅黑" panose="020B0503020204020204" pitchFamily="34" charset="-122"/>
                <a:ea typeface="微软雅黑" panose="020B0503020204020204" pitchFamily="34" charset="-122"/>
              </a:rPr>
              <a:t>将</a:t>
            </a:r>
            <a:endParaRPr lang="en-US" altLang="zh-CN" b="1" dirty="0" smtClean="0">
              <a:latin typeface="微软雅黑" panose="020B0503020204020204" pitchFamily="34" charset="-122"/>
              <a:ea typeface="微软雅黑" panose="020B0503020204020204" pitchFamily="34" charset="-122"/>
            </a:endParaRPr>
          </a:p>
          <a:p>
            <a:pPr>
              <a:lnSpc>
                <a:spcPct val="100000"/>
              </a:lnSpc>
              <a:spcBef>
                <a:spcPts val="600"/>
              </a:spcBef>
              <a:buFontTx/>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所有</a:t>
            </a:r>
            <a:r>
              <a:rPr lang="zh-CN" altLang="en-US" b="1" dirty="0">
                <a:latin typeface="微软雅黑" panose="020B0503020204020204" pitchFamily="34" charset="-122"/>
                <a:ea typeface="微软雅黑" panose="020B0503020204020204" pitchFamily="34" charset="-122"/>
              </a:rPr>
              <a:t>的代码都封装在</a:t>
            </a:r>
            <a:r>
              <a:rPr lang="zh-CN" altLang="en-US" b="1" dirty="0" smtClean="0">
                <a:latin typeface="微软雅黑" panose="020B0503020204020204" pitchFamily="34" charset="-122"/>
                <a:ea typeface="微软雅黑" panose="020B0503020204020204" pitchFamily="34" charset="-122"/>
              </a:rPr>
              <a:t>一个</a:t>
            </a:r>
            <a:r>
              <a:rPr lang="zh-CN" altLang="en-US" b="1" dirty="0">
                <a:latin typeface="微软雅黑" panose="020B0503020204020204" pitchFamily="34" charset="-122"/>
                <a:ea typeface="微软雅黑" panose="020B0503020204020204" pitchFamily="34" charset="-122"/>
              </a:rPr>
              <a:t>类里面）</a:t>
            </a:r>
            <a:endParaRPr lang="en-US" altLang="zh-CN" b="1" dirty="0">
              <a:solidFill>
                <a:srgbClr val="A50021"/>
              </a:solidFill>
              <a:latin typeface="微软雅黑" panose="020B0503020204020204" pitchFamily="34" charset="-122"/>
              <a:ea typeface="微软雅黑" panose="020B0503020204020204" pitchFamily="34" charset="-122"/>
            </a:endParaRPr>
          </a:p>
        </p:txBody>
      </p:sp>
      <p:sp>
        <p:nvSpPr>
          <p:cNvPr id="6146" name="Rectangle 5"/>
          <p:cNvSpPr>
            <a:spLocks noChangeArrowheads="1"/>
          </p:cNvSpPr>
          <p:nvPr/>
        </p:nvSpPr>
        <p:spPr bwMode="auto">
          <a:xfrm>
            <a:off x="1854200" y="2491390"/>
            <a:ext cx="3124200" cy="4667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a:latin typeface="微软雅黑" panose="020B0503020204020204" pitchFamily="34" charset="-122"/>
                <a:ea typeface="微软雅黑" panose="020B0503020204020204" pitchFamily="34" charset="-122"/>
              </a:rPr>
              <a:t>Monkey</a:t>
            </a:r>
            <a:endParaRPr lang="en-US" altLang="zh-CN" sz="2800" b="1">
              <a:latin typeface="微软雅黑" panose="020B0503020204020204" pitchFamily="34" charset="-122"/>
              <a:ea typeface="微软雅黑" panose="020B0503020204020204" pitchFamily="34" charset="-122"/>
            </a:endParaRPr>
          </a:p>
        </p:txBody>
      </p:sp>
      <p:sp>
        <p:nvSpPr>
          <p:cNvPr id="6147" name="Rectangle 6"/>
          <p:cNvSpPr>
            <a:spLocks noChangeArrowheads="1"/>
          </p:cNvSpPr>
          <p:nvPr/>
        </p:nvSpPr>
        <p:spPr bwMode="auto">
          <a:xfrm>
            <a:off x="1854200" y="3409951"/>
            <a:ext cx="3124200" cy="2429534"/>
          </a:xfrm>
          <a:prstGeom prst="rect">
            <a:avLst/>
          </a:prstGeom>
          <a:solidFill>
            <a:srgbClr val="FFFFFF"/>
          </a:solidFill>
          <a:ln w="12700">
            <a:solidFill>
              <a:srgbClr val="000000"/>
            </a:solidFill>
            <a:miter lim="800000"/>
          </a:ln>
        </p:spPr>
        <p:txBody>
          <a:bodyPr lIns="0" tIns="0" rIns="0" bIns="0" anchor="ctr"/>
          <a:lstStyle/>
          <a:p>
            <a:r>
              <a:rPr lang="en-US" altLang="zh-CN" sz="2400" b="1" dirty="0">
                <a:latin typeface="微软雅黑" panose="020B0503020204020204" pitchFamily="34" charset="-122"/>
                <a:ea typeface="微软雅黑" panose="020B0503020204020204" pitchFamily="34" charset="-122"/>
              </a:rPr>
              <a:t>+dance (): void</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makeNoises</a:t>
            </a:r>
            <a:r>
              <a:rPr lang="en-US" altLang="zh-CN" sz="2400" b="1" dirty="0">
                <a:latin typeface="微软雅黑" panose="020B0503020204020204" pitchFamily="34" charset="-122"/>
                <a:ea typeface="微软雅黑" panose="020B0503020204020204" pitchFamily="34" charset="-122"/>
              </a:rPr>
              <a:t>: void</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+scream ():void</a:t>
            </a:r>
            <a:endParaRPr lang="en-US" altLang="zh-CN" sz="2400" b="1" dirty="0">
              <a:latin typeface="微软雅黑" panose="020B0503020204020204" pitchFamily="34" charset="-122"/>
              <a:ea typeface="微软雅黑" panose="020B0503020204020204" pitchFamily="34" charset="-122"/>
            </a:endParaRPr>
          </a:p>
          <a:p>
            <a:r>
              <a:rPr lang="en-US" altLang="zh-CN" sz="2400" b="1" dirty="0">
                <a:solidFill>
                  <a:srgbClr val="0000CC"/>
                </a:solidFill>
                <a:latin typeface="微软雅黑" panose="020B0503020204020204" pitchFamily="34" charset="-122"/>
                <a:ea typeface="微软雅黑" panose="020B0503020204020204" pitchFamily="34" charset="-122"/>
              </a:rPr>
              <a:t>+behave(): void</a:t>
            </a:r>
            <a:endParaRPr lang="en-US" altLang="zh-CN" sz="2400" b="1" dirty="0">
              <a:solidFill>
                <a:srgbClr val="0000CC"/>
              </a:solidFill>
              <a:latin typeface="微软雅黑" panose="020B0503020204020204" pitchFamily="34" charset="-122"/>
              <a:ea typeface="微软雅黑" panose="020B0503020204020204" pitchFamily="34" charset="-122"/>
            </a:endParaRPr>
          </a:p>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changeState</a:t>
            </a:r>
            <a:r>
              <a:rPr lang="en-US" altLang="zh-CN" sz="2400" b="1" dirty="0">
                <a:latin typeface="微软雅黑" panose="020B0503020204020204" pitchFamily="34" charset="-122"/>
                <a:ea typeface="微软雅黑" panose="020B0503020204020204" pitchFamily="34" charset="-122"/>
              </a:rPr>
              <a:t>():void</a:t>
            </a:r>
            <a:endParaRPr lang="en-US" altLang="zh-CN" sz="2400" b="1" dirty="0">
              <a:latin typeface="微软雅黑" panose="020B0503020204020204" pitchFamily="34" charset="-122"/>
              <a:ea typeface="微软雅黑" panose="020B0503020204020204" pitchFamily="34" charset="-122"/>
            </a:endParaRPr>
          </a:p>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getState</a:t>
            </a:r>
            <a:r>
              <a:rPr lang="en-US" altLang="zh-CN" sz="2400" b="1" dirty="0">
                <a:latin typeface="微软雅黑" panose="020B0503020204020204" pitchFamily="34" charset="-122"/>
                <a:ea typeface="微软雅黑" panose="020B0503020204020204" pitchFamily="34" charset="-122"/>
              </a:rPr>
              <a:t>(): String</a:t>
            </a:r>
            <a:endParaRPr lang="en-US" altLang="zh-CN" sz="2400" b="1" dirty="0">
              <a:latin typeface="微软雅黑" panose="020B0503020204020204" pitchFamily="34" charset="-122"/>
              <a:ea typeface="微软雅黑" panose="020B0503020204020204" pitchFamily="34" charset="-122"/>
            </a:endParaRPr>
          </a:p>
        </p:txBody>
      </p:sp>
      <p:sp>
        <p:nvSpPr>
          <p:cNvPr id="6148" name="Rectangle 7"/>
          <p:cNvSpPr>
            <a:spLocks noChangeArrowheads="1"/>
          </p:cNvSpPr>
          <p:nvPr/>
        </p:nvSpPr>
        <p:spPr bwMode="auto">
          <a:xfrm>
            <a:off x="1847850" y="2958115"/>
            <a:ext cx="3124200" cy="447073"/>
          </a:xfrm>
          <a:prstGeom prst="rect">
            <a:avLst/>
          </a:prstGeom>
          <a:solidFill>
            <a:srgbClr val="FFFFFF"/>
          </a:solidFill>
          <a:ln w="12700">
            <a:solidFill>
              <a:srgbClr val="000000"/>
            </a:solidFill>
            <a:miter lim="800000"/>
          </a:ln>
        </p:spPr>
        <p:txBody>
          <a:bodyPr lIns="53950" tIns="26975" rIns="53950" bIns="26975" anchor="ctr"/>
          <a:lstStyle/>
          <a:p>
            <a:pPr algn="just"/>
            <a:r>
              <a:rPr lang="en-US" altLang="zh-CN" sz="2400" b="1">
                <a:latin typeface="微软雅黑" panose="020B0503020204020204" pitchFamily="34" charset="-122"/>
                <a:ea typeface="微软雅黑" panose="020B0503020204020204" pitchFamily="34" charset="-122"/>
              </a:rPr>
              <a:t>-state: String</a:t>
            </a:r>
            <a:endParaRPr lang="en-US" altLang="zh-CN" sz="2400" b="1">
              <a:latin typeface="微软雅黑" panose="020B0503020204020204" pitchFamily="34" charset="-122"/>
              <a:ea typeface="微软雅黑" panose="020B0503020204020204" pitchFamily="34" charset="-122"/>
            </a:endParaRPr>
          </a:p>
        </p:txBody>
      </p:sp>
      <p:sp>
        <p:nvSpPr>
          <p:cNvPr id="185356" name="Text Box 12"/>
          <p:cNvSpPr txBox="1">
            <a:spLocks noChangeArrowheads="1"/>
          </p:cNvSpPr>
          <p:nvPr/>
        </p:nvSpPr>
        <p:spPr bwMode="auto">
          <a:xfrm>
            <a:off x="2279650" y="188913"/>
            <a:ext cx="770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Examples Leading to the State Pattern</a:t>
            </a:r>
            <a:endParaRPr lang="en-US" altLang="zh-CN" sz="2800" b="1">
              <a:effectLst>
                <a:outerShdw blurRad="38100" dist="38100" dir="2700000" algn="tl">
                  <a:srgbClr val="C0C0C0"/>
                </a:outerShdw>
              </a:effectLst>
            </a:endParaRPr>
          </a:p>
        </p:txBody>
      </p:sp>
      <p:sp>
        <p:nvSpPr>
          <p:cNvPr id="6151" name="Text Box 13"/>
          <p:cNvSpPr txBox="1">
            <a:spLocks noChangeArrowheads="1"/>
          </p:cNvSpPr>
          <p:nvPr/>
        </p:nvSpPr>
        <p:spPr bwMode="auto">
          <a:xfrm>
            <a:off x="2208214" y="6157913"/>
            <a:ext cx="7488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6152" name="Text Box 14"/>
          <p:cNvSpPr txBox="1">
            <a:spLocks noChangeArrowheads="1"/>
          </p:cNvSpPr>
          <p:nvPr/>
        </p:nvSpPr>
        <p:spPr bwMode="auto">
          <a:xfrm>
            <a:off x="1847851" y="6092826"/>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ea typeface="黑体" panose="02010609060101010101" pitchFamily="49" charset="-122"/>
              </a:rPr>
              <a:t>Original design of class Monkey</a:t>
            </a:r>
            <a:endParaRPr lang="en-US" altLang="zh-CN" sz="2800" b="1">
              <a:ea typeface="黑体" panose="02010609060101010101" pitchFamily="49" charset="-122"/>
            </a:endParaRPr>
          </a:p>
        </p:txBody>
      </p:sp>
      <p:grpSp>
        <p:nvGrpSpPr>
          <p:cNvPr id="2" name="组合 1"/>
          <p:cNvGrpSpPr/>
          <p:nvPr/>
        </p:nvGrpSpPr>
        <p:grpSpPr>
          <a:xfrm>
            <a:off x="4338055" y="2270926"/>
            <a:ext cx="7448660" cy="3734586"/>
            <a:chOff x="4338055" y="2270926"/>
            <a:chExt cx="7448660" cy="3734586"/>
          </a:xfrm>
        </p:grpSpPr>
        <p:sp>
          <p:nvSpPr>
            <p:cNvPr id="6149" name="AutoShape 9"/>
            <p:cNvSpPr>
              <a:spLocks noChangeArrowheads="1"/>
            </p:cNvSpPr>
            <p:nvPr/>
          </p:nvSpPr>
          <p:spPr bwMode="auto">
            <a:xfrm>
              <a:off x="5808662" y="2270926"/>
              <a:ext cx="5978053" cy="3734586"/>
            </a:xfrm>
            <a:prstGeom prst="foldedCorner">
              <a:avLst>
                <a:gd name="adj" fmla="val 12500"/>
              </a:avLst>
            </a:prstGeom>
            <a:solidFill>
              <a:srgbClr val="FFCC99">
                <a:alpha val="12941"/>
              </a:srgbClr>
            </a:solidFill>
            <a:ln w="9525">
              <a:solidFill>
                <a:schemeClr val="tx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public void behave(){</a:t>
              </a:r>
              <a:endParaRPr lang="en-US" altLang="zh-CN" sz="2400" b="1" dirty="0">
                <a:solidFill>
                  <a:srgbClr val="0000CC"/>
                </a:solidFill>
                <a:latin typeface="微软雅黑" panose="020B0503020204020204" pitchFamily="34" charset="-122"/>
                <a:ea typeface="微软雅黑" panose="020B0503020204020204" pitchFamily="34" charset="-122"/>
              </a:endParaRPr>
            </a:p>
            <a:p>
              <a:pPr>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if( </a:t>
              </a:r>
              <a:r>
                <a:rPr lang="en-US" altLang="zh-CN" sz="2400" b="1" dirty="0" err="1">
                  <a:solidFill>
                    <a:srgbClr val="0000CC"/>
                  </a:solidFill>
                  <a:latin typeface="微软雅黑" panose="020B0503020204020204" pitchFamily="34" charset="-122"/>
                  <a:ea typeface="微软雅黑" panose="020B0503020204020204" pitchFamily="34" charset="-122"/>
                </a:rPr>
                <a:t>state.equals</a:t>
              </a:r>
              <a:r>
                <a:rPr lang="en-US" altLang="zh-CN" sz="2400" b="1" dirty="0">
                  <a:solidFill>
                    <a:srgbClr val="0000CC"/>
                  </a:solidFill>
                  <a:latin typeface="微软雅黑" panose="020B0503020204020204" pitchFamily="34" charset="-122"/>
                  <a:ea typeface="微软雅黑" panose="020B0503020204020204" pitchFamily="34" charset="-122"/>
                </a:rPr>
                <a:t>(“happy”) )</a:t>
              </a:r>
              <a:endParaRPr lang="en-US" altLang="zh-CN" sz="2400" b="1" dirty="0">
                <a:solidFill>
                  <a:srgbClr val="0000CC"/>
                </a:solidFill>
                <a:latin typeface="微软雅黑" panose="020B0503020204020204" pitchFamily="34" charset="-122"/>
                <a:ea typeface="微软雅黑" panose="020B0503020204020204" pitchFamily="34" charset="-122"/>
              </a:endParaRPr>
            </a:p>
            <a:p>
              <a:pPr lvl="1">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smtClean="0">
                  <a:solidFill>
                    <a:srgbClr val="0000CC"/>
                  </a:solidFill>
                  <a:latin typeface="微软雅黑" panose="020B0503020204020204" pitchFamily="34" charset="-122"/>
                  <a:ea typeface="微软雅黑" panose="020B0503020204020204" pitchFamily="34" charset="-122"/>
                </a:rPr>
                <a:t> monkey</a:t>
              </a:r>
              <a:r>
                <a:rPr lang="en-US" altLang="zh-CN" sz="2400" b="1" dirty="0">
                  <a:solidFill>
                    <a:srgbClr val="0000CC"/>
                  </a:solidFill>
                  <a:latin typeface="微软雅黑" panose="020B0503020204020204" pitchFamily="34" charset="-122"/>
                  <a:ea typeface="微软雅黑" panose="020B0503020204020204" pitchFamily="34" charset="-122"/>
                </a:rPr>
                <a:t>. dance();</a:t>
              </a:r>
              <a:endParaRPr lang="en-US" altLang="zh-CN" sz="2400" b="1" dirty="0">
                <a:solidFill>
                  <a:srgbClr val="0000CC"/>
                </a:solidFill>
                <a:latin typeface="微软雅黑" panose="020B0503020204020204" pitchFamily="34" charset="-122"/>
                <a:ea typeface="微软雅黑" panose="020B0503020204020204" pitchFamily="34" charset="-122"/>
              </a:endParaRPr>
            </a:p>
            <a:p>
              <a:pPr>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else if(</a:t>
              </a:r>
              <a:r>
                <a:rPr lang="en-US" altLang="zh-CN" sz="2400" b="1" dirty="0" err="1">
                  <a:solidFill>
                    <a:srgbClr val="0000CC"/>
                  </a:solidFill>
                  <a:latin typeface="微软雅黑" panose="020B0503020204020204" pitchFamily="34" charset="-122"/>
                  <a:ea typeface="微软雅黑" panose="020B0503020204020204" pitchFamily="34" charset="-122"/>
                </a:rPr>
                <a:t>state.equals</a:t>
              </a:r>
              <a:r>
                <a:rPr lang="en-US" altLang="zh-CN" sz="2400" b="1" dirty="0">
                  <a:solidFill>
                    <a:srgbClr val="0000CC"/>
                  </a:solidFill>
                  <a:latin typeface="微软雅黑" panose="020B0503020204020204" pitchFamily="34" charset="-122"/>
                  <a:ea typeface="微软雅黑" panose="020B0503020204020204" pitchFamily="34" charset="-122"/>
                </a:rPr>
                <a:t>(“sad”)</a:t>
              </a:r>
              <a:r>
                <a:rPr lang="en-US" altLang="zh-CN" sz="2400" dirty="0">
                  <a:solidFill>
                    <a:srgbClr val="0000CC"/>
                  </a:solidFill>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lvl="1">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smtClean="0">
                  <a:solidFill>
                    <a:srgbClr val="0000CC"/>
                  </a:solidFill>
                  <a:latin typeface="微软雅黑" panose="020B0503020204020204" pitchFamily="34" charset="-122"/>
                  <a:ea typeface="微软雅黑" panose="020B0503020204020204" pitchFamily="34" charset="-122"/>
                </a:rPr>
                <a:t> monkey</a:t>
              </a: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makeNoises</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else if(</a:t>
              </a:r>
              <a:r>
                <a:rPr lang="en-US" altLang="zh-CN" sz="2400" b="1" dirty="0" err="1">
                  <a:solidFill>
                    <a:srgbClr val="0000CC"/>
                  </a:solidFill>
                  <a:latin typeface="微软雅黑" panose="020B0503020204020204" pitchFamily="34" charset="-122"/>
                  <a:ea typeface="微软雅黑" panose="020B0503020204020204" pitchFamily="34" charset="-122"/>
                </a:rPr>
                <a:t>state.equals</a:t>
              </a:r>
              <a:r>
                <a:rPr lang="en-US" altLang="zh-CN" sz="2400" b="1" dirty="0">
                  <a:solidFill>
                    <a:srgbClr val="0000CC"/>
                  </a:solidFill>
                  <a:latin typeface="微软雅黑" panose="020B0503020204020204" pitchFamily="34" charset="-122"/>
                  <a:ea typeface="微软雅黑" panose="020B0503020204020204" pitchFamily="34" charset="-122"/>
                </a:rPr>
                <a:t>(“angry”)</a:t>
              </a:r>
              <a:r>
                <a:rPr lang="en-US" altLang="zh-CN" sz="2400" dirty="0">
                  <a:solidFill>
                    <a:srgbClr val="0000CC"/>
                  </a:solidFill>
                  <a:latin typeface="微软雅黑" panose="020B0503020204020204" pitchFamily="34" charset="-122"/>
                  <a:ea typeface="微软雅黑" panose="020B0503020204020204" pitchFamily="34" charset="-122"/>
                </a:rPr>
                <a:t> </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lvl="1">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smtClean="0">
                  <a:solidFill>
                    <a:srgbClr val="0000CC"/>
                  </a:solidFill>
                  <a:latin typeface="微软雅黑" panose="020B0503020204020204" pitchFamily="34" charset="-122"/>
                  <a:ea typeface="微软雅黑" panose="020B0503020204020204" pitchFamily="34" charset="-122"/>
                </a:rPr>
                <a:t> monkey</a:t>
              </a:r>
              <a:r>
                <a:rPr lang="en-US" altLang="zh-CN" sz="2400" b="1" dirty="0">
                  <a:solidFill>
                    <a:srgbClr val="0000CC"/>
                  </a:solidFill>
                  <a:latin typeface="微软雅黑" panose="020B0503020204020204" pitchFamily="34" charset="-122"/>
                  <a:ea typeface="微软雅黑" panose="020B0503020204020204" pitchFamily="34" charset="-122"/>
                </a:rPr>
                <a:t>. scream ();</a:t>
              </a:r>
              <a:endParaRPr lang="en-US" altLang="zh-CN" sz="2400" b="1" dirty="0">
                <a:solidFill>
                  <a:srgbClr val="0000CC"/>
                </a:solidFill>
                <a:latin typeface="微软雅黑" panose="020B0503020204020204" pitchFamily="34" charset="-122"/>
                <a:ea typeface="微软雅黑" panose="020B0503020204020204" pitchFamily="34" charset="-122"/>
              </a:endParaRPr>
            </a:p>
            <a:p>
              <a:pPr>
                <a:spcBef>
                  <a:spcPct val="10000"/>
                </a:spcBef>
              </a:pPr>
              <a:r>
                <a:rPr lang="en-US" altLang="zh-CN" sz="2400" b="1" dirty="0">
                  <a:solidFill>
                    <a:srgbClr val="0000CC"/>
                  </a:solidFill>
                  <a:latin typeface="微软雅黑" panose="020B0503020204020204" pitchFamily="34" charset="-122"/>
                  <a:ea typeface="微软雅黑" panose="020B0503020204020204" pitchFamily="34" charset="-122"/>
                </a:rPr>
                <a:t>} //</a:t>
              </a:r>
              <a:r>
                <a:rPr lang="zh-CN" altLang="en-US" sz="2400" b="1" dirty="0">
                  <a:solidFill>
                    <a:srgbClr val="0000CC"/>
                  </a:solidFill>
                  <a:latin typeface="微软雅黑" panose="020B0503020204020204" pitchFamily="34" charset="-122"/>
                  <a:ea typeface="微软雅黑" panose="020B0503020204020204" pitchFamily="34" charset="-122"/>
                </a:rPr>
                <a:t>状态不同，行为不同</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6153" name="Oval 26"/>
            <p:cNvSpPr>
              <a:spLocks noChangeArrowheads="1"/>
            </p:cNvSpPr>
            <p:nvPr/>
          </p:nvSpPr>
          <p:spPr bwMode="auto">
            <a:xfrm>
              <a:off x="4338055" y="4715339"/>
              <a:ext cx="180000" cy="180000"/>
            </a:xfrm>
            <a:prstGeom prst="ellipse">
              <a:avLst/>
            </a:prstGeom>
            <a:solidFill>
              <a:schemeClr val="bg1"/>
            </a:solidFill>
            <a:ln w="25400">
              <a:solidFill>
                <a:schemeClr val="tx1"/>
              </a:solidFill>
              <a:rou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154" name="Line 27"/>
            <p:cNvSpPr>
              <a:spLocks noChangeShapeType="1"/>
            </p:cNvSpPr>
            <p:nvPr/>
          </p:nvSpPr>
          <p:spPr bwMode="auto">
            <a:xfrm flipV="1">
              <a:off x="4512663" y="4804783"/>
              <a:ext cx="129600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741371" y="1387098"/>
            <a:ext cx="10637822" cy="1826882"/>
          </a:xfrm>
        </p:spPr>
        <p:txBody>
          <a:bodyPr>
            <a:normAutofit/>
          </a:bodyPr>
          <a:lstStyle/>
          <a:p>
            <a:pPr marL="609600" indent="-609600">
              <a:lnSpc>
                <a:spcPct val="110000"/>
              </a:lnSpc>
              <a:buNone/>
            </a:pPr>
            <a:r>
              <a:rPr lang="zh-CN" altLang="en-US" b="1" dirty="0">
                <a:solidFill>
                  <a:srgbClr val="0000CC"/>
                </a:solidFill>
                <a:latin typeface="微软雅黑" panose="020B0503020204020204" pitchFamily="34" charset="-122"/>
                <a:ea typeface="微软雅黑" panose="020B0503020204020204" pitchFamily="34" charset="-122"/>
              </a:rPr>
              <a:t>设计缺陷</a:t>
            </a:r>
            <a:r>
              <a:rPr lang="zh-CN" altLang="en-US"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nSpc>
                <a:spcPct val="110000"/>
              </a:lnSpc>
            </a:pPr>
            <a:r>
              <a:rPr lang="zh-CN" altLang="en-US" b="1" dirty="0" smtClean="0">
                <a:latin typeface="微软雅黑" panose="020B0503020204020204" pitchFamily="34" charset="-122"/>
                <a:ea typeface="微软雅黑" panose="020B0503020204020204" pitchFamily="34" charset="-122"/>
              </a:rPr>
              <a:t>方法</a:t>
            </a:r>
            <a:r>
              <a:rPr lang="en-US" altLang="zh-CN" b="1" dirty="0" smtClean="0">
                <a:latin typeface="微软雅黑" panose="020B0503020204020204" pitchFamily="34" charset="-122"/>
                <a:ea typeface="微软雅黑" panose="020B0503020204020204" pitchFamily="34" charset="-122"/>
              </a:rPr>
              <a:t>behave()</a:t>
            </a:r>
            <a:r>
              <a:rPr lang="zh-CN" altLang="en-US" b="1" dirty="0" smtClean="0">
                <a:latin typeface="微软雅黑" panose="020B0503020204020204" pitchFamily="34" charset="-122"/>
                <a:ea typeface="微软雅黑" panose="020B0503020204020204" pitchFamily="34" charset="-122"/>
              </a:rPr>
              <a:t>中</a:t>
            </a:r>
            <a:r>
              <a:rPr lang="zh-CN" altLang="en-US" b="1" dirty="0">
                <a:latin typeface="微软雅黑" panose="020B0503020204020204" pitchFamily="34" charset="-122"/>
                <a:ea typeface="微软雅黑" panose="020B0503020204020204" pitchFamily="34" charset="-122"/>
              </a:rPr>
              <a:t>有许多与状态相关的条件</a:t>
            </a:r>
            <a:r>
              <a:rPr lang="zh-CN" altLang="en-US" b="1" dirty="0" smtClean="0">
                <a:latin typeface="微软雅黑" panose="020B0503020204020204" pitchFamily="34" charset="-122"/>
                <a:ea typeface="微软雅黑" panose="020B0503020204020204" pitchFamily="34" charset="-122"/>
              </a:rPr>
              <a:t>语句</a:t>
            </a:r>
            <a:endParaRPr lang="en-US" altLang="zh-CN" b="1" dirty="0" smtClean="0">
              <a:latin typeface="微软雅黑" panose="020B0503020204020204" pitchFamily="34" charset="-122"/>
              <a:ea typeface="微软雅黑" panose="020B0503020204020204" pitchFamily="34" charset="-122"/>
            </a:endParaRPr>
          </a:p>
          <a:p>
            <a:pPr>
              <a:lnSpc>
                <a:spcPct val="110000"/>
              </a:lnSpc>
            </a:pPr>
            <a:r>
              <a:rPr lang="zh-CN" altLang="en-US" b="1" dirty="0" smtClean="0">
                <a:latin typeface="微软雅黑" panose="020B0503020204020204" pitchFamily="34" charset="-122"/>
                <a:ea typeface="微软雅黑" panose="020B0503020204020204" pitchFamily="34" charset="-122"/>
              </a:rPr>
              <a:t>添加</a:t>
            </a:r>
            <a:r>
              <a:rPr lang="zh-CN" altLang="en-US" b="1" dirty="0">
                <a:latin typeface="微软雅黑" panose="020B0503020204020204" pitchFamily="34" charset="-122"/>
                <a:ea typeface="微软雅黑" panose="020B0503020204020204" pitchFamily="34" charset="-122"/>
              </a:rPr>
              <a:t>新的状态相关行为并不</a:t>
            </a:r>
            <a:r>
              <a:rPr lang="zh-CN" altLang="en-US" b="1" dirty="0" smtClean="0">
                <a:latin typeface="微软雅黑" panose="020B0503020204020204" pitchFamily="34" charset="-122"/>
                <a:ea typeface="微软雅黑" panose="020B0503020204020204" pitchFamily="34" charset="-122"/>
              </a:rPr>
              <a:t>容易</a:t>
            </a:r>
            <a:endParaRPr lang="en-US" altLang="zh-CN" b="1" dirty="0" smtClean="0">
              <a:latin typeface="微软雅黑" panose="020B0503020204020204" pitchFamily="34" charset="-122"/>
              <a:ea typeface="微软雅黑" panose="020B0503020204020204" pitchFamily="34" charset="-122"/>
            </a:endParaRPr>
          </a:p>
        </p:txBody>
      </p:sp>
      <p:sp>
        <p:nvSpPr>
          <p:cNvPr id="187396" name="Text Box 4"/>
          <p:cNvSpPr txBox="1">
            <a:spLocks noChangeArrowheads="1"/>
          </p:cNvSpPr>
          <p:nvPr/>
        </p:nvSpPr>
        <p:spPr bwMode="auto">
          <a:xfrm>
            <a:off x="2208214" y="317501"/>
            <a:ext cx="770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Examples Leading to the State Pattern</a:t>
            </a:r>
            <a:endParaRPr lang="en-US" altLang="zh-CN" sz="2800" b="1">
              <a:effectLst>
                <a:outerShdw blurRad="38100" dist="38100" dir="2700000" algn="tl">
                  <a:srgbClr val="C0C0C0"/>
                </a:outerShdw>
              </a:effectLst>
            </a:endParaRPr>
          </a:p>
        </p:txBody>
      </p:sp>
      <p:sp>
        <p:nvSpPr>
          <p:cNvPr id="187397" name="Rectangle 5"/>
          <p:cNvSpPr>
            <a:spLocks noChangeArrowheads="1"/>
          </p:cNvSpPr>
          <p:nvPr/>
        </p:nvSpPr>
        <p:spPr bwMode="auto">
          <a:xfrm>
            <a:off x="905347" y="3616953"/>
            <a:ext cx="654565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b="1" dirty="0">
                <a:solidFill>
                  <a:srgbClr val="0000CC"/>
                </a:solidFill>
                <a:latin typeface="微软雅黑" panose="020B0503020204020204" pitchFamily="34" charset="-122"/>
                <a:ea typeface="微软雅黑" panose="020B0503020204020204" pitchFamily="34" charset="-122"/>
              </a:rPr>
              <a:t>如何改进设计</a:t>
            </a:r>
            <a:r>
              <a:rPr lang="zh-CN" altLang="en-US" sz="2800" b="1" dirty="0" smtClean="0">
                <a:solidFill>
                  <a:srgbClr val="0000CC"/>
                </a:solidFill>
                <a:latin typeface="微软雅黑" panose="020B0503020204020204" pitchFamily="34" charset="-122"/>
                <a:ea typeface="微软雅黑" panose="020B0503020204020204" pitchFamily="34" charset="-122"/>
              </a:rPr>
              <a:t>？</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a:spcBef>
                <a:spcPct val="20000"/>
              </a:spcBef>
            </a:pPr>
            <a:r>
              <a:rPr lang="zh-CN" altLang="en-US" sz="2800" b="1" dirty="0" smtClean="0">
                <a:solidFill>
                  <a:srgbClr val="0000CC"/>
                </a:solidFill>
                <a:latin typeface="微软雅黑" panose="020B0503020204020204" pitchFamily="34" charset="-122"/>
                <a:ea typeface="微软雅黑" panose="020B0503020204020204" pitchFamily="34" charset="-122"/>
              </a:rPr>
              <a:t>想法：</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514350" indent="-514350">
              <a:spcBef>
                <a:spcPct val="20000"/>
              </a:spcBef>
              <a:buFont typeface="+mj-lt"/>
              <a:buAutoNum type="alphaLcParenR"/>
            </a:pPr>
            <a:r>
              <a:rPr lang="zh-CN" altLang="en-US" sz="2800" b="1" dirty="0">
                <a:latin typeface="微软雅黑" panose="020B0503020204020204" pitchFamily="34" charset="-122"/>
                <a:ea typeface="微软雅黑" panose="020B0503020204020204" pitchFamily="34" charset="-122"/>
              </a:rPr>
              <a:t>构建一个</a:t>
            </a:r>
            <a:r>
              <a:rPr lang="zh-CN" altLang="en-US" sz="2800" b="1" dirty="0">
                <a:highlight>
                  <a:srgbClr val="FFFF00"/>
                </a:highlight>
                <a:latin typeface="微软雅黑" panose="020B0503020204020204" pitchFamily="34" charset="-122"/>
                <a:ea typeface="微软雅黑" panose="020B0503020204020204" pitchFamily="34" charset="-122"/>
              </a:rPr>
              <a:t>状态</a:t>
            </a:r>
            <a:r>
              <a:rPr lang="zh-CN" altLang="en-US" sz="2800" b="1" dirty="0" smtClean="0">
                <a:highlight>
                  <a:srgbClr val="FFFF00"/>
                </a:highlight>
                <a:latin typeface="微软雅黑" panose="020B0503020204020204" pitchFamily="34" charset="-122"/>
                <a:ea typeface="微软雅黑" panose="020B0503020204020204" pitchFamily="34" charset="-122"/>
              </a:rPr>
              <a:t>层次类</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514350" indent="-514350">
              <a:spcBef>
                <a:spcPct val="20000"/>
              </a:spcBef>
              <a:buFont typeface="+mj-lt"/>
              <a:buAutoNum type="alphaLcParenR"/>
            </a:pPr>
            <a:r>
              <a:rPr lang="zh-CN" altLang="en-US" sz="2800" b="1" dirty="0">
                <a:highlight>
                  <a:srgbClr val="FFFF00"/>
                </a:highlight>
                <a:latin typeface="微软雅黑" panose="020B0503020204020204" pitchFamily="34" charset="-122"/>
                <a:ea typeface="微软雅黑" panose="020B0503020204020204" pitchFamily="34" charset="-122"/>
              </a:rPr>
              <a:t>将每个状态划分为一个单独的类</a:t>
            </a:r>
            <a:endParaRPr lang="zh-CN" altLang="en-US" sz="2800" b="1" dirty="0">
              <a:highlight>
                <a:srgbClr val="FFFF00"/>
              </a:highligh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7"/>
                                        </p:tgtEl>
                                        <p:attrNameLst>
                                          <p:attrName>style.visibility</p:attrName>
                                        </p:attrNameLst>
                                      </p:cBhvr>
                                      <p:to>
                                        <p:strVal val="visible"/>
                                      </p:to>
                                    </p:set>
                                    <p:anim calcmode="lin" valueType="num">
                                      <p:cBhvr additive="base">
                                        <p:cTn id="7" dur="500" fill="hold"/>
                                        <p:tgtEl>
                                          <p:spTgt spid="187397"/>
                                        </p:tgtEl>
                                        <p:attrNameLst>
                                          <p:attrName>ppt_x</p:attrName>
                                        </p:attrNameLst>
                                      </p:cBhvr>
                                      <p:tavLst>
                                        <p:tav tm="0">
                                          <p:val>
                                            <p:strVal val="#ppt_x"/>
                                          </p:val>
                                        </p:tav>
                                        <p:tav tm="100000">
                                          <p:val>
                                            <p:strVal val="#ppt_x"/>
                                          </p:val>
                                        </p:tav>
                                      </p:tavLst>
                                    </p:anim>
                                    <p:anim calcmode="lin" valueType="num">
                                      <p:cBhvr additive="base">
                                        <p:cTn id="8" dur="500" fill="hold"/>
                                        <p:tgtEl>
                                          <p:spTgt spid="187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2"/>
          <p:cNvSpPr>
            <a:spLocks noChangeShapeType="1"/>
          </p:cNvSpPr>
          <p:nvPr/>
        </p:nvSpPr>
        <p:spPr bwMode="auto">
          <a:xfrm>
            <a:off x="4138613" y="2193925"/>
            <a:ext cx="57626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 name="Rectangle 8"/>
          <p:cNvSpPr>
            <a:spLocks noChangeArrowheads="1"/>
          </p:cNvSpPr>
          <p:nvPr/>
        </p:nvSpPr>
        <p:spPr bwMode="auto">
          <a:xfrm>
            <a:off x="2770188" y="1905001"/>
            <a:ext cx="1370012" cy="542925"/>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800" b="1"/>
              <a:t>Client</a:t>
            </a:r>
            <a:endParaRPr lang="en-US" altLang="zh-CN" sz="2800"/>
          </a:p>
        </p:txBody>
      </p:sp>
      <p:sp>
        <p:nvSpPr>
          <p:cNvPr id="8195" name="Rectangle 10"/>
          <p:cNvSpPr>
            <a:spLocks noChangeArrowheads="1"/>
          </p:cNvSpPr>
          <p:nvPr/>
        </p:nvSpPr>
        <p:spPr bwMode="auto">
          <a:xfrm>
            <a:off x="4729163" y="1341438"/>
            <a:ext cx="2749550" cy="703262"/>
          </a:xfrm>
          <a:prstGeom prst="rect">
            <a:avLst/>
          </a:prstGeom>
          <a:solidFill>
            <a:srgbClr val="FFFFFF"/>
          </a:solidFill>
          <a:ln w="12700">
            <a:solidFill>
              <a:srgbClr val="000000"/>
            </a:solidFill>
            <a:miter lim="800000"/>
          </a:ln>
        </p:spPr>
        <p:txBody>
          <a:bodyPr lIns="53950" tIns="26975" rIns="53950" bIns="26975" anchor="ctr"/>
          <a:lstStyle/>
          <a:p>
            <a:pPr algn="ctr"/>
            <a:r>
              <a:rPr lang="en-US" altLang="zh-CN" sz="2400" b="1" i="1" dirty="0"/>
              <a:t>&lt;&lt;interface&gt;&gt;</a:t>
            </a:r>
            <a:endParaRPr lang="en-US" altLang="zh-CN" sz="2400" b="1" i="1" dirty="0"/>
          </a:p>
          <a:p>
            <a:pPr algn="ctr"/>
            <a:r>
              <a:rPr lang="en-US" altLang="zh-CN" sz="2800" b="1" dirty="0">
                <a:latin typeface="微软雅黑" panose="020B0503020204020204" pitchFamily="34" charset="-122"/>
                <a:ea typeface="微软雅黑" panose="020B0503020204020204" pitchFamily="34" charset="-122"/>
              </a:rPr>
              <a:t>Monkey</a:t>
            </a:r>
            <a:endParaRPr lang="en-US" altLang="zh-CN" sz="2800" dirty="0">
              <a:latin typeface="微软雅黑" panose="020B0503020204020204" pitchFamily="34" charset="-122"/>
              <a:ea typeface="微软雅黑" panose="020B0503020204020204" pitchFamily="34" charset="-122"/>
            </a:endParaRPr>
          </a:p>
        </p:txBody>
      </p:sp>
      <p:sp>
        <p:nvSpPr>
          <p:cNvPr id="8196" name="Rectangle 11"/>
          <p:cNvSpPr>
            <a:spLocks noChangeArrowheads="1"/>
          </p:cNvSpPr>
          <p:nvPr/>
        </p:nvSpPr>
        <p:spPr bwMode="auto">
          <a:xfrm>
            <a:off x="4729163" y="2347913"/>
            <a:ext cx="2749550" cy="654050"/>
          </a:xfrm>
          <a:prstGeom prst="rect">
            <a:avLst/>
          </a:prstGeom>
          <a:solidFill>
            <a:srgbClr val="FFFFFF"/>
          </a:solidFill>
          <a:ln w="12700">
            <a:solidFill>
              <a:srgbClr val="000000"/>
            </a:solidFill>
            <a:miter lim="800000"/>
          </a:ln>
        </p:spPr>
        <p:txBody>
          <a:bodyPr lIns="0" tIns="0" rIns="0" bIns="0" anchor="ctr"/>
          <a:lstStyle/>
          <a:p>
            <a:pPr>
              <a:lnSpc>
                <a:spcPct val="105000"/>
              </a:lnSpc>
            </a:pPr>
            <a:r>
              <a:rPr lang="en-US" altLang="zh-CN" sz="2000" b="1" i="1"/>
              <a:t>+changeState():void</a:t>
            </a:r>
            <a:endParaRPr lang="en-US" altLang="zh-CN" sz="2000" b="1" i="1"/>
          </a:p>
          <a:p>
            <a:pPr>
              <a:lnSpc>
                <a:spcPct val="105000"/>
              </a:lnSpc>
            </a:pPr>
            <a:r>
              <a:rPr lang="en-US" altLang="zh-CN" sz="2000" b="1" i="1"/>
              <a:t>+behave(): void</a:t>
            </a:r>
            <a:endParaRPr lang="en-US" altLang="zh-CN" sz="2000" b="1"/>
          </a:p>
        </p:txBody>
      </p:sp>
      <p:sp>
        <p:nvSpPr>
          <p:cNvPr id="8197" name="Rectangle 12"/>
          <p:cNvSpPr>
            <a:spLocks noChangeArrowheads="1"/>
          </p:cNvSpPr>
          <p:nvPr/>
        </p:nvSpPr>
        <p:spPr bwMode="auto">
          <a:xfrm>
            <a:off x="4719638" y="2044701"/>
            <a:ext cx="2749550" cy="288925"/>
          </a:xfrm>
          <a:prstGeom prst="rect">
            <a:avLst/>
          </a:prstGeom>
          <a:solidFill>
            <a:srgbClr val="FFFFFF"/>
          </a:solidFill>
          <a:ln w="12700">
            <a:solidFill>
              <a:srgbClr val="000000"/>
            </a:solidFill>
            <a:miter lim="800000"/>
          </a:ln>
        </p:spPr>
        <p:txBody>
          <a:bodyPr lIns="53950" tIns="26975" rIns="53950" bIns="26975" anchor="ctr"/>
          <a:lstStyle/>
          <a:p>
            <a:pPr algn="just"/>
            <a:r>
              <a:rPr lang="en-US" altLang="zh-CN" sz="2400" b="1"/>
              <a:t>-state</a:t>
            </a:r>
            <a:endParaRPr lang="en-US" altLang="zh-CN" sz="2400" b="1"/>
          </a:p>
        </p:txBody>
      </p:sp>
      <p:sp>
        <p:nvSpPr>
          <p:cNvPr id="8198" name="Text Box 28"/>
          <p:cNvSpPr txBox="1">
            <a:spLocks noChangeArrowheads="1"/>
          </p:cNvSpPr>
          <p:nvPr/>
        </p:nvSpPr>
        <p:spPr bwMode="auto">
          <a:xfrm>
            <a:off x="1990726" y="836614"/>
            <a:ext cx="345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ea typeface="黑体" panose="02010609060101010101" pitchFamily="49" charset="-122"/>
              </a:rPr>
              <a:t>New design</a:t>
            </a:r>
            <a:r>
              <a:rPr lang="zh-CN" altLang="en-US" sz="3200" b="1">
                <a:ea typeface="黑体" panose="02010609060101010101" pitchFamily="49" charset="-122"/>
              </a:rPr>
              <a:t>：</a:t>
            </a:r>
            <a:endParaRPr lang="zh-CN" altLang="en-US" sz="3200" b="1">
              <a:ea typeface="黑体" panose="02010609060101010101" pitchFamily="49" charset="-122"/>
            </a:endParaRPr>
          </a:p>
        </p:txBody>
      </p:sp>
      <p:sp>
        <p:nvSpPr>
          <p:cNvPr id="8200" name="Line 13"/>
          <p:cNvSpPr>
            <a:spLocks noChangeShapeType="1"/>
          </p:cNvSpPr>
          <p:nvPr/>
        </p:nvSpPr>
        <p:spPr bwMode="auto">
          <a:xfrm>
            <a:off x="2961577" y="3484160"/>
            <a:ext cx="6624000"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1" name="Line 14"/>
          <p:cNvSpPr>
            <a:spLocks noChangeShapeType="1"/>
          </p:cNvSpPr>
          <p:nvPr/>
        </p:nvSpPr>
        <p:spPr bwMode="auto">
          <a:xfrm>
            <a:off x="2944456" y="3490913"/>
            <a:ext cx="0" cy="2492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2" name="Line 15"/>
          <p:cNvSpPr>
            <a:spLocks noChangeShapeType="1"/>
          </p:cNvSpPr>
          <p:nvPr/>
        </p:nvSpPr>
        <p:spPr bwMode="auto">
          <a:xfrm>
            <a:off x="6121401" y="3492500"/>
            <a:ext cx="1587" cy="2841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3" name="AutoShape 16"/>
          <p:cNvSpPr>
            <a:spLocks noChangeArrowheads="1"/>
          </p:cNvSpPr>
          <p:nvPr/>
        </p:nvSpPr>
        <p:spPr bwMode="auto">
          <a:xfrm>
            <a:off x="5929314" y="2997200"/>
            <a:ext cx="374650" cy="503238"/>
          </a:xfrm>
          <a:prstGeom prst="upArrow">
            <a:avLst>
              <a:gd name="adj1" fmla="val 0"/>
              <a:gd name="adj2" fmla="val 69064"/>
            </a:avLst>
          </a:prstGeom>
          <a:solidFill>
            <a:srgbClr val="FF99CC"/>
          </a:solidFill>
          <a:ln w="12700">
            <a:solidFill>
              <a:srgbClr val="000000"/>
            </a:solidFill>
            <a:miter lim="800000"/>
          </a:ln>
        </p:spPr>
        <p:txBody>
          <a:bodyPr/>
          <a:lstStyle/>
          <a:p>
            <a:endParaRPr lang="zh-CN" altLang="zh-CN"/>
          </a:p>
        </p:txBody>
      </p:sp>
      <p:sp>
        <p:nvSpPr>
          <p:cNvPr id="8204" name="Line 17"/>
          <p:cNvSpPr>
            <a:spLocks noChangeShapeType="1"/>
          </p:cNvSpPr>
          <p:nvPr/>
        </p:nvSpPr>
        <p:spPr bwMode="auto">
          <a:xfrm>
            <a:off x="9572735" y="3481388"/>
            <a:ext cx="0" cy="2841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5" name="Rectangle 22"/>
          <p:cNvSpPr>
            <a:spLocks noChangeArrowheads="1"/>
          </p:cNvSpPr>
          <p:nvPr/>
        </p:nvSpPr>
        <p:spPr bwMode="auto">
          <a:xfrm>
            <a:off x="1603019" y="3727907"/>
            <a:ext cx="2923715" cy="430887"/>
          </a:xfrm>
          <a:prstGeom prst="rect">
            <a:avLst/>
          </a:prstGeom>
          <a:solidFill>
            <a:srgbClr val="FFFFFF"/>
          </a:solidFill>
          <a:ln w="12700">
            <a:solidFill>
              <a:srgbClr val="000000"/>
            </a:solidFill>
            <a:miter lim="800000"/>
          </a:ln>
        </p:spPr>
        <p:txBody>
          <a:bodyPr wrap="square" lIns="0" tIns="0" rIns="0" bIns="0" anchor="ctr">
            <a:spAutoFit/>
          </a:bodyPr>
          <a:lstStyle/>
          <a:p>
            <a:pPr algn="ctr"/>
            <a:r>
              <a:rPr lang="en-US" altLang="zh-CN" sz="2800" b="1" dirty="0" err="1">
                <a:latin typeface="微软雅黑" panose="020B0503020204020204" pitchFamily="34" charset="-122"/>
                <a:ea typeface="微软雅黑" panose="020B0503020204020204" pitchFamily="34" charset="-122"/>
              </a:rPr>
              <a:t>HappyMonkey</a:t>
            </a:r>
            <a:endParaRPr lang="en-US" altLang="zh-CN" sz="2800" dirty="0">
              <a:latin typeface="微软雅黑" panose="020B0503020204020204" pitchFamily="34" charset="-122"/>
              <a:ea typeface="微软雅黑" panose="020B0503020204020204" pitchFamily="34" charset="-122"/>
            </a:endParaRPr>
          </a:p>
        </p:txBody>
      </p:sp>
      <p:sp>
        <p:nvSpPr>
          <p:cNvPr id="8206" name="Rectangle 23"/>
          <p:cNvSpPr>
            <a:spLocks noChangeArrowheads="1"/>
          </p:cNvSpPr>
          <p:nvPr/>
        </p:nvSpPr>
        <p:spPr bwMode="auto">
          <a:xfrm>
            <a:off x="1603019" y="4129088"/>
            <a:ext cx="2923715" cy="654050"/>
          </a:xfrm>
          <a:prstGeom prst="rect">
            <a:avLst/>
          </a:prstGeom>
          <a:solidFill>
            <a:srgbClr val="FFFFFF"/>
          </a:solidFill>
          <a:ln w="12700">
            <a:solidFill>
              <a:srgbClr val="000000"/>
            </a:solidFill>
            <a:miter lim="800000"/>
          </a:ln>
        </p:spPr>
        <p:txBody>
          <a:bodyPr wrap="square" lIns="0" tIns="0" rIns="0" bIns="0" anchor="ctr">
            <a:spAutoFit/>
          </a:bodyPr>
          <a:lstStyle/>
          <a:p>
            <a:pPr>
              <a:lnSpc>
                <a:spcPct val="105000"/>
              </a:lnSpc>
            </a:pPr>
            <a:r>
              <a:rPr lang="en-US" altLang="zh-CN" sz="2000" b="1">
                <a:latin typeface="微软雅黑" panose="020B0503020204020204" pitchFamily="34" charset="-122"/>
                <a:ea typeface="微软雅黑" panose="020B0503020204020204" pitchFamily="34" charset="-122"/>
              </a:rPr>
              <a:t>+changeState():void</a:t>
            </a:r>
            <a:endParaRPr lang="en-US" altLang="zh-CN" sz="2000" b="1">
              <a:latin typeface="微软雅黑" panose="020B0503020204020204" pitchFamily="34" charset="-122"/>
              <a:ea typeface="微软雅黑" panose="020B0503020204020204" pitchFamily="34" charset="-122"/>
            </a:endParaRPr>
          </a:p>
          <a:p>
            <a:pPr>
              <a:lnSpc>
                <a:spcPct val="105000"/>
              </a:lnSpc>
            </a:pPr>
            <a:r>
              <a:rPr lang="en-US" altLang="zh-CN" sz="2000" b="1">
                <a:latin typeface="微软雅黑" panose="020B0503020204020204" pitchFamily="34" charset="-122"/>
                <a:ea typeface="微软雅黑" panose="020B0503020204020204" pitchFamily="34" charset="-122"/>
              </a:rPr>
              <a:t>+behave(): void</a:t>
            </a:r>
            <a:endParaRPr lang="en-US" altLang="zh-CN" sz="2000" b="1">
              <a:latin typeface="微软雅黑" panose="020B0503020204020204" pitchFamily="34" charset="-122"/>
              <a:ea typeface="微软雅黑" panose="020B0503020204020204" pitchFamily="34" charset="-122"/>
            </a:endParaRPr>
          </a:p>
        </p:txBody>
      </p:sp>
      <p:sp>
        <p:nvSpPr>
          <p:cNvPr id="8207" name="Rectangle 30"/>
          <p:cNvSpPr>
            <a:spLocks noChangeArrowheads="1"/>
          </p:cNvSpPr>
          <p:nvPr/>
        </p:nvSpPr>
        <p:spPr bwMode="auto">
          <a:xfrm>
            <a:off x="4671199" y="3743782"/>
            <a:ext cx="2924661" cy="430887"/>
          </a:xfrm>
          <a:prstGeom prst="rect">
            <a:avLst/>
          </a:prstGeom>
          <a:solidFill>
            <a:srgbClr val="FFFFFF"/>
          </a:solidFill>
          <a:ln w="12700">
            <a:solidFill>
              <a:srgbClr val="000000"/>
            </a:solidFill>
            <a:miter lim="800000"/>
          </a:ln>
        </p:spPr>
        <p:txBody>
          <a:bodyPr wrap="square" lIns="0" tIns="0" rIns="0" bIns="0" anchor="ctr">
            <a:spAutoFit/>
          </a:bodyPr>
          <a:lstStyle/>
          <a:p>
            <a:pPr algn="ctr"/>
            <a:r>
              <a:rPr lang="en-US" altLang="zh-CN" sz="2800" b="1" dirty="0" err="1">
                <a:latin typeface="微软雅黑" panose="020B0503020204020204" pitchFamily="34" charset="-122"/>
                <a:ea typeface="微软雅黑" panose="020B0503020204020204" pitchFamily="34" charset="-122"/>
              </a:rPr>
              <a:t>SadMonkey</a:t>
            </a:r>
            <a:endParaRPr lang="en-US" altLang="zh-CN" sz="2800" dirty="0">
              <a:latin typeface="微软雅黑" panose="020B0503020204020204" pitchFamily="34" charset="-122"/>
              <a:ea typeface="微软雅黑" panose="020B0503020204020204" pitchFamily="34" charset="-122"/>
            </a:endParaRPr>
          </a:p>
        </p:txBody>
      </p:sp>
      <p:sp>
        <p:nvSpPr>
          <p:cNvPr id="8208" name="Rectangle 31"/>
          <p:cNvSpPr>
            <a:spLocks noChangeArrowheads="1"/>
          </p:cNvSpPr>
          <p:nvPr/>
        </p:nvSpPr>
        <p:spPr bwMode="auto">
          <a:xfrm>
            <a:off x="4671199" y="4144963"/>
            <a:ext cx="2924661" cy="654050"/>
          </a:xfrm>
          <a:prstGeom prst="rect">
            <a:avLst/>
          </a:prstGeom>
          <a:solidFill>
            <a:srgbClr val="FFFFFF"/>
          </a:solidFill>
          <a:ln w="12700">
            <a:solidFill>
              <a:srgbClr val="000000"/>
            </a:solidFill>
            <a:miter lim="800000"/>
          </a:ln>
        </p:spPr>
        <p:txBody>
          <a:bodyPr wrap="square" lIns="0" tIns="0" rIns="0" bIns="0" anchor="ctr">
            <a:spAutoFit/>
          </a:bodyPr>
          <a:lstStyle/>
          <a:p>
            <a:pPr>
              <a:lnSpc>
                <a:spcPct val="105000"/>
              </a:lnSpc>
            </a:pPr>
            <a:r>
              <a:rPr lang="en-US" altLang="zh-CN" sz="2000" b="1">
                <a:latin typeface="微软雅黑" panose="020B0503020204020204" pitchFamily="34" charset="-122"/>
                <a:ea typeface="微软雅黑" panose="020B0503020204020204" pitchFamily="34" charset="-122"/>
              </a:rPr>
              <a:t>+changeState():void</a:t>
            </a:r>
            <a:endParaRPr lang="en-US" altLang="zh-CN" sz="2000" b="1">
              <a:latin typeface="微软雅黑" panose="020B0503020204020204" pitchFamily="34" charset="-122"/>
              <a:ea typeface="微软雅黑" panose="020B0503020204020204" pitchFamily="34" charset="-122"/>
            </a:endParaRPr>
          </a:p>
          <a:p>
            <a:pPr>
              <a:lnSpc>
                <a:spcPct val="105000"/>
              </a:lnSpc>
            </a:pPr>
            <a:r>
              <a:rPr lang="en-US" altLang="zh-CN" sz="2000" b="1">
                <a:latin typeface="微软雅黑" panose="020B0503020204020204" pitchFamily="34" charset="-122"/>
                <a:ea typeface="微软雅黑" panose="020B0503020204020204" pitchFamily="34" charset="-122"/>
              </a:rPr>
              <a:t>+behave(): void</a:t>
            </a:r>
            <a:endParaRPr lang="en-US" altLang="zh-CN" sz="2000" b="1">
              <a:latin typeface="微软雅黑" panose="020B0503020204020204" pitchFamily="34" charset="-122"/>
              <a:ea typeface="微软雅黑" panose="020B0503020204020204" pitchFamily="34" charset="-122"/>
            </a:endParaRPr>
          </a:p>
        </p:txBody>
      </p:sp>
      <p:sp>
        <p:nvSpPr>
          <p:cNvPr id="8209" name="Rectangle 32"/>
          <p:cNvSpPr>
            <a:spLocks noChangeArrowheads="1"/>
          </p:cNvSpPr>
          <p:nvPr/>
        </p:nvSpPr>
        <p:spPr bwMode="auto">
          <a:xfrm>
            <a:off x="8059892" y="3753307"/>
            <a:ext cx="2985336" cy="430887"/>
          </a:xfrm>
          <a:prstGeom prst="rect">
            <a:avLst/>
          </a:prstGeom>
          <a:solidFill>
            <a:srgbClr val="FFFFFF"/>
          </a:solidFill>
          <a:ln w="12700">
            <a:solidFill>
              <a:srgbClr val="000000"/>
            </a:solidFill>
            <a:miter lim="800000"/>
          </a:ln>
        </p:spPr>
        <p:txBody>
          <a:bodyPr wrap="square" lIns="0" tIns="0" rIns="0" bIns="0" anchor="ctr">
            <a:spAutoFit/>
          </a:bodyPr>
          <a:lstStyle/>
          <a:p>
            <a:pPr algn="ctr"/>
            <a:r>
              <a:rPr lang="en-US" altLang="zh-CN" sz="2800" b="1" dirty="0" err="1">
                <a:latin typeface="微软雅黑" panose="020B0503020204020204" pitchFamily="34" charset="-122"/>
                <a:ea typeface="微软雅黑" panose="020B0503020204020204" pitchFamily="34" charset="-122"/>
              </a:rPr>
              <a:t>AngryMonkey</a:t>
            </a:r>
            <a:endParaRPr lang="en-US" altLang="zh-CN" sz="2800" dirty="0">
              <a:latin typeface="微软雅黑" panose="020B0503020204020204" pitchFamily="34" charset="-122"/>
              <a:ea typeface="微软雅黑" panose="020B0503020204020204" pitchFamily="34" charset="-122"/>
            </a:endParaRPr>
          </a:p>
        </p:txBody>
      </p:sp>
      <p:sp>
        <p:nvSpPr>
          <p:cNvPr id="8210" name="Rectangle 33"/>
          <p:cNvSpPr>
            <a:spLocks noChangeArrowheads="1"/>
          </p:cNvSpPr>
          <p:nvPr/>
        </p:nvSpPr>
        <p:spPr bwMode="auto">
          <a:xfrm>
            <a:off x="8059892" y="4154488"/>
            <a:ext cx="2985336" cy="654050"/>
          </a:xfrm>
          <a:prstGeom prst="rect">
            <a:avLst/>
          </a:prstGeom>
          <a:solidFill>
            <a:srgbClr val="FFFFFF"/>
          </a:solidFill>
          <a:ln w="12700">
            <a:solidFill>
              <a:srgbClr val="000000"/>
            </a:solidFill>
            <a:miter lim="800000"/>
          </a:ln>
        </p:spPr>
        <p:txBody>
          <a:bodyPr wrap="square" lIns="0" tIns="0" rIns="0" bIns="0" anchor="ctr">
            <a:spAutoFit/>
          </a:bodyPr>
          <a:lstStyle/>
          <a:p>
            <a:pPr>
              <a:lnSpc>
                <a:spcPct val="105000"/>
              </a:lnSpc>
            </a:pPr>
            <a:r>
              <a:rPr lang="en-US" altLang="zh-CN" sz="2000" b="1">
                <a:latin typeface="微软雅黑" panose="020B0503020204020204" pitchFamily="34" charset="-122"/>
                <a:ea typeface="微软雅黑" panose="020B0503020204020204" pitchFamily="34" charset="-122"/>
              </a:rPr>
              <a:t>+changeState():void</a:t>
            </a:r>
            <a:endParaRPr lang="en-US" altLang="zh-CN" sz="2000" b="1">
              <a:latin typeface="微软雅黑" panose="020B0503020204020204" pitchFamily="34" charset="-122"/>
              <a:ea typeface="微软雅黑" panose="020B0503020204020204" pitchFamily="34" charset="-122"/>
            </a:endParaRPr>
          </a:p>
          <a:p>
            <a:pPr>
              <a:lnSpc>
                <a:spcPct val="105000"/>
              </a:lnSpc>
            </a:pPr>
            <a:r>
              <a:rPr lang="en-US" altLang="zh-CN" sz="2000" b="1">
                <a:latin typeface="微软雅黑" panose="020B0503020204020204" pitchFamily="34" charset="-122"/>
                <a:ea typeface="微软雅黑" panose="020B0503020204020204" pitchFamily="34" charset="-122"/>
              </a:rPr>
              <a:t>+behave(): void</a:t>
            </a:r>
            <a:endParaRPr lang="en-US" altLang="zh-CN" sz="2000" b="1">
              <a:latin typeface="微软雅黑" panose="020B0503020204020204" pitchFamily="34" charset="-122"/>
              <a:ea typeface="微软雅黑" panose="020B0503020204020204" pitchFamily="34" charset="-122"/>
            </a:endParaRPr>
          </a:p>
        </p:txBody>
      </p:sp>
      <p:sp>
        <p:nvSpPr>
          <p:cNvPr id="8211" name="Rectangle 34"/>
          <p:cNvSpPr>
            <a:spLocks noChangeArrowheads="1"/>
          </p:cNvSpPr>
          <p:nvPr/>
        </p:nvSpPr>
        <p:spPr bwMode="auto">
          <a:xfrm>
            <a:off x="688063" y="5831445"/>
            <a:ext cx="8884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微软雅黑" panose="020B0503020204020204" pitchFamily="34" charset="-122"/>
                <a:ea typeface="微软雅黑" panose="020B0503020204020204" pitchFamily="34" charset="-122"/>
              </a:rPr>
              <a:t>Design by encapsulating each state </a:t>
            </a:r>
            <a:r>
              <a:rPr lang="en-US" altLang="zh-CN" sz="2400" b="1" dirty="0" smtClean="0">
                <a:latin typeface="微软雅黑" panose="020B0503020204020204" pitchFamily="34" charset="-122"/>
                <a:ea typeface="微软雅黑" panose="020B0503020204020204" pitchFamily="34" charset="-122"/>
              </a:rPr>
              <a:t>into </a:t>
            </a:r>
            <a:r>
              <a:rPr lang="en-US" altLang="zh-CN" sz="2400" b="1" dirty="0">
                <a:latin typeface="微软雅黑" panose="020B0503020204020204" pitchFamily="34" charset="-122"/>
                <a:ea typeface="微软雅黑" panose="020B0503020204020204" pitchFamily="34" charset="-122"/>
              </a:rPr>
              <a:t>a separate class </a:t>
            </a:r>
            <a:endParaRPr lang="en-US" altLang="zh-CN" sz="2400" b="1" dirty="0">
              <a:latin typeface="微软雅黑" panose="020B0503020204020204" pitchFamily="34" charset="-122"/>
              <a:ea typeface="微软雅黑" panose="020B0503020204020204" pitchFamily="34" charset="-122"/>
            </a:endParaRPr>
          </a:p>
        </p:txBody>
      </p:sp>
      <p:sp>
        <p:nvSpPr>
          <p:cNvPr id="186403" name="Text Box 35"/>
          <p:cNvSpPr txBox="1">
            <a:spLocks noChangeArrowheads="1"/>
          </p:cNvSpPr>
          <p:nvPr/>
        </p:nvSpPr>
        <p:spPr bwMode="auto">
          <a:xfrm>
            <a:off x="2208214" y="188913"/>
            <a:ext cx="7704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800" b="1">
                <a:effectLst>
                  <a:outerShdw blurRad="38100" dist="38100" dir="2700000" algn="tl">
                    <a:srgbClr val="C0C0C0"/>
                  </a:outerShdw>
                </a:effectLst>
              </a:rPr>
              <a:t>Examples Leading to the State Pattern</a:t>
            </a:r>
            <a:endParaRPr lang="en-US" altLang="zh-CN" sz="2800" b="1">
              <a:effectLst>
                <a:outerShdw blurRad="38100" dist="38100" dir="2700000" algn="tl">
                  <a:srgbClr val="C0C0C0"/>
                </a:outerShdw>
              </a:effectLst>
            </a:endParaRPr>
          </a:p>
        </p:txBody>
      </p:sp>
      <p:sp>
        <p:nvSpPr>
          <p:cNvPr id="2" name="TextBox 1"/>
          <p:cNvSpPr txBox="1">
            <a:spLocks noChangeArrowheads="1"/>
          </p:cNvSpPr>
          <p:nvPr/>
        </p:nvSpPr>
        <p:spPr bwMode="auto">
          <a:xfrm>
            <a:off x="7881938" y="1209675"/>
            <a:ext cx="2305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CC"/>
                </a:solidFill>
                <a:latin typeface="微软雅黑" panose="020B0503020204020204" pitchFamily="34" charset="-122"/>
                <a:ea typeface="微软雅黑" panose="020B0503020204020204" pitchFamily="34" charset="-122"/>
              </a:rPr>
              <a:t>在此设计中，</a:t>
            </a:r>
            <a:r>
              <a:rPr lang="en-US" altLang="zh-CN" sz="2400" b="1">
                <a:solidFill>
                  <a:srgbClr val="0000CC"/>
                </a:solidFill>
                <a:ea typeface="微软雅黑" panose="020B0503020204020204" pitchFamily="34" charset="-122"/>
              </a:rPr>
              <a:t>behave()</a:t>
            </a:r>
            <a:endParaRPr lang="en-US" altLang="zh-CN" sz="2400" b="1">
              <a:solidFill>
                <a:srgbClr val="0000CC"/>
              </a:solidFill>
              <a:ea typeface="微软雅黑" panose="020B0503020204020204" pitchFamily="34" charset="-122"/>
            </a:endParaRPr>
          </a:p>
          <a:p>
            <a:r>
              <a:rPr lang="zh-CN" altLang="en-US" sz="2400" b="1">
                <a:solidFill>
                  <a:srgbClr val="0000CC"/>
                </a:solidFill>
                <a:latin typeface="微软雅黑" panose="020B0503020204020204" pitchFamily="34" charset="-122"/>
                <a:ea typeface="微软雅黑" panose="020B0503020204020204" pitchFamily="34" charset="-122"/>
              </a:rPr>
              <a:t>方法的代码中，没有条件语句</a:t>
            </a:r>
            <a:endParaRPr lang="zh-CN" altLang="en-US" sz="2400" b="1">
              <a:solidFill>
                <a:srgbClr val="0000CC"/>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1572855" y="4927600"/>
            <a:ext cx="247173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a:solidFill>
                  <a:srgbClr val="0000CC"/>
                </a:solidFill>
                <a:latin typeface="微软雅黑" panose="020B0503020204020204" pitchFamily="34" charset="-122"/>
                <a:ea typeface="微软雅黑" panose="020B0503020204020204" pitchFamily="34" charset="-122"/>
              </a:rPr>
              <a:t>behave()</a:t>
            </a:r>
            <a:r>
              <a:rPr lang="zh-CN" altLang="en-US" sz="2000" b="1">
                <a:solidFill>
                  <a:srgbClr val="0000CC"/>
                </a:solidFill>
                <a:latin typeface="微软雅黑" panose="020B0503020204020204" pitchFamily="34" charset="-122"/>
                <a:ea typeface="微软雅黑" panose="020B0503020204020204" pitchFamily="34" charset="-122"/>
              </a:rPr>
              <a:t>方法包含</a:t>
            </a:r>
            <a:r>
              <a:rPr lang="en-US" altLang="zh-CN" sz="2000" b="1">
                <a:solidFill>
                  <a:srgbClr val="0000CC"/>
                </a:solidFill>
                <a:latin typeface="微软雅黑" panose="020B0503020204020204" pitchFamily="34" charset="-122"/>
                <a:ea typeface="微软雅黑" panose="020B0503020204020204" pitchFamily="34" charset="-122"/>
              </a:rPr>
              <a:t>dance()</a:t>
            </a:r>
            <a:r>
              <a:rPr lang="zh-CN" altLang="en-US" sz="2000" b="1">
                <a:solidFill>
                  <a:srgbClr val="0000CC"/>
                </a:solidFill>
                <a:latin typeface="微软雅黑" panose="020B0503020204020204" pitchFamily="34" charset="-122"/>
                <a:ea typeface="微软雅黑" panose="020B0503020204020204" pitchFamily="34" charset="-122"/>
              </a:rPr>
              <a:t>的内容。</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4" name="文本框 3"/>
          <p:cNvSpPr txBox="1">
            <a:spLocks noChangeArrowheads="1"/>
          </p:cNvSpPr>
          <p:nvPr/>
        </p:nvSpPr>
        <p:spPr bwMode="auto">
          <a:xfrm>
            <a:off x="4491039" y="4900614"/>
            <a:ext cx="2954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a:solidFill>
                  <a:srgbClr val="0000CC"/>
                </a:solidFill>
                <a:latin typeface="微软雅黑" panose="020B0503020204020204" pitchFamily="34" charset="-122"/>
                <a:ea typeface="微软雅黑" panose="020B0503020204020204" pitchFamily="34" charset="-122"/>
              </a:rPr>
              <a:t>behave()</a:t>
            </a:r>
            <a:r>
              <a:rPr lang="zh-CN" altLang="en-US" sz="2000" b="1">
                <a:solidFill>
                  <a:srgbClr val="0000CC"/>
                </a:solidFill>
                <a:latin typeface="微软雅黑" panose="020B0503020204020204" pitchFamily="34" charset="-122"/>
                <a:ea typeface="微软雅黑" panose="020B0503020204020204" pitchFamily="34" charset="-122"/>
              </a:rPr>
              <a:t>方法包含</a:t>
            </a:r>
            <a:r>
              <a:rPr lang="en-US" altLang="zh-CN" sz="2000" b="1">
                <a:solidFill>
                  <a:srgbClr val="0000CC"/>
                </a:solidFill>
                <a:latin typeface="微软雅黑" panose="020B0503020204020204" pitchFamily="34" charset="-122"/>
                <a:ea typeface="微软雅黑" panose="020B0503020204020204" pitchFamily="34" charset="-122"/>
              </a:rPr>
              <a:t>makeNoises()</a:t>
            </a:r>
            <a:r>
              <a:rPr lang="zh-CN" altLang="en-US" sz="2000" b="1">
                <a:solidFill>
                  <a:srgbClr val="0000CC"/>
                </a:solidFill>
                <a:latin typeface="微软雅黑" panose="020B0503020204020204" pitchFamily="34" charset="-122"/>
                <a:ea typeface="微软雅黑" panose="020B0503020204020204" pitchFamily="34" charset="-122"/>
              </a:rPr>
              <a:t>的内容。</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8109104" y="4884739"/>
            <a:ext cx="25765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a:solidFill>
                  <a:srgbClr val="0000CC"/>
                </a:solidFill>
                <a:latin typeface="微软雅黑" panose="020B0503020204020204" pitchFamily="34" charset="-122"/>
                <a:ea typeface="微软雅黑" panose="020B0503020204020204" pitchFamily="34" charset="-122"/>
              </a:rPr>
              <a:t>behave()</a:t>
            </a:r>
            <a:r>
              <a:rPr lang="zh-CN" altLang="en-US" sz="2000" b="1">
                <a:solidFill>
                  <a:srgbClr val="0000CC"/>
                </a:solidFill>
                <a:latin typeface="微软雅黑" panose="020B0503020204020204" pitchFamily="34" charset="-122"/>
                <a:ea typeface="微软雅黑" panose="020B0503020204020204" pitchFamily="34" charset="-122"/>
              </a:rPr>
              <a:t>方法包含</a:t>
            </a:r>
            <a:r>
              <a:rPr lang="en-US" altLang="zh-CN" sz="2000" b="1">
                <a:solidFill>
                  <a:srgbClr val="0000CC"/>
                </a:solidFill>
                <a:latin typeface="微软雅黑" panose="020B0503020204020204" pitchFamily="34" charset="-122"/>
                <a:ea typeface="微软雅黑" panose="020B0503020204020204" pitchFamily="34" charset="-122"/>
              </a:rPr>
              <a:t>scream</a:t>
            </a:r>
            <a:r>
              <a:rPr lang="en-US" altLang="zh-CN" sz="2000" b="1">
                <a:solidFill>
                  <a:srgbClr val="0000CC"/>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a:solidFill>
                  <a:srgbClr val="0000CC"/>
                </a:solidFill>
                <a:latin typeface="微软雅黑" panose="020B0503020204020204" pitchFamily="34" charset="-122"/>
                <a:ea typeface="微软雅黑" panose="020B0503020204020204" pitchFamily="34" charset="-122"/>
              </a:rPr>
              <a:t>的内容。</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6" name="圆角矩形 5">
            <a:hlinkClick r:id="rId1" action="ppaction://hlinksldjump"/>
          </p:cNvPr>
          <p:cNvSpPr/>
          <p:nvPr/>
        </p:nvSpPr>
        <p:spPr>
          <a:xfrm>
            <a:off x="8042275" y="2781301"/>
            <a:ext cx="1296988"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noProof="1">
                <a:solidFill>
                  <a:srgbClr val="00B0F0"/>
                </a:solidFill>
              </a:rPr>
              <a:t>Continue</a:t>
            </a:r>
            <a:endParaRPr lang="en-US" altLang="zh-CN" noProof="1">
              <a:solidFill>
                <a:srgbClr val="00B0F0"/>
              </a:solidFill>
            </a:endParaRPr>
          </a:p>
        </p:txBody>
      </p:sp>
      <p:sp>
        <p:nvSpPr>
          <p:cNvPr id="7" name="棱台 6">
            <a:hlinkClick r:id="rId2" action="ppaction://hlinksldjump"/>
          </p:cNvPr>
          <p:cNvSpPr/>
          <p:nvPr/>
        </p:nvSpPr>
        <p:spPr>
          <a:xfrm>
            <a:off x="9912351" y="5726132"/>
            <a:ext cx="1939332" cy="797693"/>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rPr>
              <a:t>Return</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endParaRPr lang="zh-CN" altLang="zh-CN" smtClean="0"/>
          </a:p>
        </p:txBody>
      </p:sp>
      <p:sp>
        <p:nvSpPr>
          <p:cNvPr id="65540" name="AutoShape 4"/>
          <p:cNvSpPr>
            <a:spLocks noChangeArrowheads="1"/>
          </p:cNvSpPr>
          <p:nvPr/>
        </p:nvSpPr>
        <p:spPr bwMode="auto">
          <a:xfrm>
            <a:off x="3000376" y="2997200"/>
            <a:ext cx="6048375" cy="863600"/>
          </a:xfrm>
          <a:prstGeom prst="bevel">
            <a:avLst>
              <a:gd name="adj" fmla="val 5083"/>
            </a:avLst>
          </a:prstGeom>
          <a:solidFill>
            <a:srgbClr val="FFCC00">
              <a:alpha val="33000"/>
            </a:srgbClr>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The State Design Pattern</a:t>
            </a:r>
            <a:endPar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1981200" y="274638"/>
            <a:ext cx="8229600" cy="417512"/>
          </a:xfrm>
        </p:spPr>
        <p:txBody>
          <a:bodyPr>
            <a:normAutofit fontScale="90000"/>
          </a:bodyPr>
          <a:lstStyle/>
          <a:p>
            <a:pPr eaLnBrk="1" hangingPunct="1"/>
            <a:r>
              <a:rPr lang="en-US" altLang="zh-CN" sz="3200" b="1"/>
              <a:t>The State Design Pattern</a:t>
            </a:r>
            <a:endParaRPr lang="en-US" altLang="zh-CN" sz="3200" b="1"/>
          </a:p>
        </p:txBody>
      </p:sp>
      <p:sp>
        <p:nvSpPr>
          <p:cNvPr id="20503" name="Text Box 23"/>
          <p:cNvSpPr txBox="1">
            <a:spLocks noChangeArrowheads="1"/>
          </p:cNvSpPr>
          <p:nvPr/>
        </p:nvSpPr>
        <p:spPr bwMode="auto">
          <a:xfrm>
            <a:off x="4477152" y="2117822"/>
            <a:ext cx="1095375" cy="52322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latin typeface="微软雅黑" panose="020B0503020204020204" pitchFamily="34" charset="-122"/>
                <a:ea typeface="微软雅黑" panose="020B0503020204020204" pitchFamily="34" charset="-122"/>
              </a:rPr>
              <a:t>state</a:t>
            </a:r>
            <a:endParaRPr lang="en-US" altLang="zh-CN" sz="2800" b="1" dirty="0">
              <a:latin typeface="微软雅黑" panose="020B0503020204020204" pitchFamily="34" charset="-122"/>
              <a:ea typeface="微软雅黑" panose="020B0503020204020204" pitchFamily="34" charset="-122"/>
            </a:endParaRPr>
          </a:p>
        </p:txBody>
      </p:sp>
      <p:sp>
        <p:nvSpPr>
          <p:cNvPr id="10243" name="AutoShape 28"/>
          <p:cNvSpPr>
            <a:spLocks noChangeArrowheads="1"/>
          </p:cNvSpPr>
          <p:nvPr/>
        </p:nvSpPr>
        <p:spPr bwMode="auto">
          <a:xfrm>
            <a:off x="4301367" y="2519364"/>
            <a:ext cx="269875" cy="287337"/>
          </a:xfrm>
          <a:prstGeom prst="diamond">
            <a:avLst/>
          </a:prstGeom>
          <a:solidFill>
            <a:srgbClr val="FFFFFF"/>
          </a:solidFill>
          <a:ln w="12700">
            <a:solidFill>
              <a:schemeClr val="tx1"/>
            </a:solidFill>
            <a:miter lim="800000"/>
          </a:ln>
        </p:spPr>
        <p:txBody>
          <a:bodyPr wrap="none" anchor="ctr"/>
          <a:lstStyle/>
          <a:p>
            <a:pPr algn="ctr"/>
            <a:endParaRPr lang="zh-CN" altLang="zh-CN"/>
          </a:p>
        </p:txBody>
      </p:sp>
      <p:sp>
        <p:nvSpPr>
          <p:cNvPr id="20509" name="Text Box 29"/>
          <p:cNvSpPr txBox="1">
            <a:spLocks noChangeArrowheads="1"/>
          </p:cNvSpPr>
          <p:nvPr/>
        </p:nvSpPr>
        <p:spPr bwMode="auto">
          <a:xfrm>
            <a:off x="5889625" y="5859206"/>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2400" b="1" dirty="0">
                <a:effectLst>
                  <a:outerShdw blurRad="38100" dist="38100" dir="2700000" algn="tl">
                    <a:srgbClr val="C0C0C0"/>
                  </a:outerShdw>
                </a:effectLst>
              </a:rPr>
              <a:t>Structure of State Pattern</a:t>
            </a:r>
            <a:endParaRPr lang="en-US" altLang="zh-CN" sz="2400" b="1" dirty="0">
              <a:effectLst>
                <a:outerShdw blurRad="38100" dist="38100" dir="2700000" algn="tl">
                  <a:srgbClr val="C0C0C0"/>
                </a:outerShdw>
              </a:effectLst>
            </a:endParaRPr>
          </a:p>
        </p:txBody>
      </p:sp>
      <p:sp>
        <p:nvSpPr>
          <p:cNvPr id="10245" name="Rectangle 5"/>
          <p:cNvSpPr>
            <a:spLocks noChangeArrowheads="1"/>
          </p:cNvSpPr>
          <p:nvPr/>
        </p:nvSpPr>
        <p:spPr bwMode="auto">
          <a:xfrm>
            <a:off x="7417616" y="1864975"/>
            <a:ext cx="2103437" cy="900112"/>
          </a:xfrm>
          <a:prstGeom prst="rect">
            <a:avLst/>
          </a:prstGeom>
          <a:solidFill>
            <a:srgbClr val="FFFFFF"/>
          </a:solidFill>
          <a:ln w="12700">
            <a:solidFill>
              <a:schemeClr val="tx1"/>
            </a:solidFill>
            <a:miter lim="800000"/>
          </a:ln>
        </p:spPr>
        <p:txBody>
          <a:bodyPr wrap="none" anchor="ctr"/>
          <a:lstStyle/>
          <a:p>
            <a:pPr algn="ctr"/>
            <a:r>
              <a:rPr lang="en-US" altLang="zh-CN" sz="2000" b="1" i="1" dirty="0">
                <a:latin typeface="微软雅黑" panose="020B0503020204020204" pitchFamily="34" charset="-122"/>
                <a:ea typeface="微软雅黑" panose="020B0503020204020204" pitchFamily="34" charset="-122"/>
              </a:rPr>
              <a:t>&lt;&lt;interface&gt;&gt;</a:t>
            </a:r>
            <a:endParaRPr lang="en-US" altLang="zh-CN" sz="2000" b="1" i="1" dirty="0">
              <a:latin typeface="微软雅黑" panose="020B0503020204020204" pitchFamily="34" charset="-122"/>
              <a:ea typeface="微软雅黑" panose="020B0503020204020204" pitchFamily="34" charset="-122"/>
            </a:endParaRPr>
          </a:p>
          <a:p>
            <a:pPr algn="ctr"/>
            <a:r>
              <a:rPr lang="en-US" altLang="en-US" sz="2800" b="1" dirty="0">
                <a:latin typeface="微软雅黑" panose="020B0503020204020204" pitchFamily="34" charset="-122"/>
                <a:ea typeface="微软雅黑" panose="020B0503020204020204" pitchFamily="34" charset="-122"/>
              </a:rPr>
              <a:t>State</a:t>
            </a:r>
            <a:endParaRPr lang="en-US" altLang="zh-CN" sz="2800" b="1" dirty="0">
              <a:latin typeface="微软雅黑" panose="020B0503020204020204" pitchFamily="34" charset="-122"/>
              <a:ea typeface="微软雅黑" panose="020B0503020204020204" pitchFamily="34" charset="-122"/>
            </a:endParaRPr>
          </a:p>
        </p:txBody>
      </p:sp>
      <p:sp>
        <p:nvSpPr>
          <p:cNvPr id="10246" name="Rectangle 6"/>
          <p:cNvSpPr>
            <a:spLocks noChangeArrowheads="1"/>
          </p:cNvSpPr>
          <p:nvPr/>
        </p:nvSpPr>
        <p:spPr bwMode="auto">
          <a:xfrm>
            <a:off x="7417616" y="2765087"/>
            <a:ext cx="2103437" cy="468000"/>
          </a:xfrm>
          <a:prstGeom prst="rect">
            <a:avLst/>
          </a:prstGeom>
          <a:solidFill>
            <a:srgbClr val="FFFFFF"/>
          </a:solidFill>
          <a:ln w="12700">
            <a:solidFill>
              <a:schemeClr val="tx1"/>
            </a:solidFill>
            <a:miter lim="800000"/>
          </a:ln>
        </p:spPr>
        <p:txBody>
          <a:bodyPr wrap="none" anchor="ctr"/>
          <a:lstStyle/>
          <a:p>
            <a:r>
              <a:rPr lang="en-US" altLang="zh-CN" sz="2400" b="1" i="1">
                <a:latin typeface="微软雅黑" panose="020B0503020204020204" pitchFamily="34" charset="-122"/>
                <a:ea typeface="微软雅黑" panose="020B0503020204020204" pitchFamily="34" charset="-122"/>
              </a:rPr>
              <a:t>+handle</a:t>
            </a:r>
            <a:r>
              <a:rPr lang="en-US" altLang="zh-CN" b="1" i="1">
                <a:latin typeface="微软雅黑" panose="020B0503020204020204" pitchFamily="34" charset="-122"/>
                <a:ea typeface="微软雅黑" panose="020B0503020204020204" pitchFamily="34" charset="-122"/>
              </a:rPr>
              <a:t>()</a:t>
            </a:r>
            <a:endParaRPr lang="en-US" altLang="zh-CN" b="1" i="1">
              <a:latin typeface="微软雅黑" panose="020B0503020204020204" pitchFamily="34" charset="-122"/>
              <a:ea typeface="微软雅黑" panose="020B0503020204020204" pitchFamily="34" charset="-122"/>
            </a:endParaRPr>
          </a:p>
        </p:txBody>
      </p:sp>
      <p:sp>
        <p:nvSpPr>
          <p:cNvPr id="10247" name="Line 14"/>
          <p:cNvSpPr>
            <a:spLocks noChangeShapeType="1"/>
          </p:cNvSpPr>
          <p:nvPr/>
        </p:nvSpPr>
        <p:spPr bwMode="auto">
          <a:xfrm>
            <a:off x="7414545" y="3729167"/>
            <a:ext cx="20880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48" name="Line 15"/>
          <p:cNvSpPr>
            <a:spLocks noChangeShapeType="1"/>
          </p:cNvSpPr>
          <p:nvPr/>
        </p:nvSpPr>
        <p:spPr bwMode="auto">
          <a:xfrm>
            <a:off x="7402906" y="3729168"/>
            <a:ext cx="0" cy="360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49" name="Line 16"/>
          <p:cNvSpPr>
            <a:spLocks noChangeShapeType="1"/>
          </p:cNvSpPr>
          <p:nvPr/>
        </p:nvSpPr>
        <p:spPr bwMode="auto">
          <a:xfrm>
            <a:off x="9500886" y="3729168"/>
            <a:ext cx="0" cy="360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50" name="AutoShape 30"/>
          <p:cNvSpPr>
            <a:spLocks noChangeArrowheads="1"/>
          </p:cNvSpPr>
          <p:nvPr/>
        </p:nvSpPr>
        <p:spPr bwMode="auto">
          <a:xfrm>
            <a:off x="8283867" y="3224343"/>
            <a:ext cx="360362" cy="504825"/>
          </a:xfrm>
          <a:prstGeom prst="upArrow">
            <a:avLst>
              <a:gd name="adj1" fmla="val 0"/>
              <a:gd name="adj2" fmla="val 68682"/>
            </a:avLst>
          </a:prstGeom>
          <a:solidFill>
            <a:srgbClr val="FFFFFF"/>
          </a:solidFill>
          <a:ln w="1270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nvGrpSpPr>
          <p:cNvPr id="10251" name="Group 8"/>
          <p:cNvGrpSpPr/>
          <p:nvPr/>
        </p:nvGrpSpPr>
        <p:grpSpPr bwMode="auto">
          <a:xfrm>
            <a:off x="6413482" y="4053018"/>
            <a:ext cx="1996988" cy="792163"/>
            <a:chOff x="1156" y="2115"/>
            <a:chExt cx="1361" cy="499"/>
          </a:xfrm>
        </p:grpSpPr>
        <p:sp>
          <p:nvSpPr>
            <p:cNvPr id="10252" name="Rectangle 9"/>
            <p:cNvSpPr>
              <a:spLocks noChangeArrowheads="1"/>
            </p:cNvSpPr>
            <p:nvPr/>
          </p:nvSpPr>
          <p:spPr bwMode="auto">
            <a:xfrm>
              <a:off x="1156" y="2115"/>
              <a:ext cx="1361" cy="272"/>
            </a:xfrm>
            <a:prstGeom prst="rect">
              <a:avLst/>
            </a:prstGeom>
            <a:solidFill>
              <a:srgbClr val="FFFFFF"/>
            </a:solidFill>
            <a:ln w="12700">
              <a:solidFill>
                <a:schemeClr val="tx1"/>
              </a:solidFill>
              <a:miter lim="800000"/>
            </a:ln>
          </p:spPr>
          <p:txBody>
            <a:bodyPr wrap="none" anchor="ctr"/>
            <a:lstStyle/>
            <a:p>
              <a:pPr algn="ctr"/>
              <a:r>
                <a:rPr lang="en-US" altLang="en-US" sz="2800" b="1" dirty="0" err="1">
                  <a:latin typeface="微软雅黑" panose="020B0503020204020204" pitchFamily="34" charset="-122"/>
                  <a:ea typeface="微软雅黑" panose="020B0503020204020204" pitchFamily="34" charset="-122"/>
                </a:rPr>
                <a:t>State</a:t>
              </a:r>
              <a:r>
                <a:rPr lang="en-US" altLang="zh-CN" sz="2800" b="1" dirty="0" err="1">
                  <a:latin typeface="微软雅黑" panose="020B0503020204020204" pitchFamily="34" charset="-122"/>
                  <a:ea typeface="微软雅黑" panose="020B0503020204020204" pitchFamily="34" charset="-122"/>
                </a:rPr>
                <a:t>A</a:t>
              </a:r>
              <a:endParaRPr lang="en-US" altLang="zh-CN" sz="2800" b="1" dirty="0">
                <a:latin typeface="微软雅黑" panose="020B0503020204020204" pitchFamily="34" charset="-122"/>
                <a:ea typeface="微软雅黑" panose="020B0503020204020204" pitchFamily="34" charset="-122"/>
              </a:endParaRPr>
            </a:p>
          </p:txBody>
        </p:sp>
        <p:sp>
          <p:nvSpPr>
            <p:cNvPr id="10253" name="Rectangle 10"/>
            <p:cNvSpPr>
              <a:spLocks noChangeArrowheads="1"/>
            </p:cNvSpPr>
            <p:nvPr/>
          </p:nvSpPr>
          <p:spPr bwMode="auto">
            <a:xfrm>
              <a:off x="1156" y="2387"/>
              <a:ext cx="1361" cy="227"/>
            </a:xfrm>
            <a:prstGeom prst="rect">
              <a:avLst/>
            </a:prstGeom>
            <a:solidFill>
              <a:srgbClr val="FFFFFF"/>
            </a:solidFill>
            <a:ln w="12700">
              <a:solidFill>
                <a:schemeClr val="tx1"/>
              </a:solidFill>
              <a:miter lim="800000"/>
            </a:ln>
          </p:spPr>
          <p:txBody>
            <a:bodyPr wrap="none" anchor="ctr"/>
            <a:lstStyle/>
            <a:p>
              <a:r>
                <a:rPr lang="en-US" altLang="zh-CN" sz="2400" b="1">
                  <a:latin typeface="微软雅黑" panose="020B0503020204020204" pitchFamily="34" charset="-122"/>
                  <a:ea typeface="微软雅黑" panose="020B0503020204020204" pitchFamily="34" charset="-122"/>
                </a:rPr>
                <a:t>+handle()</a:t>
              </a:r>
              <a:endParaRPr lang="en-US" altLang="zh-CN" sz="2400" b="1">
                <a:latin typeface="微软雅黑" panose="020B0503020204020204" pitchFamily="34" charset="-122"/>
                <a:ea typeface="微软雅黑" panose="020B0503020204020204" pitchFamily="34" charset="-122"/>
              </a:endParaRPr>
            </a:p>
          </p:txBody>
        </p:sp>
      </p:grpSp>
      <p:grpSp>
        <p:nvGrpSpPr>
          <p:cNvPr id="10254" name="Group 11"/>
          <p:cNvGrpSpPr/>
          <p:nvPr/>
        </p:nvGrpSpPr>
        <p:grpSpPr bwMode="auto">
          <a:xfrm>
            <a:off x="8525293" y="4053018"/>
            <a:ext cx="2052656" cy="792163"/>
            <a:chOff x="2698" y="2115"/>
            <a:chExt cx="1361" cy="499"/>
          </a:xfrm>
        </p:grpSpPr>
        <p:sp>
          <p:nvSpPr>
            <p:cNvPr id="10255" name="Rectangle 12"/>
            <p:cNvSpPr>
              <a:spLocks noChangeArrowheads="1"/>
            </p:cNvSpPr>
            <p:nvPr/>
          </p:nvSpPr>
          <p:spPr bwMode="auto">
            <a:xfrm>
              <a:off x="2698" y="2115"/>
              <a:ext cx="1361" cy="272"/>
            </a:xfrm>
            <a:prstGeom prst="rect">
              <a:avLst/>
            </a:prstGeom>
            <a:solidFill>
              <a:srgbClr val="FFFFFF"/>
            </a:solidFill>
            <a:ln w="12700">
              <a:solidFill>
                <a:schemeClr val="tx1"/>
              </a:solidFill>
              <a:miter lim="800000"/>
            </a:ln>
          </p:spPr>
          <p:txBody>
            <a:bodyPr wrap="none" anchor="ctr"/>
            <a:lstStyle/>
            <a:p>
              <a:pPr algn="ctr"/>
              <a:r>
                <a:rPr lang="en-US" altLang="en-US" sz="2800" b="1" dirty="0" err="1">
                  <a:latin typeface="微软雅黑" panose="020B0503020204020204" pitchFamily="34" charset="-122"/>
                  <a:ea typeface="微软雅黑" panose="020B0503020204020204" pitchFamily="34" charset="-122"/>
                </a:rPr>
                <a:t>State</a:t>
              </a:r>
              <a:r>
                <a:rPr lang="en-US" altLang="zh-CN" sz="2800" b="1" dirty="0" err="1">
                  <a:latin typeface="微软雅黑" panose="020B0503020204020204" pitchFamily="34" charset="-122"/>
                  <a:ea typeface="微软雅黑" panose="020B0503020204020204" pitchFamily="34" charset="-122"/>
                </a:rPr>
                <a:t>B</a:t>
              </a:r>
              <a:endParaRPr lang="en-US" altLang="zh-CN" sz="2800" b="1" dirty="0">
                <a:latin typeface="微软雅黑" panose="020B0503020204020204" pitchFamily="34" charset="-122"/>
                <a:ea typeface="微软雅黑" panose="020B0503020204020204" pitchFamily="34" charset="-122"/>
              </a:endParaRPr>
            </a:p>
          </p:txBody>
        </p:sp>
        <p:sp>
          <p:nvSpPr>
            <p:cNvPr id="10256" name="Rectangle 13"/>
            <p:cNvSpPr>
              <a:spLocks noChangeArrowheads="1"/>
            </p:cNvSpPr>
            <p:nvPr/>
          </p:nvSpPr>
          <p:spPr bwMode="auto">
            <a:xfrm>
              <a:off x="2698" y="2387"/>
              <a:ext cx="1361" cy="227"/>
            </a:xfrm>
            <a:prstGeom prst="rect">
              <a:avLst/>
            </a:prstGeom>
            <a:solidFill>
              <a:srgbClr val="FFFFFF"/>
            </a:solidFill>
            <a:ln w="12700">
              <a:solidFill>
                <a:schemeClr val="tx1"/>
              </a:solidFill>
              <a:miter lim="800000"/>
            </a:ln>
          </p:spPr>
          <p:txBody>
            <a:bodyPr wrap="none" anchor="ctr"/>
            <a:lstStyle/>
            <a:p>
              <a:r>
                <a:rPr lang="en-US" altLang="zh-CN" sz="2400" b="1">
                  <a:latin typeface="微软雅黑" panose="020B0503020204020204" pitchFamily="34" charset="-122"/>
                  <a:ea typeface="微软雅黑" panose="020B0503020204020204" pitchFamily="34" charset="-122"/>
                </a:rPr>
                <a:t>+handle()</a:t>
              </a:r>
              <a:endParaRPr lang="en-US" altLang="zh-CN" sz="2400" b="1">
                <a:latin typeface="微软雅黑" panose="020B0503020204020204" pitchFamily="34" charset="-122"/>
                <a:ea typeface="微软雅黑" panose="020B0503020204020204" pitchFamily="34" charset="-122"/>
              </a:endParaRPr>
            </a:p>
          </p:txBody>
        </p:sp>
      </p:grpSp>
      <p:grpSp>
        <p:nvGrpSpPr>
          <p:cNvPr id="10257" name="Group 31"/>
          <p:cNvGrpSpPr/>
          <p:nvPr/>
        </p:nvGrpSpPr>
        <p:grpSpPr bwMode="auto">
          <a:xfrm>
            <a:off x="1940652" y="1082675"/>
            <a:ext cx="2165350" cy="971550"/>
            <a:chOff x="2699" y="1117"/>
            <a:chExt cx="997" cy="499"/>
          </a:xfrm>
        </p:grpSpPr>
        <p:sp>
          <p:nvSpPr>
            <p:cNvPr id="10258" name="Rectangle 32"/>
            <p:cNvSpPr>
              <a:spLocks noChangeArrowheads="1"/>
            </p:cNvSpPr>
            <p:nvPr/>
          </p:nvSpPr>
          <p:spPr bwMode="auto">
            <a:xfrm>
              <a:off x="2699" y="1117"/>
              <a:ext cx="997" cy="272"/>
            </a:xfrm>
            <a:prstGeom prst="rect">
              <a:avLst/>
            </a:prstGeom>
            <a:solidFill>
              <a:srgbClr val="FFFFFF"/>
            </a:solidFill>
            <a:ln w="12700">
              <a:solidFill>
                <a:schemeClr val="tx1"/>
              </a:solidFill>
              <a:miter lim="800000"/>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endParaRPr lang="en-US" altLang="zh-CN" sz="2800" b="1" dirty="0">
                <a:latin typeface="微软雅黑" panose="020B0503020204020204" pitchFamily="34" charset="-122"/>
                <a:ea typeface="微软雅黑" panose="020B0503020204020204" pitchFamily="34" charset="-122"/>
              </a:endParaRPr>
            </a:p>
          </p:txBody>
        </p:sp>
        <p:sp>
          <p:nvSpPr>
            <p:cNvPr id="10259" name="Rectangle 33"/>
            <p:cNvSpPr>
              <a:spLocks noChangeArrowheads="1"/>
            </p:cNvSpPr>
            <p:nvPr/>
          </p:nvSpPr>
          <p:spPr bwMode="auto">
            <a:xfrm>
              <a:off x="2699" y="1389"/>
              <a:ext cx="997" cy="227"/>
            </a:xfrm>
            <a:prstGeom prst="rect">
              <a:avLst/>
            </a:prstGeom>
            <a:solidFill>
              <a:srgbClr val="FFFFFF"/>
            </a:solidFill>
            <a:ln w="12700">
              <a:solidFill>
                <a:schemeClr val="tx1"/>
              </a:solidFill>
              <a:miter lim="800000"/>
            </a:ln>
          </p:spPr>
          <p:txBody>
            <a:bodyPr wrap="none" anchor="ctr"/>
            <a:lstStyle/>
            <a:p>
              <a:r>
                <a:rPr lang="en-US" altLang="zh-CN" sz="2400" b="1">
                  <a:latin typeface="微软雅黑" panose="020B0503020204020204" pitchFamily="34" charset="-122"/>
                  <a:ea typeface="微软雅黑" panose="020B0503020204020204" pitchFamily="34" charset="-122"/>
                </a:rPr>
                <a:t>Main()</a:t>
              </a:r>
              <a:endParaRPr lang="en-US" altLang="zh-CN" b="1">
                <a:latin typeface="微软雅黑" panose="020B0503020204020204" pitchFamily="34" charset="-122"/>
                <a:ea typeface="微软雅黑" panose="020B0503020204020204" pitchFamily="34" charset="-122"/>
              </a:endParaRPr>
            </a:p>
          </p:txBody>
        </p:sp>
      </p:grpSp>
      <p:sp>
        <p:nvSpPr>
          <p:cNvPr id="10260" name="Line 34"/>
          <p:cNvSpPr>
            <a:spLocks noChangeShapeType="1"/>
          </p:cNvSpPr>
          <p:nvPr/>
        </p:nvSpPr>
        <p:spPr bwMode="auto">
          <a:xfrm>
            <a:off x="3043028" y="2054226"/>
            <a:ext cx="1587" cy="360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261" name="Line 38"/>
          <p:cNvSpPr>
            <a:spLocks noChangeShapeType="1"/>
          </p:cNvSpPr>
          <p:nvPr/>
        </p:nvSpPr>
        <p:spPr bwMode="auto">
          <a:xfrm>
            <a:off x="4569168" y="2669060"/>
            <a:ext cx="2808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62" name="Group 40"/>
          <p:cNvGrpSpPr/>
          <p:nvPr/>
        </p:nvGrpSpPr>
        <p:grpSpPr bwMode="auto">
          <a:xfrm>
            <a:off x="1766591" y="2416176"/>
            <a:ext cx="2517775" cy="1400175"/>
            <a:chOff x="707" y="1369"/>
            <a:chExt cx="1364" cy="882"/>
          </a:xfrm>
        </p:grpSpPr>
        <p:sp>
          <p:nvSpPr>
            <p:cNvPr id="10263" name="Rectangle 21"/>
            <p:cNvSpPr>
              <a:spLocks noChangeArrowheads="1"/>
            </p:cNvSpPr>
            <p:nvPr/>
          </p:nvSpPr>
          <p:spPr bwMode="auto">
            <a:xfrm>
              <a:off x="707" y="1369"/>
              <a:ext cx="1364" cy="334"/>
            </a:xfrm>
            <a:prstGeom prst="rect">
              <a:avLst/>
            </a:prstGeom>
            <a:solidFill>
              <a:srgbClr val="FFFFFF"/>
            </a:solidFill>
            <a:ln w="12700">
              <a:solidFill>
                <a:schemeClr val="tx1"/>
              </a:solidFill>
              <a:miter lim="800000"/>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Context</a:t>
              </a:r>
              <a:endParaRPr lang="en-US" altLang="zh-CN" sz="2800" b="1" dirty="0">
                <a:latin typeface="微软雅黑" panose="020B0503020204020204" pitchFamily="34" charset="-122"/>
                <a:ea typeface="微软雅黑" panose="020B0503020204020204" pitchFamily="34" charset="-122"/>
              </a:endParaRPr>
            </a:p>
          </p:txBody>
        </p:sp>
        <p:sp>
          <p:nvSpPr>
            <p:cNvPr id="10264" name="Rectangle 22"/>
            <p:cNvSpPr>
              <a:spLocks noChangeArrowheads="1"/>
            </p:cNvSpPr>
            <p:nvPr/>
          </p:nvSpPr>
          <p:spPr bwMode="auto">
            <a:xfrm>
              <a:off x="707" y="1973"/>
              <a:ext cx="1364" cy="278"/>
            </a:xfrm>
            <a:prstGeom prst="rect">
              <a:avLst/>
            </a:prstGeom>
            <a:solidFill>
              <a:srgbClr val="FFFFFF"/>
            </a:solidFill>
            <a:ln w="12700">
              <a:solidFill>
                <a:schemeClr val="tx1"/>
              </a:solidFill>
              <a:miter lim="800000"/>
            </a:ln>
          </p:spPr>
          <p:txBody>
            <a:bodyPr wrap="none" anchor="ctr"/>
            <a:lstStyle/>
            <a:p>
              <a:r>
                <a:rPr lang="en-US" altLang="zh-CN" sz="2400" b="1" dirty="0">
                  <a:latin typeface="微软雅黑" panose="020B0503020204020204" pitchFamily="34" charset="-122"/>
                  <a:ea typeface="微软雅黑" panose="020B0503020204020204" pitchFamily="34" charset="-122"/>
                </a:rPr>
                <a:t>+request</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0265" name="Rectangle 35"/>
            <p:cNvSpPr>
              <a:spLocks noChangeArrowheads="1"/>
            </p:cNvSpPr>
            <p:nvPr/>
          </p:nvSpPr>
          <p:spPr bwMode="auto">
            <a:xfrm>
              <a:off x="707" y="1701"/>
              <a:ext cx="1364" cy="278"/>
            </a:xfrm>
            <a:prstGeom prst="rect">
              <a:avLst/>
            </a:prstGeom>
            <a:solidFill>
              <a:srgbClr val="FFFFFF"/>
            </a:solidFill>
            <a:ln w="12700">
              <a:solidFill>
                <a:schemeClr val="tx1"/>
              </a:solidFill>
              <a:miter lim="800000"/>
            </a:ln>
          </p:spPr>
          <p:txBody>
            <a:bodyPr wrap="none" anchor="ctr"/>
            <a:lstStyle/>
            <a:p>
              <a:r>
                <a:rPr lang="en-US" altLang="zh-CN" sz="2400" b="1">
                  <a:latin typeface="微软雅黑" panose="020B0503020204020204" pitchFamily="34" charset="-122"/>
                  <a:ea typeface="微软雅黑" panose="020B0503020204020204" pitchFamily="34" charset="-122"/>
                </a:rPr>
                <a:t>-state: State</a:t>
              </a:r>
              <a:endParaRPr lang="en-US" altLang="zh-CN" sz="2400" b="1">
                <a:latin typeface="微软雅黑" panose="020B0503020204020204" pitchFamily="34" charset="-122"/>
                <a:ea typeface="微软雅黑" panose="020B0503020204020204" pitchFamily="34" charset="-122"/>
              </a:endParaRPr>
            </a:p>
          </p:txBody>
        </p:sp>
      </p:grpSp>
      <p:sp>
        <p:nvSpPr>
          <p:cNvPr id="20523" name="Rectangle 43"/>
          <p:cNvSpPr>
            <a:spLocks noChangeArrowheads="1"/>
          </p:cNvSpPr>
          <p:nvPr/>
        </p:nvSpPr>
        <p:spPr bwMode="auto">
          <a:xfrm>
            <a:off x="6197582" y="5132518"/>
            <a:ext cx="38163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封装了不同状态下的行为</a:t>
            </a:r>
            <a:endPar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525" name="Rectangle 45"/>
          <p:cNvSpPr>
            <a:spLocks noChangeArrowheads="1"/>
          </p:cNvSpPr>
          <p:nvPr/>
        </p:nvSpPr>
        <p:spPr bwMode="auto">
          <a:xfrm>
            <a:off x="615636" y="4090731"/>
            <a:ext cx="541845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400" b="1" dirty="0">
                <a:latin typeface="微软雅黑" panose="020B0503020204020204" pitchFamily="34" charset="-122"/>
                <a:ea typeface="微软雅黑" panose="020B0503020204020204" pitchFamily="34" charset="-122"/>
              </a:rPr>
              <a:t>定义客户程序需要的接口</a:t>
            </a:r>
            <a:endParaRPr lang="zh-CN" altLang="en-US" sz="2400" b="1" dirty="0">
              <a:latin typeface="微软雅黑" panose="020B0503020204020204" pitchFamily="34" charset="-122"/>
              <a:ea typeface="微软雅黑" panose="020B0503020204020204" pitchFamily="34" charset="-122"/>
            </a:endParaRPr>
          </a:p>
          <a:p>
            <a:pPr>
              <a:buFontTx/>
              <a:buAutoNum type="arabicPeriod"/>
            </a:pPr>
            <a:r>
              <a:rPr lang="zh-CN" altLang="en-US" sz="2400" b="1" dirty="0">
                <a:latin typeface="微软雅黑" panose="020B0503020204020204" pitchFamily="34" charset="-122"/>
                <a:ea typeface="微软雅黑" panose="020B0503020204020204" pitchFamily="34" charset="-122"/>
              </a:rPr>
              <a:t>保持状态类型</a:t>
            </a:r>
            <a:r>
              <a:rPr lang="en-US" altLang="zh-CN" sz="2400" b="1" dirty="0">
                <a:latin typeface="微软雅黑" panose="020B0503020204020204" pitchFamily="34" charset="-122"/>
                <a:ea typeface="微软雅黑" panose="020B0503020204020204" pitchFamily="34" charset="-122"/>
              </a:rPr>
              <a:t>State</a:t>
            </a:r>
            <a:r>
              <a:rPr lang="zh-CN" altLang="en-US" sz="2400" b="1" dirty="0">
                <a:latin typeface="微软雅黑" panose="020B0503020204020204" pitchFamily="34" charset="-122"/>
                <a:ea typeface="微软雅黑" panose="020B0503020204020204" pitchFamily="34" charset="-122"/>
              </a:rPr>
              <a:t>的引用，程序运行时，</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对象包含当前状态子类对象</a:t>
            </a:r>
            <a:endParaRPr lang="en-US" altLang="zh-CN" sz="2400" b="1" dirty="0">
              <a:latin typeface="微软雅黑" panose="020B0503020204020204" pitchFamily="34" charset="-122"/>
              <a:ea typeface="微软雅黑" panose="020B0503020204020204" pitchFamily="34" charset="-122"/>
            </a:endParaRPr>
          </a:p>
          <a:p>
            <a:pPr>
              <a:buFontTx/>
              <a:buAutoNum type="arabicPeriod"/>
            </a:pPr>
            <a:r>
              <a:rPr lang="zh-CN" altLang="en-US" sz="2400" b="1" dirty="0">
                <a:latin typeface="微软雅黑" panose="020B0503020204020204" pitchFamily="34" charset="-122"/>
                <a:ea typeface="微软雅黑" panose="020B0503020204020204" pitchFamily="34" charset="-122"/>
              </a:rPr>
              <a:t>可以包含部分业务逻辑</a:t>
            </a:r>
            <a:endParaRPr lang="zh-CN" altLang="en-US" sz="2400" b="1" dirty="0">
              <a:latin typeface="微软雅黑" panose="020B0503020204020204" pitchFamily="34" charset="-122"/>
              <a:ea typeface="微软雅黑" panose="020B0503020204020204" pitchFamily="34" charset="-122"/>
            </a:endParaRPr>
          </a:p>
        </p:txBody>
      </p:sp>
      <p:sp>
        <p:nvSpPr>
          <p:cNvPr id="29" name="Rectangle 43"/>
          <p:cNvSpPr>
            <a:spLocks noChangeArrowheads="1"/>
          </p:cNvSpPr>
          <p:nvPr/>
        </p:nvSpPr>
        <p:spPr bwMode="auto">
          <a:xfrm>
            <a:off x="7142144" y="1287125"/>
            <a:ext cx="21526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状态接口</a:t>
            </a:r>
            <a:endPar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25"/>
                                        </p:tgtEl>
                                        <p:attrNameLst>
                                          <p:attrName>style.visibility</p:attrName>
                                        </p:attrNameLst>
                                      </p:cBhvr>
                                      <p:to>
                                        <p:strVal val="visible"/>
                                      </p:to>
                                    </p:set>
                                    <p:animEffect transition="in" filter="fade">
                                      <p:cBhvr>
                                        <p:cTn id="7" dur="1000"/>
                                        <p:tgtEl>
                                          <p:spTgt spid="20525"/>
                                        </p:tgtEl>
                                      </p:cBhvr>
                                    </p:animEffect>
                                    <p:anim calcmode="lin" valueType="num">
                                      <p:cBhvr>
                                        <p:cTn id="8" dur="1000" fill="hold"/>
                                        <p:tgtEl>
                                          <p:spTgt spid="20525"/>
                                        </p:tgtEl>
                                        <p:attrNameLst>
                                          <p:attrName>ppt_x</p:attrName>
                                        </p:attrNameLst>
                                      </p:cBhvr>
                                      <p:tavLst>
                                        <p:tav tm="0">
                                          <p:val>
                                            <p:strVal val="#ppt_x"/>
                                          </p:val>
                                        </p:tav>
                                        <p:tav tm="100000">
                                          <p:val>
                                            <p:strVal val="#ppt_x"/>
                                          </p:val>
                                        </p:tav>
                                      </p:tavLst>
                                    </p:anim>
                                    <p:anim calcmode="lin" valueType="num">
                                      <p:cBhvr>
                                        <p:cTn id="9" dur="1000" fill="hold"/>
                                        <p:tgtEl>
                                          <p:spTgt spid="205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523"/>
                                        </p:tgtEl>
                                        <p:attrNameLst>
                                          <p:attrName>style.visibility</p:attrName>
                                        </p:attrNameLst>
                                      </p:cBhvr>
                                      <p:to>
                                        <p:strVal val="visible"/>
                                      </p:to>
                                    </p:set>
                                    <p:animEffect transition="in" filter="fade">
                                      <p:cBhvr>
                                        <p:cTn id="21" dur="1000"/>
                                        <p:tgtEl>
                                          <p:spTgt spid="20523"/>
                                        </p:tgtEl>
                                      </p:cBhvr>
                                    </p:animEffect>
                                    <p:anim calcmode="lin" valueType="num">
                                      <p:cBhvr>
                                        <p:cTn id="22" dur="1000" fill="hold"/>
                                        <p:tgtEl>
                                          <p:spTgt spid="20523"/>
                                        </p:tgtEl>
                                        <p:attrNameLst>
                                          <p:attrName>ppt_x</p:attrName>
                                        </p:attrNameLst>
                                      </p:cBhvr>
                                      <p:tavLst>
                                        <p:tav tm="0">
                                          <p:val>
                                            <p:strVal val="#ppt_x"/>
                                          </p:val>
                                        </p:tav>
                                        <p:tav tm="100000">
                                          <p:val>
                                            <p:strVal val="#ppt_x"/>
                                          </p:val>
                                        </p:tav>
                                      </p:tavLst>
                                    </p:anim>
                                    <p:anim calcmode="lin" valueType="num">
                                      <p:cBhvr>
                                        <p:cTn id="23" dur="1000" fill="hold"/>
                                        <p:tgtEl>
                                          <p:spTgt spid="205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3" grpId="0"/>
      <p:bldP spid="20525" grpId="0"/>
      <p:bldP spid="29" grpId="0"/>
    </p:bld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11436</Words>
  <Application>WPS 演示</Application>
  <PresentationFormat>宽屏</PresentationFormat>
  <Paragraphs>812</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微软雅黑</vt:lpstr>
      <vt:lpstr>黑体</vt:lpstr>
      <vt:lpstr>Calibri</vt:lpstr>
      <vt:lpstr>Arial Unicode MS</vt:lpstr>
      <vt:lpstr>Calibri Light</vt:lpstr>
      <vt:lpstr>Times New Roman</vt:lpstr>
      <vt:lpstr>Office 主题</vt:lpstr>
      <vt:lpstr>Lecture 6. State Pattern (状态模式) (Behavioral)</vt:lpstr>
      <vt:lpstr>Contents of this lecture：</vt:lpstr>
      <vt:lpstr>PowerPoint 演示文稿</vt:lpstr>
      <vt:lpstr>PowerPoint 演示文稿</vt:lpstr>
      <vt:lpstr>PowerPoint 演示文稿</vt:lpstr>
      <vt:lpstr>PowerPoint 演示文稿</vt:lpstr>
      <vt:lpstr>PowerPoint 演示文稿</vt:lpstr>
      <vt:lpstr>PowerPoint 演示文稿</vt:lpstr>
      <vt:lpstr>The State Design Pattern</vt:lpstr>
      <vt:lpstr>The State Design Pattern</vt:lpstr>
      <vt:lpstr>The State Design Pattern</vt:lpstr>
      <vt:lpstr>The State Design Pattern</vt:lpstr>
      <vt:lpstr>The State Design Pattern</vt:lpstr>
      <vt:lpstr>The State Design Pattern</vt:lpstr>
      <vt:lpstr>The State Design Pattern</vt:lpstr>
      <vt:lpstr>The State Design Pattern</vt:lpstr>
      <vt:lpstr>The State Design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 of the state design pattern and  the strategy pattern</vt:lpstr>
      <vt:lpstr>Comparison of the state design pattern and  the strategy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State Pattern (状态模式) (Behavioral)</dc:title>
  <dc:creator>Microsoft 帐户</dc:creator>
  <cp:lastModifiedBy>光追</cp:lastModifiedBy>
  <cp:revision>53</cp:revision>
  <dcterms:created xsi:type="dcterms:W3CDTF">2022-10-24T06:57:00Z</dcterms:created>
  <dcterms:modified xsi:type="dcterms:W3CDTF">2024-01-02T13:09:38Z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DB50C9FA5DDD492BADA8D30CA2C364C5_12</vt:lpwstr>
  </property>
  <property fmtid="{D5CDD505-2E9C-101B-9397-08002B2CF9AE}" pid="3" name="KSOProductBuildVer">
    <vt:lpwstr>2052-12.1.0.16120</vt:lpwstr>
  </property>
</Properties>
</file>