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3"/>
    <p:sldId id="258" r:id="rId4"/>
    <p:sldId id="259" r:id="rId5"/>
    <p:sldId id="263" r:id="rId6"/>
    <p:sldId id="264" r:id="rId7"/>
    <p:sldId id="265" r:id="rId9"/>
    <p:sldId id="266" r:id="rId10"/>
    <p:sldId id="267" r:id="rId11"/>
    <p:sldId id="268" r:id="rId12"/>
    <p:sldId id="316"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18" r:id="rId39"/>
    <p:sldId id="319" r:id="rId40"/>
    <p:sldId id="320" r:id="rId41"/>
    <p:sldId id="321" r:id="rId42"/>
    <p:sldId id="300" r:id="rId43"/>
    <p:sldId id="301" r:id="rId44"/>
    <p:sldId id="302" r:id="rId45"/>
    <p:sldId id="304" r:id="rId46"/>
    <p:sldId id="322" r:id="rId47"/>
    <p:sldId id="305" r:id="rId48"/>
    <p:sldId id="307" r:id="rId49"/>
    <p:sldId id="308" r:id="rId50"/>
    <p:sldId id="309" r:id="rId51"/>
    <p:sldId id="310" r:id="rId52"/>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0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61590-A0B5-4EC7-A816-DC31550BDA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182E2-B7A0-4913-B299-7C398D62CF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86486F5-8822-4F96-868A-3FF91FCFBBE5}" type="slidenum">
              <a:rPr lang="en-US" altLang="zh-CN"/>
            </a:fld>
            <a:endParaRPr lang="en-US" altLang="zh-CN"/>
          </a:p>
        </p:txBody>
      </p:sp>
      <p:sp>
        <p:nvSpPr>
          <p:cNvPr id="15362" name="Rectangle 2"/>
          <p:cNvSpPr>
            <a:spLocks noGrp="1" noRot="1" noChangeAspect="1" noChangeArrowheads="1" noTextEdit="1"/>
          </p:cNvSpPr>
          <p:nvPr>
            <p:ph type="sldImg" idx="4294967295"/>
          </p:nvPr>
        </p:nvSpPr>
        <p:spPr>
          <a:xfrm>
            <a:off x="385763" y="687388"/>
            <a:ext cx="6088062" cy="3425825"/>
          </a:xfrm>
          <a:ln w="12700"/>
        </p:spPr>
      </p:sp>
      <p:sp>
        <p:nvSpPr>
          <p:cNvPr id="15363" name="Rectangle 3"/>
          <p:cNvSpPr>
            <a:spLocks noGrp="1" noChangeArrowheads="1"/>
          </p:cNvSpPr>
          <p:nvPr>
            <p:ph type="body" idx="4294967295"/>
          </p:nvPr>
        </p:nvSpPr>
        <p:spPr>
          <a:xfrm>
            <a:off x="914400" y="4343400"/>
            <a:ext cx="5029200" cy="4114800"/>
          </a:xfrm>
        </p:spPr>
        <p:txBody>
          <a:bodyPr lIns="92075" tIns="46038" rIns="92075" bIns="46038"/>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86486F5-8822-4F96-868A-3FF91FCFBBE5}" type="slidenum">
              <a:rPr lang="en-US" altLang="zh-CN"/>
            </a:fld>
            <a:endParaRPr lang="en-US" altLang="zh-CN"/>
          </a:p>
        </p:txBody>
      </p:sp>
      <p:sp>
        <p:nvSpPr>
          <p:cNvPr id="15362" name="Rectangle 2"/>
          <p:cNvSpPr>
            <a:spLocks noGrp="1" noRot="1" noChangeAspect="1" noChangeArrowheads="1" noTextEdit="1"/>
          </p:cNvSpPr>
          <p:nvPr>
            <p:ph type="sldImg" idx="4294967295"/>
          </p:nvPr>
        </p:nvSpPr>
        <p:spPr>
          <a:xfrm>
            <a:off x="385763" y="687388"/>
            <a:ext cx="6088062" cy="3425825"/>
          </a:xfrm>
          <a:ln w="12700"/>
        </p:spPr>
      </p:sp>
      <p:sp>
        <p:nvSpPr>
          <p:cNvPr id="15363" name="Rectangle 3"/>
          <p:cNvSpPr>
            <a:spLocks noGrp="1" noChangeArrowheads="1"/>
          </p:cNvSpPr>
          <p:nvPr>
            <p:ph type="body" idx="4294967295"/>
          </p:nvPr>
        </p:nvSpPr>
        <p:spPr>
          <a:xfrm>
            <a:off x="914400" y="4343400"/>
            <a:ext cx="5029200" cy="4114800"/>
          </a:xfrm>
        </p:spPr>
        <p:txBody>
          <a:bodyPr lIns="92075" tIns="46038" rIns="92075" bIns="46038"/>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8ADAE3-21A6-4785-981D-992E7AA35BDE}" type="slidenum">
              <a:rPr lang="en-US" altLang="zh-CN"/>
            </a:fld>
            <a:endParaRPr lang="en-US" altLang="zh-CN"/>
          </a:p>
        </p:txBody>
      </p:sp>
      <p:sp>
        <p:nvSpPr>
          <p:cNvPr id="24578" name="Rectangle 2"/>
          <p:cNvSpPr>
            <a:spLocks noGrp="1" noRot="1" noChangeAspect="1" noChangeArrowheads="1" noTextEdit="1"/>
          </p:cNvSpPr>
          <p:nvPr>
            <p:ph type="sldImg" idx="4294967295"/>
          </p:nvPr>
        </p:nvSpPr>
        <p:spPr>
          <a:xfrm>
            <a:off x="385763" y="687388"/>
            <a:ext cx="6088062" cy="3425825"/>
          </a:xfrm>
          <a:ln w="12700"/>
        </p:spPr>
      </p:sp>
      <p:sp>
        <p:nvSpPr>
          <p:cNvPr id="24579" name="Rectangle 3"/>
          <p:cNvSpPr>
            <a:spLocks noGrp="1" noChangeArrowheads="1"/>
          </p:cNvSpPr>
          <p:nvPr>
            <p:ph type="body" idx="4294967295"/>
          </p:nvPr>
        </p:nvSpPr>
        <p:spPr>
          <a:xfrm>
            <a:off x="914400" y="4343400"/>
            <a:ext cx="5029200" cy="4114800"/>
          </a:xfrm>
        </p:spPr>
        <p:txBody>
          <a:bodyPr lIns="92075" tIns="46038" rIns="92075" bIns="46038"/>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E5699C4-CFB5-4CB6-A5F8-16B74B7219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57285B-AB32-4E3F-BE55-5D0AF76528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699C4-CFB5-4CB6-A5F8-16B74B72196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7285B-AB32-4E3F-BE55-5D0AF76528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49.xml"/><Relationship Id="rId4" Type="http://schemas.openxmlformats.org/officeDocument/2006/relationships/slide" Target="slide40.xml"/><Relationship Id="rId3" Type="http://schemas.openxmlformats.org/officeDocument/2006/relationships/slide" Target="slide22.xml"/><Relationship Id="rId2" Type="http://schemas.openxmlformats.org/officeDocument/2006/relationships/slide" Target="slide16.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8261C4-CBC7-4ED8-B5A5-1F07B2595184}" type="slidenum">
              <a:rPr lang="en-US" altLang="zh-CN"/>
            </a:fld>
            <a:endParaRPr lang="en-US" altLang="zh-CN"/>
          </a:p>
        </p:txBody>
      </p:sp>
      <p:sp>
        <p:nvSpPr>
          <p:cNvPr id="4098" name="Rectangle 2"/>
          <p:cNvSpPr>
            <a:spLocks noGrp="1" noChangeArrowheads="1"/>
          </p:cNvSpPr>
          <p:nvPr>
            <p:ph type="ctrTitle"/>
          </p:nvPr>
        </p:nvSpPr>
        <p:spPr>
          <a:xfrm>
            <a:off x="570368" y="260351"/>
            <a:ext cx="10547287" cy="1470025"/>
          </a:xfrm>
        </p:spPr>
        <p:txBody>
          <a:bodyPr/>
          <a:lstStyle/>
          <a:p>
            <a:pPr eaLnBrk="1" hangingPunct="1"/>
            <a:r>
              <a:rPr lang="en-US" altLang="zh-CN" sz="3200" b="1" dirty="0">
                <a:latin typeface="微软雅黑" panose="020B0503020204020204" pitchFamily="34" charset="-122"/>
                <a:ea typeface="微软雅黑" panose="020B0503020204020204" pitchFamily="34" charset="-122"/>
              </a:rPr>
              <a:t>Lecture 7. </a:t>
            </a:r>
            <a:r>
              <a:rPr lang="en-US" altLang="zh-CN" sz="3200" b="1" dirty="0" smtClean="0">
                <a:latin typeface="微软雅黑" panose="020B0503020204020204" pitchFamily="34" charset="-122"/>
                <a:ea typeface="微软雅黑" panose="020B0503020204020204" pitchFamily="34" charset="-122"/>
              </a:rPr>
              <a:t>Visitor </a:t>
            </a:r>
            <a:r>
              <a:rPr lang="en-US" altLang="zh-CN" sz="3200" b="1" dirty="0">
                <a:latin typeface="微软雅黑" panose="020B0503020204020204" pitchFamily="34" charset="-122"/>
                <a:ea typeface="微软雅黑" panose="020B0503020204020204" pitchFamily="34" charset="-122"/>
              </a:rPr>
              <a:t>Pattern (</a:t>
            </a:r>
            <a:r>
              <a:rPr lang="zh-CN" altLang="en-US" sz="3200" b="1" dirty="0">
                <a:latin typeface="微软雅黑" panose="020B0503020204020204" pitchFamily="34" charset="-122"/>
                <a:ea typeface="微软雅黑" panose="020B0503020204020204" pitchFamily="34" charset="-122"/>
              </a:rPr>
              <a:t>访问者模式</a:t>
            </a:r>
            <a:r>
              <a:rPr lang="en-US" altLang="zh-CN" sz="3200" b="1" dirty="0">
                <a:latin typeface="微软雅黑" panose="020B0503020204020204" pitchFamily="34" charset="-122"/>
                <a:ea typeface="微软雅黑" panose="020B0503020204020204" pitchFamily="34" charset="-122"/>
              </a:rPr>
              <a:t>)</a:t>
            </a:r>
            <a:br>
              <a:rPr lang="en-US" altLang="zh-CN" sz="3200" b="1" dirty="0">
                <a:latin typeface="微软雅黑" panose="020B0503020204020204" pitchFamily="34" charset="-122"/>
                <a:ea typeface="微软雅黑" panose="020B0503020204020204" pitchFamily="34" charset="-122"/>
              </a:rPr>
            </a:br>
            <a:r>
              <a:rPr lang="en-US" altLang="zh-CN" sz="3200" b="1" dirty="0">
                <a:latin typeface="微软雅黑" panose="020B0503020204020204" pitchFamily="34" charset="-122"/>
                <a:ea typeface="微软雅黑" panose="020B0503020204020204" pitchFamily="34" charset="-122"/>
              </a:rPr>
              <a:t>         (Behavioral)</a:t>
            </a:r>
            <a:endParaRPr lang="en-US" altLang="zh-CN" sz="3200" b="1" dirty="0">
              <a:latin typeface="微软雅黑" panose="020B0503020204020204" pitchFamily="34" charset="-122"/>
              <a:ea typeface="微软雅黑" panose="020B0503020204020204" pitchFamily="34" charset="-122"/>
            </a:endParaRPr>
          </a:p>
        </p:txBody>
      </p:sp>
      <p:sp>
        <p:nvSpPr>
          <p:cNvPr id="4099" name="Text Box 4"/>
          <p:cNvSpPr txBox="1">
            <a:spLocks noChangeArrowheads="1"/>
          </p:cNvSpPr>
          <p:nvPr/>
        </p:nvSpPr>
        <p:spPr bwMode="auto">
          <a:xfrm>
            <a:off x="3286125" y="4941889"/>
            <a:ext cx="56896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ts val="600"/>
              </a:spcBef>
            </a:pPr>
            <a:r>
              <a:rPr lang="en-US" altLang="zh-CN" sz="2600" b="1" dirty="0">
                <a:latin typeface="微软雅黑" panose="020B0503020204020204" pitchFamily="34" charset="-122"/>
                <a:ea typeface="微软雅黑" panose="020B0503020204020204" pitchFamily="34" charset="-122"/>
              </a:rPr>
              <a:t>Professor: </a:t>
            </a:r>
            <a:endParaRPr lang="en-US" altLang="zh-CN" sz="2600" b="1" dirty="0">
              <a:latin typeface="微软雅黑" panose="020B0503020204020204" pitchFamily="34" charset="-122"/>
              <a:ea typeface="微软雅黑" panose="020B0503020204020204" pitchFamily="34" charset="-122"/>
            </a:endParaRPr>
          </a:p>
          <a:p>
            <a:pPr algn="ctr">
              <a:spcBef>
                <a:spcPts val="600"/>
              </a:spcBef>
            </a:pPr>
            <a:r>
              <a:rPr lang="en-US" altLang="zh-CN" sz="2600" b="1" dirty="0" err="1">
                <a:latin typeface="微软雅黑" panose="020B0503020204020204" pitchFamily="34" charset="-122"/>
                <a:ea typeface="微软雅黑" panose="020B0503020204020204" pitchFamily="34" charset="-122"/>
              </a:rPr>
              <a:t>Yushan</a:t>
            </a:r>
            <a:r>
              <a:rPr lang="en-US" altLang="zh-CN" sz="2600" b="1" dirty="0">
                <a:latin typeface="微软雅黑" panose="020B0503020204020204" pitchFamily="34" charset="-122"/>
                <a:ea typeface="微软雅黑" panose="020B0503020204020204" pitchFamily="34" charset="-122"/>
              </a:rPr>
              <a:t> (Michael) Sun</a:t>
            </a:r>
            <a:endParaRPr lang="en-US" altLang="zh-CN" sz="2600" b="1" dirty="0">
              <a:latin typeface="微软雅黑" panose="020B0503020204020204" pitchFamily="34" charset="-122"/>
              <a:ea typeface="微软雅黑" panose="020B0503020204020204" pitchFamily="34" charset="-122"/>
            </a:endParaRPr>
          </a:p>
          <a:p>
            <a:pPr algn="ctr">
              <a:spcBef>
                <a:spcPts val="600"/>
              </a:spcBef>
            </a:pPr>
            <a:r>
              <a:rPr lang="en-US" altLang="zh-CN" sz="2600" b="1" dirty="0">
                <a:latin typeface="微软雅黑" panose="020B0503020204020204" pitchFamily="34" charset="-122"/>
                <a:ea typeface="微软雅黑" panose="020B0503020204020204" pitchFamily="34" charset="-122"/>
              </a:rPr>
              <a:t>Fall </a:t>
            </a:r>
            <a:r>
              <a:rPr lang="en-US" altLang="zh-CN" sz="2600" b="1" dirty="0" smtClean="0">
                <a:latin typeface="微软雅黑" panose="020B0503020204020204" pitchFamily="34" charset="-122"/>
                <a:ea typeface="微软雅黑" panose="020B0503020204020204" pitchFamily="34" charset="-122"/>
              </a:rPr>
              <a:t>2023</a:t>
            </a:r>
            <a:endParaRPr lang="en-US" altLang="zh-CN" sz="2600" b="1" dirty="0">
              <a:latin typeface="微软雅黑" panose="020B0503020204020204" pitchFamily="34" charset="-122"/>
              <a:ea typeface="微软雅黑" panose="020B0503020204020204" pitchFamily="34" charset="-122"/>
            </a:endParaRPr>
          </a:p>
        </p:txBody>
      </p:sp>
      <p:sp>
        <p:nvSpPr>
          <p:cNvPr id="4100" name="矩形 7"/>
          <p:cNvSpPr>
            <a:spLocks noChangeArrowheads="1"/>
          </p:cNvSpPr>
          <p:nvPr/>
        </p:nvSpPr>
        <p:spPr bwMode="auto">
          <a:xfrm>
            <a:off x="724277" y="2057400"/>
            <a:ext cx="1047486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buFontTx/>
              <a:buChar char="•"/>
            </a:pPr>
            <a:r>
              <a:rPr lang="zh-CN" altLang="zh-CN" sz="2400" b="1" dirty="0">
                <a:latin typeface="微软雅黑" panose="020B0503020204020204" pitchFamily="34" charset="-122"/>
                <a:ea typeface="微软雅黑" panose="020B0503020204020204" pitchFamily="34" charset="-122"/>
              </a:rPr>
              <a:t>行为模式关心算法和对象之间的责任分配。</a:t>
            </a:r>
            <a:endParaRPr lang="en-US" altLang="zh-CN" sz="2400" b="1" dirty="0">
              <a:latin typeface="微软雅黑" panose="020B0503020204020204" pitchFamily="34" charset="-122"/>
              <a:ea typeface="微软雅黑" panose="020B0503020204020204" pitchFamily="34" charset="-122"/>
            </a:endParaRPr>
          </a:p>
          <a:p>
            <a:pPr>
              <a:spcBef>
                <a:spcPts val="600"/>
              </a:spcBef>
              <a:spcAft>
                <a:spcPts val="600"/>
              </a:spcAft>
              <a:buFontTx/>
              <a:buChar char="•"/>
            </a:pPr>
            <a:r>
              <a:rPr lang="zh-CN" altLang="zh-CN" sz="2400" b="1" dirty="0">
                <a:latin typeface="微软雅黑" panose="020B0503020204020204" pitchFamily="34" charset="-122"/>
                <a:ea typeface="微软雅黑" panose="020B0503020204020204" pitchFamily="34" charset="-122"/>
              </a:rPr>
              <a:t>它关心的不是仅仅描述对象或类的模式，而是要更加侧重描述它们之间的通信模式。</a:t>
            </a:r>
            <a:endParaRPr lang="en-US" altLang="zh-CN" sz="2400" b="1" dirty="0">
              <a:latin typeface="微软雅黑" panose="020B0503020204020204" pitchFamily="34" charset="-122"/>
              <a:ea typeface="微软雅黑" panose="020B0503020204020204" pitchFamily="34" charset="-122"/>
            </a:endParaRPr>
          </a:p>
          <a:p>
            <a:pPr>
              <a:spcBef>
                <a:spcPts val="600"/>
              </a:spcBef>
              <a:spcAft>
                <a:spcPts val="600"/>
              </a:spcAft>
              <a:buFontTx/>
              <a:buChar char="•"/>
            </a:pPr>
            <a:r>
              <a:rPr lang="zh-CN" altLang="zh-CN" sz="2400" b="1" dirty="0">
                <a:latin typeface="微软雅黑" panose="020B0503020204020204" pitchFamily="34" charset="-122"/>
                <a:ea typeface="微软雅黑" panose="020B0503020204020204" pitchFamily="34" charset="-122"/>
              </a:rPr>
              <a:t>行为模式刻画了很难在运行时跟踪的复杂的控制流。该模式将软件开发者的注意力从控制流转移到对象相互关联的方式方面。</a:t>
            </a:r>
            <a:endParaRPr lang="zh-CN" altLang="zh-CN"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4484218" y="1310577"/>
            <a:ext cx="1976439" cy="460375"/>
          </a:xfrm>
          <a:prstGeom prst="rect">
            <a:avLst/>
          </a:prstGeom>
          <a:solidFill>
            <a:srgbClr val="FFFFFF">
              <a:alpha val="32156"/>
            </a:srgbClr>
          </a:solidFill>
          <a:ln w="25400">
            <a:solidFill>
              <a:srgbClr val="800000"/>
            </a:solidFill>
            <a:miter lim="800000"/>
          </a:ln>
        </p:spPr>
        <p:txBody>
          <a:bodyPr wrap="square">
            <a:spAutoFit/>
          </a:bodyPr>
          <a:lstStyle/>
          <a:p>
            <a:pPr algn="ctr">
              <a:spcBef>
                <a:spcPct val="50000"/>
              </a:spcBef>
            </a:pPr>
            <a:r>
              <a:rPr lang="en-US" altLang="zh-CN" sz="2400" b="1" dirty="0">
                <a:latin typeface="微软雅黑" panose="020B0503020204020204" pitchFamily="34" charset="-122"/>
                <a:ea typeface="微软雅黑" panose="020B0503020204020204" pitchFamily="34" charset="-122"/>
              </a:rPr>
              <a:t>Tax</a:t>
            </a:r>
            <a:endParaRPr lang="en-US" altLang="zh-CN" sz="2400" b="1" dirty="0">
              <a:latin typeface="微软雅黑" panose="020B0503020204020204" pitchFamily="34" charset="-122"/>
              <a:ea typeface="微软雅黑" panose="020B0503020204020204" pitchFamily="34" charset="-122"/>
            </a:endParaRPr>
          </a:p>
        </p:txBody>
      </p:sp>
      <p:sp>
        <p:nvSpPr>
          <p:cNvPr id="14340" name="Text Box 4"/>
          <p:cNvSpPr txBox="1">
            <a:spLocks noChangeArrowheads="1"/>
          </p:cNvSpPr>
          <p:nvPr/>
        </p:nvSpPr>
        <p:spPr bwMode="auto">
          <a:xfrm>
            <a:off x="4490735" y="1761427"/>
            <a:ext cx="1969923" cy="432000"/>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getData</a:t>
            </a:r>
            <a:r>
              <a:rPr lang="en-US" altLang="zh-CN" b="1" i="1" dirty="0" smtClean="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p:txBody>
      </p:sp>
      <p:sp>
        <p:nvSpPr>
          <p:cNvPr id="14344" name="Line 100"/>
          <p:cNvSpPr>
            <a:spLocks noChangeShapeType="1"/>
          </p:cNvSpPr>
          <p:nvPr/>
        </p:nvSpPr>
        <p:spPr bwMode="auto">
          <a:xfrm flipH="1">
            <a:off x="6515660" y="1716976"/>
            <a:ext cx="431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5" name="Line 5"/>
          <p:cNvSpPr>
            <a:spLocks noChangeShapeType="1"/>
          </p:cNvSpPr>
          <p:nvPr/>
        </p:nvSpPr>
        <p:spPr bwMode="auto">
          <a:xfrm flipV="1">
            <a:off x="1669768" y="2812351"/>
            <a:ext cx="7524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46" name="Line 6"/>
          <p:cNvSpPr>
            <a:spLocks noChangeShapeType="1"/>
          </p:cNvSpPr>
          <p:nvPr/>
        </p:nvSpPr>
        <p:spPr bwMode="auto">
          <a:xfrm flipH="1">
            <a:off x="1660357" y="2812352"/>
            <a:ext cx="0" cy="252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1" name="Text Box 80"/>
          <p:cNvSpPr txBox="1">
            <a:spLocks noChangeArrowheads="1"/>
          </p:cNvSpPr>
          <p:nvPr/>
        </p:nvSpPr>
        <p:spPr bwMode="auto">
          <a:xfrm>
            <a:off x="762823" y="3442497"/>
            <a:ext cx="1800225"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52" name="Text Box 82"/>
          <p:cNvSpPr txBox="1">
            <a:spLocks noChangeArrowheads="1"/>
          </p:cNvSpPr>
          <p:nvPr/>
        </p:nvSpPr>
        <p:spPr bwMode="auto">
          <a:xfrm>
            <a:off x="2863086" y="3398175"/>
            <a:ext cx="1931987"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getData</a:t>
            </a:r>
            <a:r>
              <a:rPr lang="en-US" altLang="zh-CN" b="1" i="1" dirty="0" smtClean="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p:txBody>
      </p:sp>
      <p:sp>
        <p:nvSpPr>
          <p:cNvPr id="14353" name="Line 83"/>
          <p:cNvSpPr>
            <a:spLocks noChangeShapeType="1"/>
          </p:cNvSpPr>
          <p:nvPr/>
        </p:nvSpPr>
        <p:spPr bwMode="auto">
          <a:xfrm flipH="1">
            <a:off x="3780748" y="2812352"/>
            <a:ext cx="0" cy="216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4" name="Line 84"/>
          <p:cNvSpPr>
            <a:spLocks noChangeShapeType="1"/>
          </p:cNvSpPr>
          <p:nvPr/>
        </p:nvSpPr>
        <p:spPr bwMode="auto">
          <a:xfrm flipH="1">
            <a:off x="6359578" y="2812352"/>
            <a:ext cx="0" cy="252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5" name="Line 85"/>
          <p:cNvSpPr>
            <a:spLocks noChangeShapeType="1"/>
          </p:cNvSpPr>
          <p:nvPr/>
        </p:nvSpPr>
        <p:spPr bwMode="auto">
          <a:xfrm flipH="1">
            <a:off x="9178278" y="2812352"/>
            <a:ext cx="0" cy="252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6" name="Text Box 86"/>
          <p:cNvSpPr txBox="1">
            <a:spLocks noChangeArrowheads="1"/>
          </p:cNvSpPr>
          <p:nvPr/>
        </p:nvSpPr>
        <p:spPr bwMode="auto">
          <a:xfrm>
            <a:off x="5470807" y="3472188"/>
            <a:ext cx="1763713" cy="369332"/>
          </a:xfrm>
          <a:prstGeom prst="rect">
            <a:avLst/>
          </a:prstGeom>
          <a:solidFill>
            <a:srgbClr val="FFFFFF">
              <a:alpha val="32156"/>
            </a:srgbClr>
          </a:solidFill>
          <a:ln w="25400">
            <a:solidFill>
              <a:srgbClr val="800000"/>
            </a:solidFill>
            <a:miter lim="800000"/>
          </a:ln>
        </p:spPr>
        <p:txBody>
          <a:bodyPr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57" name="Text Box 87"/>
          <p:cNvSpPr txBox="1">
            <a:spLocks noChangeArrowheads="1"/>
          </p:cNvSpPr>
          <p:nvPr/>
        </p:nvSpPr>
        <p:spPr bwMode="auto">
          <a:xfrm>
            <a:off x="8113713" y="3458391"/>
            <a:ext cx="2097088"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getData</a:t>
            </a:r>
            <a:r>
              <a:rPr lang="en-US" altLang="zh-CN" b="1" i="1" dirty="0" smtClean="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p:txBody>
      </p:sp>
      <p:sp>
        <p:nvSpPr>
          <p:cNvPr id="14358" name="AutoShape 101"/>
          <p:cNvSpPr>
            <a:spLocks noChangeArrowheads="1"/>
          </p:cNvSpPr>
          <p:nvPr/>
        </p:nvSpPr>
        <p:spPr bwMode="auto">
          <a:xfrm>
            <a:off x="5292417" y="2225188"/>
            <a:ext cx="358775" cy="612000"/>
          </a:xfrm>
          <a:prstGeom prst="upArrow">
            <a:avLst>
              <a:gd name="adj1" fmla="val 0"/>
              <a:gd name="adj2" fmla="val 53463"/>
            </a:avLst>
          </a:prstGeom>
          <a:solidFill>
            <a:schemeClr val="accent1"/>
          </a:solidFill>
          <a:ln w="9525">
            <a:solidFill>
              <a:schemeClr val="tx1"/>
            </a:solidFill>
            <a:miter lim="800000"/>
          </a:ln>
        </p:spPr>
        <p:txBody>
          <a:bodyPr wrap="none" anchor="ctr"/>
          <a:lstStyle/>
          <a:p>
            <a:pPr algn="ctr"/>
            <a:endParaRPr lang="zh-CN" altLang="zh-CN"/>
          </a:p>
        </p:txBody>
      </p:sp>
      <p:sp>
        <p:nvSpPr>
          <p:cNvPr id="14359" name="Text Box 62"/>
          <p:cNvSpPr txBox="1">
            <a:spLocks noChangeArrowheads="1"/>
          </p:cNvSpPr>
          <p:nvPr/>
        </p:nvSpPr>
        <p:spPr bwMode="auto">
          <a:xfrm>
            <a:off x="1253361" y="4479619"/>
            <a:ext cx="2304000" cy="400110"/>
          </a:xfrm>
          <a:prstGeom prst="rect">
            <a:avLst/>
          </a:prstGeom>
          <a:solidFill>
            <a:srgbClr val="FFFFFF">
              <a:alpha val="32156"/>
            </a:srgbClr>
          </a:solidFill>
          <a:ln w="25400">
            <a:solidFill>
              <a:srgbClr val="800000"/>
            </a:solidFill>
            <a:miter lim="800000"/>
          </a:ln>
        </p:spPr>
        <p:txBody>
          <a:bodyPr wrap="square" lIns="0" rIns="0">
            <a:spAutoFit/>
          </a:bodyPr>
          <a:lstStyle/>
          <a:p>
            <a:pPr algn="ctr">
              <a:spcBef>
                <a:spcPct val="50000"/>
              </a:spcBef>
            </a:pPr>
            <a:r>
              <a:rPr lang="en-US" altLang="zh-CN" sz="2000" b="1" i="1" dirty="0" err="1">
                <a:latin typeface="微软雅黑" panose="020B0503020204020204" pitchFamily="34" charset="-122"/>
                <a:ea typeface="微软雅黑" panose="020B0503020204020204" pitchFamily="34" charset="-122"/>
              </a:rPr>
              <a:t>ManufactureTax</a:t>
            </a:r>
            <a:endParaRPr lang="en-US" altLang="zh-CN" sz="2000" b="1" i="1" dirty="0">
              <a:latin typeface="微软雅黑" panose="020B0503020204020204" pitchFamily="34" charset="-122"/>
              <a:ea typeface="微软雅黑" panose="020B0503020204020204" pitchFamily="34" charset="-122"/>
            </a:endParaRPr>
          </a:p>
        </p:txBody>
      </p:sp>
      <p:sp>
        <p:nvSpPr>
          <p:cNvPr id="14360" name="Text Box 64"/>
          <p:cNvSpPr txBox="1">
            <a:spLocks noChangeArrowheads="1"/>
          </p:cNvSpPr>
          <p:nvPr/>
        </p:nvSpPr>
        <p:spPr bwMode="auto">
          <a:xfrm>
            <a:off x="3775860" y="4489423"/>
            <a:ext cx="2374900" cy="369332"/>
          </a:xfrm>
          <a:prstGeom prst="rect">
            <a:avLst/>
          </a:prstGeom>
          <a:solidFill>
            <a:srgbClr val="FFFFFF">
              <a:alpha val="32156"/>
            </a:srgbClr>
          </a:solidFill>
          <a:ln w="25400">
            <a:solidFill>
              <a:srgbClr val="800000"/>
            </a:solidFill>
            <a:miter lim="800000"/>
          </a:ln>
        </p:spPr>
        <p:txBody>
          <a:bodyPr wrap="square">
            <a:spAutoFit/>
          </a:bodyPr>
          <a:lstStyle/>
          <a:p>
            <a:pPr algn="ctr">
              <a:spcBef>
                <a:spcPct val="50000"/>
              </a:spcBef>
            </a:pPr>
            <a:r>
              <a:rPr lang="en-US" altLang="zh-CN" b="1" dirty="0" err="1">
                <a:latin typeface="微软雅黑" panose="020B0503020204020204" pitchFamily="34" charset="-122"/>
                <a:ea typeface="微软雅黑" panose="020B0503020204020204" pitchFamily="34" charset="-122"/>
              </a:rPr>
              <a:t>EntertainmentTax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61" name="Line 66"/>
          <p:cNvSpPr>
            <a:spLocks noChangeShapeType="1"/>
          </p:cNvSpPr>
          <p:nvPr/>
        </p:nvSpPr>
        <p:spPr bwMode="auto">
          <a:xfrm flipV="1">
            <a:off x="2386523" y="4211609"/>
            <a:ext cx="2556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62" name="Line 67"/>
          <p:cNvSpPr>
            <a:spLocks noChangeShapeType="1"/>
          </p:cNvSpPr>
          <p:nvPr/>
        </p:nvSpPr>
        <p:spPr bwMode="auto">
          <a:xfrm>
            <a:off x="4921914" y="4211609"/>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63" name="Line 68"/>
          <p:cNvSpPr>
            <a:spLocks noChangeShapeType="1"/>
          </p:cNvSpPr>
          <p:nvPr/>
        </p:nvSpPr>
        <p:spPr bwMode="auto">
          <a:xfrm>
            <a:off x="2397113" y="4211609"/>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64" name="Text Box 91"/>
          <p:cNvSpPr txBox="1">
            <a:spLocks noChangeArrowheads="1"/>
          </p:cNvSpPr>
          <p:nvPr/>
        </p:nvSpPr>
        <p:spPr bwMode="auto">
          <a:xfrm>
            <a:off x="1257600" y="4886170"/>
            <a:ext cx="2304000"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getData</a:t>
            </a:r>
            <a:r>
              <a:rPr lang="en-US" altLang="zh-CN" b="1" i="1" dirty="0" smtClean="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p:txBody>
      </p:sp>
      <p:sp>
        <p:nvSpPr>
          <p:cNvPr id="14365" name="Text Box 92"/>
          <p:cNvSpPr txBox="1">
            <a:spLocks noChangeArrowheads="1"/>
          </p:cNvSpPr>
          <p:nvPr/>
        </p:nvSpPr>
        <p:spPr bwMode="auto">
          <a:xfrm>
            <a:off x="3775860" y="4840260"/>
            <a:ext cx="2374900"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66" name="AutoShape 102"/>
          <p:cNvSpPr>
            <a:spLocks noChangeArrowheads="1"/>
          </p:cNvSpPr>
          <p:nvPr/>
        </p:nvSpPr>
        <p:spPr bwMode="auto">
          <a:xfrm>
            <a:off x="3642548" y="3813147"/>
            <a:ext cx="358775" cy="360362"/>
          </a:xfrm>
          <a:prstGeom prst="upArrow">
            <a:avLst>
              <a:gd name="adj1" fmla="val 0"/>
              <a:gd name="adj2" fmla="val 53527"/>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67" name="Text Box 27"/>
          <p:cNvSpPr txBox="1">
            <a:spLocks noChangeArrowheads="1"/>
          </p:cNvSpPr>
          <p:nvPr/>
        </p:nvSpPr>
        <p:spPr bwMode="auto">
          <a:xfrm>
            <a:off x="7234239" y="4491513"/>
            <a:ext cx="1822033" cy="400110"/>
          </a:xfrm>
          <a:prstGeom prst="rect">
            <a:avLst/>
          </a:prstGeom>
          <a:solidFill>
            <a:srgbClr val="FFFFFF">
              <a:alpha val="32156"/>
            </a:srgbClr>
          </a:solidFill>
          <a:ln w="25400">
            <a:solidFill>
              <a:srgbClr val="800000"/>
            </a:solidFill>
            <a:miter lim="800000"/>
          </a:ln>
        </p:spPr>
        <p:txBody>
          <a:bodyPr wrap="square" lIns="0" rIns="0">
            <a:spAutoFit/>
          </a:bodyPr>
          <a:lstStyle/>
          <a:p>
            <a:pPr algn="ctr">
              <a:spcBef>
                <a:spcPct val="50000"/>
              </a:spcBef>
            </a:pPr>
            <a:r>
              <a:rPr lang="en-US" altLang="zh-CN" sz="2000" b="1" i="1" dirty="0" err="1">
                <a:latin typeface="微软雅黑" panose="020B0503020204020204" pitchFamily="34" charset="-122"/>
                <a:ea typeface="微软雅黑" panose="020B0503020204020204" pitchFamily="34" charset="-122"/>
              </a:rPr>
              <a:t>FamilyTax</a:t>
            </a:r>
            <a:endParaRPr lang="en-US" altLang="zh-CN" sz="2000" b="1" i="1" dirty="0">
              <a:latin typeface="微软雅黑" panose="020B0503020204020204" pitchFamily="34" charset="-122"/>
              <a:ea typeface="微软雅黑" panose="020B0503020204020204" pitchFamily="34" charset="-122"/>
            </a:endParaRPr>
          </a:p>
        </p:txBody>
      </p:sp>
      <p:sp>
        <p:nvSpPr>
          <p:cNvPr id="14368" name="Text Box 29"/>
          <p:cNvSpPr txBox="1">
            <a:spLocks noChangeArrowheads="1"/>
          </p:cNvSpPr>
          <p:nvPr/>
        </p:nvSpPr>
        <p:spPr bwMode="auto">
          <a:xfrm>
            <a:off x="9203645" y="4459260"/>
            <a:ext cx="1768961" cy="400110"/>
          </a:xfrm>
          <a:prstGeom prst="rect">
            <a:avLst/>
          </a:prstGeom>
          <a:solidFill>
            <a:srgbClr val="FFFFFF">
              <a:alpha val="32156"/>
            </a:srgbClr>
          </a:solidFill>
          <a:ln w="25400">
            <a:solidFill>
              <a:srgbClr val="800000"/>
            </a:solidFill>
            <a:miter lim="800000"/>
          </a:ln>
        </p:spPr>
        <p:txBody>
          <a:bodyPr wrap="square">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SingleTax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69" name="Line 31"/>
          <p:cNvSpPr>
            <a:spLocks noChangeShapeType="1"/>
          </p:cNvSpPr>
          <p:nvPr/>
        </p:nvSpPr>
        <p:spPr bwMode="auto">
          <a:xfrm flipV="1">
            <a:off x="7967663" y="4179859"/>
            <a:ext cx="19431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0" name="Line 32"/>
          <p:cNvSpPr>
            <a:spLocks noChangeShapeType="1"/>
          </p:cNvSpPr>
          <p:nvPr/>
        </p:nvSpPr>
        <p:spPr bwMode="auto">
          <a:xfrm>
            <a:off x="9910763" y="4179859"/>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1" name="Line 33"/>
          <p:cNvSpPr>
            <a:spLocks noChangeShapeType="1"/>
          </p:cNvSpPr>
          <p:nvPr/>
        </p:nvSpPr>
        <p:spPr bwMode="auto">
          <a:xfrm>
            <a:off x="7967663" y="4179859"/>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2" name="Text Box 93"/>
          <p:cNvSpPr txBox="1">
            <a:spLocks noChangeArrowheads="1"/>
          </p:cNvSpPr>
          <p:nvPr/>
        </p:nvSpPr>
        <p:spPr bwMode="auto">
          <a:xfrm>
            <a:off x="7246939" y="4889987"/>
            <a:ext cx="1804986"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getData</a:t>
            </a:r>
            <a:r>
              <a:rPr lang="en-US" altLang="zh-CN" b="1" i="1" dirty="0" smtClean="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p:txBody>
      </p:sp>
      <p:sp>
        <p:nvSpPr>
          <p:cNvPr id="14373" name="Text Box 94"/>
          <p:cNvSpPr txBox="1">
            <a:spLocks noChangeArrowheads="1"/>
          </p:cNvSpPr>
          <p:nvPr/>
        </p:nvSpPr>
        <p:spPr bwMode="auto">
          <a:xfrm>
            <a:off x="9202058" y="4853775"/>
            <a:ext cx="1770738"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74" name="AutoShape 103"/>
          <p:cNvSpPr>
            <a:spLocks noChangeArrowheads="1"/>
          </p:cNvSpPr>
          <p:nvPr/>
        </p:nvSpPr>
        <p:spPr bwMode="auto">
          <a:xfrm>
            <a:off x="8759826" y="3838547"/>
            <a:ext cx="358775" cy="360362"/>
          </a:xfrm>
          <a:prstGeom prst="upArrow">
            <a:avLst>
              <a:gd name="adj1" fmla="val 0"/>
              <a:gd name="adj2" fmla="val 53527"/>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75" name="Line 75"/>
          <p:cNvSpPr>
            <a:spLocks noChangeShapeType="1"/>
          </p:cNvSpPr>
          <p:nvPr/>
        </p:nvSpPr>
        <p:spPr bwMode="auto">
          <a:xfrm>
            <a:off x="1355596" y="5666386"/>
            <a:ext cx="2340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6" name="Line 76"/>
          <p:cNvSpPr>
            <a:spLocks noChangeShapeType="1"/>
          </p:cNvSpPr>
          <p:nvPr/>
        </p:nvSpPr>
        <p:spPr bwMode="auto">
          <a:xfrm>
            <a:off x="3654970" y="5666387"/>
            <a:ext cx="0" cy="24447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7" name="Line 77"/>
          <p:cNvSpPr>
            <a:spLocks noChangeShapeType="1"/>
          </p:cNvSpPr>
          <p:nvPr/>
        </p:nvSpPr>
        <p:spPr bwMode="auto">
          <a:xfrm>
            <a:off x="1335500" y="5666387"/>
            <a:ext cx="0" cy="24447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8" name="AutoShape 104"/>
          <p:cNvSpPr>
            <a:spLocks noChangeArrowheads="1"/>
          </p:cNvSpPr>
          <p:nvPr/>
        </p:nvSpPr>
        <p:spPr bwMode="auto">
          <a:xfrm>
            <a:off x="2391389" y="5285387"/>
            <a:ext cx="358775" cy="360363"/>
          </a:xfrm>
          <a:prstGeom prst="upArrow">
            <a:avLst>
              <a:gd name="adj1" fmla="val 0"/>
              <a:gd name="adj2" fmla="val 53528"/>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79" name="Text Box 36"/>
          <p:cNvSpPr txBox="1">
            <a:spLocks noChangeArrowheads="1"/>
          </p:cNvSpPr>
          <p:nvPr/>
        </p:nvSpPr>
        <p:spPr bwMode="auto">
          <a:xfrm>
            <a:off x="5698451" y="5889252"/>
            <a:ext cx="2724054" cy="400110"/>
          </a:xfrm>
          <a:prstGeom prst="rect">
            <a:avLst/>
          </a:prstGeom>
          <a:solidFill>
            <a:srgbClr val="FFFFFF">
              <a:alpha val="32156"/>
            </a:srgbClr>
          </a:solidFill>
          <a:ln w="25400">
            <a:solidFill>
              <a:srgbClr val="800000"/>
            </a:solidFill>
            <a:miter lim="800000"/>
          </a:ln>
        </p:spPr>
        <p:txBody>
          <a:bodyPr wrap="square" lIns="0" rIns="0">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FamilyWithChildren</a:t>
            </a:r>
            <a:endParaRPr lang="en-US" altLang="zh-CN" sz="2000" b="1" dirty="0">
              <a:latin typeface="微软雅黑" panose="020B0503020204020204" pitchFamily="34" charset="-122"/>
              <a:ea typeface="微软雅黑" panose="020B0503020204020204" pitchFamily="34" charset="-122"/>
            </a:endParaRPr>
          </a:p>
        </p:txBody>
      </p:sp>
      <p:sp>
        <p:nvSpPr>
          <p:cNvPr id="14380" name="Text Box 38"/>
          <p:cNvSpPr txBox="1">
            <a:spLocks noChangeArrowheads="1"/>
          </p:cNvSpPr>
          <p:nvPr/>
        </p:nvSpPr>
        <p:spPr bwMode="auto">
          <a:xfrm>
            <a:off x="8604643" y="5845228"/>
            <a:ext cx="2364082" cy="400110"/>
          </a:xfrm>
          <a:prstGeom prst="rect">
            <a:avLst/>
          </a:prstGeom>
          <a:solidFill>
            <a:srgbClr val="FFFFFF">
              <a:alpha val="32156"/>
            </a:srgbClr>
          </a:solidFill>
          <a:ln w="25400">
            <a:solidFill>
              <a:srgbClr val="800000"/>
            </a:solidFill>
            <a:miter lim="800000"/>
          </a:ln>
        </p:spPr>
        <p:txBody>
          <a:bodyPr wrap="square" lIns="0" rIns="0">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FamilyNoChildren</a:t>
            </a:r>
            <a:endParaRPr lang="en-US" altLang="zh-CN" sz="2000" b="1" dirty="0">
              <a:latin typeface="微软雅黑" panose="020B0503020204020204" pitchFamily="34" charset="-122"/>
              <a:ea typeface="微软雅黑" panose="020B0503020204020204" pitchFamily="34" charset="-122"/>
            </a:endParaRPr>
          </a:p>
        </p:txBody>
      </p:sp>
      <p:sp>
        <p:nvSpPr>
          <p:cNvPr id="14381" name="Line 40"/>
          <p:cNvSpPr>
            <a:spLocks noChangeShapeType="1"/>
          </p:cNvSpPr>
          <p:nvPr/>
        </p:nvSpPr>
        <p:spPr bwMode="auto">
          <a:xfrm>
            <a:off x="7071008" y="5612981"/>
            <a:ext cx="2700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82" name="Line 41"/>
          <p:cNvSpPr>
            <a:spLocks noChangeShapeType="1"/>
          </p:cNvSpPr>
          <p:nvPr/>
        </p:nvSpPr>
        <p:spPr bwMode="auto">
          <a:xfrm>
            <a:off x="9769719" y="5603928"/>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83" name="Line 42"/>
          <p:cNvSpPr>
            <a:spLocks noChangeShapeType="1"/>
          </p:cNvSpPr>
          <p:nvPr/>
        </p:nvSpPr>
        <p:spPr bwMode="auto">
          <a:xfrm>
            <a:off x="7094587" y="5593880"/>
            <a:ext cx="0" cy="288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84" name="Text Box 89"/>
          <p:cNvSpPr txBox="1">
            <a:spLocks noChangeArrowheads="1"/>
          </p:cNvSpPr>
          <p:nvPr/>
        </p:nvSpPr>
        <p:spPr bwMode="auto">
          <a:xfrm>
            <a:off x="5698703" y="6285340"/>
            <a:ext cx="2721950"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85" name="Text Box 90"/>
          <p:cNvSpPr txBox="1">
            <a:spLocks noChangeArrowheads="1"/>
          </p:cNvSpPr>
          <p:nvPr/>
        </p:nvSpPr>
        <p:spPr bwMode="auto">
          <a:xfrm>
            <a:off x="8590354" y="6245149"/>
            <a:ext cx="2382251" cy="369332"/>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86" name="AutoShape 105"/>
          <p:cNvSpPr>
            <a:spLocks noChangeArrowheads="1"/>
          </p:cNvSpPr>
          <p:nvPr/>
        </p:nvSpPr>
        <p:spPr bwMode="auto">
          <a:xfrm>
            <a:off x="7968993" y="5248028"/>
            <a:ext cx="358775" cy="360362"/>
          </a:xfrm>
          <a:prstGeom prst="upArrow">
            <a:avLst>
              <a:gd name="adj1" fmla="val 0"/>
              <a:gd name="adj2" fmla="val 53527"/>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88" name="Text Box 71"/>
          <p:cNvSpPr txBox="1">
            <a:spLocks noChangeArrowheads="1"/>
          </p:cNvSpPr>
          <p:nvPr/>
        </p:nvSpPr>
        <p:spPr bwMode="auto">
          <a:xfrm>
            <a:off x="279158" y="5883946"/>
            <a:ext cx="2135611" cy="400110"/>
          </a:xfrm>
          <a:prstGeom prst="rect">
            <a:avLst/>
          </a:prstGeom>
          <a:solidFill>
            <a:srgbClr val="FFFFFF"/>
          </a:solidFill>
          <a:ln w="25400">
            <a:solidFill>
              <a:srgbClr val="800000"/>
            </a:solidFill>
            <a:miter lim="800000"/>
          </a:ln>
        </p:spPr>
        <p:txBody>
          <a:bodyPr wrap="square" lIns="0" rIns="0">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ElectronicTax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89" name="Text Box 73"/>
          <p:cNvSpPr txBox="1">
            <a:spLocks noChangeArrowheads="1"/>
          </p:cNvSpPr>
          <p:nvPr/>
        </p:nvSpPr>
        <p:spPr bwMode="auto">
          <a:xfrm>
            <a:off x="2553929" y="5883875"/>
            <a:ext cx="2190106" cy="400110"/>
          </a:xfrm>
          <a:prstGeom prst="rect">
            <a:avLst/>
          </a:prstGeom>
          <a:solidFill>
            <a:srgbClr val="FFFFFF"/>
          </a:solidFill>
          <a:ln w="25400">
            <a:solidFill>
              <a:srgbClr val="800000"/>
            </a:solidFill>
            <a:miter lim="800000"/>
          </a:ln>
        </p:spPr>
        <p:txBody>
          <a:bodyPr wrap="square" lIns="0" rIns="0">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AutomobileTax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90" name="Text Box 81"/>
          <p:cNvSpPr txBox="1">
            <a:spLocks noChangeArrowheads="1"/>
          </p:cNvSpPr>
          <p:nvPr/>
        </p:nvSpPr>
        <p:spPr bwMode="auto">
          <a:xfrm>
            <a:off x="276383" y="6215790"/>
            <a:ext cx="2133624" cy="369332"/>
          </a:xfrm>
          <a:prstGeom prst="rect">
            <a:avLst/>
          </a:prstGeom>
          <a:solidFill>
            <a:srgbClr val="FFFFFF"/>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91" name="Text Box 88"/>
          <p:cNvSpPr txBox="1">
            <a:spLocks noChangeArrowheads="1"/>
          </p:cNvSpPr>
          <p:nvPr/>
        </p:nvSpPr>
        <p:spPr bwMode="auto">
          <a:xfrm>
            <a:off x="2563452" y="6220425"/>
            <a:ext cx="2177591" cy="369332"/>
          </a:xfrm>
          <a:prstGeom prst="rect">
            <a:avLst/>
          </a:prstGeom>
          <a:solidFill>
            <a:srgbClr val="FFFFFF"/>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47" name="Text Box 9"/>
          <p:cNvSpPr txBox="1">
            <a:spLocks noChangeArrowheads="1"/>
          </p:cNvSpPr>
          <p:nvPr/>
        </p:nvSpPr>
        <p:spPr bwMode="auto">
          <a:xfrm>
            <a:off x="5481920" y="3067975"/>
            <a:ext cx="1749425" cy="400110"/>
          </a:xfrm>
          <a:prstGeom prst="rect">
            <a:avLst/>
          </a:prstGeom>
          <a:solidFill>
            <a:srgbClr val="FFFFFF">
              <a:alpha val="32156"/>
            </a:srgbClr>
          </a:solidFill>
          <a:ln w="25400">
            <a:solidFill>
              <a:srgbClr val="800000"/>
            </a:solidFill>
            <a:miter lim="800000"/>
          </a:ln>
        </p:spPr>
        <p:txBody>
          <a:bodyPr>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CharityTax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48" name="Text Box 11"/>
          <p:cNvSpPr txBox="1">
            <a:spLocks noChangeArrowheads="1"/>
          </p:cNvSpPr>
          <p:nvPr/>
        </p:nvSpPr>
        <p:spPr bwMode="auto">
          <a:xfrm>
            <a:off x="8121651" y="3055295"/>
            <a:ext cx="2085973" cy="400110"/>
          </a:xfrm>
          <a:prstGeom prst="rect">
            <a:avLst/>
          </a:prstGeom>
          <a:solidFill>
            <a:srgbClr val="FFFFFF">
              <a:alpha val="32156"/>
            </a:srgbClr>
          </a:solidFill>
          <a:ln w="25400">
            <a:solidFill>
              <a:srgbClr val="800000"/>
            </a:solidFill>
            <a:miter lim="800000"/>
          </a:ln>
        </p:spPr>
        <p:txBody>
          <a:bodyPr wrap="square">
            <a:spAutoFit/>
          </a:bodyPr>
          <a:lstStyle/>
          <a:p>
            <a:pPr>
              <a:spcBef>
                <a:spcPct val="50000"/>
              </a:spcBef>
            </a:pPr>
            <a:r>
              <a:rPr lang="en-US" altLang="zh-CN" sz="2000" b="1" i="1" dirty="0" err="1">
                <a:latin typeface="微软雅黑" panose="020B0503020204020204" pitchFamily="34" charset="-122"/>
                <a:ea typeface="微软雅黑" panose="020B0503020204020204" pitchFamily="34" charset="-122"/>
              </a:rPr>
              <a:t>IndividuleTax</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14349" name="Text Box 13"/>
          <p:cNvSpPr txBox="1">
            <a:spLocks noChangeArrowheads="1"/>
          </p:cNvSpPr>
          <p:nvPr/>
        </p:nvSpPr>
        <p:spPr bwMode="auto">
          <a:xfrm>
            <a:off x="762823" y="3044956"/>
            <a:ext cx="1800225" cy="400110"/>
          </a:xfrm>
          <a:prstGeom prst="rect">
            <a:avLst/>
          </a:prstGeom>
          <a:solidFill>
            <a:srgbClr val="FFFFFF">
              <a:alpha val="32156"/>
            </a:srgbClr>
          </a:solidFill>
          <a:ln w="25400">
            <a:solidFill>
              <a:srgbClr val="800000"/>
            </a:solidFill>
            <a:miter lim="800000"/>
          </a:ln>
        </p:spPr>
        <p:txBody>
          <a:bodyPr wrap="square">
            <a:spAutoFit/>
          </a:bodyPr>
          <a:lstStyle/>
          <a:p>
            <a:pPr>
              <a:spcBef>
                <a:spcPct val="50000"/>
              </a:spcBef>
            </a:pPr>
            <a:r>
              <a:rPr lang="en-US" altLang="zh-CN" sz="2000" b="1" dirty="0" err="1">
                <a:latin typeface="微软雅黑" panose="020B0503020204020204" pitchFamily="34" charset="-122"/>
                <a:ea typeface="微软雅黑" panose="020B0503020204020204" pitchFamily="34" charset="-122"/>
              </a:rPr>
              <a:t>PoliticalOrg</a:t>
            </a:r>
            <a:endParaRPr lang="en-US" altLang="zh-CN" sz="2000" dirty="0">
              <a:latin typeface="微软雅黑" panose="020B0503020204020204" pitchFamily="34" charset="-122"/>
              <a:ea typeface="微软雅黑" panose="020B0503020204020204" pitchFamily="34" charset="-122"/>
            </a:endParaRPr>
          </a:p>
        </p:txBody>
      </p:sp>
      <p:sp>
        <p:nvSpPr>
          <p:cNvPr id="14350" name="Text Box 23"/>
          <p:cNvSpPr txBox="1">
            <a:spLocks noChangeArrowheads="1"/>
          </p:cNvSpPr>
          <p:nvPr/>
        </p:nvSpPr>
        <p:spPr bwMode="auto">
          <a:xfrm>
            <a:off x="2863086" y="2995551"/>
            <a:ext cx="1931987" cy="400110"/>
          </a:xfrm>
          <a:prstGeom prst="rect">
            <a:avLst/>
          </a:prstGeom>
          <a:solidFill>
            <a:srgbClr val="FFFFFF">
              <a:alpha val="32156"/>
            </a:srgbClr>
          </a:solidFill>
          <a:ln w="25400">
            <a:solidFill>
              <a:srgbClr val="800000"/>
            </a:solidFill>
            <a:miter lim="800000"/>
          </a:ln>
        </p:spPr>
        <p:txBody>
          <a:bodyPr wrap="square">
            <a:spAutoFit/>
          </a:bodyPr>
          <a:lstStyle/>
          <a:p>
            <a:pPr>
              <a:spcBef>
                <a:spcPct val="50000"/>
              </a:spcBef>
            </a:pPr>
            <a:r>
              <a:rPr lang="en-US" altLang="zh-CN" sz="2000" b="1" i="1" dirty="0" err="1">
                <a:latin typeface="微软雅黑" panose="020B0503020204020204" pitchFamily="34" charset="-122"/>
                <a:ea typeface="微软雅黑" panose="020B0503020204020204" pitchFamily="34" charset="-122"/>
              </a:rPr>
              <a:t>BusinessTax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57" name="Text Box 4"/>
          <p:cNvSpPr txBox="1">
            <a:spLocks noChangeArrowheads="1"/>
          </p:cNvSpPr>
          <p:nvPr/>
        </p:nvSpPr>
        <p:spPr bwMode="auto">
          <a:xfrm>
            <a:off x="6997700" y="107239"/>
            <a:ext cx="3316689" cy="461665"/>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TaxCalculator</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8" name="Text Box 5"/>
          <p:cNvSpPr txBox="1">
            <a:spLocks noChangeArrowheads="1"/>
          </p:cNvSpPr>
          <p:nvPr/>
        </p:nvSpPr>
        <p:spPr bwMode="auto">
          <a:xfrm>
            <a:off x="6997699" y="560776"/>
            <a:ext cx="3316690" cy="2185214"/>
          </a:xfrm>
          <a:prstGeom prst="rect">
            <a:avLst/>
          </a:prstGeom>
          <a:solidFill>
            <a:srgbClr val="FFFFFF"/>
          </a:solidFill>
          <a:ln w="25400">
            <a:solidFill>
              <a:srgbClr val="800000"/>
            </a:solidFill>
            <a:miter lim="800000"/>
          </a:ln>
        </p:spPr>
        <p:txBody>
          <a:bodyPr wrap="square" lIns="0" rIns="0">
            <a:spAutoFit/>
          </a:bodyPr>
          <a:lstStyle/>
          <a:p>
            <a:r>
              <a:rPr lang="en-US" altLang="zh-CN" sz="1700" b="1" dirty="0">
                <a:latin typeface="微软雅黑" panose="020B0503020204020204" pitchFamily="34" charset="-122"/>
                <a:ea typeface="微软雅黑" panose="020B0503020204020204" pitchFamily="34" charset="-122"/>
              </a:rPr>
              <a:t>+</a:t>
            </a:r>
            <a:r>
              <a:rPr lang="en-US" altLang="zh-CN" sz="1700" b="1" dirty="0" err="1">
                <a:latin typeface="微软雅黑" panose="020B0503020204020204" pitchFamily="34" charset="-122"/>
                <a:ea typeface="微软雅黑" panose="020B0503020204020204" pitchFamily="34" charset="-122"/>
              </a:rPr>
              <a:t>compPoliticalTax</a:t>
            </a:r>
            <a:r>
              <a:rPr lang="en-US" altLang="zh-CN" sz="1700" b="1" dirty="0">
                <a:latin typeface="微软雅黑" panose="020B0503020204020204" pitchFamily="34" charset="-122"/>
                <a:ea typeface="微软雅黑" panose="020B0503020204020204" pitchFamily="34" charset="-122"/>
              </a:rPr>
              <a:t>()</a:t>
            </a:r>
            <a:endParaRPr lang="en-US" altLang="zh-CN" sz="1700" b="1" dirty="0">
              <a:latin typeface="微软雅黑" panose="020B0503020204020204" pitchFamily="34" charset="-122"/>
              <a:ea typeface="微软雅黑" panose="020B0503020204020204" pitchFamily="34" charset="-122"/>
            </a:endParaRPr>
          </a:p>
          <a:p>
            <a:r>
              <a:rPr lang="en-US" altLang="zh-CN" sz="1700" b="1" dirty="0">
                <a:latin typeface="微软雅黑" panose="020B0503020204020204" pitchFamily="34" charset="-122"/>
                <a:ea typeface="微软雅黑" panose="020B0503020204020204" pitchFamily="34" charset="-122"/>
              </a:rPr>
              <a:t>+</a:t>
            </a:r>
            <a:r>
              <a:rPr lang="en-US" altLang="zh-CN" sz="1700" b="1" dirty="0" err="1">
                <a:latin typeface="微软雅黑" panose="020B0503020204020204" pitchFamily="34" charset="-122"/>
                <a:ea typeface="微软雅黑" panose="020B0503020204020204" pitchFamily="34" charset="-122"/>
              </a:rPr>
              <a:t>compCharityTax</a:t>
            </a:r>
            <a:r>
              <a:rPr lang="en-US" altLang="zh-CN" sz="1700" b="1" dirty="0">
                <a:latin typeface="微软雅黑" panose="020B0503020204020204" pitchFamily="34" charset="-122"/>
                <a:ea typeface="微软雅黑" panose="020B0503020204020204" pitchFamily="34" charset="-122"/>
              </a:rPr>
              <a:t>()</a:t>
            </a:r>
            <a:endParaRPr lang="en-US" altLang="zh-CN" sz="1700" b="1" dirty="0">
              <a:latin typeface="微软雅黑" panose="020B0503020204020204" pitchFamily="34" charset="-122"/>
              <a:ea typeface="微软雅黑" panose="020B0503020204020204" pitchFamily="34" charset="-122"/>
            </a:endParaRPr>
          </a:p>
          <a:p>
            <a:r>
              <a:rPr lang="en-US" altLang="zh-CN" sz="1700" b="1" dirty="0">
                <a:latin typeface="微软雅黑" panose="020B0503020204020204" pitchFamily="34" charset="-122"/>
                <a:ea typeface="微软雅黑" panose="020B0503020204020204" pitchFamily="34" charset="-122"/>
              </a:rPr>
              <a:t>+</a:t>
            </a:r>
            <a:r>
              <a:rPr lang="en-US" altLang="zh-CN" sz="1700" b="1" dirty="0" err="1">
                <a:latin typeface="微软雅黑" panose="020B0503020204020204" pitchFamily="34" charset="-122"/>
                <a:ea typeface="微软雅黑" panose="020B0503020204020204" pitchFamily="34" charset="-122"/>
              </a:rPr>
              <a:t>compEntertainmentTax</a:t>
            </a:r>
            <a:r>
              <a:rPr lang="en-US" altLang="zh-CN" sz="1700" b="1" dirty="0">
                <a:latin typeface="微软雅黑" panose="020B0503020204020204" pitchFamily="34" charset="-122"/>
                <a:ea typeface="微软雅黑" panose="020B0503020204020204" pitchFamily="34" charset="-122"/>
              </a:rPr>
              <a:t>()</a:t>
            </a:r>
            <a:endParaRPr lang="en-US" altLang="zh-CN" sz="1700" b="1" dirty="0">
              <a:latin typeface="微软雅黑" panose="020B0503020204020204" pitchFamily="34" charset="-122"/>
              <a:ea typeface="微软雅黑" panose="020B0503020204020204" pitchFamily="34" charset="-122"/>
            </a:endParaRPr>
          </a:p>
          <a:p>
            <a:r>
              <a:rPr lang="en-US" altLang="zh-CN" sz="1700" b="1" dirty="0">
                <a:latin typeface="微软雅黑" panose="020B0503020204020204" pitchFamily="34" charset="-122"/>
                <a:ea typeface="微软雅黑" panose="020B0503020204020204" pitchFamily="34" charset="-122"/>
              </a:rPr>
              <a:t>+</a:t>
            </a:r>
            <a:r>
              <a:rPr lang="en-US" altLang="zh-CN" sz="1700" b="1" dirty="0" err="1">
                <a:latin typeface="微软雅黑" panose="020B0503020204020204" pitchFamily="34" charset="-122"/>
                <a:ea typeface="微软雅黑" panose="020B0503020204020204" pitchFamily="34" charset="-122"/>
              </a:rPr>
              <a:t>compSingleTax</a:t>
            </a:r>
            <a:r>
              <a:rPr lang="en-US" altLang="zh-CN" sz="1700" b="1" dirty="0">
                <a:latin typeface="微软雅黑" panose="020B0503020204020204" pitchFamily="34" charset="-122"/>
                <a:ea typeface="微软雅黑" panose="020B0503020204020204" pitchFamily="34" charset="-122"/>
              </a:rPr>
              <a:t>()</a:t>
            </a:r>
            <a:endParaRPr lang="en-US" altLang="zh-CN" sz="1700" b="1" dirty="0">
              <a:latin typeface="微软雅黑" panose="020B0503020204020204" pitchFamily="34" charset="-122"/>
              <a:ea typeface="微软雅黑" panose="020B0503020204020204" pitchFamily="34" charset="-122"/>
            </a:endParaRPr>
          </a:p>
          <a:p>
            <a:r>
              <a:rPr lang="en-US" altLang="zh-CN" sz="1700" b="1" dirty="0">
                <a:latin typeface="微软雅黑" panose="020B0503020204020204" pitchFamily="34" charset="-122"/>
                <a:ea typeface="微软雅黑" panose="020B0503020204020204" pitchFamily="34" charset="-122"/>
              </a:rPr>
              <a:t>+</a:t>
            </a:r>
            <a:r>
              <a:rPr lang="en-US" altLang="zh-CN" sz="1700" b="1" dirty="0" err="1">
                <a:latin typeface="微软雅黑" panose="020B0503020204020204" pitchFamily="34" charset="-122"/>
                <a:ea typeface="微软雅黑" panose="020B0503020204020204" pitchFamily="34" charset="-122"/>
              </a:rPr>
              <a:t>compElectronicTax</a:t>
            </a:r>
            <a:r>
              <a:rPr lang="en-US" altLang="zh-CN" sz="1700" b="1" dirty="0">
                <a:latin typeface="微软雅黑" panose="020B0503020204020204" pitchFamily="34" charset="-122"/>
                <a:ea typeface="微软雅黑" panose="020B0503020204020204" pitchFamily="34" charset="-122"/>
              </a:rPr>
              <a:t>()</a:t>
            </a:r>
            <a:endParaRPr lang="en-US" altLang="zh-CN" sz="1700" b="1" dirty="0">
              <a:latin typeface="微软雅黑" panose="020B0503020204020204" pitchFamily="34" charset="-122"/>
              <a:ea typeface="微软雅黑" panose="020B0503020204020204" pitchFamily="34" charset="-122"/>
            </a:endParaRPr>
          </a:p>
          <a:p>
            <a:r>
              <a:rPr lang="en-US" altLang="zh-CN" sz="1700" b="1" dirty="0">
                <a:latin typeface="微软雅黑" panose="020B0503020204020204" pitchFamily="34" charset="-122"/>
                <a:ea typeface="微软雅黑" panose="020B0503020204020204" pitchFamily="34" charset="-122"/>
              </a:rPr>
              <a:t>+</a:t>
            </a:r>
            <a:r>
              <a:rPr lang="en-US" altLang="zh-CN" sz="1700" b="1" dirty="0" err="1">
                <a:latin typeface="微软雅黑" panose="020B0503020204020204" pitchFamily="34" charset="-122"/>
                <a:ea typeface="微软雅黑" panose="020B0503020204020204" pitchFamily="34" charset="-122"/>
              </a:rPr>
              <a:t>comAutomobileTax</a:t>
            </a:r>
            <a:r>
              <a:rPr lang="en-US" altLang="zh-CN" sz="1700" b="1" dirty="0">
                <a:latin typeface="微软雅黑" panose="020B0503020204020204" pitchFamily="34" charset="-122"/>
                <a:ea typeface="微软雅黑" panose="020B0503020204020204" pitchFamily="34" charset="-122"/>
              </a:rPr>
              <a:t>()</a:t>
            </a:r>
            <a:endParaRPr lang="en-US" altLang="zh-CN" sz="1700" b="1" dirty="0">
              <a:latin typeface="微软雅黑" panose="020B0503020204020204" pitchFamily="34" charset="-122"/>
              <a:ea typeface="微软雅黑" panose="020B0503020204020204" pitchFamily="34" charset="-122"/>
            </a:endParaRPr>
          </a:p>
          <a:p>
            <a:r>
              <a:rPr lang="en-US" altLang="zh-CN" sz="1700" b="1" dirty="0">
                <a:latin typeface="微软雅黑" panose="020B0503020204020204" pitchFamily="34" charset="-122"/>
                <a:ea typeface="微软雅黑" panose="020B0503020204020204" pitchFamily="34" charset="-122"/>
              </a:rPr>
              <a:t>+</a:t>
            </a:r>
            <a:r>
              <a:rPr lang="en-US" altLang="zh-CN" sz="1700" b="1" dirty="0" err="1">
                <a:latin typeface="微软雅黑" panose="020B0503020204020204" pitchFamily="34" charset="-122"/>
                <a:ea typeface="微软雅黑" panose="020B0503020204020204" pitchFamily="34" charset="-122"/>
              </a:rPr>
              <a:t>compChildrenFamilyTax</a:t>
            </a:r>
            <a:r>
              <a:rPr lang="en-US" altLang="zh-CN" sz="1700" b="1" dirty="0">
                <a:latin typeface="微软雅黑" panose="020B0503020204020204" pitchFamily="34" charset="-122"/>
                <a:ea typeface="微软雅黑" panose="020B0503020204020204" pitchFamily="34" charset="-122"/>
              </a:rPr>
              <a:t>()</a:t>
            </a:r>
            <a:endParaRPr lang="en-US" altLang="zh-CN" sz="1700" b="1" dirty="0">
              <a:latin typeface="微软雅黑" panose="020B0503020204020204" pitchFamily="34" charset="-122"/>
              <a:ea typeface="微软雅黑" panose="020B0503020204020204" pitchFamily="34" charset="-122"/>
            </a:endParaRPr>
          </a:p>
          <a:p>
            <a:r>
              <a:rPr lang="en-US" altLang="zh-CN" sz="1700" b="1" dirty="0">
                <a:latin typeface="微软雅黑" panose="020B0503020204020204" pitchFamily="34" charset="-122"/>
                <a:ea typeface="微软雅黑" panose="020B0503020204020204" pitchFamily="34" charset="-122"/>
              </a:rPr>
              <a:t>+</a:t>
            </a:r>
            <a:r>
              <a:rPr lang="en-US" altLang="zh-CN" sz="1700" b="1" dirty="0" err="1">
                <a:latin typeface="微软雅黑" panose="020B0503020204020204" pitchFamily="34" charset="-122"/>
                <a:ea typeface="微软雅黑" panose="020B0503020204020204" pitchFamily="34" charset="-122"/>
              </a:rPr>
              <a:t>compNoChildFamilyTax</a:t>
            </a:r>
            <a:r>
              <a:rPr lang="en-US" altLang="zh-CN" sz="1700" b="1" dirty="0">
                <a:latin typeface="微软雅黑" panose="020B0503020204020204" pitchFamily="34" charset="-122"/>
                <a:ea typeface="微软雅黑" panose="020B0503020204020204" pitchFamily="34" charset="-122"/>
              </a:rPr>
              <a:t>()</a:t>
            </a:r>
            <a:endParaRPr lang="en-US" altLang="zh-CN" sz="1700" b="1" dirty="0">
              <a:latin typeface="微软雅黑" panose="020B0503020204020204" pitchFamily="34" charset="-122"/>
              <a:ea typeface="微软雅黑" panose="020B0503020204020204" pitchFamily="34" charset="-122"/>
            </a:endParaRPr>
          </a:p>
        </p:txBody>
      </p:sp>
      <p:sp>
        <p:nvSpPr>
          <p:cNvPr id="61" name="Line 61"/>
          <p:cNvSpPr>
            <a:spLocks noChangeShapeType="1"/>
          </p:cNvSpPr>
          <p:nvPr/>
        </p:nvSpPr>
        <p:spPr bwMode="auto">
          <a:xfrm flipH="1">
            <a:off x="2222990" y="784803"/>
            <a:ext cx="4848017" cy="2490668"/>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Line 62"/>
          <p:cNvSpPr>
            <a:spLocks noChangeShapeType="1"/>
          </p:cNvSpPr>
          <p:nvPr/>
        </p:nvSpPr>
        <p:spPr bwMode="auto">
          <a:xfrm flipH="1">
            <a:off x="5701431" y="1281068"/>
            <a:ext cx="1446073" cy="3141679"/>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 name="Line 63"/>
          <p:cNvSpPr>
            <a:spLocks noChangeShapeType="1"/>
          </p:cNvSpPr>
          <p:nvPr/>
        </p:nvSpPr>
        <p:spPr bwMode="auto">
          <a:xfrm flipH="1">
            <a:off x="1660356" y="1811424"/>
            <a:ext cx="5643881" cy="4070455"/>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64"/>
          <p:cNvSpPr>
            <a:spLocks noChangeShapeType="1"/>
          </p:cNvSpPr>
          <p:nvPr/>
        </p:nvSpPr>
        <p:spPr bwMode="auto">
          <a:xfrm>
            <a:off x="8655010" y="1592376"/>
            <a:ext cx="1517689" cy="287152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65"/>
          <p:cNvSpPr>
            <a:spLocks noChangeShapeType="1"/>
          </p:cNvSpPr>
          <p:nvPr/>
        </p:nvSpPr>
        <p:spPr bwMode="auto">
          <a:xfrm flipH="1">
            <a:off x="5926139" y="1023325"/>
            <a:ext cx="1163570" cy="1998935"/>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7" name="Line 67"/>
          <p:cNvSpPr>
            <a:spLocks noChangeShapeType="1"/>
          </p:cNvSpPr>
          <p:nvPr/>
        </p:nvSpPr>
        <p:spPr bwMode="auto">
          <a:xfrm flipH="1">
            <a:off x="4215583" y="2091265"/>
            <a:ext cx="3238117" cy="3753963"/>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8" name="Line 68"/>
          <p:cNvSpPr>
            <a:spLocks noChangeShapeType="1"/>
          </p:cNvSpPr>
          <p:nvPr/>
        </p:nvSpPr>
        <p:spPr bwMode="auto">
          <a:xfrm flipH="1">
            <a:off x="6515660" y="2290664"/>
            <a:ext cx="1160419" cy="3591215"/>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9" name="Line 64"/>
          <p:cNvSpPr>
            <a:spLocks noChangeShapeType="1"/>
          </p:cNvSpPr>
          <p:nvPr/>
        </p:nvSpPr>
        <p:spPr bwMode="auto">
          <a:xfrm>
            <a:off x="8807411" y="2568732"/>
            <a:ext cx="1314922" cy="3276495"/>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0" name="Text Box 2"/>
          <p:cNvSpPr txBox="1">
            <a:spLocks noChangeArrowheads="1"/>
          </p:cNvSpPr>
          <p:nvPr/>
        </p:nvSpPr>
        <p:spPr bwMode="auto">
          <a:xfrm>
            <a:off x="86455" y="163811"/>
            <a:ext cx="45446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Example </a:t>
            </a:r>
            <a:r>
              <a:rPr lang="en-US" altLang="zh-CN" sz="24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Tax computation</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1" name="Text Box 3"/>
          <p:cNvSpPr txBox="1">
            <a:spLocks noChangeArrowheads="1"/>
          </p:cNvSpPr>
          <p:nvPr/>
        </p:nvSpPr>
        <p:spPr bwMode="auto">
          <a:xfrm>
            <a:off x="221959" y="820739"/>
            <a:ext cx="448063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400" b="1" dirty="0">
                <a:solidFill>
                  <a:srgbClr val="0000CC"/>
                </a:solidFill>
                <a:latin typeface="微软雅黑" panose="020B0503020204020204" pitchFamily="34" charset="-122"/>
                <a:ea typeface="微软雅黑" panose="020B0503020204020204" pitchFamily="34" charset="-122"/>
              </a:rPr>
              <a:t>新设计</a:t>
            </a:r>
            <a:r>
              <a:rPr lang="en-US" altLang="zh-CN" sz="2400" b="1" dirty="0">
                <a:solidFill>
                  <a:srgbClr val="0000CC"/>
                </a:solidFill>
                <a:latin typeface="微软雅黑" panose="020B0503020204020204" pitchFamily="34" charset="-122"/>
                <a:ea typeface="微软雅黑" panose="020B0503020204020204" pitchFamily="34" charset="-122"/>
              </a:rPr>
              <a:t>: Pack tax calculation methods into </a:t>
            </a:r>
            <a:r>
              <a:rPr lang="en-US" altLang="zh-CN" sz="2400" b="1" dirty="0" err="1">
                <a:solidFill>
                  <a:srgbClr val="0000CC"/>
                </a:solidFill>
                <a:latin typeface="微软雅黑" panose="020B0503020204020204" pitchFamily="34" charset="-122"/>
                <a:ea typeface="微软雅黑" panose="020B0503020204020204" pitchFamily="34" charset="-122"/>
              </a:rPr>
              <a:t>TaxCalculator</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72" name="Text Box 66"/>
          <p:cNvSpPr txBox="1">
            <a:spLocks noChangeArrowheads="1"/>
          </p:cNvSpPr>
          <p:nvPr/>
        </p:nvSpPr>
        <p:spPr bwMode="auto">
          <a:xfrm>
            <a:off x="10526199" y="512723"/>
            <a:ext cx="1552748"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200" b="1" dirty="0">
                <a:solidFill>
                  <a:srgbClr val="0000CC"/>
                </a:solidFill>
                <a:latin typeface="微软雅黑" panose="020B0503020204020204" pitchFamily="34" charset="-122"/>
                <a:ea typeface="微软雅黑" panose="020B0503020204020204" pitchFamily="34" charset="-122"/>
              </a:rPr>
              <a:t>调用</a:t>
            </a:r>
            <a:r>
              <a:rPr lang="en-US" altLang="zh-CN" sz="2200" b="1" dirty="0" smtClean="0">
                <a:solidFill>
                  <a:srgbClr val="0000CC"/>
                </a:solidFill>
                <a:latin typeface="微软雅黑" panose="020B0503020204020204" pitchFamily="34" charset="-122"/>
                <a:ea typeface="微软雅黑" panose="020B0503020204020204" pitchFamily="34" charset="-122"/>
              </a:rPr>
              <a:t>Tax</a:t>
            </a:r>
            <a:r>
              <a:rPr lang="zh-CN" altLang="en-US" sz="2200" b="1" dirty="0" smtClean="0">
                <a:solidFill>
                  <a:srgbClr val="0000CC"/>
                </a:solidFill>
                <a:latin typeface="微软雅黑" panose="020B0503020204020204" pitchFamily="34" charset="-122"/>
                <a:ea typeface="微软雅黑" panose="020B0503020204020204" pitchFamily="34" charset="-122"/>
              </a:rPr>
              <a:t>类</a:t>
            </a:r>
            <a:endParaRPr lang="en-US" altLang="zh-CN" sz="2200" b="1" dirty="0" smtClean="0">
              <a:solidFill>
                <a:srgbClr val="0000CC"/>
              </a:solidFill>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2200" b="1" dirty="0" smtClean="0">
                <a:solidFill>
                  <a:srgbClr val="0000CC"/>
                </a:solidFill>
                <a:latin typeface="微软雅黑" panose="020B0503020204020204" pitchFamily="34" charset="-122"/>
                <a:ea typeface="微软雅黑" panose="020B0503020204020204" pitchFamily="34" charset="-122"/>
              </a:rPr>
              <a:t>的</a:t>
            </a:r>
            <a:r>
              <a:rPr lang="zh-CN" altLang="en-US" sz="2200" b="1" dirty="0">
                <a:solidFill>
                  <a:srgbClr val="0000CC"/>
                </a:solidFill>
                <a:latin typeface="微软雅黑" panose="020B0503020204020204" pitchFamily="34" charset="-122"/>
                <a:ea typeface="微软雅黑" panose="020B0503020204020204" pitchFamily="34" charset="-122"/>
              </a:rPr>
              <a:t>方法</a:t>
            </a:r>
            <a:r>
              <a:rPr lang="en-US" altLang="zh-CN" sz="2200" b="1" dirty="0" smtClean="0">
                <a:solidFill>
                  <a:srgbClr val="0000CC"/>
                </a:solidFill>
                <a:latin typeface="微软雅黑" panose="020B0503020204020204" pitchFamily="34" charset="-122"/>
                <a:ea typeface="微软雅黑" panose="020B0503020204020204" pitchFamily="34" charset="-122"/>
              </a:rPr>
              <a:t>,</a:t>
            </a:r>
            <a:r>
              <a:rPr lang="zh-CN" altLang="en-US" sz="2200" b="1" dirty="0" smtClean="0">
                <a:solidFill>
                  <a:srgbClr val="0000CC"/>
                </a:solidFill>
                <a:latin typeface="微软雅黑" panose="020B0503020204020204" pitchFamily="34" charset="-122"/>
                <a:ea typeface="微软雅黑" panose="020B0503020204020204" pitchFamily="34" charset="-122"/>
              </a:rPr>
              <a:t>达</a:t>
            </a:r>
            <a:endParaRPr lang="en-US" altLang="zh-CN" sz="2200" b="1" dirty="0" smtClean="0">
              <a:solidFill>
                <a:srgbClr val="0000CC"/>
              </a:solidFill>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2200" b="1" dirty="0" smtClean="0">
                <a:solidFill>
                  <a:srgbClr val="0000CC"/>
                </a:solidFill>
                <a:latin typeface="微软雅黑" panose="020B0503020204020204" pitchFamily="34" charset="-122"/>
                <a:ea typeface="微软雅黑" panose="020B0503020204020204" pitchFamily="34" charset="-122"/>
              </a:rPr>
              <a:t>到</a:t>
            </a:r>
            <a:r>
              <a:rPr lang="zh-CN" altLang="en-US" sz="2200" b="1" dirty="0">
                <a:solidFill>
                  <a:srgbClr val="0000CC"/>
                </a:solidFill>
                <a:latin typeface="微软雅黑" panose="020B0503020204020204" pitchFamily="34" charset="-122"/>
                <a:ea typeface="微软雅黑" panose="020B0503020204020204" pitchFamily="34" charset="-122"/>
              </a:rPr>
              <a:t>计算</a:t>
            </a:r>
            <a:endParaRPr lang="zh-CN" altLang="en-US" sz="2200" b="1" dirty="0">
              <a:solidFill>
                <a:srgbClr val="0000CC"/>
              </a:solidFill>
              <a:latin typeface="微软雅黑" panose="020B0503020204020204" pitchFamily="34" charset="-122"/>
              <a:ea typeface="微软雅黑" panose="020B0503020204020204" pitchFamily="34" charset="-122"/>
            </a:endParaRPr>
          </a:p>
          <a:p>
            <a:pPr eaLnBrk="1" hangingPunct="1">
              <a:spcBef>
                <a:spcPct val="0"/>
              </a:spcBef>
              <a:buFontTx/>
              <a:buNone/>
              <a:defRPr/>
            </a:pPr>
            <a:r>
              <a:rPr lang="en-US" altLang="zh-CN" sz="2200" b="1" dirty="0">
                <a:solidFill>
                  <a:srgbClr val="0000CC"/>
                </a:solidFill>
                <a:latin typeface="微软雅黑" panose="020B0503020204020204" pitchFamily="34" charset="-122"/>
                <a:ea typeface="微软雅黑" panose="020B0503020204020204" pitchFamily="34" charset="-122"/>
              </a:rPr>
              <a:t>tax</a:t>
            </a:r>
            <a:r>
              <a:rPr lang="zh-CN" altLang="en-US" sz="2200" b="1" dirty="0">
                <a:solidFill>
                  <a:srgbClr val="0000CC"/>
                </a:solidFill>
                <a:latin typeface="微软雅黑" panose="020B0503020204020204" pitchFamily="34" charset="-122"/>
                <a:ea typeface="微软雅黑" panose="020B0503020204020204" pitchFamily="34" charset="-122"/>
              </a:rPr>
              <a:t>的目的</a:t>
            </a:r>
            <a:endParaRPr lang="zh-CN" altLang="en-US" sz="2200" b="1" dirty="0">
              <a:solidFill>
                <a:srgbClr val="0000CC"/>
              </a:solidFill>
              <a:latin typeface="微软雅黑" panose="020B0503020204020204" pitchFamily="34" charset="-122"/>
              <a:ea typeface="微软雅黑" panose="020B0503020204020204" pitchFamily="34" charset="-122"/>
            </a:endParaRPr>
          </a:p>
        </p:txBody>
      </p:sp>
      <p:sp>
        <p:nvSpPr>
          <p:cNvPr id="73" name="Text Box 66"/>
          <p:cNvSpPr txBox="1">
            <a:spLocks noChangeArrowheads="1"/>
          </p:cNvSpPr>
          <p:nvPr/>
        </p:nvSpPr>
        <p:spPr bwMode="auto">
          <a:xfrm>
            <a:off x="10308626" y="2795093"/>
            <a:ext cx="182056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en-US" altLang="zh-CN" sz="2200" b="1" dirty="0" err="1">
                <a:solidFill>
                  <a:srgbClr val="0000CC"/>
                </a:solidFill>
                <a:latin typeface="微软雅黑" panose="020B0503020204020204" pitchFamily="34" charset="-122"/>
                <a:ea typeface="微软雅黑" panose="020B0503020204020204" pitchFamily="34" charset="-122"/>
              </a:rPr>
              <a:t>getData</a:t>
            </a:r>
            <a:r>
              <a:rPr lang="en-US" altLang="zh-CN" sz="2200" b="1" dirty="0">
                <a:solidFill>
                  <a:srgbClr val="0000CC"/>
                </a:solidFill>
                <a:latin typeface="微软雅黑" panose="020B0503020204020204" pitchFamily="34" charset="-122"/>
                <a:ea typeface="微软雅黑" panose="020B0503020204020204" pitchFamily="34" charset="-122"/>
              </a:rPr>
              <a:t>()</a:t>
            </a:r>
            <a:r>
              <a:rPr lang="zh-CN" altLang="en-US" sz="2200" b="1" dirty="0" smtClean="0">
                <a:solidFill>
                  <a:srgbClr val="0000CC"/>
                </a:solidFill>
                <a:latin typeface="微软雅黑" panose="020B0503020204020204" pitchFamily="34" charset="-122"/>
                <a:ea typeface="微软雅黑" panose="020B0503020204020204" pitchFamily="34" charset="-122"/>
              </a:rPr>
              <a:t>方</a:t>
            </a:r>
            <a:endParaRPr lang="en-US" altLang="zh-CN" sz="2200" b="1" dirty="0" smtClean="0">
              <a:solidFill>
                <a:srgbClr val="0000CC"/>
              </a:solidFill>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2200" b="1" dirty="0" smtClean="0">
                <a:solidFill>
                  <a:srgbClr val="0000CC"/>
                </a:solidFill>
                <a:latin typeface="微软雅黑" panose="020B0503020204020204" pitchFamily="34" charset="-122"/>
                <a:ea typeface="微软雅黑" panose="020B0503020204020204" pitchFamily="34" charset="-122"/>
              </a:rPr>
              <a:t>法决定</a:t>
            </a:r>
            <a:r>
              <a:rPr lang="zh-CN" altLang="en-US" sz="2200" b="1" dirty="0">
                <a:solidFill>
                  <a:srgbClr val="0000CC"/>
                </a:solidFill>
                <a:latin typeface="微软雅黑" panose="020B0503020204020204" pitchFamily="34" charset="-122"/>
                <a:ea typeface="微软雅黑" panose="020B0503020204020204" pitchFamily="34" charset="-122"/>
              </a:rPr>
              <a:t>了</a:t>
            </a:r>
            <a:r>
              <a:rPr lang="zh-CN" altLang="en-US" sz="2200" b="1" dirty="0" smtClean="0">
                <a:solidFill>
                  <a:srgbClr val="0000CC"/>
                </a:solidFill>
                <a:latin typeface="微软雅黑" panose="020B0503020204020204" pitchFamily="34" charset="-122"/>
                <a:ea typeface="微软雅黑" panose="020B0503020204020204" pitchFamily="34" charset="-122"/>
              </a:rPr>
              <a:t>哪些</a:t>
            </a:r>
            <a:endParaRPr lang="en-US" altLang="zh-CN" sz="2200" b="1" dirty="0" smtClean="0">
              <a:solidFill>
                <a:srgbClr val="0000CC"/>
              </a:solidFill>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2200" b="1" dirty="0" smtClean="0">
                <a:solidFill>
                  <a:srgbClr val="0000CC"/>
                </a:solidFill>
                <a:latin typeface="微软雅黑" panose="020B0503020204020204" pitchFamily="34" charset="-122"/>
                <a:ea typeface="微软雅黑" panose="020B0503020204020204" pitchFamily="34" charset="-122"/>
              </a:rPr>
              <a:t>收入适合</a:t>
            </a:r>
            <a:r>
              <a:rPr lang="zh-CN" altLang="en-US" sz="2200" b="1" dirty="0">
                <a:solidFill>
                  <a:srgbClr val="0000CC"/>
                </a:solidFill>
                <a:latin typeface="微软雅黑" panose="020B0503020204020204" pitchFamily="34" charset="-122"/>
                <a:ea typeface="微软雅黑" panose="020B0503020204020204" pitchFamily="34" charset="-122"/>
              </a:rPr>
              <a:t>纳税</a:t>
            </a:r>
            <a:r>
              <a:rPr lang="zh-CN" altLang="en-US" sz="2200" b="1" dirty="0" smtClean="0">
                <a:solidFill>
                  <a:srgbClr val="0000CC"/>
                </a:solidFill>
                <a:latin typeface="微软雅黑" panose="020B0503020204020204" pitchFamily="34" charset="-122"/>
                <a:ea typeface="微软雅黑" panose="020B0503020204020204" pitchFamily="34" charset="-122"/>
              </a:rPr>
              <a:t>，</a:t>
            </a:r>
            <a:endParaRPr lang="en-US" altLang="zh-CN" sz="2200" b="1" dirty="0" smtClean="0">
              <a:solidFill>
                <a:srgbClr val="0000CC"/>
              </a:solidFill>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2200" b="1" dirty="0" smtClean="0">
                <a:solidFill>
                  <a:srgbClr val="0000CC"/>
                </a:solidFill>
                <a:latin typeface="微软雅黑" panose="020B0503020204020204" pitchFamily="34" charset="-122"/>
                <a:ea typeface="微软雅黑" panose="020B0503020204020204" pitchFamily="34" charset="-122"/>
              </a:rPr>
              <a:t>不经常</a:t>
            </a:r>
            <a:r>
              <a:rPr lang="zh-CN" altLang="en-US" sz="2200" b="1" dirty="0">
                <a:solidFill>
                  <a:srgbClr val="0000CC"/>
                </a:solidFill>
                <a:latin typeface="微软雅黑" panose="020B0503020204020204" pitchFamily="34" charset="-122"/>
                <a:ea typeface="微软雅黑" panose="020B0503020204020204" pitchFamily="34" charset="-122"/>
              </a:rPr>
              <a:t>变化。</a:t>
            </a:r>
            <a:endParaRPr lang="zh-CN" altLang="en-US" sz="22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800" decel="100000"/>
                                        <p:tgtEl>
                                          <p:spTgt spid="57"/>
                                        </p:tgtEl>
                                      </p:cBhvr>
                                    </p:animEffect>
                                    <p:anim calcmode="lin" valueType="num">
                                      <p:cBhvr>
                                        <p:cTn id="8" dur="800" decel="100000" fill="hold"/>
                                        <p:tgtEl>
                                          <p:spTgt spid="57"/>
                                        </p:tgtEl>
                                        <p:attrNameLst>
                                          <p:attrName>style.rotation</p:attrName>
                                        </p:attrNameLst>
                                      </p:cBhvr>
                                      <p:tavLst>
                                        <p:tav tm="0">
                                          <p:val>
                                            <p:fltVal val="-90"/>
                                          </p:val>
                                        </p:tav>
                                        <p:tav tm="100000">
                                          <p:val>
                                            <p:fltVal val="0"/>
                                          </p:val>
                                        </p:tav>
                                      </p:tavLst>
                                    </p:anim>
                                    <p:anim calcmode="lin" valueType="num">
                                      <p:cBhvr>
                                        <p:cTn id="9" dur="800" decel="100000" fill="hold"/>
                                        <p:tgtEl>
                                          <p:spTgt spid="57"/>
                                        </p:tgtEl>
                                        <p:attrNameLst>
                                          <p:attrName>ppt_x</p:attrName>
                                        </p:attrNameLst>
                                      </p:cBhvr>
                                      <p:tavLst>
                                        <p:tav tm="0">
                                          <p:val>
                                            <p:strVal val="#ppt_x+0.4"/>
                                          </p:val>
                                        </p:tav>
                                        <p:tav tm="100000">
                                          <p:val>
                                            <p:strVal val="#ppt_x-0.05"/>
                                          </p:val>
                                        </p:tav>
                                      </p:tavLst>
                                    </p:anim>
                                    <p:anim calcmode="lin" valueType="num">
                                      <p:cBhvr>
                                        <p:cTn id="10" dur="800" decel="100000" fill="hold"/>
                                        <p:tgtEl>
                                          <p:spTgt spid="5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7"/>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800" decel="100000"/>
                                        <p:tgtEl>
                                          <p:spTgt spid="58"/>
                                        </p:tgtEl>
                                      </p:cBhvr>
                                    </p:animEffect>
                                    <p:anim calcmode="lin" valueType="num">
                                      <p:cBhvr>
                                        <p:cTn id="16" dur="800" decel="100000" fill="hold"/>
                                        <p:tgtEl>
                                          <p:spTgt spid="58"/>
                                        </p:tgtEl>
                                        <p:attrNameLst>
                                          <p:attrName>style.rotation</p:attrName>
                                        </p:attrNameLst>
                                      </p:cBhvr>
                                      <p:tavLst>
                                        <p:tav tm="0">
                                          <p:val>
                                            <p:fltVal val="-90"/>
                                          </p:val>
                                        </p:tav>
                                        <p:tav tm="100000">
                                          <p:val>
                                            <p:fltVal val="0"/>
                                          </p:val>
                                        </p:tav>
                                      </p:tavLst>
                                    </p:anim>
                                    <p:anim calcmode="lin" valueType="num">
                                      <p:cBhvr>
                                        <p:cTn id="17" dur="800" decel="100000" fill="hold"/>
                                        <p:tgtEl>
                                          <p:spTgt spid="58"/>
                                        </p:tgtEl>
                                        <p:attrNameLst>
                                          <p:attrName>ppt_x</p:attrName>
                                        </p:attrNameLst>
                                      </p:cBhvr>
                                      <p:tavLst>
                                        <p:tav tm="0">
                                          <p:val>
                                            <p:strVal val="#ppt_x+0.4"/>
                                          </p:val>
                                        </p:tav>
                                        <p:tav tm="100000">
                                          <p:val>
                                            <p:strVal val="#ppt_x-0.05"/>
                                          </p:val>
                                        </p:tav>
                                      </p:tavLst>
                                    </p:anim>
                                    <p:anim calcmode="lin" valueType="num">
                                      <p:cBhvr>
                                        <p:cTn id="18" dur="800" decel="100000" fill="hold"/>
                                        <p:tgtEl>
                                          <p:spTgt spid="58"/>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8"/>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1000" fill="hold"/>
                                        <p:tgtEl>
                                          <p:spTgt spid="61"/>
                                        </p:tgtEl>
                                        <p:attrNameLst>
                                          <p:attrName>ppt_x</p:attrName>
                                        </p:attrNameLst>
                                      </p:cBhvr>
                                      <p:tavLst>
                                        <p:tav tm="0">
                                          <p:val>
                                            <p:strVal val="#ppt_x-.2"/>
                                          </p:val>
                                        </p:tav>
                                        <p:tav tm="100000">
                                          <p:val>
                                            <p:strVal val="#ppt_x"/>
                                          </p:val>
                                        </p:tav>
                                      </p:tavLst>
                                    </p:anim>
                                    <p:anim calcmode="lin" valueType="num">
                                      <p:cBhvr>
                                        <p:cTn id="26"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p:cTn id="32" dur="1000" fill="hold"/>
                                        <p:tgtEl>
                                          <p:spTgt spid="65"/>
                                        </p:tgtEl>
                                        <p:attrNameLst>
                                          <p:attrName>ppt_x</p:attrName>
                                        </p:attrNameLst>
                                      </p:cBhvr>
                                      <p:tavLst>
                                        <p:tav tm="0">
                                          <p:val>
                                            <p:strVal val="#ppt_x-.2"/>
                                          </p:val>
                                        </p:tav>
                                        <p:tav tm="100000">
                                          <p:val>
                                            <p:strVal val="#ppt_x"/>
                                          </p:val>
                                        </p:tav>
                                      </p:tavLst>
                                    </p:anim>
                                    <p:anim calcmode="lin" valueType="num">
                                      <p:cBhvr>
                                        <p:cTn id="33"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34" dur="1000"/>
                                        <p:tgtEl>
                                          <p:spTgt spid="65"/>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p:cTn id="39" dur="1000" fill="hold"/>
                                        <p:tgtEl>
                                          <p:spTgt spid="62"/>
                                        </p:tgtEl>
                                        <p:attrNameLst>
                                          <p:attrName>ppt_x</p:attrName>
                                        </p:attrNameLst>
                                      </p:cBhvr>
                                      <p:tavLst>
                                        <p:tav tm="0">
                                          <p:val>
                                            <p:strVal val="#ppt_x-.2"/>
                                          </p:val>
                                        </p:tav>
                                        <p:tav tm="100000">
                                          <p:val>
                                            <p:strVal val="#ppt_x"/>
                                          </p:val>
                                        </p:tav>
                                      </p:tavLst>
                                    </p:anim>
                                    <p:anim calcmode="lin" valueType="num">
                                      <p:cBhvr>
                                        <p:cTn id="40" dur="1000" fill="hold"/>
                                        <p:tgtEl>
                                          <p:spTgt spid="62"/>
                                        </p:tgtEl>
                                        <p:attrNameLst>
                                          <p:attrName>ppt_y</p:attrName>
                                        </p:attrNameLst>
                                      </p:cBhvr>
                                      <p:tavLst>
                                        <p:tav tm="0">
                                          <p:val>
                                            <p:strVal val="#ppt_y"/>
                                          </p:val>
                                        </p:tav>
                                        <p:tav tm="100000">
                                          <p:val>
                                            <p:strVal val="#ppt_y"/>
                                          </p:val>
                                        </p:tav>
                                      </p:tavLst>
                                    </p:anim>
                                    <p:animEffect transition="in" filter="wipe(right)" prLst="gradientSize: 0.1">
                                      <p:cBhvr>
                                        <p:cTn id="41" dur="1000"/>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 calcmode="lin" valueType="num">
                                      <p:cBhvr>
                                        <p:cTn id="46" dur="1000" fill="hold"/>
                                        <p:tgtEl>
                                          <p:spTgt spid="64"/>
                                        </p:tgtEl>
                                        <p:attrNameLst>
                                          <p:attrName>ppt_x</p:attrName>
                                        </p:attrNameLst>
                                      </p:cBhvr>
                                      <p:tavLst>
                                        <p:tav tm="0">
                                          <p:val>
                                            <p:strVal val="#ppt_x-.2"/>
                                          </p:val>
                                        </p:tav>
                                        <p:tav tm="100000">
                                          <p:val>
                                            <p:strVal val="#ppt_x"/>
                                          </p:val>
                                        </p:tav>
                                      </p:tavLst>
                                    </p:anim>
                                    <p:anim calcmode="lin" valueType="num">
                                      <p:cBhvr>
                                        <p:cTn id="47" dur="1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48" dur="10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slide(fromBottom)">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slide(fromBottom)">
                                      <p:cBhvr>
                                        <p:cTn id="58" dur="500"/>
                                        <p:tgtEl>
                                          <p:spTgt spid="67"/>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ppt_x</p:attrName>
                                        </p:attrNameLst>
                                      </p:cBhvr>
                                      <p:tavLst>
                                        <p:tav tm="0">
                                          <p:val>
                                            <p:strVal val="#ppt_x-.2"/>
                                          </p:val>
                                        </p:tav>
                                        <p:tav tm="100000">
                                          <p:val>
                                            <p:strVal val="#ppt_x"/>
                                          </p:val>
                                        </p:tav>
                                      </p:tavLst>
                                    </p:anim>
                                    <p:anim calcmode="lin" valueType="num">
                                      <p:cBhvr>
                                        <p:cTn id="64" dur="10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65" dur="1000"/>
                                        <p:tgtEl>
                                          <p:spTgt spid="68"/>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69"/>
                                        </p:tgtEl>
                                        <p:attrNameLst>
                                          <p:attrName>style.visibility</p:attrName>
                                        </p:attrNameLst>
                                      </p:cBhvr>
                                      <p:to>
                                        <p:strVal val="visible"/>
                                      </p:to>
                                    </p:set>
                                    <p:anim calcmode="lin" valueType="num">
                                      <p:cBhvr>
                                        <p:cTn id="70" dur="1000" fill="hold"/>
                                        <p:tgtEl>
                                          <p:spTgt spid="69"/>
                                        </p:tgtEl>
                                        <p:attrNameLst>
                                          <p:attrName>ppt_x</p:attrName>
                                        </p:attrNameLst>
                                      </p:cBhvr>
                                      <p:tavLst>
                                        <p:tav tm="0">
                                          <p:val>
                                            <p:strVal val="#ppt_x-.2"/>
                                          </p:val>
                                        </p:tav>
                                        <p:tav tm="100000">
                                          <p:val>
                                            <p:strVal val="#ppt_x"/>
                                          </p:val>
                                        </p:tav>
                                      </p:tavLst>
                                    </p:anim>
                                    <p:anim calcmode="lin" valueType="num">
                                      <p:cBhvr>
                                        <p:cTn id="71" dur="1000" fill="hold"/>
                                        <p:tgtEl>
                                          <p:spTgt spid="69"/>
                                        </p:tgtEl>
                                        <p:attrNameLst>
                                          <p:attrName>ppt_y</p:attrName>
                                        </p:attrNameLst>
                                      </p:cBhvr>
                                      <p:tavLst>
                                        <p:tav tm="0">
                                          <p:val>
                                            <p:strVal val="#ppt_y"/>
                                          </p:val>
                                        </p:tav>
                                        <p:tav tm="100000">
                                          <p:val>
                                            <p:strVal val="#ppt_y"/>
                                          </p:val>
                                        </p:tav>
                                      </p:tavLst>
                                    </p:anim>
                                    <p:animEffect transition="in" filter="wipe(right)" prLst="gradientSize: 0.1">
                                      <p:cBhvr>
                                        <p:cTn id="72" dur="1000"/>
                                        <p:tgtEl>
                                          <p:spTgt spid="69"/>
                                        </p:tgtEl>
                                      </p:cBhvr>
                                    </p:animEffect>
                                  </p:childTnLst>
                                </p:cTn>
                              </p:par>
                              <p:par>
                                <p:cTn id="73" presetID="30" presetClass="entr" presetSubtype="0" fill="hold" grpId="0" nodeType="with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800" decel="100000"/>
                                        <p:tgtEl>
                                          <p:spTgt spid="72"/>
                                        </p:tgtEl>
                                      </p:cBhvr>
                                    </p:animEffect>
                                    <p:anim calcmode="lin" valueType="num">
                                      <p:cBhvr>
                                        <p:cTn id="76" dur="800" decel="100000" fill="hold"/>
                                        <p:tgtEl>
                                          <p:spTgt spid="72"/>
                                        </p:tgtEl>
                                        <p:attrNameLst>
                                          <p:attrName>style.rotation</p:attrName>
                                        </p:attrNameLst>
                                      </p:cBhvr>
                                      <p:tavLst>
                                        <p:tav tm="0">
                                          <p:val>
                                            <p:fltVal val="-90"/>
                                          </p:val>
                                        </p:tav>
                                        <p:tav tm="100000">
                                          <p:val>
                                            <p:fltVal val="0"/>
                                          </p:val>
                                        </p:tav>
                                      </p:tavLst>
                                    </p:anim>
                                    <p:anim calcmode="lin" valueType="num">
                                      <p:cBhvr>
                                        <p:cTn id="77" dur="800" decel="100000" fill="hold"/>
                                        <p:tgtEl>
                                          <p:spTgt spid="72"/>
                                        </p:tgtEl>
                                        <p:attrNameLst>
                                          <p:attrName>ppt_x</p:attrName>
                                        </p:attrNameLst>
                                      </p:cBhvr>
                                      <p:tavLst>
                                        <p:tav tm="0">
                                          <p:val>
                                            <p:strVal val="#ppt_x+0.4"/>
                                          </p:val>
                                        </p:tav>
                                        <p:tav tm="100000">
                                          <p:val>
                                            <p:strVal val="#ppt_x-0.05"/>
                                          </p:val>
                                        </p:tav>
                                      </p:tavLst>
                                    </p:anim>
                                    <p:anim calcmode="lin" valueType="num">
                                      <p:cBhvr>
                                        <p:cTn id="78" dur="800" decel="100000" fill="hold"/>
                                        <p:tgtEl>
                                          <p:spTgt spid="72"/>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72"/>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72"/>
                                        </p:tgtEl>
                                        <p:attrNameLst>
                                          <p:attrName>ppt_y</p:attrName>
                                        </p:attrNameLst>
                                      </p:cBhvr>
                                      <p:tavLst>
                                        <p:tav tm="0">
                                          <p:val>
                                            <p:strVal val="#ppt_y+0.1"/>
                                          </p:val>
                                        </p:tav>
                                        <p:tav tm="100000">
                                          <p:val>
                                            <p:strVal val="#ppt_y"/>
                                          </p:val>
                                        </p:tav>
                                      </p:tavLst>
                                    </p:anim>
                                  </p:childTnLst>
                                </p:cTn>
                              </p:par>
                              <p:par>
                                <p:cTn id="81" presetID="30"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fade">
                                      <p:cBhvr>
                                        <p:cTn id="83" dur="800" decel="100000"/>
                                        <p:tgtEl>
                                          <p:spTgt spid="73"/>
                                        </p:tgtEl>
                                      </p:cBhvr>
                                    </p:animEffect>
                                    <p:anim calcmode="lin" valueType="num">
                                      <p:cBhvr>
                                        <p:cTn id="84" dur="800" decel="100000" fill="hold"/>
                                        <p:tgtEl>
                                          <p:spTgt spid="73"/>
                                        </p:tgtEl>
                                        <p:attrNameLst>
                                          <p:attrName>style.rotation</p:attrName>
                                        </p:attrNameLst>
                                      </p:cBhvr>
                                      <p:tavLst>
                                        <p:tav tm="0">
                                          <p:val>
                                            <p:fltVal val="-90"/>
                                          </p:val>
                                        </p:tav>
                                        <p:tav tm="100000">
                                          <p:val>
                                            <p:fltVal val="0"/>
                                          </p:val>
                                        </p:tav>
                                      </p:tavLst>
                                    </p:anim>
                                    <p:anim calcmode="lin" valueType="num">
                                      <p:cBhvr>
                                        <p:cTn id="85" dur="800" decel="100000" fill="hold"/>
                                        <p:tgtEl>
                                          <p:spTgt spid="73"/>
                                        </p:tgtEl>
                                        <p:attrNameLst>
                                          <p:attrName>ppt_x</p:attrName>
                                        </p:attrNameLst>
                                      </p:cBhvr>
                                      <p:tavLst>
                                        <p:tav tm="0">
                                          <p:val>
                                            <p:strVal val="#ppt_x+0.4"/>
                                          </p:val>
                                        </p:tav>
                                        <p:tav tm="100000">
                                          <p:val>
                                            <p:strVal val="#ppt_x-0.05"/>
                                          </p:val>
                                        </p:tav>
                                      </p:tavLst>
                                    </p:anim>
                                    <p:anim calcmode="lin" valueType="num">
                                      <p:cBhvr>
                                        <p:cTn id="86" dur="800" decel="100000" fill="hold"/>
                                        <p:tgtEl>
                                          <p:spTgt spid="73"/>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73"/>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7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1" grpId="0" animBg="1"/>
      <p:bldP spid="62" grpId="0" animBg="1"/>
      <p:bldP spid="63" grpId="0" animBg="1"/>
      <p:bldP spid="64" grpId="0" animBg="1"/>
      <p:bldP spid="65" grpId="0" animBg="1"/>
      <p:bldP spid="67" grpId="0" animBg="1"/>
      <p:bldP spid="68" grpId="0" animBg="1"/>
      <p:bldP spid="69" grpId="0" animBg="1"/>
      <p:bldP spid="72" grpId="0"/>
      <p:bldP spid="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10B630-2477-42B2-A006-C62F23CA064B}" type="slidenum">
              <a:rPr lang="en-US" altLang="zh-CN"/>
            </a:fld>
            <a:endParaRPr lang="en-US" altLang="zh-CN"/>
          </a:p>
        </p:txBody>
      </p:sp>
      <p:sp>
        <p:nvSpPr>
          <p:cNvPr id="160771" name="Rectangle 3"/>
          <p:cNvSpPr>
            <a:spLocks noGrp="1" noChangeArrowheads="1"/>
          </p:cNvSpPr>
          <p:nvPr>
            <p:ph idx="1"/>
          </p:nvPr>
        </p:nvSpPr>
        <p:spPr>
          <a:xfrm>
            <a:off x="841972" y="1989140"/>
            <a:ext cx="10601607" cy="2637182"/>
          </a:xfrm>
        </p:spPr>
        <p:txBody>
          <a:bodyPr/>
          <a:lstStyle/>
          <a:p>
            <a:pPr eaLnBrk="1" hangingPunct="1">
              <a:lnSpc>
                <a:spcPct val="120000"/>
              </a:lnSpc>
            </a:pPr>
            <a:r>
              <a:rPr lang="zh-CN" altLang="en-US" b="1" dirty="0">
                <a:solidFill>
                  <a:srgbClr val="0000CC"/>
                </a:solidFill>
                <a:latin typeface="微软雅黑" panose="020B0503020204020204" pitchFamily="34" charset="-122"/>
                <a:ea typeface="微软雅黑" panose="020B0503020204020204" pitchFamily="34" charset="-122"/>
              </a:rPr>
              <a:t>进一步改善设计 </a:t>
            </a:r>
            <a:r>
              <a:rPr lang="en-US" altLang="zh-CN" b="1" dirty="0">
                <a:solidFill>
                  <a:srgbClr val="0000CC"/>
                </a:solidFill>
                <a:latin typeface="微软雅黑" panose="020B0503020204020204" pitchFamily="34" charset="-122"/>
                <a:ea typeface="微软雅黑" panose="020B0503020204020204" pitchFamily="34" charset="-122"/>
              </a:rPr>
              <a:t>(More Improved design</a:t>
            </a:r>
            <a:r>
              <a:rPr lang="en-US" altLang="zh-CN" b="1" dirty="0" smtClean="0">
                <a:solidFill>
                  <a:srgbClr val="0000CC"/>
                </a:solidFill>
                <a:latin typeface="微软雅黑" panose="020B0503020204020204" pitchFamily="34" charset="-122"/>
                <a:ea typeface="微软雅黑" panose="020B0503020204020204" pitchFamily="34" charset="-122"/>
              </a:rPr>
              <a:t>)</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120000"/>
              </a:lnSpc>
            </a:pPr>
            <a:endParaRPr lang="en-US" altLang="zh-CN"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b="1" dirty="0" smtClean="0">
                <a:latin typeface="微软雅黑" panose="020B0503020204020204" pitchFamily="34" charset="-122"/>
                <a:ea typeface="微软雅黑" panose="020B0503020204020204" pitchFamily="34" charset="-122"/>
              </a:rPr>
              <a:t>为了使得以上设计更形象与有效，我们稍微改变以上的设计</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eaLnBrk="1" hangingPunct="1">
              <a:lnSpc>
                <a:spcPct val="120000"/>
              </a:lnSpc>
            </a:pPr>
            <a:r>
              <a:rPr lang="zh-CN" altLang="en-US" b="1" dirty="0" smtClean="0">
                <a:solidFill>
                  <a:srgbClr val="0000CC"/>
                </a:solidFill>
                <a:latin typeface="微软雅黑" panose="020B0503020204020204" pitchFamily="34" charset="-122"/>
                <a:ea typeface="微软雅黑" panose="020B0503020204020204" pitchFamily="34" charset="-122"/>
              </a:rPr>
              <a:t>见下页</a:t>
            </a:r>
            <a:r>
              <a:rPr lang="en-US" altLang="zh-CN" b="1" dirty="0" smtClean="0">
                <a:solidFill>
                  <a:srgbClr val="0000CC"/>
                </a:solidFill>
                <a:latin typeface="微软雅黑" panose="020B0503020204020204" pitchFamily="34" charset="-122"/>
                <a:ea typeface="微软雅黑" panose="020B0503020204020204" pitchFamily="34" charset="-122"/>
              </a:rPr>
              <a:t>PPT</a:t>
            </a:r>
            <a:endParaRPr lang="en-US" altLang="zh-CN" b="1" dirty="0" smtClean="0">
              <a:solidFill>
                <a:srgbClr val="0000CC"/>
              </a:solidFill>
              <a:latin typeface="微软雅黑" panose="020B0503020204020204" pitchFamily="34" charset="-122"/>
              <a:ea typeface="微软雅黑" panose="020B0503020204020204" pitchFamily="34" charset="-122"/>
            </a:endParaRPr>
          </a:p>
        </p:txBody>
      </p:sp>
      <p:sp>
        <p:nvSpPr>
          <p:cNvPr id="22531" name="Rectangle 5"/>
          <p:cNvSpPr>
            <a:spLocks noGrp="1" noChangeArrowheads="1"/>
          </p:cNvSpPr>
          <p:nvPr>
            <p:ph type="title"/>
          </p:nvPr>
        </p:nvSpPr>
        <p:spPr>
          <a:xfrm>
            <a:off x="1258432" y="562151"/>
            <a:ext cx="8943314" cy="561975"/>
          </a:xfrm>
        </p:spPr>
        <p:txBody>
          <a:bodyPr>
            <a:noAutofit/>
          </a:bodyPr>
          <a:lstStyle/>
          <a:p>
            <a:pPr eaLnBrk="1" hangingPunct="1"/>
            <a:r>
              <a:rPr lang="en-US" altLang="en-US" sz="2800" b="1" dirty="0">
                <a:latin typeface="微软雅黑" panose="020B0503020204020204" pitchFamily="34" charset="-122"/>
                <a:ea typeface="微软雅黑" panose="020B0503020204020204" pitchFamily="34" charset="-122"/>
              </a:rPr>
              <a:t>Example 1</a:t>
            </a:r>
            <a:r>
              <a:rPr lang="en-US" altLang="en-US" sz="2800" b="1" dirty="0" smtClean="0">
                <a:latin typeface="微软雅黑" panose="020B0503020204020204" pitchFamily="34" charset="-122"/>
                <a:ea typeface="微软雅黑" panose="020B0503020204020204" pitchFamily="34" charset="-122"/>
              </a:rPr>
              <a:t>: </a:t>
            </a:r>
            <a:r>
              <a:rPr lang="en-US" altLang="en-US" sz="2800" b="1" dirty="0">
                <a:latin typeface="微软雅黑" panose="020B0503020204020204" pitchFamily="34" charset="-122"/>
                <a:ea typeface="微软雅黑" panose="020B0503020204020204" pitchFamily="34" charset="-122"/>
              </a:rPr>
              <a:t>tax computation problem (</a:t>
            </a:r>
            <a:r>
              <a:rPr lang="en-US" altLang="en-US" sz="2800" b="1" dirty="0" err="1">
                <a:latin typeface="微软雅黑" panose="020B0503020204020204" pitchFamily="34" charset="-122"/>
                <a:ea typeface="微软雅黑" panose="020B0503020204020204" pitchFamily="34" charset="-122"/>
              </a:rPr>
              <a:t>税收问题</a:t>
            </a:r>
            <a:r>
              <a:rPr lang="en-US"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0771">
                                            <p:txEl>
                                              <p:pRg st="2" end="2"/>
                                            </p:txEl>
                                          </p:spTgt>
                                        </p:tgtEl>
                                        <p:attrNameLst>
                                          <p:attrName>style.visibility</p:attrName>
                                        </p:attrNameLst>
                                      </p:cBhvr>
                                      <p:to>
                                        <p:strVal val="visible"/>
                                      </p:to>
                                    </p:set>
                                    <p:animEffect transition="in" filter="slide(fromBottom)">
                                      <p:cBhvr>
                                        <p:cTn id="7" dur="500"/>
                                        <p:tgtEl>
                                          <p:spTgt spid="160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160771">
                                            <p:txEl>
                                              <p:pRg st="3" end="3"/>
                                            </p:txEl>
                                          </p:spTgt>
                                        </p:tgtEl>
                                        <p:attrNameLst>
                                          <p:attrName>style.visibility</p:attrName>
                                        </p:attrNameLst>
                                      </p:cBhvr>
                                      <p:to>
                                        <p:strVal val="visible"/>
                                      </p:to>
                                    </p:set>
                                    <p:anim calcmode="lin" valueType="num">
                                      <p:cBhvr>
                                        <p:cTn id="12" dur="1000" fill="hold"/>
                                        <p:tgtEl>
                                          <p:spTgt spid="160771">
                                            <p:txEl>
                                              <p:pRg st="3" end="3"/>
                                            </p:txEl>
                                          </p:spTgt>
                                        </p:tgtEl>
                                        <p:attrNameLst>
                                          <p:attrName>ppt_x</p:attrName>
                                        </p:attrNameLst>
                                      </p:cBhvr>
                                      <p:tavLst>
                                        <p:tav tm="0">
                                          <p:val>
                                            <p:strVal val="#ppt_x-.2"/>
                                          </p:val>
                                        </p:tav>
                                        <p:tav tm="100000">
                                          <p:val>
                                            <p:strVal val="#ppt_x"/>
                                          </p:val>
                                        </p:tav>
                                      </p:tavLst>
                                    </p:anim>
                                    <p:anim calcmode="lin" valueType="num">
                                      <p:cBhvr>
                                        <p:cTn id="13" dur="1000" fill="hold"/>
                                        <p:tgtEl>
                                          <p:spTgt spid="16077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0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Line 62"/>
          <p:cNvSpPr>
            <a:spLocks noChangeShapeType="1"/>
          </p:cNvSpPr>
          <p:nvPr/>
        </p:nvSpPr>
        <p:spPr bwMode="auto">
          <a:xfrm flipH="1">
            <a:off x="7791955" y="2616743"/>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54" name="Text Box 4"/>
          <p:cNvSpPr txBox="1">
            <a:spLocks noChangeArrowheads="1"/>
          </p:cNvSpPr>
          <p:nvPr/>
        </p:nvSpPr>
        <p:spPr bwMode="auto">
          <a:xfrm>
            <a:off x="5477136" y="177856"/>
            <a:ext cx="2843212" cy="461962"/>
          </a:xfrm>
          <a:prstGeom prst="rect">
            <a:avLst/>
          </a:prstGeom>
          <a:solidFill>
            <a:srgbClr val="FFFFFF"/>
          </a:solidFill>
          <a:ln w="19050">
            <a:solidFill>
              <a:srgbClr val="800000"/>
            </a:solidFill>
            <a:miter lim="800000"/>
          </a:ln>
        </p:spPr>
        <p:txBody>
          <a:bodyPr>
            <a:spAutoFit/>
          </a:bodyPr>
          <a:lstStyle/>
          <a:p>
            <a:pPr algn="ctr">
              <a:spcBef>
                <a:spcPct val="50000"/>
              </a:spcBef>
            </a:pPr>
            <a:r>
              <a:rPr lang="en-US" altLang="zh-CN" sz="2400" b="1">
                <a:latin typeface="微软雅黑" panose="020B0503020204020204" pitchFamily="34" charset="-122"/>
                <a:ea typeface="微软雅黑" panose="020B0503020204020204" pitchFamily="34" charset="-122"/>
              </a:rPr>
              <a:t>TaxVisitor</a:t>
            </a:r>
            <a:endParaRPr lang="en-US" altLang="zh-CN" sz="2400" b="1">
              <a:latin typeface="微软雅黑" panose="020B0503020204020204" pitchFamily="34" charset="-122"/>
              <a:ea typeface="微软雅黑" panose="020B0503020204020204" pitchFamily="34" charset="-122"/>
            </a:endParaRPr>
          </a:p>
        </p:txBody>
      </p:sp>
      <p:sp>
        <p:nvSpPr>
          <p:cNvPr id="23555" name="Text Box 5"/>
          <p:cNvSpPr txBox="1">
            <a:spLocks noChangeArrowheads="1"/>
          </p:cNvSpPr>
          <p:nvPr/>
        </p:nvSpPr>
        <p:spPr bwMode="auto">
          <a:xfrm>
            <a:off x="5477136" y="650931"/>
            <a:ext cx="2844800" cy="1816100"/>
          </a:xfrm>
          <a:prstGeom prst="rect">
            <a:avLst/>
          </a:prstGeom>
          <a:solidFill>
            <a:srgbClr val="FFFFFF"/>
          </a:solidFill>
          <a:ln w="19050">
            <a:solidFill>
              <a:srgbClr val="800000"/>
            </a:solidFill>
            <a:miter lim="800000"/>
          </a:ln>
        </p:spPr>
        <p:txBody>
          <a:bodyPr lIns="0" rIns="0">
            <a:spAutoFit/>
          </a:bodyPr>
          <a:lstStyle/>
          <a:p>
            <a:r>
              <a:rPr lang="en-US" altLang="zh-CN" sz="1600" b="1" dirty="0">
                <a:solidFill>
                  <a:srgbClr val="0000CC"/>
                </a:solidFill>
                <a:latin typeface="微软雅黑" panose="020B0503020204020204" pitchFamily="34" charset="-122"/>
                <a:ea typeface="微软雅黑" panose="020B0503020204020204" pitchFamily="34" charset="-122"/>
              </a:rPr>
              <a:t>+</a:t>
            </a:r>
            <a:r>
              <a:rPr lang="en-US" altLang="zh-CN" sz="1600" b="1" dirty="0" err="1">
                <a:solidFill>
                  <a:srgbClr val="0000CC"/>
                </a:solidFill>
                <a:latin typeface="微软雅黑" panose="020B0503020204020204" pitchFamily="34" charset="-122"/>
                <a:ea typeface="微软雅黑" panose="020B0503020204020204" pitchFamily="34" charset="-122"/>
              </a:rPr>
              <a:t>visitPoliticalOrg</a:t>
            </a:r>
            <a:r>
              <a:rPr lang="en-US" altLang="zh-CN" sz="1600" b="1" dirty="0">
                <a:solidFill>
                  <a:srgbClr val="0000CC"/>
                </a:solidFill>
                <a:latin typeface="微软雅黑" panose="020B0503020204020204" pitchFamily="34" charset="-122"/>
                <a:ea typeface="微软雅黑" panose="020B0503020204020204" pitchFamily="34" charset="-122"/>
              </a:rPr>
              <a:t>()</a:t>
            </a:r>
            <a:endParaRPr lang="en-US" altLang="zh-CN" sz="1600" b="1" dirty="0">
              <a:solidFill>
                <a:srgbClr val="0000CC"/>
              </a:solidFill>
              <a:latin typeface="微软雅黑" panose="020B0503020204020204" pitchFamily="34" charset="-122"/>
              <a:ea typeface="微软雅黑" panose="020B0503020204020204" pitchFamily="34" charset="-122"/>
            </a:endParaRPr>
          </a:p>
          <a:p>
            <a:r>
              <a:rPr lang="en-US" altLang="zh-CN" sz="1600" b="1" dirty="0">
                <a:solidFill>
                  <a:srgbClr val="0000CC"/>
                </a:solidFill>
                <a:latin typeface="微软雅黑" panose="020B0503020204020204" pitchFamily="34" charset="-122"/>
                <a:ea typeface="微软雅黑" panose="020B0503020204020204" pitchFamily="34" charset="-122"/>
              </a:rPr>
              <a:t>+</a:t>
            </a:r>
            <a:r>
              <a:rPr lang="en-US" altLang="zh-CN" sz="1600" b="1" dirty="0" err="1">
                <a:solidFill>
                  <a:srgbClr val="0000CC"/>
                </a:solidFill>
                <a:latin typeface="微软雅黑" panose="020B0503020204020204" pitchFamily="34" charset="-122"/>
                <a:ea typeface="微软雅黑" panose="020B0503020204020204" pitchFamily="34" charset="-122"/>
              </a:rPr>
              <a:t>visitCharityTax</a:t>
            </a:r>
            <a:r>
              <a:rPr lang="en-US" altLang="zh-CN" sz="1600" b="1" dirty="0">
                <a:solidFill>
                  <a:srgbClr val="0000CC"/>
                </a:solidFill>
                <a:latin typeface="微软雅黑" panose="020B0503020204020204" pitchFamily="34" charset="-122"/>
                <a:ea typeface="微软雅黑" panose="020B0503020204020204" pitchFamily="34" charset="-122"/>
              </a:rPr>
              <a:t>()</a:t>
            </a:r>
            <a:endParaRPr lang="en-US" altLang="zh-CN" sz="1600" b="1" dirty="0">
              <a:solidFill>
                <a:srgbClr val="0000CC"/>
              </a:solidFill>
              <a:latin typeface="微软雅黑" panose="020B0503020204020204" pitchFamily="34" charset="-122"/>
              <a:ea typeface="微软雅黑" panose="020B0503020204020204" pitchFamily="34" charset="-122"/>
            </a:endParaRPr>
          </a:p>
          <a:p>
            <a:r>
              <a:rPr lang="en-US" altLang="zh-CN" sz="1600" b="1" dirty="0">
                <a:solidFill>
                  <a:srgbClr val="0000CC"/>
                </a:solidFill>
                <a:latin typeface="微软雅黑" panose="020B0503020204020204" pitchFamily="34" charset="-122"/>
                <a:ea typeface="微软雅黑" panose="020B0503020204020204" pitchFamily="34" charset="-122"/>
              </a:rPr>
              <a:t>+</a:t>
            </a:r>
            <a:r>
              <a:rPr lang="en-US" altLang="zh-CN" sz="1600" b="1" dirty="0" err="1">
                <a:solidFill>
                  <a:srgbClr val="0000CC"/>
                </a:solidFill>
                <a:latin typeface="微软雅黑" panose="020B0503020204020204" pitchFamily="34" charset="-122"/>
                <a:ea typeface="微软雅黑" panose="020B0503020204020204" pitchFamily="34" charset="-122"/>
              </a:rPr>
              <a:t>visitElectronicTax</a:t>
            </a:r>
            <a:r>
              <a:rPr lang="en-US" altLang="zh-CN" sz="1600" b="1" dirty="0">
                <a:solidFill>
                  <a:srgbClr val="0000CC"/>
                </a:solidFill>
                <a:latin typeface="微软雅黑" panose="020B0503020204020204" pitchFamily="34" charset="-122"/>
                <a:ea typeface="微软雅黑" panose="020B0503020204020204" pitchFamily="34" charset="-122"/>
              </a:rPr>
              <a:t>()</a:t>
            </a:r>
            <a:endParaRPr lang="en-US" altLang="zh-CN" sz="1600" b="1" dirty="0">
              <a:solidFill>
                <a:srgbClr val="0000CC"/>
              </a:solidFill>
              <a:latin typeface="微软雅黑" panose="020B0503020204020204" pitchFamily="34" charset="-122"/>
              <a:ea typeface="微软雅黑" panose="020B0503020204020204" pitchFamily="34" charset="-122"/>
            </a:endParaRPr>
          </a:p>
          <a:p>
            <a:r>
              <a:rPr lang="en-US" altLang="zh-CN" sz="1600" b="1" dirty="0">
                <a:solidFill>
                  <a:srgbClr val="0000CC"/>
                </a:solidFill>
                <a:latin typeface="微软雅黑" panose="020B0503020204020204" pitchFamily="34" charset="-122"/>
                <a:ea typeface="微软雅黑" panose="020B0503020204020204" pitchFamily="34" charset="-122"/>
              </a:rPr>
              <a:t>+</a:t>
            </a:r>
            <a:r>
              <a:rPr lang="en-US" altLang="zh-CN" sz="1600" b="1" dirty="0" err="1">
                <a:solidFill>
                  <a:srgbClr val="0000CC"/>
                </a:solidFill>
                <a:latin typeface="微软雅黑" panose="020B0503020204020204" pitchFamily="34" charset="-122"/>
                <a:ea typeface="微软雅黑" panose="020B0503020204020204" pitchFamily="34" charset="-122"/>
              </a:rPr>
              <a:t>visitAutomobileTax</a:t>
            </a:r>
            <a:r>
              <a:rPr lang="en-US" altLang="zh-CN" sz="1600" b="1" dirty="0">
                <a:solidFill>
                  <a:srgbClr val="0000CC"/>
                </a:solidFill>
                <a:latin typeface="微软雅黑" panose="020B0503020204020204" pitchFamily="34" charset="-122"/>
                <a:ea typeface="微软雅黑" panose="020B0503020204020204" pitchFamily="34" charset="-122"/>
              </a:rPr>
              <a:t>()</a:t>
            </a:r>
            <a:endParaRPr lang="en-US" altLang="zh-CN" sz="1600" b="1" dirty="0">
              <a:solidFill>
                <a:srgbClr val="0000CC"/>
              </a:solidFill>
              <a:latin typeface="微软雅黑" panose="020B0503020204020204" pitchFamily="34" charset="-122"/>
              <a:ea typeface="微软雅黑" panose="020B0503020204020204" pitchFamily="34" charset="-122"/>
            </a:endParaRPr>
          </a:p>
          <a:p>
            <a:r>
              <a:rPr lang="en-US" altLang="zh-CN" sz="1600" b="1" dirty="0">
                <a:solidFill>
                  <a:srgbClr val="0000CC"/>
                </a:solidFill>
                <a:latin typeface="微软雅黑" panose="020B0503020204020204" pitchFamily="34" charset="-122"/>
                <a:ea typeface="微软雅黑" panose="020B0503020204020204" pitchFamily="34" charset="-122"/>
              </a:rPr>
              <a:t>+</a:t>
            </a:r>
            <a:r>
              <a:rPr lang="en-US" altLang="zh-CN" sz="1600" b="1" dirty="0" err="1">
                <a:solidFill>
                  <a:srgbClr val="0000CC"/>
                </a:solidFill>
                <a:latin typeface="微软雅黑" panose="020B0503020204020204" pitchFamily="34" charset="-122"/>
                <a:ea typeface="微软雅黑" panose="020B0503020204020204" pitchFamily="34" charset="-122"/>
              </a:rPr>
              <a:t>visitFamilyWithChildren</a:t>
            </a:r>
            <a:r>
              <a:rPr lang="en-US" altLang="zh-CN" sz="1600" b="1" dirty="0">
                <a:solidFill>
                  <a:srgbClr val="0000CC"/>
                </a:solidFill>
                <a:latin typeface="微软雅黑" panose="020B0503020204020204" pitchFamily="34" charset="-122"/>
                <a:ea typeface="微软雅黑" panose="020B0503020204020204" pitchFamily="34" charset="-122"/>
              </a:rPr>
              <a:t>()</a:t>
            </a:r>
            <a:endParaRPr lang="en-US" altLang="zh-CN" sz="1600" b="1" dirty="0">
              <a:solidFill>
                <a:srgbClr val="0000CC"/>
              </a:solidFill>
              <a:latin typeface="微软雅黑" panose="020B0503020204020204" pitchFamily="34" charset="-122"/>
              <a:ea typeface="微软雅黑" panose="020B0503020204020204" pitchFamily="34" charset="-122"/>
            </a:endParaRPr>
          </a:p>
          <a:p>
            <a:r>
              <a:rPr lang="en-US" altLang="zh-CN" sz="1600" b="1" dirty="0">
                <a:solidFill>
                  <a:srgbClr val="0000CC"/>
                </a:solidFill>
                <a:latin typeface="微软雅黑" panose="020B0503020204020204" pitchFamily="34" charset="-122"/>
                <a:ea typeface="微软雅黑" panose="020B0503020204020204" pitchFamily="34" charset="-122"/>
              </a:rPr>
              <a:t>+</a:t>
            </a:r>
            <a:r>
              <a:rPr lang="en-US" altLang="zh-CN" sz="1600" b="1" dirty="0" err="1">
                <a:solidFill>
                  <a:srgbClr val="0000CC"/>
                </a:solidFill>
                <a:latin typeface="微软雅黑" panose="020B0503020204020204" pitchFamily="34" charset="-122"/>
                <a:ea typeface="微软雅黑" panose="020B0503020204020204" pitchFamily="34" charset="-122"/>
              </a:rPr>
              <a:t>visitFamilyNoChildren</a:t>
            </a:r>
            <a:r>
              <a:rPr lang="en-US" altLang="zh-CN" sz="1600" b="1" dirty="0">
                <a:solidFill>
                  <a:srgbClr val="0000CC"/>
                </a:solidFill>
                <a:latin typeface="微软雅黑" panose="020B0503020204020204" pitchFamily="34" charset="-122"/>
                <a:ea typeface="微软雅黑" panose="020B0503020204020204" pitchFamily="34" charset="-122"/>
              </a:rPr>
              <a:t>()</a:t>
            </a:r>
            <a:endParaRPr lang="en-US" altLang="zh-CN" sz="1600" b="1" dirty="0">
              <a:solidFill>
                <a:srgbClr val="0000CC"/>
              </a:solidFill>
              <a:latin typeface="微软雅黑" panose="020B0503020204020204" pitchFamily="34" charset="-122"/>
              <a:ea typeface="微软雅黑" panose="020B0503020204020204" pitchFamily="34" charset="-122"/>
            </a:endParaRPr>
          </a:p>
          <a:p>
            <a:r>
              <a:rPr lang="en-US" altLang="zh-CN" sz="1600" b="1" dirty="0">
                <a:solidFill>
                  <a:srgbClr val="0000CC"/>
                </a:solidFill>
                <a:latin typeface="微软雅黑" panose="020B0503020204020204" pitchFamily="34" charset="-122"/>
                <a:ea typeface="微软雅黑" panose="020B0503020204020204" pitchFamily="34" charset="-122"/>
              </a:rPr>
              <a:t>+</a:t>
            </a:r>
            <a:r>
              <a:rPr lang="en-US" altLang="zh-CN" sz="1600" b="1" dirty="0" err="1">
                <a:solidFill>
                  <a:srgbClr val="0000CC"/>
                </a:solidFill>
                <a:latin typeface="微软雅黑" panose="020B0503020204020204" pitchFamily="34" charset="-122"/>
                <a:ea typeface="微软雅黑" panose="020B0503020204020204" pitchFamily="34" charset="-122"/>
              </a:rPr>
              <a:t>visitSingleTax</a:t>
            </a:r>
            <a:r>
              <a:rPr lang="en-US" altLang="zh-CN" sz="1600" b="1" dirty="0">
                <a:solidFill>
                  <a:srgbClr val="0000CC"/>
                </a:solidFill>
                <a:latin typeface="微软雅黑" panose="020B0503020204020204" pitchFamily="34" charset="-122"/>
                <a:ea typeface="微软雅黑" panose="020B0503020204020204" pitchFamily="34" charset="-122"/>
              </a:rPr>
              <a:t>()</a:t>
            </a:r>
            <a:endParaRPr lang="en-US" altLang="zh-CN" sz="1600" b="1" dirty="0">
              <a:solidFill>
                <a:srgbClr val="0000CC"/>
              </a:solidFill>
              <a:latin typeface="微软雅黑" panose="020B0503020204020204" pitchFamily="34" charset="-122"/>
              <a:ea typeface="微软雅黑" panose="020B0503020204020204" pitchFamily="34" charset="-122"/>
            </a:endParaRPr>
          </a:p>
        </p:txBody>
      </p:sp>
      <p:sp>
        <p:nvSpPr>
          <p:cNvPr id="157702" name="Text Box 6"/>
          <p:cNvSpPr txBox="1">
            <a:spLocks noChangeArrowheads="1"/>
          </p:cNvSpPr>
          <p:nvPr/>
        </p:nvSpPr>
        <p:spPr bwMode="auto">
          <a:xfrm>
            <a:off x="2998789" y="913260"/>
            <a:ext cx="1444625" cy="52322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Tax</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03" name="Text Box 7"/>
          <p:cNvSpPr txBox="1">
            <a:spLocks noChangeArrowheads="1"/>
          </p:cNvSpPr>
          <p:nvPr/>
        </p:nvSpPr>
        <p:spPr bwMode="auto">
          <a:xfrm>
            <a:off x="2999940" y="1368426"/>
            <a:ext cx="1438712"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3558" name="Line 8"/>
          <p:cNvSpPr>
            <a:spLocks noChangeShapeType="1"/>
          </p:cNvSpPr>
          <p:nvPr/>
        </p:nvSpPr>
        <p:spPr bwMode="auto">
          <a:xfrm>
            <a:off x="2047011" y="2616742"/>
            <a:ext cx="57600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59" name="Line 9"/>
          <p:cNvSpPr>
            <a:spLocks noChangeShapeType="1"/>
          </p:cNvSpPr>
          <p:nvPr/>
        </p:nvSpPr>
        <p:spPr bwMode="auto">
          <a:xfrm flipH="1">
            <a:off x="2049640" y="2616743"/>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60" name="Line 16"/>
          <p:cNvSpPr>
            <a:spLocks noChangeShapeType="1"/>
          </p:cNvSpPr>
          <p:nvPr/>
        </p:nvSpPr>
        <p:spPr bwMode="auto">
          <a:xfrm>
            <a:off x="7251001" y="4078931"/>
            <a:ext cx="20880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61" name="Line 28"/>
          <p:cNvSpPr>
            <a:spLocks noChangeShapeType="1"/>
          </p:cNvSpPr>
          <p:nvPr/>
        </p:nvSpPr>
        <p:spPr bwMode="auto">
          <a:xfrm flipV="1">
            <a:off x="2210743" y="4168475"/>
            <a:ext cx="27720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62" name="Line 33"/>
          <p:cNvSpPr>
            <a:spLocks noChangeShapeType="1"/>
          </p:cNvSpPr>
          <p:nvPr/>
        </p:nvSpPr>
        <p:spPr bwMode="auto">
          <a:xfrm>
            <a:off x="1414466" y="5641975"/>
            <a:ext cx="20160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7722" name="Text Box 26"/>
          <p:cNvSpPr txBox="1">
            <a:spLocks noChangeArrowheads="1"/>
          </p:cNvSpPr>
          <p:nvPr/>
        </p:nvSpPr>
        <p:spPr bwMode="auto">
          <a:xfrm>
            <a:off x="968724" y="4341829"/>
            <a:ext cx="2052294" cy="369332"/>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ManufactureTax</a:t>
            </a:r>
            <a:endPar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39" name="Text Box 43"/>
          <p:cNvSpPr txBox="1">
            <a:spLocks noChangeArrowheads="1"/>
          </p:cNvSpPr>
          <p:nvPr/>
        </p:nvSpPr>
        <p:spPr bwMode="auto">
          <a:xfrm>
            <a:off x="968724" y="4656327"/>
            <a:ext cx="2052294"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23" name="Text Box 27"/>
          <p:cNvSpPr txBox="1">
            <a:spLocks noChangeArrowheads="1"/>
          </p:cNvSpPr>
          <p:nvPr/>
        </p:nvSpPr>
        <p:spPr bwMode="auto">
          <a:xfrm>
            <a:off x="3594226" y="4330701"/>
            <a:ext cx="2574799"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EntertainmentTax</a:t>
            </a:r>
            <a:r>
              <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40" name="Text Box 44"/>
          <p:cNvSpPr txBox="1">
            <a:spLocks noChangeArrowheads="1"/>
          </p:cNvSpPr>
          <p:nvPr/>
        </p:nvSpPr>
        <p:spPr bwMode="auto">
          <a:xfrm>
            <a:off x="3587984" y="4731225"/>
            <a:ext cx="2565165"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10" name="Text Box 14"/>
          <p:cNvSpPr txBox="1">
            <a:spLocks noChangeArrowheads="1"/>
          </p:cNvSpPr>
          <p:nvPr/>
        </p:nvSpPr>
        <p:spPr bwMode="auto">
          <a:xfrm>
            <a:off x="6372224" y="4238626"/>
            <a:ext cx="1730595"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FamilyTax</a:t>
            </a:r>
            <a:endParaRPr lang="en-US" altLang="zh-CN" sz="20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41" name="Text Box 45"/>
          <p:cNvSpPr txBox="1">
            <a:spLocks noChangeArrowheads="1"/>
          </p:cNvSpPr>
          <p:nvPr/>
        </p:nvSpPr>
        <p:spPr bwMode="auto">
          <a:xfrm>
            <a:off x="6384925" y="4552951"/>
            <a:ext cx="1714046"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11" name="Text Box 15"/>
          <p:cNvSpPr txBox="1">
            <a:spLocks noChangeArrowheads="1"/>
          </p:cNvSpPr>
          <p:nvPr/>
        </p:nvSpPr>
        <p:spPr bwMode="auto">
          <a:xfrm>
            <a:off x="8465193" y="4224339"/>
            <a:ext cx="1733883"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SingleTax</a:t>
            </a:r>
            <a:r>
              <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42" name="Text Box 46"/>
          <p:cNvSpPr txBox="1">
            <a:spLocks noChangeArrowheads="1"/>
          </p:cNvSpPr>
          <p:nvPr/>
        </p:nvSpPr>
        <p:spPr bwMode="auto">
          <a:xfrm>
            <a:off x="8465193" y="4620602"/>
            <a:ext cx="1733883"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27" name="Text Box 31"/>
          <p:cNvSpPr txBox="1">
            <a:spLocks noChangeArrowheads="1"/>
          </p:cNvSpPr>
          <p:nvPr/>
        </p:nvSpPr>
        <p:spPr bwMode="auto">
          <a:xfrm>
            <a:off x="266083" y="5804399"/>
            <a:ext cx="1872283"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ElectronicTax</a:t>
            </a:r>
            <a:r>
              <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43" name="Text Box 47"/>
          <p:cNvSpPr txBox="1">
            <a:spLocks noChangeArrowheads="1"/>
          </p:cNvSpPr>
          <p:nvPr/>
        </p:nvSpPr>
        <p:spPr bwMode="auto">
          <a:xfrm>
            <a:off x="261257" y="6119446"/>
            <a:ext cx="1896159"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28" name="Text Box 32"/>
          <p:cNvSpPr txBox="1">
            <a:spLocks noChangeArrowheads="1"/>
          </p:cNvSpPr>
          <p:nvPr/>
        </p:nvSpPr>
        <p:spPr bwMode="auto">
          <a:xfrm>
            <a:off x="2578970" y="5840414"/>
            <a:ext cx="2088000" cy="369332"/>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AutomobileTax </a:t>
            </a:r>
            <a:endPar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44" name="Text Box 48"/>
          <p:cNvSpPr txBox="1">
            <a:spLocks noChangeArrowheads="1"/>
          </p:cNvSpPr>
          <p:nvPr/>
        </p:nvSpPr>
        <p:spPr bwMode="auto">
          <a:xfrm>
            <a:off x="2590589" y="6200216"/>
            <a:ext cx="2088000"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15" name="Text Box 19"/>
          <p:cNvSpPr txBox="1">
            <a:spLocks noChangeArrowheads="1"/>
          </p:cNvSpPr>
          <p:nvPr/>
        </p:nvSpPr>
        <p:spPr bwMode="auto">
          <a:xfrm>
            <a:off x="5014911" y="5735639"/>
            <a:ext cx="2844000"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FamilyWithChildren</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45" name="Text Box 49"/>
          <p:cNvSpPr txBox="1">
            <a:spLocks noChangeArrowheads="1"/>
          </p:cNvSpPr>
          <p:nvPr/>
        </p:nvSpPr>
        <p:spPr bwMode="auto">
          <a:xfrm>
            <a:off x="5014913" y="6144099"/>
            <a:ext cx="2843212"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16" name="Text Box 20"/>
          <p:cNvSpPr txBox="1">
            <a:spLocks noChangeArrowheads="1"/>
          </p:cNvSpPr>
          <p:nvPr/>
        </p:nvSpPr>
        <p:spPr bwMode="auto">
          <a:xfrm>
            <a:off x="8285055" y="5735639"/>
            <a:ext cx="2445889"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FamilyNoChildren</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46" name="Text Box 50"/>
          <p:cNvSpPr txBox="1">
            <a:spLocks noChangeArrowheads="1"/>
          </p:cNvSpPr>
          <p:nvPr/>
        </p:nvSpPr>
        <p:spPr bwMode="auto">
          <a:xfrm>
            <a:off x="8290864" y="6123998"/>
            <a:ext cx="2464688"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47" name="Line 51"/>
          <p:cNvSpPr>
            <a:spLocks noChangeShapeType="1"/>
          </p:cNvSpPr>
          <p:nvPr/>
        </p:nvSpPr>
        <p:spPr bwMode="auto">
          <a:xfrm flipH="1">
            <a:off x="4438651" y="1317625"/>
            <a:ext cx="1044000" cy="0"/>
          </a:xfrm>
          <a:prstGeom prst="line">
            <a:avLst/>
          </a:prstGeom>
          <a:noFill/>
          <a:ln w="1905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80" name="AutoShape 53"/>
          <p:cNvSpPr>
            <a:spLocks noChangeArrowheads="1"/>
          </p:cNvSpPr>
          <p:nvPr/>
        </p:nvSpPr>
        <p:spPr bwMode="auto">
          <a:xfrm>
            <a:off x="3892550" y="3809108"/>
            <a:ext cx="287338" cy="324000"/>
          </a:xfrm>
          <a:prstGeom prst="upArrow">
            <a:avLst>
              <a:gd name="adj1" fmla="val 0"/>
              <a:gd name="adj2" fmla="val 64072"/>
            </a:avLst>
          </a:prstGeom>
          <a:solidFill>
            <a:srgbClr val="C0C0C0"/>
          </a:solidFill>
          <a:ln w="1905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3581" name="AutoShape 55"/>
          <p:cNvSpPr>
            <a:spLocks noChangeArrowheads="1"/>
          </p:cNvSpPr>
          <p:nvPr/>
        </p:nvSpPr>
        <p:spPr bwMode="auto">
          <a:xfrm>
            <a:off x="3546113" y="2018180"/>
            <a:ext cx="285750" cy="576000"/>
          </a:xfrm>
          <a:prstGeom prst="upArrow">
            <a:avLst>
              <a:gd name="adj1" fmla="val 0"/>
              <a:gd name="adj2" fmla="val 77283"/>
            </a:avLst>
          </a:prstGeom>
          <a:solidFill>
            <a:srgbClr val="C0C0C0"/>
          </a:solidFill>
          <a:ln w="1905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3582" name="AutoShape 56"/>
          <p:cNvSpPr>
            <a:spLocks noChangeArrowheads="1"/>
          </p:cNvSpPr>
          <p:nvPr/>
        </p:nvSpPr>
        <p:spPr bwMode="auto">
          <a:xfrm>
            <a:off x="7786825" y="3746723"/>
            <a:ext cx="287338" cy="324000"/>
          </a:xfrm>
          <a:prstGeom prst="upArrow">
            <a:avLst>
              <a:gd name="adj1" fmla="val 0"/>
              <a:gd name="adj2" fmla="val 64071"/>
            </a:avLst>
          </a:prstGeom>
          <a:solidFill>
            <a:srgbClr val="C0C0C0"/>
          </a:solidFill>
          <a:ln w="1905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7440" name="Text Box 57"/>
          <p:cNvSpPr txBox="1">
            <a:spLocks noChangeArrowheads="1"/>
          </p:cNvSpPr>
          <p:nvPr/>
        </p:nvSpPr>
        <p:spPr bwMode="auto">
          <a:xfrm>
            <a:off x="9307571" y="115889"/>
            <a:ext cx="2592387"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defRPr/>
            </a:pPr>
            <a:r>
              <a:rPr lang="zh-CN" altLang="en-US" sz="2000" b="1" dirty="0">
                <a:solidFill>
                  <a:srgbClr val="0000CC"/>
                </a:solidFill>
                <a:latin typeface="微软雅黑" panose="020B0503020204020204" pitchFamily="34" charset="-122"/>
                <a:ea typeface="微软雅黑" panose="020B0503020204020204" pitchFamily="34" charset="-122"/>
              </a:rPr>
              <a:t>改名</a:t>
            </a:r>
            <a:r>
              <a:rPr lang="zh-CN" altLang="en-US" sz="2000" b="1" dirty="0">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将类名改为</a:t>
            </a:r>
            <a:r>
              <a:rPr lang="en-US" altLang="zh-CN" sz="2000" b="1" dirty="0" err="1">
                <a:latin typeface="微软雅黑" panose="020B0503020204020204" pitchFamily="34" charset="-122"/>
                <a:ea typeface="微软雅黑" panose="020B0503020204020204" pitchFamily="34" charset="-122"/>
              </a:rPr>
              <a:t>TaxVisitor</a:t>
            </a:r>
            <a:endParaRPr lang="en-US" altLang="zh-CN" sz="2000" b="1" dirty="0">
              <a:latin typeface="微软雅黑" panose="020B0503020204020204" pitchFamily="34" charset="-122"/>
              <a:ea typeface="微软雅黑" panose="020B0503020204020204" pitchFamily="34" charset="-122"/>
            </a:endParaRPr>
          </a:p>
        </p:txBody>
      </p:sp>
      <p:sp>
        <p:nvSpPr>
          <p:cNvPr id="157755" name="Line 59"/>
          <p:cNvSpPr>
            <a:spLocks noChangeShapeType="1"/>
          </p:cNvSpPr>
          <p:nvPr/>
        </p:nvSpPr>
        <p:spPr bwMode="auto">
          <a:xfrm>
            <a:off x="4440238" y="1533525"/>
            <a:ext cx="1044000" cy="0"/>
          </a:xfrm>
          <a:prstGeom prst="line">
            <a:avLst/>
          </a:prstGeom>
          <a:noFill/>
          <a:ln w="1905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7708" name="Text Box 12"/>
          <p:cNvSpPr txBox="1">
            <a:spLocks noChangeArrowheads="1"/>
          </p:cNvSpPr>
          <p:nvPr/>
        </p:nvSpPr>
        <p:spPr bwMode="auto">
          <a:xfrm>
            <a:off x="1112838" y="2815605"/>
            <a:ext cx="1885951"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2000" b="1" dirty="0" err="1" smtClean="0">
                <a:effectLst>
                  <a:outerShdw blurRad="38100" dist="38100" dir="2700000" algn="tl">
                    <a:srgbClr val="C0C0C0"/>
                  </a:outerShdw>
                </a:effectLst>
                <a:latin typeface="微软雅黑" panose="020B0503020204020204" pitchFamily="34" charset="-122"/>
                <a:ea typeface="微软雅黑" panose="020B0503020204020204" pitchFamily="34" charset="-122"/>
              </a:rPr>
              <a:t>PoliticalOrg</a:t>
            </a:r>
            <a:endParaRPr lang="en-US" altLang="zh-CN" sz="2000" dirty="0">
              <a:latin typeface="微软雅黑" panose="020B0503020204020204" pitchFamily="34" charset="-122"/>
              <a:ea typeface="微软雅黑" panose="020B0503020204020204" pitchFamily="34" charset="-122"/>
            </a:endParaRPr>
          </a:p>
        </p:txBody>
      </p:sp>
      <p:sp>
        <p:nvSpPr>
          <p:cNvPr id="157735" name="Text Box 39"/>
          <p:cNvSpPr txBox="1">
            <a:spLocks noChangeArrowheads="1"/>
          </p:cNvSpPr>
          <p:nvPr/>
        </p:nvSpPr>
        <p:spPr bwMode="auto">
          <a:xfrm>
            <a:off x="1112838" y="3200943"/>
            <a:ext cx="1885952"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09" name="Text Box 13"/>
          <p:cNvSpPr txBox="1">
            <a:spLocks noChangeArrowheads="1"/>
          </p:cNvSpPr>
          <p:nvPr/>
        </p:nvSpPr>
        <p:spPr bwMode="auto">
          <a:xfrm>
            <a:off x="3143251" y="2740697"/>
            <a:ext cx="1800224"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20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BusinessTax</a:t>
            </a:r>
            <a:r>
              <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36" name="Text Box 40"/>
          <p:cNvSpPr txBox="1">
            <a:spLocks noChangeArrowheads="1"/>
          </p:cNvSpPr>
          <p:nvPr/>
        </p:nvSpPr>
        <p:spPr bwMode="auto">
          <a:xfrm>
            <a:off x="3143251" y="3140618"/>
            <a:ext cx="1800224"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06" name="Text Box 10"/>
          <p:cNvSpPr txBox="1">
            <a:spLocks noChangeArrowheads="1"/>
          </p:cNvSpPr>
          <p:nvPr/>
        </p:nvSpPr>
        <p:spPr bwMode="auto">
          <a:xfrm>
            <a:off x="5108122" y="2804068"/>
            <a:ext cx="1632609"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CharityTax</a:t>
            </a:r>
            <a:r>
              <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37" name="Text Box 41"/>
          <p:cNvSpPr txBox="1">
            <a:spLocks noChangeArrowheads="1"/>
          </p:cNvSpPr>
          <p:nvPr/>
        </p:nvSpPr>
        <p:spPr bwMode="auto">
          <a:xfrm>
            <a:off x="5095878" y="3137443"/>
            <a:ext cx="1646235"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07" name="Text Box 11"/>
          <p:cNvSpPr txBox="1">
            <a:spLocks noChangeArrowheads="1"/>
          </p:cNvSpPr>
          <p:nvPr/>
        </p:nvSpPr>
        <p:spPr bwMode="auto">
          <a:xfrm>
            <a:off x="6900096" y="2745447"/>
            <a:ext cx="1930249" cy="400110"/>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2000" b="1" i="1" dirty="0" err="1">
                <a:latin typeface="微软雅黑" panose="020B0503020204020204" pitchFamily="34" charset="-122"/>
                <a:ea typeface="微软雅黑" panose="020B0503020204020204" pitchFamily="34" charset="-122"/>
              </a:rPr>
              <a:t>IndividuleTax</a:t>
            </a:r>
            <a:r>
              <a:rPr lang="en-US" altLang="zh-CN" sz="1400" b="1" dirty="0">
                <a:latin typeface="微软雅黑" panose="020B0503020204020204" pitchFamily="34" charset="-122"/>
                <a:ea typeface="微软雅黑" panose="020B0503020204020204" pitchFamily="34" charset="-122"/>
              </a:rPr>
              <a:t> </a:t>
            </a:r>
            <a:r>
              <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7738" name="Text Box 42"/>
          <p:cNvSpPr txBox="1">
            <a:spLocks noChangeArrowheads="1"/>
          </p:cNvSpPr>
          <p:nvPr/>
        </p:nvSpPr>
        <p:spPr bwMode="auto">
          <a:xfrm>
            <a:off x="6889751" y="3132482"/>
            <a:ext cx="1941512" cy="646331"/>
          </a:xfrm>
          <a:prstGeom prst="rect">
            <a:avLst/>
          </a:prstGeom>
          <a:solidFill>
            <a:srgbClr val="FFFFFF"/>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3593" name="Line 60"/>
          <p:cNvSpPr>
            <a:spLocks noChangeShapeType="1"/>
          </p:cNvSpPr>
          <p:nvPr/>
        </p:nvSpPr>
        <p:spPr bwMode="auto">
          <a:xfrm flipH="1">
            <a:off x="4078288" y="2616743"/>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94" name="Line 61"/>
          <p:cNvSpPr>
            <a:spLocks noChangeShapeType="1"/>
          </p:cNvSpPr>
          <p:nvPr/>
        </p:nvSpPr>
        <p:spPr bwMode="auto">
          <a:xfrm flipH="1">
            <a:off x="5807075" y="2616743"/>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96" name="Line 63"/>
          <p:cNvSpPr>
            <a:spLocks noChangeShapeType="1"/>
          </p:cNvSpPr>
          <p:nvPr/>
        </p:nvSpPr>
        <p:spPr bwMode="auto">
          <a:xfrm flipH="1">
            <a:off x="2228853" y="4151314"/>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97" name="Line 64"/>
          <p:cNvSpPr>
            <a:spLocks noChangeShapeType="1"/>
          </p:cNvSpPr>
          <p:nvPr/>
        </p:nvSpPr>
        <p:spPr bwMode="auto">
          <a:xfrm flipH="1">
            <a:off x="4975822" y="4144964"/>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98" name="Line 65"/>
          <p:cNvSpPr>
            <a:spLocks noChangeShapeType="1"/>
          </p:cNvSpPr>
          <p:nvPr/>
        </p:nvSpPr>
        <p:spPr bwMode="auto">
          <a:xfrm flipH="1">
            <a:off x="7240952" y="4074221"/>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99" name="Line 66"/>
          <p:cNvSpPr>
            <a:spLocks noChangeShapeType="1"/>
          </p:cNvSpPr>
          <p:nvPr/>
        </p:nvSpPr>
        <p:spPr bwMode="auto">
          <a:xfrm flipH="1">
            <a:off x="9330858" y="4082279"/>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600" name="Line 67"/>
          <p:cNvSpPr>
            <a:spLocks noChangeShapeType="1"/>
          </p:cNvSpPr>
          <p:nvPr/>
        </p:nvSpPr>
        <p:spPr bwMode="auto">
          <a:xfrm flipH="1">
            <a:off x="1436691" y="5654676"/>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601" name="Line 68"/>
          <p:cNvSpPr>
            <a:spLocks noChangeShapeType="1"/>
          </p:cNvSpPr>
          <p:nvPr/>
        </p:nvSpPr>
        <p:spPr bwMode="auto">
          <a:xfrm flipH="1">
            <a:off x="3454189" y="5626101"/>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602" name="Line 69"/>
          <p:cNvSpPr>
            <a:spLocks noChangeShapeType="1"/>
          </p:cNvSpPr>
          <p:nvPr/>
        </p:nvSpPr>
        <p:spPr bwMode="auto">
          <a:xfrm flipV="1">
            <a:off x="6284223" y="5516563"/>
            <a:ext cx="32040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603" name="Line 71"/>
          <p:cNvSpPr>
            <a:spLocks noChangeShapeType="1"/>
          </p:cNvSpPr>
          <p:nvPr/>
        </p:nvSpPr>
        <p:spPr bwMode="auto">
          <a:xfrm flipH="1">
            <a:off x="6294279" y="5526107"/>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604" name="Line 72"/>
          <p:cNvSpPr>
            <a:spLocks noChangeShapeType="1"/>
          </p:cNvSpPr>
          <p:nvPr/>
        </p:nvSpPr>
        <p:spPr bwMode="auto">
          <a:xfrm flipH="1">
            <a:off x="9487157" y="5527676"/>
            <a:ext cx="0" cy="1873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605" name="Text Box 73"/>
          <p:cNvSpPr txBox="1">
            <a:spLocks noChangeArrowheads="1"/>
          </p:cNvSpPr>
          <p:nvPr/>
        </p:nvSpPr>
        <p:spPr bwMode="auto">
          <a:xfrm>
            <a:off x="679454" y="439101"/>
            <a:ext cx="16795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800" b="1">
                <a:latin typeface="微软雅黑" panose="020B0503020204020204" pitchFamily="34" charset="-122"/>
                <a:ea typeface="微软雅黑" panose="020B0503020204020204" pitchFamily="34" charset="-122"/>
              </a:rPr>
              <a:t>改善设计</a:t>
            </a:r>
            <a:endParaRPr lang="zh-CN" altLang="en-US" sz="2800" b="1">
              <a:latin typeface="微软雅黑" panose="020B0503020204020204" pitchFamily="34" charset="-122"/>
              <a:ea typeface="微软雅黑" panose="020B0503020204020204" pitchFamily="34" charset="-122"/>
            </a:endParaRPr>
          </a:p>
        </p:txBody>
      </p:sp>
      <p:sp>
        <p:nvSpPr>
          <p:cNvPr id="23606" name="AutoShape 74"/>
          <p:cNvSpPr>
            <a:spLocks noChangeArrowheads="1"/>
          </p:cNvSpPr>
          <p:nvPr/>
        </p:nvSpPr>
        <p:spPr bwMode="auto">
          <a:xfrm>
            <a:off x="2071692" y="5305407"/>
            <a:ext cx="287337" cy="324000"/>
          </a:xfrm>
          <a:prstGeom prst="upArrow">
            <a:avLst>
              <a:gd name="adj1" fmla="val 0"/>
              <a:gd name="adj2" fmla="val 64072"/>
            </a:avLst>
          </a:prstGeom>
          <a:solidFill>
            <a:srgbClr val="C0C0C0"/>
          </a:solidFill>
          <a:ln w="1905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3607" name="AutoShape 75"/>
          <p:cNvSpPr>
            <a:spLocks noChangeArrowheads="1"/>
          </p:cNvSpPr>
          <p:nvPr/>
        </p:nvSpPr>
        <p:spPr bwMode="auto">
          <a:xfrm>
            <a:off x="7086443" y="5191107"/>
            <a:ext cx="287337" cy="324000"/>
          </a:xfrm>
          <a:prstGeom prst="upArrow">
            <a:avLst>
              <a:gd name="adj1" fmla="val 0"/>
              <a:gd name="adj2" fmla="val 64072"/>
            </a:avLst>
          </a:prstGeom>
          <a:solidFill>
            <a:srgbClr val="C0C0C0"/>
          </a:solidFill>
          <a:ln w="1905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7465" name="TextBox 1"/>
          <p:cNvSpPr txBox="1">
            <a:spLocks noChangeArrowheads="1"/>
          </p:cNvSpPr>
          <p:nvPr/>
        </p:nvSpPr>
        <p:spPr bwMode="auto">
          <a:xfrm>
            <a:off x="9258752" y="2708275"/>
            <a:ext cx="18002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en-US" altLang="zh-CN" sz="2000" b="1" dirty="0">
                <a:solidFill>
                  <a:srgbClr val="C00000"/>
                </a:solidFill>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Tax</a:t>
            </a:r>
            <a:r>
              <a:rPr lang="zh-CN" altLang="en-US" sz="2000" b="1" dirty="0">
                <a:latin typeface="微软雅黑" panose="020B0503020204020204" pitchFamily="34" charset="-122"/>
                <a:ea typeface="微软雅黑" panose="020B0503020204020204" pitchFamily="34" charset="-122"/>
              </a:rPr>
              <a:t>层次类中增加</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方法</a:t>
            </a:r>
            <a:endParaRPr lang="zh-CN" altLang="en-US" sz="2000" b="1" dirty="0">
              <a:latin typeface="微软雅黑" panose="020B0503020204020204" pitchFamily="34" charset="-122"/>
              <a:ea typeface="微软雅黑" panose="020B0503020204020204" pitchFamily="34" charset="-122"/>
            </a:endParaRPr>
          </a:p>
        </p:txBody>
      </p:sp>
      <p:sp>
        <p:nvSpPr>
          <p:cNvPr id="17466" name="矩形 2"/>
          <p:cNvSpPr>
            <a:spLocks noChangeArrowheads="1"/>
          </p:cNvSpPr>
          <p:nvPr/>
        </p:nvSpPr>
        <p:spPr bwMode="auto">
          <a:xfrm>
            <a:off x="9272646" y="836613"/>
            <a:ext cx="270033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defRPr/>
            </a:pPr>
            <a:r>
              <a:rPr lang="en-US" altLang="zh-CN" sz="2000" b="1" dirty="0">
                <a:solidFill>
                  <a:srgbClr val="C00000"/>
                </a:solidFill>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方法名改为</a:t>
            </a:r>
            <a:endParaRPr lang="en-US" altLang="zh-CN" sz="2000" b="1" dirty="0">
              <a:latin typeface="微软雅黑" panose="020B0503020204020204" pitchFamily="34" charset="-122"/>
              <a:ea typeface="微软雅黑" panose="020B0503020204020204" pitchFamily="34" charset="-122"/>
            </a:endParaRPr>
          </a:p>
          <a:p>
            <a:pPr eaLnBrk="1" hangingPunct="1">
              <a:lnSpc>
                <a:spcPct val="110000"/>
              </a:lnSpc>
              <a:spcBef>
                <a:spcPct val="0"/>
              </a:spcBef>
              <a:buFontTx/>
              <a:buNone/>
              <a:defRPr/>
            </a:pPr>
            <a:r>
              <a:rPr lang="en-US" altLang="zh-CN" sz="2000" b="1" dirty="0" err="1">
                <a:latin typeface="微软雅黑" panose="020B0503020204020204" pitchFamily="34" charset="-122"/>
                <a:ea typeface="微软雅黑" panose="020B0503020204020204" pitchFamily="34" charset="-122"/>
              </a:rPr>
              <a:t>visitxxx</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即为每个</a:t>
            </a:r>
            <a:endParaRPr lang="en-US" altLang="zh-CN" sz="2000" b="1" dirty="0">
              <a:latin typeface="微软雅黑" panose="020B0503020204020204" pitchFamily="34" charset="-122"/>
              <a:ea typeface="微软雅黑" panose="020B0503020204020204" pitchFamily="34" charset="-122"/>
            </a:endParaRPr>
          </a:p>
          <a:p>
            <a:pPr eaLnBrk="1" hangingPunct="1">
              <a:lnSpc>
                <a:spcPct val="110000"/>
              </a:lnSpc>
              <a:spcBef>
                <a:spcPct val="0"/>
              </a:spcBef>
              <a:buFontTx/>
              <a:buNone/>
              <a:defRPr/>
            </a:pPr>
            <a:r>
              <a:rPr lang="en-US" altLang="zh-CN" sz="2000" b="1" dirty="0">
                <a:latin typeface="微软雅黑" panose="020B0503020204020204" pitchFamily="34" charset="-122"/>
                <a:ea typeface="微软雅黑" panose="020B0503020204020204" pitchFamily="34" charset="-122"/>
              </a:rPr>
              <a:t>Tax</a:t>
            </a:r>
            <a:r>
              <a:rPr lang="zh-CN" altLang="en-US" sz="2000" b="1" dirty="0">
                <a:latin typeface="微软雅黑" panose="020B0503020204020204" pitchFamily="34" charset="-122"/>
                <a:ea typeface="微软雅黑" panose="020B0503020204020204" pitchFamily="34" charset="-122"/>
              </a:rPr>
              <a:t>类都单独设计一个</a:t>
            </a:r>
            <a:endParaRPr lang="en-US" altLang="zh-CN" sz="2000" b="1" dirty="0">
              <a:latin typeface="微软雅黑" panose="020B0503020204020204" pitchFamily="34" charset="-122"/>
              <a:ea typeface="微软雅黑" panose="020B0503020204020204" pitchFamily="34" charset="-122"/>
            </a:endParaRPr>
          </a:p>
          <a:p>
            <a:pPr eaLnBrk="1" hangingPunct="1">
              <a:lnSpc>
                <a:spcPct val="110000"/>
              </a:lnSpc>
              <a:spcBef>
                <a:spcPct val="0"/>
              </a:spcBef>
              <a:buFontTx/>
              <a:buNone/>
              <a:defRPr/>
            </a:pPr>
            <a:r>
              <a:rPr lang="zh-CN" altLang="en-US" sz="2000" b="1" dirty="0">
                <a:latin typeface="微软雅黑" panose="020B0503020204020204" pitchFamily="34" charset="-122"/>
                <a:ea typeface="微软雅黑" panose="020B0503020204020204" pitchFamily="34" charset="-122"/>
              </a:rPr>
              <a:t>访问方法，以获得相应的</a:t>
            </a:r>
            <a:r>
              <a:rPr lang="en-US" altLang="zh-CN" sz="2000" b="1" dirty="0">
                <a:latin typeface="微软雅黑" panose="020B0503020204020204" pitchFamily="34" charset="-122"/>
                <a:ea typeface="微软雅黑" panose="020B0503020204020204" pitchFamily="34" charset="-122"/>
              </a:rPr>
              <a:t>Tax</a:t>
            </a:r>
            <a:r>
              <a:rPr lang="zh-CN" altLang="en-US" sz="2000" b="1" dirty="0">
                <a:latin typeface="微软雅黑" panose="020B0503020204020204" pitchFamily="34" charset="-122"/>
                <a:ea typeface="微软雅黑" panose="020B0503020204020204" pitchFamily="34" charset="-122"/>
              </a:rPr>
              <a:t>信息。</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65"/>
                                        </p:tgtEl>
                                        <p:attrNameLst>
                                          <p:attrName>style.visibility</p:attrName>
                                        </p:attrNameLst>
                                      </p:cBhvr>
                                      <p:to>
                                        <p:strVal val="visible"/>
                                      </p:to>
                                    </p:set>
                                    <p:anim calcmode="lin" valueType="num">
                                      <p:cBhvr additive="base">
                                        <p:cTn id="7" dur="500" fill="hold"/>
                                        <p:tgtEl>
                                          <p:spTgt spid="17465"/>
                                        </p:tgtEl>
                                        <p:attrNameLst>
                                          <p:attrName>ppt_x</p:attrName>
                                        </p:attrNameLst>
                                      </p:cBhvr>
                                      <p:tavLst>
                                        <p:tav tm="0">
                                          <p:val>
                                            <p:strVal val="#ppt_x"/>
                                          </p:val>
                                        </p:tav>
                                        <p:tav tm="100000">
                                          <p:val>
                                            <p:strVal val="#ppt_x"/>
                                          </p:val>
                                        </p:tav>
                                      </p:tavLst>
                                    </p:anim>
                                    <p:anim calcmode="lin" valueType="num">
                                      <p:cBhvr additive="base">
                                        <p:cTn id="8" dur="500" fill="hold"/>
                                        <p:tgtEl>
                                          <p:spTgt spid="174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57703">
                                            <p:txEl>
                                              <p:pRg st="1" end="1"/>
                                            </p:txEl>
                                          </p:spTgt>
                                        </p:tgtEl>
                                        <p:attrNameLst>
                                          <p:attrName>style.visibility</p:attrName>
                                        </p:attrNameLst>
                                      </p:cBhvr>
                                      <p:to>
                                        <p:strVal val="visible"/>
                                      </p:to>
                                    </p:set>
                                    <p:animEffect transition="in" filter="slide(fromBottom)">
                                      <p:cBhvr>
                                        <p:cTn id="13" dur="500"/>
                                        <p:tgtEl>
                                          <p:spTgt spid="15770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57735">
                                            <p:txEl>
                                              <p:pRg st="1" end="1"/>
                                            </p:txEl>
                                          </p:spTgt>
                                        </p:tgtEl>
                                        <p:attrNameLst>
                                          <p:attrName>style.visibility</p:attrName>
                                        </p:attrNameLst>
                                      </p:cBhvr>
                                      <p:to>
                                        <p:strVal val="visible"/>
                                      </p:to>
                                    </p:set>
                                    <p:animEffect transition="in" filter="slide(fromBottom)">
                                      <p:cBhvr>
                                        <p:cTn id="18" dur="500"/>
                                        <p:tgtEl>
                                          <p:spTgt spid="15773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57736">
                                            <p:txEl>
                                              <p:pRg st="1" end="1"/>
                                            </p:txEl>
                                          </p:spTgt>
                                        </p:tgtEl>
                                        <p:attrNameLst>
                                          <p:attrName>style.visibility</p:attrName>
                                        </p:attrNameLst>
                                      </p:cBhvr>
                                      <p:to>
                                        <p:strVal val="visible"/>
                                      </p:to>
                                    </p:set>
                                    <p:animEffect transition="in" filter="slide(fromBottom)">
                                      <p:cBhvr>
                                        <p:cTn id="23" dur="500"/>
                                        <p:tgtEl>
                                          <p:spTgt spid="15773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57737">
                                            <p:txEl>
                                              <p:pRg st="1" end="1"/>
                                            </p:txEl>
                                          </p:spTgt>
                                        </p:tgtEl>
                                        <p:attrNameLst>
                                          <p:attrName>style.visibility</p:attrName>
                                        </p:attrNameLst>
                                      </p:cBhvr>
                                      <p:to>
                                        <p:strVal val="visible"/>
                                      </p:to>
                                    </p:set>
                                    <p:animEffect transition="in" filter="slide(fromBottom)">
                                      <p:cBhvr>
                                        <p:cTn id="28" dur="500"/>
                                        <p:tgtEl>
                                          <p:spTgt spid="15773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57738">
                                            <p:txEl>
                                              <p:pRg st="1" end="1"/>
                                            </p:txEl>
                                          </p:spTgt>
                                        </p:tgtEl>
                                        <p:attrNameLst>
                                          <p:attrName>style.visibility</p:attrName>
                                        </p:attrNameLst>
                                      </p:cBhvr>
                                      <p:to>
                                        <p:strVal val="visible"/>
                                      </p:to>
                                    </p:set>
                                    <p:animEffect transition="in" filter="slide(fromBottom)">
                                      <p:cBhvr>
                                        <p:cTn id="33" dur="500"/>
                                        <p:tgtEl>
                                          <p:spTgt spid="15773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57739">
                                            <p:txEl>
                                              <p:pRg st="1" end="1"/>
                                            </p:txEl>
                                          </p:spTgt>
                                        </p:tgtEl>
                                        <p:attrNameLst>
                                          <p:attrName>style.visibility</p:attrName>
                                        </p:attrNameLst>
                                      </p:cBhvr>
                                      <p:to>
                                        <p:strVal val="visible"/>
                                      </p:to>
                                    </p:set>
                                    <p:animEffect transition="in" filter="slide(fromBottom)">
                                      <p:cBhvr>
                                        <p:cTn id="38" dur="500"/>
                                        <p:tgtEl>
                                          <p:spTgt spid="15773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57740">
                                            <p:txEl>
                                              <p:pRg st="1" end="1"/>
                                            </p:txEl>
                                          </p:spTgt>
                                        </p:tgtEl>
                                        <p:attrNameLst>
                                          <p:attrName>style.visibility</p:attrName>
                                        </p:attrNameLst>
                                      </p:cBhvr>
                                      <p:to>
                                        <p:strVal val="visible"/>
                                      </p:to>
                                    </p:set>
                                    <p:animEffect transition="in" filter="slide(fromBottom)">
                                      <p:cBhvr>
                                        <p:cTn id="43" dur="500"/>
                                        <p:tgtEl>
                                          <p:spTgt spid="15774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157741">
                                            <p:txEl>
                                              <p:pRg st="1" end="1"/>
                                            </p:txEl>
                                          </p:spTgt>
                                        </p:tgtEl>
                                        <p:attrNameLst>
                                          <p:attrName>style.visibility</p:attrName>
                                        </p:attrNameLst>
                                      </p:cBhvr>
                                      <p:to>
                                        <p:strVal val="visible"/>
                                      </p:to>
                                    </p:set>
                                    <p:animEffect transition="in" filter="slide(fromBottom)">
                                      <p:cBhvr>
                                        <p:cTn id="48" dur="500"/>
                                        <p:tgtEl>
                                          <p:spTgt spid="157741">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57742">
                                            <p:txEl>
                                              <p:pRg st="1" end="1"/>
                                            </p:txEl>
                                          </p:spTgt>
                                        </p:tgtEl>
                                        <p:attrNameLst>
                                          <p:attrName>style.visibility</p:attrName>
                                        </p:attrNameLst>
                                      </p:cBhvr>
                                      <p:to>
                                        <p:strVal val="visible"/>
                                      </p:to>
                                    </p:set>
                                    <p:animEffect transition="in" filter="slide(fromBottom)">
                                      <p:cBhvr>
                                        <p:cTn id="53" dur="500"/>
                                        <p:tgtEl>
                                          <p:spTgt spid="157742">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157743">
                                            <p:txEl>
                                              <p:pRg st="1" end="1"/>
                                            </p:txEl>
                                          </p:spTgt>
                                        </p:tgtEl>
                                        <p:attrNameLst>
                                          <p:attrName>style.visibility</p:attrName>
                                        </p:attrNameLst>
                                      </p:cBhvr>
                                      <p:to>
                                        <p:strVal val="visible"/>
                                      </p:to>
                                    </p:set>
                                    <p:animEffect transition="in" filter="slide(fromBottom)">
                                      <p:cBhvr>
                                        <p:cTn id="58" dur="500"/>
                                        <p:tgtEl>
                                          <p:spTgt spid="157743">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157744">
                                            <p:txEl>
                                              <p:pRg st="1" end="1"/>
                                            </p:txEl>
                                          </p:spTgt>
                                        </p:tgtEl>
                                        <p:attrNameLst>
                                          <p:attrName>style.visibility</p:attrName>
                                        </p:attrNameLst>
                                      </p:cBhvr>
                                      <p:to>
                                        <p:strVal val="visible"/>
                                      </p:to>
                                    </p:set>
                                    <p:animEffect transition="in" filter="slide(fromBottom)">
                                      <p:cBhvr>
                                        <p:cTn id="63" dur="500"/>
                                        <p:tgtEl>
                                          <p:spTgt spid="157744">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nodeType="clickEffect">
                                  <p:stCondLst>
                                    <p:cond delay="0"/>
                                  </p:stCondLst>
                                  <p:childTnLst>
                                    <p:set>
                                      <p:cBhvr>
                                        <p:cTn id="67" dur="1" fill="hold">
                                          <p:stCondLst>
                                            <p:cond delay="0"/>
                                          </p:stCondLst>
                                        </p:cTn>
                                        <p:tgtEl>
                                          <p:spTgt spid="157745">
                                            <p:txEl>
                                              <p:pRg st="1" end="1"/>
                                            </p:txEl>
                                          </p:spTgt>
                                        </p:tgtEl>
                                        <p:attrNameLst>
                                          <p:attrName>style.visibility</p:attrName>
                                        </p:attrNameLst>
                                      </p:cBhvr>
                                      <p:to>
                                        <p:strVal val="visible"/>
                                      </p:to>
                                    </p:set>
                                    <p:animEffect transition="in" filter="slide(fromBottom)">
                                      <p:cBhvr>
                                        <p:cTn id="68" dur="500"/>
                                        <p:tgtEl>
                                          <p:spTgt spid="157745">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157746">
                                            <p:txEl>
                                              <p:pRg st="1" end="1"/>
                                            </p:txEl>
                                          </p:spTgt>
                                        </p:tgtEl>
                                        <p:attrNameLst>
                                          <p:attrName>style.visibility</p:attrName>
                                        </p:attrNameLst>
                                      </p:cBhvr>
                                      <p:to>
                                        <p:strVal val="visible"/>
                                      </p:to>
                                    </p:set>
                                    <p:animEffect transition="in" filter="slide(fromBottom)">
                                      <p:cBhvr>
                                        <p:cTn id="73" dur="500"/>
                                        <p:tgtEl>
                                          <p:spTgt spid="157746">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grpId="0" nodeType="clickEffect">
                                  <p:stCondLst>
                                    <p:cond delay="0"/>
                                  </p:stCondLst>
                                  <p:childTnLst>
                                    <p:set>
                                      <p:cBhvr>
                                        <p:cTn id="77" dur="1" fill="hold">
                                          <p:stCondLst>
                                            <p:cond delay="0"/>
                                          </p:stCondLst>
                                        </p:cTn>
                                        <p:tgtEl>
                                          <p:spTgt spid="157755"/>
                                        </p:tgtEl>
                                        <p:attrNameLst>
                                          <p:attrName>style.visibility</p:attrName>
                                        </p:attrNameLst>
                                      </p:cBhvr>
                                      <p:to>
                                        <p:strVal val="visible"/>
                                      </p:to>
                                    </p:set>
                                    <p:anim calcmode="lin" valueType="num">
                                      <p:cBhvr>
                                        <p:cTn id="78" dur="1000" fill="hold"/>
                                        <p:tgtEl>
                                          <p:spTgt spid="157755"/>
                                        </p:tgtEl>
                                        <p:attrNameLst>
                                          <p:attrName>ppt_x</p:attrName>
                                        </p:attrNameLst>
                                      </p:cBhvr>
                                      <p:tavLst>
                                        <p:tav tm="0">
                                          <p:val>
                                            <p:strVal val="#ppt_x-.2"/>
                                          </p:val>
                                        </p:tav>
                                        <p:tav tm="100000">
                                          <p:val>
                                            <p:strVal val="#ppt_x"/>
                                          </p:val>
                                        </p:tav>
                                      </p:tavLst>
                                    </p:anim>
                                    <p:anim calcmode="lin" valueType="num">
                                      <p:cBhvr>
                                        <p:cTn id="79" dur="1000" fill="hold"/>
                                        <p:tgtEl>
                                          <p:spTgt spid="157755"/>
                                        </p:tgtEl>
                                        <p:attrNameLst>
                                          <p:attrName>ppt_y</p:attrName>
                                        </p:attrNameLst>
                                      </p:cBhvr>
                                      <p:tavLst>
                                        <p:tav tm="0">
                                          <p:val>
                                            <p:strVal val="#ppt_y"/>
                                          </p:val>
                                        </p:tav>
                                        <p:tav tm="100000">
                                          <p:val>
                                            <p:strVal val="#ppt_y"/>
                                          </p:val>
                                        </p:tav>
                                      </p:tavLst>
                                    </p:anim>
                                    <p:animEffect transition="in" filter="wipe(right)" prLst="gradientSize: 0.1">
                                      <p:cBhvr>
                                        <p:cTn id="80" dur="1000"/>
                                        <p:tgtEl>
                                          <p:spTgt spid="157755"/>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157747"/>
                                        </p:tgtEl>
                                        <p:attrNameLst>
                                          <p:attrName>style.visibility</p:attrName>
                                        </p:attrNameLst>
                                      </p:cBhvr>
                                      <p:to>
                                        <p:strVal val="visible"/>
                                      </p:to>
                                    </p:set>
                                    <p:animEffect transition="in" filter="checkerboard(across)">
                                      <p:cBhvr>
                                        <p:cTn id="85" dur="500"/>
                                        <p:tgtEl>
                                          <p:spTgt spid="15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7" grpId="0" animBg="1"/>
      <p:bldP spid="157755" grpId="0" animBg="1"/>
      <p:bldP spid="174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6A2BCE8-52CB-41B8-8BE5-2B632EABE00B}" type="slidenum">
              <a:rPr lang="en-US" altLang="zh-CN"/>
            </a:fld>
            <a:endParaRPr lang="en-US" altLang="zh-CN"/>
          </a:p>
        </p:txBody>
      </p:sp>
      <p:sp>
        <p:nvSpPr>
          <p:cNvPr id="25602" name="Rectangle 3"/>
          <p:cNvSpPr>
            <a:spLocks noGrp="1" noChangeArrowheads="1"/>
          </p:cNvSpPr>
          <p:nvPr>
            <p:ph idx="1"/>
          </p:nvPr>
        </p:nvSpPr>
        <p:spPr>
          <a:xfrm>
            <a:off x="932507" y="1555751"/>
            <a:ext cx="9678153" cy="2055813"/>
          </a:xfrm>
        </p:spPr>
        <p:txBody>
          <a:bodyPr>
            <a:normAutofit/>
          </a:bodyPr>
          <a:lstStyle/>
          <a:p>
            <a:pPr eaLnBrk="1" hangingPunct="1">
              <a:lnSpc>
                <a:spcPct val="80000"/>
              </a:lnSpc>
              <a:buFontTx/>
              <a:buNone/>
            </a:pPr>
            <a:r>
              <a:rPr lang="zh-CN" altLang="en-US" sz="3000" b="1" dirty="0">
                <a:solidFill>
                  <a:srgbClr val="0000CC"/>
                </a:solidFill>
                <a:latin typeface="微软雅黑" panose="020B0503020204020204" pitchFamily="34" charset="-122"/>
                <a:ea typeface="微软雅黑" panose="020B0503020204020204" pitchFamily="34" charset="-122"/>
              </a:rPr>
              <a:t>为什么要引入访问者方法与接受方法</a:t>
            </a:r>
            <a:r>
              <a:rPr lang="zh-CN" altLang="en-US" sz="3000" b="1" dirty="0">
                <a:latin typeface="微软雅黑" panose="020B0503020204020204" pitchFamily="34" charset="-122"/>
                <a:ea typeface="微软雅黑" panose="020B0503020204020204" pitchFamily="34" charset="-122"/>
              </a:rPr>
              <a:t>：</a:t>
            </a:r>
            <a:endParaRPr lang="zh-CN" altLang="en-US" sz="3000" b="1" dirty="0">
              <a:latin typeface="微软雅黑" panose="020B0503020204020204" pitchFamily="34" charset="-122"/>
              <a:ea typeface="微软雅黑" panose="020B0503020204020204" pitchFamily="34" charset="-122"/>
            </a:endParaRPr>
          </a:p>
          <a:p>
            <a:pPr eaLnBrk="1" hangingPunct="1">
              <a:lnSpc>
                <a:spcPct val="80000"/>
              </a:lnSpc>
              <a:buFontTx/>
              <a:buNone/>
            </a:pPr>
            <a:endParaRPr lang="zh-CN" altLang="en-US" sz="30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3000" b="1" dirty="0">
                <a:latin typeface="微软雅黑" panose="020B0503020204020204" pitchFamily="34" charset="-122"/>
                <a:ea typeface="微软雅黑" panose="020B0503020204020204" pitchFamily="34" charset="-122"/>
              </a:rPr>
              <a:t>意图：利用</a:t>
            </a:r>
            <a:r>
              <a:rPr lang="en-US" altLang="zh-CN" sz="3000" b="1" dirty="0">
                <a:solidFill>
                  <a:srgbClr val="0000CC"/>
                </a:solidFill>
                <a:latin typeface="微软雅黑" panose="020B0503020204020204" pitchFamily="34" charset="-122"/>
                <a:ea typeface="微软雅黑" panose="020B0503020204020204" pitchFamily="34" charset="-122"/>
              </a:rPr>
              <a:t>accept()</a:t>
            </a:r>
            <a:r>
              <a:rPr lang="zh-CN" altLang="en-US" sz="3000" b="1" dirty="0">
                <a:latin typeface="微软雅黑" panose="020B0503020204020204" pitchFamily="34" charset="-122"/>
                <a:ea typeface="微软雅黑" panose="020B0503020204020204" pitchFamily="34" charset="-122"/>
              </a:rPr>
              <a:t>与</a:t>
            </a:r>
            <a:r>
              <a:rPr lang="en-US" altLang="zh-CN" sz="3000" b="1" dirty="0">
                <a:solidFill>
                  <a:srgbClr val="0000CC"/>
                </a:solidFill>
                <a:latin typeface="微软雅黑" panose="020B0503020204020204" pitchFamily="34" charset="-122"/>
                <a:ea typeface="微软雅黑" panose="020B0503020204020204" pitchFamily="34" charset="-122"/>
              </a:rPr>
              <a:t>visit()</a:t>
            </a:r>
            <a:r>
              <a:rPr lang="zh-CN" altLang="en-US" sz="3000" b="1" dirty="0">
                <a:latin typeface="微软雅黑" panose="020B0503020204020204" pitchFamily="34" charset="-122"/>
                <a:ea typeface="微软雅黑" panose="020B0503020204020204" pitchFamily="34" charset="-122"/>
              </a:rPr>
              <a:t>方法，在</a:t>
            </a:r>
            <a:r>
              <a:rPr lang="en-US" altLang="zh-CN" sz="3000" b="1" dirty="0">
                <a:latin typeface="微软雅黑" panose="020B0503020204020204" pitchFamily="34" charset="-122"/>
                <a:ea typeface="微软雅黑" panose="020B0503020204020204" pitchFamily="34" charset="-122"/>
              </a:rPr>
              <a:t>Tax</a:t>
            </a:r>
            <a:r>
              <a:rPr lang="zh-CN" altLang="en-US" sz="3000" b="1" dirty="0">
                <a:latin typeface="微软雅黑" panose="020B0503020204020204" pitchFamily="34" charset="-122"/>
                <a:ea typeface="微软雅黑" panose="020B0503020204020204" pitchFamily="34" charset="-122"/>
              </a:rPr>
              <a:t>层次类</a:t>
            </a:r>
            <a:endParaRPr lang="zh-CN" altLang="en-US" sz="30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3000" b="1" dirty="0">
                <a:latin typeface="微软雅黑" panose="020B0503020204020204" pitchFamily="34" charset="-122"/>
                <a:ea typeface="微软雅黑" panose="020B0503020204020204" pitchFamily="34" charset="-122"/>
              </a:rPr>
              <a:t> </a:t>
            </a:r>
            <a:r>
              <a:rPr lang="en-US" altLang="zh-CN" sz="3000" b="1" dirty="0">
                <a:latin typeface="微软雅黑" panose="020B0503020204020204" pitchFamily="34" charset="-122"/>
                <a:ea typeface="微软雅黑" panose="020B0503020204020204" pitchFamily="34" charset="-122"/>
              </a:rPr>
              <a:t>         </a:t>
            </a:r>
            <a:r>
              <a:rPr lang="zh-CN" altLang="en-US" sz="3000" b="1" dirty="0">
                <a:latin typeface="微软雅黑" panose="020B0503020204020204" pitchFamily="34" charset="-122"/>
                <a:ea typeface="微软雅黑" panose="020B0503020204020204" pitchFamily="34" charset="-122"/>
              </a:rPr>
              <a:t>与</a:t>
            </a:r>
            <a:r>
              <a:rPr lang="en-US" altLang="zh-CN" sz="3000" b="1" dirty="0" err="1">
                <a:latin typeface="微软雅黑" panose="020B0503020204020204" pitchFamily="34" charset="-122"/>
                <a:ea typeface="微软雅黑" panose="020B0503020204020204" pitchFamily="34" charset="-122"/>
              </a:rPr>
              <a:t>TaxVisitor</a:t>
            </a:r>
            <a:r>
              <a:rPr lang="zh-CN" altLang="en-US" sz="3000" b="1" dirty="0">
                <a:latin typeface="微软雅黑" panose="020B0503020204020204" pitchFamily="34" charset="-122"/>
                <a:ea typeface="微软雅黑" panose="020B0503020204020204" pitchFamily="34" charset="-122"/>
              </a:rPr>
              <a:t>中都精心地设计接口</a:t>
            </a:r>
            <a:endParaRPr lang="zh-CN" altLang="en-US" sz="3000" b="1" dirty="0">
              <a:latin typeface="微软雅黑" panose="020B0503020204020204" pitchFamily="34" charset="-122"/>
              <a:ea typeface="微软雅黑" panose="020B0503020204020204" pitchFamily="34" charset="-122"/>
            </a:endParaRPr>
          </a:p>
        </p:txBody>
      </p:sp>
      <p:sp>
        <p:nvSpPr>
          <p:cNvPr id="25603" name="Rectangle 14"/>
          <p:cNvSpPr>
            <a:spLocks noGrp="1" noChangeArrowheads="1"/>
          </p:cNvSpPr>
          <p:nvPr>
            <p:ph type="title"/>
          </p:nvPr>
        </p:nvSpPr>
        <p:spPr>
          <a:xfrm>
            <a:off x="1944986" y="353227"/>
            <a:ext cx="8229600" cy="561975"/>
          </a:xfrm>
        </p:spPr>
        <p:txBody>
          <a:bodyPr>
            <a:normAutofit fontScale="90000"/>
          </a:bodyPr>
          <a:lstStyle/>
          <a:p>
            <a:pPr algn="ctr" eaLnBrk="1" hangingPunct="1"/>
            <a:r>
              <a:rPr lang="en-US" altLang="en-US" sz="2800" b="1" dirty="0">
                <a:latin typeface="微软雅黑" panose="020B0503020204020204" pitchFamily="34" charset="-122"/>
                <a:ea typeface="微软雅黑" panose="020B0503020204020204" pitchFamily="34" charset="-122"/>
              </a:rPr>
              <a:t>Example 1</a:t>
            </a:r>
            <a:r>
              <a:rPr lang="en-US" altLang="en-US" sz="2800" b="1" dirty="0" smtClean="0">
                <a:latin typeface="微软雅黑" panose="020B0503020204020204" pitchFamily="34" charset="-122"/>
                <a:ea typeface="微软雅黑" panose="020B0503020204020204" pitchFamily="34" charset="-122"/>
              </a:rPr>
              <a:t>: </a:t>
            </a:r>
            <a:r>
              <a:rPr lang="en-US" altLang="en-US" sz="2800" b="1" dirty="0">
                <a:latin typeface="微软雅黑" panose="020B0503020204020204" pitchFamily="34" charset="-122"/>
                <a:ea typeface="微软雅黑" panose="020B0503020204020204" pitchFamily="34" charset="-122"/>
              </a:rPr>
              <a:t>tax computation problem (</a:t>
            </a:r>
            <a:r>
              <a:rPr lang="en-US" altLang="en-US" sz="2800" b="1" dirty="0" err="1">
                <a:latin typeface="微软雅黑" panose="020B0503020204020204" pitchFamily="34" charset="-122"/>
                <a:ea typeface="微软雅黑" panose="020B0503020204020204" pitchFamily="34" charset="-122"/>
              </a:rPr>
              <a:t>税收问题</a:t>
            </a:r>
            <a:r>
              <a:rPr lang="en-US"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25605" name="Rectangle 4"/>
          <p:cNvSpPr>
            <a:spLocks noChangeArrowheads="1"/>
          </p:cNvSpPr>
          <p:nvPr/>
        </p:nvSpPr>
        <p:spPr bwMode="auto">
          <a:xfrm>
            <a:off x="981435" y="4080427"/>
            <a:ext cx="3117880" cy="1006856"/>
          </a:xfrm>
          <a:prstGeom prst="rect">
            <a:avLst/>
          </a:prstGeom>
          <a:solidFill>
            <a:schemeClr val="accent1">
              <a:alpha val="24000"/>
            </a:schemeClr>
          </a:solidFill>
          <a:ln w="9525">
            <a:solidFill>
              <a:schemeClr val="tx1"/>
            </a:solidFill>
            <a:miter lim="800000"/>
          </a:ln>
        </p:spPr>
        <p:txBody>
          <a:bodyPr wrap="none" anchor="ctr"/>
          <a:lstStyle/>
          <a:p>
            <a:pPr algn="ctr"/>
            <a:r>
              <a:rPr lang="en-US" altLang="zh-CN" sz="3200" b="1" u="sng" dirty="0" smtClean="0">
                <a:latin typeface="微软雅黑" panose="020B0503020204020204" pitchFamily="34" charset="-122"/>
                <a:ea typeface="微软雅黑" panose="020B0503020204020204" pitchFamily="34" charset="-122"/>
              </a:rPr>
              <a:t>:</a:t>
            </a:r>
            <a:r>
              <a:rPr lang="en-US" altLang="zh-CN" sz="3200" b="1" u="sng" dirty="0" err="1" smtClean="0">
                <a:latin typeface="微软雅黑" panose="020B0503020204020204" pitchFamily="34" charset="-122"/>
                <a:ea typeface="微软雅黑" panose="020B0503020204020204" pitchFamily="34" charset="-122"/>
              </a:rPr>
              <a:t>ElectronicTax</a:t>
            </a:r>
            <a:endParaRPr lang="en-US" altLang="zh-CN" sz="3200" b="1" u="sng" dirty="0">
              <a:latin typeface="微软雅黑" panose="020B0503020204020204" pitchFamily="34" charset="-122"/>
              <a:ea typeface="微软雅黑" panose="020B0503020204020204" pitchFamily="34" charset="-122"/>
            </a:endParaRPr>
          </a:p>
        </p:txBody>
      </p:sp>
      <p:sp>
        <p:nvSpPr>
          <p:cNvPr id="25606" name="Rectangle 5"/>
          <p:cNvSpPr>
            <a:spLocks noChangeArrowheads="1"/>
          </p:cNvSpPr>
          <p:nvPr/>
        </p:nvSpPr>
        <p:spPr bwMode="auto">
          <a:xfrm>
            <a:off x="4101537" y="4438886"/>
            <a:ext cx="144145" cy="27090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5607" name="Rectangle 6"/>
          <p:cNvSpPr>
            <a:spLocks noChangeArrowheads="1"/>
          </p:cNvSpPr>
          <p:nvPr/>
        </p:nvSpPr>
        <p:spPr bwMode="auto">
          <a:xfrm>
            <a:off x="7654362" y="4080427"/>
            <a:ext cx="2424133" cy="1006856"/>
          </a:xfrm>
          <a:prstGeom prst="rect">
            <a:avLst/>
          </a:prstGeom>
          <a:solidFill>
            <a:schemeClr val="accent1">
              <a:alpha val="24000"/>
            </a:schemeClr>
          </a:solidFill>
          <a:ln w="9525">
            <a:solidFill>
              <a:schemeClr val="tx1"/>
            </a:solidFill>
            <a:miter lim="800000"/>
          </a:ln>
        </p:spPr>
        <p:txBody>
          <a:bodyPr wrap="none" anchor="ctr"/>
          <a:lstStyle/>
          <a:p>
            <a:pPr algn="ctr"/>
            <a:r>
              <a:rPr lang="en-US" altLang="zh-CN" sz="3200" b="1" u="sng" dirty="0">
                <a:latin typeface="微软雅黑" panose="020B0503020204020204" pitchFamily="34" charset="-122"/>
                <a:ea typeface="微软雅黑" panose="020B0503020204020204" pitchFamily="34" charset="-122"/>
              </a:rPr>
              <a:t>:</a:t>
            </a:r>
            <a:r>
              <a:rPr lang="en-US" altLang="zh-CN" sz="3200" b="1" u="sng" dirty="0" err="1" smtClean="0">
                <a:latin typeface="微软雅黑" panose="020B0503020204020204" pitchFamily="34" charset="-122"/>
                <a:ea typeface="微软雅黑" panose="020B0503020204020204" pitchFamily="34" charset="-122"/>
              </a:rPr>
              <a:t>TaxVisitor</a:t>
            </a:r>
            <a:endParaRPr lang="en-US" altLang="zh-CN" sz="3200" b="1" u="sng" dirty="0">
              <a:latin typeface="微软雅黑" panose="020B0503020204020204" pitchFamily="34" charset="-122"/>
              <a:ea typeface="微软雅黑" panose="020B0503020204020204" pitchFamily="34" charset="-122"/>
            </a:endParaRPr>
          </a:p>
        </p:txBody>
      </p:sp>
      <p:sp>
        <p:nvSpPr>
          <p:cNvPr id="25608" name="Rectangle 7"/>
          <p:cNvSpPr>
            <a:spLocks noChangeArrowheads="1"/>
          </p:cNvSpPr>
          <p:nvPr/>
        </p:nvSpPr>
        <p:spPr bwMode="auto">
          <a:xfrm>
            <a:off x="7582607" y="4438886"/>
            <a:ext cx="144145" cy="27090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5609" name="矩形 2"/>
          <p:cNvSpPr>
            <a:spLocks noChangeArrowheads="1"/>
          </p:cNvSpPr>
          <p:nvPr/>
        </p:nvSpPr>
        <p:spPr bwMode="auto">
          <a:xfrm>
            <a:off x="4172657" y="4009370"/>
            <a:ext cx="1534160" cy="4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solidFill>
                  <a:srgbClr val="0000CC"/>
                </a:solidFill>
                <a:latin typeface="微软雅黑" panose="020B0503020204020204" pitchFamily="34" charset="-122"/>
                <a:ea typeface="微软雅黑" panose="020B0503020204020204" pitchFamily="34" charset="-122"/>
              </a:rPr>
              <a:t>accept()</a:t>
            </a:r>
            <a:endParaRPr lang="en-US" altLang="zh-CN" sz="2600" b="1">
              <a:solidFill>
                <a:srgbClr val="0000CC"/>
              </a:solidFill>
              <a:latin typeface="微软雅黑" panose="020B0503020204020204" pitchFamily="34" charset="-122"/>
              <a:ea typeface="微软雅黑" panose="020B0503020204020204" pitchFamily="34" charset="-122"/>
            </a:endParaRPr>
          </a:p>
        </p:txBody>
      </p:sp>
      <p:sp>
        <p:nvSpPr>
          <p:cNvPr id="25610" name="矩形 3"/>
          <p:cNvSpPr>
            <a:spLocks noChangeArrowheads="1"/>
          </p:cNvSpPr>
          <p:nvPr/>
        </p:nvSpPr>
        <p:spPr bwMode="auto">
          <a:xfrm>
            <a:off x="6572957" y="4009370"/>
            <a:ext cx="1138555" cy="4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solidFill>
                  <a:srgbClr val="0000CC"/>
                </a:solidFill>
                <a:latin typeface="微软雅黑" panose="020B0503020204020204" pitchFamily="34" charset="-122"/>
                <a:ea typeface="微软雅黑" panose="020B0503020204020204" pitchFamily="34" charset="-122"/>
              </a:rPr>
              <a:t>visit()</a:t>
            </a:r>
            <a:endParaRPr lang="en-US" altLang="zh-CN" sz="2600" b="1">
              <a:solidFill>
                <a:srgbClr val="0000CC"/>
              </a:solidFill>
              <a:latin typeface="微软雅黑" panose="020B0503020204020204" pitchFamily="34" charset="-122"/>
              <a:ea typeface="微软雅黑" panose="020B0503020204020204" pitchFamily="34" charset="-122"/>
            </a:endParaRPr>
          </a:p>
        </p:txBody>
      </p:sp>
      <p:sp>
        <p:nvSpPr>
          <p:cNvPr id="25611" name="AutoShape 13"/>
          <p:cNvSpPr>
            <a:spLocks noChangeArrowheads="1"/>
          </p:cNvSpPr>
          <p:nvPr/>
        </p:nvSpPr>
        <p:spPr bwMode="auto">
          <a:xfrm rot="5400000">
            <a:off x="5882104" y="2823336"/>
            <a:ext cx="60272" cy="3479800"/>
          </a:xfrm>
          <a:prstGeom prst="can">
            <a:avLst>
              <a:gd name="adj" fmla="val 51275"/>
            </a:avLst>
          </a:prstGeom>
          <a:solidFill>
            <a:srgbClr val="FF9900"/>
          </a:solidFill>
          <a:ln w="9525">
            <a:solidFill>
              <a:schemeClr val="tx1"/>
            </a:solidFill>
            <a:round/>
          </a:ln>
        </p:spPr>
        <p:txBody>
          <a:bodyPr rot="10800000" vert="eaVert" wrap="none" anchor="ctr"/>
          <a:lstStyle/>
          <a:p>
            <a:pPr algn="ctr"/>
            <a:endParaRPr lang="zh-CN"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552B052-90FF-4EC6-B6B5-CC73CDC412FE}" type="slidenum">
              <a:rPr lang="en-US" altLang="zh-CN"/>
            </a:fld>
            <a:endParaRPr lang="en-US" altLang="zh-CN"/>
          </a:p>
        </p:txBody>
      </p:sp>
      <p:sp>
        <p:nvSpPr>
          <p:cNvPr id="11266" name="Rectangle 2"/>
          <p:cNvSpPr>
            <a:spLocks noGrp="1" noChangeArrowheads="1"/>
          </p:cNvSpPr>
          <p:nvPr>
            <p:ph idx="1"/>
          </p:nvPr>
        </p:nvSpPr>
        <p:spPr>
          <a:xfrm>
            <a:off x="641286" y="4200808"/>
            <a:ext cx="10712514" cy="2155542"/>
          </a:xfrm>
        </p:spPr>
        <p:txBody>
          <a:bodyPr>
            <a:normAutofit fontScale="92500" lnSpcReduction="10000"/>
          </a:bodyPr>
          <a:lstStyle/>
          <a:p>
            <a:pPr eaLnBrk="1" hangingPunct="1">
              <a:lnSpc>
                <a:spcPct val="120000"/>
              </a:lnSpc>
              <a:spcBef>
                <a:spcPts val="600"/>
              </a:spcBef>
              <a:buFontTx/>
              <a:buNone/>
              <a:defRPr/>
            </a:pPr>
            <a:r>
              <a:rPr lang="zh-CN" altLang="en-US" b="1" dirty="0">
                <a:latin typeface="微软雅黑" panose="020B0503020204020204" pitchFamily="34" charset="-122"/>
                <a:ea typeface="微软雅黑" panose="020B0503020204020204" pitchFamily="34" charset="-122"/>
              </a:rPr>
              <a:t>类</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ElectronicTax</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中的</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accept </a:t>
            </a: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 typeface="Wingdings" panose="05000000000000000000" pitchFamily="2" charset="2"/>
              <a:buNone/>
              <a:defRPr/>
            </a:pPr>
            <a:r>
              <a:rPr lang="en-US" altLang="zh-CN" sz="2800" b="1" dirty="0" smtClean="0">
                <a:solidFill>
                  <a:srgbClr val="0000CC"/>
                </a:solidFill>
                <a:latin typeface="微软雅黑" panose="020B0503020204020204" pitchFamily="34" charset="-122"/>
                <a:ea typeface="微软雅黑" panose="020B0503020204020204" pitchFamily="34" charset="-122"/>
                <a:cs typeface="+mn-ea"/>
              </a:rPr>
              <a:t>accept(</a:t>
            </a:r>
            <a:r>
              <a:rPr lang="en-US" altLang="zh-CN" sz="2800" b="1" dirty="0" err="1" smtClean="0">
                <a:solidFill>
                  <a:srgbClr val="0000CC"/>
                </a:solidFill>
                <a:latin typeface="微软雅黑" panose="020B0503020204020204" pitchFamily="34" charset="-122"/>
                <a:ea typeface="微软雅黑" panose="020B0503020204020204" pitchFamily="34" charset="-122"/>
                <a:cs typeface="+mn-ea"/>
              </a:rPr>
              <a:t>TaxVisitor</a:t>
            </a:r>
            <a:r>
              <a:rPr lang="en-US" altLang="zh-CN" sz="2800" b="1" dirty="0" smtClean="0">
                <a:solidFill>
                  <a:srgbClr val="0000CC"/>
                </a:solidFill>
                <a:latin typeface="微软雅黑" panose="020B0503020204020204" pitchFamily="34" charset="-122"/>
                <a:ea typeface="微软雅黑" panose="020B0503020204020204" pitchFamily="34" charset="-122"/>
                <a:cs typeface="+mn-ea"/>
              </a:rPr>
              <a:t> v)          </a:t>
            </a:r>
            <a:r>
              <a:rPr lang="en-US" altLang="zh-CN" sz="2800" b="1" dirty="0" smtClean="0">
                <a:latin typeface="微软雅黑" panose="020B0503020204020204" pitchFamily="34" charset="-122"/>
                <a:ea typeface="微软雅黑" panose="020B0503020204020204" pitchFamily="34" charset="-122"/>
                <a:cs typeface="+mn-ea"/>
              </a:rPr>
              <a:t>//1) </a:t>
            </a:r>
            <a:r>
              <a:rPr lang="zh-CN" altLang="en-US" sz="2800" b="1" dirty="0" smtClean="0">
                <a:latin typeface="微软雅黑" panose="020B0503020204020204" pitchFamily="34" charset="-122"/>
                <a:ea typeface="微软雅黑" panose="020B0503020204020204" pitchFamily="34" charset="-122"/>
                <a:cs typeface="+mn-ea"/>
              </a:rPr>
              <a:t>在参数中接受访问者 </a:t>
            </a:r>
            <a:r>
              <a:rPr lang="en-US" altLang="zh-CN" sz="2800" b="1" dirty="0" smtClean="0">
                <a:latin typeface="微软雅黑" panose="020B0503020204020204" pitchFamily="34" charset="-122"/>
                <a:ea typeface="微软雅黑" panose="020B0503020204020204" pitchFamily="34" charset="-122"/>
                <a:cs typeface="+mn-ea"/>
              </a:rPr>
              <a:t>v</a:t>
            </a:r>
            <a:endParaRPr lang="en-US" altLang="zh-CN" sz="2800" b="1" dirty="0" smtClean="0">
              <a:latin typeface="微软雅黑" panose="020B0503020204020204" pitchFamily="34" charset="-122"/>
              <a:ea typeface="微软雅黑" panose="020B0503020204020204" pitchFamily="34" charset="-122"/>
              <a:cs typeface="+mn-ea"/>
            </a:endParaRPr>
          </a:p>
          <a:p>
            <a:pPr lvl="1" eaLnBrk="1" hangingPunct="1">
              <a:lnSpc>
                <a:spcPct val="120000"/>
              </a:lnSpc>
              <a:spcBef>
                <a:spcPts val="600"/>
              </a:spcBef>
              <a:buFont typeface="Wingdings" panose="05000000000000000000" pitchFamily="2" charset="2"/>
              <a:buNone/>
              <a:defRPr/>
            </a:pPr>
            <a:r>
              <a:rPr lang="en-US" altLang="zh-CN" sz="2800" b="1" dirty="0" smtClean="0">
                <a:solidFill>
                  <a:srgbClr val="0000CC"/>
                </a:solidFill>
                <a:latin typeface="微软雅黑" panose="020B0503020204020204" pitchFamily="34" charset="-122"/>
                <a:ea typeface="微软雅黑" panose="020B0503020204020204" pitchFamily="34" charset="-122"/>
                <a:cs typeface="+mn-ea"/>
              </a:rPr>
              <a:t>      v. </a:t>
            </a:r>
            <a:r>
              <a:rPr lang="en-US" altLang="zh-CN" sz="2800" b="1" dirty="0" err="1"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rPr>
              <a:t>visitElectronicTax</a:t>
            </a:r>
            <a:r>
              <a:rPr lang="en-US" altLang="zh-CN" sz="2800" b="1" dirty="0" smtClean="0">
                <a:solidFill>
                  <a:srgbClr val="0000CC"/>
                </a:solidFill>
                <a:latin typeface="微软雅黑" panose="020B0503020204020204" pitchFamily="34" charset="-122"/>
                <a:ea typeface="微软雅黑" panose="020B0503020204020204" pitchFamily="34" charset="-122"/>
                <a:cs typeface="+mn-ea"/>
              </a:rPr>
              <a:t>()  </a:t>
            </a:r>
            <a:r>
              <a:rPr lang="en-US" altLang="zh-CN" sz="2800" b="1" dirty="0" smtClean="0">
                <a:latin typeface="微软雅黑" panose="020B0503020204020204" pitchFamily="34" charset="-122"/>
                <a:ea typeface="微软雅黑" panose="020B0503020204020204" pitchFamily="34" charset="-122"/>
                <a:cs typeface="+mn-ea"/>
              </a:rPr>
              <a:t>//2) </a:t>
            </a:r>
            <a:r>
              <a:rPr lang="zh-CN" altLang="en-US" sz="2800" b="1" dirty="0" smtClean="0">
                <a:latin typeface="微软雅黑" panose="020B0503020204020204" pitchFamily="34" charset="-122"/>
                <a:ea typeface="微软雅黑" panose="020B0503020204020204" pitchFamily="34" charset="-122"/>
                <a:cs typeface="+mn-ea"/>
              </a:rPr>
              <a:t>让</a:t>
            </a:r>
            <a:r>
              <a:rPr lang="en-US" altLang="zh-CN" sz="2800" b="1" dirty="0" smtClean="0">
                <a:latin typeface="微软雅黑" panose="020B0503020204020204" pitchFamily="34" charset="-122"/>
                <a:ea typeface="微软雅黑" panose="020B0503020204020204" pitchFamily="34" charset="-122"/>
                <a:cs typeface="+mn-ea"/>
              </a:rPr>
              <a:t>v</a:t>
            </a:r>
            <a:r>
              <a:rPr lang="zh-CN" altLang="en-US" sz="2800" b="1" dirty="0" smtClean="0">
                <a:latin typeface="微软雅黑" panose="020B0503020204020204" pitchFamily="34" charset="-122"/>
                <a:ea typeface="微软雅黑" panose="020B0503020204020204" pitchFamily="34" charset="-122"/>
                <a:cs typeface="+mn-ea"/>
              </a:rPr>
              <a:t>访问我自己，即电子税</a:t>
            </a:r>
            <a:endParaRPr lang="en-US" altLang="zh-CN" sz="2800" b="1" dirty="0" smtClean="0">
              <a:latin typeface="微软雅黑" panose="020B0503020204020204" pitchFamily="34" charset="-122"/>
              <a:ea typeface="微软雅黑" panose="020B0503020204020204" pitchFamily="34" charset="-122"/>
              <a:cs typeface="+mn-ea"/>
            </a:endParaRPr>
          </a:p>
          <a:p>
            <a:pPr lvl="1" eaLnBrk="1" hangingPunct="1">
              <a:lnSpc>
                <a:spcPct val="120000"/>
              </a:lnSpc>
              <a:spcBef>
                <a:spcPts val="600"/>
              </a:spcBef>
              <a:buFont typeface="Wingdings" panose="05000000000000000000" pitchFamily="2" charset="2"/>
              <a:buNone/>
              <a:defRPr/>
            </a:pPr>
            <a:r>
              <a:rPr lang="en-US" altLang="zh-CN" sz="2800" b="1" dirty="0" smtClean="0">
                <a:solidFill>
                  <a:srgbClr val="0000CC"/>
                </a:solidFill>
                <a:latin typeface="微软雅黑" panose="020B0503020204020204" pitchFamily="34" charset="-122"/>
                <a:ea typeface="微软雅黑" panose="020B0503020204020204" pitchFamily="34" charset="-122"/>
                <a:cs typeface="+mn-ea"/>
              </a:rPr>
              <a:t>}</a:t>
            </a:r>
            <a:endParaRPr lang="en-US" altLang="zh-CN" sz="2800" b="1" dirty="0" smtClean="0">
              <a:solidFill>
                <a:srgbClr val="0000CC"/>
              </a:solidFill>
              <a:latin typeface="微软雅黑" panose="020B0503020204020204" pitchFamily="34" charset="-122"/>
              <a:ea typeface="微软雅黑" panose="020B0503020204020204" pitchFamily="34" charset="-122"/>
              <a:cs typeface="+mn-ea"/>
            </a:endParaRPr>
          </a:p>
        </p:txBody>
      </p:sp>
      <p:sp>
        <p:nvSpPr>
          <p:cNvPr id="26627" name="Rectangle 9"/>
          <p:cNvSpPr>
            <a:spLocks noGrp="1" noChangeArrowheads="1"/>
          </p:cNvSpPr>
          <p:nvPr>
            <p:ph type="title"/>
          </p:nvPr>
        </p:nvSpPr>
        <p:spPr>
          <a:xfrm>
            <a:off x="1935933" y="230841"/>
            <a:ext cx="8229600" cy="561975"/>
          </a:xfrm>
        </p:spPr>
        <p:txBody>
          <a:bodyPr>
            <a:normAutofit fontScale="90000"/>
          </a:bodyPr>
          <a:lstStyle/>
          <a:p>
            <a:pPr eaLnBrk="1" hangingPunct="1"/>
            <a:r>
              <a:rPr lang="en-US" altLang="en-US" sz="2800" b="1" dirty="0">
                <a:latin typeface="微软雅黑" panose="020B0503020204020204" pitchFamily="34" charset="-122"/>
                <a:ea typeface="微软雅黑" panose="020B0503020204020204" pitchFamily="34" charset="-122"/>
              </a:rPr>
              <a:t>Example 1</a:t>
            </a:r>
            <a:r>
              <a:rPr lang="en-US" altLang="en-US" sz="2800" b="1" dirty="0" smtClean="0">
                <a:latin typeface="微软雅黑" panose="020B0503020204020204" pitchFamily="34" charset="-122"/>
                <a:ea typeface="微软雅黑" panose="020B0503020204020204" pitchFamily="34" charset="-122"/>
              </a:rPr>
              <a:t>: </a:t>
            </a:r>
            <a:r>
              <a:rPr lang="en-US" altLang="en-US" sz="2800" b="1" dirty="0">
                <a:latin typeface="微软雅黑" panose="020B0503020204020204" pitchFamily="34" charset="-122"/>
                <a:ea typeface="微软雅黑" panose="020B0503020204020204" pitchFamily="34" charset="-122"/>
              </a:rPr>
              <a:t>tax computation problem (</a:t>
            </a:r>
            <a:r>
              <a:rPr lang="en-US" altLang="en-US" sz="2800" b="1" dirty="0" err="1">
                <a:latin typeface="微软雅黑" panose="020B0503020204020204" pitchFamily="34" charset="-122"/>
                <a:ea typeface="微软雅黑" panose="020B0503020204020204" pitchFamily="34" charset="-122"/>
              </a:rPr>
              <a:t>税收问题</a:t>
            </a:r>
            <a:r>
              <a:rPr lang="en-US"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pic>
        <p:nvPicPr>
          <p:cNvPr id="11275" name="Picture 11" descr="GOF-OOPSLA-199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35639" y="1171576"/>
            <a:ext cx="41243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 Box 12"/>
          <p:cNvSpPr txBox="1">
            <a:spLocks noChangeArrowheads="1"/>
          </p:cNvSpPr>
          <p:nvPr/>
        </p:nvSpPr>
        <p:spPr bwMode="auto">
          <a:xfrm>
            <a:off x="5232401" y="354806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400" b="1">
                <a:latin typeface="微软雅黑" panose="020B0503020204020204" pitchFamily="34" charset="-122"/>
                <a:ea typeface="微软雅黑" panose="020B0503020204020204" pitchFamily="34" charset="-122"/>
              </a:rPr>
              <a:t>四个软件天才</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四人帮（</a:t>
            </a:r>
            <a:r>
              <a:rPr lang="en-US" altLang="zh-CN" sz="2400" b="1">
                <a:latin typeface="微软雅黑" panose="020B0503020204020204" pitchFamily="34" charset="-122"/>
                <a:ea typeface="微软雅黑" panose="020B0503020204020204" pitchFamily="34" charset="-122"/>
              </a:rPr>
              <a:t>Gof</a:t>
            </a:r>
            <a:r>
              <a:rPr lang="zh-CN" altLang="en-US" sz="2400" b="1">
                <a:latin typeface="微软雅黑" panose="020B0503020204020204" pitchFamily="34" charset="-122"/>
                <a:ea typeface="微软雅黑" panose="020B0503020204020204" pitchFamily="34" charset="-122"/>
              </a:rPr>
              <a:t>）照片</a:t>
            </a:r>
            <a:endParaRPr lang="zh-CN" altLang="en-US" sz="2400" b="1">
              <a:latin typeface="微软雅黑" panose="020B0503020204020204" pitchFamily="34" charset="-122"/>
              <a:ea typeface="微软雅黑" panose="020B0503020204020204" pitchFamily="34" charset="-122"/>
            </a:endParaRPr>
          </a:p>
        </p:txBody>
      </p:sp>
      <p:sp>
        <p:nvSpPr>
          <p:cNvPr id="11277" name="Rectangle 13"/>
          <p:cNvSpPr>
            <a:spLocks noChangeArrowheads="1"/>
          </p:cNvSpPr>
          <p:nvPr/>
        </p:nvSpPr>
        <p:spPr bwMode="auto">
          <a:xfrm>
            <a:off x="597529" y="1268413"/>
            <a:ext cx="449040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800" b="1" dirty="0">
                <a:latin typeface="微软雅黑" panose="020B0503020204020204" pitchFamily="34" charset="-122"/>
                <a:ea typeface="微软雅黑" panose="020B0503020204020204" pitchFamily="34" charset="-122"/>
              </a:rPr>
              <a:t>怎样设计接口呢？</a:t>
            </a:r>
            <a:endParaRPr lang="zh-CN" altLang="en-US" sz="2800" b="1" dirty="0">
              <a:latin typeface="微软雅黑" panose="020B0503020204020204" pitchFamily="34" charset="-122"/>
              <a:ea typeface="微软雅黑" panose="020B0503020204020204" pitchFamily="34" charset="-122"/>
            </a:endParaRPr>
          </a:p>
          <a:p>
            <a:pPr eaLnBrk="1" hangingPunct="1">
              <a:spcBef>
                <a:spcPct val="0"/>
              </a:spcBef>
              <a:buFontTx/>
              <a:buNone/>
              <a:defRPr/>
            </a:pPr>
            <a:endParaRPr lang="zh-CN" altLang="en-US" sz="2800" b="1" dirty="0">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2800" b="1" dirty="0">
                <a:latin typeface="微软雅黑" panose="020B0503020204020204" pitchFamily="34" charset="-122"/>
                <a:ea typeface="微软雅黑" panose="020B0503020204020204" pitchFamily="34" charset="-122"/>
              </a:rPr>
              <a:t>四人帮利用</a:t>
            </a:r>
            <a:r>
              <a:rPr lang="en-US" altLang="zh-CN" sz="2800" b="1" dirty="0">
                <a:latin typeface="微软雅黑" panose="020B0503020204020204" pitchFamily="34" charset="-122"/>
                <a:ea typeface="微软雅黑" panose="020B0503020204020204" pitchFamily="34" charset="-122"/>
              </a:rPr>
              <a:t>accept</a:t>
            </a:r>
            <a:endParaRPr lang="en-US" altLang="zh-CN" sz="2800" b="1" dirty="0">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2800" b="1" dirty="0">
                <a:latin typeface="微软雅黑" panose="020B0503020204020204" pitchFamily="34" charset="-122"/>
                <a:ea typeface="微软雅黑" panose="020B0503020204020204" pitchFamily="34" charset="-122"/>
              </a:rPr>
              <a:t>方法建立两个类</a:t>
            </a:r>
            <a:r>
              <a:rPr lang="zh-CN" altLang="en-US" sz="2800" b="1" dirty="0" smtClean="0">
                <a:latin typeface="微软雅黑" panose="020B0503020204020204" pitchFamily="34" charset="-122"/>
                <a:ea typeface="微软雅黑" panose="020B0503020204020204" pitchFamily="34" charset="-122"/>
              </a:rPr>
              <a:t>之间</a:t>
            </a:r>
            <a:r>
              <a:rPr lang="zh-CN" altLang="en-US" sz="2800" b="1" dirty="0">
                <a:latin typeface="微软雅黑" panose="020B0503020204020204" pitchFamily="34" charset="-122"/>
                <a:ea typeface="微软雅黑" panose="020B0503020204020204" pitchFamily="34" charset="-122"/>
              </a:rPr>
              <a:t>的接口。</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77">
                                            <p:txEl>
                                              <p:pRg st="2" end="2"/>
                                            </p:txEl>
                                          </p:spTgt>
                                        </p:tgtEl>
                                        <p:attrNameLst>
                                          <p:attrName>style.visibility</p:attrName>
                                        </p:attrNameLst>
                                      </p:cBhvr>
                                      <p:to>
                                        <p:strVal val="visible"/>
                                      </p:to>
                                    </p:set>
                                    <p:animEffect transition="in" filter="slide(fromBottom)">
                                      <p:cBhvr>
                                        <p:cTn id="7" dur="500"/>
                                        <p:tgtEl>
                                          <p:spTgt spid="11277">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277">
                                            <p:txEl>
                                              <p:pRg st="3" end="3"/>
                                            </p:txEl>
                                          </p:spTgt>
                                        </p:tgtEl>
                                        <p:attrNameLst>
                                          <p:attrName>style.visibility</p:attrName>
                                        </p:attrNameLst>
                                      </p:cBhvr>
                                      <p:to>
                                        <p:strVal val="visible"/>
                                      </p:to>
                                    </p:set>
                                    <p:animEffect transition="in" filter="slide(fromBottom)">
                                      <p:cBhvr>
                                        <p:cTn id="10" dur="500"/>
                                        <p:tgtEl>
                                          <p:spTgt spid="1127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nodeType="clickEffect">
                                  <p:stCondLst>
                                    <p:cond delay="0"/>
                                  </p:stCondLst>
                                  <p:childTnLst>
                                    <p:set>
                                      <p:cBhvr>
                                        <p:cTn id="14" dur="1" fill="hold">
                                          <p:stCondLst>
                                            <p:cond delay="0"/>
                                          </p:stCondLst>
                                        </p:cTn>
                                        <p:tgtEl>
                                          <p:spTgt spid="11275"/>
                                        </p:tgtEl>
                                        <p:attrNameLst>
                                          <p:attrName>style.visibility</p:attrName>
                                        </p:attrNameLst>
                                      </p:cBhvr>
                                      <p:to>
                                        <p:strVal val="visible"/>
                                      </p:to>
                                    </p:set>
                                    <p:anim calcmode="lin" valueType="num">
                                      <p:cBhvr>
                                        <p:cTn id="15" dur="1000" fill="hold"/>
                                        <p:tgtEl>
                                          <p:spTgt spid="11275"/>
                                        </p:tgtEl>
                                        <p:attrNameLst>
                                          <p:attrName>ppt_x</p:attrName>
                                        </p:attrNameLst>
                                      </p:cBhvr>
                                      <p:tavLst>
                                        <p:tav tm="0">
                                          <p:val>
                                            <p:strVal val="#ppt_x-.2"/>
                                          </p:val>
                                        </p:tav>
                                        <p:tav tm="100000">
                                          <p:val>
                                            <p:strVal val="#ppt_x"/>
                                          </p:val>
                                        </p:tav>
                                      </p:tavLst>
                                    </p:anim>
                                    <p:anim calcmode="lin" valueType="num">
                                      <p:cBhvr>
                                        <p:cTn id="16" dur="1000" fill="hold"/>
                                        <p:tgtEl>
                                          <p:spTgt spid="11275"/>
                                        </p:tgtEl>
                                        <p:attrNameLst>
                                          <p:attrName>ppt_y</p:attrName>
                                        </p:attrNameLst>
                                      </p:cBhvr>
                                      <p:tavLst>
                                        <p:tav tm="0">
                                          <p:val>
                                            <p:strVal val="#ppt_y"/>
                                          </p:val>
                                        </p:tav>
                                        <p:tav tm="100000">
                                          <p:val>
                                            <p:strVal val="#ppt_y"/>
                                          </p:val>
                                        </p:tav>
                                      </p:tavLst>
                                    </p:anim>
                                    <p:animEffect transition="in" filter="wipe(right)" prLst="gradientSize: 0.1">
                                      <p:cBhvr>
                                        <p:cTn id="17" dur="1000"/>
                                        <p:tgtEl>
                                          <p:spTgt spid="11275"/>
                                        </p:tgtEl>
                                      </p:cBhvr>
                                    </p:animEffect>
                                  </p:childTnLst>
                                </p:cTn>
                              </p:par>
                              <p:par>
                                <p:cTn id="18" presetID="29" presetClass="entr" presetSubtype="0" fill="hold" grpId="0" nodeType="withEffect">
                                  <p:stCondLst>
                                    <p:cond delay="0"/>
                                  </p:stCondLst>
                                  <p:childTnLst>
                                    <p:set>
                                      <p:cBhvr>
                                        <p:cTn id="19" dur="1" fill="hold">
                                          <p:stCondLst>
                                            <p:cond delay="0"/>
                                          </p:stCondLst>
                                        </p:cTn>
                                        <p:tgtEl>
                                          <p:spTgt spid="11276"/>
                                        </p:tgtEl>
                                        <p:attrNameLst>
                                          <p:attrName>style.visibility</p:attrName>
                                        </p:attrNameLst>
                                      </p:cBhvr>
                                      <p:to>
                                        <p:strVal val="visible"/>
                                      </p:to>
                                    </p:set>
                                    <p:anim calcmode="lin" valueType="num">
                                      <p:cBhvr>
                                        <p:cTn id="20" dur="1000" fill="hold"/>
                                        <p:tgtEl>
                                          <p:spTgt spid="11276"/>
                                        </p:tgtEl>
                                        <p:attrNameLst>
                                          <p:attrName>ppt_x</p:attrName>
                                        </p:attrNameLst>
                                      </p:cBhvr>
                                      <p:tavLst>
                                        <p:tav tm="0">
                                          <p:val>
                                            <p:strVal val="#ppt_x-.2"/>
                                          </p:val>
                                        </p:tav>
                                        <p:tav tm="100000">
                                          <p:val>
                                            <p:strVal val="#ppt_x"/>
                                          </p:val>
                                        </p:tav>
                                      </p:tavLst>
                                    </p:anim>
                                    <p:anim calcmode="lin" valueType="num">
                                      <p:cBhvr>
                                        <p:cTn id="21" dur="1000" fill="hold"/>
                                        <p:tgtEl>
                                          <p:spTgt spid="11276"/>
                                        </p:tgtEl>
                                        <p:attrNameLst>
                                          <p:attrName>ppt_y</p:attrName>
                                        </p:attrNameLst>
                                      </p:cBhvr>
                                      <p:tavLst>
                                        <p:tav tm="0">
                                          <p:val>
                                            <p:strVal val="#ppt_y"/>
                                          </p:val>
                                        </p:tav>
                                        <p:tav tm="100000">
                                          <p:val>
                                            <p:strVal val="#ppt_y"/>
                                          </p:val>
                                        </p:tav>
                                      </p:tavLst>
                                    </p:anim>
                                    <p:animEffect transition="in" filter="wipe(right)" prLst="gradientSize: 0.1">
                                      <p:cBhvr>
                                        <p:cTn id="22" dur="1000"/>
                                        <p:tgtEl>
                                          <p:spTgt spid="1127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1266">
                                            <p:txEl>
                                              <p:pRg st="0" end="0"/>
                                            </p:txEl>
                                          </p:spTgt>
                                        </p:tgtEl>
                                        <p:attrNameLst>
                                          <p:attrName>style.visibility</p:attrName>
                                        </p:attrNameLst>
                                      </p:cBhvr>
                                      <p:to>
                                        <p:strVal val="visible"/>
                                      </p:to>
                                    </p:set>
                                    <p:animEffect transition="in" filter="slide(fromBottom)">
                                      <p:cBhvr>
                                        <p:cTn id="27" dur="500"/>
                                        <p:tgtEl>
                                          <p:spTgt spid="11266">
                                            <p:txEl>
                                              <p:pRg st="0" end="0"/>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1266">
                                            <p:txEl>
                                              <p:pRg st="1" end="1"/>
                                            </p:txEl>
                                          </p:spTgt>
                                        </p:tgtEl>
                                        <p:attrNameLst>
                                          <p:attrName>style.visibility</p:attrName>
                                        </p:attrNameLst>
                                      </p:cBhvr>
                                      <p:to>
                                        <p:strVal val="visible"/>
                                      </p:to>
                                    </p:set>
                                    <p:animEffect transition="in" filter="slide(fromBottom)">
                                      <p:cBhvr>
                                        <p:cTn id="30" dur="500"/>
                                        <p:tgtEl>
                                          <p:spTgt spid="11266">
                                            <p:txEl>
                                              <p:pRg st="1" end="1"/>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1266">
                                            <p:txEl>
                                              <p:pRg st="2" end="2"/>
                                            </p:txEl>
                                          </p:spTgt>
                                        </p:tgtEl>
                                        <p:attrNameLst>
                                          <p:attrName>style.visibility</p:attrName>
                                        </p:attrNameLst>
                                      </p:cBhvr>
                                      <p:to>
                                        <p:strVal val="visible"/>
                                      </p:to>
                                    </p:set>
                                    <p:animEffect transition="in" filter="slide(fromBottom)">
                                      <p:cBhvr>
                                        <p:cTn id="33" dur="500"/>
                                        <p:tgtEl>
                                          <p:spTgt spid="11266">
                                            <p:txEl>
                                              <p:pRg st="2" end="2"/>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11266">
                                            <p:txEl>
                                              <p:pRg st="3" end="3"/>
                                            </p:txEl>
                                          </p:spTgt>
                                        </p:tgtEl>
                                        <p:attrNameLst>
                                          <p:attrName>style.visibility</p:attrName>
                                        </p:attrNameLst>
                                      </p:cBhvr>
                                      <p:to>
                                        <p:strVal val="visible"/>
                                      </p:to>
                                    </p:set>
                                    <p:animEffect transition="in" filter="slide(fromBottom)">
                                      <p:cBhvr>
                                        <p:cTn id="36" dur="500"/>
                                        <p:tgtEl>
                                          <p:spTgt spid="112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912813" y="765176"/>
            <a:ext cx="5903913" cy="504825"/>
          </a:xfrm>
        </p:spPr>
        <p:txBody>
          <a:bodyPr/>
          <a:lstStyle/>
          <a:p>
            <a:pPr eaLnBrk="1" hangingPunct="1">
              <a:spcBef>
                <a:spcPct val="0"/>
              </a:spcBef>
              <a:buFontTx/>
              <a:buNone/>
            </a:pPr>
            <a:r>
              <a:rPr lang="zh-CN" altLang="en-US" b="1" dirty="0">
                <a:solidFill>
                  <a:srgbClr val="0000CC"/>
                </a:solidFill>
                <a:latin typeface="微软雅黑" panose="020B0503020204020204" pitchFamily="34" charset="-122"/>
                <a:ea typeface="微软雅黑" panose="020B0503020204020204" pitchFamily="34" charset="-122"/>
              </a:rPr>
              <a:t>两个对象是怎样被链接在一起的呢？</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bwMode="auto">
          <a:xfrm>
            <a:off x="227663" y="3838575"/>
            <a:ext cx="2709033" cy="1296988"/>
            <a:chOff x="179388" y="3838575"/>
            <a:chExt cx="2266950" cy="1296988"/>
          </a:xfrm>
        </p:grpSpPr>
        <p:sp>
          <p:nvSpPr>
            <p:cNvPr id="27652" name="Text Box 4"/>
            <p:cNvSpPr txBox="1">
              <a:spLocks noChangeArrowheads="1"/>
            </p:cNvSpPr>
            <p:nvPr/>
          </p:nvSpPr>
          <p:spPr bwMode="auto">
            <a:xfrm>
              <a:off x="179388" y="3838575"/>
              <a:ext cx="2266950" cy="539750"/>
            </a:xfrm>
            <a:prstGeom prst="rect">
              <a:avLst/>
            </a:prstGeom>
            <a:solidFill>
              <a:srgbClr val="FFFFFF"/>
            </a:solidFill>
            <a:ln w="12700">
              <a:solidFill>
                <a:srgbClr val="800000"/>
              </a:solidFill>
              <a:miter lim="800000"/>
            </a:ln>
          </p:spPr>
          <p:txBody>
            <a:bodyPr lIns="60350" tIns="30175" rIns="60350" bIns="30175"/>
            <a:lstStyle/>
            <a:p>
              <a:pPr algn="ctr"/>
              <a:r>
                <a:rPr lang="en-US" altLang="zh-CN" sz="2400" b="1" u="sng">
                  <a:latin typeface="微软雅黑" panose="020B0503020204020204" pitchFamily="34" charset="-122"/>
                  <a:ea typeface="微软雅黑" panose="020B0503020204020204" pitchFamily="34" charset="-122"/>
                </a:rPr>
                <a:t>:ElectronicTax</a:t>
              </a:r>
              <a:endParaRPr lang="en-US" altLang="zh-CN" sz="2400" b="1" u="sng">
                <a:latin typeface="微软雅黑" panose="020B0503020204020204" pitchFamily="34" charset="-122"/>
                <a:ea typeface="微软雅黑" panose="020B0503020204020204" pitchFamily="34" charset="-122"/>
              </a:endParaRPr>
            </a:p>
          </p:txBody>
        </p:sp>
        <p:sp>
          <p:nvSpPr>
            <p:cNvPr id="27653" name="Text Box 5"/>
            <p:cNvSpPr txBox="1">
              <a:spLocks noChangeArrowheads="1"/>
            </p:cNvSpPr>
            <p:nvPr/>
          </p:nvSpPr>
          <p:spPr bwMode="auto">
            <a:xfrm>
              <a:off x="179388" y="4362450"/>
              <a:ext cx="2266950" cy="773113"/>
            </a:xfrm>
            <a:prstGeom prst="rect">
              <a:avLst/>
            </a:prstGeom>
            <a:solidFill>
              <a:srgbClr val="FFFFFF"/>
            </a:solidFill>
            <a:ln w="12700">
              <a:solidFill>
                <a:srgbClr val="800000"/>
              </a:solidFill>
              <a:miter lim="800000"/>
            </a:ln>
          </p:spPr>
          <p:txBody>
            <a:bodyPr lIns="0" tIns="30175" rIns="0" bIns="30175"/>
            <a:lstStyle/>
            <a:p>
              <a:pPr algn="just">
                <a:spcBef>
                  <a:spcPct val="10000"/>
                </a:spcBef>
              </a:pPr>
              <a:r>
                <a:rPr lang="en-US" altLang="zh-CN" sz="2000" b="1" dirty="0">
                  <a:solidFill>
                    <a:srgbClr val="000000"/>
                  </a:solidFill>
                  <a:latin typeface="微软雅黑" panose="020B0503020204020204" pitchFamily="34" charset="-122"/>
                  <a:ea typeface="微软雅黑" panose="020B0503020204020204" pitchFamily="34" charset="-122"/>
                </a:rPr>
                <a:t>+</a:t>
              </a:r>
              <a:r>
                <a:rPr lang="en-US" altLang="zh-CN" sz="2000" b="1" i="1" dirty="0">
                  <a:solidFill>
                    <a:srgbClr val="000000"/>
                  </a:solidFill>
                  <a:latin typeface="微软雅黑" panose="020B0503020204020204" pitchFamily="34" charset="-122"/>
                  <a:ea typeface="微软雅黑" panose="020B0503020204020204" pitchFamily="34" charset="-122"/>
                </a:rPr>
                <a:t>accept(Visitor v)</a:t>
              </a:r>
              <a:endParaRPr lang="en-US" altLang="zh-CN" sz="2000" b="1" i="1" dirty="0">
                <a:solidFill>
                  <a:srgbClr val="000000"/>
                </a:solidFill>
                <a:latin typeface="微软雅黑" panose="020B0503020204020204" pitchFamily="34" charset="-122"/>
                <a:ea typeface="微软雅黑" panose="020B0503020204020204" pitchFamily="34" charset="-122"/>
              </a:endParaRPr>
            </a:p>
            <a:p>
              <a:pPr algn="just">
                <a:spcBef>
                  <a:spcPct val="10000"/>
                </a:spcBef>
              </a:pPr>
              <a:r>
                <a:rPr lang="en-US" altLang="zh-CN" sz="2000" b="1" dirty="0">
                  <a:solidFill>
                    <a:srgbClr val="000000"/>
                  </a:solidFill>
                  <a:latin typeface="微软雅黑" panose="020B0503020204020204" pitchFamily="34" charset="-122"/>
                  <a:ea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rPr>
                <a:t>getData</a:t>
              </a:r>
              <a:r>
                <a:rPr lang="en-US" altLang="zh-CN" sz="2000" b="1" i="1" dirty="0" err="1">
                  <a:solidFill>
                    <a:srgbClr val="000000"/>
                  </a:solidFill>
                  <a:latin typeface="微软雅黑" panose="020B0503020204020204" pitchFamily="34" charset="-122"/>
                  <a:ea typeface="微软雅黑" panose="020B0503020204020204" pitchFamily="34" charset="-122"/>
                </a:rPr>
                <a:t>:double</a:t>
              </a:r>
              <a:endParaRPr lang="en-US" altLang="zh-CN" sz="2000" b="1" i="1" dirty="0">
                <a:solidFill>
                  <a:srgbClr val="000000"/>
                </a:solidFill>
                <a:latin typeface="微软雅黑" panose="020B0503020204020204" pitchFamily="34" charset="-122"/>
                <a:ea typeface="微软雅黑" panose="020B0503020204020204" pitchFamily="34" charset="-122"/>
              </a:endParaRPr>
            </a:p>
            <a:p>
              <a:pPr algn="just">
                <a:spcBef>
                  <a:spcPct val="10000"/>
                </a:spcBef>
              </a:pPr>
              <a:endParaRPr lang="en-US" altLang="zh-CN" sz="2000" dirty="0">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079259" y="3402227"/>
            <a:ext cx="5100212" cy="2763624"/>
            <a:chOff x="6886576" y="3867151"/>
            <a:chExt cx="5100212" cy="1995488"/>
          </a:xfrm>
        </p:grpSpPr>
        <p:sp>
          <p:nvSpPr>
            <p:cNvPr id="159750" name="Text Box 6"/>
            <p:cNvSpPr txBox="1">
              <a:spLocks noChangeArrowheads="1"/>
            </p:cNvSpPr>
            <p:nvPr/>
          </p:nvSpPr>
          <p:spPr bwMode="auto">
            <a:xfrm>
              <a:off x="6886576" y="3867151"/>
              <a:ext cx="5100212" cy="427038"/>
            </a:xfrm>
            <a:prstGeom prst="rect">
              <a:avLst/>
            </a:prstGeom>
            <a:solidFill>
              <a:srgbClr val="FFFFFF"/>
            </a:solidFill>
            <a:ln w="25400">
              <a:solidFill>
                <a:srgbClr val="800000"/>
              </a:solidFill>
              <a:miter lim="800000"/>
            </a:ln>
          </p:spPr>
          <p:txBody>
            <a:bodyPr lIns="60350" tIns="30175" rIns="60350" bIns="30175"/>
            <a:lstStyle/>
            <a:p>
              <a:pPr algn="ctr">
                <a:defRPr/>
              </a:pPr>
              <a:r>
                <a:rPr lang="en-US" altLang="zh-CN" sz="2000" b="1" u="sng"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u="sng" dirty="0" err="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TaxVisitor</a:t>
              </a:r>
              <a:endParaRPr lang="en-US" altLang="zh-CN" sz="2400" b="1" u="sng"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9752" name="Rectangle 8"/>
            <p:cNvSpPr>
              <a:spLocks noChangeArrowheads="1"/>
            </p:cNvSpPr>
            <p:nvPr/>
          </p:nvSpPr>
          <p:spPr bwMode="auto">
            <a:xfrm>
              <a:off x="6886576" y="4294189"/>
              <a:ext cx="5100212" cy="1568450"/>
            </a:xfrm>
            <a:prstGeom prst="rect">
              <a:avLst/>
            </a:prstGeom>
            <a:solidFill>
              <a:srgbClr val="FFFFFF"/>
            </a:solidFill>
            <a:ln w="19050">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90000"/>
                </a:lnSpc>
              </a:pPr>
              <a:r>
                <a:rPr lang="en-US" altLang="zh-CN" sz="2000" b="1" dirty="0" smtClean="0">
                  <a:latin typeface="微软雅黑" panose="020B0503020204020204" pitchFamily="34" charset="-122"/>
                  <a:ea typeface="微软雅黑" panose="020B0503020204020204" pitchFamily="34" charset="-122"/>
                </a:rPr>
                <a:t>+</a:t>
              </a:r>
              <a:r>
                <a:rPr lang="en-US" altLang="zh-CN" sz="2000" b="1" dirty="0" err="1" smtClean="0">
                  <a:latin typeface="微软雅黑" panose="020B0503020204020204" pitchFamily="34" charset="-122"/>
                  <a:ea typeface="微软雅黑" panose="020B0503020204020204" pitchFamily="34" charset="-122"/>
                </a:rPr>
                <a:t>visitCharityTax</a:t>
              </a:r>
              <a:r>
                <a:rPr lang="en-US" altLang="zh-CN" sz="2000" b="1" dirty="0" smtClean="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gn="just" eaLnBrk="1" hangingPunct="1">
                <a:lnSpc>
                  <a:spcPct val="90000"/>
                </a:lnSpc>
                <a:defRPr/>
              </a:pPr>
              <a:r>
                <a:rPr lang="en-US" altLang="zh-CN" sz="2000" b="1" dirty="0" smtClean="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visitElectronicTax</a:t>
              </a:r>
              <a:r>
                <a:rPr lang="en-US" altLang="zh-CN"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000" b="1" dirty="0" err="1">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ElectronicTax</a:t>
              </a:r>
              <a:r>
                <a:rPr lang="en-US" altLang="zh-CN"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e){</a:t>
              </a:r>
              <a:endParaRPr lang="en-US" altLang="zh-CN"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eaLnBrk="1" hangingPunct="1">
                <a:lnSpc>
                  <a:spcPct val="90000"/>
                </a:lnSpc>
                <a:defRPr/>
              </a:pPr>
              <a:r>
                <a:rPr lang="en-US" altLang="zh-CN"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000" b="1" dirty="0" err="1">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e.getData</a:t>
              </a:r>
              <a:r>
                <a:rPr lang="en-US" altLang="zh-CN" sz="2000" b="1" dirty="0" smtClean="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smtClean="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eaLnBrk="1" hangingPunct="1">
                <a:lnSpc>
                  <a:spcPct val="90000"/>
                </a:lnSpc>
                <a:defRPr/>
              </a:pPr>
              <a:r>
                <a:rPr lang="en-US" altLang="zh-CN"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000" b="1" dirty="0" smtClean="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eaLnBrk="1" hangingPunct="1">
                <a:lnSpc>
                  <a:spcPct val="90000"/>
                </a:lnSpc>
                <a:defRPr/>
              </a:pPr>
              <a:r>
                <a:rPr lang="en-US" altLang="zh-CN" sz="2000" b="1" dirty="0" smtClean="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smtClean="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eaLnBrk="1" hangingPunct="1">
                <a:lnSpc>
                  <a:spcPct val="90000"/>
                </a:lnSpc>
                <a:defRPr/>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visitAutomobileTax</a:t>
              </a:r>
              <a:r>
                <a:rPr lang="en-US" altLang="zh-CN"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gn="just" eaLnBrk="1" hangingPunct="1">
                <a:lnSpc>
                  <a:spcPct val="90000"/>
                </a:lnSpc>
                <a:defRPr/>
              </a:pPr>
              <a:r>
                <a:rPr lang="en-US" altLang="zh-CN" sz="2000" b="1" dirty="0" smtClean="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grpSp>
      <p:grpSp>
        <p:nvGrpSpPr>
          <p:cNvPr id="6" name="组合 5"/>
          <p:cNvGrpSpPr/>
          <p:nvPr/>
        </p:nvGrpSpPr>
        <p:grpSpPr bwMode="auto">
          <a:xfrm>
            <a:off x="3062542" y="4363702"/>
            <a:ext cx="2846387" cy="296863"/>
            <a:chOff x="2446338" y="4133850"/>
            <a:chExt cx="2846387" cy="296863"/>
          </a:xfrm>
        </p:grpSpPr>
        <p:sp>
          <p:nvSpPr>
            <p:cNvPr id="159751" name="Rectangle 7"/>
            <p:cNvSpPr>
              <a:spLocks noChangeArrowheads="1"/>
            </p:cNvSpPr>
            <p:nvPr/>
          </p:nvSpPr>
          <p:spPr bwMode="auto">
            <a:xfrm>
              <a:off x="2555875" y="4133850"/>
              <a:ext cx="2736850" cy="221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defRPr/>
              </a:pP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v.visitElectronicTax</a:t>
              </a:r>
              <a:r>
                <a:rPr lang="en-US" altLang="zh-CN" b="1" dirty="0">
                  <a:latin typeface="微软雅黑" panose="020B0503020204020204" pitchFamily="34" charset="-122"/>
                  <a:ea typeface="微软雅黑" panose="020B0503020204020204" pitchFamily="34" charset="-122"/>
                </a:rPr>
                <a:t>(this)</a:t>
              </a:r>
              <a:endParaRPr lang="en-US" altLang="zh-CN" b="1" dirty="0">
                <a:latin typeface="微软雅黑" panose="020B0503020204020204" pitchFamily="34" charset="-122"/>
                <a:ea typeface="微软雅黑" panose="020B0503020204020204" pitchFamily="34" charset="-122"/>
              </a:endParaRPr>
            </a:p>
          </p:txBody>
        </p:sp>
        <p:sp>
          <p:nvSpPr>
            <p:cNvPr id="27659" name="Line 12"/>
            <p:cNvSpPr>
              <a:spLocks noChangeShapeType="1"/>
            </p:cNvSpPr>
            <p:nvPr/>
          </p:nvSpPr>
          <p:spPr bwMode="auto">
            <a:xfrm>
              <a:off x="2446338" y="4430713"/>
              <a:ext cx="2846387" cy="0"/>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bwMode="auto">
          <a:xfrm>
            <a:off x="2939741" y="4681049"/>
            <a:ext cx="3420000" cy="337578"/>
            <a:chOff x="2051050" y="4588435"/>
            <a:chExt cx="3744913" cy="337578"/>
          </a:xfrm>
        </p:grpSpPr>
        <p:sp>
          <p:nvSpPr>
            <p:cNvPr id="27661" name="Line 13"/>
            <p:cNvSpPr>
              <a:spLocks noChangeShapeType="1"/>
            </p:cNvSpPr>
            <p:nvPr/>
          </p:nvSpPr>
          <p:spPr bwMode="auto">
            <a:xfrm flipH="1">
              <a:off x="2051050" y="4926013"/>
              <a:ext cx="3744913" cy="0"/>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662" name="Rectangle 14"/>
            <p:cNvSpPr>
              <a:spLocks noChangeArrowheads="1"/>
            </p:cNvSpPr>
            <p:nvPr/>
          </p:nvSpPr>
          <p:spPr bwMode="auto">
            <a:xfrm>
              <a:off x="2650162" y="4588435"/>
              <a:ext cx="1899637"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000" tIns="0" rIns="18000" bIns="0">
              <a:spAutoFit/>
            </a:bodyPr>
            <a:lstStyle/>
            <a:p>
              <a:pPr>
                <a:spcBef>
                  <a:spcPct val="20000"/>
                </a:spcBef>
              </a:pPr>
              <a:r>
                <a:rPr lang="en-US" altLang="zh-CN" sz="2000" b="1" dirty="0" err="1">
                  <a:latin typeface="微软雅黑" panose="020B0503020204020204" pitchFamily="34" charset="-122"/>
                  <a:ea typeface="微软雅黑" panose="020B0503020204020204" pitchFamily="34" charset="-122"/>
                </a:rPr>
                <a:t>tax.getData</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grpSp>
      <p:sp>
        <p:nvSpPr>
          <p:cNvPr id="27663" name="Rectangle 16"/>
          <p:cNvSpPr>
            <a:spLocks noGrp="1" noChangeArrowheads="1"/>
          </p:cNvSpPr>
          <p:nvPr>
            <p:ph type="title"/>
          </p:nvPr>
        </p:nvSpPr>
        <p:spPr>
          <a:xfrm>
            <a:off x="1774825" y="112713"/>
            <a:ext cx="8434388" cy="561975"/>
          </a:xfrm>
        </p:spPr>
        <p:txBody>
          <a:bodyPr/>
          <a:lstStyle/>
          <a:p>
            <a:pPr eaLnBrk="1" hangingPunct="1"/>
            <a:r>
              <a:rPr lang="en-US" altLang="en-US" sz="2700" b="1" dirty="0">
                <a:latin typeface="微软雅黑" panose="020B0503020204020204" pitchFamily="34" charset="-122"/>
                <a:ea typeface="微软雅黑" panose="020B0503020204020204" pitchFamily="34" charset="-122"/>
              </a:rPr>
              <a:t>Example 1</a:t>
            </a:r>
            <a:r>
              <a:rPr lang="en-US" altLang="en-US" sz="2700" b="1" dirty="0" smtClean="0">
                <a:latin typeface="微软雅黑" panose="020B0503020204020204" pitchFamily="34" charset="-122"/>
                <a:ea typeface="微软雅黑" panose="020B0503020204020204" pitchFamily="34" charset="-122"/>
              </a:rPr>
              <a:t>: </a:t>
            </a:r>
            <a:r>
              <a:rPr lang="en-US" altLang="en-US" sz="2700" b="1" dirty="0">
                <a:latin typeface="微软雅黑" panose="020B0503020204020204" pitchFamily="34" charset="-122"/>
                <a:ea typeface="微软雅黑" panose="020B0503020204020204" pitchFamily="34" charset="-122"/>
              </a:rPr>
              <a:t>tax computation problem (</a:t>
            </a:r>
            <a:r>
              <a:rPr lang="en-US" altLang="en-US" sz="2700" b="1" dirty="0" err="1">
                <a:latin typeface="微软雅黑" panose="020B0503020204020204" pitchFamily="34" charset="-122"/>
                <a:ea typeface="微软雅黑" panose="020B0503020204020204" pitchFamily="34" charset="-122"/>
              </a:rPr>
              <a:t>税收问题</a:t>
            </a:r>
            <a:r>
              <a:rPr lang="en-US" altLang="en-US" sz="2700" b="1" dirty="0">
                <a:latin typeface="微软雅黑" panose="020B0503020204020204" pitchFamily="34" charset="-122"/>
                <a:ea typeface="微软雅黑" panose="020B0503020204020204" pitchFamily="34" charset="-122"/>
              </a:rPr>
              <a:t>)</a:t>
            </a:r>
            <a:endParaRPr lang="en-US" altLang="zh-CN" sz="2700" b="1" dirty="0">
              <a:latin typeface="微软雅黑" panose="020B0503020204020204" pitchFamily="34" charset="-122"/>
              <a:ea typeface="微软雅黑" panose="020B0503020204020204" pitchFamily="34" charset="-122"/>
            </a:endParaRPr>
          </a:p>
        </p:txBody>
      </p:sp>
      <p:sp>
        <p:nvSpPr>
          <p:cNvPr id="27664" name="Rectangle 17"/>
          <p:cNvSpPr>
            <a:spLocks noChangeArrowheads="1"/>
          </p:cNvSpPr>
          <p:nvPr/>
        </p:nvSpPr>
        <p:spPr bwMode="auto">
          <a:xfrm>
            <a:off x="967509" y="1971675"/>
            <a:ext cx="1800225" cy="406400"/>
          </a:xfrm>
          <a:prstGeom prst="rect">
            <a:avLst/>
          </a:prstGeom>
          <a:solidFill>
            <a:srgbClr val="FFFFFF"/>
          </a:solidFill>
          <a:ln w="9525">
            <a:solidFill>
              <a:schemeClr val="tx1"/>
            </a:solidFill>
            <a:miter lim="800000"/>
          </a:ln>
        </p:spPr>
        <p:txBody>
          <a:bodyPr anchor="ctr">
            <a:spAutoFit/>
          </a:bodyPr>
          <a:lstStyle/>
          <a:p>
            <a:r>
              <a:rPr lang="en-US" altLang="zh-CN" sz="2000" b="1" dirty="0">
                <a:latin typeface="微软雅黑" panose="020B0503020204020204" pitchFamily="34" charset="-122"/>
                <a:ea typeface="微软雅黑" panose="020B0503020204020204" pitchFamily="34" charset="-122"/>
              </a:rPr>
              <a:t>main()</a:t>
            </a:r>
            <a:endParaRPr lang="en-US" altLang="zh-CN" sz="2000" b="1" dirty="0">
              <a:latin typeface="微软雅黑" panose="020B0503020204020204" pitchFamily="34" charset="-122"/>
              <a:ea typeface="微软雅黑" panose="020B0503020204020204" pitchFamily="34" charset="-122"/>
            </a:endParaRPr>
          </a:p>
        </p:txBody>
      </p:sp>
      <p:grpSp>
        <p:nvGrpSpPr>
          <p:cNvPr id="4" name="组合 3"/>
          <p:cNvGrpSpPr/>
          <p:nvPr/>
        </p:nvGrpSpPr>
        <p:grpSpPr bwMode="auto">
          <a:xfrm>
            <a:off x="1858096" y="2401888"/>
            <a:ext cx="2134750" cy="1439862"/>
            <a:chOff x="1141413" y="2401888"/>
            <a:chExt cx="2134750" cy="1439862"/>
          </a:xfrm>
        </p:grpSpPr>
        <p:sp>
          <p:nvSpPr>
            <p:cNvPr id="159753" name="Rectangle 9"/>
            <p:cNvSpPr>
              <a:spLocks noChangeArrowheads="1"/>
            </p:cNvSpPr>
            <p:nvPr/>
          </p:nvSpPr>
          <p:spPr bwMode="auto">
            <a:xfrm>
              <a:off x="1187450" y="2749550"/>
              <a:ext cx="208871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tax.accept(v);</a:t>
              </a:r>
              <a:endParaRPr lang="en-US" altLang="zh-CN"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7667" name="Line 18"/>
            <p:cNvSpPr>
              <a:spLocks noChangeShapeType="1"/>
            </p:cNvSpPr>
            <p:nvPr/>
          </p:nvSpPr>
          <p:spPr bwMode="auto">
            <a:xfrm>
              <a:off x="1141413" y="2401888"/>
              <a:ext cx="0" cy="1439862"/>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7668" name="Rectangle 19"/>
          <p:cNvSpPr>
            <a:spLocks noChangeArrowheads="1"/>
          </p:cNvSpPr>
          <p:nvPr/>
        </p:nvSpPr>
        <p:spPr bwMode="auto">
          <a:xfrm>
            <a:off x="967508" y="1541463"/>
            <a:ext cx="1798638" cy="431800"/>
          </a:xfrm>
          <a:prstGeom prst="rect">
            <a:avLst/>
          </a:prstGeom>
          <a:solidFill>
            <a:srgbClr val="FFFFFF"/>
          </a:solidFill>
          <a:ln w="9525">
            <a:solidFill>
              <a:schemeClr val="tx1"/>
            </a:solidFill>
            <a:miter lim="800000"/>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Client</a:t>
            </a:r>
            <a:endParaRPr lang="en-US" altLang="zh-CN" sz="2800" b="1" dirty="0">
              <a:latin typeface="微软雅黑" panose="020B0503020204020204" pitchFamily="34" charset="-122"/>
              <a:ea typeface="微软雅黑" panose="020B0503020204020204" pitchFamily="34" charset="-122"/>
            </a:endParaRPr>
          </a:p>
        </p:txBody>
      </p:sp>
      <p:sp>
        <p:nvSpPr>
          <p:cNvPr id="159764" name="AutoShape 20"/>
          <p:cNvSpPr>
            <a:spLocks noChangeArrowheads="1"/>
          </p:cNvSpPr>
          <p:nvPr/>
        </p:nvSpPr>
        <p:spPr bwMode="auto">
          <a:xfrm>
            <a:off x="3486872" y="1341437"/>
            <a:ext cx="5230057" cy="1301751"/>
          </a:xfrm>
          <a:prstGeom prst="foldedCorner">
            <a:avLst>
              <a:gd name="adj" fmla="val 12500"/>
            </a:avLst>
          </a:prstGeom>
          <a:solidFill>
            <a:srgbClr val="FFFFFF"/>
          </a:solidFill>
          <a:ln w="9525">
            <a:solidFill>
              <a:schemeClr val="tx1"/>
            </a:solidFill>
            <a:round/>
          </a:ln>
        </p:spPr>
        <p:txBody>
          <a:bodyPr wrap="none" lIns="0" rIns="0" anchor="ctr"/>
          <a:lstStyle/>
          <a:p>
            <a:r>
              <a:rPr lang="en-US" altLang="zh-CN" sz="2400" b="1" dirty="0" err="1">
                <a:latin typeface="微软雅黑" panose="020B0503020204020204" pitchFamily="34" charset="-122"/>
                <a:ea typeface="微软雅黑" panose="020B0503020204020204" pitchFamily="34" charset="-122"/>
              </a:rPr>
              <a:t>TaxVisitor</a:t>
            </a:r>
            <a:r>
              <a:rPr lang="en-US" altLang="zh-CN" sz="2400" b="1" dirty="0">
                <a:latin typeface="微软雅黑" panose="020B0503020204020204" pitchFamily="34" charset="-122"/>
                <a:ea typeface="微软雅黑" panose="020B0503020204020204" pitchFamily="34" charset="-122"/>
              </a:rPr>
              <a:t> v = new </a:t>
            </a:r>
            <a:r>
              <a:rPr lang="en-US" altLang="zh-CN" sz="2400" b="1" dirty="0" err="1">
                <a:latin typeface="微软雅黑" panose="020B0503020204020204" pitchFamily="34" charset="-122"/>
                <a:ea typeface="微软雅黑" panose="020B0503020204020204" pitchFamily="34" charset="-122"/>
              </a:rPr>
              <a:t>TaxVisitor</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Tax </a:t>
            </a:r>
            <a:r>
              <a:rPr lang="en-US" altLang="zh-CN" sz="2400" b="1" dirty="0" err="1">
                <a:latin typeface="微软雅黑" panose="020B0503020204020204" pitchFamily="34" charset="-122"/>
                <a:ea typeface="微软雅黑" panose="020B0503020204020204" pitchFamily="34" charset="-122"/>
              </a:rPr>
              <a:t>tax</a:t>
            </a:r>
            <a:r>
              <a:rPr lang="en-US" altLang="zh-CN" sz="2400" b="1" dirty="0">
                <a:latin typeface="微软雅黑" panose="020B0503020204020204" pitchFamily="34" charset="-122"/>
                <a:ea typeface="微软雅黑" panose="020B0503020204020204" pitchFamily="34" charset="-122"/>
              </a:rPr>
              <a:t> = new </a:t>
            </a:r>
            <a:r>
              <a:rPr lang="en-US" altLang="zh-CN" sz="2400" b="1" dirty="0" err="1">
                <a:latin typeface="微软雅黑" panose="020B0503020204020204" pitchFamily="34" charset="-122"/>
                <a:ea typeface="微软雅黑" panose="020B0503020204020204" pitchFamily="34" charset="-122"/>
              </a:rPr>
              <a:t>ElectronicTax</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r>
              <a:rPr lang="en-US" altLang="zh-CN" sz="2400" b="1" dirty="0" err="1">
                <a:latin typeface="微软雅黑" panose="020B0503020204020204" pitchFamily="34" charset="-122"/>
                <a:ea typeface="微软雅黑" panose="020B0503020204020204" pitchFamily="34" charset="-122"/>
              </a:rPr>
              <a:t>tax.accept</a:t>
            </a:r>
            <a:r>
              <a:rPr lang="en-US" altLang="zh-CN" sz="2400" b="1" dirty="0">
                <a:latin typeface="微软雅黑" panose="020B0503020204020204" pitchFamily="34" charset="-122"/>
                <a:ea typeface="微软雅黑" panose="020B0503020204020204" pitchFamily="34" charset="-122"/>
              </a:rPr>
              <a:t>(v)</a:t>
            </a:r>
            <a:endParaRPr lang="en-US" altLang="zh-CN" sz="2400" dirty="0">
              <a:latin typeface="微软雅黑" panose="020B0503020204020204" pitchFamily="34" charset="-122"/>
              <a:ea typeface="微软雅黑" panose="020B0503020204020204" pitchFamily="34" charset="-122"/>
            </a:endParaRPr>
          </a:p>
        </p:txBody>
      </p:sp>
      <p:sp>
        <p:nvSpPr>
          <p:cNvPr id="27670" name="Oval 21"/>
          <p:cNvSpPr>
            <a:spLocks noChangeArrowheads="1"/>
          </p:cNvSpPr>
          <p:nvPr/>
        </p:nvSpPr>
        <p:spPr bwMode="auto">
          <a:xfrm>
            <a:off x="2118446" y="2093913"/>
            <a:ext cx="144462" cy="144462"/>
          </a:xfrm>
          <a:prstGeom prst="ellipse">
            <a:avLst/>
          </a:prstGeom>
          <a:solidFill>
            <a:srgbClr val="FFFFFF"/>
          </a:solidFill>
          <a:ln w="9525">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7671" name="Line 22"/>
          <p:cNvSpPr>
            <a:spLocks noChangeShapeType="1"/>
          </p:cNvSpPr>
          <p:nvPr/>
        </p:nvSpPr>
        <p:spPr bwMode="auto">
          <a:xfrm>
            <a:off x="2262909" y="2165350"/>
            <a:ext cx="1223963"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672" name="Text Box 23"/>
          <p:cNvSpPr txBox="1">
            <a:spLocks noChangeArrowheads="1"/>
          </p:cNvSpPr>
          <p:nvPr/>
        </p:nvSpPr>
        <p:spPr bwMode="auto">
          <a:xfrm>
            <a:off x="2495551" y="6165851"/>
            <a:ext cx="608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a:t>Interactions involved in the above design</a:t>
            </a:r>
            <a:endParaRPr lang="en-US" altLang="zh-CN" sz="2000" b="1"/>
          </a:p>
        </p:txBody>
      </p:sp>
      <p:grpSp>
        <p:nvGrpSpPr>
          <p:cNvPr id="5" name="组合 4"/>
          <p:cNvGrpSpPr/>
          <p:nvPr/>
        </p:nvGrpSpPr>
        <p:grpSpPr bwMode="auto">
          <a:xfrm>
            <a:off x="1533346" y="4494214"/>
            <a:ext cx="2736850" cy="1368425"/>
            <a:chOff x="1042988" y="4494213"/>
            <a:chExt cx="2736850" cy="1368425"/>
          </a:xfrm>
        </p:grpSpPr>
        <p:sp>
          <p:nvSpPr>
            <p:cNvPr id="27674" name="Oval 28"/>
            <p:cNvSpPr>
              <a:spLocks noChangeArrowheads="1"/>
            </p:cNvSpPr>
            <p:nvPr/>
          </p:nvSpPr>
          <p:spPr bwMode="auto">
            <a:xfrm>
              <a:off x="2195513" y="4494213"/>
              <a:ext cx="142875" cy="144462"/>
            </a:xfrm>
            <a:prstGeom prst="ellipse">
              <a:avLst/>
            </a:prstGeom>
            <a:solidFill>
              <a:srgbClr val="FFFFFF"/>
            </a:solidFill>
            <a:ln w="9525">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7675" name="Line 29"/>
            <p:cNvSpPr>
              <a:spLocks noChangeShapeType="1"/>
            </p:cNvSpPr>
            <p:nvPr/>
          </p:nvSpPr>
          <p:spPr bwMode="auto">
            <a:xfrm>
              <a:off x="2266950" y="4638675"/>
              <a:ext cx="0" cy="792163"/>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676" name="AutoShape 30"/>
            <p:cNvSpPr>
              <a:spLocks noChangeArrowheads="1"/>
            </p:cNvSpPr>
            <p:nvPr/>
          </p:nvSpPr>
          <p:spPr bwMode="auto">
            <a:xfrm>
              <a:off x="1042988" y="5286375"/>
              <a:ext cx="2736850" cy="576263"/>
            </a:xfrm>
            <a:prstGeom prst="foldedCorner">
              <a:avLst>
                <a:gd name="adj" fmla="val 12500"/>
              </a:avLst>
            </a:prstGeom>
            <a:solidFill>
              <a:srgbClr val="FFFFFF"/>
            </a:solidFill>
            <a:ln w="9525">
              <a:solidFill>
                <a:schemeClr val="tx1"/>
              </a:solidFill>
              <a:round/>
            </a:ln>
          </p:spPr>
          <p:txBody>
            <a:bodyPr wrap="none" lIns="0" rIns="0" anchor="ctr"/>
            <a:lstStyle/>
            <a:p>
              <a:pPr algn="ctr"/>
              <a:r>
                <a:rPr lang="en-US" altLang="zh-CN" sz="2000" b="1">
                  <a:solidFill>
                    <a:srgbClr val="0000CC"/>
                  </a:solidFill>
                  <a:latin typeface="微软雅黑" panose="020B0503020204020204" pitchFamily="34" charset="-122"/>
                  <a:ea typeface="微软雅黑" panose="020B0503020204020204" pitchFamily="34" charset="-122"/>
                </a:rPr>
                <a:t>v. visitElectronicTax()</a:t>
              </a:r>
              <a:endParaRPr lang="en-US" altLang="zh-CN" sz="2000" b="1">
                <a:solidFill>
                  <a:srgbClr val="0000CC"/>
                </a:solidFill>
                <a:latin typeface="微软雅黑" panose="020B0503020204020204" pitchFamily="34" charset="-122"/>
                <a:ea typeface="微软雅黑" panose="020B0503020204020204" pitchFamily="34" charset="-122"/>
              </a:endParaRPr>
            </a:p>
          </p:txBody>
        </p:sp>
      </p:grpSp>
      <p:sp>
        <p:nvSpPr>
          <p:cNvPr id="17433" name="Text Box 25"/>
          <p:cNvSpPr txBox="1">
            <a:spLocks noChangeArrowheads="1"/>
          </p:cNvSpPr>
          <p:nvPr/>
        </p:nvSpPr>
        <p:spPr bwMode="auto">
          <a:xfrm>
            <a:off x="4064721" y="2690813"/>
            <a:ext cx="54721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accept</a:t>
            </a:r>
            <a:r>
              <a:rPr lang="zh-CN" altLang="en-US" sz="2400" b="1" dirty="0">
                <a:latin typeface="微软雅黑" panose="020B0503020204020204" pitchFamily="34" charset="-122"/>
                <a:ea typeface="微软雅黑" panose="020B0503020204020204" pitchFamily="34" charset="-122"/>
              </a:rPr>
              <a:t>方法，而不是通过构造方法</a:t>
            </a:r>
            <a:endParaRPr lang="zh-CN" altLang="en-US" sz="2400" b="1" dirty="0">
              <a:latin typeface="微软雅黑" panose="020B0503020204020204" pitchFamily="34" charset="-122"/>
              <a:ea typeface="微软雅黑" panose="020B0503020204020204" pitchFamily="34" charset="-122"/>
            </a:endParaRPr>
          </a:p>
          <a:p>
            <a:pPr eaLnBrk="1" hangingPunct="1">
              <a:spcBef>
                <a:spcPct val="0"/>
              </a:spcBef>
              <a:buFontTx/>
              <a:buNone/>
              <a:defRPr/>
            </a:pPr>
            <a:r>
              <a:rPr lang="zh-CN" altLang="en-US" sz="2400" b="1" dirty="0">
                <a:latin typeface="微软雅黑" panose="020B0503020204020204" pitchFamily="34" charset="-122"/>
                <a:ea typeface="微软雅黑" panose="020B0503020204020204" pitchFamily="34" charset="-122"/>
              </a:rPr>
              <a:t>将访问者对象拉入</a:t>
            </a:r>
            <a:endParaRPr lang="zh-CN" altLang="en-US" sz="2400" b="1" dirty="0">
              <a:latin typeface="微软雅黑" panose="020B0503020204020204" pitchFamily="34" charset="-122"/>
              <a:ea typeface="微软雅黑" panose="020B0503020204020204" pitchFamily="34" charset="-122"/>
            </a:endParaRPr>
          </a:p>
        </p:txBody>
      </p:sp>
      <p:sp>
        <p:nvSpPr>
          <p:cNvPr id="8" name="棱台 7">
            <a:hlinkClick r:id="rId1" action="ppaction://hlinksldjump"/>
          </p:cNvPr>
          <p:cNvSpPr/>
          <p:nvPr/>
        </p:nvSpPr>
        <p:spPr>
          <a:xfrm>
            <a:off x="9847386" y="5737609"/>
            <a:ext cx="1801838" cy="778285"/>
          </a:xfrm>
          <a:prstGeom prst="bevel">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9764">
                                            <p:txEl>
                                              <p:pRg st="0" end="0"/>
                                            </p:txEl>
                                          </p:spTgt>
                                        </p:tgtEl>
                                        <p:attrNameLst>
                                          <p:attrName>style.visibility</p:attrName>
                                        </p:attrNameLst>
                                      </p:cBhvr>
                                      <p:to>
                                        <p:strVal val="visible"/>
                                      </p:to>
                                    </p:set>
                                    <p:animEffect transition="in" filter="fade">
                                      <p:cBhvr>
                                        <p:cTn id="7" dur="1000"/>
                                        <p:tgtEl>
                                          <p:spTgt spid="159764">
                                            <p:txEl>
                                              <p:pRg st="0" end="0"/>
                                            </p:txEl>
                                          </p:spTgt>
                                        </p:tgtEl>
                                      </p:cBhvr>
                                    </p:animEffect>
                                    <p:anim calcmode="lin" valueType="num">
                                      <p:cBhvr>
                                        <p:cTn id="8" dur="1000" fill="hold"/>
                                        <p:tgtEl>
                                          <p:spTgt spid="15976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976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9764">
                                            <p:txEl>
                                              <p:pRg st="1" end="1"/>
                                            </p:txEl>
                                          </p:spTgt>
                                        </p:tgtEl>
                                        <p:attrNameLst>
                                          <p:attrName>style.visibility</p:attrName>
                                        </p:attrNameLst>
                                      </p:cBhvr>
                                      <p:to>
                                        <p:strVal val="visible"/>
                                      </p:to>
                                    </p:set>
                                    <p:animEffect transition="in" filter="fade">
                                      <p:cBhvr>
                                        <p:cTn id="20" dur="1000"/>
                                        <p:tgtEl>
                                          <p:spTgt spid="159764">
                                            <p:txEl>
                                              <p:pRg st="1" end="1"/>
                                            </p:txEl>
                                          </p:spTgt>
                                        </p:tgtEl>
                                      </p:cBhvr>
                                    </p:animEffect>
                                    <p:anim calcmode="lin" valueType="num">
                                      <p:cBhvr>
                                        <p:cTn id="21" dur="1000" fill="hold"/>
                                        <p:tgtEl>
                                          <p:spTgt spid="15976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1597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59764">
                                            <p:txEl>
                                              <p:pRg st="2" end="2"/>
                                            </p:txEl>
                                          </p:spTgt>
                                        </p:tgtEl>
                                        <p:attrNameLst>
                                          <p:attrName>style.visibility</p:attrName>
                                        </p:attrNameLst>
                                      </p:cBhvr>
                                      <p:to>
                                        <p:strVal val="visible"/>
                                      </p:to>
                                    </p:set>
                                    <p:animEffect transition="in" filter="fade">
                                      <p:cBhvr>
                                        <p:cTn id="34" dur="1000"/>
                                        <p:tgtEl>
                                          <p:spTgt spid="159764">
                                            <p:txEl>
                                              <p:pRg st="2" end="2"/>
                                            </p:txEl>
                                          </p:spTgt>
                                        </p:tgtEl>
                                      </p:cBhvr>
                                    </p:animEffect>
                                    <p:anim calcmode="lin" valueType="num">
                                      <p:cBhvr>
                                        <p:cTn id="35" dur="1000" fill="hold"/>
                                        <p:tgtEl>
                                          <p:spTgt spid="159764">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5976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circle(in)">
                                      <p:cBhvr>
                                        <p:cTn id="55" dur="20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1000"/>
                                        <p:tgtEl>
                                          <p:spTgt spid="7"/>
                                        </p:tgtEl>
                                      </p:cBhvr>
                                    </p:animEffect>
                                    <p:anim calcmode="lin" valueType="num">
                                      <p:cBhvr>
                                        <p:cTn id="61" dur="1000" fill="hold"/>
                                        <p:tgtEl>
                                          <p:spTgt spid="7"/>
                                        </p:tgtEl>
                                        <p:attrNameLst>
                                          <p:attrName>ppt_x</p:attrName>
                                        </p:attrNameLst>
                                      </p:cBhvr>
                                      <p:tavLst>
                                        <p:tav tm="0">
                                          <p:val>
                                            <p:strVal val="#ppt_x"/>
                                          </p:val>
                                        </p:tav>
                                        <p:tav tm="100000">
                                          <p:val>
                                            <p:strVal val="#ppt_x"/>
                                          </p:val>
                                        </p:tav>
                                      </p:tavLst>
                                    </p:anim>
                                    <p:anim calcmode="lin" valueType="num">
                                      <p:cBhvr>
                                        <p:cTn id="6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7433"/>
                                        </p:tgtEl>
                                        <p:attrNameLst>
                                          <p:attrName>style.visibility</p:attrName>
                                        </p:attrNameLst>
                                      </p:cBhvr>
                                      <p:to>
                                        <p:strVal val="visible"/>
                                      </p:to>
                                    </p:set>
                                    <p:animEffect transition="in" filter="fade">
                                      <p:cBhvr>
                                        <p:cTn id="67" dur="1000"/>
                                        <p:tgtEl>
                                          <p:spTgt spid="17433"/>
                                        </p:tgtEl>
                                      </p:cBhvr>
                                    </p:animEffect>
                                    <p:anim calcmode="lin" valueType="num">
                                      <p:cBhvr>
                                        <p:cTn id="68" dur="1000" fill="hold"/>
                                        <p:tgtEl>
                                          <p:spTgt spid="17433"/>
                                        </p:tgtEl>
                                        <p:attrNameLst>
                                          <p:attrName>ppt_x</p:attrName>
                                        </p:attrNameLst>
                                      </p:cBhvr>
                                      <p:tavLst>
                                        <p:tav tm="0">
                                          <p:val>
                                            <p:strVal val="#ppt_x"/>
                                          </p:val>
                                        </p:tav>
                                        <p:tav tm="100000">
                                          <p:val>
                                            <p:strVal val="#ppt_x"/>
                                          </p:val>
                                        </p:tav>
                                      </p:tavLst>
                                    </p:anim>
                                    <p:anim calcmode="lin" valueType="num">
                                      <p:cBhvr>
                                        <p:cTn id="69" dur="1000" fill="hold"/>
                                        <p:tgtEl>
                                          <p:spTgt spid="174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DA0F078-7521-4288-A10B-62966ED68A97}" type="slidenum">
              <a:rPr lang="en-US" altLang="zh-CN"/>
            </a:fld>
            <a:endParaRPr lang="en-US" altLang="zh-CN"/>
          </a:p>
        </p:txBody>
      </p:sp>
      <p:sp>
        <p:nvSpPr>
          <p:cNvPr id="28674" name="Rectangle 2"/>
          <p:cNvSpPr>
            <a:spLocks noGrp="1" noChangeArrowheads="1"/>
          </p:cNvSpPr>
          <p:nvPr>
            <p:ph type="title"/>
          </p:nvPr>
        </p:nvSpPr>
        <p:spPr/>
        <p:txBody>
          <a:bodyPr/>
          <a:lstStyle/>
          <a:p>
            <a:pPr eaLnBrk="1" hangingPunct="1"/>
            <a:endParaRPr lang="zh-CN" altLang="zh-CN" smtClean="0"/>
          </a:p>
        </p:txBody>
      </p:sp>
      <p:sp>
        <p:nvSpPr>
          <p:cNvPr id="129027" name="AutoShape 3"/>
          <p:cNvSpPr>
            <a:spLocks noChangeArrowheads="1"/>
          </p:cNvSpPr>
          <p:nvPr/>
        </p:nvSpPr>
        <p:spPr bwMode="auto">
          <a:xfrm>
            <a:off x="1240325" y="2565401"/>
            <a:ext cx="8809022" cy="1800225"/>
          </a:xfrm>
          <a:prstGeom prst="bevel">
            <a:avLst>
              <a:gd name="adj" fmla="val 6241"/>
            </a:avLst>
          </a:prstGeom>
          <a:solidFill>
            <a:srgbClr val="FFCC00">
              <a:alpha val="33000"/>
            </a:srgbClr>
          </a:solidFill>
          <a:ln w="9525">
            <a:solidFill>
              <a:schemeClr val="tx1"/>
            </a:solidFill>
            <a:miter lim="800000"/>
          </a:ln>
          <a:effectLst/>
        </p:spPr>
        <p:txBody>
          <a:bodyPr wrap="none" anchor="ctr"/>
          <a:lstStyle/>
          <a:p>
            <a:pPr algn="ctr">
              <a:lnSpc>
                <a:spcPct val="150000"/>
              </a:lnSpc>
              <a:defRPr/>
            </a:pPr>
            <a:r>
              <a:rPr lang="en-US" altLang="zh-CN"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Official Diagram of the Visitor Pattern</a:t>
            </a:r>
            <a:endParaRPr lang="en-US" altLang="zh-CN"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gn="ctr">
              <a:lnSpc>
                <a:spcPct val="150000"/>
              </a:lnSpc>
              <a:defRPr/>
            </a:pPr>
            <a:r>
              <a:rPr lang="zh-CN" altLang="en-US" sz="36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访问者模式类图</a:t>
            </a:r>
            <a:endParaRPr lang="en-US" altLang="zh-CN" sz="36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Text Box 4"/>
          <p:cNvSpPr txBox="1">
            <a:spLocks noChangeArrowheads="1"/>
          </p:cNvSpPr>
          <p:nvPr/>
        </p:nvSpPr>
        <p:spPr bwMode="auto">
          <a:xfrm>
            <a:off x="6527800" y="288110"/>
            <a:ext cx="2533650"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i="1">
                <a:effectLst>
                  <a:outerShdw blurRad="38100" dist="38100" dir="2700000" algn="tl">
                    <a:srgbClr val="C0C0C0"/>
                  </a:outerShdw>
                </a:effectLst>
                <a:latin typeface="微软雅黑" panose="020B0503020204020204" pitchFamily="34" charset="-122"/>
                <a:ea typeface="微软雅黑" panose="020B0503020204020204" pitchFamily="34" charset="-122"/>
              </a:rPr>
              <a:t>Visitor</a:t>
            </a:r>
            <a:endParaRPr lang="en-US" altLang="zh-CN" sz="2000" b="1" i="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53" name="Text Box 5"/>
          <p:cNvSpPr txBox="1">
            <a:spLocks noChangeArrowheads="1"/>
          </p:cNvSpPr>
          <p:nvPr/>
        </p:nvSpPr>
        <p:spPr bwMode="auto">
          <a:xfrm>
            <a:off x="6527800" y="711974"/>
            <a:ext cx="2533650" cy="606425"/>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sz="1600" b="1" i="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visitElementA(ElementA)</a:t>
            </a:r>
            <a:endParaRPr lang="en-US" altLang="zh-CN" sz="1600" b="1" i="1">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i="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visitElementB(ElementB)</a:t>
            </a:r>
            <a:endParaRPr lang="en-US" altLang="zh-CN" sz="1600" b="1" i="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488" name="Text Box 6"/>
          <p:cNvSpPr txBox="1">
            <a:spLocks noChangeArrowheads="1"/>
          </p:cNvSpPr>
          <p:nvPr/>
        </p:nvSpPr>
        <p:spPr bwMode="auto">
          <a:xfrm>
            <a:off x="5035550" y="1844675"/>
            <a:ext cx="2528888" cy="40005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Visitor1</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489" name="Text Box 7"/>
          <p:cNvSpPr txBox="1">
            <a:spLocks noChangeArrowheads="1"/>
          </p:cNvSpPr>
          <p:nvPr/>
        </p:nvSpPr>
        <p:spPr bwMode="auto">
          <a:xfrm>
            <a:off x="5035550" y="2268539"/>
            <a:ext cx="2528888" cy="606425"/>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visitElementA(ElementA)</a:t>
            </a:r>
            <a:endPar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visitElementB(ElementB)</a:t>
            </a:r>
            <a:endPar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56" name="Text Box 8"/>
          <p:cNvSpPr txBox="1">
            <a:spLocks noChangeArrowheads="1"/>
          </p:cNvSpPr>
          <p:nvPr/>
        </p:nvSpPr>
        <p:spPr bwMode="auto">
          <a:xfrm>
            <a:off x="7751763" y="1844675"/>
            <a:ext cx="2552700" cy="40005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Visitor2</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57" name="Text Box 9"/>
          <p:cNvSpPr txBox="1">
            <a:spLocks noChangeArrowheads="1"/>
          </p:cNvSpPr>
          <p:nvPr/>
        </p:nvSpPr>
        <p:spPr bwMode="auto">
          <a:xfrm>
            <a:off x="7751763" y="2268539"/>
            <a:ext cx="2552700" cy="606425"/>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visitElementA(ElementA)</a:t>
            </a:r>
            <a:endPar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visitElementB(ElementB)</a:t>
            </a:r>
            <a:endPar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9703" name="Line 10"/>
          <p:cNvSpPr>
            <a:spLocks noChangeShapeType="1"/>
          </p:cNvSpPr>
          <p:nvPr/>
        </p:nvSpPr>
        <p:spPr bwMode="auto">
          <a:xfrm flipV="1">
            <a:off x="6307138" y="1628775"/>
            <a:ext cx="269875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704" name="Line 11"/>
          <p:cNvSpPr>
            <a:spLocks noChangeShapeType="1"/>
          </p:cNvSpPr>
          <p:nvPr/>
        </p:nvSpPr>
        <p:spPr bwMode="auto">
          <a:xfrm>
            <a:off x="8988425" y="1628776"/>
            <a:ext cx="0" cy="21272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705" name="Line 12"/>
          <p:cNvSpPr>
            <a:spLocks noChangeShapeType="1"/>
          </p:cNvSpPr>
          <p:nvPr/>
        </p:nvSpPr>
        <p:spPr bwMode="auto">
          <a:xfrm>
            <a:off x="6332538" y="1628776"/>
            <a:ext cx="0" cy="21272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706" name="Line 13"/>
          <p:cNvSpPr>
            <a:spLocks noChangeShapeType="1"/>
          </p:cNvSpPr>
          <p:nvPr/>
        </p:nvSpPr>
        <p:spPr bwMode="auto">
          <a:xfrm>
            <a:off x="7751763" y="1341439"/>
            <a:ext cx="0" cy="287337"/>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707" name="AutoShape 14"/>
          <p:cNvSpPr>
            <a:spLocks noChangeArrowheads="1"/>
          </p:cNvSpPr>
          <p:nvPr/>
        </p:nvSpPr>
        <p:spPr bwMode="auto">
          <a:xfrm>
            <a:off x="7607300" y="1341439"/>
            <a:ext cx="298450" cy="211137"/>
          </a:xfrm>
          <a:prstGeom prst="triangle">
            <a:avLst>
              <a:gd name="adj" fmla="val 50000"/>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30064" name="Text Box 16"/>
          <p:cNvSpPr txBox="1">
            <a:spLocks noChangeArrowheads="1"/>
          </p:cNvSpPr>
          <p:nvPr/>
        </p:nvSpPr>
        <p:spPr bwMode="auto">
          <a:xfrm>
            <a:off x="6365875" y="3124200"/>
            <a:ext cx="1792288"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i="1">
                <a:effectLst>
                  <a:outerShdw blurRad="38100" dist="38100" dir="2700000" algn="tl">
                    <a:srgbClr val="C0C0C0"/>
                  </a:outerShdw>
                </a:effectLst>
                <a:latin typeface="微软雅黑" panose="020B0503020204020204" pitchFamily="34" charset="-122"/>
                <a:ea typeface="微软雅黑" panose="020B0503020204020204" pitchFamily="34" charset="-122"/>
              </a:rPr>
              <a:t>Element</a:t>
            </a:r>
            <a:r>
              <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65" name="Text Box 17"/>
          <p:cNvSpPr txBox="1">
            <a:spLocks noChangeArrowheads="1"/>
          </p:cNvSpPr>
          <p:nvPr/>
        </p:nvSpPr>
        <p:spPr bwMode="auto">
          <a:xfrm>
            <a:off x="6365875" y="3549650"/>
            <a:ext cx="1792288" cy="369332"/>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b="1" i="1">
                <a:effectLst>
                  <a:outerShdw blurRad="38100" dist="38100" dir="2700000" algn="tl">
                    <a:srgbClr val="C0C0C0"/>
                  </a:outerShdw>
                </a:effectLst>
                <a:latin typeface="微软雅黑" panose="020B0503020204020204" pitchFamily="34" charset="-122"/>
                <a:ea typeface="微软雅黑" panose="020B0503020204020204" pitchFamily="34" charset="-122"/>
              </a:rPr>
              <a:t>accept(Visitor</a:t>
            </a: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66" name="Text Box 18"/>
          <p:cNvSpPr txBox="1">
            <a:spLocks noChangeArrowheads="1"/>
          </p:cNvSpPr>
          <p:nvPr/>
        </p:nvSpPr>
        <p:spPr bwMode="auto">
          <a:xfrm>
            <a:off x="4579938" y="4514850"/>
            <a:ext cx="2089150"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rPr>
              <a:t>ElementA</a:t>
            </a:r>
            <a:endPar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67" name="Text Box 19"/>
          <p:cNvSpPr txBox="1">
            <a:spLocks noChangeArrowheads="1"/>
          </p:cNvSpPr>
          <p:nvPr/>
        </p:nvSpPr>
        <p:spPr bwMode="auto">
          <a:xfrm>
            <a:off x="4579938" y="4938713"/>
            <a:ext cx="2089150" cy="66675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accept(Visitor v)</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operationA</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9712" name="Line 20"/>
          <p:cNvSpPr>
            <a:spLocks noChangeShapeType="1"/>
          </p:cNvSpPr>
          <p:nvPr/>
        </p:nvSpPr>
        <p:spPr bwMode="auto">
          <a:xfrm flipV="1">
            <a:off x="5613400" y="4310063"/>
            <a:ext cx="344805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713" name="Line 23"/>
          <p:cNvSpPr>
            <a:spLocks noChangeShapeType="1"/>
          </p:cNvSpPr>
          <p:nvPr/>
        </p:nvSpPr>
        <p:spPr bwMode="auto">
          <a:xfrm>
            <a:off x="5613400" y="4302126"/>
            <a:ext cx="0" cy="21272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0074" name="Text Box 26"/>
          <p:cNvSpPr txBox="1">
            <a:spLocks noChangeArrowheads="1"/>
          </p:cNvSpPr>
          <p:nvPr/>
        </p:nvSpPr>
        <p:spPr bwMode="auto">
          <a:xfrm>
            <a:off x="7889876" y="4525963"/>
            <a:ext cx="2187575"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rPr>
              <a:t>ElementB</a:t>
            </a:r>
            <a:endPar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75" name="Text Box 27"/>
          <p:cNvSpPr txBox="1">
            <a:spLocks noChangeArrowheads="1"/>
          </p:cNvSpPr>
          <p:nvPr/>
        </p:nvSpPr>
        <p:spPr bwMode="auto">
          <a:xfrm>
            <a:off x="7889876" y="4951413"/>
            <a:ext cx="2187575" cy="66675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accept(Visitor v)</a:t>
            </a:r>
            <a:endPar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operationB() </a:t>
            </a:r>
            <a:endPar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9716" name="Line 28"/>
          <p:cNvSpPr>
            <a:spLocks noChangeShapeType="1"/>
          </p:cNvSpPr>
          <p:nvPr/>
        </p:nvSpPr>
        <p:spPr bwMode="auto">
          <a:xfrm flipV="1">
            <a:off x="3071814" y="544513"/>
            <a:ext cx="3455987" cy="476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720" name="Line 37"/>
          <p:cNvSpPr>
            <a:spLocks noChangeShapeType="1"/>
          </p:cNvSpPr>
          <p:nvPr/>
        </p:nvSpPr>
        <p:spPr bwMode="auto">
          <a:xfrm>
            <a:off x="5445126" y="5970588"/>
            <a:ext cx="519113" cy="0"/>
          </a:xfrm>
          <a:prstGeom prst="line">
            <a:avLst/>
          </a:prstGeom>
          <a:noFill/>
          <a:ln w="317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7751763" y="5049839"/>
            <a:ext cx="2584450" cy="1036538"/>
            <a:chOff x="7751763" y="5049839"/>
            <a:chExt cx="2584450" cy="1036538"/>
          </a:xfrm>
        </p:grpSpPr>
        <p:sp>
          <p:nvSpPr>
            <p:cNvPr id="130082" name="Text Box 34"/>
            <p:cNvSpPr txBox="1">
              <a:spLocks noChangeArrowheads="1"/>
            </p:cNvSpPr>
            <p:nvPr/>
          </p:nvSpPr>
          <p:spPr bwMode="auto">
            <a:xfrm>
              <a:off x="7751763" y="5747823"/>
              <a:ext cx="2584450" cy="338554"/>
            </a:xfrm>
            <a:prstGeom prst="rect">
              <a:avLst/>
            </a:prstGeom>
            <a:solidFill>
              <a:srgbClr val="FFFFFF"/>
            </a:solidFill>
            <a:ln>
              <a:noFill/>
            </a:ln>
            <a:effectLst/>
            <a:extLst>
              <a:ext uri="{91240B29-F687-4F45-9708-019B960494DF}">
                <a14:hiddenLine xmlns:a14="http://schemas.microsoft.com/office/drawing/2010/main" w="254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ct val="50000"/>
                </a:spcBef>
                <a:defRPr/>
              </a:pP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v.visitElementB</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(this) </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9721" name="Line 38"/>
            <p:cNvSpPr>
              <a:spLocks noChangeShapeType="1"/>
            </p:cNvSpPr>
            <p:nvPr/>
          </p:nvSpPr>
          <p:spPr bwMode="auto">
            <a:xfrm>
              <a:off x="9861550" y="5121275"/>
              <a:ext cx="0" cy="711200"/>
            </a:xfrm>
            <a:prstGeom prst="line">
              <a:avLst/>
            </a:prstGeom>
            <a:noFill/>
            <a:ln w="31750">
              <a:solidFill>
                <a:srgbClr val="C00000"/>
              </a:solidFill>
              <a:prstDash val="sysDot"/>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722" name="Oval 39"/>
            <p:cNvSpPr>
              <a:spLocks noChangeArrowheads="1"/>
            </p:cNvSpPr>
            <p:nvPr/>
          </p:nvSpPr>
          <p:spPr bwMode="auto">
            <a:xfrm>
              <a:off x="9790114" y="5049839"/>
              <a:ext cx="147637" cy="141287"/>
            </a:xfrm>
            <a:prstGeom prst="ellipse">
              <a:avLst/>
            </a:prstGeom>
            <a:solidFill>
              <a:srgbClr val="FFFFFF"/>
            </a:solidFill>
            <a:ln w="25400">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sp>
        <p:nvSpPr>
          <p:cNvPr id="20517" name="Text Box 40"/>
          <p:cNvSpPr txBox="1">
            <a:spLocks noChangeArrowheads="1"/>
          </p:cNvSpPr>
          <p:nvPr/>
        </p:nvSpPr>
        <p:spPr bwMode="auto">
          <a:xfrm>
            <a:off x="4824414" y="974726"/>
            <a:ext cx="1368425" cy="792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defRPr/>
            </a:pPr>
            <a:r>
              <a:rPr lang="zh-CN" altLang="en-US" b="1" dirty="0">
                <a:latin typeface="微软雅黑" panose="020B0503020204020204" pitchFamily="34" charset="-122"/>
                <a:ea typeface="微软雅黑" panose="020B0503020204020204" pitchFamily="34" charset="-122"/>
              </a:rPr>
              <a:t>为某种目的，例如获得：</a:t>
            </a:r>
            <a:r>
              <a:rPr lang="en-US" altLang="zh-CN" b="1" dirty="0">
                <a:latin typeface="微软雅黑" panose="020B0503020204020204" pitchFamily="34" charset="-122"/>
                <a:ea typeface="微软雅黑" panose="020B0503020204020204" pitchFamily="34" charset="-122"/>
              </a:rPr>
              <a:t> price</a:t>
            </a:r>
            <a:endParaRPr lang="en-US" altLang="zh-CN" b="1" dirty="0">
              <a:latin typeface="微软雅黑" panose="020B0503020204020204" pitchFamily="34" charset="-122"/>
              <a:ea typeface="微软雅黑" panose="020B0503020204020204" pitchFamily="34" charset="-122"/>
            </a:endParaRPr>
          </a:p>
        </p:txBody>
      </p:sp>
      <p:sp>
        <p:nvSpPr>
          <p:cNvPr id="29724" name="Text Box 41"/>
          <p:cNvSpPr txBox="1">
            <a:spLocks noChangeArrowheads="1"/>
          </p:cNvSpPr>
          <p:nvPr/>
        </p:nvSpPr>
        <p:spPr bwMode="auto">
          <a:xfrm>
            <a:off x="2274889" y="6165851"/>
            <a:ext cx="7781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a:solidFill>
                  <a:srgbClr val="000099"/>
                </a:solidFill>
                <a:latin typeface="微软雅黑" panose="020B0503020204020204" pitchFamily="34" charset="-122"/>
                <a:ea typeface="微软雅黑" panose="020B0503020204020204" pitchFamily="34" charset="-122"/>
              </a:rPr>
              <a:t>Visitor pattern class diagram – </a:t>
            </a:r>
            <a:r>
              <a:rPr lang="zh-CN" altLang="en-US" sz="2400" b="1" dirty="0">
                <a:solidFill>
                  <a:srgbClr val="000099"/>
                </a:solidFill>
                <a:latin typeface="微软雅黑" panose="020B0503020204020204" pitchFamily="34" charset="-122"/>
                <a:ea typeface="微软雅黑" panose="020B0503020204020204" pitchFamily="34" charset="-122"/>
              </a:rPr>
              <a:t>无聚合结构的情况</a:t>
            </a:r>
            <a:r>
              <a:rPr lang="en-US" altLang="zh-CN" sz="2400" b="1" dirty="0">
                <a:solidFill>
                  <a:srgbClr val="000099"/>
                </a:solidFill>
                <a:latin typeface="微软雅黑" panose="020B0503020204020204" pitchFamily="34" charset="-122"/>
                <a:ea typeface="微软雅黑" panose="020B0503020204020204" pitchFamily="34" charset="-122"/>
              </a:rPr>
              <a:t> </a:t>
            </a:r>
            <a:endParaRPr lang="en-US" altLang="zh-CN" sz="2400" b="1" dirty="0">
              <a:solidFill>
                <a:srgbClr val="000099"/>
              </a:solidFill>
              <a:latin typeface="微软雅黑" panose="020B0503020204020204" pitchFamily="34" charset="-122"/>
              <a:ea typeface="微软雅黑" panose="020B0503020204020204" pitchFamily="34" charset="-122"/>
            </a:endParaRPr>
          </a:p>
        </p:txBody>
      </p:sp>
      <p:sp>
        <p:nvSpPr>
          <p:cNvPr id="29725" name="Text Box 43"/>
          <p:cNvSpPr txBox="1">
            <a:spLocks noChangeArrowheads="1"/>
          </p:cNvSpPr>
          <p:nvPr/>
        </p:nvSpPr>
        <p:spPr bwMode="auto">
          <a:xfrm>
            <a:off x="9199563" y="981076"/>
            <a:ext cx="1433512" cy="792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5000"/>
              </a:lnSpc>
            </a:pPr>
            <a:r>
              <a:rPr lang="zh-CN" altLang="en-US" b="1">
                <a:latin typeface="微软雅黑" panose="020B0503020204020204" pitchFamily="34" charset="-122"/>
                <a:ea typeface="微软雅黑" panose="020B0503020204020204" pitchFamily="34" charset="-122"/>
              </a:rPr>
              <a:t>为某种目的：</a:t>
            </a:r>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例如，获得</a:t>
            </a:r>
            <a:r>
              <a:rPr lang="en-US" altLang="zh-CN" b="1">
                <a:latin typeface="微软雅黑" panose="020B0503020204020204" pitchFamily="34" charset="-122"/>
                <a:ea typeface="微软雅黑" panose="020B0503020204020204" pitchFamily="34" charset="-122"/>
              </a:rPr>
              <a:t>Inventory</a:t>
            </a:r>
            <a:endParaRPr lang="en-US" altLang="zh-CN"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4435476" y="5049839"/>
            <a:ext cx="2165350" cy="1044574"/>
            <a:chOff x="4435476" y="5049839"/>
            <a:chExt cx="2165350" cy="1044574"/>
          </a:xfrm>
        </p:grpSpPr>
        <p:sp>
          <p:nvSpPr>
            <p:cNvPr id="29718" name="Oval 35"/>
            <p:cNvSpPr>
              <a:spLocks noChangeArrowheads="1"/>
            </p:cNvSpPr>
            <p:nvPr/>
          </p:nvSpPr>
          <p:spPr bwMode="auto">
            <a:xfrm>
              <a:off x="6453189" y="5049839"/>
              <a:ext cx="147637" cy="141287"/>
            </a:xfrm>
            <a:prstGeom prst="ellipse">
              <a:avLst/>
            </a:prstGeom>
            <a:solidFill>
              <a:srgbClr val="FFFFFF"/>
            </a:solidFill>
            <a:ln w="25400">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9719" name="Line 36"/>
            <p:cNvSpPr>
              <a:spLocks noChangeShapeType="1"/>
            </p:cNvSpPr>
            <p:nvPr/>
          </p:nvSpPr>
          <p:spPr bwMode="auto">
            <a:xfrm flipH="1">
              <a:off x="6072729" y="5161468"/>
              <a:ext cx="444500" cy="849313"/>
            </a:xfrm>
            <a:prstGeom prst="line">
              <a:avLst/>
            </a:prstGeom>
            <a:noFill/>
            <a:ln w="31750">
              <a:solidFill>
                <a:srgbClr val="C00000"/>
              </a:solidFill>
              <a:prstDash val="sysDot"/>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0081" name="Text Box 33"/>
            <p:cNvSpPr txBox="1">
              <a:spLocks noChangeArrowheads="1"/>
            </p:cNvSpPr>
            <p:nvPr/>
          </p:nvSpPr>
          <p:spPr bwMode="auto">
            <a:xfrm>
              <a:off x="4435476" y="5757863"/>
              <a:ext cx="2092325" cy="336550"/>
            </a:xfrm>
            <a:prstGeom prst="rect">
              <a:avLst/>
            </a:prstGeom>
            <a:solidFill>
              <a:schemeClr val="bg1"/>
            </a:solidFill>
            <a:ln>
              <a:noFill/>
            </a:ln>
            <a:effectLst/>
            <a:extLst>
              <a:ext uri="{91240B29-F687-4F45-9708-019B960494DF}">
                <a14:hiddenLine xmlns:a14="http://schemas.microsoft.com/office/drawing/2010/main" w="254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defRPr/>
              </a:pP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v.visitElementA</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(this) </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9727" name="Line 31"/>
          <p:cNvSpPr>
            <a:spLocks noChangeShapeType="1"/>
          </p:cNvSpPr>
          <p:nvPr/>
        </p:nvSpPr>
        <p:spPr bwMode="auto">
          <a:xfrm flipV="1">
            <a:off x="4789489" y="3649663"/>
            <a:ext cx="1450975" cy="0"/>
          </a:xfrm>
          <a:prstGeom prst="line">
            <a:avLst/>
          </a:prstGeom>
          <a:noFill/>
          <a:ln w="19050">
            <a:solidFill>
              <a:srgbClr val="0000CC"/>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4800600" y="757239"/>
            <a:ext cx="0" cy="2892425"/>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071814" y="755650"/>
            <a:ext cx="1728787" cy="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nvGrpSpPr>
          <p:cNvPr id="29730" name="组合 16"/>
          <p:cNvGrpSpPr/>
          <p:nvPr/>
        </p:nvGrpSpPr>
        <p:grpSpPr bwMode="auto">
          <a:xfrm>
            <a:off x="1631951" y="342901"/>
            <a:ext cx="1439863" cy="930275"/>
            <a:chOff x="107504" y="342900"/>
            <a:chExt cx="1439863" cy="929665"/>
          </a:xfrm>
        </p:grpSpPr>
        <p:sp>
          <p:nvSpPr>
            <p:cNvPr id="130051" name="Text Box 3"/>
            <p:cNvSpPr txBox="1">
              <a:spLocks noChangeArrowheads="1"/>
            </p:cNvSpPr>
            <p:nvPr/>
          </p:nvSpPr>
          <p:spPr bwMode="auto">
            <a:xfrm>
              <a:off x="107504" y="342900"/>
              <a:ext cx="1439863" cy="522877"/>
            </a:xfrm>
            <a:prstGeom prst="rect">
              <a:avLst/>
            </a:prstGeom>
            <a:solidFill>
              <a:srgbClr val="FFFFFF"/>
            </a:solidFill>
            <a:ln w="25400">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rPr>
                <a:t>Client </a:t>
              </a:r>
              <a:endPar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0" name="Text Box 3"/>
            <p:cNvSpPr txBox="1">
              <a:spLocks noChangeArrowheads="1"/>
            </p:cNvSpPr>
            <p:nvPr/>
          </p:nvSpPr>
          <p:spPr bwMode="auto">
            <a:xfrm>
              <a:off x="107504" y="872777"/>
              <a:ext cx="1439863" cy="399788"/>
            </a:xfrm>
            <a:prstGeom prst="rect">
              <a:avLst/>
            </a:prstGeom>
            <a:solidFill>
              <a:srgbClr val="FFFFFF"/>
            </a:solidFill>
            <a:ln w="25400">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Main()</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19" name="组合 18"/>
          <p:cNvGrpSpPr/>
          <p:nvPr/>
        </p:nvGrpSpPr>
        <p:grpSpPr bwMode="auto">
          <a:xfrm>
            <a:off x="1560514" y="981076"/>
            <a:ext cx="3095625" cy="2386013"/>
            <a:chOff x="35769" y="981075"/>
            <a:chExt cx="3096071" cy="2143125"/>
          </a:xfrm>
        </p:grpSpPr>
        <p:sp>
          <p:nvSpPr>
            <p:cNvPr id="29734" name="AutoShape 20"/>
            <p:cNvSpPr>
              <a:spLocks noChangeArrowheads="1"/>
            </p:cNvSpPr>
            <p:nvPr/>
          </p:nvSpPr>
          <p:spPr bwMode="auto">
            <a:xfrm>
              <a:off x="35769" y="1572270"/>
              <a:ext cx="3096071" cy="1551930"/>
            </a:xfrm>
            <a:prstGeom prst="foldedCorner">
              <a:avLst>
                <a:gd name="adj" fmla="val 12500"/>
              </a:avLst>
            </a:prstGeom>
            <a:solidFill>
              <a:srgbClr val="FFFFFF"/>
            </a:solidFill>
            <a:ln w="9525">
              <a:solidFill>
                <a:schemeClr val="tx1"/>
              </a:solidFill>
              <a:round/>
            </a:ln>
          </p:spPr>
          <p:txBody>
            <a:bodyPr wrap="none" lIns="0" rIns="0" anchor="ctr"/>
            <a:lstStyle/>
            <a:p>
              <a:r>
                <a:rPr lang="en-US" altLang="zh-CN" sz="1600" b="1">
                  <a:latin typeface="微软雅黑" panose="020B0503020204020204" pitchFamily="34" charset="-122"/>
                  <a:ea typeface="微软雅黑" panose="020B0503020204020204" pitchFamily="34" charset="-122"/>
                </a:rPr>
                <a:t>Visitor v = new Visitor1();</a:t>
              </a:r>
              <a:endParaRPr lang="en-US" altLang="zh-CN" sz="1600" b="1">
                <a:latin typeface="微软雅黑" panose="020B0503020204020204" pitchFamily="34" charset="-122"/>
                <a:ea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rPr>
                <a:t>Element e1=new ElementA();</a:t>
              </a:r>
              <a:endParaRPr lang="en-US" altLang="zh-CN" sz="1600" b="1">
                <a:latin typeface="微软雅黑" panose="020B0503020204020204" pitchFamily="34" charset="-122"/>
                <a:ea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rPr>
                <a:t>Element e2=new ElementB();</a:t>
              </a:r>
              <a:endParaRPr lang="en-US" altLang="zh-CN" sz="1600" b="1">
                <a:latin typeface="微软雅黑" panose="020B0503020204020204" pitchFamily="34" charset="-122"/>
                <a:ea typeface="微软雅黑" panose="020B0503020204020204" pitchFamily="34" charset="-122"/>
              </a:endParaRPr>
            </a:p>
            <a:p>
              <a:endParaRPr lang="en-US" altLang="zh-CN" sz="1600" b="1">
                <a:latin typeface="微软雅黑" panose="020B0503020204020204" pitchFamily="34" charset="-122"/>
                <a:ea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rPr>
                <a:t>e1.accept(v)</a:t>
              </a:r>
              <a:endParaRPr lang="en-US" altLang="zh-CN" sz="1600" b="1">
                <a:latin typeface="微软雅黑" panose="020B0503020204020204" pitchFamily="34" charset="-122"/>
                <a:ea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rPr>
                <a:t>e2.accept(v)</a:t>
              </a:r>
              <a:endParaRPr lang="en-US" altLang="zh-CN" sz="1600">
                <a:latin typeface="微软雅黑" panose="020B0503020204020204" pitchFamily="34" charset="-122"/>
                <a:ea typeface="微软雅黑" panose="020B0503020204020204" pitchFamily="34" charset="-122"/>
              </a:endParaRPr>
            </a:p>
          </p:txBody>
        </p:sp>
        <p:grpSp>
          <p:nvGrpSpPr>
            <p:cNvPr id="29735" name="组合 17"/>
            <p:cNvGrpSpPr/>
            <p:nvPr/>
          </p:nvGrpSpPr>
          <p:grpSpPr bwMode="auto">
            <a:xfrm>
              <a:off x="1115616" y="981075"/>
              <a:ext cx="144462" cy="591195"/>
              <a:chOff x="1115616" y="981075"/>
              <a:chExt cx="144462" cy="591195"/>
            </a:xfrm>
          </p:grpSpPr>
          <p:sp>
            <p:nvSpPr>
              <p:cNvPr id="29736" name="Oval 21"/>
              <p:cNvSpPr>
                <a:spLocks noChangeArrowheads="1"/>
              </p:cNvSpPr>
              <p:nvPr/>
            </p:nvSpPr>
            <p:spPr bwMode="auto">
              <a:xfrm>
                <a:off x="1115616" y="981075"/>
                <a:ext cx="144462" cy="144462"/>
              </a:xfrm>
              <a:prstGeom prst="ellipse">
                <a:avLst/>
              </a:prstGeom>
              <a:solidFill>
                <a:srgbClr val="FFFFFF"/>
              </a:solidFill>
              <a:ln w="15875">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9737" name="Line 22"/>
              <p:cNvSpPr>
                <a:spLocks noChangeShapeType="1"/>
              </p:cNvSpPr>
              <p:nvPr/>
            </p:nvSpPr>
            <p:spPr bwMode="auto">
              <a:xfrm>
                <a:off x="1187848" y="1144592"/>
                <a:ext cx="0" cy="427678"/>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29738" name="Line 22"/>
          <p:cNvSpPr>
            <a:spLocks noChangeShapeType="1"/>
          </p:cNvSpPr>
          <p:nvPr/>
        </p:nvSpPr>
        <p:spPr bwMode="auto">
          <a:xfrm>
            <a:off x="8969375" y="4319589"/>
            <a:ext cx="0" cy="21272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 name="上箭头 1"/>
          <p:cNvSpPr/>
          <p:nvPr/>
        </p:nvSpPr>
        <p:spPr>
          <a:xfrm>
            <a:off x="7077076" y="3925889"/>
            <a:ext cx="371475" cy="422275"/>
          </a:xfrm>
          <a:prstGeom prst="upArrow">
            <a:avLst>
              <a:gd name="adj1" fmla="val 2277"/>
              <a:gd name="adj2" fmla="val 53409"/>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a:off x="2913063" y="2781301"/>
            <a:ext cx="1827212" cy="237966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2713038" y="3073401"/>
            <a:ext cx="5256212" cy="208756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5181600" y="2420938"/>
            <a:ext cx="554038" cy="2705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6527800" y="2781300"/>
            <a:ext cx="1722438" cy="24003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ppt_x</p:attrName>
                                        </p:attrNameLst>
                                      </p:cBhvr>
                                      <p:tavLst>
                                        <p:tav tm="0">
                                          <p:val>
                                            <p:strVal val="#ppt_x"/>
                                          </p:val>
                                        </p:tav>
                                        <p:tav tm="100000">
                                          <p:val>
                                            <p:strVal val="#ppt_x"/>
                                          </p:val>
                                        </p:tav>
                                      </p:tavLst>
                                    </p:anim>
                                    <p:anim calcmode="lin" valueType="num">
                                      <p:cBhvr>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Text Box 3"/>
          <p:cNvSpPr txBox="1">
            <a:spLocks noChangeArrowheads="1"/>
          </p:cNvSpPr>
          <p:nvPr/>
        </p:nvSpPr>
        <p:spPr bwMode="auto">
          <a:xfrm>
            <a:off x="1631951" y="342900"/>
            <a:ext cx="1439863" cy="523220"/>
          </a:xfrm>
          <a:prstGeom prst="rect">
            <a:avLst/>
          </a:prstGeom>
          <a:solidFill>
            <a:srgbClr val="FFFFFF"/>
          </a:solidFill>
          <a:ln w="25400">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rPr>
              <a:t>Client </a:t>
            </a:r>
            <a:endPar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52" name="Text Box 4"/>
          <p:cNvSpPr txBox="1">
            <a:spLocks noChangeArrowheads="1"/>
          </p:cNvSpPr>
          <p:nvPr/>
        </p:nvSpPr>
        <p:spPr bwMode="auto">
          <a:xfrm>
            <a:off x="6311900" y="333375"/>
            <a:ext cx="2533650"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i="1">
                <a:effectLst>
                  <a:outerShdw blurRad="38100" dist="38100" dir="2700000" algn="tl">
                    <a:srgbClr val="C0C0C0"/>
                  </a:outerShdw>
                </a:effectLst>
                <a:latin typeface="微软雅黑" panose="020B0503020204020204" pitchFamily="34" charset="-122"/>
                <a:ea typeface="微软雅黑" panose="020B0503020204020204" pitchFamily="34" charset="-122"/>
              </a:rPr>
              <a:t>Visitor</a:t>
            </a:r>
            <a:endParaRPr lang="en-US" altLang="zh-CN" sz="2000" b="1" i="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53" name="Text Box 5"/>
          <p:cNvSpPr txBox="1">
            <a:spLocks noChangeArrowheads="1"/>
          </p:cNvSpPr>
          <p:nvPr/>
        </p:nvSpPr>
        <p:spPr bwMode="auto">
          <a:xfrm>
            <a:off x="6311900" y="757239"/>
            <a:ext cx="2533650" cy="606425"/>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sz="1600" b="1" i="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visitElementA(ElementA)</a:t>
            </a:r>
            <a:endParaRPr lang="en-US" altLang="zh-CN" sz="1600" b="1" i="1">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i="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visitElementB(ElementB)</a:t>
            </a:r>
            <a:endParaRPr lang="en-US" altLang="zh-CN" sz="1600" b="1" i="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488" name="Text Box 6"/>
          <p:cNvSpPr txBox="1">
            <a:spLocks noChangeArrowheads="1"/>
          </p:cNvSpPr>
          <p:nvPr/>
        </p:nvSpPr>
        <p:spPr bwMode="auto">
          <a:xfrm>
            <a:off x="4819650" y="1844675"/>
            <a:ext cx="2528888" cy="40005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Visitor1</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489" name="Text Box 7"/>
          <p:cNvSpPr txBox="1">
            <a:spLocks noChangeArrowheads="1"/>
          </p:cNvSpPr>
          <p:nvPr/>
        </p:nvSpPr>
        <p:spPr bwMode="auto">
          <a:xfrm>
            <a:off x="4819650" y="2268538"/>
            <a:ext cx="2528888" cy="58420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visitElementA(ElementA)</a:t>
            </a:r>
            <a:endPar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visitElementB(ElementB)</a:t>
            </a:r>
            <a:endPar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56" name="Text Box 8"/>
          <p:cNvSpPr txBox="1">
            <a:spLocks noChangeArrowheads="1"/>
          </p:cNvSpPr>
          <p:nvPr/>
        </p:nvSpPr>
        <p:spPr bwMode="auto">
          <a:xfrm>
            <a:off x="7535863" y="1844675"/>
            <a:ext cx="2552700" cy="40005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Visitor2</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57" name="Text Box 9"/>
          <p:cNvSpPr txBox="1">
            <a:spLocks noChangeArrowheads="1"/>
          </p:cNvSpPr>
          <p:nvPr/>
        </p:nvSpPr>
        <p:spPr bwMode="auto">
          <a:xfrm>
            <a:off x="7535863" y="2268539"/>
            <a:ext cx="2552700" cy="606425"/>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visitElementA(ElementA)</a:t>
            </a:r>
            <a:endPar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visitElementB(ElementB)</a:t>
            </a:r>
            <a:endPar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492" name="Line 10"/>
          <p:cNvSpPr>
            <a:spLocks noChangeShapeType="1"/>
          </p:cNvSpPr>
          <p:nvPr/>
        </p:nvSpPr>
        <p:spPr bwMode="auto">
          <a:xfrm flipV="1">
            <a:off x="6091238" y="1628775"/>
            <a:ext cx="269875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0059" name="Line 11"/>
          <p:cNvSpPr>
            <a:spLocks noChangeShapeType="1"/>
          </p:cNvSpPr>
          <p:nvPr/>
        </p:nvSpPr>
        <p:spPr bwMode="auto">
          <a:xfrm>
            <a:off x="8772525" y="1628776"/>
            <a:ext cx="0" cy="21272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0060" name="Line 12"/>
          <p:cNvSpPr>
            <a:spLocks noChangeShapeType="1"/>
          </p:cNvSpPr>
          <p:nvPr/>
        </p:nvSpPr>
        <p:spPr bwMode="auto">
          <a:xfrm>
            <a:off x="6116638" y="1628776"/>
            <a:ext cx="0" cy="21272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0061" name="Line 13"/>
          <p:cNvSpPr>
            <a:spLocks noChangeShapeType="1"/>
          </p:cNvSpPr>
          <p:nvPr/>
        </p:nvSpPr>
        <p:spPr bwMode="auto">
          <a:xfrm>
            <a:off x="7535863" y="1341439"/>
            <a:ext cx="0" cy="287337"/>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0062" name="AutoShape 14"/>
          <p:cNvSpPr>
            <a:spLocks noChangeArrowheads="1"/>
          </p:cNvSpPr>
          <p:nvPr/>
        </p:nvSpPr>
        <p:spPr bwMode="auto">
          <a:xfrm>
            <a:off x="7391400" y="1341439"/>
            <a:ext cx="298450" cy="211137"/>
          </a:xfrm>
          <a:prstGeom prst="triangle">
            <a:avLst>
              <a:gd name="adj" fmla="val 50000"/>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30076" name="Line 28"/>
          <p:cNvSpPr>
            <a:spLocks noChangeShapeType="1"/>
          </p:cNvSpPr>
          <p:nvPr/>
        </p:nvSpPr>
        <p:spPr bwMode="auto">
          <a:xfrm flipV="1">
            <a:off x="3071814" y="544513"/>
            <a:ext cx="3184525" cy="4762"/>
          </a:xfrm>
          <a:prstGeom prst="line">
            <a:avLst/>
          </a:prstGeom>
          <a:noFill/>
          <a:ln w="349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517" name="Text Box 40"/>
          <p:cNvSpPr txBox="1">
            <a:spLocks noChangeArrowheads="1"/>
          </p:cNvSpPr>
          <p:nvPr/>
        </p:nvSpPr>
        <p:spPr bwMode="auto">
          <a:xfrm>
            <a:off x="4608514" y="974726"/>
            <a:ext cx="1368425" cy="792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defRPr/>
            </a:pPr>
            <a:r>
              <a:rPr lang="zh-CN" altLang="en-US" b="1" dirty="0">
                <a:latin typeface="微软雅黑" panose="020B0503020204020204" pitchFamily="34" charset="-122"/>
                <a:ea typeface="微软雅黑" panose="020B0503020204020204" pitchFamily="34" charset="-122"/>
              </a:rPr>
              <a:t>为某种目的，例如获得：</a:t>
            </a:r>
            <a:r>
              <a:rPr lang="en-US" altLang="zh-CN" b="1" dirty="0">
                <a:latin typeface="微软雅黑" panose="020B0503020204020204" pitchFamily="34" charset="-122"/>
                <a:ea typeface="微软雅黑" panose="020B0503020204020204" pitchFamily="34" charset="-122"/>
              </a:rPr>
              <a:t> price</a:t>
            </a:r>
            <a:endParaRPr lang="en-US" altLang="zh-CN" b="1" dirty="0">
              <a:latin typeface="微软雅黑" panose="020B0503020204020204" pitchFamily="34" charset="-122"/>
              <a:ea typeface="微软雅黑" panose="020B0503020204020204" pitchFamily="34" charset="-122"/>
            </a:endParaRPr>
          </a:p>
        </p:txBody>
      </p:sp>
      <p:sp>
        <p:nvSpPr>
          <p:cNvPr id="130089" name="Text Box 41"/>
          <p:cNvSpPr txBox="1">
            <a:spLocks noChangeArrowheads="1"/>
          </p:cNvSpPr>
          <p:nvPr/>
        </p:nvSpPr>
        <p:spPr bwMode="auto">
          <a:xfrm>
            <a:off x="3575050" y="6211888"/>
            <a:ext cx="5113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4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Visitor pattern class diagram </a:t>
            </a:r>
            <a:endParaRPr lang="en-US" altLang="zh-CN" sz="24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0090" name="Text Box 42"/>
          <p:cNvSpPr txBox="1">
            <a:spLocks noChangeArrowheads="1"/>
          </p:cNvSpPr>
          <p:nvPr/>
        </p:nvSpPr>
        <p:spPr bwMode="auto">
          <a:xfrm>
            <a:off x="2214563" y="908050"/>
            <a:ext cx="1433512" cy="647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r>
              <a:rPr lang="zh-CN" altLang="en-US" b="1">
                <a:latin typeface="微软雅黑" panose="020B0503020204020204" pitchFamily="34" charset="-122"/>
                <a:ea typeface="微软雅黑" panose="020B0503020204020204" pitchFamily="34" charset="-122"/>
              </a:rPr>
              <a:t>聚合结构，包</a:t>
            </a:r>
            <a:endParaRPr lang="en-US" altLang="zh-CN"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含多个节点</a:t>
            </a:r>
            <a:endParaRPr lang="zh-CN" altLang="en-US" b="1">
              <a:latin typeface="微软雅黑" panose="020B0503020204020204" pitchFamily="34" charset="-122"/>
              <a:ea typeface="微软雅黑" panose="020B0503020204020204" pitchFamily="34" charset="-122"/>
            </a:endParaRPr>
          </a:p>
        </p:txBody>
      </p:sp>
      <p:sp>
        <p:nvSpPr>
          <p:cNvPr id="130091" name="Text Box 43"/>
          <p:cNvSpPr txBox="1">
            <a:spLocks noChangeArrowheads="1"/>
          </p:cNvSpPr>
          <p:nvPr/>
        </p:nvSpPr>
        <p:spPr bwMode="auto">
          <a:xfrm>
            <a:off x="8983663" y="981076"/>
            <a:ext cx="1433512" cy="792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5000"/>
              </a:lnSpc>
            </a:pPr>
            <a:r>
              <a:rPr lang="zh-CN" altLang="en-US" b="1">
                <a:latin typeface="微软雅黑" panose="020B0503020204020204" pitchFamily="34" charset="-122"/>
                <a:ea typeface="微软雅黑" panose="020B0503020204020204" pitchFamily="34" charset="-122"/>
              </a:rPr>
              <a:t>为某种目的：</a:t>
            </a:r>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例如，获得</a:t>
            </a:r>
            <a:r>
              <a:rPr lang="en-US" altLang="zh-CN" b="1">
                <a:latin typeface="微软雅黑" panose="020B0503020204020204" pitchFamily="34" charset="-122"/>
                <a:ea typeface="微软雅黑" panose="020B0503020204020204" pitchFamily="34" charset="-122"/>
              </a:rPr>
              <a:t>Inventory</a:t>
            </a:r>
            <a:endParaRPr lang="en-US" altLang="zh-CN" b="1">
              <a:latin typeface="微软雅黑" panose="020B0503020204020204" pitchFamily="34" charset="-122"/>
              <a:ea typeface="微软雅黑" panose="020B0503020204020204" pitchFamily="34" charset="-122"/>
            </a:endParaRPr>
          </a:p>
        </p:txBody>
      </p:sp>
      <p:sp>
        <p:nvSpPr>
          <p:cNvPr id="130092" name="Line 44"/>
          <p:cNvSpPr>
            <a:spLocks noChangeShapeType="1"/>
          </p:cNvSpPr>
          <p:nvPr/>
        </p:nvSpPr>
        <p:spPr bwMode="auto">
          <a:xfrm>
            <a:off x="2063750" y="908050"/>
            <a:ext cx="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926036" y="1552611"/>
            <a:ext cx="3002503" cy="1441450"/>
            <a:chOff x="926036" y="1552611"/>
            <a:chExt cx="3002503" cy="1441450"/>
          </a:xfrm>
        </p:grpSpPr>
        <p:sp>
          <p:nvSpPr>
            <p:cNvPr id="130063" name="Text Box 15"/>
            <p:cNvSpPr txBox="1">
              <a:spLocks noChangeArrowheads="1"/>
            </p:cNvSpPr>
            <p:nvPr/>
          </p:nvSpPr>
          <p:spPr bwMode="auto">
            <a:xfrm>
              <a:off x="930233" y="1552611"/>
              <a:ext cx="2996208" cy="396875"/>
            </a:xfrm>
            <a:prstGeom prst="rect">
              <a:avLst/>
            </a:prstGeom>
            <a:solidFill>
              <a:srgbClr val="FFFFFF"/>
            </a:solidFill>
            <a:ln w="25400">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lnSpc>
                  <a:spcPct val="90000"/>
                </a:lnSpc>
                <a:defRPr/>
              </a:pPr>
              <a:r>
                <a:rPr lang="en-US" altLang="zh-CN" sz="22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ObjectStructure</a:t>
              </a:r>
              <a:r>
                <a:rPr lang="en-US" altLang="zh-CN" sz="2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2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5" name="Text Box 15"/>
            <p:cNvSpPr txBox="1">
              <a:spLocks noChangeArrowheads="1"/>
            </p:cNvSpPr>
            <p:nvPr/>
          </p:nvSpPr>
          <p:spPr bwMode="auto">
            <a:xfrm>
              <a:off x="932331" y="2347948"/>
              <a:ext cx="2996208" cy="646113"/>
            </a:xfrm>
            <a:prstGeom prst="rect">
              <a:avLst/>
            </a:prstGeom>
            <a:solidFill>
              <a:srgbClr val="FFFFFF"/>
            </a:solidFill>
            <a:ln w="25400">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attachElement</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+accept()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4" name="Text Box 15"/>
            <p:cNvSpPr txBox="1">
              <a:spLocks noChangeArrowheads="1"/>
            </p:cNvSpPr>
            <p:nvPr/>
          </p:nvSpPr>
          <p:spPr bwMode="auto">
            <a:xfrm>
              <a:off x="926036" y="1947898"/>
              <a:ext cx="2996208" cy="368300"/>
            </a:xfrm>
            <a:prstGeom prst="rect">
              <a:avLst/>
            </a:prstGeom>
            <a:solidFill>
              <a:srgbClr val="FFFFFF"/>
            </a:solidFill>
            <a:ln w="25400">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nSpc>
                  <a:spcPct val="90000"/>
                </a:lnSpc>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-list: </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ArrayList</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4" name="组合 3"/>
          <p:cNvGrpSpPr/>
          <p:nvPr/>
        </p:nvGrpSpPr>
        <p:grpSpPr bwMode="auto">
          <a:xfrm>
            <a:off x="1782764" y="3103564"/>
            <a:ext cx="1144587" cy="3070225"/>
            <a:chOff x="258763" y="3103563"/>
            <a:chExt cx="1144587" cy="3070225"/>
          </a:xfrm>
        </p:grpSpPr>
        <p:sp>
          <p:nvSpPr>
            <p:cNvPr id="30745" name="Text Box 42"/>
            <p:cNvSpPr txBox="1">
              <a:spLocks noChangeArrowheads="1"/>
            </p:cNvSpPr>
            <p:nvPr/>
          </p:nvSpPr>
          <p:spPr bwMode="auto">
            <a:xfrm>
              <a:off x="258763" y="5157788"/>
              <a:ext cx="1144587" cy="101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r>
                <a:rPr lang="zh-CN" altLang="en-US" sz="2000" b="1">
                  <a:latin typeface="微软雅黑" panose="020B0503020204020204" pitchFamily="34" charset="-122"/>
                  <a:ea typeface="微软雅黑" panose="020B0503020204020204" pitchFamily="34" charset="-122"/>
                </a:rPr>
                <a:t>为了批量</a:t>
              </a:r>
              <a:endParaRPr lang="en-US" altLang="zh-CN" sz="2000" b="1">
                <a:latin typeface="微软雅黑" panose="020B0503020204020204" pitchFamily="34" charset="-122"/>
                <a:ea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rPr>
                <a:t>访问元素</a:t>
              </a:r>
              <a:endParaRPr lang="en-US" altLang="zh-CN" sz="2000" b="1">
                <a:latin typeface="微软雅黑" panose="020B0503020204020204" pitchFamily="34" charset="-122"/>
                <a:ea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rPr>
                <a:t>节点</a:t>
              </a:r>
              <a:endParaRPr lang="en-US" altLang="zh-CN" sz="2000" b="1">
                <a:latin typeface="微软雅黑" panose="020B0503020204020204" pitchFamily="34" charset="-122"/>
                <a:ea typeface="微软雅黑" panose="020B0503020204020204" pitchFamily="34" charset="-122"/>
              </a:endParaRPr>
            </a:p>
          </p:txBody>
        </p:sp>
        <p:grpSp>
          <p:nvGrpSpPr>
            <p:cNvPr id="30746" name="组合 13"/>
            <p:cNvGrpSpPr/>
            <p:nvPr/>
          </p:nvGrpSpPr>
          <p:grpSpPr bwMode="auto">
            <a:xfrm>
              <a:off x="695325" y="3103563"/>
              <a:ext cx="131763" cy="1931987"/>
              <a:chOff x="694556" y="3102868"/>
              <a:chExt cx="133028" cy="1932682"/>
            </a:xfrm>
          </p:grpSpPr>
          <p:sp>
            <p:nvSpPr>
              <p:cNvPr id="5" name="椭圆 4"/>
              <p:cNvSpPr/>
              <p:nvPr/>
            </p:nvSpPr>
            <p:spPr bwMode="auto">
              <a:xfrm>
                <a:off x="702570" y="3102868"/>
                <a:ext cx="125014" cy="106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bwMode="auto">
              <a:xfrm>
                <a:off x="697761" y="3568172"/>
                <a:ext cx="123412" cy="10798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54" name="椭圆 53"/>
              <p:cNvSpPr/>
              <p:nvPr/>
            </p:nvSpPr>
            <p:spPr bwMode="auto">
              <a:xfrm>
                <a:off x="694556" y="4927561"/>
                <a:ext cx="125014" cy="10798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55" name="椭圆 54"/>
              <p:cNvSpPr/>
              <p:nvPr/>
            </p:nvSpPr>
            <p:spPr bwMode="auto">
              <a:xfrm>
                <a:off x="694556" y="4430495"/>
                <a:ext cx="123412" cy="106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56" name="椭圆 55"/>
              <p:cNvSpPr/>
              <p:nvPr/>
            </p:nvSpPr>
            <p:spPr bwMode="auto">
              <a:xfrm>
                <a:off x="700967" y="4012832"/>
                <a:ext cx="125014" cy="10640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cxnSp>
            <p:nvCxnSpPr>
              <p:cNvPr id="60" name="直接连接符 59"/>
              <p:cNvCxnSpPr/>
              <p:nvPr/>
            </p:nvCxnSpPr>
            <p:spPr bwMode="auto">
              <a:xfrm flipH="1">
                <a:off x="765077" y="4548013"/>
                <a:ext cx="1603" cy="358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bwMode="auto">
              <a:xfrm>
                <a:off x="765077" y="3690454"/>
                <a:ext cx="4809" cy="3017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bwMode="auto">
              <a:xfrm flipH="1">
                <a:off x="763474" y="4101764"/>
                <a:ext cx="0" cy="32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bwMode="auto">
              <a:xfrm flipH="1">
                <a:off x="761871" y="3212444"/>
                <a:ext cx="1603" cy="3604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 name="Text Box 16"/>
          <p:cNvSpPr txBox="1">
            <a:spLocks noChangeArrowheads="1"/>
          </p:cNvSpPr>
          <p:nvPr/>
        </p:nvSpPr>
        <p:spPr bwMode="auto">
          <a:xfrm>
            <a:off x="6223000" y="3124200"/>
            <a:ext cx="1792288"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i="1">
                <a:effectLst>
                  <a:outerShdw blurRad="38100" dist="38100" dir="2700000" algn="tl">
                    <a:srgbClr val="C0C0C0"/>
                  </a:outerShdw>
                </a:effectLst>
                <a:latin typeface="微软雅黑" panose="020B0503020204020204" pitchFamily="34" charset="-122"/>
                <a:ea typeface="微软雅黑" panose="020B0503020204020204" pitchFamily="34" charset="-122"/>
              </a:rPr>
              <a:t>Element</a:t>
            </a:r>
            <a:r>
              <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6" name="Text Box 17"/>
          <p:cNvSpPr txBox="1">
            <a:spLocks noChangeArrowheads="1"/>
          </p:cNvSpPr>
          <p:nvPr/>
        </p:nvSpPr>
        <p:spPr bwMode="auto">
          <a:xfrm>
            <a:off x="6223000" y="3549650"/>
            <a:ext cx="1792288" cy="369332"/>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b="1" i="1">
                <a:effectLst>
                  <a:outerShdw blurRad="38100" dist="38100" dir="2700000" algn="tl">
                    <a:srgbClr val="C0C0C0"/>
                  </a:outerShdw>
                </a:effectLst>
                <a:latin typeface="微软雅黑" panose="020B0503020204020204" pitchFamily="34" charset="-122"/>
                <a:ea typeface="微软雅黑" panose="020B0503020204020204" pitchFamily="34" charset="-122"/>
              </a:rPr>
              <a:t>accept(Visitor</a:t>
            </a: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7" name="Text Box 18"/>
          <p:cNvSpPr txBox="1">
            <a:spLocks noChangeArrowheads="1"/>
          </p:cNvSpPr>
          <p:nvPr/>
        </p:nvSpPr>
        <p:spPr bwMode="auto">
          <a:xfrm>
            <a:off x="4365625" y="4514850"/>
            <a:ext cx="2089150"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rPr>
              <a:t>ElementA</a:t>
            </a:r>
            <a:endPar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8" name="Text Box 19"/>
          <p:cNvSpPr txBox="1">
            <a:spLocks noChangeArrowheads="1"/>
          </p:cNvSpPr>
          <p:nvPr/>
        </p:nvSpPr>
        <p:spPr bwMode="auto">
          <a:xfrm>
            <a:off x="4365625" y="4938713"/>
            <a:ext cx="2089150" cy="66675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accept(Visitor v)</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operationA</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0760" name="Line 20"/>
          <p:cNvSpPr>
            <a:spLocks noChangeShapeType="1"/>
          </p:cNvSpPr>
          <p:nvPr/>
        </p:nvSpPr>
        <p:spPr bwMode="auto">
          <a:xfrm>
            <a:off x="5399089" y="4314826"/>
            <a:ext cx="3373437" cy="23813"/>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61" name="Line 23"/>
          <p:cNvSpPr>
            <a:spLocks noChangeShapeType="1"/>
          </p:cNvSpPr>
          <p:nvPr/>
        </p:nvSpPr>
        <p:spPr bwMode="auto">
          <a:xfrm>
            <a:off x="5399088" y="4302126"/>
            <a:ext cx="0" cy="21272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62" name="Oval 35"/>
          <p:cNvSpPr>
            <a:spLocks noChangeArrowheads="1"/>
          </p:cNvSpPr>
          <p:nvPr/>
        </p:nvSpPr>
        <p:spPr bwMode="auto">
          <a:xfrm>
            <a:off x="6238875" y="5049839"/>
            <a:ext cx="147638" cy="141287"/>
          </a:xfrm>
          <a:prstGeom prst="ellipse">
            <a:avLst/>
          </a:prstGeom>
          <a:solidFill>
            <a:srgbClr val="FFFFFF"/>
          </a:solidFill>
          <a:ln w="25400">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30763" name="Line 36"/>
          <p:cNvSpPr>
            <a:spLocks noChangeShapeType="1"/>
          </p:cNvSpPr>
          <p:nvPr/>
        </p:nvSpPr>
        <p:spPr bwMode="auto">
          <a:xfrm flipH="1">
            <a:off x="5838321" y="5151420"/>
            <a:ext cx="444500" cy="849313"/>
          </a:xfrm>
          <a:prstGeom prst="line">
            <a:avLst/>
          </a:prstGeom>
          <a:noFill/>
          <a:ln w="317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0" name="Text Box 33"/>
          <p:cNvSpPr txBox="1">
            <a:spLocks noChangeArrowheads="1"/>
          </p:cNvSpPr>
          <p:nvPr/>
        </p:nvSpPr>
        <p:spPr bwMode="auto">
          <a:xfrm>
            <a:off x="4352925" y="5823780"/>
            <a:ext cx="2092325" cy="336550"/>
          </a:xfrm>
          <a:prstGeom prst="rect">
            <a:avLst/>
          </a:prstGeom>
          <a:solidFill>
            <a:schemeClr val="bg1"/>
          </a:solidFill>
          <a:ln>
            <a:noFill/>
          </a:ln>
          <a:effectLst/>
          <a:extLst>
            <a:ext uri="{91240B29-F687-4F45-9708-019B960494DF}">
              <a14:hiddenLine xmlns:a14="http://schemas.microsoft.com/office/drawing/2010/main" w="254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defRPr/>
            </a:pP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v.visitElementA</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(this) </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2" name="Text Box 26"/>
          <p:cNvSpPr txBox="1">
            <a:spLocks noChangeArrowheads="1"/>
          </p:cNvSpPr>
          <p:nvPr/>
        </p:nvSpPr>
        <p:spPr bwMode="auto">
          <a:xfrm>
            <a:off x="7678739" y="4535488"/>
            <a:ext cx="2187575" cy="398462"/>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ElementB</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3" name="Text Box 27"/>
          <p:cNvSpPr txBox="1">
            <a:spLocks noChangeArrowheads="1"/>
          </p:cNvSpPr>
          <p:nvPr/>
        </p:nvSpPr>
        <p:spPr bwMode="auto">
          <a:xfrm>
            <a:off x="7678739" y="4960938"/>
            <a:ext cx="2187575" cy="66675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accept(Visitor v)</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operationC</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0768" name="Oval 39"/>
          <p:cNvSpPr>
            <a:spLocks noChangeArrowheads="1"/>
          </p:cNvSpPr>
          <p:nvPr/>
        </p:nvSpPr>
        <p:spPr bwMode="auto">
          <a:xfrm>
            <a:off x="9578975" y="5059364"/>
            <a:ext cx="147638" cy="141287"/>
          </a:xfrm>
          <a:prstGeom prst="ellipse">
            <a:avLst/>
          </a:prstGeom>
          <a:solidFill>
            <a:srgbClr val="FFFFFF"/>
          </a:solidFill>
          <a:ln w="25400">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30769" name="Line 22"/>
          <p:cNvSpPr>
            <a:spLocks noChangeShapeType="1"/>
          </p:cNvSpPr>
          <p:nvPr/>
        </p:nvSpPr>
        <p:spPr bwMode="auto">
          <a:xfrm>
            <a:off x="8753475" y="4319589"/>
            <a:ext cx="0" cy="21272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6" name="上箭头 95"/>
          <p:cNvSpPr/>
          <p:nvPr/>
        </p:nvSpPr>
        <p:spPr>
          <a:xfrm>
            <a:off x="6934201" y="3925889"/>
            <a:ext cx="371475" cy="422275"/>
          </a:xfrm>
          <a:prstGeom prst="upArrow">
            <a:avLst>
              <a:gd name="adj1" fmla="val 2277"/>
              <a:gd name="adj2" fmla="val 53409"/>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0771" name="Line 38"/>
          <p:cNvSpPr>
            <a:spLocks noChangeShapeType="1"/>
          </p:cNvSpPr>
          <p:nvPr/>
        </p:nvSpPr>
        <p:spPr bwMode="auto">
          <a:xfrm>
            <a:off x="9659938" y="5184775"/>
            <a:ext cx="0" cy="711200"/>
          </a:xfrm>
          <a:prstGeom prst="line">
            <a:avLst/>
          </a:prstGeom>
          <a:noFill/>
          <a:ln w="317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8" name="Text Box 34"/>
          <p:cNvSpPr txBox="1">
            <a:spLocks noChangeArrowheads="1"/>
          </p:cNvSpPr>
          <p:nvPr/>
        </p:nvSpPr>
        <p:spPr bwMode="auto">
          <a:xfrm>
            <a:off x="7969251" y="5805488"/>
            <a:ext cx="2016125" cy="336550"/>
          </a:xfrm>
          <a:prstGeom prst="rect">
            <a:avLst/>
          </a:prstGeom>
          <a:solidFill>
            <a:srgbClr val="FFFFFF"/>
          </a:solidFill>
          <a:ln>
            <a:noFill/>
          </a:ln>
          <a:effectLst/>
          <a:extLst>
            <a:ext uri="{91240B29-F687-4F45-9708-019B960494DF}">
              <a14:hiddenLine xmlns:a14="http://schemas.microsoft.com/office/drawing/2010/main" w="254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defRPr/>
            </a:pP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v.visitElementC</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(this) </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7" name="直接箭头连接符 6"/>
          <p:cNvCxnSpPr>
            <a:stCxn id="5" idx="5"/>
          </p:cNvCxnSpPr>
          <p:nvPr/>
        </p:nvCxnSpPr>
        <p:spPr>
          <a:xfrm>
            <a:off x="2333626" y="3194050"/>
            <a:ext cx="2106613" cy="19621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5"/>
          </p:cNvCxnSpPr>
          <p:nvPr/>
        </p:nvCxnSpPr>
        <p:spPr>
          <a:xfrm>
            <a:off x="2387600" y="3608388"/>
            <a:ext cx="5365750" cy="154781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5"/>
          </p:cNvCxnSpPr>
          <p:nvPr/>
        </p:nvCxnSpPr>
        <p:spPr>
          <a:xfrm>
            <a:off x="2371725" y="4094164"/>
            <a:ext cx="3003550" cy="106203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p:cNvCxnSpPr>
          <p:nvPr/>
        </p:nvCxnSpPr>
        <p:spPr>
          <a:xfrm>
            <a:off x="2371726" y="4524375"/>
            <a:ext cx="2068513" cy="5603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5"/>
          </p:cNvCxnSpPr>
          <p:nvPr/>
        </p:nvCxnSpPr>
        <p:spPr>
          <a:xfrm>
            <a:off x="2427288" y="5010151"/>
            <a:ext cx="5397500" cy="21907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978145" y="2761221"/>
            <a:ext cx="3219317" cy="878696"/>
            <a:chOff x="2978145" y="2761221"/>
            <a:chExt cx="3219317" cy="878696"/>
          </a:xfrm>
        </p:grpSpPr>
        <p:sp>
          <p:nvSpPr>
            <p:cNvPr id="2" name="椭圆 1"/>
            <p:cNvSpPr/>
            <p:nvPr/>
          </p:nvSpPr>
          <p:spPr bwMode="auto">
            <a:xfrm>
              <a:off x="2978145" y="2761221"/>
              <a:ext cx="190934"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bwMode="auto">
            <a:xfrm>
              <a:off x="3065463" y="2883916"/>
              <a:ext cx="3131999" cy="756001"/>
              <a:chOff x="827881" y="3132668"/>
              <a:chExt cx="1492379" cy="519130"/>
            </a:xfrm>
          </p:grpSpPr>
          <p:sp>
            <p:nvSpPr>
              <p:cNvPr id="30779" name="Line 31"/>
              <p:cNvSpPr>
                <a:spLocks noChangeShapeType="1"/>
              </p:cNvSpPr>
              <p:nvPr/>
            </p:nvSpPr>
            <p:spPr bwMode="auto">
              <a:xfrm flipV="1">
                <a:off x="827881" y="3647381"/>
                <a:ext cx="1492379" cy="0"/>
              </a:xfrm>
              <a:prstGeom prst="line">
                <a:avLst/>
              </a:prstGeom>
              <a:noFill/>
              <a:ln w="3175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H="1">
                <a:off x="827881" y="3132668"/>
                <a:ext cx="0" cy="5191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30052"/>
                                        </p:tgtEl>
                                        <p:attrNameLst>
                                          <p:attrName>style.visibility</p:attrName>
                                        </p:attrNameLst>
                                      </p:cBhvr>
                                      <p:to>
                                        <p:strVal val="visible"/>
                                      </p:to>
                                    </p:set>
                                    <p:anim calcmode="lin" valueType="num">
                                      <p:cBhvr>
                                        <p:cTn id="7" dur="1000" fill="hold"/>
                                        <p:tgtEl>
                                          <p:spTgt spid="130052"/>
                                        </p:tgtEl>
                                        <p:attrNameLst>
                                          <p:attrName>ppt_w</p:attrName>
                                        </p:attrNameLst>
                                      </p:cBhvr>
                                      <p:tavLst>
                                        <p:tav tm="0">
                                          <p:val>
                                            <p:fltVal val="0"/>
                                          </p:val>
                                        </p:tav>
                                        <p:tav tm="100000">
                                          <p:val>
                                            <p:strVal val="#ppt_w"/>
                                          </p:val>
                                        </p:tav>
                                      </p:tavLst>
                                    </p:anim>
                                    <p:anim calcmode="lin" valueType="num">
                                      <p:cBhvr>
                                        <p:cTn id="8" dur="1000" fill="hold"/>
                                        <p:tgtEl>
                                          <p:spTgt spid="130052"/>
                                        </p:tgtEl>
                                        <p:attrNameLst>
                                          <p:attrName>ppt_h</p:attrName>
                                        </p:attrNameLst>
                                      </p:cBhvr>
                                      <p:tavLst>
                                        <p:tav tm="0">
                                          <p:val>
                                            <p:fltVal val="0"/>
                                          </p:val>
                                        </p:tav>
                                        <p:tav tm="100000">
                                          <p:val>
                                            <p:strVal val="#ppt_h"/>
                                          </p:val>
                                        </p:tav>
                                      </p:tavLst>
                                    </p:anim>
                                    <p:anim calcmode="lin" valueType="num">
                                      <p:cBhvr>
                                        <p:cTn id="9" dur="1000" fill="hold"/>
                                        <p:tgtEl>
                                          <p:spTgt spid="1300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005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30053"/>
                                        </p:tgtEl>
                                        <p:attrNameLst>
                                          <p:attrName>style.visibility</p:attrName>
                                        </p:attrNameLst>
                                      </p:cBhvr>
                                      <p:to>
                                        <p:strVal val="visible"/>
                                      </p:to>
                                    </p:set>
                                    <p:anim calcmode="lin" valueType="num">
                                      <p:cBhvr>
                                        <p:cTn id="13" dur="1000" fill="hold"/>
                                        <p:tgtEl>
                                          <p:spTgt spid="130053"/>
                                        </p:tgtEl>
                                        <p:attrNameLst>
                                          <p:attrName>ppt_w</p:attrName>
                                        </p:attrNameLst>
                                      </p:cBhvr>
                                      <p:tavLst>
                                        <p:tav tm="0">
                                          <p:val>
                                            <p:fltVal val="0"/>
                                          </p:val>
                                        </p:tav>
                                        <p:tav tm="100000">
                                          <p:val>
                                            <p:strVal val="#ppt_w"/>
                                          </p:val>
                                        </p:tav>
                                      </p:tavLst>
                                    </p:anim>
                                    <p:anim calcmode="lin" valueType="num">
                                      <p:cBhvr>
                                        <p:cTn id="14" dur="1000" fill="hold"/>
                                        <p:tgtEl>
                                          <p:spTgt spid="130053"/>
                                        </p:tgtEl>
                                        <p:attrNameLst>
                                          <p:attrName>ppt_h</p:attrName>
                                        </p:attrNameLst>
                                      </p:cBhvr>
                                      <p:tavLst>
                                        <p:tav tm="0">
                                          <p:val>
                                            <p:fltVal val="0"/>
                                          </p:val>
                                        </p:tav>
                                        <p:tav tm="100000">
                                          <p:val>
                                            <p:strVal val="#ppt_h"/>
                                          </p:val>
                                        </p:tav>
                                      </p:tavLst>
                                    </p:anim>
                                    <p:anim calcmode="lin" valueType="num">
                                      <p:cBhvr>
                                        <p:cTn id="15" dur="1000" fill="hold"/>
                                        <p:tgtEl>
                                          <p:spTgt spid="13005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3005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20488"/>
                                        </p:tgtEl>
                                        <p:attrNameLst>
                                          <p:attrName>style.visibility</p:attrName>
                                        </p:attrNameLst>
                                      </p:cBhvr>
                                      <p:to>
                                        <p:strVal val="visible"/>
                                      </p:to>
                                    </p:set>
                                    <p:anim calcmode="lin" valueType="num">
                                      <p:cBhvr>
                                        <p:cTn id="19" dur="1000" fill="hold"/>
                                        <p:tgtEl>
                                          <p:spTgt spid="20488"/>
                                        </p:tgtEl>
                                        <p:attrNameLst>
                                          <p:attrName>ppt_w</p:attrName>
                                        </p:attrNameLst>
                                      </p:cBhvr>
                                      <p:tavLst>
                                        <p:tav tm="0">
                                          <p:val>
                                            <p:fltVal val="0"/>
                                          </p:val>
                                        </p:tav>
                                        <p:tav tm="100000">
                                          <p:val>
                                            <p:strVal val="#ppt_w"/>
                                          </p:val>
                                        </p:tav>
                                      </p:tavLst>
                                    </p:anim>
                                    <p:anim calcmode="lin" valueType="num">
                                      <p:cBhvr>
                                        <p:cTn id="20" dur="1000" fill="hold"/>
                                        <p:tgtEl>
                                          <p:spTgt spid="20488"/>
                                        </p:tgtEl>
                                        <p:attrNameLst>
                                          <p:attrName>ppt_h</p:attrName>
                                        </p:attrNameLst>
                                      </p:cBhvr>
                                      <p:tavLst>
                                        <p:tav tm="0">
                                          <p:val>
                                            <p:fltVal val="0"/>
                                          </p:val>
                                        </p:tav>
                                        <p:tav tm="100000">
                                          <p:val>
                                            <p:strVal val="#ppt_h"/>
                                          </p:val>
                                        </p:tav>
                                      </p:tavLst>
                                    </p:anim>
                                    <p:anim calcmode="lin" valueType="num">
                                      <p:cBhvr>
                                        <p:cTn id="21" dur="1000" fill="hold"/>
                                        <p:tgtEl>
                                          <p:spTgt spid="2048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048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20489"/>
                                        </p:tgtEl>
                                        <p:attrNameLst>
                                          <p:attrName>style.visibility</p:attrName>
                                        </p:attrNameLst>
                                      </p:cBhvr>
                                      <p:to>
                                        <p:strVal val="visible"/>
                                      </p:to>
                                    </p:set>
                                    <p:anim calcmode="lin" valueType="num">
                                      <p:cBhvr>
                                        <p:cTn id="25" dur="1000" fill="hold"/>
                                        <p:tgtEl>
                                          <p:spTgt spid="20489"/>
                                        </p:tgtEl>
                                        <p:attrNameLst>
                                          <p:attrName>ppt_w</p:attrName>
                                        </p:attrNameLst>
                                      </p:cBhvr>
                                      <p:tavLst>
                                        <p:tav tm="0">
                                          <p:val>
                                            <p:fltVal val="0"/>
                                          </p:val>
                                        </p:tav>
                                        <p:tav tm="100000">
                                          <p:val>
                                            <p:strVal val="#ppt_w"/>
                                          </p:val>
                                        </p:tav>
                                      </p:tavLst>
                                    </p:anim>
                                    <p:anim calcmode="lin" valueType="num">
                                      <p:cBhvr>
                                        <p:cTn id="26" dur="1000" fill="hold"/>
                                        <p:tgtEl>
                                          <p:spTgt spid="20489"/>
                                        </p:tgtEl>
                                        <p:attrNameLst>
                                          <p:attrName>ppt_h</p:attrName>
                                        </p:attrNameLst>
                                      </p:cBhvr>
                                      <p:tavLst>
                                        <p:tav tm="0">
                                          <p:val>
                                            <p:fltVal val="0"/>
                                          </p:val>
                                        </p:tav>
                                        <p:tav tm="100000">
                                          <p:val>
                                            <p:strVal val="#ppt_h"/>
                                          </p:val>
                                        </p:tav>
                                      </p:tavLst>
                                    </p:anim>
                                    <p:anim calcmode="lin" valueType="num">
                                      <p:cBhvr>
                                        <p:cTn id="27" dur="1000" fill="hold"/>
                                        <p:tgtEl>
                                          <p:spTgt spid="20489"/>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0489"/>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30056"/>
                                        </p:tgtEl>
                                        <p:attrNameLst>
                                          <p:attrName>style.visibility</p:attrName>
                                        </p:attrNameLst>
                                      </p:cBhvr>
                                      <p:to>
                                        <p:strVal val="visible"/>
                                      </p:to>
                                    </p:set>
                                    <p:anim calcmode="lin" valueType="num">
                                      <p:cBhvr>
                                        <p:cTn id="31" dur="1000" fill="hold"/>
                                        <p:tgtEl>
                                          <p:spTgt spid="130056"/>
                                        </p:tgtEl>
                                        <p:attrNameLst>
                                          <p:attrName>ppt_w</p:attrName>
                                        </p:attrNameLst>
                                      </p:cBhvr>
                                      <p:tavLst>
                                        <p:tav tm="0">
                                          <p:val>
                                            <p:fltVal val="0"/>
                                          </p:val>
                                        </p:tav>
                                        <p:tav tm="100000">
                                          <p:val>
                                            <p:strVal val="#ppt_w"/>
                                          </p:val>
                                        </p:tav>
                                      </p:tavLst>
                                    </p:anim>
                                    <p:anim calcmode="lin" valueType="num">
                                      <p:cBhvr>
                                        <p:cTn id="32" dur="1000" fill="hold"/>
                                        <p:tgtEl>
                                          <p:spTgt spid="130056"/>
                                        </p:tgtEl>
                                        <p:attrNameLst>
                                          <p:attrName>ppt_h</p:attrName>
                                        </p:attrNameLst>
                                      </p:cBhvr>
                                      <p:tavLst>
                                        <p:tav tm="0">
                                          <p:val>
                                            <p:fltVal val="0"/>
                                          </p:val>
                                        </p:tav>
                                        <p:tav tm="100000">
                                          <p:val>
                                            <p:strVal val="#ppt_h"/>
                                          </p:val>
                                        </p:tav>
                                      </p:tavLst>
                                    </p:anim>
                                    <p:anim calcmode="lin" valueType="num">
                                      <p:cBhvr>
                                        <p:cTn id="33" dur="1000" fill="hold"/>
                                        <p:tgtEl>
                                          <p:spTgt spid="13005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30056"/>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130057"/>
                                        </p:tgtEl>
                                        <p:attrNameLst>
                                          <p:attrName>style.visibility</p:attrName>
                                        </p:attrNameLst>
                                      </p:cBhvr>
                                      <p:to>
                                        <p:strVal val="visible"/>
                                      </p:to>
                                    </p:set>
                                    <p:anim calcmode="lin" valueType="num">
                                      <p:cBhvr>
                                        <p:cTn id="37" dur="1000" fill="hold"/>
                                        <p:tgtEl>
                                          <p:spTgt spid="130057"/>
                                        </p:tgtEl>
                                        <p:attrNameLst>
                                          <p:attrName>ppt_w</p:attrName>
                                        </p:attrNameLst>
                                      </p:cBhvr>
                                      <p:tavLst>
                                        <p:tav tm="0">
                                          <p:val>
                                            <p:fltVal val="0"/>
                                          </p:val>
                                        </p:tav>
                                        <p:tav tm="100000">
                                          <p:val>
                                            <p:strVal val="#ppt_w"/>
                                          </p:val>
                                        </p:tav>
                                      </p:tavLst>
                                    </p:anim>
                                    <p:anim calcmode="lin" valueType="num">
                                      <p:cBhvr>
                                        <p:cTn id="38" dur="1000" fill="hold"/>
                                        <p:tgtEl>
                                          <p:spTgt spid="130057"/>
                                        </p:tgtEl>
                                        <p:attrNameLst>
                                          <p:attrName>ppt_h</p:attrName>
                                        </p:attrNameLst>
                                      </p:cBhvr>
                                      <p:tavLst>
                                        <p:tav tm="0">
                                          <p:val>
                                            <p:fltVal val="0"/>
                                          </p:val>
                                        </p:tav>
                                        <p:tav tm="100000">
                                          <p:val>
                                            <p:strVal val="#ppt_h"/>
                                          </p:val>
                                        </p:tav>
                                      </p:tavLst>
                                    </p:anim>
                                    <p:anim calcmode="lin" valueType="num">
                                      <p:cBhvr>
                                        <p:cTn id="39" dur="1000" fill="hold"/>
                                        <p:tgtEl>
                                          <p:spTgt spid="130057"/>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30057"/>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0492"/>
                                        </p:tgtEl>
                                        <p:attrNameLst>
                                          <p:attrName>style.visibility</p:attrName>
                                        </p:attrNameLst>
                                      </p:cBhvr>
                                      <p:to>
                                        <p:strVal val="visible"/>
                                      </p:to>
                                    </p:set>
                                    <p:anim calcmode="lin" valueType="num">
                                      <p:cBhvr>
                                        <p:cTn id="43" dur="1000" fill="hold"/>
                                        <p:tgtEl>
                                          <p:spTgt spid="20492"/>
                                        </p:tgtEl>
                                        <p:attrNameLst>
                                          <p:attrName>ppt_w</p:attrName>
                                        </p:attrNameLst>
                                      </p:cBhvr>
                                      <p:tavLst>
                                        <p:tav tm="0">
                                          <p:val>
                                            <p:fltVal val="0"/>
                                          </p:val>
                                        </p:tav>
                                        <p:tav tm="100000">
                                          <p:val>
                                            <p:strVal val="#ppt_w"/>
                                          </p:val>
                                        </p:tav>
                                      </p:tavLst>
                                    </p:anim>
                                    <p:anim calcmode="lin" valueType="num">
                                      <p:cBhvr>
                                        <p:cTn id="44" dur="1000" fill="hold"/>
                                        <p:tgtEl>
                                          <p:spTgt spid="20492"/>
                                        </p:tgtEl>
                                        <p:attrNameLst>
                                          <p:attrName>ppt_h</p:attrName>
                                        </p:attrNameLst>
                                      </p:cBhvr>
                                      <p:tavLst>
                                        <p:tav tm="0">
                                          <p:val>
                                            <p:fltVal val="0"/>
                                          </p:val>
                                        </p:tav>
                                        <p:tav tm="100000">
                                          <p:val>
                                            <p:strVal val="#ppt_h"/>
                                          </p:val>
                                        </p:tav>
                                      </p:tavLst>
                                    </p:anim>
                                    <p:anim calcmode="lin" valueType="num">
                                      <p:cBhvr>
                                        <p:cTn id="45" dur="1000" fill="hold"/>
                                        <p:tgtEl>
                                          <p:spTgt spid="20492"/>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0492"/>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130059"/>
                                        </p:tgtEl>
                                        <p:attrNameLst>
                                          <p:attrName>style.visibility</p:attrName>
                                        </p:attrNameLst>
                                      </p:cBhvr>
                                      <p:to>
                                        <p:strVal val="visible"/>
                                      </p:to>
                                    </p:set>
                                    <p:anim calcmode="lin" valueType="num">
                                      <p:cBhvr>
                                        <p:cTn id="49" dur="1000" fill="hold"/>
                                        <p:tgtEl>
                                          <p:spTgt spid="130059"/>
                                        </p:tgtEl>
                                        <p:attrNameLst>
                                          <p:attrName>ppt_w</p:attrName>
                                        </p:attrNameLst>
                                      </p:cBhvr>
                                      <p:tavLst>
                                        <p:tav tm="0">
                                          <p:val>
                                            <p:fltVal val="0"/>
                                          </p:val>
                                        </p:tav>
                                        <p:tav tm="100000">
                                          <p:val>
                                            <p:strVal val="#ppt_w"/>
                                          </p:val>
                                        </p:tav>
                                      </p:tavLst>
                                    </p:anim>
                                    <p:anim calcmode="lin" valueType="num">
                                      <p:cBhvr>
                                        <p:cTn id="50" dur="1000" fill="hold"/>
                                        <p:tgtEl>
                                          <p:spTgt spid="130059"/>
                                        </p:tgtEl>
                                        <p:attrNameLst>
                                          <p:attrName>ppt_h</p:attrName>
                                        </p:attrNameLst>
                                      </p:cBhvr>
                                      <p:tavLst>
                                        <p:tav tm="0">
                                          <p:val>
                                            <p:fltVal val="0"/>
                                          </p:val>
                                        </p:tav>
                                        <p:tav tm="100000">
                                          <p:val>
                                            <p:strVal val="#ppt_h"/>
                                          </p:val>
                                        </p:tav>
                                      </p:tavLst>
                                    </p:anim>
                                    <p:anim calcmode="lin" valueType="num">
                                      <p:cBhvr>
                                        <p:cTn id="51" dur="1000" fill="hold"/>
                                        <p:tgtEl>
                                          <p:spTgt spid="130059"/>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130059"/>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130060"/>
                                        </p:tgtEl>
                                        <p:attrNameLst>
                                          <p:attrName>style.visibility</p:attrName>
                                        </p:attrNameLst>
                                      </p:cBhvr>
                                      <p:to>
                                        <p:strVal val="visible"/>
                                      </p:to>
                                    </p:set>
                                    <p:anim calcmode="lin" valueType="num">
                                      <p:cBhvr>
                                        <p:cTn id="55" dur="1000" fill="hold"/>
                                        <p:tgtEl>
                                          <p:spTgt spid="130060"/>
                                        </p:tgtEl>
                                        <p:attrNameLst>
                                          <p:attrName>ppt_w</p:attrName>
                                        </p:attrNameLst>
                                      </p:cBhvr>
                                      <p:tavLst>
                                        <p:tav tm="0">
                                          <p:val>
                                            <p:fltVal val="0"/>
                                          </p:val>
                                        </p:tav>
                                        <p:tav tm="100000">
                                          <p:val>
                                            <p:strVal val="#ppt_w"/>
                                          </p:val>
                                        </p:tav>
                                      </p:tavLst>
                                    </p:anim>
                                    <p:anim calcmode="lin" valueType="num">
                                      <p:cBhvr>
                                        <p:cTn id="56" dur="1000" fill="hold"/>
                                        <p:tgtEl>
                                          <p:spTgt spid="130060"/>
                                        </p:tgtEl>
                                        <p:attrNameLst>
                                          <p:attrName>ppt_h</p:attrName>
                                        </p:attrNameLst>
                                      </p:cBhvr>
                                      <p:tavLst>
                                        <p:tav tm="0">
                                          <p:val>
                                            <p:fltVal val="0"/>
                                          </p:val>
                                        </p:tav>
                                        <p:tav tm="100000">
                                          <p:val>
                                            <p:strVal val="#ppt_h"/>
                                          </p:val>
                                        </p:tav>
                                      </p:tavLst>
                                    </p:anim>
                                    <p:anim calcmode="lin" valueType="num">
                                      <p:cBhvr>
                                        <p:cTn id="57" dur="1000" fill="hold"/>
                                        <p:tgtEl>
                                          <p:spTgt spid="130060"/>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130060"/>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130061"/>
                                        </p:tgtEl>
                                        <p:attrNameLst>
                                          <p:attrName>style.visibility</p:attrName>
                                        </p:attrNameLst>
                                      </p:cBhvr>
                                      <p:to>
                                        <p:strVal val="visible"/>
                                      </p:to>
                                    </p:set>
                                    <p:anim calcmode="lin" valueType="num">
                                      <p:cBhvr>
                                        <p:cTn id="61" dur="1000" fill="hold"/>
                                        <p:tgtEl>
                                          <p:spTgt spid="130061"/>
                                        </p:tgtEl>
                                        <p:attrNameLst>
                                          <p:attrName>ppt_w</p:attrName>
                                        </p:attrNameLst>
                                      </p:cBhvr>
                                      <p:tavLst>
                                        <p:tav tm="0">
                                          <p:val>
                                            <p:fltVal val="0"/>
                                          </p:val>
                                        </p:tav>
                                        <p:tav tm="100000">
                                          <p:val>
                                            <p:strVal val="#ppt_w"/>
                                          </p:val>
                                        </p:tav>
                                      </p:tavLst>
                                    </p:anim>
                                    <p:anim calcmode="lin" valueType="num">
                                      <p:cBhvr>
                                        <p:cTn id="62" dur="1000" fill="hold"/>
                                        <p:tgtEl>
                                          <p:spTgt spid="130061"/>
                                        </p:tgtEl>
                                        <p:attrNameLst>
                                          <p:attrName>ppt_h</p:attrName>
                                        </p:attrNameLst>
                                      </p:cBhvr>
                                      <p:tavLst>
                                        <p:tav tm="0">
                                          <p:val>
                                            <p:fltVal val="0"/>
                                          </p:val>
                                        </p:tav>
                                        <p:tav tm="100000">
                                          <p:val>
                                            <p:strVal val="#ppt_h"/>
                                          </p:val>
                                        </p:tav>
                                      </p:tavLst>
                                    </p:anim>
                                    <p:anim calcmode="lin" valueType="num">
                                      <p:cBhvr>
                                        <p:cTn id="63" dur="1000" fill="hold"/>
                                        <p:tgtEl>
                                          <p:spTgt spid="130061"/>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130061"/>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130062"/>
                                        </p:tgtEl>
                                        <p:attrNameLst>
                                          <p:attrName>style.visibility</p:attrName>
                                        </p:attrNameLst>
                                      </p:cBhvr>
                                      <p:to>
                                        <p:strVal val="visible"/>
                                      </p:to>
                                    </p:set>
                                    <p:anim calcmode="lin" valueType="num">
                                      <p:cBhvr>
                                        <p:cTn id="67" dur="1000" fill="hold"/>
                                        <p:tgtEl>
                                          <p:spTgt spid="130062"/>
                                        </p:tgtEl>
                                        <p:attrNameLst>
                                          <p:attrName>ppt_w</p:attrName>
                                        </p:attrNameLst>
                                      </p:cBhvr>
                                      <p:tavLst>
                                        <p:tav tm="0">
                                          <p:val>
                                            <p:fltVal val="0"/>
                                          </p:val>
                                        </p:tav>
                                        <p:tav tm="100000">
                                          <p:val>
                                            <p:strVal val="#ppt_w"/>
                                          </p:val>
                                        </p:tav>
                                      </p:tavLst>
                                    </p:anim>
                                    <p:anim calcmode="lin" valueType="num">
                                      <p:cBhvr>
                                        <p:cTn id="68" dur="1000" fill="hold"/>
                                        <p:tgtEl>
                                          <p:spTgt spid="130062"/>
                                        </p:tgtEl>
                                        <p:attrNameLst>
                                          <p:attrName>ppt_h</p:attrName>
                                        </p:attrNameLst>
                                      </p:cBhvr>
                                      <p:tavLst>
                                        <p:tav tm="0">
                                          <p:val>
                                            <p:fltVal val="0"/>
                                          </p:val>
                                        </p:tav>
                                        <p:tav tm="100000">
                                          <p:val>
                                            <p:strVal val="#ppt_h"/>
                                          </p:val>
                                        </p:tav>
                                      </p:tavLst>
                                    </p:anim>
                                    <p:anim calcmode="lin" valueType="num">
                                      <p:cBhvr>
                                        <p:cTn id="69" dur="1000" fill="hold"/>
                                        <p:tgtEl>
                                          <p:spTgt spid="130062"/>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130062"/>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0517"/>
                                        </p:tgtEl>
                                        <p:attrNameLst>
                                          <p:attrName>style.visibility</p:attrName>
                                        </p:attrNameLst>
                                      </p:cBhvr>
                                      <p:to>
                                        <p:strVal val="visible"/>
                                      </p:to>
                                    </p:set>
                                    <p:anim calcmode="lin" valueType="num">
                                      <p:cBhvr>
                                        <p:cTn id="73" dur="1000" fill="hold"/>
                                        <p:tgtEl>
                                          <p:spTgt spid="20517"/>
                                        </p:tgtEl>
                                        <p:attrNameLst>
                                          <p:attrName>ppt_w</p:attrName>
                                        </p:attrNameLst>
                                      </p:cBhvr>
                                      <p:tavLst>
                                        <p:tav tm="0">
                                          <p:val>
                                            <p:fltVal val="0"/>
                                          </p:val>
                                        </p:tav>
                                        <p:tav tm="100000">
                                          <p:val>
                                            <p:strVal val="#ppt_w"/>
                                          </p:val>
                                        </p:tav>
                                      </p:tavLst>
                                    </p:anim>
                                    <p:anim calcmode="lin" valueType="num">
                                      <p:cBhvr>
                                        <p:cTn id="74" dur="1000" fill="hold"/>
                                        <p:tgtEl>
                                          <p:spTgt spid="20517"/>
                                        </p:tgtEl>
                                        <p:attrNameLst>
                                          <p:attrName>ppt_h</p:attrName>
                                        </p:attrNameLst>
                                      </p:cBhvr>
                                      <p:tavLst>
                                        <p:tav tm="0">
                                          <p:val>
                                            <p:fltVal val="0"/>
                                          </p:val>
                                        </p:tav>
                                        <p:tav tm="100000">
                                          <p:val>
                                            <p:strVal val="#ppt_h"/>
                                          </p:val>
                                        </p:tav>
                                      </p:tavLst>
                                    </p:anim>
                                    <p:anim calcmode="lin" valueType="num">
                                      <p:cBhvr>
                                        <p:cTn id="75" dur="1000" fill="hold"/>
                                        <p:tgtEl>
                                          <p:spTgt spid="20517"/>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0517"/>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grpId="0" nodeType="withEffect">
                                  <p:stCondLst>
                                    <p:cond delay="0"/>
                                  </p:stCondLst>
                                  <p:childTnLst>
                                    <p:set>
                                      <p:cBhvr>
                                        <p:cTn id="78" dur="1" fill="hold">
                                          <p:stCondLst>
                                            <p:cond delay="0"/>
                                          </p:stCondLst>
                                        </p:cTn>
                                        <p:tgtEl>
                                          <p:spTgt spid="130091"/>
                                        </p:tgtEl>
                                        <p:attrNameLst>
                                          <p:attrName>style.visibility</p:attrName>
                                        </p:attrNameLst>
                                      </p:cBhvr>
                                      <p:to>
                                        <p:strVal val="visible"/>
                                      </p:to>
                                    </p:set>
                                    <p:anim calcmode="lin" valueType="num">
                                      <p:cBhvr>
                                        <p:cTn id="79" dur="1000" fill="hold"/>
                                        <p:tgtEl>
                                          <p:spTgt spid="130091"/>
                                        </p:tgtEl>
                                        <p:attrNameLst>
                                          <p:attrName>ppt_w</p:attrName>
                                        </p:attrNameLst>
                                      </p:cBhvr>
                                      <p:tavLst>
                                        <p:tav tm="0">
                                          <p:val>
                                            <p:fltVal val="0"/>
                                          </p:val>
                                        </p:tav>
                                        <p:tav tm="100000">
                                          <p:val>
                                            <p:strVal val="#ppt_w"/>
                                          </p:val>
                                        </p:tav>
                                      </p:tavLst>
                                    </p:anim>
                                    <p:anim calcmode="lin" valueType="num">
                                      <p:cBhvr>
                                        <p:cTn id="80" dur="1000" fill="hold"/>
                                        <p:tgtEl>
                                          <p:spTgt spid="130091"/>
                                        </p:tgtEl>
                                        <p:attrNameLst>
                                          <p:attrName>ppt_h</p:attrName>
                                        </p:attrNameLst>
                                      </p:cBhvr>
                                      <p:tavLst>
                                        <p:tav tm="0">
                                          <p:val>
                                            <p:fltVal val="0"/>
                                          </p:val>
                                        </p:tav>
                                        <p:tav tm="100000">
                                          <p:val>
                                            <p:strVal val="#ppt_h"/>
                                          </p:val>
                                        </p:tav>
                                      </p:tavLst>
                                    </p:anim>
                                    <p:anim calcmode="lin" valueType="num">
                                      <p:cBhvr>
                                        <p:cTn id="81" dur="1000" fill="hold"/>
                                        <p:tgtEl>
                                          <p:spTgt spid="130091"/>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1300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grpId="0" nodeType="clickEffect">
                                  <p:stCondLst>
                                    <p:cond delay="0"/>
                                  </p:stCondLst>
                                  <p:childTnLst>
                                    <p:set>
                                      <p:cBhvr>
                                        <p:cTn id="86" dur="1" fill="hold">
                                          <p:stCondLst>
                                            <p:cond delay="0"/>
                                          </p:stCondLst>
                                        </p:cTn>
                                        <p:tgtEl>
                                          <p:spTgt spid="130051"/>
                                        </p:tgtEl>
                                        <p:attrNameLst>
                                          <p:attrName>style.visibility</p:attrName>
                                        </p:attrNameLst>
                                      </p:cBhvr>
                                      <p:to>
                                        <p:strVal val="visible"/>
                                      </p:to>
                                    </p:set>
                                    <p:animEffect transition="in" filter="diamond(in)">
                                      <p:cBhvr>
                                        <p:cTn id="87" dur="2000"/>
                                        <p:tgtEl>
                                          <p:spTgt spid="130051"/>
                                        </p:tgtEl>
                                      </p:cBhvr>
                                    </p:animEffect>
                                  </p:childTnLst>
                                </p:cTn>
                              </p:par>
                              <p:par>
                                <p:cTn id="88" presetID="8" presetClass="entr" presetSubtype="16" fill="hold" grpId="0" nodeType="withEffect">
                                  <p:stCondLst>
                                    <p:cond delay="0"/>
                                  </p:stCondLst>
                                  <p:childTnLst>
                                    <p:set>
                                      <p:cBhvr>
                                        <p:cTn id="89" dur="1" fill="hold">
                                          <p:stCondLst>
                                            <p:cond delay="0"/>
                                          </p:stCondLst>
                                        </p:cTn>
                                        <p:tgtEl>
                                          <p:spTgt spid="130092"/>
                                        </p:tgtEl>
                                        <p:attrNameLst>
                                          <p:attrName>style.visibility</p:attrName>
                                        </p:attrNameLst>
                                      </p:cBhvr>
                                      <p:to>
                                        <p:strVal val="visible"/>
                                      </p:to>
                                    </p:set>
                                    <p:animEffect transition="in" filter="diamond(in)">
                                      <p:cBhvr>
                                        <p:cTn id="90" dur="2000"/>
                                        <p:tgtEl>
                                          <p:spTgt spid="130092"/>
                                        </p:tgtEl>
                                      </p:cBhvr>
                                    </p:animEffect>
                                  </p:childTnLst>
                                </p:cTn>
                              </p:par>
                              <p:par>
                                <p:cTn id="91" presetID="8" presetClass="entr" presetSubtype="16" fill="hold" grpId="0" nodeType="withEffect">
                                  <p:stCondLst>
                                    <p:cond delay="0"/>
                                  </p:stCondLst>
                                  <p:childTnLst>
                                    <p:set>
                                      <p:cBhvr>
                                        <p:cTn id="92" dur="1" fill="hold">
                                          <p:stCondLst>
                                            <p:cond delay="0"/>
                                          </p:stCondLst>
                                        </p:cTn>
                                        <p:tgtEl>
                                          <p:spTgt spid="130076"/>
                                        </p:tgtEl>
                                        <p:attrNameLst>
                                          <p:attrName>style.visibility</p:attrName>
                                        </p:attrNameLst>
                                      </p:cBhvr>
                                      <p:to>
                                        <p:strVal val="visible"/>
                                      </p:to>
                                    </p:set>
                                    <p:animEffect transition="in" filter="diamond(in)">
                                      <p:cBhvr>
                                        <p:cTn id="93" dur="2000"/>
                                        <p:tgtEl>
                                          <p:spTgt spid="130076"/>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9"/>
                                        </p:tgtEl>
                                        <p:attrNameLst>
                                          <p:attrName>style.visibility</p:attrName>
                                        </p:attrNameLst>
                                      </p:cBhvr>
                                      <p:to>
                                        <p:strVal val="visible"/>
                                      </p:to>
                                    </p:set>
                                    <p:anim calcmode="lin" valueType="num">
                                      <p:cBhvr additive="base">
                                        <p:cTn id="98" dur="500" fill="hold"/>
                                        <p:tgtEl>
                                          <p:spTgt spid="9"/>
                                        </p:tgtEl>
                                        <p:attrNameLst>
                                          <p:attrName>ppt_x</p:attrName>
                                        </p:attrNameLst>
                                      </p:cBhvr>
                                      <p:tavLst>
                                        <p:tav tm="0">
                                          <p:val>
                                            <p:strVal val="#ppt_x"/>
                                          </p:val>
                                        </p:tav>
                                        <p:tav tm="100000">
                                          <p:val>
                                            <p:strVal val="#ppt_x"/>
                                          </p:val>
                                        </p:tav>
                                      </p:tavLst>
                                    </p:anim>
                                    <p:anim calcmode="lin" valueType="num">
                                      <p:cBhvr additive="base">
                                        <p:cTn id="9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130090"/>
                                        </p:tgtEl>
                                        <p:attrNameLst>
                                          <p:attrName>style.visibility</p:attrName>
                                        </p:attrNameLst>
                                      </p:cBhvr>
                                      <p:to>
                                        <p:strVal val="visible"/>
                                      </p:to>
                                    </p:set>
                                    <p:animEffect transition="in" filter="slide(fromBottom)">
                                      <p:cBhvr>
                                        <p:cTn id="104" dur="500"/>
                                        <p:tgtEl>
                                          <p:spTgt spid="130090"/>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
                                        </p:tgtEl>
                                        <p:attrNameLst>
                                          <p:attrName>style.visibility</p:attrName>
                                        </p:attrNameLst>
                                      </p:cBhvr>
                                      <p:to>
                                        <p:strVal val="visible"/>
                                      </p:to>
                                    </p:set>
                                    <p:anim calcmode="lin" valueType="num">
                                      <p:cBhvr additive="base">
                                        <p:cTn id="109" dur="500" fill="hold"/>
                                        <p:tgtEl>
                                          <p:spTgt spid="6"/>
                                        </p:tgtEl>
                                        <p:attrNameLst>
                                          <p:attrName>ppt_x</p:attrName>
                                        </p:attrNameLst>
                                      </p:cBhvr>
                                      <p:tavLst>
                                        <p:tav tm="0">
                                          <p:val>
                                            <p:strVal val="#ppt_x"/>
                                          </p:val>
                                        </p:tav>
                                        <p:tav tm="100000">
                                          <p:val>
                                            <p:strVal val="#ppt_x"/>
                                          </p:val>
                                        </p:tav>
                                      </p:tavLst>
                                    </p:anim>
                                    <p:anim calcmode="lin" valueType="num">
                                      <p:cBhvr additive="base">
                                        <p:cTn id="11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fade">
                                      <p:cBhvr>
                                        <p:cTn id="115" dur="1000"/>
                                        <p:tgtEl>
                                          <p:spTgt spid="4"/>
                                        </p:tgtEl>
                                      </p:cBhvr>
                                    </p:animEffect>
                                    <p:anim calcmode="lin" valueType="num">
                                      <p:cBhvr>
                                        <p:cTn id="116" dur="1000" fill="hold"/>
                                        <p:tgtEl>
                                          <p:spTgt spid="4"/>
                                        </p:tgtEl>
                                        <p:attrNameLst>
                                          <p:attrName>ppt_x</p:attrName>
                                        </p:attrNameLst>
                                      </p:cBhvr>
                                      <p:tavLst>
                                        <p:tav tm="0">
                                          <p:val>
                                            <p:strVal val="#ppt_x"/>
                                          </p:val>
                                        </p:tav>
                                        <p:tav tm="100000">
                                          <p:val>
                                            <p:strVal val="#ppt_x"/>
                                          </p:val>
                                        </p:tav>
                                      </p:tavLst>
                                    </p:anim>
                                    <p:anim calcmode="lin" valueType="num">
                                      <p:cBhvr>
                                        <p:cTn id="1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7"/>
                                        </p:tgtEl>
                                        <p:attrNameLst>
                                          <p:attrName>style.visibility</p:attrName>
                                        </p:attrNameLst>
                                      </p:cBhvr>
                                      <p:to>
                                        <p:strVal val="visible"/>
                                      </p:to>
                                    </p:set>
                                    <p:anim calcmode="lin" valueType="num">
                                      <p:cBhvr additive="base">
                                        <p:cTn id="122" dur="500" fill="hold"/>
                                        <p:tgtEl>
                                          <p:spTgt spid="7"/>
                                        </p:tgtEl>
                                        <p:attrNameLst>
                                          <p:attrName>ppt_x</p:attrName>
                                        </p:attrNameLst>
                                      </p:cBhvr>
                                      <p:tavLst>
                                        <p:tav tm="0">
                                          <p:val>
                                            <p:strVal val="#ppt_x"/>
                                          </p:val>
                                        </p:tav>
                                        <p:tav tm="100000">
                                          <p:val>
                                            <p:strVal val="#ppt_x"/>
                                          </p:val>
                                        </p:tav>
                                      </p:tavLst>
                                    </p:anim>
                                    <p:anim calcmode="lin" valueType="num">
                                      <p:cBhvr additive="base">
                                        <p:cTn id="1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8"/>
                                        </p:tgtEl>
                                        <p:attrNameLst>
                                          <p:attrName>style.visibility</p:attrName>
                                        </p:attrNameLst>
                                      </p:cBhvr>
                                      <p:to>
                                        <p:strVal val="visible"/>
                                      </p:to>
                                    </p:set>
                                    <p:anim calcmode="lin" valueType="num">
                                      <p:cBhvr additive="base">
                                        <p:cTn id="128" dur="500" fill="hold"/>
                                        <p:tgtEl>
                                          <p:spTgt spid="8"/>
                                        </p:tgtEl>
                                        <p:attrNameLst>
                                          <p:attrName>ppt_x</p:attrName>
                                        </p:attrNameLst>
                                      </p:cBhvr>
                                      <p:tavLst>
                                        <p:tav tm="0">
                                          <p:val>
                                            <p:strVal val="#ppt_x"/>
                                          </p:val>
                                        </p:tav>
                                        <p:tav tm="100000">
                                          <p:val>
                                            <p:strVal val="#ppt_x"/>
                                          </p:val>
                                        </p:tav>
                                      </p:tavLst>
                                    </p:anim>
                                    <p:anim calcmode="lin" valueType="num">
                                      <p:cBhvr additive="base">
                                        <p:cTn id="1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10"/>
                                        </p:tgtEl>
                                        <p:attrNameLst>
                                          <p:attrName>style.visibility</p:attrName>
                                        </p:attrNameLst>
                                      </p:cBhvr>
                                      <p:to>
                                        <p:strVal val="visible"/>
                                      </p:to>
                                    </p:set>
                                    <p:anim calcmode="lin" valueType="num">
                                      <p:cBhvr>
                                        <p:cTn id="134" dur="500" fill="hold"/>
                                        <p:tgtEl>
                                          <p:spTgt spid="10"/>
                                        </p:tgtEl>
                                        <p:attrNameLst>
                                          <p:attrName>ppt_x</p:attrName>
                                        </p:attrNameLst>
                                      </p:cBhvr>
                                      <p:tavLst>
                                        <p:tav tm="0">
                                          <p:val>
                                            <p:strVal val="#ppt_x"/>
                                          </p:val>
                                        </p:tav>
                                        <p:tav tm="100000">
                                          <p:val>
                                            <p:strVal val="#ppt_x"/>
                                          </p:val>
                                        </p:tav>
                                      </p:tavLst>
                                    </p:anim>
                                    <p:anim calcmode="lin" valueType="num">
                                      <p:cBhvr>
                                        <p:cTn id="1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11"/>
                                        </p:tgtEl>
                                        <p:attrNameLst>
                                          <p:attrName>style.visibility</p:attrName>
                                        </p:attrNameLst>
                                      </p:cBhvr>
                                      <p:to>
                                        <p:strVal val="visible"/>
                                      </p:to>
                                    </p:set>
                                    <p:anim calcmode="lin" valueType="num">
                                      <p:cBhvr>
                                        <p:cTn id="140" dur="500" fill="hold"/>
                                        <p:tgtEl>
                                          <p:spTgt spid="11"/>
                                        </p:tgtEl>
                                        <p:attrNameLst>
                                          <p:attrName>ppt_x</p:attrName>
                                        </p:attrNameLst>
                                      </p:cBhvr>
                                      <p:tavLst>
                                        <p:tav tm="0">
                                          <p:val>
                                            <p:strVal val="#ppt_x"/>
                                          </p:val>
                                        </p:tav>
                                        <p:tav tm="100000">
                                          <p:val>
                                            <p:strVal val="#ppt_x"/>
                                          </p:val>
                                        </p:tav>
                                      </p:tavLst>
                                    </p:anim>
                                    <p:anim calcmode="lin" valueType="num">
                                      <p:cBhvr>
                                        <p:cTn id="1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12"/>
                                        </p:tgtEl>
                                        <p:attrNameLst>
                                          <p:attrName>style.visibility</p:attrName>
                                        </p:attrNameLst>
                                      </p:cBhvr>
                                      <p:to>
                                        <p:strVal val="visible"/>
                                      </p:to>
                                    </p:set>
                                    <p:anim calcmode="lin" valueType="num">
                                      <p:cBhvr>
                                        <p:cTn id="146" dur="500" fill="hold"/>
                                        <p:tgtEl>
                                          <p:spTgt spid="12"/>
                                        </p:tgtEl>
                                        <p:attrNameLst>
                                          <p:attrName>ppt_x</p:attrName>
                                        </p:attrNameLst>
                                      </p:cBhvr>
                                      <p:tavLst>
                                        <p:tav tm="0">
                                          <p:val>
                                            <p:strVal val="#ppt_x"/>
                                          </p:val>
                                        </p:tav>
                                        <p:tav tm="100000">
                                          <p:val>
                                            <p:strVal val="#ppt_x"/>
                                          </p:val>
                                        </p:tav>
                                      </p:tavLst>
                                    </p:anim>
                                    <p:anim calcmode="lin" valueType="num">
                                      <p:cBhvr>
                                        <p:cTn id="1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p:bldP spid="130052" grpId="0" animBg="1"/>
      <p:bldP spid="130053" grpId="0" animBg="1"/>
      <p:bldP spid="20488" grpId="0" animBg="1"/>
      <p:bldP spid="20489" grpId="0" bldLvl="0" animBg="1"/>
      <p:bldP spid="130056" grpId="0" animBg="1"/>
      <p:bldP spid="130057" grpId="0" animBg="1"/>
      <p:bldP spid="20492" grpId="0" animBg="1"/>
      <p:bldP spid="130059" grpId="0" animBg="1"/>
      <p:bldP spid="130060" grpId="0" animBg="1"/>
      <p:bldP spid="130061" grpId="0" animBg="1"/>
      <p:bldP spid="130062" grpId="0" animBg="1"/>
      <p:bldP spid="130076" grpId="0" animBg="1"/>
      <p:bldP spid="20517" grpId="0" animBg="1"/>
      <p:bldP spid="130090" grpId="0" animBg="1"/>
      <p:bldP spid="130091" grpId="0" animBg="1"/>
      <p:bldP spid="1300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761F154-14C7-4F89-ABE3-2F1B07E84600}" type="slidenum">
              <a:rPr lang="en-US" altLang="zh-CN"/>
            </a:fld>
            <a:endParaRPr lang="en-US" altLang="zh-CN"/>
          </a:p>
        </p:txBody>
      </p:sp>
      <p:sp>
        <p:nvSpPr>
          <p:cNvPr id="131074" name="Rectangle 2"/>
          <p:cNvSpPr>
            <a:spLocks noGrp="1" noChangeArrowheads="1"/>
          </p:cNvSpPr>
          <p:nvPr>
            <p:ph idx="1"/>
          </p:nvPr>
        </p:nvSpPr>
        <p:spPr>
          <a:xfrm>
            <a:off x="769545" y="1107227"/>
            <a:ext cx="10457507" cy="3727324"/>
          </a:xfrm>
        </p:spPr>
        <p:txBody>
          <a:bodyPr>
            <a:normAutofit/>
          </a:bodyPr>
          <a:lstStyle/>
          <a:p>
            <a:pPr marL="609600" indent="-609600">
              <a:lnSpc>
                <a:spcPct val="120000"/>
              </a:lnSpc>
              <a:spcBef>
                <a:spcPts val="600"/>
              </a:spcBef>
              <a:buNone/>
            </a:pPr>
            <a:r>
              <a:rPr lang="zh-CN" altLang="en-US" b="1" dirty="0">
                <a:solidFill>
                  <a:srgbClr val="0000CC"/>
                </a:solidFill>
                <a:latin typeface="微软雅黑" panose="020B0503020204020204" pitchFamily="34" charset="-122"/>
                <a:ea typeface="微软雅黑" panose="020B0503020204020204" pitchFamily="34" charset="-122"/>
              </a:rPr>
              <a:t>访问者模式组件的解释</a:t>
            </a:r>
            <a:endParaRPr lang="zh-CN" altLang="en-US" b="1" dirty="0">
              <a:solidFill>
                <a:srgbClr val="0000CC"/>
              </a:solidFill>
              <a:latin typeface="微软雅黑" panose="020B0503020204020204" pitchFamily="34" charset="-122"/>
              <a:ea typeface="微软雅黑" panose="020B0503020204020204" pitchFamily="34" charset="-122"/>
            </a:endParaRPr>
          </a:p>
          <a:p>
            <a:pPr marL="609600" indent="-609600">
              <a:lnSpc>
                <a:spcPct val="120000"/>
              </a:lnSpc>
              <a:spcBef>
                <a:spcPts val="600"/>
              </a:spcBef>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访问者类为每个</a:t>
            </a:r>
            <a:r>
              <a:rPr lang="en-US" altLang="zh-CN" b="1" dirty="0">
                <a:latin typeface="微软雅黑" panose="020B0503020204020204" pitchFamily="34" charset="-122"/>
                <a:ea typeface="微软雅黑" panose="020B0503020204020204" pitchFamily="34" charset="-122"/>
              </a:rPr>
              <a:t>Element</a:t>
            </a:r>
            <a:r>
              <a:rPr lang="zh-CN" altLang="en-US" b="1" dirty="0">
                <a:latin typeface="微软雅黑" panose="020B0503020204020204" pitchFamily="34" charset="-122"/>
                <a:ea typeface="微软雅黑" panose="020B0503020204020204" pitchFamily="34" charset="-122"/>
              </a:rPr>
              <a:t>子类准备了一个访问者方法</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1371600" lvl="2" indent="-457200">
              <a:lnSpc>
                <a:spcPct val="120000"/>
              </a:lnSpc>
              <a:spcBef>
                <a:spcPts val="600"/>
              </a:spcBef>
              <a:buFont typeface="Wingdings" panose="05000000000000000000" pitchFamily="2" charset="2"/>
              <a:buChar char="Ø"/>
            </a:pPr>
            <a:r>
              <a:rPr lang="zh-CN" altLang="en-US" sz="2800" b="1" dirty="0" smtClean="0">
                <a:latin typeface="微软雅黑" panose="020B0503020204020204" pitchFamily="34" charset="-122"/>
                <a:ea typeface="微软雅黑" panose="020B0503020204020204" pitchFamily="34" charset="-122"/>
              </a:rPr>
              <a:t>方法中的参数明确地指出是哪个</a:t>
            </a:r>
            <a:r>
              <a:rPr lang="en-US" altLang="zh-CN" sz="2800" b="1" dirty="0" smtClean="0">
                <a:latin typeface="微软雅黑" panose="020B0503020204020204" pitchFamily="34" charset="-122"/>
                <a:ea typeface="微软雅黑" panose="020B0503020204020204" pitchFamily="34" charset="-122"/>
              </a:rPr>
              <a:t>Element</a:t>
            </a:r>
            <a:r>
              <a:rPr lang="zh-CN" altLang="en-US" sz="2800" b="1" dirty="0" smtClean="0">
                <a:latin typeface="微软雅黑" panose="020B0503020204020204" pitchFamily="34" charset="-122"/>
                <a:ea typeface="微软雅黑" panose="020B0503020204020204" pitchFamily="34" charset="-122"/>
              </a:rPr>
              <a:t>子类对象发出的访问请求，方法名表示该访问者是哪个类的</a:t>
            </a:r>
            <a:r>
              <a:rPr lang="zh-CN" altLang="en-US" sz="2800" b="1" dirty="0" smtClean="0">
                <a:solidFill>
                  <a:srgbClr val="C00000"/>
                </a:solidFill>
                <a:latin typeface="微软雅黑" panose="020B0503020204020204" pitchFamily="34" charset="-122"/>
                <a:ea typeface="微软雅黑" panose="020B0503020204020204" pitchFamily="34" charset="-122"/>
              </a:rPr>
              <a:t>专属</a:t>
            </a:r>
            <a:r>
              <a:rPr lang="zh-CN" altLang="en-US" sz="2800" b="1" dirty="0" smtClean="0">
                <a:latin typeface="微软雅黑" panose="020B0503020204020204" pitchFamily="34" charset="-122"/>
                <a:ea typeface="微软雅黑" panose="020B0503020204020204" pitchFamily="34" charset="-122"/>
              </a:rPr>
              <a:t>访问者</a:t>
            </a:r>
            <a:endParaRPr lang="en-US" altLang="zh-CN" sz="2800" b="1" dirty="0" smtClean="0">
              <a:latin typeface="微软雅黑" panose="020B0503020204020204" pitchFamily="34" charset="-122"/>
              <a:ea typeface="微软雅黑" panose="020B0503020204020204" pitchFamily="34" charset="-122"/>
            </a:endParaRPr>
          </a:p>
          <a:p>
            <a:pPr marL="609600" indent="-609600">
              <a:lnSpc>
                <a:spcPct val="120000"/>
              </a:lnSpc>
              <a:spcBef>
                <a:spcPts val="600"/>
              </a:spcBef>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访问者类决定要访问</a:t>
            </a:r>
            <a:r>
              <a:rPr lang="zh-CN" altLang="en-US" b="1" dirty="0" smtClean="0">
                <a:latin typeface="微软雅黑" panose="020B0503020204020204" pitchFamily="34" charset="-122"/>
                <a:ea typeface="微软雅黑" panose="020B0503020204020204" pitchFamily="34" charset="-122"/>
              </a:rPr>
              <a:t>哪个</a:t>
            </a:r>
            <a:r>
              <a:rPr lang="en-US" altLang="zh-CN" b="1" dirty="0" smtClean="0">
                <a:latin typeface="微软雅黑" panose="020B0503020204020204" pitchFamily="34" charset="-122"/>
                <a:ea typeface="微软雅黑" panose="020B0503020204020204" pitchFamily="34" charset="-122"/>
              </a:rPr>
              <a:t>Element</a:t>
            </a:r>
            <a:r>
              <a:rPr lang="zh-CN" altLang="en-US" b="1" dirty="0" smtClean="0">
                <a:latin typeface="微软雅黑" panose="020B0503020204020204" pitchFamily="34" charset="-122"/>
                <a:ea typeface="微软雅黑" panose="020B0503020204020204" pitchFamily="34" charset="-122"/>
              </a:rPr>
              <a:t>层次类的具体的类。然后，访问者对象通过特定的</a:t>
            </a:r>
            <a:r>
              <a:rPr lang="zh-CN" altLang="en-US" b="1" dirty="0" smtClean="0">
                <a:solidFill>
                  <a:srgbClr val="C00000"/>
                </a:solidFill>
                <a:latin typeface="微软雅黑" panose="020B0503020204020204" pitchFamily="34" charset="-122"/>
                <a:ea typeface="微软雅黑" panose="020B0503020204020204" pitchFamily="34" charset="-122"/>
              </a:rPr>
              <a:t>接口</a:t>
            </a:r>
            <a:r>
              <a:rPr lang="zh-CN" altLang="en-US" b="1" dirty="0" smtClean="0">
                <a:latin typeface="微软雅黑" panose="020B0503020204020204" pitchFamily="34" charset="-122"/>
                <a:ea typeface="微软雅黑" panose="020B0503020204020204" pitchFamily="34" charset="-122"/>
              </a:rPr>
              <a:t>访问</a:t>
            </a:r>
            <a:r>
              <a:rPr lang="en-US" altLang="zh-CN" b="1" dirty="0" smtClean="0">
                <a:latin typeface="微软雅黑" panose="020B0503020204020204" pitchFamily="34" charset="-122"/>
                <a:ea typeface="微软雅黑" panose="020B0503020204020204" pitchFamily="34" charset="-122"/>
              </a:rPr>
              <a:t>Element</a:t>
            </a:r>
            <a:r>
              <a:rPr lang="zh-CN" altLang="en-US" b="1" dirty="0" smtClean="0">
                <a:latin typeface="微软雅黑" panose="020B0503020204020204" pitchFamily="34" charset="-122"/>
                <a:ea typeface="微软雅黑" panose="020B0503020204020204" pitchFamily="34" charset="-122"/>
              </a:rPr>
              <a:t>的某个子类</a:t>
            </a:r>
            <a:endParaRPr lang="en-US" altLang="zh-CN" b="1" dirty="0">
              <a:latin typeface="微软雅黑" panose="020B0503020204020204" pitchFamily="34" charset="-122"/>
              <a:ea typeface="微软雅黑" panose="020B0503020204020204" pitchFamily="34" charset="-122"/>
            </a:endParaRPr>
          </a:p>
        </p:txBody>
      </p:sp>
      <p:sp>
        <p:nvSpPr>
          <p:cNvPr id="131075" name="Rectangle 3"/>
          <p:cNvSpPr>
            <a:spLocks noChangeArrowheads="1"/>
          </p:cNvSpPr>
          <p:nvPr/>
        </p:nvSpPr>
        <p:spPr bwMode="auto">
          <a:xfrm>
            <a:off x="1992313" y="188914"/>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fr-FR" altLang="zh-CN" sz="3200" b="1">
                <a:effectLst>
                  <a:outerShdw blurRad="38100" dist="38100" dir="2700000" algn="tl">
                    <a:srgbClr val="C0C0C0"/>
                  </a:outerShdw>
                </a:effectLst>
              </a:rPr>
              <a:t>Visitor Pattern</a:t>
            </a:r>
            <a:endParaRPr lang="fr-FR"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1074">
                                            <p:txEl>
                                              <p:pRg st="1" end="1"/>
                                            </p:txEl>
                                          </p:spTgt>
                                        </p:tgtEl>
                                        <p:attrNameLst>
                                          <p:attrName>style.visibility</p:attrName>
                                        </p:attrNameLst>
                                      </p:cBhvr>
                                      <p:to>
                                        <p:strVal val="visible"/>
                                      </p:to>
                                    </p:set>
                                    <p:animEffect transition="in" filter="slide(fromBottom)">
                                      <p:cBhvr>
                                        <p:cTn id="7" dur="500"/>
                                        <p:tgtEl>
                                          <p:spTgt spid="1310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1074">
                                            <p:txEl>
                                              <p:pRg st="2" end="2"/>
                                            </p:txEl>
                                          </p:spTgt>
                                        </p:tgtEl>
                                        <p:attrNameLst>
                                          <p:attrName>style.visibility</p:attrName>
                                        </p:attrNameLst>
                                      </p:cBhvr>
                                      <p:to>
                                        <p:strVal val="visible"/>
                                      </p:to>
                                    </p:set>
                                    <p:animEffect transition="in" filter="checkerboard(across)">
                                      <p:cBhvr>
                                        <p:cTn id="12" dur="500"/>
                                        <p:tgtEl>
                                          <p:spTgt spid="1310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1074">
                                            <p:txEl>
                                              <p:pRg st="3" end="3"/>
                                            </p:txEl>
                                          </p:spTgt>
                                        </p:tgtEl>
                                        <p:attrNameLst>
                                          <p:attrName>style.visibility</p:attrName>
                                        </p:attrNameLst>
                                      </p:cBhvr>
                                      <p:to>
                                        <p:strVal val="visible"/>
                                      </p:to>
                                    </p:set>
                                    <p:animEffect transition="in" filter="slide(fromBottom)">
                                      <p:cBhvr>
                                        <p:cTn id="17" dur="500"/>
                                        <p:tgtEl>
                                          <p:spTgt spid="131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48DCDA8-309A-4C00-BC80-EBC4A36A5145}" type="slidenum">
              <a:rPr lang="en-US" altLang="zh-CN"/>
            </a:fld>
            <a:endParaRPr lang="en-US" altLang="zh-CN"/>
          </a:p>
        </p:txBody>
      </p:sp>
      <p:sp>
        <p:nvSpPr>
          <p:cNvPr id="5122" name="Rectangle 2"/>
          <p:cNvSpPr>
            <a:spLocks noGrp="1" noChangeArrowheads="1"/>
          </p:cNvSpPr>
          <p:nvPr>
            <p:ph type="title"/>
          </p:nvPr>
        </p:nvSpPr>
        <p:spPr/>
        <p:txBody>
          <a:bodyPr/>
          <a:lstStyle/>
          <a:p>
            <a:pPr eaLnBrk="1" hangingPunct="1"/>
            <a:r>
              <a:rPr lang="en-US" altLang="zh-CN" smtClean="0"/>
              <a:t>Contents of the lecture </a:t>
            </a:r>
            <a:endParaRPr lang="en-US" altLang="zh-CN" smtClean="0"/>
          </a:p>
        </p:txBody>
      </p:sp>
      <p:sp>
        <p:nvSpPr>
          <p:cNvPr id="5123" name="Rectangle 3"/>
          <p:cNvSpPr>
            <a:spLocks noGrp="1"/>
          </p:cNvSpPr>
          <p:nvPr>
            <p:ph idx="1"/>
          </p:nvPr>
        </p:nvSpPr>
        <p:spPr>
          <a:xfrm>
            <a:off x="697117" y="1773238"/>
            <a:ext cx="9513683" cy="3233328"/>
          </a:xfrm>
        </p:spPr>
        <p:txBody>
          <a:bodyPr/>
          <a:lstStyle/>
          <a:p>
            <a:pPr marL="609600" indent="-609600">
              <a:spcAft>
                <a:spcPts val="600"/>
              </a:spcAft>
              <a:buFontTx/>
              <a:buAutoNum type="arabicPeriod"/>
            </a:pPr>
            <a:r>
              <a:rPr lang="en-US" altLang="zh-CN" sz="3000" b="1" noProof="1">
                <a:latin typeface="微软雅黑" panose="020B0503020204020204" pitchFamily="34" charset="-122"/>
                <a:ea typeface="微软雅黑" panose="020B0503020204020204" pitchFamily="34" charset="-122"/>
                <a:hlinkClick r:id="rId1" action="ppaction://hlinksldjump"/>
              </a:rPr>
              <a:t>Introduction of the Visitor Pattern</a:t>
            </a:r>
            <a:endParaRPr lang="en-US" altLang="zh-CN" sz="3000" b="1" noProof="1">
              <a:latin typeface="微软雅黑" panose="020B0503020204020204" pitchFamily="34" charset="-122"/>
              <a:ea typeface="微软雅黑" panose="020B0503020204020204" pitchFamily="34" charset="-122"/>
            </a:endParaRPr>
          </a:p>
          <a:p>
            <a:pPr marL="609600" indent="-609600">
              <a:spcAft>
                <a:spcPts val="600"/>
              </a:spcAft>
              <a:buFontTx/>
              <a:buAutoNum type="arabicPeriod"/>
            </a:pPr>
            <a:r>
              <a:rPr lang="en-US" altLang="zh-CN" sz="3000" b="1" noProof="1">
                <a:latin typeface="微软雅黑" panose="020B0503020204020204" pitchFamily="34" charset="-122"/>
                <a:ea typeface="微软雅黑" panose="020B0503020204020204" pitchFamily="34" charset="-122"/>
                <a:hlinkClick r:id="rId2" action="ppaction://hlinksldjump"/>
              </a:rPr>
              <a:t>Official Diagram of the Visitor Design Pattern</a:t>
            </a:r>
            <a:endParaRPr lang="en-US" altLang="zh-CN" sz="3000" b="1" noProof="1">
              <a:latin typeface="微软雅黑" panose="020B0503020204020204" pitchFamily="34" charset="-122"/>
              <a:ea typeface="微软雅黑" panose="020B0503020204020204" pitchFamily="34" charset="-122"/>
            </a:endParaRPr>
          </a:p>
          <a:p>
            <a:pPr marL="609600" indent="-609600">
              <a:spcAft>
                <a:spcPts val="600"/>
              </a:spcAft>
              <a:buFontTx/>
              <a:buAutoNum type="arabicPeriod"/>
            </a:pPr>
            <a:r>
              <a:rPr lang="en-US" altLang="zh-CN" sz="3000" b="1" noProof="1">
                <a:latin typeface="微软雅黑" panose="020B0503020204020204" pitchFamily="34" charset="-122"/>
                <a:ea typeface="微软雅黑" panose="020B0503020204020204" pitchFamily="34" charset="-122"/>
                <a:hlinkClick r:id="rId3" action="ppaction://hlinksldjump"/>
              </a:rPr>
              <a:t>Design Example Using the Visitor Pattern</a:t>
            </a:r>
            <a:endParaRPr lang="en-US" altLang="zh-CN" sz="3000" b="1" noProof="1">
              <a:latin typeface="微软雅黑" panose="020B0503020204020204" pitchFamily="34" charset="-122"/>
              <a:ea typeface="微软雅黑" panose="020B0503020204020204" pitchFamily="34" charset="-122"/>
            </a:endParaRPr>
          </a:p>
          <a:p>
            <a:pPr marL="609600" indent="-609600">
              <a:spcAft>
                <a:spcPts val="600"/>
              </a:spcAft>
              <a:buFontTx/>
              <a:buAutoNum type="arabicPeriod"/>
            </a:pPr>
            <a:r>
              <a:rPr lang="en-US" altLang="zh-CN" sz="3000" b="1" noProof="1">
                <a:latin typeface="微软雅黑" panose="020B0503020204020204" pitchFamily="34" charset="-122"/>
                <a:ea typeface="微软雅黑" panose="020B0503020204020204" pitchFamily="34" charset="-122"/>
                <a:hlinkClick r:id="rId4" action="ppaction://hlinksldjump"/>
              </a:rPr>
              <a:t>Further discussions</a:t>
            </a:r>
            <a:endParaRPr lang="en-US" altLang="zh-CN" sz="3000" b="1" noProof="1">
              <a:latin typeface="微软雅黑" panose="020B0503020204020204" pitchFamily="34" charset="-122"/>
              <a:ea typeface="微软雅黑" panose="020B0503020204020204" pitchFamily="34" charset="-122"/>
              <a:hlinkClick r:id="rId5" action="ppaction://hlinksldjump"/>
            </a:endParaRPr>
          </a:p>
          <a:p>
            <a:pPr marL="609600" indent="-609600">
              <a:spcAft>
                <a:spcPts val="600"/>
              </a:spcAft>
              <a:buFontTx/>
              <a:buAutoNum type="arabicPeriod"/>
            </a:pPr>
            <a:r>
              <a:rPr lang="zh-CN" altLang="en-US"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hlinkClick r:id="rId6" action="ppaction://hlinksldjump"/>
              </a:rPr>
              <a:t>作业</a:t>
            </a:r>
            <a:r>
              <a:rPr lang="en-US"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hlinkClick r:id="rId6" action="ppaction://hlinksldjump"/>
              </a:rPr>
              <a:t>7</a:t>
            </a:r>
            <a:r>
              <a:rPr lang="zh-CN" altLang="en-US"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hlinkClick r:id="rId6" action="ppaction://hlinksldjump"/>
              </a:rPr>
              <a:t>：访问者模式的作业</a:t>
            </a:r>
            <a:endParaRPr lang="en-US" altLang="zh-CN" sz="3000" b="1"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AC6F0EB-319E-482D-811A-C5F3CE356224}" type="slidenum">
              <a:rPr lang="en-US" altLang="zh-CN"/>
            </a:fld>
            <a:endParaRPr lang="en-US" altLang="zh-CN"/>
          </a:p>
        </p:txBody>
      </p:sp>
      <p:sp>
        <p:nvSpPr>
          <p:cNvPr id="132098" name="Rectangle 2"/>
          <p:cNvSpPr>
            <a:spLocks noGrp="1" noChangeArrowheads="1"/>
          </p:cNvSpPr>
          <p:nvPr>
            <p:ph idx="1"/>
          </p:nvPr>
        </p:nvSpPr>
        <p:spPr>
          <a:xfrm>
            <a:off x="633743" y="1077363"/>
            <a:ext cx="10764569" cy="2335794"/>
          </a:xfrm>
        </p:spPr>
        <p:txBody>
          <a:bodyPr>
            <a:normAutofit/>
          </a:bodyPr>
          <a:lstStyle/>
          <a:p>
            <a:pPr>
              <a:lnSpc>
                <a:spcPct val="110000"/>
              </a:lnSpc>
              <a:spcBef>
                <a:spcPts val="600"/>
              </a:spcBef>
              <a:buNone/>
            </a:pPr>
            <a:r>
              <a:rPr lang="zh-CN" altLang="en-US" b="1" dirty="0">
                <a:solidFill>
                  <a:srgbClr val="0000CC"/>
                </a:solidFill>
                <a:latin typeface="微软雅黑" panose="020B0503020204020204" pitchFamily="34" charset="-122"/>
                <a:ea typeface="微软雅黑" panose="020B0503020204020204" pitchFamily="34" charset="-122"/>
              </a:rPr>
              <a:t>访问者模式构件的解释</a:t>
            </a:r>
            <a:endParaRPr lang="zh-CN" altLang="en-US" b="1" dirty="0">
              <a:latin typeface="微软雅黑" panose="020B0503020204020204" pitchFamily="34" charset="-122"/>
              <a:ea typeface="微软雅黑" panose="020B0503020204020204" pitchFamily="34" charset="-122"/>
            </a:endParaRPr>
          </a:p>
          <a:p>
            <a:pPr>
              <a:lnSpc>
                <a:spcPct val="110000"/>
              </a:lnSpc>
              <a:spcBef>
                <a:spcPts val="600"/>
              </a:spcBef>
              <a:buNone/>
            </a:pPr>
            <a:r>
              <a:rPr lang="en-US" altLang="zh-CN" b="1" dirty="0">
                <a:latin typeface="微软雅黑" panose="020B0503020204020204" pitchFamily="34" charset="-122"/>
                <a:ea typeface="微软雅黑" panose="020B0503020204020204" pitchFamily="34" charset="-122"/>
              </a:rPr>
              <a:t>Visitor1, Visitor2 </a:t>
            </a:r>
            <a:endParaRPr lang="en-US" altLang="zh-CN" dirty="0">
              <a:latin typeface="微软雅黑" panose="020B0503020204020204" pitchFamily="34" charset="-122"/>
              <a:ea typeface="微软雅黑" panose="020B0503020204020204" pitchFamily="34" charset="-122"/>
            </a:endParaRPr>
          </a:p>
          <a:p>
            <a:pPr>
              <a:lnSpc>
                <a:spcPct val="110000"/>
              </a:lnSpc>
              <a:spcBef>
                <a:spcPts val="60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实现</a:t>
            </a:r>
            <a:r>
              <a:rPr lang="en-US" altLang="zh-CN" b="1" dirty="0">
                <a:latin typeface="微软雅黑" panose="020B0503020204020204" pitchFamily="34" charset="-122"/>
                <a:ea typeface="微软雅黑" panose="020B0503020204020204" pitchFamily="34" charset="-122"/>
              </a:rPr>
              <a:t>Visitor</a:t>
            </a:r>
            <a:r>
              <a:rPr lang="zh-CN" altLang="en-US" b="1" dirty="0">
                <a:latin typeface="微软雅黑" panose="020B0503020204020204" pitchFamily="34" charset="-122"/>
                <a:ea typeface="微软雅黑" panose="020B0503020204020204" pitchFamily="34" charset="-122"/>
              </a:rPr>
              <a:t>类的接口中所声明的所有操作</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1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提供</a:t>
            </a:r>
            <a:r>
              <a:rPr lang="zh-CN" altLang="en-US" b="1" dirty="0">
                <a:latin typeface="微软雅黑" panose="020B0503020204020204" pitchFamily="34" charset="-122"/>
                <a:ea typeface="微软雅黑" panose="020B0503020204020204" pitchFamily="34" charset="-122"/>
              </a:rPr>
              <a:t>算法环境、存储局部状态、积累遍历结构体的</a:t>
            </a:r>
            <a:r>
              <a:rPr lang="zh-CN" altLang="en-US" b="1" dirty="0" smtClean="0">
                <a:latin typeface="微软雅黑" panose="020B0503020204020204" pitchFamily="34" charset="-122"/>
                <a:ea typeface="微软雅黑" panose="020B0503020204020204" pitchFamily="34" charset="-122"/>
              </a:rPr>
              <a:t>结果。</a:t>
            </a:r>
            <a:endParaRPr lang="en-US" altLang="zh-CN" dirty="0">
              <a:latin typeface="微软雅黑" panose="020B0503020204020204" pitchFamily="34" charset="-122"/>
              <a:ea typeface="微软雅黑" panose="020B0503020204020204" pitchFamily="34" charset="-122"/>
            </a:endParaRPr>
          </a:p>
        </p:txBody>
      </p:sp>
      <p:sp>
        <p:nvSpPr>
          <p:cNvPr id="132099" name="Rectangle 3"/>
          <p:cNvSpPr>
            <a:spLocks noChangeArrowheads="1"/>
          </p:cNvSpPr>
          <p:nvPr/>
        </p:nvSpPr>
        <p:spPr bwMode="auto">
          <a:xfrm>
            <a:off x="1992313" y="188914"/>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fr-FR" altLang="zh-CN" sz="3200" b="1">
                <a:effectLst>
                  <a:outerShdw blurRad="38100" dist="38100" dir="2700000" algn="tl">
                    <a:srgbClr val="C0C0C0"/>
                  </a:outerShdw>
                </a:effectLst>
              </a:rPr>
              <a:t>Visitor Pattern</a:t>
            </a:r>
            <a:endParaRPr lang="fr-FR" altLang="zh-CN" sz="3200" b="1"/>
          </a:p>
        </p:txBody>
      </p:sp>
      <p:sp>
        <p:nvSpPr>
          <p:cNvPr id="5" name="Rectangle 2"/>
          <p:cNvSpPr txBox="1">
            <a:spLocks noChangeArrowheads="1"/>
          </p:cNvSpPr>
          <p:nvPr/>
        </p:nvSpPr>
        <p:spPr>
          <a:xfrm>
            <a:off x="678255" y="3567334"/>
            <a:ext cx="10720057" cy="27890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600"/>
              </a:spcBef>
              <a:buFontTx/>
              <a:buNone/>
            </a:pPr>
            <a:r>
              <a:rPr lang="en-US" altLang="zh-CN" b="1" dirty="0" smtClean="0">
                <a:latin typeface="微软雅黑" panose="020B0503020204020204" pitchFamily="34" charset="-122"/>
                <a:ea typeface="微软雅黑" panose="020B0503020204020204" pitchFamily="34" charset="-122"/>
              </a:rPr>
              <a:t>Element </a:t>
            </a:r>
            <a:endParaRPr lang="en-US" altLang="zh-CN" b="1" dirty="0" smtClean="0">
              <a:latin typeface="微软雅黑" panose="020B0503020204020204" pitchFamily="34" charset="-122"/>
              <a:ea typeface="微软雅黑" panose="020B0503020204020204" pitchFamily="34" charset="-122"/>
            </a:endParaRPr>
          </a:p>
          <a:p>
            <a:pPr>
              <a:lnSpc>
                <a:spcPct val="110000"/>
              </a:lnSpc>
              <a:spcBef>
                <a:spcPts val="600"/>
              </a:spcBef>
            </a:pPr>
            <a:r>
              <a:rPr lang="zh-CN" altLang="en-US" b="1" dirty="0" smtClean="0">
                <a:latin typeface="微软雅黑" panose="020B0503020204020204" pitchFamily="34" charset="-122"/>
                <a:ea typeface="微软雅黑" panose="020B0503020204020204" pitchFamily="34" charset="-122"/>
              </a:rPr>
              <a:t>定义</a:t>
            </a:r>
            <a:r>
              <a:rPr lang="en-US" altLang="zh-CN" b="1" dirty="0" smtClean="0">
                <a:latin typeface="微软雅黑" panose="020B0503020204020204" pitchFamily="34" charset="-122"/>
                <a:ea typeface="微软雅黑" panose="020B0503020204020204" pitchFamily="34" charset="-122"/>
              </a:rPr>
              <a:t>accept()</a:t>
            </a:r>
            <a:r>
              <a:rPr lang="zh-CN" altLang="en-US" b="1" dirty="0" smtClean="0">
                <a:latin typeface="微软雅黑" panose="020B0503020204020204" pitchFamily="34" charset="-122"/>
                <a:ea typeface="微软雅黑" panose="020B0503020204020204" pitchFamily="34" charset="-122"/>
              </a:rPr>
              <a:t>方法，该方法以</a:t>
            </a:r>
            <a:r>
              <a:rPr lang="en-US" altLang="zh-CN" b="1" dirty="0" smtClean="0">
                <a:latin typeface="微软雅黑" panose="020B0503020204020204" pitchFamily="34" charset="-122"/>
                <a:ea typeface="微软雅黑" panose="020B0503020204020204" pitchFamily="34" charset="-122"/>
              </a:rPr>
              <a:t>Visitor</a:t>
            </a:r>
            <a:r>
              <a:rPr lang="zh-CN" altLang="en-US" b="1" dirty="0" smtClean="0">
                <a:latin typeface="微软雅黑" panose="020B0503020204020204" pitchFamily="34" charset="-122"/>
                <a:ea typeface="微软雅黑" panose="020B0503020204020204" pitchFamily="34" charset="-122"/>
              </a:rPr>
              <a:t>的类型作为参数</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10000"/>
              </a:lnSpc>
              <a:spcBef>
                <a:spcPts val="600"/>
              </a:spcBef>
              <a:buFontTx/>
              <a:buNone/>
            </a:pP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ElementA</a:t>
            </a: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ElementB</a:t>
            </a:r>
            <a:endParaRPr lang="en-US" altLang="zh-CN" b="1" dirty="0" smtClean="0">
              <a:latin typeface="微软雅黑" panose="020B0503020204020204" pitchFamily="34" charset="-122"/>
              <a:ea typeface="微软雅黑" panose="020B0503020204020204" pitchFamily="34" charset="-122"/>
            </a:endParaRPr>
          </a:p>
          <a:p>
            <a:pPr>
              <a:lnSpc>
                <a:spcPct val="110000"/>
              </a:lnSpc>
              <a:spcBef>
                <a:spcPts val="600"/>
              </a:spcBef>
            </a:pPr>
            <a:r>
              <a:rPr lang="zh-CN" altLang="en-US" b="1" dirty="0" smtClean="0">
                <a:latin typeface="微软雅黑" panose="020B0503020204020204" pitchFamily="34" charset="-122"/>
                <a:ea typeface="微软雅黑" panose="020B0503020204020204" pitchFamily="34" charset="-122"/>
              </a:rPr>
              <a:t>实现</a:t>
            </a:r>
            <a:r>
              <a:rPr lang="en-US" altLang="zh-CN" b="1" dirty="0" smtClean="0">
                <a:latin typeface="微软雅黑" panose="020B0503020204020204" pitchFamily="34" charset="-122"/>
                <a:ea typeface="微软雅黑" panose="020B0503020204020204" pitchFamily="34" charset="-122"/>
              </a:rPr>
              <a:t>accept()</a:t>
            </a:r>
            <a:r>
              <a:rPr lang="zh-CN" altLang="en-US" b="1" dirty="0" smtClean="0">
                <a:latin typeface="微软雅黑" panose="020B0503020204020204" pitchFamily="34" charset="-122"/>
                <a:ea typeface="微软雅黑" panose="020B0503020204020204" pitchFamily="34" charset="-122"/>
              </a:rPr>
              <a:t>方法</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a:lnSpc>
                <a:spcPct val="110000"/>
              </a:lnSpc>
              <a:spcBef>
                <a:spcPts val="600"/>
              </a:spcBef>
            </a:pPr>
            <a:r>
              <a:rPr lang="zh-CN" altLang="en-US" b="1" dirty="0" smtClean="0">
                <a:latin typeface="微软雅黑" panose="020B0503020204020204" pitchFamily="34" charset="-122"/>
                <a:ea typeface="微软雅黑" panose="020B0503020204020204" pitchFamily="34" charset="-122"/>
              </a:rPr>
              <a:t>还可以实现一些其它方法，以便帮助访问者实现一些其它功能，例如</a:t>
            </a:r>
            <a:r>
              <a:rPr lang="en-US" altLang="zh-CN" b="1" dirty="0" smtClean="0">
                <a:latin typeface="微软雅黑" panose="020B0503020204020204" pitchFamily="34" charset="-122"/>
                <a:ea typeface="微软雅黑" panose="020B0503020204020204" pitchFamily="34" charset="-122"/>
              </a:rPr>
              <a:t>, Tax</a:t>
            </a:r>
            <a:r>
              <a:rPr lang="zh-CN" altLang="en-US" b="1" dirty="0" smtClean="0">
                <a:latin typeface="微软雅黑" panose="020B0503020204020204" pitchFamily="34" charset="-122"/>
                <a:ea typeface="微软雅黑" panose="020B0503020204020204" pitchFamily="34" charset="-122"/>
              </a:rPr>
              <a:t>层次类中的</a:t>
            </a:r>
            <a:r>
              <a:rPr lang="en-US" altLang="zh-CN" b="1" dirty="0" err="1" smtClean="0">
                <a:latin typeface="微软雅黑" panose="020B0503020204020204" pitchFamily="34" charset="-122"/>
                <a:ea typeface="微软雅黑" panose="020B0503020204020204" pitchFamily="34" charset="-122"/>
              </a:rPr>
              <a:t>getData</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方法。</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2098">
                                            <p:txEl>
                                              <p:pRg st="2" end="2"/>
                                            </p:txEl>
                                          </p:spTgt>
                                        </p:tgtEl>
                                        <p:attrNameLst>
                                          <p:attrName>style.visibility</p:attrName>
                                        </p:attrNameLst>
                                      </p:cBhvr>
                                      <p:to>
                                        <p:strVal val="visible"/>
                                      </p:to>
                                    </p:set>
                                    <p:animEffect transition="in" filter="slide(fromBottom)">
                                      <p:cBhvr>
                                        <p:cTn id="7" dur="500"/>
                                        <p:tgtEl>
                                          <p:spTgt spid="13209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2098">
                                            <p:txEl>
                                              <p:pRg st="3" end="3"/>
                                            </p:txEl>
                                          </p:spTgt>
                                        </p:tgtEl>
                                        <p:attrNameLst>
                                          <p:attrName>style.visibility</p:attrName>
                                        </p:attrNameLst>
                                      </p:cBhvr>
                                      <p:to>
                                        <p:strVal val="visible"/>
                                      </p:to>
                                    </p:set>
                                    <p:animEffect transition="in" filter="slide(fromBottom)">
                                      <p:cBhvr>
                                        <p:cTn id="12" dur="500"/>
                                        <p:tgtEl>
                                          <p:spTgt spid="13209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slide(fromBottom)">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slide(fromBottom)">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heckerboard(across)">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checkerboard(across)">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idx="1"/>
          </p:nvPr>
        </p:nvSpPr>
        <p:spPr>
          <a:xfrm>
            <a:off x="760491" y="1052514"/>
            <a:ext cx="10710250" cy="3830985"/>
          </a:xfrm>
        </p:spPr>
        <p:txBody>
          <a:bodyPr>
            <a:normAutofit/>
          </a:bodyPr>
          <a:lstStyle/>
          <a:p>
            <a:pPr eaLnBrk="1" hangingPunct="1">
              <a:lnSpc>
                <a:spcPct val="120000"/>
              </a:lnSpc>
              <a:buFontTx/>
              <a:buNone/>
              <a:defRPr/>
            </a:pPr>
            <a:r>
              <a:rPr lang="en-US" altLang="zh-CN" b="1" dirty="0" err="1">
                <a:latin typeface="微软雅黑" panose="020B0503020204020204" pitchFamily="34" charset="-122"/>
                <a:ea typeface="微软雅黑" panose="020B0503020204020204" pitchFamily="34" charset="-122"/>
              </a:rPr>
              <a:t>ObjectStructure</a:t>
            </a:r>
            <a:r>
              <a:rPr lang="en-US" altLang="zh-CN" b="1" dirty="0">
                <a:latin typeface="微软雅黑" panose="020B0503020204020204" pitchFamily="34" charset="-122"/>
                <a:ea typeface="微软雅黑" panose="020B0503020204020204" pitchFamily="34" charset="-122"/>
              </a:rPr>
              <a:t> (Program) (</a:t>
            </a:r>
            <a:r>
              <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can be omitted</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20000"/>
              </a:lnSpc>
              <a:defRPr/>
            </a:pPr>
            <a:r>
              <a:rPr lang="zh-CN" altLang="en-US" b="1" dirty="0" smtClean="0">
                <a:latin typeface="微软雅黑" panose="020B0503020204020204" pitchFamily="34" charset="-122"/>
                <a:ea typeface="微软雅黑" panose="020B0503020204020204" pitchFamily="34" charset="-122"/>
              </a:rPr>
              <a:t>可以列举其所包含的元素。</a:t>
            </a:r>
            <a:endParaRPr lang="en-US" altLang="zh-CN" b="1" dirty="0" smtClean="0">
              <a:latin typeface="微软雅黑" panose="020B0503020204020204" pitchFamily="34" charset="-122"/>
              <a:ea typeface="微软雅黑" panose="020B0503020204020204" pitchFamily="34" charset="-122"/>
            </a:endParaRPr>
          </a:p>
          <a:p>
            <a:pPr>
              <a:lnSpc>
                <a:spcPct val="120000"/>
              </a:lnSpc>
              <a:defRPr/>
            </a:pPr>
            <a:r>
              <a:rPr lang="zh-CN" altLang="en-US" b="1" dirty="0" smtClean="0">
                <a:latin typeface="微软雅黑" panose="020B0503020204020204" pitchFamily="34" charset="-122"/>
                <a:ea typeface="微软雅黑" panose="020B0503020204020204" pitchFamily="34" charset="-122"/>
              </a:rPr>
              <a:t>可以提供高层接口，</a:t>
            </a:r>
            <a:r>
              <a:rPr lang="zh-CN" altLang="en-US" b="1" dirty="0">
                <a:latin typeface="微软雅黑" panose="020B0503020204020204" pitchFamily="34" charset="-122"/>
                <a:ea typeface="微软雅黑" panose="020B0503020204020204" pitchFamily="34" charset="-122"/>
              </a:rPr>
              <a:t>允许访问者访问其元素</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defRPr/>
            </a:pPr>
            <a:r>
              <a:rPr lang="zh-CN" altLang="en-US" b="1" dirty="0" smtClean="0">
                <a:latin typeface="微软雅黑" panose="020B0503020204020204" pitchFamily="34" charset="-122"/>
                <a:ea typeface="微软雅黑" panose="020B0503020204020204" pitchFamily="34" charset="-122"/>
              </a:rPr>
              <a:t>可以是聚合或集合结构，</a:t>
            </a:r>
            <a:r>
              <a:rPr lang="zh-CN" altLang="en-US" b="1" dirty="0">
                <a:latin typeface="微软雅黑" panose="020B0503020204020204" pitchFamily="34" charset="-122"/>
                <a:ea typeface="微软雅黑" panose="020B0503020204020204" pitchFamily="34" charset="-122"/>
              </a:rPr>
              <a:t>如列表或</a:t>
            </a:r>
            <a:r>
              <a:rPr lang="zh-CN" altLang="en-US" b="1" dirty="0" smtClean="0">
                <a:latin typeface="微软雅黑" panose="020B0503020204020204" pitchFamily="34" charset="-122"/>
                <a:ea typeface="微软雅黑" panose="020B0503020204020204" pitchFamily="34" charset="-122"/>
              </a:rPr>
              <a:t>集合，例如可以使用</a:t>
            </a:r>
            <a:r>
              <a:rPr lang="zh-CN" altLang="en-US" b="1" dirty="0">
                <a:latin typeface="微软雅黑" panose="020B0503020204020204" pitchFamily="34" charset="-122"/>
                <a:ea typeface="微软雅黑" panose="020B0503020204020204" pitchFamily="34" charset="-122"/>
              </a:rPr>
              <a:t>一个聚合结构例如</a:t>
            </a:r>
            <a:r>
              <a:rPr lang="en-US" altLang="zh-CN" b="1" dirty="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ArrayList</a:t>
            </a:r>
            <a:r>
              <a:rPr lang="zh-CN" altLang="en-US" b="1" dirty="0" smtClean="0">
                <a:latin typeface="微软雅黑" panose="020B0503020204020204" pitchFamily="34" charset="-122"/>
                <a:ea typeface="微软雅黑" panose="020B0503020204020204" pitchFamily="34" charset="-122"/>
              </a:rPr>
              <a:t>将</a:t>
            </a:r>
            <a:r>
              <a:rPr lang="zh-CN" altLang="en-US" b="1" dirty="0">
                <a:latin typeface="微软雅黑" panose="020B0503020204020204" pitchFamily="34" charset="-122"/>
                <a:ea typeface="微软雅黑" panose="020B0503020204020204" pitchFamily="34" charset="-122"/>
              </a:rPr>
              <a:t>被访问对象集合在一起，然后再使用一个循环语句批量调用</a:t>
            </a:r>
            <a:r>
              <a:rPr lang="en-US" altLang="zh-CN" b="1" dirty="0">
                <a:latin typeface="微软雅黑" panose="020B0503020204020204" pitchFamily="34" charset="-122"/>
                <a:ea typeface="微软雅黑" panose="020B0503020204020204" pitchFamily="34" charset="-122"/>
              </a:rPr>
              <a:t>accept</a:t>
            </a:r>
            <a:r>
              <a:rPr lang="zh-CN" altLang="en-US" b="1" dirty="0">
                <a:latin typeface="微软雅黑" panose="020B0503020204020204" pitchFamily="34" charset="-122"/>
                <a:ea typeface="微软雅黑" panose="020B0503020204020204" pitchFamily="34" charset="-122"/>
              </a:rPr>
              <a:t>方法。 </a:t>
            </a:r>
            <a:endParaRPr lang="zh-CN" altLang="en-US" b="1" dirty="0">
              <a:latin typeface="微软雅黑" panose="020B0503020204020204" pitchFamily="34" charset="-122"/>
              <a:ea typeface="微软雅黑" panose="020B0503020204020204" pitchFamily="34" charset="-122"/>
            </a:endParaRPr>
          </a:p>
        </p:txBody>
      </p:sp>
      <p:sp>
        <p:nvSpPr>
          <p:cNvPr id="134147" name="Rectangle 3"/>
          <p:cNvSpPr>
            <a:spLocks noChangeArrowheads="1"/>
          </p:cNvSpPr>
          <p:nvPr/>
        </p:nvSpPr>
        <p:spPr bwMode="auto">
          <a:xfrm>
            <a:off x="1847850" y="260351"/>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fr-FR" altLang="zh-CN" sz="3200" b="1">
                <a:effectLst>
                  <a:outerShdw blurRad="38100" dist="38100" dir="2700000" algn="tl">
                    <a:srgbClr val="C0C0C0"/>
                  </a:outerShdw>
                </a:effectLst>
              </a:rPr>
              <a:t>Visitor Pattern</a:t>
            </a:r>
            <a:endParaRPr lang="fr-FR" altLang="zh-CN" sz="3200" b="1"/>
          </a:p>
        </p:txBody>
      </p:sp>
      <p:sp>
        <p:nvSpPr>
          <p:cNvPr id="6" name="棱台 5">
            <a:hlinkClick r:id="rId1" action="ppaction://hlinksldjump"/>
          </p:cNvPr>
          <p:cNvSpPr/>
          <p:nvPr/>
        </p:nvSpPr>
        <p:spPr>
          <a:xfrm>
            <a:off x="9847386" y="5596937"/>
            <a:ext cx="1801838" cy="778285"/>
          </a:xfrm>
          <a:prstGeom prst="bevel">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4146">
                                            <p:txEl>
                                              <p:pRg st="1" end="1"/>
                                            </p:txEl>
                                          </p:spTgt>
                                        </p:tgtEl>
                                        <p:attrNameLst>
                                          <p:attrName>style.visibility</p:attrName>
                                        </p:attrNameLst>
                                      </p:cBhvr>
                                      <p:to>
                                        <p:strVal val="visible"/>
                                      </p:to>
                                    </p:set>
                                    <p:animEffect transition="in" filter="slide(fromBottom)">
                                      <p:cBhvr>
                                        <p:cTn id="7" dur="500"/>
                                        <p:tgtEl>
                                          <p:spTgt spid="1341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4146">
                                            <p:txEl>
                                              <p:pRg st="2" end="2"/>
                                            </p:txEl>
                                          </p:spTgt>
                                        </p:tgtEl>
                                        <p:attrNameLst>
                                          <p:attrName>style.visibility</p:attrName>
                                        </p:attrNameLst>
                                      </p:cBhvr>
                                      <p:to>
                                        <p:strVal val="visible"/>
                                      </p:to>
                                    </p:set>
                                    <p:animEffect transition="in" filter="slide(fromBottom)">
                                      <p:cBhvr>
                                        <p:cTn id="12" dur="500"/>
                                        <p:tgtEl>
                                          <p:spTgt spid="1341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4146">
                                            <p:txEl>
                                              <p:pRg st="3" end="3"/>
                                            </p:txEl>
                                          </p:spTgt>
                                        </p:tgtEl>
                                        <p:attrNameLst>
                                          <p:attrName>style.visibility</p:attrName>
                                        </p:attrNameLst>
                                      </p:cBhvr>
                                      <p:to>
                                        <p:strVal val="visible"/>
                                      </p:to>
                                    </p:set>
                                    <p:animEffect transition="in" filter="slide(fromBottom)">
                                      <p:cBhvr>
                                        <p:cTn id="17" dur="500"/>
                                        <p:tgtEl>
                                          <p:spTgt spid="1341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D26BF5-522B-4546-A18F-69B350FE3F6C}" type="slidenum">
              <a:rPr lang="en-US" altLang="zh-CN"/>
            </a:fld>
            <a:endParaRPr lang="en-US" altLang="zh-CN"/>
          </a:p>
        </p:txBody>
      </p:sp>
      <p:sp>
        <p:nvSpPr>
          <p:cNvPr id="35842" name="Rectangle 2"/>
          <p:cNvSpPr>
            <a:spLocks noGrp="1" noChangeArrowheads="1"/>
          </p:cNvSpPr>
          <p:nvPr>
            <p:ph type="title"/>
          </p:nvPr>
        </p:nvSpPr>
        <p:spPr/>
        <p:txBody>
          <a:bodyPr/>
          <a:lstStyle/>
          <a:p>
            <a:pPr eaLnBrk="1" hangingPunct="1"/>
            <a:endParaRPr lang="zh-CN" altLang="zh-CN" smtClean="0"/>
          </a:p>
        </p:txBody>
      </p:sp>
      <p:sp>
        <p:nvSpPr>
          <p:cNvPr id="35843" name="AutoShape 4"/>
          <p:cNvSpPr>
            <a:spLocks noChangeArrowheads="1"/>
          </p:cNvSpPr>
          <p:nvPr/>
        </p:nvSpPr>
        <p:spPr bwMode="auto">
          <a:xfrm>
            <a:off x="2566988" y="2349501"/>
            <a:ext cx="6913562" cy="2663825"/>
          </a:xfrm>
          <a:prstGeom prst="bevel">
            <a:avLst>
              <a:gd name="adj" fmla="val 6245"/>
            </a:avLst>
          </a:prstGeom>
          <a:solidFill>
            <a:srgbClr val="FFCC00">
              <a:alpha val="18039"/>
            </a:srgbClr>
          </a:solidFill>
          <a:ln w="9525">
            <a:solidFill>
              <a:schemeClr val="tx1"/>
            </a:solidFill>
            <a:miter lim="800000"/>
          </a:ln>
        </p:spPr>
        <p:txBody>
          <a:bodyPr wrap="none" anchor="ctr"/>
          <a:lstStyle/>
          <a:p>
            <a:pPr algn="ctr"/>
            <a:r>
              <a:rPr lang="en-US" altLang="zh-CN" sz="3200" b="1">
                <a:latin typeface="微软雅黑" panose="020B0503020204020204" pitchFamily="34" charset="-122"/>
                <a:ea typeface="微软雅黑" panose="020B0503020204020204" pitchFamily="34" charset="-122"/>
              </a:rPr>
              <a:t>Design Examples Using the</a:t>
            </a:r>
            <a:endParaRPr lang="en-US" altLang="zh-CN" sz="3200" b="1">
              <a:latin typeface="微软雅黑" panose="020B0503020204020204" pitchFamily="34" charset="-122"/>
              <a:ea typeface="微软雅黑" panose="020B0503020204020204" pitchFamily="34" charset="-122"/>
            </a:endParaRPr>
          </a:p>
          <a:p>
            <a:pPr algn="ctr"/>
            <a:r>
              <a:rPr lang="en-US" altLang="zh-CN" sz="3200" b="1">
                <a:latin typeface="微软雅黑" panose="020B0503020204020204" pitchFamily="34" charset="-122"/>
                <a:ea typeface="微软雅黑" panose="020B0503020204020204" pitchFamily="34" charset="-122"/>
              </a:rPr>
              <a:t> Visitor Pattern</a:t>
            </a:r>
            <a:endParaRPr lang="en-US" altLang="zh-CN" sz="3200" b="1">
              <a:latin typeface="微软雅黑" panose="020B0503020204020204" pitchFamily="34" charset="-122"/>
              <a:ea typeface="微软雅黑" panose="020B0503020204020204" pitchFamily="34" charset="-122"/>
            </a:endParaRPr>
          </a:p>
          <a:p>
            <a:pPr algn="ctr"/>
            <a:endParaRPr lang="en-US" altLang="zh-CN" sz="3200" b="1">
              <a:latin typeface="微软雅黑" panose="020B0503020204020204" pitchFamily="34" charset="-122"/>
              <a:ea typeface="微软雅黑" panose="020B0503020204020204" pitchFamily="34" charset="-122"/>
            </a:endParaRPr>
          </a:p>
          <a:p>
            <a:pPr algn="ctr"/>
            <a:r>
              <a:rPr lang="zh-CN" altLang="en-US" sz="3200" b="1">
                <a:solidFill>
                  <a:srgbClr val="0000CC"/>
                </a:solidFill>
                <a:latin typeface="微软雅黑" panose="020B0503020204020204" pitchFamily="34" charset="-122"/>
                <a:ea typeface="微软雅黑" panose="020B0503020204020204" pitchFamily="34" charset="-122"/>
              </a:rPr>
              <a:t>利用访问者模式进行设计的例子</a:t>
            </a:r>
            <a:endParaRPr lang="en-US" altLang="zh-CN" sz="3200" b="1">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F00ECF3-63A0-4DDB-B140-526B21161CF2}" type="slidenum">
              <a:rPr lang="en-US" altLang="zh-CN"/>
            </a:fld>
            <a:endParaRPr lang="en-US" altLang="zh-CN"/>
          </a:p>
        </p:txBody>
      </p:sp>
      <p:sp>
        <p:nvSpPr>
          <p:cNvPr id="36866" name="Rectangle 2"/>
          <p:cNvSpPr>
            <a:spLocks noGrp="1" noChangeArrowheads="1"/>
          </p:cNvSpPr>
          <p:nvPr>
            <p:ph type="title"/>
          </p:nvPr>
        </p:nvSpPr>
        <p:spPr>
          <a:xfrm>
            <a:off x="1981200" y="274639"/>
            <a:ext cx="8229600" cy="706437"/>
          </a:xfrm>
        </p:spPr>
        <p:txBody>
          <a:bodyPr/>
          <a:lstStyle/>
          <a:p>
            <a:pPr eaLnBrk="1" hangingPunct="1"/>
            <a:r>
              <a:rPr lang="zh-CN" altLang="en-US" sz="3200" b="1">
                <a:latin typeface="微软雅黑" panose="020B0503020204020204" pitchFamily="34" charset="-122"/>
                <a:ea typeface="微软雅黑" panose="020B0503020204020204" pitchFamily="34" charset="-122"/>
              </a:rPr>
              <a:t>计算机部件销售的例子</a:t>
            </a:r>
            <a:endParaRPr lang="zh-CN" altLang="en-US" sz="3200" b="1">
              <a:latin typeface="微软雅黑" panose="020B0503020204020204" pitchFamily="34" charset="-122"/>
              <a:ea typeface="微软雅黑" panose="020B0503020204020204" pitchFamily="34" charset="-122"/>
            </a:endParaRPr>
          </a:p>
        </p:txBody>
      </p:sp>
      <p:sp>
        <p:nvSpPr>
          <p:cNvPr id="168963" name="Rectangle 3"/>
          <p:cNvSpPr>
            <a:spLocks noGrp="1" noChangeArrowheads="1"/>
          </p:cNvSpPr>
          <p:nvPr>
            <p:ph idx="1"/>
          </p:nvPr>
        </p:nvSpPr>
        <p:spPr>
          <a:xfrm>
            <a:off x="977774" y="1600200"/>
            <a:ext cx="10067454" cy="4205288"/>
          </a:xfrm>
        </p:spPr>
        <p:txBody>
          <a:bodyPr vert="horz" lIns="0" tIns="45720" rIns="0" bIns="45720" rtlCol="0">
            <a:normAutofit/>
          </a:bodyPr>
          <a:lstStyle/>
          <a:p>
            <a:pPr eaLnBrk="1" hangingPunct="1">
              <a:lnSpc>
                <a:spcPct val="90000"/>
              </a:lnSpc>
              <a:buFontTx/>
              <a:buNone/>
            </a:pPr>
            <a:r>
              <a:rPr lang="zh-CN" altLang="en-US" b="1" dirty="0" smtClean="0">
                <a:latin typeface="微软雅黑" panose="020B0503020204020204" pitchFamily="34" charset="-122"/>
                <a:ea typeface="微软雅黑" panose="020B0503020204020204" pitchFamily="34" charset="-122"/>
              </a:rPr>
              <a:t>例</a:t>
            </a:r>
            <a:r>
              <a:rPr lang="en-US" altLang="zh-CN" b="1" dirty="0" smtClean="0">
                <a:latin typeface="微软雅黑" panose="020B0503020204020204" pitchFamily="34" charset="-122"/>
                <a:ea typeface="微软雅黑" panose="020B0503020204020204" pitchFamily="34" charset="-122"/>
              </a:rPr>
              <a:t>2 </a:t>
            </a:r>
            <a:r>
              <a:rPr lang="zh-CN" altLang="en-US" b="1" dirty="0" smtClean="0">
                <a:solidFill>
                  <a:srgbClr val="0000CC"/>
                </a:solidFill>
                <a:latin typeface="微软雅黑" panose="020B0503020204020204" pitchFamily="34" charset="-122"/>
                <a:ea typeface="微软雅黑" panose="020B0503020204020204" pitchFamily="34" charset="-122"/>
              </a:rPr>
              <a:t>需求</a:t>
            </a:r>
            <a:r>
              <a:rPr lang="zh-CN" altLang="en-US" b="1" dirty="0">
                <a:latin typeface="微软雅黑" panose="020B0503020204020204" pitchFamily="34" charset="-122"/>
                <a:ea typeface="微软雅黑" panose="020B0503020204020204" pitchFamily="34" charset="-122"/>
              </a:rPr>
              <a:t>：计算机部件销售的例子。</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pPr>
            <a:r>
              <a:rPr lang="zh-CN" altLang="en-US" b="1" dirty="0">
                <a:latin typeface="微软雅黑" panose="020B0503020204020204" pitchFamily="34" charset="-122"/>
                <a:ea typeface="微软雅黑" panose="020B0503020204020204" pitchFamily="34" charset="-122"/>
              </a:rPr>
              <a:t>假设要写一个为计算机商店使用的计算机部件销售软件。</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pPr>
            <a:r>
              <a:rPr lang="zh-CN" altLang="en-US" b="1" dirty="0">
                <a:latin typeface="微软雅黑" panose="020B0503020204020204" pitchFamily="34" charset="-122"/>
                <a:ea typeface="微软雅黑" panose="020B0503020204020204" pitchFamily="34" charset="-122"/>
              </a:rPr>
              <a:t>该软件要求用户使用</a:t>
            </a:r>
            <a:r>
              <a:rPr lang="en-US" altLang="zh-CN" b="1" dirty="0">
                <a:latin typeface="微软雅黑" panose="020B0503020204020204" pitchFamily="34" charset="-122"/>
                <a:ea typeface="微软雅黑" panose="020B0503020204020204" pitchFamily="34" charset="-122"/>
              </a:rPr>
              <a:t>GUI</a:t>
            </a:r>
            <a:r>
              <a:rPr lang="zh-CN" altLang="en-US" b="1" dirty="0">
                <a:latin typeface="微软雅黑" panose="020B0503020204020204" pitchFamily="34" charset="-122"/>
                <a:ea typeface="微软雅黑" panose="020B0503020204020204" pitchFamily="34" charset="-122"/>
              </a:rPr>
              <a:t>选择要购买的部件，提交，然后程序分别列出各个部件的名称与单价，以及总价格。</a:t>
            </a:r>
            <a:endParaRPr lang="zh-CN" altLang="en-US" b="1" dirty="0">
              <a:latin typeface="微软雅黑" panose="020B0503020204020204" pitchFamily="34" charset="-122"/>
              <a:ea typeface="微软雅黑" panose="020B0503020204020204" pitchFamily="34" charset="-122"/>
            </a:endParaRPr>
          </a:p>
          <a:p>
            <a:pPr eaLnBrk="1" hangingPunct="1">
              <a:lnSpc>
                <a:spcPct val="90000"/>
              </a:lnSpc>
              <a:buFontTx/>
              <a:buNone/>
            </a:pPr>
            <a:endParaRPr lang="zh-CN" altLang="en-US"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buFontTx/>
              <a:buNone/>
            </a:pPr>
            <a:r>
              <a:rPr lang="zh-CN" altLang="en-US" b="1" dirty="0">
                <a:solidFill>
                  <a:srgbClr val="0000CC"/>
                </a:solidFill>
                <a:latin typeface="微软雅黑" panose="020B0503020204020204" pitchFamily="34" charset="-122"/>
                <a:ea typeface="微软雅黑" panose="020B0503020204020204" pitchFamily="34" charset="-122"/>
              </a:rPr>
              <a:t>设计</a:t>
            </a:r>
            <a:r>
              <a:rPr lang="zh-CN" altLang="en-US" b="1" dirty="0">
                <a:latin typeface="微软雅黑" panose="020B0503020204020204" pitchFamily="34" charset="-122"/>
                <a:ea typeface="微软雅黑" panose="020B0503020204020204" pitchFamily="34" charset="-122"/>
              </a:rPr>
              <a:t>：考虑到计算机部件的种类相对固定，所以我们</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buFontTx/>
              <a:buNone/>
            </a:pPr>
            <a:r>
              <a:rPr lang="zh-CN" altLang="en-US" b="1" dirty="0">
                <a:latin typeface="微软雅黑" panose="020B0503020204020204" pitchFamily="34" charset="-122"/>
                <a:ea typeface="微软雅黑" panose="020B0503020204020204" pitchFamily="34" charset="-122"/>
              </a:rPr>
              <a:t>采取使用访问者模式进行设计。设计类图如下。</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8963">
                                            <p:txEl>
                                              <p:pRg st="4" end="4"/>
                                            </p:txEl>
                                          </p:spTgt>
                                        </p:tgtEl>
                                        <p:attrNameLst>
                                          <p:attrName>style.visibility</p:attrName>
                                        </p:attrNameLst>
                                      </p:cBhvr>
                                      <p:to>
                                        <p:strVal val="visible"/>
                                      </p:to>
                                    </p:set>
                                    <p:animEffect transition="in" filter="slide(fromBottom)">
                                      <p:cBhvr>
                                        <p:cTn id="7" dur="500"/>
                                        <p:tgtEl>
                                          <p:spTgt spid="16896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8963">
                                            <p:txEl>
                                              <p:pRg st="5" end="5"/>
                                            </p:txEl>
                                          </p:spTgt>
                                        </p:tgtEl>
                                        <p:attrNameLst>
                                          <p:attrName>style.visibility</p:attrName>
                                        </p:attrNameLst>
                                      </p:cBhvr>
                                      <p:to>
                                        <p:strVal val="visible"/>
                                      </p:to>
                                    </p:set>
                                    <p:animEffect transition="in" filter="slide(fromBottom)">
                                      <p:cBhvr>
                                        <p:cTn id="12" dur="500"/>
                                        <p:tgtEl>
                                          <p:spTgt spid="168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2D1560A-74DA-4B43-B508-BB789E66C9B5}" type="slidenum">
              <a:rPr lang="en-US" altLang="zh-CN"/>
            </a:fld>
            <a:endParaRPr lang="en-US" altLang="zh-CN"/>
          </a:p>
        </p:txBody>
      </p:sp>
      <p:sp>
        <p:nvSpPr>
          <p:cNvPr id="170024" name="Line 40"/>
          <p:cNvSpPr>
            <a:spLocks noChangeShapeType="1"/>
          </p:cNvSpPr>
          <p:nvPr/>
        </p:nvSpPr>
        <p:spPr bwMode="auto">
          <a:xfrm flipH="1">
            <a:off x="3216275" y="1412875"/>
            <a:ext cx="20638" cy="12954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23" name="Text Box 39"/>
          <p:cNvSpPr txBox="1">
            <a:spLocks noChangeArrowheads="1"/>
          </p:cNvSpPr>
          <p:nvPr/>
        </p:nvSpPr>
        <p:spPr bwMode="auto">
          <a:xfrm>
            <a:off x="5583239" y="1052514"/>
            <a:ext cx="1304925" cy="352425"/>
          </a:xfrm>
          <a:prstGeom prst="rect">
            <a:avLst/>
          </a:prstGeom>
          <a:solidFill>
            <a:srgbClr val="FFFFFF"/>
          </a:solidFill>
          <a:ln w="12700">
            <a:solidFill>
              <a:srgbClr val="800000"/>
            </a:solidFill>
            <a:miter lim="800000"/>
          </a:ln>
        </p:spPr>
        <p:txBody>
          <a:bodyPr lIns="0" tIns="0" rIns="0" bIns="0"/>
          <a:lstStyle/>
          <a:p>
            <a:pPr algn="ctr"/>
            <a:r>
              <a:rPr lang="en-US" altLang="zh-CN" sz="2400" b="1" dirty="0">
                <a:solidFill>
                  <a:srgbClr val="000000"/>
                </a:solidFill>
                <a:latin typeface="微软雅黑" panose="020B0503020204020204" pitchFamily="34" charset="-122"/>
                <a:ea typeface="微软雅黑" panose="020B0503020204020204" pitchFamily="34" charset="-122"/>
              </a:rPr>
              <a:t>Visitor</a:t>
            </a:r>
            <a:endParaRPr lang="en-US" altLang="zh-CN" sz="2400" b="1" dirty="0">
              <a:latin typeface="微软雅黑" panose="020B0503020204020204" pitchFamily="34" charset="-122"/>
              <a:ea typeface="微软雅黑" panose="020B0503020204020204" pitchFamily="34" charset="-122"/>
            </a:endParaRPr>
          </a:p>
        </p:txBody>
      </p:sp>
      <p:sp>
        <p:nvSpPr>
          <p:cNvPr id="170022" name="Text Box 38"/>
          <p:cNvSpPr txBox="1">
            <a:spLocks noChangeArrowheads="1"/>
          </p:cNvSpPr>
          <p:nvPr/>
        </p:nvSpPr>
        <p:spPr bwMode="auto">
          <a:xfrm>
            <a:off x="1919289" y="1052513"/>
            <a:ext cx="2371725" cy="431800"/>
          </a:xfrm>
          <a:prstGeom prst="rect">
            <a:avLst/>
          </a:prstGeom>
          <a:solidFill>
            <a:srgbClr val="FFFF99"/>
          </a:solidFill>
          <a:ln w="12700">
            <a:solidFill>
              <a:srgbClr val="993300"/>
            </a:solidFill>
            <a:miter lim="800000"/>
          </a:ln>
        </p:spPr>
        <p:txBody>
          <a:bodyPr lIns="0" tIns="36000" rIns="0" bIns="0"/>
          <a:lstStyle/>
          <a:p>
            <a:pPr algn="ctr"/>
            <a:r>
              <a:rPr lang="en-US" altLang="zh-CN" sz="2000" b="1"/>
              <a:t>ComputerPartsGUI</a:t>
            </a:r>
            <a:endParaRPr lang="en-US" altLang="zh-CN" sz="2000" b="1"/>
          </a:p>
        </p:txBody>
      </p:sp>
      <p:sp>
        <p:nvSpPr>
          <p:cNvPr id="170021" name="Line 37"/>
          <p:cNvSpPr>
            <a:spLocks noChangeShapeType="1"/>
          </p:cNvSpPr>
          <p:nvPr/>
        </p:nvSpPr>
        <p:spPr bwMode="auto">
          <a:xfrm>
            <a:off x="4295775" y="1196975"/>
            <a:ext cx="1295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20" name="Text Box 36"/>
          <p:cNvSpPr txBox="1">
            <a:spLocks noChangeArrowheads="1"/>
          </p:cNvSpPr>
          <p:nvPr/>
        </p:nvSpPr>
        <p:spPr bwMode="auto">
          <a:xfrm>
            <a:off x="5078414" y="2708276"/>
            <a:ext cx="2960687" cy="392113"/>
          </a:xfrm>
          <a:prstGeom prst="rect">
            <a:avLst/>
          </a:prstGeom>
          <a:solidFill>
            <a:srgbClr val="FFFFFF"/>
          </a:solidFill>
          <a:ln w="12700">
            <a:solidFill>
              <a:srgbClr val="800000"/>
            </a:solidFill>
            <a:miter lim="800000"/>
          </a:ln>
        </p:spPr>
        <p:txBody>
          <a:bodyPr lIns="60350" tIns="30175" rIns="60350" bIns="30175"/>
          <a:lstStyle/>
          <a:p>
            <a:pPr algn="ctr"/>
            <a:r>
              <a:rPr lang="en-US" altLang="zh-CN" sz="2400" b="1">
                <a:solidFill>
                  <a:srgbClr val="000000"/>
                </a:solidFill>
              </a:rPr>
              <a:t>ComputerPart</a:t>
            </a:r>
            <a:endParaRPr lang="en-US" altLang="zh-CN" sz="2400"/>
          </a:p>
        </p:txBody>
      </p:sp>
      <p:sp>
        <p:nvSpPr>
          <p:cNvPr id="170019" name="Text Box 35"/>
          <p:cNvSpPr txBox="1">
            <a:spLocks noChangeArrowheads="1"/>
          </p:cNvSpPr>
          <p:nvPr/>
        </p:nvSpPr>
        <p:spPr bwMode="auto">
          <a:xfrm>
            <a:off x="5078414" y="3105151"/>
            <a:ext cx="2962275"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i="1" dirty="0">
                <a:solidFill>
                  <a:srgbClr val="000000"/>
                </a:solidFill>
                <a:latin typeface="微软雅黑" panose="020B0503020204020204" pitchFamily="34" charset="-122"/>
                <a:ea typeface="微软雅黑" panose="020B0503020204020204" pitchFamily="34" charset="-122"/>
              </a:rPr>
              <a:t>+</a:t>
            </a:r>
            <a:r>
              <a:rPr lang="en-US" altLang="zh-CN" sz="1400" b="1" i="1" dirty="0" err="1">
                <a:solidFill>
                  <a:srgbClr val="000000"/>
                </a:solidFill>
                <a:latin typeface="微软雅黑" panose="020B0503020204020204" pitchFamily="34" charset="-122"/>
                <a:ea typeface="微软雅黑" panose="020B0503020204020204" pitchFamily="34" charset="-122"/>
              </a:rPr>
              <a:t>getPrice</a:t>
            </a:r>
            <a:r>
              <a:rPr lang="en-US" altLang="zh-CN" sz="1400" b="1" i="1" dirty="0">
                <a:solidFill>
                  <a:srgbClr val="000000"/>
                </a:solidFill>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eaLnBrk="0" hangingPunct="0"/>
            <a:r>
              <a:rPr lang="en-US" altLang="zh-CN" sz="1400" b="1" i="1" dirty="0">
                <a:solidFill>
                  <a:srgbClr val="000000"/>
                </a:solidFill>
                <a:latin typeface="微软雅黑" panose="020B0503020204020204" pitchFamily="34" charset="-122"/>
                <a:ea typeface="微软雅黑" panose="020B0503020204020204" pitchFamily="34" charset="-122"/>
              </a:rPr>
              <a:t>+</a:t>
            </a:r>
            <a:r>
              <a:rPr lang="en-US" altLang="zh-CN" sz="1400" b="1" i="1" dirty="0" err="1">
                <a:solidFill>
                  <a:srgbClr val="000000"/>
                </a:solidFill>
                <a:latin typeface="微软雅黑" panose="020B0503020204020204" pitchFamily="34" charset="-122"/>
                <a:ea typeface="微软雅黑" panose="020B0503020204020204" pitchFamily="34" charset="-122"/>
              </a:rPr>
              <a:t>getDescription</a:t>
            </a:r>
            <a:r>
              <a:rPr lang="en-US" altLang="zh-CN" sz="1400" b="1" i="1" dirty="0">
                <a:solidFill>
                  <a:srgbClr val="000000"/>
                </a:solidFill>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eaLnBrk="0" hangingPunct="0"/>
            <a:r>
              <a:rPr lang="en-US" altLang="zh-CN" sz="1400" b="1" i="1" dirty="0">
                <a:solidFill>
                  <a:srgbClr val="000000"/>
                </a:solidFill>
                <a:latin typeface="微软雅黑" panose="020B0503020204020204" pitchFamily="34" charset="-122"/>
                <a:ea typeface="微软雅黑" panose="020B0503020204020204" pitchFamily="34" charset="-122"/>
              </a:rPr>
              <a:t>+accept(Visitor v)</a:t>
            </a:r>
            <a:endParaRPr lang="en-US" altLang="zh-CN" sz="1400" b="1" dirty="0">
              <a:latin typeface="微软雅黑" panose="020B0503020204020204" pitchFamily="34" charset="-122"/>
              <a:ea typeface="微软雅黑" panose="020B0503020204020204" pitchFamily="34" charset="-122"/>
            </a:endParaRPr>
          </a:p>
        </p:txBody>
      </p:sp>
      <p:sp>
        <p:nvSpPr>
          <p:cNvPr id="170017" name="Line 33"/>
          <p:cNvSpPr>
            <a:spLocks noChangeShapeType="1"/>
          </p:cNvSpPr>
          <p:nvPr/>
        </p:nvSpPr>
        <p:spPr bwMode="auto">
          <a:xfrm>
            <a:off x="5219701" y="1747838"/>
            <a:ext cx="203041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0016" name="Line 32"/>
          <p:cNvSpPr>
            <a:spLocks noChangeShapeType="1"/>
          </p:cNvSpPr>
          <p:nvPr/>
        </p:nvSpPr>
        <p:spPr bwMode="auto">
          <a:xfrm>
            <a:off x="5230814" y="1747838"/>
            <a:ext cx="1587" cy="2079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0015" name="Line 31"/>
          <p:cNvSpPr>
            <a:spLocks noChangeShapeType="1"/>
          </p:cNvSpPr>
          <p:nvPr/>
        </p:nvSpPr>
        <p:spPr bwMode="auto">
          <a:xfrm>
            <a:off x="7248525" y="1747838"/>
            <a:ext cx="0" cy="2079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0014" name="AutoShape 30"/>
          <p:cNvSpPr>
            <a:spLocks noChangeArrowheads="1"/>
          </p:cNvSpPr>
          <p:nvPr/>
        </p:nvSpPr>
        <p:spPr bwMode="auto">
          <a:xfrm>
            <a:off x="6065838" y="1416050"/>
            <a:ext cx="296862" cy="331788"/>
          </a:xfrm>
          <a:prstGeom prst="upArrow">
            <a:avLst>
              <a:gd name="adj1" fmla="val 0"/>
              <a:gd name="adj2" fmla="val 49218"/>
            </a:avLst>
          </a:prstGeom>
          <a:solidFill>
            <a:srgbClr val="FF99CC"/>
          </a:solidFill>
          <a:ln w="12700">
            <a:solidFill>
              <a:srgbClr val="000000"/>
            </a:solidFill>
            <a:miter lim="800000"/>
          </a:ln>
        </p:spPr>
        <p:txBody>
          <a:bodyPr anchor="ctr"/>
          <a:lstStyle/>
          <a:p>
            <a:pPr algn="ctr"/>
            <a:endParaRPr lang="zh-CN" altLang="zh-CN" sz="1600"/>
          </a:p>
        </p:txBody>
      </p:sp>
      <p:sp>
        <p:nvSpPr>
          <p:cNvPr id="170011" name="Line 27"/>
          <p:cNvSpPr>
            <a:spLocks noChangeShapeType="1"/>
          </p:cNvSpPr>
          <p:nvPr/>
        </p:nvSpPr>
        <p:spPr bwMode="auto">
          <a:xfrm>
            <a:off x="4583114" y="3321050"/>
            <a:ext cx="50482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10" name="Line 26"/>
          <p:cNvSpPr>
            <a:spLocks noChangeShapeType="1"/>
          </p:cNvSpPr>
          <p:nvPr/>
        </p:nvSpPr>
        <p:spPr bwMode="auto">
          <a:xfrm flipV="1">
            <a:off x="2239177" y="4241259"/>
            <a:ext cx="831600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0009" name="Line 25"/>
          <p:cNvSpPr>
            <a:spLocks noChangeShapeType="1"/>
          </p:cNvSpPr>
          <p:nvPr/>
        </p:nvSpPr>
        <p:spPr bwMode="auto">
          <a:xfrm flipH="1">
            <a:off x="6506395" y="4249738"/>
            <a:ext cx="1587" cy="2032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0008" name="AutoShape 24"/>
          <p:cNvSpPr>
            <a:spLocks noChangeArrowheads="1"/>
          </p:cNvSpPr>
          <p:nvPr/>
        </p:nvSpPr>
        <p:spPr bwMode="auto">
          <a:xfrm>
            <a:off x="6311901" y="3789363"/>
            <a:ext cx="296863" cy="431800"/>
          </a:xfrm>
          <a:prstGeom prst="upArrow">
            <a:avLst>
              <a:gd name="adj1" fmla="val 0"/>
              <a:gd name="adj2" fmla="val 92539"/>
            </a:avLst>
          </a:prstGeom>
          <a:solidFill>
            <a:srgbClr val="FF99CC"/>
          </a:solidFill>
          <a:ln w="12700">
            <a:solidFill>
              <a:srgbClr val="000000"/>
            </a:solidFill>
            <a:miter lim="800000"/>
          </a:ln>
        </p:spPr>
        <p:txBody>
          <a:bodyPr anchor="ctr"/>
          <a:lstStyle/>
          <a:p>
            <a:pPr algn="ctr"/>
            <a:endParaRPr lang="zh-CN" altLang="zh-CN" sz="1600"/>
          </a:p>
        </p:txBody>
      </p:sp>
      <p:sp>
        <p:nvSpPr>
          <p:cNvPr id="170007" name="Line 23"/>
          <p:cNvSpPr>
            <a:spLocks noChangeShapeType="1"/>
          </p:cNvSpPr>
          <p:nvPr/>
        </p:nvSpPr>
        <p:spPr bwMode="auto">
          <a:xfrm flipH="1">
            <a:off x="4619625" y="4246564"/>
            <a:ext cx="1588" cy="2381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0006" name="Text Box 22"/>
          <p:cNvSpPr txBox="1">
            <a:spLocks noChangeArrowheads="1"/>
          </p:cNvSpPr>
          <p:nvPr/>
        </p:nvSpPr>
        <p:spPr bwMode="auto">
          <a:xfrm>
            <a:off x="5482556" y="4468813"/>
            <a:ext cx="1889025" cy="396874"/>
          </a:xfrm>
          <a:prstGeom prst="rect">
            <a:avLst/>
          </a:prstGeom>
          <a:solidFill>
            <a:srgbClr val="FFFFFF"/>
          </a:solidFill>
          <a:ln w="12700">
            <a:solidFill>
              <a:srgbClr val="800000"/>
            </a:solidFill>
            <a:miter lim="800000"/>
          </a:ln>
        </p:spPr>
        <p:txBody>
          <a:bodyPr lIns="0" tIns="0" rIns="0" bIns="0" anchor="ctr"/>
          <a:lstStyle/>
          <a:p>
            <a:pPr algn="ctr"/>
            <a:r>
              <a:rPr lang="en-US" altLang="zh-CN" sz="2400" b="1" dirty="0">
                <a:solidFill>
                  <a:srgbClr val="000000"/>
                </a:solidFill>
                <a:latin typeface="微软雅黑" panose="020B0503020204020204" pitchFamily="34" charset="-122"/>
                <a:ea typeface="微软雅黑" panose="020B0503020204020204" pitchFamily="34" charset="-122"/>
              </a:rPr>
              <a:t>Memory</a:t>
            </a:r>
            <a:endParaRPr lang="en-US" altLang="zh-CN" sz="2400" dirty="0">
              <a:latin typeface="微软雅黑" panose="020B0503020204020204" pitchFamily="34" charset="-122"/>
              <a:ea typeface="微软雅黑" panose="020B0503020204020204" pitchFamily="34" charset="-122"/>
            </a:endParaRPr>
          </a:p>
        </p:txBody>
      </p:sp>
      <p:sp>
        <p:nvSpPr>
          <p:cNvPr id="170005" name="Text Box 21"/>
          <p:cNvSpPr txBox="1">
            <a:spLocks noChangeArrowheads="1"/>
          </p:cNvSpPr>
          <p:nvPr/>
        </p:nvSpPr>
        <p:spPr bwMode="auto">
          <a:xfrm>
            <a:off x="1065125" y="4465637"/>
            <a:ext cx="2056665" cy="400051"/>
          </a:xfrm>
          <a:prstGeom prst="rect">
            <a:avLst/>
          </a:prstGeom>
          <a:solidFill>
            <a:srgbClr val="FFFFFF"/>
          </a:solidFill>
          <a:ln w="12700">
            <a:solidFill>
              <a:srgbClr val="800000"/>
            </a:solidFill>
            <a:miter lim="800000"/>
          </a:ln>
        </p:spPr>
        <p:txBody>
          <a:bodyPr lIns="0" tIns="0" rIns="0" bIns="0" anchor="ctr"/>
          <a:lstStyle/>
          <a:p>
            <a:pPr algn="ctr"/>
            <a:r>
              <a:rPr lang="en-US" altLang="zh-CN" sz="2000" b="1" dirty="0">
                <a:solidFill>
                  <a:srgbClr val="000000"/>
                </a:solidFill>
                <a:latin typeface="微软雅黑" panose="020B0503020204020204" pitchFamily="34" charset="-122"/>
                <a:ea typeface="微软雅黑" panose="020B0503020204020204" pitchFamily="34" charset="-122"/>
              </a:rPr>
              <a:t>Motherboard</a:t>
            </a:r>
            <a:endParaRPr lang="en-US" altLang="zh-CN" sz="2000" dirty="0">
              <a:latin typeface="微软雅黑" panose="020B0503020204020204" pitchFamily="34" charset="-122"/>
              <a:ea typeface="微软雅黑" panose="020B0503020204020204" pitchFamily="34" charset="-122"/>
            </a:endParaRPr>
          </a:p>
        </p:txBody>
      </p:sp>
      <p:sp>
        <p:nvSpPr>
          <p:cNvPr id="170004" name="Text Box 20"/>
          <p:cNvSpPr txBox="1">
            <a:spLocks noChangeArrowheads="1"/>
          </p:cNvSpPr>
          <p:nvPr/>
        </p:nvSpPr>
        <p:spPr bwMode="auto">
          <a:xfrm>
            <a:off x="3300506" y="4468812"/>
            <a:ext cx="2016032" cy="396875"/>
          </a:xfrm>
          <a:prstGeom prst="rect">
            <a:avLst/>
          </a:prstGeom>
          <a:solidFill>
            <a:srgbClr val="FFFFFF"/>
          </a:solidFill>
          <a:ln w="12700">
            <a:solidFill>
              <a:srgbClr val="800000"/>
            </a:solidFill>
            <a:miter lim="800000"/>
          </a:ln>
        </p:spPr>
        <p:txBody>
          <a:bodyPr lIns="0" tIns="0" rIns="0" bIns="0" anchor="ctr"/>
          <a:lstStyle/>
          <a:p>
            <a:pPr algn="ctr"/>
            <a:r>
              <a:rPr lang="en-US" altLang="zh-CN" sz="2000" b="1" dirty="0">
                <a:solidFill>
                  <a:srgbClr val="000000"/>
                </a:solidFill>
                <a:latin typeface="微软雅黑" panose="020B0503020204020204" pitchFamily="34" charset="-122"/>
                <a:ea typeface="微软雅黑" panose="020B0503020204020204" pitchFamily="34" charset="-122"/>
              </a:rPr>
              <a:t>Microprocessor</a:t>
            </a:r>
            <a:endParaRPr lang="en-US" altLang="zh-CN" sz="2000" dirty="0">
              <a:latin typeface="微软雅黑" panose="020B0503020204020204" pitchFamily="34" charset="-122"/>
              <a:ea typeface="微软雅黑" panose="020B0503020204020204" pitchFamily="34" charset="-122"/>
            </a:endParaRPr>
          </a:p>
        </p:txBody>
      </p:sp>
      <p:sp>
        <p:nvSpPr>
          <p:cNvPr id="170003" name="Text Box 19"/>
          <p:cNvSpPr txBox="1">
            <a:spLocks noChangeArrowheads="1"/>
          </p:cNvSpPr>
          <p:nvPr/>
        </p:nvSpPr>
        <p:spPr bwMode="auto">
          <a:xfrm>
            <a:off x="9774707" y="4468813"/>
            <a:ext cx="1616075" cy="396874"/>
          </a:xfrm>
          <a:prstGeom prst="rect">
            <a:avLst/>
          </a:prstGeom>
          <a:solidFill>
            <a:srgbClr val="FFFFFF"/>
          </a:solidFill>
          <a:ln w="12700">
            <a:solidFill>
              <a:srgbClr val="800000"/>
            </a:solidFill>
            <a:miter lim="800000"/>
          </a:ln>
        </p:spPr>
        <p:txBody>
          <a:bodyPr lIns="0" tIns="0" rIns="0" bIns="0" anchor="ctr"/>
          <a:lstStyle/>
          <a:p>
            <a:pPr algn="ctr"/>
            <a:r>
              <a:rPr lang="en-US" altLang="zh-CN" sz="2400" b="1" dirty="0">
                <a:solidFill>
                  <a:srgbClr val="000000"/>
                </a:solidFill>
                <a:latin typeface="微软雅黑" panose="020B0503020204020204" pitchFamily="34" charset="-122"/>
                <a:ea typeface="微软雅黑" panose="020B0503020204020204" pitchFamily="34" charset="-122"/>
              </a:rPr>
              <a:t>Monitor</a:t>
            </a:r>
            <a:endParaRPr lang="en-US" altLang="zh-CN" sz="2400" dirty="0">
              <a:latin typeface="微软雅黑" panose="020B0503020204020204" pitchFamily="34" charset="-122"/>
              <a:ea typeface="微软雅黑" panose="020B0503020204020204" pitchFamily="34" charset="-122"/>
            </a:endParaRPr>
          </a:p>
        </p:txBody>
      </p:sp>
      <p:sp>
        <p:nvSpPr>
          <p:cNvPr id="170002" name="Text Box 18"/>
          <p:cNvSpPr txBox="1">
            <a:spLocks noChangeArrowheads="1"/>
          </p:cNvSpPr>
          <p:nvPr/>
        </p:nvSpPr>
        <p:spPr bwMode="auto">
          <a:xfrm>
            <a:off x="7678910" y="4468813"/>
            <a:ext cx="1873078" cy="396874"/>
          </a:xfrm>
          <a:prstGeom prst="rect">
            <a:avLst/>
          </a:prstGeom>
          <a:solidFill>
            <a:srgbClr val="FFFFFF"/>
          </a:solidFill>
          <a:ln w="12700">
            <a:solidFill>
              <a:srgbClr val="800000"/>
            </a:solidFill>
            <a:miter lim="800000"/>
          </a:ln>
        </p:spPr>
        <p:txBody>
          <a:bodyPr lIns="0" tIns="0" rIns="0" bIns="0" anchor="ctr"/>
          <a:lstStyle/>
          <a:p>
            <a:pPr algn="ctr"/>
            <a:r>
              <a:rPr lang="en-US" altLang="zh-CN" sz="2400" b="1" dirty="0" err="1">
                <a:solidFill>
                  <a:srgbClr val="000000"/>
                </a:solidFill>
                <a:latin typeface="微软雅黑" panose="020B0503020204020204" pitchFamily="34" charset="-122"/>
                <a:ea typeface="微软雅黑" panose="020B0503020204020204" pitchFamily="34" charset="-122"/>
              </a:rPr>
              <a:t>VideoCard</a:t>
            </a:r>
            <a:endParaRPr lang="en-US" altLang="zh-CN" sz="2400" dirty="0">
              <a:latin typeface="微软雅黑" panose="020B0503020204020204" pitchFamily="34" charset="-122"/>
              <a:ea typeface="微软雅黑" panose="020B0503020204020204" pitchFamily="34" charset="-122"/>
            </a:endParaRPr>
          </a:p>
        </p:txBody>
      </p:sp>
      <p:sp>
        <p:nvSpPr>
          <p:cNvPr id="170001" name="Text Box 17"/>
          <p:cNvSpPr txBox="1">
            <a:spLocks noChangeArrowheads="1"/>
          </p:cNvSpPr>
          <p:nvPr/>
        </p:nvSpPr>
        <p:spPr bwMode="auto">
          <a:xfrm>
            <a:off x="1065125" y="4865689"/>
            <a:ext cx="2056665" cy="650875"/>
          </a:xfrm>
          <a:prstGeom prst="rect">
            <a:avLst/>
          </a:prstGeom>
          <a:solidFill>
            <a:srgbClr val="FFFFFF"/>
          </a:solidFill>
          <a:ln w="12700">
            <a:solidFill>
              <a:srgbClr val="800000"/>
            </a:solidFill>
            <a:miter lim="800000"/>
          </a:ln>
        </p:spPr>
        <p:txBody>
          <a:bodyPr wrap="square" lIns="0" tIns="0" rIns="0" bIns="0">
            <a:spAutoFit/>
          </a:bodyPr>
          <a:lstStyle/>
          <a:p>
            <a:r>
              <a:rPr lang="en-US" altLang="zh-CN" sz="1400" b="1" dirty="0">
                <a:solidFill>
                  <a:srgbClr val="000000"/>
                </a:solidFill>
                <a:latin typeface="微软雅黑" panose="020B0503020204020204" pitchFamily="34" charset="-122"/>
                <a:ea typeface="微软雅黑" panose="020B0503020204020204" pitchFamily="34" charset="-122"/>
              </a:rPr>
              <a:t>+</a:t>
            </a:r>
            <a:r>
              <a:rPr lang="en-US" altLang="zh-CN" sz="1400" b="1" dirty="0" err="1">
                <a:solidFill>
                  <a:srgbClr val="000000"/>
                </a:solidFill>
                <a:latin typeface="微软雅黑" panose="020B0503020204020204" pitchFamily="34" charset="-122"/>
                <a:ea typeface="微软雅黑" panose="020B0503020204020204" pitchFamily="34" charset="-122"/>
              </a:rPr>
              <a:t>getPrice</a:t>
            </a:r>
            <a:r>
              <a:rPr lang="en-US" altLang="zh-CN" sz="1400" b="1" dirty="0">
                <a:solidFill>
                  <a:srgbClr val="000000"/>
                </a:solidFill>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eaLnBrk="0" hangingPunct="0"/>
            <a:r>
              <a:rPr lang="en-US" altLang="zh-CN" sz="1400" b="1" dirty="0">
                <a:solidFill>
                  <a:srgbClr val="000000"/>
                </a:solidFill>
                <a:latin typeface="微软雅黑" panose="020B0503020204020204" pitchFamily="34" charset="-122"/>
                <a:ea typeface="微软雅黑" panose="020B0503020204020204" pitchFamily="34" charset="-122"/>
              </a:rPr>
              <a:t>+</a:t>
            </a:r>
            <a:r>
              <a:rPr lang="en-US" altLang="zh-CN" sz="1400" b="1" dirty="0" err="1">
                <a:solidFill>
                  <a:srgbClr val="000000"/>
                </a:solidFill>
                <a:latin typeface="微软雅黑" panose="020B0503020204020204" pitchFamily="34" charset="-122"/>
                <a:ea typeface="微软雅黑" panose="020B0503020204020204" pitchFamily="34" charset="-122"/>
              </a:rPr>
              <a:t>getDescription</a:t>
            </a:r>
            <a:r>
              <a:rPr lang="en-US" altLang="zh-CN" sz="1400" b="1" dirty="0">
                <a:solidFill>
                  <a:srgbClr val="000000"/>
                </a:solidFill>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eaLnBrk="0" hangingPunct="0"/>
            <a:r>
              <a:rPr lang="en-US" altLang="zh-CN" sz="1400" b="1" dirty="0">
                <a:solidFill>
                  <a:srgbClr val="000000"/>
                </a:solidFill>
                <a:latin typeface="微软雅黑" panose="020B0503020204020204" pitchFamily="34" charset="-122"/>
                <a:ea typeface="微软雅黑" panose="020B0503020204020204" pitchFamily="34" charset="-122"/>
              </a:rPr>
              <a:t>+accept(Visitor v)</a:t>
            </a:r>
            <a:endParaRPr lang="en-US" altLang="zh-CN" sz="1400" b="1" dirty="0">
              <a:latin typeface="微软雅黑" panose="020B0503020204020204" pitchFamily="34" charset="-122"/>
              <a:ea typeface="微软雅黑" panose="020B0503020204020204" pitchFamily="34" charset="-122"/>
            </a:endParaRPr>
          </a:p>
        </p:txBody>
      </p:sp>
      <p:sp>
        <p:nvSpPr>
          <p:cNvPr id="170000" name="Text Box 16"/>
          <p:cNvSpPr txBox="1">
            <a:spLocks noChangeArrowheads="1"/>
          </p:cNvSpPr>
          <p:nvPr/>
        </p:nvSpPr>
        <p:spPr bwMode="auto">
          <a:xfrm>
            <a:off x="3300507" y="4865689"/>
            <a:ext cx="2003332" cy="650875"/>
          </a:xfrm>
          <a:prstGeom prst="rect">
            <a:avLst/>
          </a:prstGeom>
          <a:solidFill>
            <a:srgbClr val="FFFFFF"/>
          </a:solidFill>
          <a:ln w="12700">
            <a:solidFill>
              <a:srgbClr val="800000"/>
            </a:solidFill>
            <a:miter lim="800000"/>
          </a:ln>
        </p:spPr>
        <p:txBody>
          <a:bodyPr wrap="square" lIns="0" tIns="0" rIns="0" bIns="0">
            <a:spAutoFit/>
          </a:bodyPr>
          <a:lstStyle/>
          <a:p>
            <a:r>
              <a:rPr lang="en-US" altLang="zh-CN" sz="1400" b="1" dirty="0">
                <a:solidFill>
                  <a:srgbClr val="000000"/>
                </a:solidFill>
                <a:latin typeface="微软雅黑" panose="020B0503020204020204" pitchFamily="34" charset="-122"/>
                <a:ea typeface="微软雅黑" panose="020B0503020204020204" pitchFamily="34" charset="-122"/>
              </a:rPr>
              <a:t>+</a:t>
            </a:r>
            <a:r>
              <a:rPr lang="en-US" altLang="zh-CN" sz="1400" b="1" dirty="0" err="1">
                <a:solidFill>
                  <a:srgbClr val="000000"/>
                </a:solidFill>
                <a:latin typeface="微软雅黑" panose="020B0503020204020204" pitchFamily="34" charset="-122"/>
                <a:ea typeface="微软雅黑" panose="020B0503020204020204" pitchFamily="34" charset="-122"/>
              </a:rPr>
              <a:t>getPrice</a:t>
            </a:r>
            <a:r>
              <a:rPr lang="en-US" altLang="zh-CN" sz="1400" b="1" dirty="0">
                <a:solidFill>
                  <a:srgbClr val="000000"/>
                </a:solidFill>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eaLnBrk="0" hangingPunct="0"/>
            <a:r>
              <a:rPr lang="en-US" altLang="zh-CN" sz="1400" b="1" dirty="0">
                <a:solidFill>
                  <a:srgbClr val="000000"/>
                </a:solidFill>
                <a:latin typeface="微软雅黑" panose="020B0503020204020204" pitchFamily="34" charset="-122"/>
                <a:ea typeface="微软雅黑" panose="020B0503020204020204" pitchFamily="34" charset="-122"/>
              </a:rPr>
              <a:t>+</a:t>
            </a:r>
            <a:r>
              <a:rPr lang="en-US" altLang="zh-CN" sz="1400" b="1" dirty="0" err="1">
                <a:solidFill>
                  <a:srgbClr val="000000"/>
                </a:solidFill>
                <a:latin typeface="微软雅黑" panose="020B0503020204020204" pitchFamily="34" charset="-122"/>
                <a:ea typeface="微软雅黑" panose="020B0503020204020204" pitchFamily="34" charset="-122"/>
              </a:rPr>
              <a:t>getDescription</a:t>
            </a:r>
            <a:r>
              <a:rPr lang="en-US" altLang="zh-CN" sz="1400" b="1" dirty="0">
                <a:solidFill>
                  <a:srgbClr val="000000"/>
                </a:solidFill>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eaLnBrk="0" hangingPunct="0"/>
            <a:r>
              <a:rPr lang="en-US" altLang="zh-CN" sz="1400" b="1" dirty="0">
                <a:solidFill>
                  <a:srgbClr val="000000"/>
                </a:solidFill>
                <a:latin typeface="微软雅黑" panose="020B0503020204020204" pitchFamily="34" charset="-122"/>
                <a:ea typeface="微软雅黑" panose="020B0503020204020204" pitchFamily="34" charset="-122"/>
              </a:rPr>
              <a:t>+accept(Visitor v)</a:t>
            </a:r>
            <a:endParaRPr lang="en-US" altLang="zh-CN" sz="1400" b="1" dirty="0">
              <a:latin typeface="微软雅黑" panose="020B0503020204020204" pitchFamily="34" charset="-122"/>
              <a:ea typeface="微软雅黑" panose="020B0503020204020204" pitchFamily="34" charset="-122"/>
            </a:endParaRPr>
          </a:p>
        </p:txBody>
      </p:sp>
      <p:sp>
        <p:nvSpPr>
          <p:cNvPr id="169999" name="Text Box 15"/>
          <p:cNvSpPr txBox="1">
            <a:spLocks noChangeArrowheads="1"/>
          </p:cNvSpPr>
          <p:nvPr/>
        </p:nvSpPr>
        <p:spPr bwMode="auto">
          <a:xfrm>
            <a:off x="5482556" y="4865689"/>
            <a:ext cx="1889025" cy="646331"/>
          </a:xfrm>
          <a:prstGeom prst="rect">
            <a:avLst/>
          </a:prstGeom>
          <a:solidFill>
            <a:srgbClr val="FFFFFF"/>
          </a:solidFill>
          <a:ln w="12700">
            <a:solidFill>
              <a:srgbClr val="800000"/>
            </a:solidFill>
            <a:miter lim="800000"/>
          </a:ln>
        </p:spPr>
        <p:txBody>
          <a:bodyPr wrap="square" lIns="0" tIns="0" rIns="0" bIns="0">
            <a:spAutoFit/>
          </a:bodyPr>
          <a:lstStyle/>
          <a:p>
            <a:r>
              <a:rPr lang="en-US" altLang="zh-CN" sz="1400" b="1">
                <a:solidFill>
                  <a:srgbClr val="000000"/>
                </a:solidFill>
                <a:latin typeface="微软雅黑" panose="020B0503020204020204" pitchFamily="34" charset="-122"/>
                <a:ea typeface="微软雅黑" panose="020B0503020204020204" pitchFamily="34" charset="-122"/>
              </a:rPr>
              <a:t>+getPrice()</a:t>
            </a:r>
            <a:endParaRPr lang="en-US" altLang="zh-CN" sz="1400" b="1">
              <a:latin typeface="微软雅黑" panose="020B0503020204020204" pitchFamily="34" charset="-122"/>
              <a:ea typeface="微软雅黑" panose="020B0503020204020204" pitchFamily="34" charset="-122"/>
            </a:endParaRPr>
          </a:p>
          <a:p>
            <a:pPr eaLnBrk="0" hangingPunct="0"/>
            <a:r>
              <a:rPr lang="en-US" altLang="zh-CN" sz="1400" b="1">
                <a:solidFill>
                  <a:srgbClr val="000000"/>
                </a:solidFill>
                <a:latin typeface="微软雅黑" panose="020B0503020204020204" pitchFamily="34" charset="-122"/>
                <a:ea typeface="微软雅黑" panose="020B0503020204020204" pitchFamily="34" charset="-122"/>
              </a:rPr>
              <a:t>+getDescription()</a:t>
            </a:r>
            <a:endParaRPr lang="en-US" altLang="zh-CN" sz="1400" b="1">
              <a:latin typeface="微软雅黑" panose="020B0503020204020204" pitchFamily="34" charset="-122"/>
              <a:ea typeface="微软雅黑" panose="020B0503020204020204" pitchFamily="34" charset="-122"/>
            </a:endParaRPr>
          </a:p>
          <a:p>
            <a:pPr eaLnBrk="0" hangingPunct="0"/>
            <a:r>
              <a:rPr lang="en-US" altLang="zh-CN" sz="1400" b="1">
                <a:solidFill>
                  <a:srgbClr val="000000"/>
                </a:solidFill>
                <a:latin typeface="微软雅黑" panose="020B0503020204020204" pitchFamily="34" charset="-122"/>
                <a:ea typeface="微软雅黑" panose="020B0503020204020204" pitchFamily="34" charset="-122"/>
              </a:rPr>
              <a:t>+accept(Visitor v)</a:t>
            </a:r>
            <a:endParaRPr lang="en-US" altLang="zh-CN" sz="1400" b="1">
              <a:latin typeface="微软雅黑" panose="020B0503020204020204" pitchFamily="34" charset="-122"/>
              <a:ea typeface="微软雅黑" panose="020B0503020204020204" pitchFamily="34" charset="-122"/>
            </a:endParaRPr>
          </a:p>
        </p:txBody>
      </p:sp>
      <p:sp>
        <p:nvSpPr>
          <p:cNvPr id="169998" name="Text Box 14"/>
          <p:cNvSpPr txBox="1">
            <a:spLocks noChangeArrowheads="1"/>
          </p:cNvSpPr>
          <p:nvPr/>
        </p:nvSpPr>
        <p:spPr bwMode="auto">
          <a:xfrm>
            <a:off x="9774707" y="4865689"/>
            <a:ext cx="1616075"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a:solidFill>
                  <a:srgbClr val="000000"/>
                </a:solidFill>
                <a:latin typeface="微软雅黑" panose="020B0503020204020204" pitchFamily="34" charset="-122"/>
                <a:ea typeface="微软雅黑" panose="020B0503020204020204" pitchFamily="34" charset="-122"/>
              </a:rPr>
              <a:t>+getPrice()</a:t>
            </a:r>
            <a:endParaRPr lang="en-US" altLang="zh-CN" sz="1400" b="1">
              <a:latin typeface="微软雅黑" panose="020B0503020204020204" pitchFamily="34" charset="-122"/>
              <a:ea typeface="微软雅黑" panose="020B0503020204020204" pitchFamily="34" charset="-122"/>
            </a:endParaRPr>
          </a:p>
          <a:p>
            <a:pPr eaLnBrk="0" hangingPunct="0"/>
            <a:r>
              <a:rPr lang="en-US" altLang="zh-CN" sz="1400" b="1">
                <a:solidFill>
                  <a:srgbClr val="000000"/>
                </a:solidFill>
                <a:latin typeface="微软雅黑" panose="020B0503020204020204" pitchFamily="34" charset="-122"/>
                <a:ea typeface="微软雅黑" panose="020B0503020204020204" pitchFamily="34" charset="-122"/>
              </a:rPr>
              <a:t>+getDescription()</a:t>
            </a:r>
            <a:endParaRPr lang="en-US" altLang="zh-CN" sz="1400" b="1">
              <a:latin typeface="微软雅黑" panose="020B0503020204020204" pitchFamily="34" charset="-122"/>
              <a:ea typeface="微软雅黑" panose="020B0503020204020204" pitchFamily="34" charset="-122"/>
            </a:endParaRPr>
          </a:p>
          <a:p>
            <a:pPr eaLnBrk="0" hangingPunct="0"/>
            <a:r>
              <a:rPr lang="en-US" altLang="zh-CN" sz="1400" b="1">
                <a:solidFill>
                  <a:srgbClr val="000000"/>
                </a:solidFill>
                <a:latin typeface="微软雅黑" panose="020B0503020204020204" pitchFamily="34" charset="-122"/>
                <a:ea typeface="微软雅黑" panose="020B0503020204020204" pitchFamily="34" charset="-122"/>
              </a:rPr>
              <a:t>+accept(Visitor v)</a:t>
            </a:r>
            <a:endParaRPr lang="en-US" altLang="zh-CN" sz="1400" b="1">
              <a:latin typeface="微软雅黑" panose="020B0503020204020204" pitchFamily="34" charset="-122"/>
              <a:ea typeface="微软雅黑" panose="020B0503020204020204" pitchFamily="34" charset="-122"/>
            </a:endParaRPr>
          </a:p>
        </p:txBody>
      </p:sp>
      <p:sp>
        <p:nvSpPr>
          <p:cNvPr id="169997" name="Text Box 13"/>
          <p:cNvSpPr txBox="1">
            <a:spLocks noChangeArrowheads="1"/>
          </p:cNvSpPr>
          <p:nvPr/>
        </p:nvSpPr>
        <p:spPr bwMode="auto">
          <a:xfrm>
            <a:off x="7678910" y="4865689"/>
            <a:ext cx="1873078" cy="650875"/>
          </a:xfrm>
          <a:prstGeom prst="rect">
            <a:avLst/>
          </a:prstGeom>
          <a:solidFill>
            <a:srgbClr val="FFFFFF"/>
          </a:solidFill>
          <a:ln w="12700">
            <a:solidFill>
              <a:srgbClr val="800000"/>
            </a:solidFill>
            <a:miter lim="800000"/>
          </a:ln>
        </p:spPr>
        <p:txBody>
          <a:bodyPr wrap="square" lIns="0" tIns="0" rIns="0" bIns="0">
            <a:spAutoFit/>
          </a:bodyPr>
          <a:lstStyle/>
          <a:p>
            <a:r>
              <a:rPr lang="en-US" altLang="zh-CN" sz="1400" b="1">
                <a:solidFill>
                  <a:srgbClr val="000000"/>
                </a:solidFill>
                <a:latin typeface="微软雅黑" panose="020B0503020204020204" pitchFamily="34" charset="-122"/>
                <a:ea typeface="微软雅黑" panose="020B0503020204020204" pitchFamily="34" charset="-122"/>
              </a:rPr>
              <a:t>+getPrice()</a:t>
            </a:r>
            <a:endParaRPr lang="en-US" altLang="zh-CN" sz="1400" b="1">
              <a:latin typeface="微软雅黑" panose="020B0503020204020204" pitchFamily="34" charset="-122"/>
              <a:ea typeface="微软雅黑" panose="020B0503020204020204" pitchFamily="34" charset="-122"/>
            </a:endParaRPr>
          </a:p>
          <a:p>
            <a:pPr eaLnBrk="0" hangingPunct="0"/>
            <a:r>
              <a:rPr lang="en-US" altLang="zh-CN" sz="1400" b="1">
                <a:solidFill>
                  <a:srgbClr val="000000"/>
                </a:solidFill>
                <a:latin typeface="微软雅黑" panose="020B0503020204020204" pitchFamily="34" charset="-122"/>
                <a:ea typeface="微软雅黑" panose="020B0503020204020204" pitchFamily="34" charset="-122"/>
              </a:rPr>
              <a:t>+getDescription()</a:t>
            </a:r>
            <a:endParaRPr lang="en-US" altLang="zh-CN" sz="1400" b="1">
              <a:latin typeface="微软雅黑" panose="020B0503020204020204" pitchFamily="34" charset="-122"/>
              <a:ea typeface="微软雅黑" panose="020B0503020204020204" pitchFamily="34" charset="-122"/>
            </a:endParaRPr>
          </a:p>
          <a:p>
            <a:pPr eaLnBrk="0" hangingPunct="0"/>
            <a:r>
              <a:rPr lang="en-US" altLang="zh-CN" sz="1400" b="1">
                <a:solidFill>
                  <a:srgbClr val="000000"/>
                </a:solidFill>
                <a:latin typeface="微软雅黑" panose="020B0503020204020204" pitchFamily="34" charset="-122"/>
                <a:ea typeface="微软雅黑" panose="020B0503020204020204" pitchFamily="34" charset="-122"/>
              </a:rPr>
              <a:t>+accept(Visitor v)</a:t>
            </a:r>
            <a:endParaRPr lang="en-US" altLang="zh-CN" sz="1400" b="1">
              <a:latin typeface="微软雅黑" panose="020B0503020204020204" pitchFamily="34" charset="-122"/>
              <a:ea typeface="微软雅黑" panose="020B0503020204020204" pitchFamily="34" charset="-122"/>
            </a:endParaRPr>
          </a:p>
        </p:txBody>
      </p:sp>
      <p:sp>
        <p:nvSpPr>
          <p:cNvPr id="169996" name="Line 12"/>
          <p:cNvSpPr>
            <a:spLocks noChangeShapeType="1"/>
          </p:cNvSpPr>
          <p:nvPr/>
        </p:nvSpPr>
        <p:spPr bwMode="auto">
          <a:xfrm flipH="1">
            <a:off x="2239190" y="4246564"/>
            <a:ext cx="0" cy="2381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9995" name="Line 11"/>
          <p:cNvSpPr>
            <a:spLocks noChangeShapeType="1"/>
          </p:cNvSpPr>
          <p:nvPr/>
        </p:nvSpPr>
        <p:spPr bwMode="auto">
          <a:xfrm flipH="1">
            <a:off x="10566869" y="4249738"/>
            <a:ext cx="0" cy="2032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9994" name="Line 10"/>
          <p:cNvSpPr>
            <a:spLocks noChangeShapeType="1"/>
          </p:cNvSpPr>
          <p:nvPr/>
        </p:nvSpPr>
        <p:spPr bwMode="auto">
          <a:xfrm flipH="1">
            <a:off x="8437735" y="4249739"/>
            <a:ext cx="0" cy="2381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9989" name="Text Box 5"/>
          <p:cNvSpPr txBox="1">
            <a:spLocks noChangeArrowheads="1"/>
          </p:cNvSpPr>
          <p:nvPr/>
        </p:nvSpPr>
        <p:spPr bwMode="auto">
          <a:xfrm>
            <a:off x="6167437" y="1963738"/>
            <a:ext cx="2270297" cy="361409"/>
          </a:xfrm>
          <a:prstGeom prst="rect">
            <a:avLst/>
          </a:prstGeom>
          <a:solidFill>
            <a:srgbClr val="FFFFFF"/>
          </a:solidFill>
          <a:ln w="12700">
            <a:solidFill>
              <a:srgbClr val="800000"/>
            </a:solidFill>
            <a:miter lim="800000"/>
          </a:ln>
        </p:spPr>
        <p:txBody>
          <a:bodyPr lIns="0" tIns="36000" rIns="0" bIns="0"/>
          <a:lstStyle/>
          <a:p>
            <a:pPr algn="ctr"/>
            <a:r>
              <a:rPr lang="en-US" altLang="zh-CN" sz="2000" b="1" dirty="0" err="1">
                <a:solidFill>
                  <a:srgbClr val="000000"/>
                </a:solidFill>
                <a:latin typeface="微软雅黑" panose="020B0503020204020204" pitchFamily="34" charset="-122"/>
                <a:ea typeface="微软雅黑" panose="020B0503020204020204" pitchFamily="34" charset="-122"/>
              </a:rPr>
              <a:t>PartsInfoVisitor</a:t>
            </a:r>
            <a:endParaRPr lang="en-US" altLang="zh-CN" sz="2000" dirty="0">
              <a:latin typeface="微软雅黑" panose="020B0503020204020204" pitchFamily="34" charset="-122"/>
              <a:ea typeface="微软雅黑" panose="020B0503020204020204" pitchFamily="34" charset="-122"/>
            </a:endParaRPr>
          </a:p>
        </p:txBody>
      </p:sp>
      <p:sp>
        <p:nvSpPr>
          <p:cNvPr id="37919" name="Rectangle 61"/>
          <p:cNvSpPr>
            <a:spLocks noChangeArrowheads="1"/>
          </p:cNvSpPr>
          <p:nvPr/>
        </p:nvSpPr>
        <p:spPr bwMode="auto">
          <a:xfrm>
            <a:off x="2205832" y="6130924"/>
            <a:ext cx="675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400" b="1" dirty="0">
                <a:solidFill>
                  <a:srgbClr val="0000CC"/>
                </a:solidFill>
                <a:latin typeface="微软雅黑" panose="020B0503020204020204" pitchFamily="34" charset="-122"/>
                <a:ea typeface="微软雅黑" panose="020B0503020204020204" pitchFamily="34" charset="-122"/>
              </a:rPr>
              <a:t>利用访问者模式设计的计算机部件销售软件系统</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170018" name="Text Box 34"/>
          <p:cNvSpPr txBox="1">
            <a:spLocks noChangeArrowheads="1"/>
          </p:cNvSpPr>
          <p:nvPr/>
        </p:nvSpPr>
        <p:spPr bwMode="auto">
          <a:xfrm>
            <a:off x="4171949" y="1963737"/>
            <a:ext cx="1851027" cy="387349"/>
          </a:xfrm>
          <a:prstGeom prst="rect">
            <a:avLst/>
          </a:prstGeom>
          <a:solidFill>
            <a:srgbClr val="FFFFFF"/>
          </a:solidFill>
          <a:ln w="12700">
            <a:solidFill>
              <a:srgbClr val="800000"/>
            </a:solidFill>
            <a:miter lim="800000"/>
          </a:ln>
        </p:spPr>
        <p:txBody>
          <a:bodyPr lIns="0" tIns="36000" rIns="0" bIns="0"/>
          <a:lstStyle/>
          <a:p>
            <a:pPr algn="ctr"/>
            <a:r>
              <a:rPr lang="en-US" altLang="zh-CN" sz="2000" b="1" dirty="0" err="1">
                <a:solidFill>
                  <a:srgbClr val="000000"/>
                </a:solidFill>
                <a:latin typeface="微软雅黑" panose="020B0503020204020204" pitchFamily="34" charset="-122"/>
                <a:ea typeface="微软雅黑" panose="020B0503020204020204" pitchFamily="34" charset="-122"/>
              </a:rPr>
              <a:t>PriceVisitor</a:t>
            </a:r>
            <a:endParaRPr lang="en-US" altLang="zh-CN" sz="2000" dirty="0">
              <a:latin typeface="微软雅黑" panose="020B0503020204020204" pitchFamily="34" charset="-122"/>
              <a:ea typeface="微软雅黑" panose="020B0503020204020204" pitchFamily="34" charset="-122"/>
            </a:endParaRPr>
          </a:p>
        </p:txBody>
      </p:sp>
      <p:sp>
        <p:nvSpPr>
          <p:cNvPr id="37921" name="Rectangle 62"/>
          <p:cNvSpPr>
            <a:spLocks noGrp="1" noChangeArrowheads="1"/>
          </p:cNvSpPr>
          <p:nvPr>
            <p:ph type="title"/>
          </p:nvPr>
        </p:nvSpPr>
        <p:spPr>
          <a:xfrm>
            <a:off x="3205164" y="188913"/>
            <a:ext cx="5627687" cy="431800"/>
          </a:xfrm>
        </p:spPr>
        <p:txBody>
          <a:bodyPr>
            <a:normAutofit fontScale="90000"/>
          </a:bodyPr>
          <a:lstStyle/>
          <a:p>
            <a:pPr eaLnBrk="1" hangingPunct="1"/>
            <a:r>
              <a:rPr lang="zh-CN" altLang="en-US" sz="3200" b="1">
                <a:latin typeface="黑体" panose="02010609060101010101" pitchFamily="2" charset="-122"/>
                <a:ea typeface="黑体" panose="02010609060101010101" pitchFamily="2" charset="-122"/>
              </a:rPr>
              <a:t>计算机部件销售的例子</a:t>
            </a:r>
            <a:endParaRPr lang="zh-CN" altLang="en-US" sz="3200" b="1">
              <a:latin typeface="黑体" panose="02010609060101010101" pitchFamily="2" charset="-122"/>
              <a:ea typeface="黑体" panose="02010609060101010101" pitchFamily="2" charset="-122"/>
            </a:endParaRPr>
          </a:p>
        </p:txBody>
      </p:sp>
      <p:sp>
        <p:nvSpPr>
          <p:cNvPr id="170013" name="Text Box 29"/>
          <p:cNvSpPr txBox="1">
            <a:spLocks noChangeArrowheads="1"/>
          </p:cNvSpPr>
          <p:nvPr/>
        </p:nvSpPr>
        <p:spPr bwMode="auto">
          <a:xfrm>
            <a:off x="1703388" y="2744789"/>
            <a:ext cx="2881312" cy="395287"/>
          </a:xfrm>
          <a:prstGeom prst="rect">
            <a:avLst/>
          </a:prstGeom>
          <a:solidFill>
            <a:srgbClr val="FFFFFF"/>
          </a:solidFill>
          <a:ln w="12700">
            <a:solidFill>
              <a:srgbClr val="800000"/>
            </a:solidFill>
            <a:miter lim="800000"/>
          </a:ln>
        </p:spPr>
        <p:txBody>
          <a:bodyPr lIns="0" tIns="0" rIns="0" bIns="0"/>
          <a:lstStyle/>
          <a:p>
            <a:pPr algn="ctr"/>
            <a:r>
              <a:rPr lang="en-US" altLang="zh-CN" sz="2000" b="1">
                <a:solidFill>
                  <a:srgbClr val="000000"/>
                </a:solidFill>
              </a:rPr>
              <a:t>CompositeStructure</a:t>
            </a:r>
            <a:endParaRPr lang="en-US" altLang="zh-CN" sz="2000"/>
          </a:p>
        </p:txBody>
      </p:sp>
      <p:sp>
        <p:nvSpPr>
          <p:cNvPr id="170012" name="Text Box 28"/>
          <p:cNvSpPr txBox="1">
            <a:spLocks noChangeArrowheads="1"/>
          </p:cNvSpPr>
          <p:nvPr/>
        </p:nvSpPr>
        <p:spPr bwMode="auto">
          <a:xfrm>
            <a:off x="1703388" y="3138489"/>
            <a:ext cx="2881312"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a:solidFill>
                  <a:srgbClr val="000000"/>
                </a:solidFill>
              </a:rPr>
              <a:t>+attach(ComputerParts e)</a:t>
            </a:r>
            <a:endParaRPr lang="en-US" altLang="zh-CN" sz="1400" b="1"/>
          </a:p>
          <a:p>
            <a:pPr eaLnBrk="0" hangingPunct="0"/>
            <a:r>
              <a:rPr lang="en-US" altLang="zh-CN" sz="1400" b="1">
                <a:solidFill>
                  <a:srgbClr val="000000"/>
                </a:solidFill>
              </a:rPr>
              <a:t>+detach(ComputerParts e)</a:t>
            </a:r>
            <a:endParaRPr lang="en-US" altLang="zh-CN" sz="1400" b="1"/>
          </a:p>
          <a:p>
            <a:pPr eaLnBrk="0" hangingPunct="0"/>
            <a:r>
              <a:rPr lang="en-US" altLang="zh-CN" sz="1400" b="1">
                <a:solidFill>
                  <a:srgbClr val="000000"/>
                </a:solidFill>
              </a:rPr>
              <a:t>+accept(Visitor v)</a:t>
            </a:r>
            <a:endParaRPr lang="en-US" altLang="zh-CN" sz="1400" b="1"/>
          </a:p>
        </p:txBody>
      </p:sp>
      <p:grpSp>
        <p:nvGrpSpPr>
          <p:cNvPr id="45099" name="Group 43"/>
          <p:cNvGrpSpPr/>
          <p:nvPr/>
        </p:nvGrpSpPr>
        <p:grpSpPr bwMode="auto">
          <a:xfrm>
            <a:off x="6888163" y="1196976"/>
            <a:ext cx="2087562" cy="2016125"/>
            <a:chOff x="3379" y="754"/>
            <a:chExt cx="1315" cy="1270"/>
          </a:xfrm>
        </p:grpSpPr>
        <p:sp>
          <p:nvSpPr>
            <p:cNvPr id="37925" name="Line 63"/>
            <p:cNvSpPr>
              <a:spLocks noChangeShapeType="1"/>
            </p:cNvSpPr>
            <p:nvPr/>
          </p:nvSpPr>
          <p:spPr bwMode="auto">
            <a:xfrm>
              <a:off x="3379" y="754"/>
              <a:ext cx="1315" cy="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6" name="Line 64"/>
            <p:cNvSpPr>
              <a:spLocks noChangeShapeType="1"/>
            </p:cNvSpPr>
            <p:nvPr/>
          </p:nvSpPr>
          <p:spPr bwMode="auto">
            <a:xfrm>
              <a:off x="4694" y="754"/>
              <a:ext cx="0" cy="127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7" name="Line 65"/>
            <p:cNvSpPr>
              <a:spLocks noChangeShapeType="1"/>
            </p:cNvSpPr>
            <p:nvPr/>
          </p:nvSpPr>
          <p:spPr bwMode="auto">
            <a:xfrm flipH="1">
              <a:off x="4105" y="2024"/>
              <a:ext cx="589"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0051" name="Text Box 67"/>
          <p:cNvSpPr txBox="1">
            <a:spLocks noChangeArrowheads="1"/>
          </p:cNvSpPr>
          <p:nvPr/>
        </p:nvSpPr>
        <p:spPr bwMode="auto">
          <a:xfrm>
            <a:off x="1703388" y="2751679"/>
            <a:ext cx="2881312" cy="395288"/>
          </a:xfrm>
          <a:prstGeom prst="rect">
            <a:avLst/>
          </a:prstGeom>
          <a:solidFill>
            <a:srgbClr val="FFFFFF"/>
          </a:solidFill>
          <a:ln w="12700">
            <a:solidFill>
              <a:srgbClr val="800000"/>
            </a:solidFill>
            <a:miter lim="800000"/>
          </a:ln>
        </p:spPr>
        <p:txBody>
          <a:bodyPr lIns="0" tIns="0" rIns="0" bIns="0" anchor="ctr"/>
          <a:lstStyle/>
          <a:p>
            <a:pPr algn="ctr"/>
            <a:r>
              <a:rPr lang="en-US" altLang="zh-CN" sz="2000" b="1">
                <a:solidFill>
                  <a:srgbClr val="000000"/>
                </a:solidFill>
                <a:latin typeface="微软雅黑" panose="020B0503020204020204" pitchFamily="34" charset="-122"/>
                <a:ea typeface="微软雅黑" panose="020B0503020204020204" pitchFamily="34" charset="-122"/>
              </a:rPr>
              <a:t>CompositeStructure</a:t>
            </a:r>
            <a:endParaRPr lang="en-US" altLang="zh-CN" sz="2000">
              <a:latin typeface="微软雅黑" panose="020B0503020204020204" pitchFamily="34" charset="-122"/>
              <a:ea typeface="微软雅黑" panose="020B0503020204020204" pitchFamily="34" charset="-122"/>
            </a:endParaRPr>
          </a:p>
        </p:txBody>
      </p:sp>
      <p:sp>
        <p:nvSpPr>
          <p:cNvPr id="170052" name="Text Box 68"/>
          <p:cNvSpPr txBox="1">
            <a:spLocks noChangeArrowheads="1"/>
          </p:cNvSpPr>
          <p:nvPr/>
        </p:nvSpPr>
        <p:spPr bwMode="auto">
          <a:xfrm>
            <a:off x="1703388" y="3175001"/>
            <a:ext cx="2881312"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a:solidFill>
                  <a:srgbClr val="000000"/>
                </a:solidFill>
              </a:rPr>
              <a:t>+attach(ComputerParts e)</a:t>
            </a:r>
            <a:endParaRPr lang="en-US" altLang="zh-CN" sz="1400" b="1"/>
          </a:p>
          <a:p>
            <a:pPr eaLnBrk="0" hangingPunct="0"/>
            <a:r>
              <a:rPr lang="en-US" altLang="zh-CN" sz="1400" b="1">
                <a:solidFill>
                  <a:srgbClr val="000000"/>
                </a:solidFill>
              </a:rPr>
              <a:t>+detach(ComputerParts e)</a:t>
            </a:r>
            <a:endParaRPr lang="en-US" altLang="zh-CN" sz="1400" b="1"/>
          </a:p>
          <a:p>
            <a:pPr eaLnBrk="0" hangingPunct="0"/>
            <a:r>
              <a:rPr lang="en-US" altLang="zh-CN" sz="1400" b="1">
                <a:solidFill>
                  <a:srgbClr val="000000"/>
                </a:solidFill>
              </a:rPr>
              <a:t>+accept(Visitor v)</a:t>
            </a:r>
            <a:endParaRPr lang="en-US" altLang="zh-CN"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0010"/>
                                        </p:tgtEl>
                                        <p:attrNameLst>
                                          <p:attrName>style.visibility</p:attrName>
                                        </p:attrNameLst>
                                      </p:cBhvr>
                                      <p:to>
                                        <p:strVal val="visible"/>
                                      </p:to>
                                    </p:set>
                                    <p:animEffect transition="in" filter="slide(fromBottom)">
                                      <p:cBhvr>
                                        <p:cTn id="7" dur="500"/>
                                        <p:tgtEl>
                                          <p:spTgt spid="1700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70009"/>
                                        </p:tgtEl>
                                        <p:attrNameLst>
                                          <p:attrName>style.visibility</p:attrName>
                                        </p:attrNameLst>
                                      </p:cBhvr>
                                      <p:to>
                                        <p:strVal val="visible"/>
                                      </p:to>
                                    </p:set>
                                    <p:animEffect transition="in" filter="slide(fromBottom)">
                                      <p:cBhvr>
                                        <p:cTn id="10" dur="500"/>
                                        <p:tgtEl>
                                          <p:spTgt spid="170009"/>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70008"/>
                                        </p:tgtEl>
                                        <p:attrNameLst>
                                          <p:attrName>style.visibility</p:attrName>
                                        </p:attrNameLst>
                                      </p:cBhvr>
                                      <p:to>
                                        <p:strVal val="visible"/>
                                      </p:to>
                                    </p:set>
                                    <p:animEffect transition="in" filter="slide(fromBottom)">
                                      <p:cBhvr>
                                        <p:cTn id="13" dur="500"/>
                                        <p:tgtEl>
                                          <p:spTgt spid="17000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70007"/>
                                        </p:tgtEl>
                                        <p:attrNameLst>
                                          <p:attrName>style.visibility</p:attrName>
                                        </p:attrNameLst>
                                      </p:cBhvr>
                                      <p:to>
                                        <p:strVal val="visible"/>
                                      </p:to>
                                    </p:set>
                                    <p:animEffect transition="in" filter="slide(fromBottom)">
                                      <p:cBhvr>
                                        <p:cTn id="16" dur="500"/>
                                        <p:tgtEl>
                                          <p:spTgt spid="17000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70006"/>
                                        </p:tgtEl>
                                        <p:attrNameLst>
                                          <p:attrName>style.visibility</p:attrName>
                                        </p:attrNameLst>
                                      </p:cBhvr>
                                      <p:to>
                                        <p:strVal val="visible"/>
                                      </p:to>
                                    </p:set>
                                    <p:animEffect transition="in" filter="slide(fromBottom)">
                                      <p:cBhvr>
                                        <p:cTn id="19" dur="500"/>
                                        <p:tgtEl>
                                          <p:spTgt spid="17000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70005"/>
                                        </p:tgtEl>
                                        <p:attrNameLst>
                                          <p:attrName>style.visibility</p:attrName>
                                        </p:attrNameLst>
                                      </p:cBhvr>
                                      <p:to>
                                        <p:strVal val="visible"/>
                                      </p:to>
                                    </p:set>
                                    <p:animEffect transition="in" filter="slide(fromBottom)">
                                      <p:cBhvr>
                                        <p:cTn id="22" dur="500"/>
                                        <p:tgtEl>
                                          <p:spTgt spid="17000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70004"/>
                                        </p:tgtEl>
                                        <p:attrNameLst>
                                          <p:attrName>style.visibility</p:attrName>
                                        </p:attrNameLst>
                                      </p:cBhvr>
                                      <p:to>
                                        <p:strVal val="visible"/>
                                      </p:to>
                                    </p:set>
                                    <p:animEffect transition="in" filter="slide(fromBottom)">
                                      <p:cBhvr>
                                        <p:cTn id="25" dur="500"/>
                                        <p:tgtEl>
                                          <p:spTgt spid="17000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70003"/>
                                        </p:tgtEl>
                                        <p:attrNameLst>
                                          <p:attrName>style.visibility</p:attrName>
                                        </p:attrNameLst>
                                      </p:cBhvr>
                                      <p:to>
                                        <p:strVal val="visible"/>
                                      </p:to>
                                    </p:set>
                                    <p:animEffect transition="in" filter="slide(fromBottom)">
                                      <p:cBhvr>
                                        <p:cTn id="28" dur="500"/>
                                        <p:tgtEl>
                                          <p:spTgt spid="17000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70002"/>
                                        </p:tgtEl>
                                        <p:attrNameLst>
                                          <p:attrName>style.visibility</p:attrName>
                                        </p:attrNameLst>
                                      </p:cBhvr>
                                      <p:to>
                                        <p:strVal val="visible"/>
                                      </p:to>
                                    </p:set>
                                    <p:animEffect transition="in" filter="slide(fromBottom)">
                                      <p:cBhvr>
                                        <p:cTn id="31" dur="500"/>
                                        <p:tgtEl>
                                          <p:spTgt spid="170002"/>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0001"/>
                                        </p:tgtEl>
                                        <p:attrNameLst>
                                          <p:attrName>style.visibility</p:attrName>
                                        </p:attrNameLst>
                                      </p:cBhvr>
                                      <p:to>
                                        <p:strVal val="visible"/>
                                      </p:to>
                                    </p:set>
                                    <p:animEffect transition="in" filter="slide(fromBottom)">
                                      <p:cBhvr>
                                        <p:cTn id="34" dur="500"/>
                                        <p:tgtEl>
                                          <p:spTgt spid="170001"/>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70000"/>
                                        </p:tgtEl>
                                        <p:attrNameLst>
                                          <p:attrName>style.visibility</p:attrName>
                                        </p:attrNameLst>
                                      </p:cBhvr>
                                      <p:to>
                                        <p:strVal val="visible"/>
                                      </p:to>
                                    </p:set>
                                    <p:animEffect transition="in" filter="slide(fromBottom)">
                                      <p:cBhvr>
                                        <p:cTn id="37" dur="500"/>
                                        <p:tgtEl>
                                          <p:spTgt spid="170000"/>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69999"/>
                                        </p:tgtEl>
                                        <p:attrNameLst>
                                          <p:attrName>style.visibility</p:attrName>
                                        </p:attrNameLst>
                                      </p:cBhvr>
                                      <p:to>
                                        <p:strVal val="visible"/>
                                      </p:to>
                                    </p:set>
                                    <p:animEffect transition="in" filter="slide(fromBottom)">
                                      <p:cBhvr>
                                        <p:cTn id="40" dur="500"/>
                                        <p:tgtEl>
                                          <p:spTgt spid="16999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69998"/>
                                        </p:tgtEl>
                                        <p:attrNameLst>
                                          <p:attrName>style.visibility</p:attrName>
                                        </p:attrNameLst>
                                      </p:cBhvr>
                                      <p:to>
                                        <p:strVal val="visible"/>
                                      </p:to>
                                    </p:set>
                                    <p:animEffect transition="in" filter="slide(fromBottom)">
                                      <p:cBhvr>
                                        <p:cTn id="43" dur="500"/>
                                        <p:tgtEl>
                                          <p:spTgt spid="16999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69997"/>
                                        </p:tgtEl>
                                        <p:attrNameLst>
                                          <p:attrName>style.visibility</p:attrName>
                                        </p:attrNameLst>
                                      </p:cBhvr>
                                      <p:to>
                                        <p:strVal val="visible"/>
                                      </p:to>
                                    </p:set>
                                    <p:animEffect transition="in" filter="slide(fromBottom)">
                                      <p:cBhvr>
                                        <p:cTn id="46" dur="500"/>
                                        <p:tgtEl>
                                          <p:spTgt spid="169997"/>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69996"/>
                                        </p:tgtEl>
                                        <p:attrNameLst>
                                          <p:attrName>style.visibility</p:attrName>
                                        </p:attrNameLst>
                                      </p:cBhvr>
                                      <p:to>
                                        <p:strVal val="visible"/>
                                      </p:to>
                                    </p:set>
                                    <p:animEffect transition="in" filter="slide(fromBottom)">
                                      <p:cBhvr>
                                        <p:cTn id="49" dur="500"/>
                                        <p:tgtEl>
                                          <p:spTgt spid="169996"/>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69995"/>
                                        </p:tgtEl>
                                        <p:attrNameLst>
                                          <p:attrName>style.visibility</p:attrName>
                                        </p:attrNameLst>
                                      </p:cBhvr>
                                      <p:to>
                                        <p:strVal val="visible"/>
                                      </p:to>
                                    </p:set>
                                    <p:animEffect transition="in" filter="slide(fromBottom)">
                                      <p:cBhvr>
                                        <p:cTn id="52" dur="500"/>
                                        <p:tgtEl>
                                          <p:spTgt spid="169995"/>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69994"/>
                                        </p:tgtEl>
                                        <p:attrNameLst>
                                          <p:attrName>style.visibility</p:attrName>
                                        </p:attrNameLst>
                                      </p:cBhvr>
                                      <p:to>
                                        <p:strVal val="visible"/>
                                      </p:to>
                                    </p:set>
                                    <p:animEffect transition="in" filter="slide(fromBottom)">
                                      <p:cBhvr>
                                        <p:cTn id="55" dur="500"/>
                                        <p:tgtEl>
                                          <p:spTgt spid="169994"/>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70019"/>
                                        </p:tgtEl>
                                        <p:attrNameLst>
                                          <p:attrName>style.visibility</p:attrName>
                                        </p:attrNameLst>
                                      </p:cBhvr>
                                      <p:to>
                                        <p:strVal val="visible"/>
                                      </p:to>
                                    </p:set>
                                    <p:animEffect transition="in" filter="slide(fromBottom)">
                                      <p:cBhvr>
                                        <p:cTn id="58" dur="500"/>
                                        <p:tgtEl>
                                          <p:spTgt spid="17001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70020"/>
                                        </p:tgtEl>
                                        <p:attrNameLst>
                                          <p:attrName>style.visibility</p:attrName>
                                        </p:attrNameLst>
                                      </p:cBhvr>
                                      <p:to>
                                        <p:strVal val="visible"/>
                                      </p:to>
                                    </p:set>
                                    <p:animEffect transition="in" filter="slide(fromBottom)">
                                      <p:cBhvr>
                                        <p:cTn id="61" dur="500"/>
                                        <p:tgtEl>
                                          <p:spTgt spid="170020"/>
                                        </p:tgtEl>
                                      </p:cBhvr>
                                    </p:animEffect>
                                  </p:childTnLst>
                                </p:cTn>
                              </p:par>
                            </p:childTnLst>
                          </p:cTn>
                        </p:par>
                      </p:childTnLst>
                    </p:cTn>
                  </p:par>
                  <p:par>
                    <p:cTn id="62" fill="hold">
                      <p:stCondLst>
                        <p:cond delay="indefinite"/>
                      </p:stCondLst>
                      <p:childTnLst>
                        <p:par>
                          <p:cTn id="63" fill="hold">
                            <p:stCondLst>
                              <p:cond delay="0"/>
                            </p:stCondLst>
                            <p:childTnLst>
                              <p:par>
                                <p:cTn id="64" presetID="15" presetClass="entr" presetSubtype="0" fill="hold" grpId="0" nodeType="clickEffect">
                                  <p:stCondLst>
                                    <p:cond delay="0"/>
                                  </p:stCondLst>
                                  <p:childTnLst>
                                    <p:set>
                                      <p:cBhvr>
                                        <p:cTn id="65" dur="1" fill="hold">
                                          <p:stCondLst>
                                            <p:cond delay="0"/>
                                          </p:stCondLst>
                                        </p:cTn>
                                        <p:tgtEl>
                                          <p:spTgt spid="170011"/>
                                        </p:tgtEl>
                                        <p:attrNameLst>
                                          <p:attrName>style.visibility</p:attrName>
                                        </p:attrNameLst>
                                      </p:cBhvr>
                                      <p:to>
                                        <p:strVal val="visible"/>
                                      </p:to>
                                    </p:set>
                                    <p:anim calcmode="lin" valueType="num">
                                      <p:cBhvr>
                                        <p:cTn id="66" dur="1000" fill="hold"/>
                                        <p:tgtEl>
                                          <p:spTgt spid="170011"/>
                                        </p:tgtEl>
                                        <p:attrNameLst>
                                          <p:attrName>ppt_w</p:attrName>
                                        </p:attrNameLst>
                                      </p:cBhvr>
                                      <p:tavLst>
                                        <p:tav tm="0">
                                          <p:val>
                                            <p:fltVal val="0"/>
                                          </p:val>
                                        </p:tav>
                                        <p:tav tm="100000">
                                          <p:val>
                                            <p:strVal val="#ppt_w"/>
                                          </p:val>
                                        </p:tav>
                                      </p:tavLst>
                                    </p:anim>
                                    <p:anim calcmode="lin" valueType="num">
                                      <p:cBhvr>
                                        <p:cTn id="67" dur="1000" fill="hold"/>
                                        <p:tgtEl>
                                          <p:spTgt spid="170011"/>
                                        </p:tgtEl>
                                        <p:attrNameLst>
                                          <p:attrName>ppt_h</p:attrName>
                                        </p:attrNameLst>
                                      </p:cBhvr>
                                      <p:tavLst>
                                        <p:tav tm="0">
                                          <p:val>
                                            <p:fltVal val="0"/>
                                          </p:val>
                                        </p:tav>
                                        <p:tav tm="100000">
                                          <p:val>
                                            <p:strVal val="#ppt_h"/>
                                          </p:val>
                                        </p:tav>
                                      </p:tavLst>
                                    </p:anim>
                                    <p:anim calcmode="lin" valueType="num">
                                      <p:cBhvr>
                                        <p:cTn id="68" dur="1000" fill="hold"/>
                                        <p:tgtEl>
                                          <p:spTgt spid="170011"/>
                                        </p:tgtEl>
                                        <p:attrNameLst>
                                          <p:attrName>ppt_x</p:attrName>
                                        </p:attrNameLst>
                                      </p:cBhvr>
                                      <p:tavLst>
                                        <p:tav tm="0" fmla="#ppt_x+(cos(-2*pi*(1-$))*-#ppt_x-sin(-2*pi*(1-$))*(1-#ppt_y))*(1-$)">
                                          <p:val>
                                            <p:fltVal val="0"/>
                                          </p:val>
                                        </p:tav>
                                        <p:tav tm="100000">
                                          <p:val>
                                            <p:fltVal val="1"/>
                                          </p:val>
                                        </p:tav>
                                      </p:tavLst>
                                    </p:anim>
                                    <p:anim calcmode="lin" valueType="num">
                                      <p:cBhvr>
                                        <p:cTn id="69" dur="1000" fill="hold"/>
                                        <p:tgtEl>
                                          <p:spTgt spid="170011"/>
                                        </p:tgtEl>
                                        <p:attrNameLst>
                                          <p:attrName>ppt_y</p:attrName>
                                        </p:attrNameLst>
                                      </p:cBhvr>
                                      <p:tavLst>
                                        <p:tav tm="0" fmla="#ppt_y+(sin(-2*pi*(1-$))*-#ppt_x+cos(-2*pi*(1-$))*(1-#ppt_y))*(1-$)">
                                          <p:val>
                                            <p:fltVal val="0"/>
                                          </p:val>
                                        </p:tav>
                                        <p:tav tm="100000">
                                          <p:val>
                                            <p:fltVal val="1"/>
                                          </p:val>
                                        </p:tav>
                                      </p:tavLst>
                                    </p:anim>
                                  </p:childTnLst>
                                </p:cTn>
                              </p:par>
                              <p:par>
                                <p:cTn id="70" presetID="15" presetClass="entr" presetSubtype="0" fill="hold" grpId="0" nodeType="withEffect">
                                  <p:stCondLst>
                                    <p:cond delay="0"/>
                                  </p:stCondLst>
                                  <p:childTnLst>
                                    <p:set>
                                      <p:cBhvr>
                                        <p:cTn id="71" dur="1" fill="hold">
                                          <p:stCondLst>
                                            <p:cond delay="0"/>
                                          </p:stCondLst>
                                        </p:cTn>
                                        <p:tgtEl>
                                          <p:spTgt spid="170013"/>
                                        </p:tgtEl>
                                        <p:attrNameLst>
                                          <p:attrName>style.visibility</p:attrName>
                                        </p:attrNameLst>
                                      </p:cBhvr>
                                      <p:to>
                                        <p:strVal val="visible"/>
                                      </p:to>
                                    </p:set>
                                    <p:anim calcmode="lin" valueType="num">
                                      <p:cBhvr>
                                        <p:cTn id="72" dur="1000" fill="hold"/>
                                        <p:tgtEl>
                                          <p:spTgt spid="170013"/>
                                        </p:tgtEl>
                                        <p:attrNameLst>
                                          <p:attrName>ppt_w</p:attrName>
                                        </p:attrNameLst>
                                      </p:cBhvr>
                                      <p:tavLst>
                                        <p:tav tm="0">
                                          <p:val>
                                            <p:fltVal val="0"/>
                                          </p:val>
                                        </p:tav>
                                        <p:tav tm="100000">
                                          <p:val>
                                            <p:strVal val="#ppt_w"/>
                                          </p:val>
                                        </p:tav>
                                      </p:tavLst>
                                    </p:anim>
                                    <p:anim calcmode="lin" valueType="num">
                                      <p:cBhvr>
                                        <p:cTn id="73" dur="1000" fill="hold"/>
                                        <p:tgtEl>
                                          <p:spTgt spid="170013"/>
                                        </p:tgtEl>
                                        <p:attrNameLst>
                                          <p:attrName>ppt_h</p:attrName>
                                        </p:attrNameLst>
                                      </p:cBhvr>
                                      <p:tavLst>
                                        <p:tav tm="0">
                                          <p:val>
                                            <p:fltVal val="0"/>
                                          </p:val>
                                        </p:tav>
                                        <p:tav tm="100000">
                                          <p:val>
                                            <p:strVal val="#ppt_h"/>
                                          </p:val>
                                        </p:tav>
                                      </p:tavLst>
                                    </p:anim>
                                    <p:anim calcmode="lin" valueType="num">
                                      <p:cBhvr>
                                        <p:cTn id="74" dur="1000" fill="hold"/>
                                        <p:tgtEl>
                                          <p:spTgt spid="170013"/>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170013"/>
                                        </p:tgtEl>
                                        <p:attrNameLst>
                                          <p:attrName>ppt_y</p:attrName>
                                        </p:attrNameLst>
                                      </p:cBhvr>
                                      <p:tavLst>
                                        <p:tav tm="0" fmla="#ppt_y+(sin(-2*pi*(1-$))*-#ppt_x+cos(-2*pi*(1-$))*(1-#ppt_y))*(1-$)">
                                          <p:val>
                                            <p:fltVal val="0"/>
                                          </p:val>
                                        </p:tav>
                                        <p:tav tm="100000">
                                          <p:val>
                                            <p:fltVal val="1"/>
                                          </p:val>
                                        </p:tav>
                                      </p:tavLst>
                                    </p:anim>
                                  </p:childTnLst>
                                </p:cTn>
                              </p:par>
                              <p:par>
                                <p:cTn id="76" presetID="15" presetClass="entr" presetSubtype="0" fill="hold" grpId="0" nodeType="withEffect">
                                  <p:stCondLst>
                                    <p:cond delay="0"/>
                                  </p:stCondLst>
                                  <p:childTnLst>
                                    <p:set>
                                      <p:cBhvr>
                                        <p:cTn id="77" dur="1" fill="hold">
                                          <p:stCondLst>
                                            <p:cond delay="0"/>
                                          </p:stCondLst>
                                        </p:cTn>
                                        <p:tgtEl>
                                          <p:spTgt spid="170012"/>
                                        </p:tgtEl>
                                        <p:attrNameLst>
                                          <p:attrName>style.visibility</p:attrName>
                                        </p:attrNameLst>
                                      </p:cBhvr>
                                      <p:to>
                                        <p:strVal val="visible"/>
                                      </p:to>
                                    </p:set>
                                    <p:anim calcmode="lin" valueType="num">
                                      <p:cBhvr>
                                        <p:cTn id="78" dur="1000" fill="hold"/>
                                        <p:tgtEl>
                                          <p:spTgt spid="170012"/>
                                        </p:tgtEl>
                                        <p:attrNameLst>
                                          <p:attrName>ppt_w</p:attrName>
                                        </p:attrNameLst>
                                      </p:cBhvr>
                                      <p:tavLst>
                                        <p:tav tm="0">
                                          <p:val>
                                            <p:fltVal val="0"/>
                                          </p:val>
                                        </p:tav>
                                        <p:tav tm="100000">
                                          <p:val>
                                            <p:strVal val="#ppt_w"/>
                                          </p:val>
                                        </p:tav>
                                      </p:tavLst>
                                    </p:anim>
                                    <p:anim calcmode="lin" valueType="num">
                                      <p:cBhvr>
                                        <p:cTn id="79" dur="1000" fill="hold"/>
                                        <p:tgtEl>
                                          <p:spTgt spid="170012"/>
                                        </p:tgtEl>
                                        <p:attrNameLst>
                                          <p:attrName>ppt_h</p:attrName>
                                        </p:attrNameLst>
                                      </p:cBhvr>
                                      <p:tavLst>
                                        <p:tav tm="0">
                                          <p:val>
                                            <p:fltVal val="0"/>
                                          </p:val>
                                        </p:tav>
                                        <p:tav tm="100000">
                                          <p:val>
                                            <p:strVal val="#ppt_h"/>
                                          </p:val>
                                        </p:tav>
                                      </p:tavLst>
                                    </p:anim>
                                    <p:anim calcmode="lin" valueType="num">
                                      <p:cBhvr>
                                        <p:cTn id="80" dur="1000" fill="hold"/>
                                        <p:tgtEl>
                                          <p:spTgt spid="170012"/>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170012"/>
                                        </p:tgtEl>
                                        <p:attrNameLst>
                                          <p:attrName>ppt_y</p:attrName>
                                        </p:attrNameLst>
                                      </p:cBhvr>
                                      <p:tavLst>
                                        <p:tav tm="0" fmla="#ppt_y+(sin(-2*pi*(1-$))*-#ppt_x+cos(-2*pi*(1-$))*(1-#ppt_y))*(1-$)">
                                          <p:val>
                                            <p:fltVal val="0"/>
                                          </p:val>
                                        </p:tav>
                                        <p:tav tm="100000">
                                          <p:val>
                                            <p:fltVal val="1"/>
                                          </p:val>
                                        </p:tav>
                                      </p:tavLst>
                                    </p:anim>
                                  </p:childTnLst>
                                </p:cTn>
                              </p:par>
                              <p:par>
                                <p:cTn id="82" presetID="15" presetClass="entr" presetSubtype="0" fill="hold" grpId="0" nodeType="withEffect">
                                  <p:stCondLst>
                                    <p:cond delay="0"/>
                                  </p:stCondLst>
                                  <p:childTnLst>
                                    <p:set>
                                      <p:cBhvr>
                                        <p:cTn id="83" dur="1" fill="hold">
                                          <p:stCondLst>
                                            <p:cond delay="0"/>
                                          </p:stCondLst>
                                        </p:cTn>
                                        <p:tgtEl>
                                          <p:spTgt spid="170051"/>
                                        </p:tgtEl>
                                        <p:attrNameLst>
                                          <p:attrName>style.visibility</p:attrName>
                                        </p:attrNameLst>
                                      </p:cBhvr>
                                      <p:to>
                                        <p:strVal val="visible"/>
                                      </p:to>
                                    </p:set>
                                    <p:anim calcmode="lin" valueType="num">
                                      <p:cBhvr>
                                        <p:cTn id="84" dur="1000" fill="hold"/>
                                        <p:tgtEl>
                                          <p:spTgt spid="170051"/>
                                        </p:tgtEl>
                                        <p:attrNameLst>
                                          <p:attrName>ppt_w</p:attrName>
                                        </p:attrNameLst>
                                      </p:cBhvr>
                                      <p:tavLst>
                                        <p:tav tm="0">
                                          <p:val>
                                            <p:fltVal val="0"/>
                                          </p:val>
                                        </p:tav>
                                        <p:tav tm="100000">
                                          <p:val>
                                            <p:strVal val="#ppt_w"/>
                                          </p:val>
                                        </p:tav>
                                      </p:tavLst>
                                    </p:anim>
                                    <p:anim calcmode="lin" valueType="num">
                                      <p:cBhvr>
                                        <p:cTn id="85" dur="1000" fill="hold"/>
                                        <p:tgtEl>
                                          <p:spTgt spid="170051"/>
                                        </p:tgtEl>
                                        <p:attrNameLst>
                                          <p:attrName>ppt_h</p:attrName>
                                        </p:attrNameLst>
                                      </p:cBhvr>
                                      <p:tavLst>
                                        <p:tav tm="0">
                                          <p:val>
                                            <p:fltVal val="0"/>
                                          </p:val>
                                        </p:tav>
                                        <p:tav tm="100000">
                                          <p:val>
                                            <p:strVal val="#ppt_h"/>
                                          </p:val>
                                        </p:tav>
                                      </p:tavLst>
                                    </p:anim>
                                    <p:anim calcmode="lin" valueType="num">
                                      <p:cBhvr>
                                        <p:cTn id="86" dur="1000" fill="hold"/>
                                        <p:tgtEl>
                                          <p:spTgt spid="170051"/>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170051"/>
                                        </p:tgtEl>
                                        <p:attrNameLst>
                                          <p:attrName>ppt_y</p:attrName>
                                        </p:attrNameLst>
                                      </p:cBhvr>
                                      <p:tavLst>
                                        <p:tav tm="0" fmla="#ppt_y+(sin(-2*pi*(1-$))*-#ppt_x+cos(-2*pi*(1-$))*(1-#ppt_y))*(1-$)">
                                          <p:val>
                                            <p:fltVal val="0"/>
                                          </p:val>
                                        </p:tav>
                                        <p:tav tm="100000">
                                          <p:val>
                                            <p:fltVal val="1"/>
                                          </p:val>
                                        </p:tav>
                                      </p:tavLst>
                                    </p:anim>
                                  </p:childTnLst>
                                </p:cTn>
                              </p:par>
                              <p:par>
                                <p:cTn id="88" presetID="15" presetClass="entr" presetSubtype="0" fill="hold" grpId="0" nodeType="withEffect">
                                  <p:stCondLst>
                                    <p:cond delay="0"/>
                                  </p:stCondLst>
                                  <p:childTnLst>
                                    <p:set>
                                      <p:cBhvr>
                                        <p:cTn id="89" dur="1" fill="hold">
                                          <p:stCondLst>
                                            <p:cond delay="0"/>
                                          </p:stCondLst>
                                        </p:cTn>
                                        <p:tgtEl>
                                          <p:spTgt spid="170052"/>
                                        </p:tgtEl>
                                        <p:attrNameLst>
                                          <p:attrName>style.visibility</p:attrName>
                                        </p:attrNameLst>
                                      </p:cBhvr>
                                      <p:to>
                                        <p:strVal val="visible"/>
                                      </p:to>
                                    </p:set>
                                    <p:anim calcmode="lin" valueType="num">
                                      <p:cBhvr>
                                        <p:cTn id="90" dur="1000" fill="hold"/>
                                        <p:tgtEl>
                                          <p:spTgt spid="170052"/>
                                        </p:tgtEl>
                                        <p:attrNameLst>
                                          <p:attrName>ppt_w</p:attrName>
                                        </p:attrNameLst>
                                      </p:cBhvr>
                                      <p:tavLst>
                                        <p:tav tm="0">
                                          <p:val>
                                            <p:fltVal val="0"/>
                                          </p:val>
                                        </p:tav>
                                        <p:tav tm="100000">
                                          <p:val>
                                            <p:strVal val="#ppt_w"/>
                                          </p:val>
                                        </p:tav>
                                      </p:tavLst>
                                    </p:anim>
                                    <p:anim calcmode="lin" valueType="num">
                                      <p:cBhvr>
                                        <p:cTn id="91" dur="1000" fill="hold"/>
                                        <p:tgtEl>
                                          <p:spTgt spid="170052"/>
                                        </p:tgtEl>
                                        <p:attrNameLst>
                                          <p:attrName>ppt_h</p:attrName>
                                        </p:attrNameLst>
                                      </p:cBhvr>
                                      <p:tavLst>
                                        <p:tav tm="0">
                                          <p:val>
                                            <p:fltVal val="0"/>
                                          </p:val>
                                        </p:tav>
                                        <p:tav tm="100000">
                                          <p:val>
                                            <p:strVal val="#ppt_h"/>
                                          </p:val>
                                        </p:tav>
                                      </p:tavLst>
                                    </p:anim>
                                    <p:anim calcmode="lin" valueType="num">
                                      <p:cBhvr>
                                        <p:cTn id="92" dur="1000" fill="hold"/>
                                        <p:tgtEl>
                                          <p:spTgt spid="170052"/>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1700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4" fill="hold">
                      <p:stCondLst>
                        <p:cond delay="indefinite"/>
                      </p:stCondLst>
                      <p:childTnLst>
                        <p:par>
                          <p:cTn id="95" fill="hold">
                            <p:stCondLst>
                              <p:cond delay="0"/>
                            </p:stCondLst>
                            <p:childTnLst>
                              <p:par>
                                <p:cTn id="96" presetID="48" presetClass="entr" presetSubtype="0" accel="50000" fill="hold" grpId="0" nodeType="clickEffect">
                                  <p:stCondLst>
                                    <p:cond delay="0"/>
                                  </p:stCondLst>
                                  <p:childTnLst>
                                    <p:set>
                                      <p:cBhvr>
                                        <p:cTn id="97" dur="1" fill="hold">
                                          <p:stCondLst>
                                            <p:cond delay="0"/>
                                          </p:stCondLst>
                                        </p:cTn>
                                        <p:tgtEl>
                                          <p:spTgt spid="170023"/>
                                        </p:tgtEl>
                                        <p:attrNameLst>
                                          <p:attrName>style.visibility</p:attrName>
                                        </p:attrNameLst>
                                      </p:cBhvr>
                                      <p:to>
                                        <p:strVal val="visible"/>
                                      </p:to>
                                    </p:set>
                                    <p:anim calcmode="lin" valueType="num">
                                      <p:cBhvr>
                                        <p:cTn id="98" dur="1000" fill="hold"/>
                                        <p:tgtEl>
                                          <p:spTgt spid="17002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99" dur="1000" fill="hold"/>
                                        <p:tgtEl>
                                          <p:spTgt spid="170023"/>
                                        </p:tgtEl>
                                        <p:attrNameLst>
                                          <p:attrName>ppt_x</p:attrName>
                                        </p:attrNameLst>
                                      </p:cBhvr>
                                      <p:tavLst>
                                        <p:tav tm="0">
                                          <p:val>
                                            <p:fltVal val="-1"/>
                                          </p:val>
                                        </p:tav>
                                        <p:tav tm="50000">
                                          <p:val>
                                            <p:fltVal val="0.95"/>
                                          </p:val>
                                        </p:tav>
                                        <p:tav tm="100000">
                                          <p:val>
                                            <p:strVal val="#ppt_x"/>
                                          </p:val>
                                        </p:tav>
                                      </p:tavLst>
                                    </p:anim>
                                    <p:anim calcmode="lin" valueType="num">
                                      <p:cBhvr>
                                        <p:cTn id="100" dur="1000" fill="hold"/>
                                        <p:tgtEl>
                                          <p:spTgt spid="170023"/>
                                        </p:tgtEl>
                                        <p:attrNameLst>
                                          <p:attrName>ppt_y</p:attrName>
                                        </p:attrNameLst>
                                      </p:cBhvr>
                                      <p:tavLst>
                                        <p:tav tm="0">
                                          <p:val>
                                            <p:strVal val="#ppt_y"/>
                                          </p:val>
                                        </p:tav>
                                        <p:tav tm="100000">
                                          <p:val>
                                            <p:strVal val="#ppt_y"/>
                                          </p:val>
                                        </p:tav>
                                      </p:tavLst>
                                    </p:anim>
                                    <p:animEffect transition="in" filter="fade">
                                      <p:cBhvr>
                                        <p:cTn id="101" dur="1000"/>
                                        <p:tgtEl>
                                          <p:spTgt spid="170023"/>
                                        </p:tgtEl>
                                      </p:cBhvr>
                                    </p:animEffect>
                                  </p:childTnLst>
                                </p:cTn>
                              </p:par>
                              <p:par>
                                <p:cTn id="102" presetID="48" presetClass="entr" presetSubtype="0" accel="50000" fill="hold" grpId="0" nodeType="withEffect">
                                  <p:stCondLst>
                                    <p:cond delay="0"/>
                                  </p:stCondLst>
                                  <p:childTnLst>
                                    <p:set>
                                      <p:cBhvr>
                                        <p:cTn id="103" dur="1" fill="hold">
                                          <p:stCondLst>
                                            <p:cond delay="0"/>
                                          </p:stCondLst>
                                        </p:cTn>
                                        <p:tgtEl>
                                          <p:spTgt spid="170017"/>
                                        </p:tgtEl>
                                        <p:attrNameLst>
                                          <p:attrName>style.visibility</p:attrName>
                                        </p:attrNameLst>
                                      </p:cBhvr>
                                      <p:to>
                                        <p:strVal val="visible"/>
                                      </p:to>
                                    </p:set>
                                    <p:anim calcmode="lin" valueType="num">
                                      <p:cBhvr>
                                        <p:cTn id="104" dur="1000" fill="hold"/>
                                        <p:tgtEl>
                                          <p:spTgt spid="17001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05" dur="1000" fill="hold"/>
                                        <p:tgtEl>
                                          <p:spTgt spid="170017"/>
                                        </p:tgtEl>
                                        <p:attrNameLst>
                                          <p:attrName>ppt_x</p:attrName>
                                        </p:attrNameLst>
                                      </p:cBhvr>
                                      <p:tavLst>
                                        <p:tav tm="0">
                                          <p:val>
                                            <p:fltVal val="-1"/>
                                          </p:val>
                                        </p:tav>
                                        <p:tav tm="50000">
                                          <p:val>
                                            <p:fltVal val="0.95"/>
                                          </p:val>
                                        </p:tav>
                                        <p:tav tm="100000">
                                          <p:val>
                                            <p:strVal val="#ppt_x"/>
                                          </p:val>
                                        </p:tav>
                                      </p:tavLst>
                                    </p:anim>
                                    <p:anim calcmode="lin" valueType="num">
                                      <p:cBhvr>
                                        <p:cTn id="106" dur="1000" fill="hold"/>
                                        <p:tgtEl>
                                          <p:spTgt spid="170017"/>
                                        </p:tgtEl>
                                        <p:attrNameLst>
                                          <p:attrName>ppt_y</p:attrName>
                                        </p:attrNameLst>
                                      </p:cBhvr>
                                      <p:tavLst>
                                        <p:tav tm="0">
                                          <p:val>
                                            <p:strVal val="#ppt_y"/>
                                          </p:val>
                                        </p:tav>
                                        <p:tav tm="100000">
                                          <p:val>
                                            <p:strVal val="#ppt_y"/>
                                          </p:val>
                                        </p:tav>
                                      </p:tavLst>
                                    </p:anim>
                                    <p:animEffect transition="in" filter="fade">
                                      <p:cBhvr>
                                        <p:cTn id="107" dur="1000"/>
                                        <p:tgtEl>
                                          <p:spTgt spid="170017"/>
                                        </p:tgtEl>
                                      </p:cBhvr>
                                    </p:animEffect>
                                  </p:childTnLst>
                                </p:cTn>
                              </p:par>
                              <p:par>
                                <p:cTn id="108" presetID="48" presetClass="entr" presetSubtype="0" accel="50000" fill="hold" grpId="0" nodeType="withEffect">
                                  <p:stCondLst>
                                    <p:cond delay="0"/>
                                  </p:stCondLst>
                                  <p:childTnLst>
                                    <p:set>
                                      <p:cBhvr>
                                        <p:cTn id="109" dur="1" fill="hold">
                                          <p:stCondLst>
                                            <p:cond delay="0"/>
                                          </p:stCondLst>
                                        </p:cTn>
                                        <p:tgtEl>
                                          <p:spTgt spid="170016"/>
                                        </p:tgtEl>
                                        <p:attrNameLst>
                                          <p:attrName>style.visibility</p:attrName>
                                        </p:attrNameLst>
                                      </p:cBhvr>
                                      <p:to>
                                        <p:strVal val="visible"/>
                                      </p:to>
                                    </p:set>
                                    <p:anim calcmode="lin" valueType="num">
                                      <p:cBhvr>
                                        <p:cTn id="110" dur="1000" fill="hold"/>
                                        <p:tgtEl>
                                          <p:spTgt spid="17001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1" dur="1000" fill="hold"/>
                                        <p:tgtEl>
                                          <p:spTgt spid="170016"/>
                                        </p:tgtEl>
                                        <p:attrNameLst>
                                          <p:attrName>ppt_x</p:attrName>
                                        </p:attrNameLst>
                                      </p:cBhvr>
                                      <p:tavLst>
                                        <p:tav tm="0">
                                          <p:val>
                                            <p:fltVal val="-1"/>
                                          </p:val>
                                        </p:tav>
                                        <p:tav tm="50000">
                                          <p:val>
                                            <p:fltVal val="0.95"/>
                                          </p:val>
                                        </p:tav>
                                        <p:tav tm="100000">
                                          <p:val>
                                            <p:strVal val="#ppt_x"/>
                                          </p:val>
                                        </p:tav>
                                      </p:tavLst>
                                    </p:anim>
                                    <p:anim calcmode="lin" valueType="num">
                                      <p:cBhvr>
                                        <p:cTn id="112" dur="1000" fill="hold"/>
                                        <p:tgtEl>
                                          <p:spTgt spid="170016"/>
                                        </p:tgtEl>
                                        <p:attrNameLst>
                                          <p:attrName>ppt_y</p:attrName>
                                        </p:attrNameLst>
                                      </p:cBhvr>
                                      <p:tavLst>
                                        <p:tav tm="0">
                                          <p:val>
                                            <p:strVal val="#ppt_y"/>
                                          </p:val>
                                        </p:tav>
                                        <p:tav tm="100000">
                                          <p:val>
                                            <p:strVal val="#ppt_y"/>
                                          </p:val>
                                        </p:tav>
                                      </p:tavLst>
                                    </p:anim>
                                    <p:animEffect transition="in" filter="fade">
                                      <p:cBhvr>
                                        <p:cTn id="113" dur="1000"/>
                                        <p:tgtEl>
                                          <p:spTgt spid="170016"/>
                                        </p:tgtEl>
                                      </p:cBhvr>
                                    </p:animEffect>
                                  </p:childTnLst>
                                </p:cTn>
                              </p:par>
                              <p:par>
                                <p:cTn id="114" presetID="48" presetClass="entr" presetSubtype="0" accel="50000" fill="hold" grpId="0" nodeType="withEffect">
                                  <p:stCondLst>
                                    <p:cond delay="0"/>
                                  </p:stCondLst>
                                  <p:childTnLst>
                                    <p:set>
                                      <p:cBhvr>
                                        <p:cTn id="115" dur="1" fill="hold">
                                          <p:stCondLst>
                                            <p:cond delay="0"/>
                                          </p:stCondLst>
                                        </p:cTn>
                                        <p:tgtEl>
                                          <p:spTgt spid="170015"/>
                                        </p:tgtEl>
                                        <p:attrNameLst>
                                          <p:attrName>style.visibility</p:attrName>
                                        </p:attrNameLst>
                                      </p:cBhvr>
                                      <p:to>
                                        <p:strVal val="visible"/>
                                      </p:to>
                                    </p:set>
                                    <p:anim calcmode="lin" valueType="num">
                                      <p:cBhvr>
                                        <p:cTn id="116" dur="1000" fill="hold"/>
                                        <p:tgtEl>
                                          <p:spTgt spid="17001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7" dur="1000" fill="hold"/>
                                        <p:tgtEl>
                                          <p:spTgt spid="170015"/>
                                        </p:tgtEl>
                                        <p:attrNameLst>
                                          <p:attrName>ppt_x</p:attrName>
                                        </p:attrNameLst>
                                      </p:cBhvr>
                                      <p:tavLst>
                                        <p:tav tm="0">
                                          <p:val>
                                            <p:fltVal val="-1"/>
                                          </p:val>
                                        </p:tav>
                                        <p:tav tm="50000">
                                          <p:val>
                                            <p:fltVal val="0.95"/>
                                          </p:val>
                                        </p:tav>
                                        <p:tav tm="100000">
                                          <p:val>
                                            <p:strVal val="#ppt_x"/>
                                          </p:val>
                                        </p:tav>
                                      </p:tavLst>
                                    </p:anim>
                                    <p:anim calcmode="lin" valueType="num">
                                      <p:cBhvr>
                                        <p:cTn id="118" dur="1000" fill="hold"/>
                                        <p:tgtEl>
                                          <p:spTgt spid="170015"/>
                                        </p:tgtEl>
                                        <p:attrNameLst>
                                          <p:attrName>ppt_y</p:attrName>
                                        </p:attrNameLst>
                                      </p:cBhvr>
                                      <p:tavLst>
                                        <p:tav tm="0">
                                          <p:val>
                                            <p:strVal val="#ppt_y"/>
                                          </p:val>
                                        </p:tav>
                                        <p:tav tm="100000">
                                          <p:val>
                                            <p:strVal val="#ppt_y"/>
                                          </p:val>
                                        </p:tav>
                                      </p:tavLst>
                                    </p:anim>
                                    <p:animEffect transition="in" filter="fade">
                                      <p:cBhvr>
                                        <p:cTn id="119" dur="1000"/>
                                        <p:tgtEl>
                                          <p:spTgt spid="170015"/>
                                        </p:tgtEl>
                                      </p:cBhvr>
                                    </p:animEffect>
                                  </p:childTnLst>
                                </p:cTn>
                              </p:par>
                              <p:par>
                                <p:cTn id="120" presetID="48" presetClass="entr" presetSubtype="0" accel="50000" fill="hold" grpId="0" nodeType="withEffect">
                                  <p:stCondLst>
                                    <p:cond delay="0"/>
                                  </p:stCondLst>
                                  <p:childTnLst>
                                    <p:set>
                                      <p:cBhvr>
                                        <p:cTn id="121" dur="1" fill="hold">
                                          <p:stCondLst>
                                            <p:cond delay="0"/>
                                          </p:stCondLst>
                                        </p:cTn>
                                        <p:tgtEl>
                                          <p:spTgt spid="170014"/>
                                        </p:tgtEl>
                                        <p:attrNameLst>
                                          <p:attrName>style.visibility</p:attrName>
                                        </p:attrNameLst>
                                      </p:cBhvr>
                                      <p:to>
                                        <p:strVal val="visible"/>
                                      </p:to>
                                    </p:set>
                                    <p:anim calcmode="lin" valueType="num">
                                      <p:cBhvr>
                                        <p:cTn id="122" dur="1000" fill="hold"/>
                                        <p:tgtEl>
                                          <p:spTgt spid="17001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3" dur="1000" fill="hold"/>
                                        <p:tgtEl>
                                          <p:spTgt spid="170014"/>
                                        </p:tgtEl>
                                        <p:attrNameLst>
                                          <p:attrName>ppt_x</p:attrName>
                                        </p:attrNameLst>
                                      </p:cBhvr>
                                      <p:tavLst>
                                        <p:tav tm="0">
                                          <p:val>
                                            <p:fltVal val="-1"/>
                                          </p:val>
                                        </p:tav>
                                        <p:tav tm="50000">
                                          <p:val>
                                            <p:fltVal val="0.95"/>
                                          </p:val>
                                        </p:tav>
                                        <p:tav tm="100000">
                                          <p:val>
                                            <p:strVal val="#ppt_x"/>
                                          </p:val>
                                        </p:tav>
                                      </p:tavLst>
                                    </p:anim>
                                    <p:anim calcmode="lin" valueType="num">
                                      <p:cBhvr>
                                        <p:cTn id="124" dur="1000" fill="hold"/>
                                        <p:tgtEl>
                                          <p:spTgt spid="170014"/>
                                        </p:tgtEl>
                                        <p:attrNameLst>
                                          <p:attrName>ppt_y</p:attrName>
                                        </p:attrNameLst>
                                      </p:cBhvr>
                                      <p:tavLst>
                                        <p:tav tm="0">
                                          <p:val>
                                            <p:strVal val="#ppt_y"/>
                                          </p:val>
                                        </p:tav>
                                        <p:tav tm="100000">
                                          <p:val>
                                            <p:strVal val="#ppt_y"/>
                                          </p:val>
                                        </p:tav>
                                      </p:tavLst>
                                    </p:anim>
                                    <p:animEffect transition="in" filter="fade">
                                      <p:cBhvr>
                                        <p:cTn id="125" dur="1000"/>
                                        <p:tgtEl>
                                          <p:spTgt spid="170014"/>
                                        </p:tgtEl>
                                      </p:cBhvr>
                                    </p:animEffect>
                                  </p:childTnLst>
                                </p:cTn>
                              </p:par>
                              <p:par>
                                <p:cTn id="126" presetID="48" presetClass="entr" presetSubtype="0" accel="50000" fill="hold" grpId="0" nodeType="withEffect">
                                  <p:stCondLst>
                                    <p:cond delay="0"/>
                                  </p:stCondLst>
                                  <p:childTnLst>
                                    <p:set>
                                      <p:cBhvr>
                                        <p:cTn id="127" dur="1" fill="hold">
                                          <p:stCondLst>
                                            <p:cond delay="0"/>
                                          </p:stCondLst>
                                        </p:cTn>
                                        <p:tgtEl>
                                          <p:spTgt spid="169989"/>
                                        </p:tgtEl>
                                        <p:attrNameLst>
                                          <p:attrName>style.visibility</p:attrName>
                                        </p:attrNameLst>
                                      </p:cBhvr>
                                      <p:to>
                                        <p:strVal val="visible"/>
                                      </p:to>
                                    </p:set>
                                    <p:anim calcmode="lin" valueType="num">
                                      <p:cBhvr>
                                        <p:cTn id="128" dur="1000" fill="hold"/>
                                        <p:tgtEl>
                                          <p:spTgt spid="16998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9" dur="1000" fill="hold"/>
                                        <p:tgtEl>
                                          <p:spTgt spid="169989"/>
                                        </p:tgtEl>
                                        <p:attrNameLst>
                                          <p:attrName>ppt_x</p:attrName>
                                        </p:attrNameLst>
                                      </p:cBhvr>
                                      <p:tavLst>
                                        <p:tav tm="0">
                                          <p:val>
                                            <p:fltVal val="-1"/>
                                          </p:val>
                                        </p:tav>
                                        <p:tav tm="50000">
                                          <p:val>
                                            <p:fltVal val="0.95"/>
                                          </p:val>
                                        </p:tav>
                                        <p:tav tm="100000">
                                          <p:val>
                                            <p:strVal val="#ppt_x"/>
                                          </p:val>
                                        </p:tav>
                                      </p:tavLst>
                                    </p:anim>
                                    <p:anim calcmode="lin" valueType="num">
                                      <p:cBhvr>
                                        <p:cTn id="130" dur="1000" fill="hold"/>
                                        <p:tgtEl>
                                          <p:spTgt spid="169989"/>
                                        </p:tgtEl>
                                        <p:attrNameLst>
                                          <p:attrName>ppt_y</p:attrName>
                                        </p:attrNameLst>
                                      </p:cBhvr>
                                      <p:tavLst>
                                        <p:tav tm="0">
                                          <p:val>
                                            <p:strVal val="#ppt_y"/>
                                          </p:val>
                                        </p:tav>
                                        <p:tav tm="100000">
                                          <p:val>
                                            <p:strVal val="#ppt_y"/>
                                          </p:val>
                                        </p:tav>
                                      </p:tavLst>
                                    </p:anim>
                                    <p:animEffect transition="in" filter="fade">
                                      <p:cBhvr>
                                        <p:cTn id="131" dur="1000"/>
                                        <p:tgtEl>
                                          <p:spTgt spid="169989"/>
                                        </p:tgtEl>
                                      </p:cBhvr>
                                    </p:animEffect>
                                  </p:childTnLst>
                                </p:cTn>
                              </p:par>
                              <p:par>
                                <p:cTn id="132" presetID="48" presetClass="entr" presetSubtype="0" accel="50000" fill="hold" grpId="0" nodeType="withEffect">
                                  <p:stCondLst>
                                    <p:cond delay="0"/>
                                  </p:stCondLst>
                                  <p:childTnLst>
                                    <p:set>
                                      <p:cBhvr>
                                        <p:cTn id="133" dur="1" fill="hold">
                                          <p:stCondLst>
                                            <p:cond delay="0"/>
                                          </p:stCondLst>
                                        </p:cTn>
                                        <p:tgtEl>
                                          <p:spTgt spid="170018"/>
                                        </p:tgtEl>
                                        <p:attrNameLst>
                                          <p:attrName>style.visibility</p:attrName>
                                        </p:attrNameLst>
                                      </p:cBhvr>
                                      <p:to>
                                        <p:strVal val="visible"/>
                                      </p:to>
                                    </p:set>
                                    <p:anim calcmode="lin" valueType="num">
                                      <p:cBhvr>
                                        <p:cTn id="134" dur="1000" fill="hold"/>
                                        <p:tgtEl>
                                          <p:spTgt spid="17001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5" dur="1000" fill="hold"/>
                                        <p:tgtEl>
                                          <p:spTgt spid="170018"/>
                                        </p:tgtEl>
                                        <p:attrNameLst>
                                          <p:attrName>ppt_x</p:attrName>
                                        </p:attrNameLst>
                                      </p:cBhvr>
                                      <p:tavLst>
                                        <p:tav tm="0">
                                          <p:val>
                                            <p:fltVal val="-1"/>
                                          </p:val>
                                        </p:tav>
                                        <p:tav tm="50000">
                                          <p:val>
                                            <p:fltVal val="0.95"/>
                                          </p:val>
                                        </p:tav>
                                        <p:tav tm="100000">
                                          <p:val>
                                            <p:strVal val="#ppt_x"/>
                                          </p:val>
                                        </p:tav>
                                      </p:tavLst>
                                    </p:anim>
                                    <p:anim calcmode="lin" valueType="num">
                                      <p:cBhvr>
                                        <p:cTn id="136" dur="1000" fill="hold"/>
                                        <p:tgtEl>
                                          <p:spTgt spid="170018"/>
                                        </p:tgtEl>
                                        <p:attrNameLst>
                                          <p:attrName>ppt_y</p:attrName>
                                        </p:attrNameLst>
                                      </p:cBhvr>
                                      <p:tavLst>
                                        <p:tav tm="0">
                                          <p:val>
                                            <p:strVal val="#ppt_y"/>
                                          </p:val>
                                        </p:tav>
                                        <p:tav tm="100000">
                                          <p:val>
                                            <p:strVal val="#ppt_y"/>
                                          </p:val>
                                        </p:tav>
                                      </p:tavLst>
                                    </p:anim>
                                    <p:animEffect transition="in" filter="fade">
                                      <p:cBhvr>
                                        <p:cTn id="137" dur="1000"/>
                                        <p:tgtEl>
                                          <p:spTgt spid="170018"/>
                                        </p:tgtEl>
                                      </p:cBhvr>
                                    </p:animEffect>
                                  </p:childTnLst>
                                </p:cTn>
                              </p:par>
                            </p:childTnLst>
                          </p:cTn>
                        </p:par>
                      </p:childTnLst>
                    </p:cTn>
                  </p:par>
                  <p:par>
                    <p:cTn id="138" fill="hold">
                      <p:stCondLst>
                        <p:cond delay="indefinite"/>
                      </p:stCondLst>
                      <p:childTnLst>
                        <p:par>
                          <p:cTn id="139" fill="hold">
                            <p:stCondLst>
                              <p:cond delay="0"/>
                            </p:stCondLst>
                            <p:childTnLst>
                              <p:par>
                                <p:cTn id="140" presetID="5" presetClass="entr" presetSubtype="10" fill="hold" grpId="0" nodeType="clickEffect">
                                  <p:stCondLst>
                                    <p:cond delay="0"/>
                                  </p:stCondLst>
                                  <p:childTnLst>
                                    <p:set>
                                      <p:cBhvr>
                                        <p:cTn id="141" dur="1" fill="hold">
                                          <p:stCondLst>
                                            <p:cond delay="0"/>
                                          </p:stCondLst>
                                        </p:cTn>
                                        <p:tgtEl>
                                          <p:spTgt spid="170022"/>
                                        </p:tgtEl>
                                        <p:attrNameLst>
                                          <p:attrName>style.visibility</p:attrName>
                                        </p:attrNameLst>
                                      </p:cBhvr>
                                      <p:to>
                                        <p:strVal val="visible"/>
                                      </p:to>
                                    </p:set>
                                    <p:animEffect transition="in" filter="checkerboard(across)">
                                      <p:cBhvr>
                                        <p:cTn id="142" dur="500"/>
                                        <p:tgtEl>
                                          <p:spTgt spid="170022"/>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170024"/>
                                        </p:tgtEl>
                                        <p:attrNameLst>
                                          <p:attrName>style.visibility</p:attrName>
                                        </p:attrNameLst>
                                      </p:cBhvr>
                                      <p:to>
                                        <p:strVal val="visible"/>
                                      </p:to>
                                    </p:set>
                                    <p:animEffect transition="in" filter="checkerboard(across)">
                                      <p:cBhvr>
                                        <p:cTn id="145" dur="500"/>
                                        <p:tgtEl>
                                          <p:spTgt spid="170024"/>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170021"/>
                                        </p:tgtEl>
                                        <p:attrNameLst>
                                          <p:attrName>style.visibility</p:attrName>
                                        </p:attrNameLst>
                                      </p:cBhvr>
                                      <p:to>
                                        <p:strVal val="visible"/>
                                      </p:to>
                                    </p:set>
                                    <p:animEffect transition="in" filter="checkerboard(across)">
                                      <p:cBhvr>
                                        <p:cTn id="148" dur="500"/>
                                        <p:tgtEl>
                                          <p:spTgt spid="170021"/>
                                        </p:tgtEl>
                                      </p:cBhvr>
                                    </p:animEffect>
                                  </p:childTnLst>
                                </p:cTn>
                              </p:par>
                            </p:childTnLst>
                          </p:cTn>
                        </p:par>
                      </p:childTnLst>
                    </p:cTn>
                  </p:par>
                  <p:par>
                    <p:cTn id="149" fill="hold">
                      <p:stCondLst>
                        <p:cond delay="indefinite"/>
                      </p:stCondLst>
                      <p:childTnLst>
                        <p:par>
                          <p:cTn id="150" fill="hold">
                            <p:stCondLst>
                              <p:cond delay="0"/>
                            </p:stCondLst>
                            <p:childTnLst>
                              <p:par>
                                <p:cTn id="151" presetID="12" presetClass="entr" presetSubtype="4" fill="hold" nodeType="clickEffect">
                                  <p:stCondLst>
                                    <p:cond delay="0"/>
                                  </p:stCondLst>
                                  <p:childTnLst>
                                    <p:set>
                                      <p:cBhvr>
                                        <p:cTn id="152" dur="1" fill="hold">
                                          <p:stCondLst>
                                            <p:cond delay="0"/>
                                          </p:stCondLst>
                                        </p:cTn>
                                        <p:tgtEl>
                                          <p:spTgt spid="45099"/>
                                        </p:tgtEl>
                                        <p:attrNameLst>
                                          <p:attrName>style.visibility</p:attrName>
                                        </p:attrNameLst>
                                      </p:cBhvr>
                                      <p:to>
                                        <p:strVal val="visible"/>
                                      </p:to>
                                    </p:set>
                                    <p:animEffect transition="in" filter="slide(fromBottom)">
                                      <p:cBhvr>
                                        <p:cTn id="153" dur="500"/>
                                        <p:tgtEl>
                                          <p:spTgt spid="45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4" grpId="0" animBg="1"/>
      <p:bldP spid="170023" grpId="0" animBg="1"/>
      <p:bldP spid="170022" grpId="0" animBg="1"/>
      <p:bldP spid="170021" grpId="0" animBg="1"/>
      <p:bldP spid="170020" grpId="0" animBg="1"/>
      <p:bldP spid="170019" grpId="0" animBg="1"/>
      <p:bldP spid="170017" grpId="0" animBg="1"/>
      <p:bldP spid="170016" grpId="0" animBg="1"/>
      <p:bldP spid="170015" grpId="0" animBg="1"/>
      <p:bldP spid="170014" grpId="0" animBg="1"/>
      <p:bldP spid="170011" grpId="0" animBg="1"/>
      <p:bldP spid="170010" grpId="0" animBg="1"/>
      <p:bldP spid="170009" grpId="0" animBg="1"/>
      <p:bldP spid="170008" grpId="0" animBg="1"/>
      <p:bldP spid="170007" grpId="0" animBg="1"/>
      <p:bldP spid="170006" grpId="0" animBg="1"/>
      <p:bldP spid="170005" grpId="0" animBg="1"/>
      <p:bldP spid="170004" grpId="0" animBg="1"/>
      <p:bldP spid="170003" grpId="0" animBg="1"/>
      <p:bldP spid="170002" grpId="0" animBg="1"/>
      <p:bldP spid="170001" grpId="0" animBg="1"/>
      <p:bldP spid="170000" grpId="0" animBg="1"/>
      <p:bldP spid="169999" grpId="0" animBg="1"/>
      <p:bldP spid="169998" grpId="0" animBg="1"/>
      <p:bldP spid="169997" grpId="0" animBg="1"/>
      <p:bldP spid="169996" grpId="0" animBg="1"/>
      <p:bldP spid="169995" grpId="0" animBg="1"/>
      <p:bldP spid="169994" grpId="0" animBg="1"/>
      <p:bldP spid="169989" grpId="0" animBg="1"/>
      <p:bldP spid="170018" grpId="0" animBg="1"/>
      <p:bldP spid="170013" grpId="0" animBg="1"/>
      <p:bldP spid="170012" grpId="0" animBg="1"/>
      <p:bldP spid="170051" grpId="0" animBg="1"/>
      <p:bldP spid="1700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B6E225E-039D-4D4B-B3C7-51749F43269D}" type="slidenum">
              <a:rPr lang="en-US" altLang="zh-CN"/>
            </a:fld>
            <a:endParaRPr lang="en-US" altLang="zh-CN"/>
          </a:p>
        </p:txBody>
      </p:sp>
      <p:sp>
        <p:nvSpPr>
          <p:cNvPr id="38914" name="Rectangle 2"/>
          <p:cNvSpPr>
            <a:spLocks noGrp="1" noChangeArrowheads="1"/>
          </p:cNvSpPr>
          <p:nvPr>
            <p:ph type="title"/>
          </p:nvPr>
        </p:nvSpPr>
        <p:spPr/>
        <p:txBody>
          <a:bodyPr/>
          <a:lstStyle/>
          <a:p>
            <a:pPr eaLnBrk="1" hangingPunct="1"/>
            <a:endParaRPr lang="zh-CN" altLang="zh-CN" smtClean="0"/>
          </a:p>
        </p:txBody>
      </p:sp>
      <p:sp>
        <p:nvSpPr>
          <p:cNvPr id="180227" name="Rectangle 3"/>
          <p:cNvSpPr>
            <a:spLocks noGrp="1" noChangeArrowheads="1"/>
          </p:cNvSpPr>
          <p:nvPr>
            <p:ph idx="1"/>
          </p:nvPr>
        </p:nvSpPr>
        <p:spPr>
          <a:xfrm>
            <a:off x="838199" y="1600201"/>
            <a:ext cx="10686861" cy="3629025"/>
          </a:xfrm>
        </p:spPr>
        <p:txBody>
          <a:bodyPr/>
          <a:lstStyle/>
          <a:p>
            <a:pPr eaLnBrk="1" hangingPunct="1">
              <a:buFontTx/>
              <a:buNone/>
            </a:pPr>
            <a:r>
              <a:rPr lang="zh-CN" altLang="en-US" b="1" dirty="0">
                <a:solidFill>
                  <a:srgbClr val="0000CC"/>
                </a:solidFill>
                <a:latin typeface="微软雅黑" panose="020B0503020204020204" pitchFamily="34" charset="-122"/>
                <a:ea typeface="微软雅黑" panose="020B0503020204020204" pitchFamily="34" charset="-122"/>
              </a:rPr>
              <a:t>设计要点：</a:t>
            </a:r>
            <a:endParaRPr lang="zh-CN" altLang="en-US" b="1" dirty="0">
              <a:solidFill>
                <a:srgbClr val="0000CC"/>
              </a:solidFill>
              <a:latin typeface="微软雅黑" panose="020B0503020204020204" pitchFamily="34" charset="-122"/>
              <a:ea typeface="微软雅黑" panose="020B0503020204020204" pitchFamily="34" charset="-122"/>
            </a:endParaRPr>
          </a:p>
          <a:p>
            <a:pPr eaLnBrk="1" hangingPunct="1"/>
            <a:r>
              <a:rPr lang="zh-CN" altLang="en-US" b="1" dirty="0">
                <a:latin typeface="微软雅黑" panose="020B0503020204020204" pitchFamily="34" charset="-122"/>
                <a:ea typeface="微软雅黑" panose="020B0503020204020204" pitchFamily="34" charset="-122"/>
              </a:rPr>
              <a:t>每个计算机部件类都有一个</a:t>
            </a:r>
            <a:r>
              <a:rPr lang="en-US" altLang="zh-CN" b="1" dirty="0" err="1">
                <a:latin typeface="微软雅黑" panose="020B0503020204020204" pitchFamily="34" charset="-122"/>
                <a:ea typeface="微软雅黑" panose="020B0503020204020204" pitchFamily="34" charset="-122"/>
              </a:rPr>
              <a:t>getPrice</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方法，与一个</a:t>
            </a:r>
            <a:r>
              <a:rPr lang="en-US" altLang="zh-CN" b="1" dirty="0">
                <a:latin typeface="微软雅黑" panose="020B0503020204020204" pitchFamily="34" charset="-122"/>
                <a:ea typeface="微软雅黑" panose="020B0503020204020204" pitchFamily="34" charset="-122"/>
              </a:rPr>
              <a:t>accept()</a:t>
            </a:r>
            <a:r>
              <a:rPr lang="zh-CN" altLang="en-US" b="1" dirty="0">
                <a:latin typeface="微软雅黑" panose="020B0503020204020204" pitchFamily="34" charset="-122"/>
                <a:ea typeface="微软雅黑" panose="020B0503020204020204" pitchFamily="34" charset="-122"/>
              </a:rPr>
              <a:t>方法。</a:t>
            </a:r>
            <a:endParaRPr lang="zh-CN" altLang="en-US" b="1" dirty="0">
              <a:latin typeface="微软雅黑" panose="020B0503020204020204" pitchFamily="34" charset="-122"/>
              <a:ea typeface="微软雅黑" panose="020B0503020204020204" pitchFamily="34" charset="-122"/>
            </a:endParaRPr>
          </a:p>
          <a:p>
            <a:pPr eaLnBrk="1" hangingPunct="1"/>
            <a:r>
              <a:rPr lang="en-US" altLang="zh-CN" b="1" dirty="0" err="1">
                <a:latin typeface="微软雅黑" panose="020B0503020204020204" pitchFamily="34" charset="-122"/>
                <a:ea typeface="微软雅黑" panose="020B0503020204020204" pitchFamily="34" charset="-122"/>
              </a:rPr>
              <a:t>PriceVisitor</a:t>
            </a:r>
            <a:r>
              <a:rPr lang="zh-CN" altLang="en-US" b="1" dirty="0">
                <a:latin typeface="微软雅黑" panose="020B0503020204020204" pitchFamily="34" charset="-122"/>
                <a:ea typeface="微软雅黑" panose="020B0503020204020204" pitchFamily="34" charset="-122"/>
              </a:rPr>
              <a:t>通过</a:t>
            </a:r>
            <a:r>
              <a:rPr lang="en-US" altLang="zh-CN" b="1" dirty="0">
                <a:latin typeface="微软雅黑" panose="020B0503020204020204" pitchFamily="34" charset="-122"/>
                <a:ea typeface="微软雅黑" panose="020B0503020204020204" pitchFamily="34" charset="-122"/>
              </a:rPr>
              <a:t>accept()</a:t>
            </a:r>
            <a:r>
              <a:rPr lang="zh-CN" altLang="en-US" b="1" dirty="0">
                <a:latin typeface="微软雅黑" panose="020B0503020204020204" pitchFamily="34" charset="-122"/>
                <a:ea typeface="微软雅黑" panose="020B0503020204020204" pitchFamily="34" charset="-122"/>
              </a:rPr>
              <a:t>方法，调用</a:t>
            </a:r>
            <a:r>
              <a:rPr lang="en-US" altLang="zh-CN" b="1" dirty="0" err="1">
                <a:latin typeface="微软雅黑" panose="020B0503020204020204" pitchFamily="34" charset="-122"/>
                <a:ea typeface="微软雅黑" panose="020B0503020204020204" pitchFamily="34" charset="-122"/>
              </a:rPr>
              <a:t>getPrice</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方法，达到计算价格的目的。</a:t>
            </a:r>
            <a:endParaRPr lang="zh-CN" altLang="en-US" b="1" dirty="0">
              <a:latin typeface="微软雅黑" panose="020B0503020204020204" pitchFamily="34" charset="-122"/>
              <a:ea typeface="微软雅黑" panose="020B0503020204020204" pitchFamily="34" charset="-122"/>
            </a:endParaRPr>
          </a:p>
          <a:p>
            <a:pPr eaLnBrk="1" hangingPunct="1"/>
            <a:r>
              <a:rPr lang="zh-CN" altLang="en-US" b="1" dirty="0">
                <a:latin typeface="微软雅黑" panose="020B0503020204020204" pitchFamily="34" charset="-122"/>
                <a:ea typeface="微软雅黑" panose="020B0503020204020204" pitchFamily="34" charset="-122"/>
              </a:rPr>
              <a:t>类似地，</a:t>
            </a:r>
            <a:r>
              <a:rPr lang="en-US" altLang="zh-CN" b="1" dirty="0" err="1">
                <a:latin typeface="微软雅黑" panose="020B0503020204020204" pitchFamily="34" charset="-122"/>
                <a:ea typeface="微软雅黑" panose="020B0503020204020204" pitchFamily="34" charset="-122"/>
              </a:rPr>
              <a:t>PartsInfoVisitor</a:t>
            </a:r>
            <a:r>
              <a:rPr lang="zh-CN" altLang="en-US" b="1" dirty="0">
                <a:latin typeface="微软雅黑" panose="020B0503020204020204" pitchFamily="34" charset="-122"/>
                <a:ea typeface="微软雅黑" panose="020B0503020204020204" pitchFamily="34" charset="-122"/>
              </a:rPr>
              <a:t>类负责调用</a:t>
            </a:r>
            <a:r>
              <a:rPr lang="en-US" altLang="zh-CN" b="1" dirty="0" err="1">
                <a:latin typeface="微软雅黑" panose="020B0503020204020204" pitchFamily="34" charset="-122"/>
                <a:ea typeface="微软雅黑" panose="020B0503020204020204" pitchFamily="34" charset="-122"/>
              </a:rPr>
              <a:t>getDescription</a:t>
            </a:r>
            <a:r>
              <a:rPr lang="zh-CN" altLang="en-US" b="1" dirty="0">
                <a:latin typeface="微软雅黑" panose="020B0503020204020204" pitchFamily="34" charset="-122"/>
                <a:ea typeface="微软雅黑" panose="020B0503020204020204" pitchFamily="34" charset="-122"/>
              </a:rPr>
              <a:t>方法，实现获取部件的具体描述。</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0227">
                                            <p:txEl>
                                              <p:pRg st="1" end="1"/>
                                            </p:txEl>
                                          </p:spTgt>
                                        </p:tgtEl>
                                        <p:attrNameLst>
                                          <p:attrName>style.visibility</p:attrName>
                                        </p:attrNameLst>
                                      </p:cBhvr>
                                      <p:to>
                                        <p:strVal val="visible"/>
                                      </p:to>
                                    </p:set>
                                    <p:animEffect transition="in" filter="slide(fromBottom)">
                                      <p:cBhvr>
                                        <p:cTn id="7" dur="500"/>
                                        <p:tgtEl>
                                          <p:spTgt spid="180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0227">
                                            <p:txEl>
                                              <p:pRg st="2" end="2"/>
                                            </p:txEl>
                                          </p:spTgt>
                                        </p:tgtEl>
                                        <p:attrNameLst>
                                          <p:attrName>style.visibility</p:attrName>
                                        </p:attrNameLst>
                                      </p:cBhvr>
                                      <p:to>
                                        <p:strVal val="visible"/>
                                      </p:to>
                                    </p:set>
                                    <p:animEffect transition="in" filter="slide(fromBottom)">
                                      <p:cBhvr>
                                        <p:cTn id="12" dur="500"/>
                                        <p:tgtEl>
                                          <p:spTgt spid="1802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0227">
                                            <p:txEl>
                                              <p:pRg st="3" end="3"/>
                                            </p:txEl>
                                          </p:spTgt>
                                        </p:tgtEl>
                                        <p:attrNameLst>
                                          <p:attrName>style.visibility</p:attrName>
                                        </p:attrNameLst>
                                      </p:cBhvr>
                                      <p:to>
                                        <p:strVal val="visible"/>
                                      </p:to>
                                    </p:set>
                                    <p:animEffect transition="in" filter="slide(fromBottom)">
                                      <p:cBhvr>
                                        <p:cTn id="17" dur="500"/>
                                        <p:tgtEl>
                                          <p:spTgt spid="180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24D725F-47DA-45F8-9FE3-E0A58C62EBEC}" type="slidenum">
              <a:rPr lang="en-US" altLang="zh-CN"/>
            </a:fld>
            <a:endParaRPr lang="en-US" altLang="zh-CN"/>
          </a:p>
        </p:txBody>
      </p:sp>
      <p:sp>
        <p:nvSpPr>
          <p:cNvPr id="171011" name="Rectangle 3"/>
          <p:cNvSpPr>
            <a:spLocks noGrp="1" noChangeArrowheads="1"/>
          </p:cNvSpPr>
          <p:nvPr>
            <p:ph idx="1"/>
          </p:nvPr>
        </p:nvSpPr>
        <p:spPr>
          <a:xfrm>
            <a:off x="733331" y="1412876"/>
            <a:ext cx="10692142" cy="4392613"/>
          </a:xfrm>
        </p:spPr>
        <p:txBody>
          <a:bodyPr/>
          <a:lstStyle/>
          <a:p>
            <a:pPr eaLnBrk="1" hangingPunct="1">
              <a:lnSpc>
                <a:spcPct val="120000"/>
              </a:lnSpc>
              <a:spcBef>
                <a:spcPts val="600"/>
              </a:spcBef>
            </a:pPr>
            <a:r>
              <a:rPr lang="zh-CN" altLang="en-US" b="1" dirty="0">
                <a:latin typeface="微软雅黑" panose="020B0503020204020204" pitchFamily="34" charset="-122"/>
                <a:ea typeface="微软雅黑" panose="020B0503020204020204" pitchFamily="34" charset="-122"/>
              </a:rPr>
              <a:t>在本设计中，使用了</a:t>
            </a:r>
            <a:r>
              <a:rPr lang="en-US" altLang="zh-CN" b="1" dirty="0" err="1">
                <a:latin typeface="微软雅黑" panose="020B0503020204020204" pitchFamily="34" charset="-122"/>
                <a:ea typeface="微软雅黑" panose="020B0503020204020204" pitchFamily="34" charset="-122"/>
              </a:rPr>
              <a:t>CompositeStructure</a:t>
            </a:r>
            <a:r>
              <a:rPr lang="zh-CN" altLang="en-US" b="1" dirty="0">
                <a:latin typeface="微软雅黑" panose="020B0503020204020204" pitchFamily="34" charset="-122"/>
                <a:ea typeface="微软雅黑" panose="020B0503020204020204" pitchFamily="34" charset="-122"/>
              </a:rPr>
              <a:t>类。</a:t>
            </a:r>
            <a:r>
              <a:rPr lang="en-US" altLang="zh-CN" b="1" dirty="0" err="1">
                <a:latin typeface="微软雅黑" panose="020B0503020204020204" pitchFamily="34" charset="-122"/>
                <a:ea typeface="微软雅黑" panose="020B0503020204020204" pitchFamily="34" charset="-122"/>
              </a:rPr>
              <a:t>ComputerPartsGUI</a:t>
            </a:r>
            <a:r>
              <a:rPr lang="zh-CN" altLang="en-US" b="1" dirty="0">
                <a:latin typeface="微软雅黑" panose="020B0503020204020204" pitchFamily="34" charset="-122"/>
                <a:ea typeface="微软雅黑" panose="020B0503020204020204" pitchFamily="34" charset="-122"/>
              </a:rPr>
              <a:t>类根据用户请求提交的计算机部件名称，</a:t>
            </a:r>
            <a:endParaRPr lang="zh-CN" altLang="en-US"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创建各个相应的部件对象，然后，</a:t>
            </a:r>
            <a:endParaRPr lang="zh-CN" altLang="en-US" b="1" dirty="0" smtClean="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将这些对象添加到复合对象</a:t>
            </a:r>
            <a:r>
              <a:rPr lang="en-US" altLang="zh-CN" b="1" dirty="0" err="1" smtClean="0">
                <a:latin typeface="微软雅黑" panose="020B0503020204020204" pitchFamily="34" charset="-122"/>
                <a:ea typeface="微软雅黑" panose="020B0503020204020204" pitchFamily="34" charset="-122"/>
              </a:rPr>
              <a:t>CompositeStructure</a:t>
            </a:r>
            <a:r>
              <a:rPr lang="zh-CN" altLang="en-US" b="1" dirty="0" smtClean="0">
                <a:latin typeface="微软雅黑" panose="020B0503020204020204" pitchFamily="34" charset="-122"/>
                <a:ea typeface="微软雅黑" panose="020B0503020204020204" pitchFamily="34" charset="-122"/>
              </a:rPr>
              <a:t>中。</a:t>
            </a:r>
            <a:endParaRPr lang="zh-CN" altLang="en-US" b="1" dirty="0" smtClean="0">
              <a:latin typeface="微软雅黑" panose="020B0503020204020204" pitchFamily="34" charset="-122"/>
              <a:ea typeface="微软雅黑" panose="020B0503020204020204" pitchFamily="34" charset="-122"/>
            </a:endParaRPr>
          </a:p>
          <a:p>
            <a:pPr eaLnBrk="1" hangingPunct="1">
              <a:lnSpc>
                <a:spcPct val="120000"/>
              </a:lnSpc>
              <a:spcBef>
                <a:spcPts val="600"/>
              </a:spcBef>
            </a:pPr>
            <a:endParaRPr lang="zh-CN" altLang="en-US"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en-US" altLang="zh-CN" b="1" dirty="0" err="1">
                <a:latin typeface="微软雅黑" panose="020B0503020204020204" pitchFamily="34" charset="-122"/>
                <a:ea typeface="微软雅黑" panose="020B0503020204020204" pitchFamily="34" charset="-122"/>
              </a:rPr>
              <a:t>CompositeStructure</a:t>
            </a:r>
            <a:r>
              <a:rPr lang="zh-CN" altLang="en-US" b="1" dirty="0">
                <a:latin typeface="微软雅黑" panose="020B0503020204020204" pitchFamily="34" charset="-122"/>
                <a:ea typeface="微软雅黑" panose="020B0503020204020204" pitchFamily="34" charset="-122"/>
              </a:rPr>
              <a:t>对象负责接受访问者</a:t>
            </a:r>
            <a:r>
              <a:rPr lang="en-US" altLang="zh-CN" b="1" dirty="0" err="1">
                <a:latin typeface="微软雅黑" panose="020B0503020204020204" pitchFamily="34" charset="-122"/>
                <a:ea typeface="微软雅黑" panose="020B0503020204020204" pitchFamily="34" charset="-122"/>
              </a:rPr>
              <a:t>PriceVisitor</a:t>
            </a:r>
            <a:r>
              <a:rPr lang="zh-CN" altLang="en-US" b="1" dirty="0">
                <a:latin typeface="微软雅黑" panose="020B0503020204020204" pitchFamily="34" charset="-122"/>
                <a:ea typeface="微软雅黑" panose="020B0503020204020204" pitchFamily="34" charset="-122"/>
              </a:rPr>
              <a:t>对象，对该聚合对象所包含的各个对象访问。</a:t>
            </a:r>
            <a:endParaRPr lang="zh-CN" altLang="en-US" b="1" dirty="0">
              <a:latin typeface="微软雅黑" panose="020B0503020204020204" pitchFamily="34" charset="-122"/>
              <a:ea typeface="微软雅黑" panose="020B0503020204020204" pitchFamily="34" charset="-122"/>
            </a:endParaRPr>
          </a:p>
        </p:txBody>
      </p:sp>
      <p:sp>
        <p:nvSpPr>
          <p:cNvPr id="39939" name="Rectangle 5"/>
          <p:cNvSpPr>
            <a:spLocks noGrp="1" noChangeArrowheads="1"/>
          </p:cNvSpPr>
          <p:nvPr>
            <p:ph type="title"/>
          </p:nvPr>
        </p:nvSpPr>
        <p:spPr>
          <a:xfrm>
            <a:off x="1981200" y="274639"/>
            <a:ext cx="8229600" cy="706437"/>
          </a:xfrm>
        </p:spPr>
        <p:txBody>
          <a:bodyPr/>
          <a:lstStyle/>
          <a:p>
            <a:pPr eaLnBrk="1" hangingPunct="1"/>
            <a:r>
              <a:rPr lang="zh-CN" altLang="en-US" sz="3200" b="1">
                <a:latin typeface="微软雅黑" panose="020B0503020204020204" pitchFamily="34" charset="-122"/>
                <a:ea typeface="微软雅黑" panose="020B0503020204020204" pitchFamily="34" charset="-122"/>
              </a:rPr>
              <a:t>计算机部件销售的例子</a:t>
            </a:r>
            <a:endParaRPr lang="zh-CN" altLang="en-US" sz="3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D469D6-215B-43EB-8BC1-F9E6370F1C46}" type="slidenum">
              <a:rPr lang="en-US" altLang="zh-CN"/>
            </a:fld>
            <a:endParaRPr lang="en-US" altLang="zh-CN"/>
          </a:p>
        </p:txBody>
      </p:sp>
      <p:sp>
        <p:nvSpPr>
          <p:cNvPr id="172035" name="Rectangle 3"/>
          <p:cNvSpPr>
            <a:spLocks noGrp="1" noChangeArrowheads="1"/>
          </p:cNvSpPr>
          <p:nvPr>
            <p:ph idx="1"/>
          </p:nvPr>
        </p:nvSpPr>
        <p:spPr>
          <a:xfrm>
            <a:off x="977774" y="1555751"/>
            <a:ext cx="10376026" cy="3744913"/>
          </a:xfrm>
        </p:spPr>
        <p:txBody>
          <a:bodyPr>
            <a:normAutofit lnSpcReduction="10000"/>
          </a:bodyPr>
          <a:lstStyle/>
          <a:p>
            <a:pPr algn="just" eaLnBrk="1" hangingPunct="1">
              <a:lnSpc>
                <a:spcPct val="110000"/>
              </a:lnSpc>
              <a:buFontTx/>
              <a:buNone/>
            </a:pPr>
            <a:r>
              <a:rPr lang="zh-CN" altLang="en-US" b="1" dirty="0">
                <a:solidFill>
                  <a:srgbClr val="0000CC"/>
                </a:solidFill>
                <a:latin typeface="微软雅黑" panose="020B0503020204020204" pitchFamily="34" charset="-122"/>
                <a:ea typeface="微软雅黑" panose="020B0503020204020204" pitchFamily="34" charset="-122"/>
              </a:rPr>
              <a:t>关于</a:t>
            </a:r>
            <a:r>
              <a:rPr lang="en-US" altLang="zh-CN" b="1" dirty="0" err="1">
                <a:solidFill>
                  <a:srgbClr val="0000CC"/>
                </a:solidFill>
                <a:latin typeface="微软雅黑" panose="020B0503020204020204" pitchFamily="34" charset="-122"/>
                <a:ea typeface="微软雅黑" panose="020B0503020204020204" pitchFamily="34" charset="-122"/>
              </a:rPr>
              <a:t>CompositeStructure</a:t>
            </a:r>
            <a:r>
              <a:rPr lang="zh-CN" altLang="en-US" b="1" dirty="0">
                <a:solidFill>
                  <a:srgbClr val="000000"/>
                </a:solidFill>
                <a:latin typeface="微软雅黑" panose="020B0503020204020204" pitchFamily="34" charset="-122"/>
                <a:ea typeface="微软雅黑" panose="020B0503020204020204" pitchFamily="34" charset="-122"/>
              </a:rPr>
              <a:t>：</a:t>
            </a:r>
            <a:endParaRPr lang="zh-CN" altLang="en-US" b="1" dirty="0">
              <a:solidFill>
                <a:srgbClr val="000000"/>
              </a:solidFill>
              <a:latin typeface="微软雅黑" panose="020B0503020204020204" pitchFamily="34" charset="-122"/>
              <a:ea typeface="微软雅黑" panose="020B0503020204020204" pitchFamily="34" charset="-122"/>
            </a:endParaRPr>
          </a:p>
          <a:p>
            <a:pPr algn="just" eaLnBrk="1" hangingPunct="1">
              <a:lnSpc>
                <a:spcPct val="110000"/>
              </a:lnSpc>
            </a:pPr>
            <a:r>
              <a:rPr lang="zh-CN" altLang="en-US" b="1" dirty="0">
                <a:solidFill>
                  <a:srgbClr val="000000"/>
                </a:solidFill>
                <a:latin typeface="微软雅黑" panose="020B0503020204020204" pitchFamily="34" charset="-122"/>
                <a:ea typeface="微软雅黑" panose="020B0503020204020204" pitchFamily="34" charset="-122"/>
              </a:rPr>
              <a:t>在</a:t>
            </a:r>
            <a:r>
              <a:rPr lang="en-US" altLang="zh-CN" b="1" dirty="0" err="1">
                <a:solidFill>
                  <a:srgbClr val="000000"/>
                </a:solidFill>
                <a:latin typeface="微软雅黑" panose="020B0503020204020204" pitchFamily="34" charset="-122"/>
                <a:ea typeface="微软雅黑" panose="020B0503020204020204" pitchFamily="34" charset="-122"/>
              </a:rPr>
              <a:t>CompositeStructure</a:t>
            </a:r>
            <a:r>
              <a:rPr lang="zh-CN" altLang="en-US" b="1" dirty="0">
                <a:solidFill>
                  <a:srgbClr val="000000"/>
                </a:solidFill>
                <a:latin typeface="微软雅黑" panose="020B0503020204020204" pitchFamily="34" charset="-122"/>
                <a:ea typeface="微软雅黑" panose="020B0503020204020204" pitchFamily="34" charset="-122"/>
              </a:rPr>
              <a:t>类中，封装了长度可以弹性增长的数据结构</a:t>
            </a:r>
            <a:r>
              <a:rPr lang="en-US" altLang="zh-CN" b="1" dirty="0" err="1">
                <a:solidFill>
                  <a:srgbClr val="000000"/>
                </a:solidFill>
                <a:latin typeface="微软雅黑" panose="020B0503020204020204" pitchFamily="34" charset="-122"/>
                <a:ea typeface="微软雅黑" panose="020B0503020204020204" pitchFamily="34" charset="-122"/>
              </a:rPr>
              <a:t>ArrayList</a:t>
            </a:r>
            <a:r>
              <a:rPr lang="zh-CN" altLang="en-US" b="1" dirty="0">
                <a:solidFill>
                  <a:srgbClr val="000000"/>
                </a:solidFill>
                <a:latin typeface="微软雅黑" panose="020B0503020204020204" pitchFamily="34" charset="-122"/>
                <a:ea typeface="微软雅黑" panose="020B0503020204020204" pitchFamily="34" charset="-122"/>
              </a:rPr>
              <a:t>。</a:t>
            </a:r>
            <a:endParaRPr lang="zh-CN" altLang="en-US" b="1" dirty="0">
              <a:solidFill>
                <a:srgbClr val="000000"/>
              </a:solidFill>
              <a:latin typeface="微软雅黑" panose="020B0503020204020204" pitchFamily="34" charset="-122"/>
              <a:ea typeface="微软雅黑" panose="020B0503020204020204" pitchFamily="34" charset="-122"/>
            </a:endParaRPr>
          </a:p>
          <a:p>
            <a:pPr algn="just" eaLnBrk="1" hangingPunct="1">
              <a:lnSpc>
                <a:spcPct val="110000"/>
              </a:lnSpc>
            </a:pPr>
            <a:r>
              <a:rPr lang="zh-CN" altLang="en-US" b="1" dirty="0">
                <a:solidFill>
                  <a:srgbClr val="000000"/>
                </a:solidFill>
                <a:latin typeface="微软雅黑" panose="020B0503020204020204" pitchFamily="34" charset="-122"/>
                <a:ea typeface="微软雅黑" panose="020B0503020204020204" pitchFamily="34" charset="-122"/>
              </a:rPr>
              <a:t>在</a:t>
            </a:r>
            <a:r>
              <a:rPr lang="en-US" altLang="zh-CN" b="1" dirty="0" err="1">
                <a:solidFill>
                  <a:srgbClr val="000000"/>
                </a:solidFill>
                <a:latin typeface="微软雅黑" panose="020B0503020204020204" pitchFamily="34" charset="-122"/>
                <a:ea typeface="微软雅黑" panose="020B0503020204020204" pitchFamily="34" charset="-122"/>
              </a:rPr>
              <a:t>CompositeStructure</a:t>
            </a:r>
            <a:r>
              <a:rPr lang="zh-CN" altLang="en-US" b="1" dirty="0">
                <a:solidFill>
                  <a:srgbClr val="000000"/>
                </a:solidFill>
                <a:latin typeface="微软雅黑" panose="020B0503020204020204" pitchFamily="34" charset="-122"/>
                <a:ea typeface="微软雅黑" panose="020B0503020204020204" pitchFamily="34" charset="-122"/>
              </a:rPr>
              <a:t>对象中，可以添加许多等待访问的对象，而不必关心数组越界问题。</a:t>
            </a:r>
            <a:endParaRPr lang="zh-CN" altLang="en-US" b="1" dirty="0">
              <a:solidFill>
                <a:srgbClr val="000000"/>
              </a:solidFill>
              <a:latin typeface="微软雅黑" panose="020B0503020204020204" pitchFamily="34" charset="-122"/>
              <a:ea typeface="微软雅黑" panose="020B0503020204020204" pitchFamily="34" charset="-122"/>
            </a:endParaRPr>
          </a:p>
          <a:p>
            <a:pPr algn="just" eaLnBrk="1" hangingPunct="1">
              <a:lnSpc>
                <a:spcPct val="110000"/>
              </a:lnSpc>
            </a:pPr>
            <a:r>
              <a:rPr lang="zh-CN" altLang="en-US" b="1" dirty="0">
                <a:solidFill>
                  <a:srgbClr val="000000"/>
                </a:solidFill>
                <a:latin typeface="微软雅黑" panose="020B0503020204020204" pitchFamily="34" charset="-122"/>
                <a:ea typeface="微软雅黑" panose="020B0503020204020204" pitchFamily="34" charset="-122"/>
              </a:rPr>
              <a:t>类</a:t>
            </a:r>
            <a:r>
              <a:rPr lang="en-US" altLang="zh-CN" b="1" dirty="0" err="1">
                <a:solidFill>
                  <a:srgbClr val="000000"/>
                </a:solidFill>
                <a:latin typeface="微软雅黑" panose="020B0503020204020204" pitchFamily="34" charset="-122"/>
                <a:ea typeface="微软雅黑" panose="020B0503020204020204" pitchFamily="34" charset="-122"/>
              </a:rPr>
              <a:t>CompositeStructure</a:t>
            </a:r>
            <a:r>
              <a:rPr lang="zh-CN" altLang="en-US" b="1" dirty="0">
                <a:solidFill>
                  <a:srgbClr val="000000"/>
                </a:solidFill>
                <a:latin typeface="微软雅黑" panose="020B0503020204020204" pitchFamily="34" charset="-122"/>
                <a:ea typeface="微软雅黑" panose="020B0503020204020204" pitchFamily="34" charset="-122"/>
              </a:rPr>
              <a:t>负责“批量”接受访问者访问所需要被访问的对象。</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0963" name="Rectangle 4"/>
          <p:cNvSpPr>
            <a:spLocks noGrp="1" noChangeArrowheads="1"/>
          </p:cNvSpPr>
          <p:nvPr>
            <p:ph type="title"/>
          </p:nvPr>
        </p:nvSpPr>
        <p:spPr>
          <a:xfrm>
            <a:off x="1981200" y="274639"/>
            <a:ext cx="8229600" cy="706437"/>
          </a:xfrm>
        </p:spPr>
        <p:txBody>
          <a:bodyPr/>
          <a:lstStyle/>
          <a:p>
            <a:pPr eaLnBrk="1" hangingPunct="1"/>
            <a:r>
              <a:rPr lang="zh-CN" altLang="en-US" sz="3200" b="1">
                <a:latin typeface="微软雅黑" panose="020B0503020204020204" pitchFamily="34" charset="-122"/>
                <a:ea typeface="微软雅黑" panose="020B0503020204020204" pitchFamily="34" charset="-122"/>
              </a:rPr>
              <a:t>计算机部件销售的例子</a:t>
            </a:r>
            <a:endParaRPr lang="zh-CN" altLang="en-US" sz="3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Effect transition="in" filter="slide(fromBottom)">
                                      <p:cBhvr>
                                        <p:cTn id="7" dur="500"/>
                                        <p:tgtEl>
                                          <p:spTgt spid="172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2035">
                                            <p:txEl>
                                              <p:pRg st="2" end="2"/>
                                            </p:txEl>
                                          </p:spTgt>
                                        </p:tgtEl>
                                        <p:attrNameLst>
                                          <p:attrName>style.visibility</p:attrName>
                                        </p:attrNameLst>
                                      </p:cBhvr>
                                      <p:to>
                                        <p:strVal val="visible"/>
                                      </p:to>
                                    </p:set>
                                    <p:animEffect transition="in" filter="slide(fromBottom)">
                                      <p:cBhvr>
                                        <p:cTn id="12" dur="500"/>
                                        <p:tgtEl>
                                          <p:spTgt spid="1720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72035">
                                            <p:txEl>
                                              <p:pRg st="3" end="3"/>
                                            </p:txEl>
                                          </p:spTgt>
                                        </p:tgtEl>
                                        <p:attrNameLst>
                                          <p:attrName>style.visibility</p:attrName>
                                        </p:attrNameLst>
                                      </p:cBhvr>
                                      <p:to>
                                        <p:strVal val="visible"/>
                                      </p:to>
                                    </p:set>
                                    <p:animEffect transition="in" filter="slide(fromBottom)">
                                      <p:cBhvr>
                                        <p:cTn id="17" dur="500"/>
                                        <p:tgtEl>
                                          <p:spTgt spid="172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D8315AF-FA46-4FAD-A038-7101B78852C3}" type="slidenum">
              <a:rPr lang="en-US" altLang="zh-CN"/>
            </a:fld>
            <a:endParaRPr lang="en-US" altLang="zh-CN"/>
          </a:p>
        </p:txBody>
      </p:sp>
      <p:sp>
        <p:nvSpPr>
          <p:cNvPr id="41986" name="Line 2"/>
          <p:cNvSpPr>
            <a:spLocks noChangeShapeType="1"/>
          </p:cNvSpPr>
          <p:nvPr/>
        </p:nvSpPr>
        <p:spPr bwMode="auto">
          <a:xfrm flipH="1">
            <a:off x="2208214" y="1412875"/>
            <a:ext cx="20637" cy="12954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87" name="Text Box 3"/>
          <p:cNvSpPr txBox="1">
            <a:spLocks noChangeArrowheads="1"/>
          </p:cNvSpPr>
          <p:nvPr/>
        </p:nvSpPr>
        <p:spPr bwMode="auto">
          <a:xfrm>
            <a:off x="1703389" y="1052513"/>
            <a:ext cx="2371725" cy="431800"/>
          </a:xfrm>
          <a:prstGeom prst="rect">
            <a:avLst/>
          </a:prstGeom>
          <a:solidFill>
            <a:srgbClr val="FFFF99"/>
          </a:solidFill>
          <a:ln w="12700">
            <a:solidFill>
              <a:srgbClr val="993300"/>
            </a:solidFill>
            <a:miter lim="800000"/>
          </a:ln>
        </p:spPr>
        <p:txBody>
          <a:bodyPr lIns="0" tIns="36000" rIns="0" bIns="0"/>
          <a:lstStyle/>
          <a:p>
            <a:r>
              <a:rPr lang="en-US" altLang="zh-CN" b="1"/>
              <a:t>ComputerPartsGUI</a:t>
            </a:r>
            <a:endParaRPr lang="en-US" altLang="zh-CN" b="1"/>
          </a:p>
        </p:txBody>
      </p:sp>
      <p:sp>
        <p:nvSpPr>
          <p:cNvPr id="41988" name="Text Box 4"/>
          <p:cNvSpPr txBox="1">
            <a:spLocks noChangeArrowheads="1"/>
          </p:cNvSpPr>
          <p:nvPr/>
        </p:nvSpPr>
        <p:spPr bwMode="auto">
          <a:xfrm>
            <a:off x="4862514" y="3389313"/>
            <a:ext cx="2384425" cy="392112"/>
          </a:xfrm>
          <a:prstGeom prst="rect">
            <a:avLst/>
          </a:prstGeom>
          <a:solidFill>
            <a:srgbClr val="FFFFFF"/>
          </a:solidFill>
          <a:ln w="12700">
            <a:solidFill>
              <a:srgbClr val="800000"/>
            </a:solidFill>
            <a:miter lim="800000"/>
          </a:ln>
        </p:spPr>
        <p:txBody>
          <a:bodyPr lIns="60350" tIns="30175" rIns="60350" bIns="30175"/>
          <a:lstStyle/>
          <a:p>
            <a:pPr algn="ctr"/>
            <a:r>
              <a:rPr lang="en-US" altLang="zh-CN" sz="2400" b="1">
                <a:solidFill>
                  <a:srgbClr val="000000"/>
                </a:solidFill>
              </a:rPr>
              <a:t>ComputerPart</a:t>
            </a:r>
            <a:endParaRPr lang="en-US" altLang="zh-CN" sz="2400"/>
          </a:p>
        </p:txBody>
      </p:sp>
      <p:sp>
        <p:nvSpPr>
          <p:cNvPr id="41989" name="Text Box 5"/>
          <p:cNvSpPr txBox="1">
            <a:spLocks noChangeArrowheads="1"/>
          </p:cNvSpPr>
          <p:nvPr/>
        </p:nvSpPr>
        <p:spPr bwMode="auto">
          <a:xfrm>
            <a:off x="4862513" y="3786189"/>
            <a:ext cx="2386012"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i="1">
                <a:solidFill>
                  <a:srgbClr val="000000"/>
                </a:solidFill>
              </a:rPr>
              <a:t>+getPrice()</a:t>
            </a:r>
            <a:endParaRPr lang="en-US" altLang="zh-CN" sz="1400" b="1"/>
          </a:p>
          <a:p>
            <a:pPr eaLnBrk="0" hangingPunct="0"/>
            <a:r>
              <a:rPr lang="en-US" altLang="zh-CN" sz="1400" b="1" i="1">
                <a:solidFill>
                  <a:srgbClr val="000000"/>
                </a:solidFill>
              </a:rPr>
              <a:t>+getDescription()</a:t>
            </a:r>
            <a:endParaRPr lang="en-US" altLang="zh-CN" sz="1400" b="1"/>
          </a:p>
          <a:p>
            <a:pPr eaLnBrk="0" hangingPunct="0"/>
            <a:r>
              <a:rPr lang="en-US" altLang="zh-CN" sz="1400" b="1" i="1">
                <a:solidFill>
                  <a:srgbClr val="000000"/>
                </a:solidFill>
              </a:rPr>
              <a:t>+accept(Visitor v)</a:t>
            </a:r>
            <a:endParaRPr lang="en-US" altLang="zh-CN" sz="1400" b="1"/>
          </a:p>
        </p:txBody>
      </p:sp>
      <p:sp>
        <p:nvSpPr>
          <p:cNvPr id="41990" name="Line 6"/>
          <p:cNvSpPr>
            <a:spLocks noChangeShapeType="1"/>
          </p:cNvSpPr>
          <p:nvPr/>
        </p:nvSpPr>
        <p:spPr bwMode="auto">
          <a:xfrm>
            <a:off x="4367214" y="3716338"/>
            <a:ext cx="50482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1" name="Line 7"/>
          <p:cNvSpPr>
            <a:spLocks noChangeShapeType="1"/>
          </p:cNvSpPr>
          <p:nvPr/>
        </p:nvSpPr>
        <p:spPr bwMode="auto">
          <a:xfrm flipV="1">
            <a:off x="2208214" y="4797425"/>
            <a:ext cx="712800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992" name="Line 8"/>
          <p:cNvSpPr>
            <a:spLocks noChangeShapeType="1"/>
          </p:cNvSpPr>
          <p:nvPr/>
        </p:nvSpPr>
        <p:spPr bwMode="auto">
          <a:xfrm flipH="1">
            <a:off x="5878514" y="4826000"/>
            <a:ext cx="1587" cy="2032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993" name="AutoShape 9"/>
          <p:cNvSpPr>
            <a:spLocks noChangeArrowheads="1"/>
          </p:cNvSpPr>
          <p:nvPr/>
        </p:nvSpPr>
        <p:spPr bwMode="auto">
          <a:xfrm>
            <a:off x="6096001" y="4437063"/>
            <a:ext cx="296863" cy="360362"/>
          </a:xfrm>
          <a:prstGeom prst="upArrow">
            <a:avLst>
              <a:gd name="adj1" fmla="val 0"/>
              <a:gd name="adj2" fmla="val 77229"/>
            </a:avLst>
          </a:prstGeom>
          <a:solidFill>
            <a:srgbClr val="FF99CC"/>
          </a:solidFill>
          <a:ln w="12700">
            <a:solidFill>
              <a:srgbClr val="000000"/>
            </a:solidFill>
            <a:miter lim="800000"/>
          </a:ln>
        </p:spPr>
        <p:txBody>
          <a:bodyPr anchor="ctr"/>
          <a:lstStyle/>
          <a:p>
            <a:pPr algn="ctr"/>
            <a:endParaRPr lang="zh-CN" altLang="zh-CN" sz="1600"/>
          </a:p>
        </p:txBody>
      </p:sp>
      <p:sp>
        <p:nvSpPr>
          <p:cNvPr id="41994" name="Line 10"/>
          <p:cNvSpPr>
            <a:spLocks noChangeShapeType="1"/>
          </p:cNvSpPr>
          <p:nvPr/>
        </p:nvSpPr>
        <p:spPr bwMode="auto">
          <a:xfrm flipH="1">
            <a:off x="4403725" y="4822826"/>
            <a:ext cx="1588" cy="2381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995" name="Text Box 11"/>
          <p:cNvSpPr txBox="1">
            <a:spLocks noChangeArrowheads="1"/>
          </p:cNvSpPr>
          <p:nvPr/>
        </p:nvSpPr>
        <p:spPr bwMode="auto">
          <a:xfrm>
            <a:off x="5145088" y="5045075"/>
            <a:ext cx="1598612" cy="396000"/>
          </a:xfrm>
          <a:prstGeom prst="rect">
            <a:avLst/>
          </a:prstGeom>
          <a:solidFill>
            <a:srgbClr val="FFFFFF"/>
          </a:solidFill>
          <a:ln w="12700">
            <a:solidFill>
              <a:srgbClr val="800000"/>
            </a:solidFill>
            <a:miter lim="800000"/>
          </a:ln>
        </p:spPr>
        <p:txBody>
          <a:bodyPr lIns="0" tIns="0" rIns="0" bIns="0"/>
          <a:lstStyle/>
          <a:p>
            <a:pPr algn="ctr"/>
            <a:r>
              <a:rPr lang="en-US" altLang="zh-CN" sz="2000" b="1" dirty="0">
                <a:solidFill>
                  <a:srgbClr val="000000"/>
                </a:solidFill>
                <a:latin typeface="微软雅黑" panose="020B0503020204020204" pitchFamily="34" charset="-122"/>
                <a:ea typeface="微软雅黑" panose="020B0503020204020204" pitchFamily="34" charset="-122"/>
              </a:rPr>
              <a:t>Memory</a:t>
            </a:r>
            <a:endParaRPr lang="en-US" altLang="zh-CN" sz="2000" dirty="0">
              <a:latin typeface="微软雅黑" panose="020B0503020204020204" pitchFamily="34" charset="-122"/>
              <a:ea typeface="微软雅黑" panose="020B0503020204020204" pitchFamily="34" charset="-122"/>
            </a:endParaRPr>
          </a:p>
        </p:txBody>
      </p:sp>
      <p:sp>
        <p:nvSpPr>
          <p:cNvPr id="41996" name="Text Box 12"/>
          <p:cNvSpPr txBox="1">
            <a:spLocks noChangeArrowheads="1"/>
          </p:cNvSpPr>
          <p:nvPr/>
        </p:nvSpPr>
        <p:spPr bwMode="auto">
          <a:xfrm>
            <a:off x="1228589" y="5041900"/>
            <a:ext cx="1732278" cy="396000"/>
          </a:xfrm>
          <a:prstGeom prst="rect">
            <a:avLst/>
          </a:prstGeom>
          <a:solidFill>
            <a:srgbClr val="FFFFFF"/>
          </a:solidFill>
          <a:ln w="12700">
            <a:solidFill>
              <a:srgbClr val="800000"/>
            </a:solidFill>
            <a:miter lim="800000"/>
          </a:ln>
        </p:spPr>
        <p:txBody>
          <a:bodyPr lIns="0" tIns="0" rIns="0" bIns="0"/>
          <a:lstStyle/>
          <a:p>
            <a:pPr algn="ctr"/>
            <a:r>
              <a:rPr lang="en-US" altLang="zh-CN" sz="2000" b="1" dirty="0">
                <a:solidFill>
                  <a:srgbClr val="000000"/>
                </a:solidFill>
                <a:latin typeface="微软雅黑" panose="020B0503020204020204" pitchFamily="34" charset="-122"/>
                <a:ea typeface="微软雅黑" panose="020B0503020204020204" pitchFamily="34" charset="-122"/>
              </a:rPr>
              <a:t>Motherboard</a:t>
            </a:r>
            <a:endParaRPr lang="en-US" altLang="zh-CN" sz="2000" dirty="0">
              <a:latin typeface="微软雅黑" panose="020B0503020204020204" pitchFamily="34" charset="-122"/>
              <a:ea typeface="微软雅黑" panose="020B0503020204020204" pitchFamily="34" charset="-122"/>
            </a:endParaRPr>
          </a:p>
        </p:txBody>
      </p:sp>
      <p:sp>
        <p:nvSpPr>
          <p:cNvPr id="41997" name="Text Box 13"/>
          <p:cNvSpPr txBox="1">
            <a:spLocks noChangeArrowheads="1"/>
          </p:cNvSpPr>
          <p:nvPr/>
        </p:nvSpPr>
        <p:spPr bwMode="auto">
          <a:xfrm>
            <a:off x="3103465" y="5045075"/>
            <a:ext cx="1997173" cy="396000"/>
          </a:xfrm>
          <a:prstGeom prst="rect">
            <a:avLst/>
          </a:prstGeom>
          <a:solidFill>
            <a:srgbClr val="FFFFFF"/>
          </a:solidFill>
          <a:ln w="12700">
            <a:solidFill>
              <a:srgbClr val="800000"/>
            </a:solidFill>
            <a:miter lim="800000"/>
          </a:ln>
        </p:spPr>
        <p:txBody>
          <a:bodyPr lIns="0" tIns="0" rIns="0" bIns="0"/>
          <a:lstStyle/>
          <a:p>
            <a:pPr algn="ctr"/>
            <a:r>
              <a:rPr lang="en-US" altLang="zh-CN" sz="2000" b="1" dirty="0">
                <a:solidFill>
                  <a:srgbClr val="000000"/>
                </a:solidFill>
                <a:latin typeface="微软雅黑" panose="020B0503020204020204" pitchFamily="34" charset="-122"/>
                <a:ea typeface="微软雅黑" panose="020B0503020204020204" pitchFamily="34" charset="-122"/>
              </a:rPr>
              <a:t>Microprocessor</a:t>
            </a:r>
            <a:endParaRPr lang="en-US" altLang="zh-CN" sz="2000" dirty="0">
              <a:latin typeface="微软雅黑" panose="020B0503020204020204" pitchFamily="34" charset="-122"/>
              <a:ea typeface="微软雅黑" panose="020B0503020204020204" pitchFamily="34" charset="-122"/>
            </a:endParaRPr>
          </a:p>
        </p:txBody>
      </p:sp>
      <p:sp>
        <p:nvSpPr>
          <p:cNvPr id="41998" name="Text Box 14"/>
          <p:cNvSpPr txBox="1">
            <a:spLocks noChangeArrowheads="1"/>
          </p:cNvSpPr>
          <p:nvPr/>
        </p:nvSpPr>
        <p:spPr bwMode="auto">
          <a:xfrm>
            <a:off x="8543926" y="5045075"/>
            <a:ext cx="1616075" cy="396000"/>
          </a:xfrm>
          <a:prstGeom prst="rect">
            <a:avLst/>
          </a:prstGeom>
          <a:solidFill>
            <a:srgbClr val="FFFFFF"/>
          </a:solidFill>
          <a:ln w="12700">
            <a:solidFill>
              <a:srgbClr val="800000"/>
            </a:solidFill>
            <a:miter lim="800000"/>
          </a:ln>
        </p:spPr>
        <p:txBody>
          <a:bodyPr lIns="0" tIns="0" rIns="0" bIns="0"/>
          <a:lstStyle/>
          <a:p>
            <a:pPr algn="ctr"/>
            <a:r>
              <a:rPr lang="en-US" altLang="zh-CN" sz="2000" b="1" dirty="0">
                <a:solidFill>
                  <a:srgbClr val="000000"/>
                </a:solidFill>
                <a:latin typeface="微软雅黑" panose="020B0503020204020204" pitchFamily="34" charset="-122"/>
                <a:ea typeface="微软雅黑" panose="020B0503020204020204" pitchFamily="34" charset="-122"/>
              </a:rPr>
              <a:t>Monitor</a:t>
            </a:r>
            <a:endParaRPr lang="en-US" altLang="zh-CN" sz="2000" dirty="0">
              <a:latin typeface="微软雅黑" panose="020B0503020204020204" pitchFamily="34" charset="-122"/>
              <a:ea typeface="微软雅黑" panose="020B0503020204020204" pitchFamily="34" charset="-122"/>
            </a:endParaRPr>
          </a:p>
        </p:txBody>
      </p:sp>
      <p:sp>
        <p:nvSpPr>
          <p:cNvPr id="41999" name="Text Box 15"/>
          <p:cNvSpPr txBox="1">
            <a:spLocks noChangeArrowheads="1"/>
          </p:cNvSpPr>
          <p:nvPr/>
        </p:nvSpPr>
        <p:spPr bwMode="auto">
          <a:xfrm>
            <a:off x="6850063" y="5045075"/>
            <a:ext cx="1585912" cy="396000"/>
          </a:xfrm>
          <a:prstGeom prst="rect">
            <a:avLst/>
          </a:prstGeom>
          <a:solidFill>
            <a:srgbClr val="FFFFFF"/>
          </a:solidFill>
          <a:ln w="12700">
            <a:solidFill>
              <a:srgbClr val="800000"/>
            </a:solidFill>
            <a:miter lim="800000"/>
          </a:ln>
        </p:spPr>
        <p:txBody>
          <a:bodyPr lIns="0" tIns="0" rIns="0" bIns="0"/>
          <a:lstStyle/>
          <a:p>
            <a:pPr algn="ctr"/>
            <a:r>
              <a:rPr lang="en-US" altLang="zh-CN" sz="2000" b="1">
                <a:solidFill>
                  <a:srgbClr val="000000"/>
                </a:solidFill>
                <a:latin typeface="微软雅黑" panose="020B0503020204020204" pitchFamily="34" charset="-122"/>
                <a:ea typeface="微软雅黑" panose="020B0503020204020204" pitchFamily="34" charset="-122"/>
              </a:rPr>
              <a:t>VideoCard</a:t>
            </a:r>
            <a:endParaRPr lang="en-US" altLang="zh-CN" sz="2000">
              <a:latin typeface="微软雅黑" panose="020B0503020204020204" pitchFamily="34" charset="-122"/>
              <a:ea typeface="微软雅黑" panose="020B0503020204020204" pitchFamily="34" charset="-122"/>
            </a:endParaRPr>
          </a:p>
        </p:txBody>
      </p:sp>
      <p:sp>
        <p:nvSpPr>
          <p:cNvPr id="42000" name="Text Box 16"/>
          <p:cNvSpPr txBox="1">
            <a:spLocks noChangeArrowheads="1"/>
          </p:cNvSpPr>
          <p:nvPr/>
        </p:nvSpPr>
        <p:spPr bwMode="auto">
          <a:xfrm>
            <a:off x="1228589" y="5441951"/>
            <a:ext cx="1732278" cy="650875"/>
          </a:xfrm>
          <a:prstGeom prst="rect">
            <a:avLst/>
          </a:prstGeom>
          <a:solidFill>
            <a:srgbClr val="FFFFFF"/>
          </a:solidFill>
          <a:ln w="12700">
            <a:solidFill>
              <a:srgbClr val="800000"/>
            </a:solidFill>
            <a:miter lim="800000"/>
          </a:ln>
        </p:spPr>
        <p:txBody>
          <a:bodyPr wrap="square" lIns="0" tIns="0" rIns="0" bIns="0">
            <a:spAutoFit/>
          </a:bodyPr>
          <a:lstStyle/>
          <a:p>
            <a:r>
              <a:rPr lang="en-US" altLang="zh-CN" sz="1400" b="1">
                <a:solidFill>
                  <a:srgbClr val="000000"/>
                </a:solidFill>
              </a:rPr>
              <a:t>+getPrice()</a:t>
            </a:r>
            <a:endParaRPr lang="en-US" altLang="zh-CN" sz="1400" b="1"/>
          </a:p>
          <a:p>
            <a:pPr eaLnBrk="0" hangingPunct="0"/>
            <a:r>
              <a:rPr lang="en-US" altLang="zh-CN" sz="1400" b="1">
                <a:solidFill>
                  <a:srgbClr val="000000"/>
                </a:solidFill>
              </a:rPr>
              <a:t>+getDescription()</a:t>
            </a:r>
            <a:endParaRPr lang="en-US" altLang="zh-CN" sz="1400" b="1"/>
          </a:p>
          <a:p>
            <a:pPr eaLnBrk="0" hangingPunct="0"/>
            <a:r>
              <a:rPr lang="en-US" altLang="zh-CN" sz="1400" b="1">
                <a:solidFill>
                  <a:srgbClr val="000000"/>
                </a:solidFill>
              </a:rPr>
              <a:t>+accept(Visitor v)</a:t>
            </a:r>
            <a:endParaRPr lang="en-US" altLang="zh-CN" sz="1400" b="1"/>
          </a:p>
        </p:txBody>
      </p:sp>
      <p:sp>
        <p:nvSpPr>
          <p:cNvPr id="42001" name="Text Box 17"/>
          <p:cNvSpPr txBox="1">
            <a:spLocks noChangeArrowheads="1"/>
          </p:cNvSpPr>
          <p:nvPr/>
        </p:nvSpPr>
        <p:spPr bwMode="auto">
          <a:xfrm>
            <a:off x="3105330" y="5441951"/>
            <a:ext cx="1982608" cy="650875"/>
          </a:xfrm>
          <a:prstGeom prst="rect">
            <a:avLst/>
          </a:prstGeom>
          <a:solidFill>
            <a:srgbClr val="FFFFFF"/>
          </a:solidFill>
          <a:ln w="12700">
            <a:solidFill>
              <a:srgbClr val="800000"/>
            </a:solidFill>
            <a:miter lim="800000"/>
          </a:ln>
        </p:spPr>
        <p:txBody>
          <a:bodyPr wrap="square" lIns="0" tIns="0" rIns="0" bIns="0">
            <a:spAutoFit/>
          </a:bodyPr>
          <a:lstStyle/>
          <a:p>
            <a:r>
              <a:rPr lang="en-US" altLang="zh-CN" sz="1400" b="1">
                <a:solidFill>
                  <a:srgbClr val="000000"/>
                </a:solidFill>
              </a:rPr>
              <a:t>+getPrice()</a:t>
            </a:r>
            <a:endParaRPr lang="en-US" altLang="zh-CN" sz="1400" b="1"/>
          </a:p>
          <a:p>
            <a:pPr eaLnBrk="0" hangingPunct="0"/>
            <a:r>
              <a:rPr lang="en-US" altLang="zh-CN" sz="1400" b="1">
                <a:solidFill>
                  <a:srgbClr val="000000"/>
                </a:solidFill>
              </a:rPr>
              <a:t>+getDescription()</a:t>
            </a:r>
            <a:endParaRPr lang="en-US" altLang="zh-CN" sz="1400" b="1"/>
          </a:p>
          <a:p>
            <a:pPr eaLnBrk="0" hangingPunct="0"/>
            <a:r>
              <a:rPr lang="en-US" altLang="zh-CN" sz="1400" b="1">
                <a:solidFill>
                  <a:srgbClr val="000000"/>
                </a:solidFill>
              </a:rPr>
              <a:t>+accept(Visitor v)</a:t>
            </a:r>
            <a:endParaRPr lang="en-US" altLang="zh-CN" sz="1400" b="1"/>
          </a:p>
        </p:txBody>
      </p:sp>
      <p:sp>
        <p:nvSpPr>
          <p:cNvPr id="42002" name="Text Box 18"/>
          <p:cNvSpPr txBox="1">
            <a:spLocks noChangeArrowheads="1"/>
          </p:cNvSpPr>
          <p:nvPr/>
        </p:nvSpPr>
        <p:spPr bwMode="auto">
          <a:xfrm>
            <a:off x="5145088" y="5441951"/>
            <a:ext cx="1598612"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a:solidFill>
                  <a:srgbClr val="000000"/>
                </a:solidFill>
              </a:rPr>
              <a:t>+getPrice()</a:t>
            </a:r>
            <a:endParaRPr lang="en-US" altLang="zh-CN" sz="1400" b="1"/>
          </a:p>
          <a:p>
            <a:pPr eaLnBrk="0" hangingPunct="0"/>
            <a:r>
              <a:rPr lang="en-US" altLang="zh-CN" sz="1400" b="1">
                <a:solidFill>
                  <a:srgbClr val="000000"/>
                </a:solidFill>
              </a:rPr>
              <a:t>+getDescription()</a:t>
            </a:r>
            <a:endParaRPr lang="en-US" altLang="zh-CN" sz="1400" b="1"/>
          </a:p>
          <a:p>
            <a:pPr eaLnBrk="0" hangingPunct="0"/>
            <a:r>
              <a:rPr lang="en-US" altLang="zh-CN" sz="1400" b="1">
                <a:solidFill>
                  <a:srgbClr val="000000"/>
                </a:solidFill>
              </a:rPr>
              <a:t>+accept(Visitor v)</a:t>
            </a:r>
            <a:endParaRPr lang="en-US" altLang="zh-CN" sz="1400" b="1"/>
          </a:p>
        </p:txBody>
      </p:sp>
      <p:sp>
        <p:nvSpPr>
          <p:cNvPr id="42003" name="Text Box 19"/>
          <p:cNvSpPr txBox="1">
            <a:spLocks noChangeArrowheads="1"/>
          </p:cNvSpPr>
          <p:nvPr/>
        </p:nvSpPr>
        <p:spPr bwMode="auto">
          <a:xfrm>
            <a:off x="8543926" y="5441951"/>
            <a:ext cx="1616075"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a:solidFill>
                  <a:srgbClr val="000000"/>
                </a:solidFill>
              </a:rPr>
              <a:t>+getPrice()</a:t>
            </a:r>
            <a:endParaRPr lang="en-US" altLang="zh-CN" sz="1400" b="1"/>
          </a:p>
          <a:p>
            <a:pPr eaLnBrk="0" hangingPunct="0"/>
            <a:r>
              <a:rPr lang="en-US" altLang="zh-CN" sz="1400" b="1">
                <a:solidFill>
                  <a:srgbClr val="000000"/>
                </a:solidFill>
              </a:rPr>
              <a:t>+getDescription()</a:t>
            </a:r>
            <a:endParaRPr lang="en-US" altLang="zh-CN" sz="1400" b="1"/>
          </a:p>
          <a:p>
            <a:pPr eaLnBrk="0" hangingPunct="0"/>
            <a:r>
              <a:rPr lang="en-US" altLang="zh-CN" sz="1400" b="1">
                <a:solidFill>
                  <a:srgbClr val="000000"/>
                </a:solidFill>
              </a:rPr>
              <a:t>+accept(Visitor v)</a:t>
            </a:r>
            <a:endParaRPr lang="en-US" altLang="zh-CN" sz="1400" b="1"/>
          </a:p>
        </p:txBody>
      </p:sp>
      <p:sp>
        <p:nvSpPr>
          <p:cNvPr id="42004" name="Text Box 20"/>
          <p:cNvSpPr txBox="1">
            <a:spLocks noChangeArrowheads="1"/>
          </p:cNvSpPr>
          <p:nvPr/>
        </p:nvSpPr>
        <p:spPr bwMode="auto">
          <a:xfrm>
            <a:off x="6850063" y="5441951"/>
            <a:ext cx="1585912"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a:solidFill>
                  <a:srgbClr val="000000"/>
                </a:solidFill>
              </a:rPr>
              <a:t>+getPrice()</a:t>
            </a:r>
            <a:endParaRPr lang="en-US" altLang="zh-CN" sz="1400" b="1"/>
          </a:p>
          <a:p>
            <a:pPr eaLnBrk="0" hangingPunct="0"/>
            <a:r>
              <a:rPr lang="en-US" altLang="zh-CN" sz="1400" b="1">
                <a:solidFill>
                  <a:srgbClr val="000000"/>
                </a:solidFill>
              </a:rPr>
              <a:t>+getDescription()</a:t>
            </a:r>
            <a:endParaRPr lang="en-US" altLang="zh-CN" sz="1400" b="1"/>
          </a:p>
          <a:p>
            <a:pPr eaLnBrk="0" hangingPunct="0"/>
            <a:r>
              <a:rPr lang="en-US" altLang="zh-CN" sz="1400" b="1">
                <a:solidFill>
                  <a:srgbClr val="000000"/>
                </a:solidFill>
              </a:rPr>
              <a:t>+accept(Visitor v)</a:t>
            </a:r>
            <a:endParaRPr lang="en-US" altLang="zh-CN" sz="1400" b="1"/>
          </a:p>
        </p:txBody>
      </p:sp>
      <p:sp>
        <p:nvSpPr>
          <p:cNvPr id="42005" name="Line 21"/>
          <p:cNvSpPr>
            <a:spLocks noChangeShapeType="1"/>
          </p:cNvSpPr>
          <p:nvPr/>
        </p:nvSpPr>
        <p:spPr bwMode="auto">
          <a:xfrm flipH="1">
            <a:off x="2194102" y="4822826"/>
            <a:ext cx="0" cy="2381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6" name="Line 22"/>
          <p:cNvSpPr>
            <a:spLocks noChangeShapeType="1"/>
          </p:cNvSpPr>
          <p:nvPr/>
        </p:nvSpPr>
        <p:spPr bwMode="auto">
          <a:xfrm flipH="1">
            <a:off x="9336088" y="4826000"/>
            <a:ext cx="0" cy="2032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7" name="Line 23"/>
          <p:cNvSpPr>
            <a:spLocks noChangeShapeType="1"/>
          </p:cNvSpPr>
          <p:nvPr/>
        </p:nvSpPr>
        <p:spPr bwMode="auto">
          <a:xfrm flipH="1">
            <a:off x="7608888" y="4826001"/>
            <a:ext cx="0" cy="2381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8" name="Rectangle 24"/>
          <p:cNvSpPr>
            <a:spLocks noChangeArrowheads="1"/>
          </p:cNvSpPr>
          <p:nvPr/>
        </p:nvSpPr>
        <p:spPr bwMode="auto">
          <a:xfrm>
            <a:off x="2711451" y="6211888"/>
            <a:ext cx="675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400" b="1">
                <a:solidFill>
                  <a:srgbClr val="0000CC"/>
                </a:solidFill>
                <a:latin typeface="微软雅黑" panose="020B0503020204020204" pitchFamily="34" charset="-122"/>
                <a:ea typeface="微软雅黑" panose="020B0503020204020204" pitchFamily="34" charset="-122"/>
              </a:rPr>
              <a:t>访问者模式设计的程序的典型交互</a:t>
            </a:r>
            <a:endParaRPr lang="zh-CN" altLang="en-US" sz="2400" b="1">
              <a:solidFill>
                <a:srgbClr val="0000CC"/>
              </a:solidFill>
              <a:latin typeface="微软雅黑" panose="020B0503020204020204" pitchFamily="34" charset="-122"/>
              <a:ea typeface="微软雅黑" panose="020B0503020204020204" pitchFamily="34" charset="-122"/>
            </a:endParaRPr>
          </a:p>
        </p:txBody>
      </p:sp>
      <p:sp>
        <p:nvSpPr>
          <p:cNvPr id="42009" name="Rectangle 25"/>
          <p:cNvSpPr>
            <a:spLocks noGrp="1" noChangeArrowheads="1"/>
          </p:cNvSpPr>
          <p:nvPr>
            <p:ph type="title"/>
          </p:nvPr>
        </p:nvSpPr>
        <p:spPr>
          <a:xfrm>
            <a:off x="3432176" y="115888"/>
            <a:ext cx="5338763" cy="431800"/>
          </a:xfrm>
        </p:spPr>
        <p:txBody>
          <a:bodyPr/>
          <a:lstStyle/>
          <a:p>
            <a:pPr eaLnBrk="1" hangingPunct="1"/>
            <a:r>
              <a:rPr lang="zh-CN" altLang="en-US" sz="2400" b="1">
                <a:latin typeface="微软雅黑" panose="020B0503020204020204" pitchFamily="34" charset="-122"/>
                <a:ea typeface="微软雅黑" panose="020B0503020204020204" pitchFamily="34" charset="-122"/>
              </a:rPr>
              <a:t>计算机部件销售的例子</a:t>
            </a:r>
            <a:endParaRPr lang="zh-CN" altLang="en-US" sz="2400" b="1">
              <a:latin typeface="微软雅黑" panose="020B0503020204020204" pitchFamily="34" charset="-122"/>
              <a:ea typeface="微软雅黑" panose="020B0503020204020204" pitchFamily="34" charset="-122"/>
            </a:endParaRPr>
          </a:p>
        </p:txBody>
      </p:sp>
      <p:sp>
        <p:nvSpPr>
          <p:cNvPr id="42010" name="Text Box 26"/>
          <p:cNvSpPr txBox="1">
            <a:spLocks noChangeArrowheads="1"/>
          </p:cNvSpPr>
          <p:nvPr/>
        </p:nvSpPr>
        <p:spPr bwMode="auto">
          <a:xfrm>
            <a:off x="1776414" y="2744789"/>
            <a:ext cx="2592387" cy="395287"/>
          </a:xfrm>
          <a:prstGeom prst="rect">
            <a:avLst/>
          </a:prstGeom>
          <a:solidFill>
            <a:srgbClr val="FFFFFF"/>
          </a:solidFill>
          <a:ln w="12700">
            <a:solidFill>
              <a:srgbClr val="800000"/>
            </a:solidFill>
            <a:miter lim="800000"/>
          </a:ln>
        </p:spPr>
        <p:txBody>
          <a:bodyPr lIns="0" tIns="0" rIns="0" bIns="0"/>
          <a:lstStyle/>
          <a:p>
            <a:pPr algn="ctr"/>
            <a:r>
              <a:rPr lang="en-US" altLang="zh-CN" sz="2000" b="1">
                <a:solidFill>
                  <a:srgbClr val="000000"/>
                </a:solidFill>
              </a:rPr>
              <a:t>CompositeStructure</a:t>
            </a:r>
            <a:endParaRPr lang="en-US" altLang="zh-CN" sz="2000"/>
          </a:p>
        </p:txBody>
      </p:sp>
      <p:sp>
        <p:nvSpPr>
          <p:cNvPr id="42011" name="Text Box 27"/>
          <p:cNvSpPr txBox="1">
            <a:spLocks noChangeArrowheads="1"/>
          </p:cNvSpPr>
          <p:nvPr/>
        </p:nvSpPr>
        <p:spPr bwMode="auto">
          <a:xfrm>
            <a:off x="1776414" y="3138489"/>
            <a:ext cx="2592387"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a:solidFill>
                  <a:srgbClr val="000000"/>
                </a:solidFill>
              </a:rPr>
              <a:t>+attach(ComputerParts e)</a:t>
            </a:r>
            <a:endParaRPr lang="en-US" altLang="zh-CN" sz="1400" b="1"/>
          </a:p>
          <a:p>
            <a:pPr eaLnBrk="0" hangingPunct="0"/>
            <a:r>
              <a:rPr lang="en-US" altLang="zh-CN" sz="1400" b="1">
                <a:solidFill>
                  <a:srgbClr val="000000"/>
                </a:solidFill>
              </a:rPr>
              <a:t>+detach(ComputerParts e)</a:t>
            </a:r>
            <a:endParaRPr lang="en-US" altLang="zh-CN" sz="1400" b="1"/>
          </a:p>
          <a:p>
            <a:pPr eaLnBrk="0" hangingPunct="0"/>
            <a:r>
              <a:rPr lang="en-US" altLang="zh-CN" sz="1400" b="1">
                <a:solidFill>
                  <a:srgbClr val="000000"/>
                </a:solidFill>
              </a:rPr>
              <a:t>+accept(Visitor v)</a:t>
            </a:r>
            <a:endParaRPr lang="en-US" altLang="zh-CN" sz="1400" b="1"/>
          </a:p>
        </p:txBody>
      </p:sp>
      <p:sp>
        <p:nvSpPr>
          <p:cNvPr id="42012" name="Text Box 28"/>
          <p:cNvSpPr txBox="1">
            <a:spLocks noChangeArrowheads="1"/>
          </p:cNvSpPr>
          <p:nvPr/>
        </p:nvSpPr>
        <p:spPr bwMode="auto">
          <a:xfrm>
            <a:off x="1776414" y="2771775"/>
            <a:ext cx="2592387" cy="395288"/>
          </a:xfrm>
          <a:prstGeom prst="rect">
            <a:avLst/>
          </a:prstGeom>
          <a:solidFill>
            <a:srgbClr val="FFFFFF"/>
          </a:solidFill>
          <a:ln w="12700">
            <a:solidFill>
              <a:srgbClr val="800000"/>
            </a:solidFill>
            <a:miter lim="800000"/>
          </a:ln>
        </p:spPr>
        <p:txBody>
          <a:bodyPr lIns="0" tIns="0" rIns="0" bIns="0"/>
          <a:lstStyle/>
          <a:p>
            <a:pPr algn="ctr"/>
            <a:r>
              <a:rPr lang="en-US" altLang="zh-CN" sz="2000" b="1">
                <a:solidFill>
                  <a:srgbClr val="000000"/>
                </a:solidFill>
              </a:rPr>
              <a:t>CompositeStructure</a:t>
            </a:r>
            <a:endParaRPr lang="en-US" altLang="zh-CN" sz="2000"/>
          </a:p>
        </p:txBody>
      </p:sp>
      <p:sp>
        <p:nvSpPr>
          <p:cNvPr id="42013" name="Text Box 29"/>
          <p:cNvSpPr txBox="1">
            <a:spLocks noChangeArrowheads="1"/>
          </p:cNvSpPr>
          <p:nvPr/>
        </p:nvSpPr>
        <p:spPr bwMode="auto">
          <a:xfrm>
            <a:off x="1776414" y="3175001"/>
            <a:ext cx="2592387" cy="650875"/>
          </a:xfrm>
          <a:prstGeom prst="rect">
            <a:avLst/>
          </a:prstGeom>
          <a:solidFill>
            <a:srgbClr val="FFFFFF"/>
          </a:solidFill>
          <a:ln w="12700">
            <a:solidFill>
              <a:srgbClr val="800000"/>
            </a:solidFill>
            <a:miter lim="800000"/>
          </a:ln>
        </p:spPr>
        <p:txBody>
          <a:bodyPr lIns="0" tIns="0" rIns="0" bIns="0">
            <a:spAutoFit/>
          </a:bodyPr>
          <a:lstStyle/>
          <a:p>
            <a:r>
              <a:rPr lang="en-US" altLang="zh-CN" sz="1400" b="1">
                <a:solidFill>
                  <a:srgbClr val="000000"/>
                </a:solidFill>
              </a:rPr>
              <a:t>+attach(ComputerParts e)</a:t>
            </a:r>
            <a:endParaRPr lang="en-US" altLang="zh-CN" sz="1400" b="1"/>
          </a:p>
          <a:p>
            <a:pPr eaLnBrk="0" hangingPunct="0"/>
            <a:r>
              <a:rPr lang="en-US" altLang="zh-CN" sz="1400" b="1">
                <a:solidFill>
                  <a:srgbClr val="000000"/>
                </a:solidFill>
              </a:rPr>
              <a:t>+detach(ComputerParts e)</a:t>
            </a:r>
            <a:endParaRPr lang="en-US" altLang="zh-CN" sz="1400" b="1"/>
          </a:p>
          <a:p>
            <a:pPr eaLnBrk="0" hangingPunct="0"/>
            <a:r>
              <a:rPr lang="en-US" altLang="zh-CN" sz="1400" b="1">
                <a:solidFill>
                  <a:srgbClr val="000000"/>
                </a:solidFill>
              </a:rPr>
              <a:t>+accept(Visitor v)</a:t>
            </a:r>
            <a:endParaRPr lang="en-US" altLang="zh-CN" sz="1400" b="1"/>
          </a:p>
        </p:txBody>
      </p:sp>
      <p:sp>
        <p:nvSpPr>
          <p:cNvPr id="188447" name="Text Box 31"/>
          <p:cNvSpPr txBox="1">
            <a:spLocks noChangeArrowheads="1"/>
          </p:cNvSpPr>
          <p:nvPr/>
        </p:nvSpPr>
        <p:spPr bwMode="auto">
          <a:xfrm>
            <a:off x="2279651" y="1663701"/>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attach(part)</a:t>
            </a:r>
            <a:endParaRPr lang="en-US" altLang="zh-CN" sz="2000" b="1"/>
          </a:p>
        </p:txBody>
      </p:sp>
      <p:sp>
        <p:nvSpPr>
          <p:cNvPr id="188448" name="Rectangle 32"/>
          <p:cNvSpPr>
            <a:spLocks noChangeArrowheads="1"/>
          </p:cNvSpPr>
          <p:nvPr/>
        </p:nvSpPr>
        <p:spPr bwMode="auto">
          <a:xfrm>
            <a:off x="4511676" y="620714"/>
            <a:ext cx="58324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dirty="0" err="1">
                <a:latin typeface="微软雅黑" panose="020B0503020204020204" pitchFamily="34" charset="-122"/>
                <a:ea typeface="微软雅黑" panose="020B0503020204020204" pitchFamily="34" charset="-122"/>
              </a:rPr>
              <a:t>CompositeStructure</a:t>
            </a:r>
            <a:r>
              <a:rPr lang="en-US" altLang="zh-CN" sz="1400" b="1" dirty="0">
                <a:latin typeface="微软雅黑" panose="020B0503020204020204" pitchFamily="34" charset="-122"/>
                <a:ea typeface="微软雅黑" panose="020B0503020204020204" pitchFamily="34" charset="-122"/>
              </a:rPr>
              <a:t> </a:t>
            </a:r>
            <a:r>
              <a:rPr lang="en-US" altLang="zh-CN" sz="1400" b="1" dirty="0" err="1">
                <a:latin typeface="微软雅黑" panose="020B0503020204020204" pitchFamily="34" charset="-122"/>
                <a:ea typeface="微软雅黑" panose="020B0503020204020204" pitchFamily="34" charset="-122"/>
              </a:rPr>
              <a:t>comStruct</a:t>
            </a:r>
            <a:r>
              <a:rPr lang="en-US" altLang="zh-CN" sz="1400" b="1" dirty="0">
                <a:latin typeface="微软雅黑" panose="020B0503020204020204" pitchFamily="34" charset="-122"/>
                <a:ea typeface="微软雅黑" panose="020B0503020204020204" pitchFamily="34" charset="-122"/>
              </a:rPr>
              <a:t> = new </a:t>
            </a:r>
            <a:r>
              <a:rPr lang="en-US" altLang="zh-CN" sz="1400" b="1" dirty="0" err="1">
                <a:latin typeface="微软雅黑" panose="020B0503020204020204" pitchFamily="34" charset="-122"/>
                <a:ea typeface="微软雅黑" panose="020B0503020204020204" pitchFamily="34" charset="-122"/>
              </a:rPr>
              <a:t>CompositeStructure</a:t>
            </a:r>
            <a:r>
              <a:rPr lang="en-US" altLang="zh-CN" sz="1400" b="1" dirty="0">
                <a:latin typeface="微软雅黑" panose="020B0503020204020204" pitchFamily="34" charset="-122"/>
                <a:ea typeface="微软雅黑" panose="020B0503020204020204" pitchFamily="34" charset="-122"/>
              </a:rPr>
              <a:t>();    </a:t>
            </a:r>
            <a:endParaRPr lang="en-US" altLang="zh-CN" sz="1400" b="1" dirty="0">
              <a:latin typeface="微软雅黑" panose="020B0503020204020204" pitchFamily="34" charset="-122"/>
              <a:ea typeface="微软雅黑" panose="020B0503020204020204" pitchFamily="34" charset="-122"/>
            </a:endParaRPr>
          </a:p>
          <a:p>
            <a:r>
              <a:rPr lang="en-US" altLang="zh-CN" sz="1400" b="1" dirty="0">
                <a:solidFill>
                  <a:srgbClr val="000099"/>
                </a:solidFill>
                <a:latin typeface="微软雅黑" panose="020B0503020204020204" pitchFamily="34" charset="-122"/>
                <a:ea typeface="微软雅黑" panose="020B0503020204020204" pitchFamily="34" charset="-122"/>
              </a:rPr>
              <a:t>While(true){</a:t>
            </a:r>
            <a:endParaRPr lang="en-US" altLang="zh-CN" sz="1400" b="1" dirty="0">
              <a:solidFill>
                <a:srgbClr val="000099"/>
              </a:solidFill>
              <a:latin typeface="微软雅黑" panose="020B0503020204020204" pitchFamily="34" charset="-122"/>
              <a:ea typeface="微软雅黑" panose="020B0503020204020204" pitchFamily="34" charset="-122"/>
            </a:endParaRPr>
          </a:p>
          <a:p>
            <a:r>
              <a:rPr lang="en-US" altLang="zh-CN" sz="1400" b="1" dirty="0">
                <a:solidFill>
                  <a:srgbClr val="000099"/>
                </a:solidFill>
                <a:latin typeface="微软雅黑" panose="020B0503020204020204" pitchFamily="34" charset="-122"/>
                <a:ea typeface="微软雅黑" panose="020B0503020204020204" pitchFamily="34" charset="-122"/>
              </a:rPr>
              <a:t> if(part != null){</a:t>
            </a:r>
            <a:endParaRPr lang="en-US" altLang="zh-CN" sz="1400" b="1" dirty="0">
              <a:solidFill>
                <a:srgbClr val="000099"/>
              </a:solidFill>
              <a:latin typeface="微软雅黑" panose="020B0503020204020204" pitchFamily="34" charset="-122"/>
              <a:ea typeface="微软雅黑" panose="020B0503020204020204" pitchFamily="34" charset="-122"/>
            </a:endParaRPr>
          </a:p>
          <a:p>
            <a:r>
              <a:rPr lang="en-US" altLang="zh-CN" sz="1400" b="1" dirty="0">
                <a:solidFill>
                  <a:srgbClr val="000099"/>
                </a:solidFill>
                <a:latin typeface="微软雅黑" panose="020B0503020204020204" pitchFamily="34" charset="-122"/>
                <a:ea typeface="微软雅黑" panose="020B0503020204020204" pitchFamily="34" charset="-122"/>
              </a:rPr>
              <a:t>      </a:t>
            </a:r>
            <a:r>
              <a:rPr lang="en-US" altLang="zh-CN" sz="1400" b="1" dirty="0" err="1">
                <a:solidFill>
                  <a:srgbClr val="000099"/>
                </a:solidFill>
                <a:latin typeface="微软雅黑" panose="020B0503020204020204" pitchFamily="34" charset="-122"/>
                <a:ea typeface="微软雅黑" panose="020B0503020204020204" pitchFamily="34" charset="-122"/>
              </a:rPr>
              <a:t>ComputerParts</a:t>
            </a:r>
            <a:r>
              <a:rPr lang="en-US" altLang="zh-CN" sz="1400" b="1" dirty="0">
                <a:solidFill>
                  <a:srgbClr val="000099"/>
                </a:solidFill>
                <a:latin typeface="微软雅黑" panose="020B0503020204020204" pitchFamily="34" charset="-122"/>
                <a:ea typeface="微软雅黑" panose="020B0503020204020204" pitchFamily="34" charset="-122"/>
              </a:rPr>
              <a:t> part = new Memory()</a:t>
            </a:r>
            <a:endParaRPr lang="en-US" altLang="zh-CN" sz="1400" b="1" dirty="0">
              <a:solidFill>
                <a:srgbClr val="000099"/>
              </a:solidFill>
              <a:latin typeface="微软雅黑" panose="020B0503020204020204" pitchFamily="34" charset="-122"/>
              <a:ea typeface="微软雅黑" panose="020B0503020204020204" pitchFamily="34" charset="-122"/>
            </a:endParaRPr>
          </a:p>
          <a:p>
            <a:r>
              <a:rPr lang="en-US" altLang="zh-CN" sz="1400" b="1" dirty="0">
                <a:solidFill>
                  <a:srgbClr val="000099"/>
                </a:solidFill>
                <a:latin typeface="微软雅黑" panose="020B0503020204020204" pitchFamily="34" charset="-122"/>
                <a:ea typeface="微软雅黑" panose="020B0503020204020204" pitchFamily="34" charset="-122"/>
              </a:rPr>
              <a:t>      </a:t>
            </a:r>
            <a:r>
              <a:rPr lang="en-US" altLang="zh-CN" sz="1400" b="1" dirty="0" err="1">
                <a:solidFill>
                  <a:srgbClr val="000099"/>
                </a:solidFill>
                <a:latin typeface="微软雅黑" panose="020B0503020204020204" pitchFamily="34" charset="-122"/>
                <a:ea typeface="微软雅黑" panose="020B0503020204020204" pitchFamily="34" charset="-122"/>
              </a:rPr>
              <a:t>comStruct.attach</a:t>
            </a:r>
            <a:r>
              <a:rPr lang="en-US" altLang="zh-CN" sz="1400" b="1" dirty="0">
                <a:solidFill>
                  <a:srgbClr val="000099"/>
                </a:solidFill>
                <a:latin typeface="微软雅黑" panose="020B0503020204020204" pitchFamily="34" charset="-122"/>
                <a:ea typeface="微软雅黑" panose="020B0503020204020204" pitchFamily="34" charset="-122"/>
              </a:rPr>
              <a:t>(part);</a:t>
            </a:r>
            <a:endParaRPr lang="en-US" altLang="zh-CN" sz="1400" b="1" dirty="0">
              <a:solidFill>
                <a:srgbClr val="000099"/>
              </a:solidFill>
              <a:latin typeface="微软雅黑" panose="020B0503020204020204" pitchFamily="34" charset="-122"/>
              <a:ea typeface="微软雅黑" panose="020B0503020204020204" pitchFamily="34" charset="-122"/>
            </a:endParaRPr>
          </a:p>
          <a:p>
            <a:r>
              <a:rPr lang="en-US" altLang="zh-CN" sz="1400" b="1" dirty="0">
                <a:solidFill>
                  <a:srgbClr val="000099"/>
                </a:solidFill>
                <a:latin typeface="微软雅黑" panose="020B0503020204020204" pitchFamily="34" charset="-122"/>
                <a:ea typeface="微软雅黑" panose="020B0503020204020204" pitchFamily="34" charset="-122"/>
              </a:rPr>
              <a:t>}</a:t>
            </a:r>
            <a:endParaRPr lang="en-US" altLang="zh-CN" sz="1400" b="1" dirty="0">
              <a:solidFill>
                <a:srgbClr val="000099"/>
              </a:solidFill>
              <a:latin typeface="微软雅黑" panose="020B0503020204020204" pitchFamily="34" charset="-122"/>
              <a:ea typeface="微软雅黑" panose="020B0503020204020204" pitchFamily="34" charset="-122"/>
            </a:endParaRPr>
          </a:p>
          <a:p>
            <a:r>
              <a:rPr lang="en-US" altLang="zh-CN" sz="1400" b="1" dirty="0" err="1">
                <a:latin typeface="微软雅黑" panose="020B0503020204020204" pitchFamily="34" charset="-122"/>
                <a:ea typeface="微软雅黑" panose="020B0503020204020204" pitchFamily="34" charset="-122"/>
              </a:rPr>
              <a:t>PriceVisitor</a:t>
            </a:r>
            <a:r>
              <a:rPr lang="en-US" altLang="zh-CN" sz="1400" b="1" dirty="0">
                <a:latin typeface="微软雅黑" panose="020B0503020204020204" pitchFamily="34" charset="-122"/>
                <a:ea typeface="微软雅黑" panose="020B0503020204020204" pitchFamily="34" charset="-122"/>
              </a:rPr>
              <a:t> </a:t>
            </a:r>
            <a:r>
              <a:rPr lang="en-US" altLang="zh-CN" sz="1400" b="1" dirty="0" err="1">
                <a:latin typeface="微软雅黑" panose="020B0503020204020204" pitchFamily="34" charset="-122"/>
                <a:ea typeface="微软雅黑" panose="020B0503020204020204" pitchFamily="34" charset="-122"/>
              </a:rPr>
              <a:t>pv</a:t>
            </a:r>
            <a:r>
              <a:rPr lang="en-US" altLang="zh-CN" sz="1400" b="1" dirty="0">
                <a:latin typeface="微软雅黑" panose="020B0503020204020204" pitchFamily="34" charset="-122"/>
                <a:ea typeface="微软雅黑" panose="020B0503020204020204" pitchFamily="34" charset="-122"/>
              </a:rPr>
              <a:t> = new </a:t>
            </a:r>
            <a:r>
              <a:rPr lang="en-US" altLang="zh-CN" sz="1400" b="1" dirty="0" err="1">
                <a:latin typeface="微软雅黑" panose="020B0503020204020204" pitchFamily="34" charset="-122"/>
                <a:ea typeface="微软雅黑" panose="020B0503020204020204" pitchFamily="34" charset="-122"/>
              </a:rPr>
              <a:t>PriceVisitor</a:t>
            </a:r>
            <a:r>
              <a:rPr lang="en-US" altLang="zh-CN" sz="1400" b="1" dirty="0">
                <a:latin typeface="微软雅黑" panose="020B0503020204020204" pitchFamily="34" charset="-122"/>
                <a:ea typeface="微软雅黑" panose="020B0503020204020204" pitchFamily="34" charset="-122"/>
              </a:rPr>
              <a:t>();   </a:t>
            </a:r>
            <a:endParaRPr lang="en-US" altLang="zh-CN" sz="1400" b="1" dirty="0">
              <a:latin typeface="微软雅黑" panose="020B0503020204020204" pitchFamily="34" charset="-122"/>
              <a:ea typeface="微软雅黑" panose="020B0503020204020204" pitchFamily="34" charset="-122"/>
            </a:endParaRPr>
          </a:p>
          <a:p>
            <a:r>
              <a:rPr lang="en-US" altLang="zh-CN" sz="1400" b="1" dirty="0" err="1">
                <a:latin typeface="微软雅黑" panose="020B0503020204020204" pitchFamily="34" charset="-122"/>
                <a:ea typeface="微软雅黑" panose="020B0503020204020204" pitchFamily="34" charset="-122"/>
              </a:rPr>
              <a:t>PartsInfoVisitor</a:t>
            </a:r>
            <a:r>
              <a:rPr lang="en-US" altLang="zh-CN" sz="1400" b="1" dirty="0">
                <a:latin typeface="微软雅黑" panose="020B0503020204020204" pitchFamily="34" charset="-122"/>
                <a:ea typeface="微软雅黑" panose="020B0503020204020204" pitchFamily="34" charset="-122"/>
              </a:rPr>
              <a:t> iv = new </a:t>
            </a:r>
            <a:r>
              <a:rPr lang="en-US" altLang="zh-CN" sz="1400" b="1" dirty="0" err="1">
                <a:latin typeface="微软雅黑" panose="020B0503020204020204" pitchFamily="34" charset="-122"/>
                <a:ea typeface="微软雅黑" panose="020B0503020204020204" pitchFamily="34" charset="-122"/>
              </a:rPr>
              <a:t>PartsInfoVisitor</a:t>
            </a:r>
            <a:r>
              <a:rPr lang="en-US" altLang="zh-CN"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r>
              <a:rPr lang="en-US" altLang="zh-CN" sz="1400" b="1" dirty="0" err="1">
                <a:latin typeface="微软雅黑" panose="020B0503020204020204" pitchFamily="34" charset="-122"/>
                <a:ea typeface="微软雅黑" panose="020B0503020204020204" pitchFamily="34" charset="-122"/>
              </a:rPr>
              <a:t>comStruct.accept</a:t>
            </a:r>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pv</a:t>
            </a:r>
            <a:r>
              <a:rPr lang="en-US" altLang="zh-CN"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grpSp>
        <p:nvGrpSpPr>
          <p:cNvPr id="188449" name="Group 33"/>
          <p:cNvGrpSpPr/>
          <p:nvPr/>
        </p:nvGrpSpPr>
        <p:grpSpPr bwMode="auto">
          <a:xfrm>
            <a:off x="3792539" y="1989138"/>
            <a:ext cx="790575" cy="1295400"/>
            <a:chOff x="1429" y="1253"/>
            <a:chExt cx="498" cy="816"/>
          </a:xfrm>
        </p:grpSpPr>
        <p:sp>
          <p:nvSpPr>
            <p:cNvPr id="42017" name="Line 34"/>
            <p:cNvSpPr>
              <a:spLocks noChangeShapeType="1"/>
            </p:cNvSpPr>
            <p:nvPr/>
          </p:nvSpPr>
          <p:spPr bwMode="auto">
            <a:xfrm>
              <a:off x="1429" y="1253"/>
              <a:ext cx="498" cy="453"/>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8" name="Line 35"/>
            <p:cNvSpPr>
              <a:spLocks noChangeShapeType="1"/>
            </p:cNvSpPr>
            <p:nvPr/>
          </p:nvSpPr>
          <p:spPr bwMode="auto">
            <a:xfrm flipH="1">
              <a:off x="1565" y="1706"/>
              <a:ext cx="362" cy="363"/>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8452" name="AutoShape 36"/>
          <p:cNvSpPr>
            <a:spLocks noChangeArrowheads="1"/>
          </p:cNvSpPr>
          <p:nvPr/>
        </p:nvSpPr>
        <p:spPr bwMode="auto">
          <a:xfrm>
            <a:off x="8750302" y="1353345"/>
            <a:ext cx="217487" cy="431800"/>
          </a:xfrm>
          <a:prstGeom prst="curvedLeftArrow">
            <a:avLst>
              <a:gd name="adj1" fmla="val 39708"/>
              <a:gd name="adj2" fmla="val 79416"/>
              <a:gd name="adj3" fmla="val 33319"/>
            </a:avLst>
          </a:prstGeom>
          <a:solidFill>
            <a:schemeClr val="accent1"/>
          </a:solidFill>
          <a:ln w="9525">
            <a:solidFill>
              <a:schemeClr val="tx1"/>
            </a:solidFill>
            <a:miter lim="800000"/>
          </a:ln>
        </p:spPr>
        <p:txBody>
          <a:bodyPr wrap="none" anchor="ctr"/>
          <a:lstStyle/>
          <a:p>
            <a:endParaRPr lang="zh-CN" altLang="en-US"/>
          </a:p>
        </p:txBody>
      </p:sp>
      <p:grpSp>
        <p:nvGrpSpPr>
          <p:cNvPr id="188453" name="Group 37"/>
          <p:cNvGrpSpPr/>
          <p:nvPr/>
        </p:nvGrpSpPr>
        <p:grpSpPr bwMode="auto">
          <a:xfrm>
            <a:off x="2279651" y="3644900"/>
            <a:ext cx="2232025" cy="863600"/>
            <a:chOff x="476" y="2296"/>
            <a:chExt cx="1406" cy="544"/>
          </a:xfrm>
        </p:grpSpPr>
        <p:sp>
          <p:nvSpPr>
            <p:cNvPr id="42021" name="Text Box 38"/>
            <p:cNvSpPr txBox="1">
              <a:spLocks noChangeArrowheads="1"/>
            </p:cNvSpPr>
            <p:nvPr/>
          </p:nvSpPr>
          <p:spPr bwMode="auto">
            <a:xfrm>
              <a:off x="476" y="2609"/>
              <a:ext cx="1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AllParts.accept(v)</a:t>
              </a:r>
              <a:endParaRPr lang="en-US" altLang="zh-CN"/>
            </a:p>
          </p:txBody>
        </p:sp>
        <p:grpSp>
          <p:nvGrpSpPr>
            <p:cNvPr id="42022" name="Group 39"/>
            <p:cNvGrpSpPr/>
            <p:nvPr/>
          </p:nvGrpSpPr>
          <p:grpSpPr bwMode="auto">
            <a:xfrm>
              <a:off x="1202" y="2296"/>
              <a:ext cx="90" cy="363"/>
              <a:chOff x="1202" y="2296"/>
              <a:chExt cx="90" cy="272"/>
            </a:xfrm>
          </p:grpSpPr>
          <p:sp>
            <p:nvSpPr>
              <p:cNvPr id="42023" name="Oval 40"/>
              <p:cNvSpPr>
                <a:spLocks noChangeArrowheads="1"/>
              </p:cNvSpPr>
              <p:nvPr/>
            </p:nvSpPr>
            <p:spPr bwMode="auto">
              <a:xfrm>
                <a:off x="1202" y="2296"/>
                <a:ext cx="90" cy="91"/>
              </a:xfrm>
              <a:prstGeom prst="ellipse">
                <a:avLst/>
              </a:prstGeom>
              <a:solidFill>
                <a:srgbClr val="FF0000"/>
              </a:solidFill>
              <a:ln w="9525">
                <a:solidFill>
                  <a:srgbClr val="FF0000"/>
                </a:solidFill>
                <a:round/>
              </a:ln>
            </p:spPr>
            <p:txBody>
              <a:bodyPr wrap="none" anchor="ctr"/>
              <a:lstStyle/>
              <a:p>
                <a:endParaRPr lang="zh-CN" altLang="en-US"/>
              </a:p>
            </p:txBody>
          </p:sp>
          <p:sp>
            <p:nvSpPr>
              <p:cNvPr id="42024" name="Line 41"/>
              <p:cNvSpPr>
                <a:spLocks noChangeShapeType="1"/>
              </p:cNvSpPr>
              <p:nvPr/>
            </p:nvSpPr>
            <p:spPr bwMode="auto">
              <a:xfrm>
                <a:off x="1247" y="2386"/>
                <a:ext cx="0" cy="182"/>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88458" name="Line 42"/>
          <p:cNvSpPr>
            <a:spLocks noChangeShapeType="1"/>
          </p:cNvSpPr>
          <p:nvPr/>
        </p:nvSpPr>
        <p:spPr bwMode="auto">
          <a:xfrm>
            <a:off x="3863976" y="4365626"/>
            <a:ext cx="1439863" cy="1584325"/>
          </a:xfrm>
          <a:prstGeom prst="line">
            <a:avLst/>
          </a:prstGeom>
          <a:noFill/>
          <a:ln w="158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26" name="Group 43"/>
          <p:cNvGrpSpPr/>
          <p:nvPr/>
        </p:nvGrpSpPr>
        <p:grpSpPr bwMode="auto">
          <a:xfrm>
            <a:off x="7608889" y="2492376"/>
            <a:ext cx="3744911" cy="1800225"/>
            <a:chOff x="3833" y="1570"/>
            <a:chExt cx="1814" cy="1134"/>
          </a:xfrm>
        </p:grpSpPr>
        <p:sp>
          <p:nvSpPr>
            <p:cNvPr id="42027" name="Text Box 44"/>
            <p:cNvSpPr txBox="1">
              <a:spLocks noChangeArrowheads="1"/>
            </p:cNvSpPr>
            <p:nvPr/>
          </p:nvSpPr>
          <p:spPr bwMode="auto">
            <a:xfrm>
              <a:off x="4448" y="1570"/>
              <a:ext cx="536" cy="222"/>
            </a:xfrm>
            <a:prstGeom prst="rect">
              <a:avLst/>
            </a:prstGeom>
            <a:solidFill>
              <a:srgbClr val="FFFFFF"/>
            </a:solidFill>
            <a:ln w="12700">
              <a:solidFill>
                <a:srgbClr val="800000"/>
              </a:solidFill>
              <a:miter lim="800000"/>
            </a:ln>
          </p:spPr>
          <p:txBody>
            <a:bodyPr lIns="0" tIns="0" rIns="0" bIns="0"/>
            <a:lstStyle/>
            <a:p>
              <a:pPr algn="ctr"/>
              <a:r>
                <a:rPr lang="en-US" altLang="zh-CN" sz="2000" b="1" dirty="0">
                  <a:solidFill>
                    <a:srgbClr val="000000"/>
                  </a:solidFill>
                  <a:latin typeface="微软雅黑" panose="020B0503020204020204" pitchFamily="34" charset="-122"/>
                  <a:ea typeface="微软雅黑" panose="020B0503020204020204" pitchFamily="34" charset="-122"/>
                </a:rPr>
                <a:t>Visitor</a:t>
              </a:r>
              <a:endParaRPr lang="en-US" altLang="zh-CN" sz="2000" b="1" dirty="0">
                <a:latin typeface="微软雅黑" panose="020B0503020204020204" pitchFamily="34" charset="-122"/>
                <a:ea typeface="微软雅黑" panose="020B0503020204020204" pitchFamily="34" charset="-122"/>
              </a:endParaRPr>
            </a:p>
          </p:txBody>
        </p:sp>
        <p:sp>
          <p:nvSpPr>
            <p:cNvPr id="42028" name="Line 45"/>
            <p:cNvSpPr>
              <a:spLocks noChangeShapeType="1"/>
            </p:cNvSpPr>
            <p:nvPr/>
          </p:nvSpPr>
          <p:spPr bwMode="auto">
            <a:xfrm flipV="1">
              <a:off x="4217" y="2024"/>
              <a:ext cx="94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9" name="Line 46"/>
            <p:cNvSpPr>
              <a:spLocks noChangeShapeType="1"/>
            </p:cNvSpPr>
            <p:nvPr/>
          </p:nvSpPr>
          <p:spPr bwMode="auto">
            <a:xfrm>
              <a:off x="4216" y="2008"/>
              <a:ext cx="1" cy="1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0" name="Line 47"/>
            <p:cNvSpPr>
              <a:spLocks noChangeShapeType="1"/>
            </p:cNvSpPr>
            <p:nvPr/>
          </p:nvSpPr>
          <p:spPr bwMode="auto">
            <a:xfrm>
              <a:off x="5161" y="2008"/>
              <a:ext cx="0" cy="1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1" name="AutoShape 48"/>
            <p:cNvSpPr>
              <a:spLocks noChangeArrowheads="1"/>
            </p:cNvSpPr>
            <p:nvPr/>
          </p:nvSpPr>
          <p:spPr bwMode="auto">
            <a:xfrm>
              <a:off x="4612" y="1799"/>
              <a:ext cx="182" cy="209"/>
            </a:xfrm>
            <a:prstGeom prst="upArrow">
              <a:avLst>
                <a:gd name="adj1" fmla="val 0"/>
                <a:gd name="adj2" fmla="val 50570"/>
              </a:avLst>
            </a:prstGeom>
            <a:solidFill>
              <a:srgbClr val="FF99CC"/>
            </a:solidFill>
            <a:ln w="12700">
              <a:solidFill>
                <a:srgbClr val="000000"/>
              </a:solidFill>
              <a:miter lim="800000"/>
            </a:ln>
          </p:spPr>
          <p:txBody>
            <a:bodyPr anchor="ctr"/>
            <a:lstStyle/>
            <a:p>
              <a:pPr algn="ctr"/>
              <a:endParaRPr lang="zh-CN" altLang="zh-CN" sz="1600" b="1"/>
            </a:p>
          </p:txBody>
        </p:sp>
        <p:sp>
          <p:nvSpPr>
            <p:cNvPr id="42032" name="Text Box 49"/>
            <p:cNvSpPr txBox="1">
              <a:spLocks noChangeArrowheads="1"/>
            </p:cNvSpPr>
            <p:nvPr/>
          </p:nvSpPr>
          <p:spPr bwMode="auto">
            <a:xfrm>
              <a:off x="4674" y="2144"/>
              <a:ext cx="973" cy="243"/>
            </a:xfrm>
            <a:prstGeom prst="rect">
              <a:avLst/>
            </a:prstGeom>
            <a:solidFill>
              <a:srgbClr val="FFFFFF"/>
            </a:solidFill>
            <a:ln w="12700">
              <a:solidFill>
                <a:srgbClr val="800000"/>
              </a:solidFill>
              <a:miter lim="800000"/>
            </a:ln>
          </p:spPr>
          <p:txBody>
            <a:bodyPr lIns="0" tIns="36000" rIns="0" bIns="0"/>
            <a:lstStyle/>
            <a:p>
              <a:pPr algn="ctr"/>
              <a:r>
                <a:rPr lang="en-US" altLang="zh-CN" sz="2000" b="1" dirty="0" err="1">
                  <a:solidFill>
                    <a:srgbClr val="000000"/>
                  </a:solidFill>
                  <a:latin typeface="微软雅黑" panose="020B0503020204020204" pitchFamily="34" charset="-122"/>
                  <a:ea typeface="微软雅黑" panose="020B0503020204020204" pitchFamily="34" charset="-122"/>
                </a:rPr>
                <a:t>PartsInfoVisitor</a:t>
              </a:r>
              <a:endParaRPr lang="en-US" altLang="zh-CN" sz="2000" b="1" dirty="0">
                <a:latin typeface="微软雅黑" panose="020B0503020204020204" pitchFamily="34" charset="-122"/>
                <a:ea typeface="微软雅黑" panose="020B0503020204020204" pitchFamily="34" charset="-122"/>
              </a:endParaRPr>
            </a:p>
          </p:txBody>
        </p:sp>
        <p:sp>
          <p:nvSpPr>
            <p:cNvPr id="42033" name="Text Box 50"/>
            <p:cNvSpPr txBox="1">
              <a:spLocks noChangeArrowheads="1"/>
            </p:cNvSpPr>
            <p:nvPr/>
          </p:nvSpPr>
          <p:spPr bwMode="auto">
            <a:xfrm>
              <a:off x="3833" y="2144"/>
              <a:ext cx="753" cy="243"/>
            </a:xfrm>
            <a:prstGeom prst="rect">
              <a:avLst/>
            </a:prstGeom>
            <a:solidFill>
              <a:srgbClr val="FFFFFF"/>
            </a:solidFill>
            <a:ln w="12700">
              <a:solidFill>
                <a:srgbClr val="800000"/>
              </a:solidFill>
              <a:miter lim="800000"/>
            </a:ln>
          </p:spPr>
          <p:txBody>
            <a:bodyPr lIns="0" tIns="36000" rIns="0" bIns="0"/>
            <a:lstStyle/>
            <a:p>
              <a:pPr algn="ctr"/>
              <a:r>
                <a:rPr lang="en-US" altLang="zh-CN" sz="2000" b="1" dirty="0" err="1">
                  <a:solidFill>
                    <a:srgbClr val="000000"/>
                  </a:solidFill>
                  <a:latin typeface="微软雅黑" panose="020B0503020204020204" pitchFamily="34" charset="-122"/>
                  <a:ea typeface="微软雅黑" panose="020B0503020204020204" pitchFamily="34" charset="-122"/>
                </a:rPr>
                <a:t>PriceVisitor</a:t>
              </a:r>
              <a:endParaRPr lang="en-US" altLang="zh-CN" sz="2000" b="1" dirty="0">
                <a:latin typeface="微软雅黑" panose="020B0503020204020204" pitchFamily="34" charset="-122"/>
                <a:ea typeface="微软雅黑" panose="020B0503020204020204" pitchFamily="34" charset="-122"/>
              </a:endParaRPr>
            </a:p>
          </p:txBody>
        </p:sp>
        <p:sp>
          <p:nvSpPr>
            <p:cNvPr id="42034" name="Text Box 51"/>
            <p:cNvSpPr txBox="1">
              <a:spLocks noChangeArrowheads="1"/>
            </p:cNvSpPr>
            <p:nvPr/>
          </p:nvSpPr>
          <p:spPr bwMode="auto">
            <a:xfrm>
              <a:off x="3833" y="2376"/>
              <a:ext cx="753" cy="328"/>
            </a:xfrm>
            <a:prstGeom prst="rect">
              <a:avLst/>
            </a:prstGeom>
            <a:solidFill>
              <a:srgbClr val="FFFFFF"/>
            </a:solidFill>
            <a:ln w="12700">
              <a:solidFill>
                <a:srgbClr val="800000"/>
              </a:solidFill>
              <a:miter lim="800000"/>
            </a:ln>
          </p:spPr>
          <p:txBody>
            <a:bodyPr lIns="0" tIns="36000" rIns="0" bIns="0"/>
            <a:lstStyle/>
            <a:p>
              <a:r>
                <a:rPr lang="en-US" altLang="zh-CN" sz="1600" b="1" dirty="0" err="1">
                  <a:solidFill>
                    <a:srgbClr val="000000"/>
                  </a:solidFill>
                  <a:latin typeface="微软雅黑" panose="020B0503020204020204" pitchFamily="34" charset="-122"/>
                  <a:ea typeface="微软雅黑" panose="020B0503020204020204" pitchFamily="34" charset="-122"/>
                </a:rPr>
                <a:t>visitMemory</a:t>
              </a:r>
              <a:r>
                <a:rPr lang="en-US" altLang="zh-CN" sz="1600" b="1" dirty="0">
                  <a:solidFill>
                    <a:srgbClr val="000000"/>
                  </a:solidFill>
                  <a:latin typeface="微软雅黑" panose="020B0503020204020204" pitchFamily="34" charset="-122"/>
                  <a:ea typeface="微软雅黑" panose="020B0503020204020204" pitchFamily="34" charset="-122"/>
                </a:rPr>
                <a:t>()</a:t>
              </a:r>
              <a:endParaRPr lang="en-US" altLang="zh-CN" sz="1600" b="1" dirty="0">
                <a:solidFill>
                  <a:srgbClr val="000000"/>
                </a:solidFill>
                <a:latin typeface="微软雅黑" panose="020B0503020204020204" pitchFamily="34" charset="-122"/>
                <a:ea typeface="微软雅黑" panose="020B0503020204020204" pitchFamily="34" charset="-122"/>
              </a:endParaRPr>
            </a:p>
            <a:p>
              <a:r>
                <a:rPr lang="en-US" altLang="zh-CN" sz="1600" b="1" dirty="0" err="1">
                  <a:solidFill>
                    <a:srgbClr val="000000"/>
                  </a:solidFill>
                  <a:latin typeface="微软雅黑" panose="020B0503020204020204" pitchFamily="34" charset="-122"/>
                  <a:ea typeface="微软雅黑" panose="020B0503020204020204" pitchFamily="34" charset="-122"/>
                </a:rPr>
                <a:t>visitMonitor</a:t>
              </a:r>
              <a:r>
                <a:rPr lang="en-US" altLang="zh-CN" sz="1600" b="1" dirty="0">
                  <a:solidFill>
                    <a:srgbClr val="000000"/>
                  </a:solidFill>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p:txBody>
        </p:sp>
      </p:grpSp>
      <p:sp>
        <p:nvSpPr>
          <p:cNvPr id="188468" name="Line 52"/>
          <p:cNvSpPr>
            <a:spLocks noChangeShapeType="1"/>
          </p:cNvSpPr>
          <p:nvPr/>
        </p:nvSpPr>
        <p:spPr bwMode="auto">
          <a:xfrm flipV="1">
            <a:off x="6672263" y="3933826"/>
            <a:ext cx="863600" cy="2087563"/>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69" name="Line 53"/>
          <p:cNvSpPr>
            <a:spLocks noChangeShapeType="1"/>
          </p:cNvSpPr>
          <p:nvPr/>
        </p:nvSpPr>
        <p:spPr bwMode="auto">
          <a:xfrm flipH="1">
            <a:off x="6167439" y="3933826"/>
            <a:ext cx="1296987" cy="1655763"/>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70" name="Line 54"/>
          <p:cNvSpPr>
            <a:spLocks noChangeShapeType="1"/>
          </p:cNvSpPr>
          <p:nvPr/>
        </p:nvSpPr>
        <p:spPr bwMode="auto">
          <a:xfrm>
            <a:off x="3863975" y="4292600"/>
            <a:ext cx="4895850" cy="165735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71" name="Line 55"/>
          <p:cNvSpPr>
            <a:spLocks noChangeShapeType="1"/>
          </p:cNvSpPr>
          <p:nvPr/>
        </p:nvSpPr>
        <p:spPr bwMode="auto">
          <a:xfrm flipH="1" flipV="1">
            <a:off x="8256588" y="4149726"/>
            <a:ext cx="1439862" cy="1871663"/>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72" name="Line 56"/>
          <p:cNvSpPr>
            <a:spLocks noChangeShapeType="1"/>
          </p:cNvSpPr>
          <p:nvPr/>
        </p:nvSpPr>
        <p:spPr bwMode="auto">
          <a:xfrm>
            <a:off x="8112125" y="4149725"/>
            <a:ext cx="647700" cy="1366838"/>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8474" name="Group 58"/>
          <p:cNvGrpSpPr/>
          <p:nvPr/>
        </p:nvGrpSpPr>
        <p:grpSpPr bwMode="auto">
          <a:xfrm>
            <a:off x="3863976" y="1196976"/>
            <a:ext cx="512763" cy="144463"/>
            <a:chOff x="1474" y="754"/>
            <a:chExt cx="323" cy="91"/>
          </a:xfrm>
        </p:grpSpPr>
        <p:sp>
          <p:nvSpPr>
            <p:cNvPr id="42041" name="Line 30"/>
            <p:cNvSpPr>
              <a:spLocks noChangeShapeType="1"/>
            </p:cNvSpPr>
            <p:nvPr/>
          </p:nvSpPr>
          <p:spPr bwMode="auto">
            <a:xfrm>
              <a:off x="1570" y="799"/>
              <a:ext cx="227"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42" name="Oval 57"/>
            <p:cNvSpPr>
              <a:spLocks noChangeArrowheads="1"/>
            </p:cNvSpPr>
            <p:nvPr/>
          </p:nvSpPr>
          <p:spPr bwMode="auto">
            <a:xfrm>
              <a:off x="1474" y="754"/>
              <a:ext cx="91" cy="91"/>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2043" name="组合 4"/>
          <p:cNvGrpSpPr/>
          <p:nvPr/>
        </p:nvGrpSpPr>
        <p:grpSpPr bwMode="auto">
          <a:xfrm>
            <a:off x="1774825" y="4005263"/>
            <a:ext cx="1081088" cy="82550"/>
            <a:chOff x="251520" y="4005064"/>
            <a:chExt cx="1080120" cy="83121"/>
          </a:xfrm>
        </p:grpSpPr>
        <p:sp>
          <p:nvSpPr>
            <p:cNvPr id="61" name="椭圆 60"/>
            <p:cNvSpPr/>
            <p:nvPr/>
          </p:nvSpPr>
          <p:spPr bwMode="auto">
            <a:xfrm>
              <a:off x="251520" y="4005064"/>
              <a:ext cx="79304" cy="6234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椭圆 65"/>
            <p:cNvSpPr/>
            <p:nvPr/>
          </p:nvSpPr>
          <p:spPr bwMode="auto">
            <a:xfrm>
              <a:off x="540186" y="4017852"/>
              <a:ext cx="79304" cy="6393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椭圆 66"/>
            <p:cNvSpPr/>
            <p:nvPr/>
          </p:nvSpPr>
          <p:spPr bwMode="auto">
            <a:xfrm>
              <a:off x="892296" y="4017852"/>
              <a:ext cx="79304" cy="6234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椭圆 68"/>
            <p:cNvSpPr/>
            <p:nvPr/>
          </p:nvSpPr>
          <p:spPr bwMode="auto">
            <a:xfrm>
              <a:off x="1252336" y="4025844"/>
              <a:ext cx="79304" cy="6234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70" name="直接连接符 69"/>
            <p:cNvCxnSpPr/>
            <p:nvPr/>
          </p:nvCxnSpPr>
          <p:spPr bwMode="auto">
            <a:xfrm flipH="1" flipV="1">
              <a:off x="330824" y="4038632"/>
              <a:ext cx="187157" cy="47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flipH="1">
              <a:off x="640110" y="4038632"/>
              <a:ext cx="2680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7" idx="6"/>
            </p:cNvCxnSpPr>
            <p:nvPr/>
          </p:nvCxnSpPr>
          <p:spPr bwMode="auto">
            <a:xfrm>
              <a:off x="971600" y="4048222"/>
              <a:ext cx="3219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88474"/>
                                        </p:tgtEl>
                                        <p:attrNameLst>
                                          <p:attrName>style.visibility</p:attrName>
                                        </p:attrNameLst>
                                      </p:cBhvr>
                                      <p:to>
                                        <p:strVal val="visible"/>
                                      </p:to>
                                    </p:set>
                                    <p:anim calcmode="lin" valueType="num">
                                      <p:cBhvr>
                                        <p:cTn id="7" dur="1000" fill="hold"/>
                                        <p:tgtEl>
                                          <p:spTgt spid="188474"/>
                                        </p:tgtEl>
                                        <p:attrNameLst>
                                          <p:attrName>ppt_x</p:attrName>
                                        </p:attrNameLst>
                                      </p:cBhvr>
                                      <p:tavLst>
                                        <p:tav tm="0">
                                          <p:val>
                                            <p:strVal val="#ppt_x-.2"/>
                                          </p:val>
                                        </p:tav>
                                        <p:tav tm="100000">
                                          <p:val>
                                            <p:strVal val="#ppt_x"/>
                                          </p:val>
                                        </p:tav>
                                      </p:tavLst>
                                    </p:anim>
                                    <p:anim calcmode="lin" valueType="num">
                                      <p:cBhvr>
                                        <p:cTn id="8" dur="1000" fill="hold"/>
                                        <p:tgtEl>
                                          <p:spTgt spid="1884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847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8448">
                                            <p:txEl>
                                              <p:pRg st="0" end="0"/>
                                            </p:txEl>
                                          </p:spTgt>
                                        </p:tgtEl>
                                        <p:attrNameLst>
                                          <p:attrName>style.visibility</p:attrName>
                                        </p:attrNameLst>
                                      </p:cBhvr>
                                      <p:to>
                                        <p:strVal val="visible"/>
                                      </p:to>
                                    </p:set>
                                    <p:animEffect transition="in" filter="fade">
                                      <p:cBhvr>
                                        <p:cTn id="14" dur="1000"/>
                                        <p:tgtEl>
                                          <p:spTgt spid="188448">
                                            <p:txEl>
                                              <p:pRg st="0" end="0"/>
                                            </p:txEl>
                                          </p:spTgt>
                                        </p:tgtEl>
                                      </p:cBhvr>
                                    </p:animEffect>
                                    <p:anim calcmode="lin" valueType="num">
                                      <p:cBhvr>
                                        <p:cTn id="15" dur="1000" fill="hold"/>
                                        <p:tgtEl>
                                          <p:spTgt spid="18844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84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8448">
                                            <p:txEl>
                                              <p:pRg st="1" end="1"/>
                                            </p:txEl>
                                          </p:spTgt>
                                        </p:tgtEl>
                                        <p:attrNameLst>
                                          <p:attrName>style.visibility</p:attrName>
                                        </p:attrNameLst>
                                      </p:cBhvr>
                                      <p:to>
                                        <p:strVal val="visible"/>
                                      </p:to>
                                    </p:set>
                                    <p:animEffect transition="in" filter="fade">
                                      <p:cBhvr>
                                        <p:cTn id="21" dur="1000"/>
                                        <p:tgtEl>
                                          <p:spTgt spid="188448">
                                            <p:txEl>
                                              <p:pRg st="1" end="1"/>
                                            </p:txEl>
                                          </p:spTgt>
                                        </p:tgtEl>
                                      </p:cBhvr>
                                    </p:animEffect>
                                    <p:anim calcmode="lin" valueType="num">
                                      <p:cBhvr>
                                        <p:cTn id="22" dur="1000" fill="hold"/>
                                        <p:tgtEl>
                                          <p:spTgt spid="18844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88448">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88448">
                                            <p:txEl>
                                              <p:pRg st="2" end="2"/>
                                            </p:txEl>
                                          </p:spTgt>
                                        </p:tgtEl>
                                        <p:attrNameLst>
                                          <p:attrName>style.visibility</p:attrName>
                                        </p:attrNameLst>
                                      </p:cBhvr>
                                      <p:to>
                                        <p:strVal val="visible"/>
                                      </p:to>
                                    </p:set>
                                    <p:animEffect transition="in" filter="fade">
                                      <p:cBhvr>
                                        <p:cTn id="26" dur="1000"/>
                                        <p:tgtEl>
                                          <p:spTgt spid="188448">
                                            <p:txEl>
                                              <p:pRg st="2" end="2"/>
                                            </p:txEl>
                                          </p:spTgt>
                                        </p:tgtEl>
                                      </p:cBhvr>
                                    </p:animEffect>
                                    <p:anim calcmode="lin" valueType="num">
                                      <p:cBhvr>
                                        <p:cTn id="27" dur="1000" fill="hold"/>
                                        <p:tgtEl>
                                          <p:spTgt spid="18844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88448">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8448">
                                            <p:txEl>
                                              <p:pRg st="3" end="3"/>
                                            </p:txEl>
                                          </p:spTgt>
                                        </p:tgtEl>
                                        <p:attrNameLst>
                                          <p:attrName>style.visibility</p:attrName>
                                        </p:attrNameLst>
                                      </p:cBhvr>
                                      <p:to>
                                        <p:strVal val="visible"/>
                                      </p:to>
                                    </p:set>
                                    <p:animEffect transition="in" filter="fade">
                                      <p:cBhvr>
                                        <p:cTn id="31" dur="1000"/>
                                        <p:tgtEl>
                                          <p:spTgt spid="188448">
                                            <p:txEl>
                                              <p:pRg st="3" end="3"/>
                                            </p:txEl>
                                          </p:spTgt>
                                        </p:tgtEl>
                                      </p:cBhvr>
                                    </p:animEffect>
                                    <p:anim calcmode="lin" valueType="num">
                                      <p:cBhvr>
                                        <p:cTn id="32" dur="1000" fill="hold"/>
                                        <p:tgtEl>
                                          <p:spTgt spid="188448">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88448">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88448">
                                            <p:txEl>
                                              <p:pRg st="4" end="4"/>
                                            </p:txEl>
                                          </p:spTgt>
                                        </p:tgtEl>
                                        <p:attrNameLst>
                                          <p:attrName>style.visibility</p:attrName>
                                        </p:attrNameLst>
                                      </p:cBhvr>
                                      <p:to>
                                        <p:strVal val="visible"/>
                                      </p:to>
                                    </p:set>
                                    <p:animEffect transition="in" filter="fade">
                                      <p:cBhvr>
                                        <p:cTn id="36" dur="1000"/>
                                        <p:tgtEl>
                                          <p:spTgt spid="188448">
                                            <p:txEl>
                                              <p:pRg st="4" end="4"/>
                                            </p:txEl>
                                          </p:spTgt>
                                        </p:tgtEl>
                                      </p:cBhvr>
                                    </p:animEffect>
                                    <p:anim calcmode="lin" valueType="num">
                                      <p:cBhvr>
                                        <p:cTn id="37" dur="1000" fill="hold"/>
                                        <p:tgtEl>
                                          <p:spTgt spid="188448">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88448">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88448">
                                            <p:txEl>
                                              <p:pRg st="5" end="5"/>
                                            </p:txEl>
                                          </p:spTgt>
                                        </p:tgtEl>
                                        <p:attrNameLst>
                                          <p:attrName>style.visibility</p:attrName>
                                        </p:attrNameLst>
                                      </p:cBhvr>
                                      <p:to>
                                        <p:strVal val="visible"/>
                                      </p:to>
                                    </p:set>
                                    <p:animEffect transition="in" filter="fade">
                                      <p:cBhvr>
                                        <p:cTn id="41" dur="1000"/>
                                        <p:tgtEl>
                                          <p:spTgt spid="188448">
                                            <p:txEl>
                                              <p:pRg st="5" end="5"/>
                                            </p:txEl>
                                          </p:spTgt>
                                        </p:tgtEl>
                                      </p:cBhvr>
                                    </p:animEffect>
                                    <p:anim calcmode="lin" valueType="num">
                                      <p:cBhvr>
                                        <p:cTn id="42" dur="1000" fill="hold"/>
                                        <p:tgtEl>
                                          <p:spTgt spid="18844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8844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88447"/>
                                        </p:tgtEl>
                                        <p:attrNameLst>
                                          <p:attrName>style.visibility</p:attrName>
                                        </p:attrNameLst>
                                      </p:cBhvr>
                                      <p:to>
                                        <p:strVal val="visible"/>
                                      </p:to>
                                    </p:set>
                                    <p:animEffect transition="in" filter="fade">
                                      <p:cBhvr>
                                        <p:cTn id="48" dur="1000"/>
                                        <p:tgtEl>
                                          <p:spTgt spid="188447"/>
                                        </p:tgtEl>
                                      </p:cBhvr>
                                    </p:animEffect>
                                    <p:anim calcmode="lin" valueType="num">
                                      <p:cBhvr>
                                        <p:cTn id="49" dur="1000" fill="hold"/>
                                        <p:tgtEl>
                                          <p:spTgt spid="188447"/>
                                        </p:tgtEl>
                                        <p:attrNameLst>
                                          <p:attrName>ppt_x</p:attrName>
                                        </p:attrNameLst>
                                      </p:cBhvr>
                                      <p:tavLst>
                                        <p:tav tm="0">
                                          <p:val>
                                            <p:strVal val="#ppt_x"/>
                                          </p:val>
                                        </p:tav>
                                        <p:tav tm="100000">
                                          <p:val>
                                            <p:strVal val="#ppt_x"/>
                                          </p:val>
                                        </p:tav>
                                      </p:tavLst>
                                    </p:anim>
                                    <p:anim calcmode="lin" valueType="num">
                                      <p:cBhvr>
                                        <p:cTn id="50" dur="1000" fill="hold"/>
                                        <p:tgtEl>
                                          <p:spTgt spid="18844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188449"/>
                                        </p:tgtEl>
                                        <p:attrNameLst>
                                          <p:attrName>style.visibility</p:attrName>
                                        </p:attrNameLst>
                                      </p:cBhvr>
                                      <p:to>
                                        <p:strVal val="visible"/>
                                      </p:to>
                                    </p:set>
                                    <p:animEffect transition="in" filter="fade">
                                      <p:cBhvr>
                                        <p:cTn id="55" dur="1000"/>
                                        <p:tgtEl>
                                          <p:spTgt spid="188449"/>
                                        </p:tgtEl>
                                      </p:cBhvr>
                                    </p:animEffect>
                                    <p:anim calcmode="lin" valueType="num">
                                      <p:cBhvr>
                                        <p:cTn id="56" dur="1000" fill="hold"/>
                                        <p:tgtEl>
                                          <p:spTgt spid="188449"/>
                                        </p:tgtEl>
                                        <p:attrNameLst>
                                          <p:attrName>ppt_x</p:attrName>
                                        </p:attrNameLst>
                                      </p:cBhvr>
                                      <p:tavLst>
                                        <p:tav tm="0">
                                          <p:val>
                                            <p:strVal val="#ppt_x"/>
                                          </p:val>
                                        </p:tav>
                                        <p:tav tm="100000">
                                          <p:val>
                                            <p:strVal val="#ppt_x"/>
                                          </p:val>
                                        </p:tav>
                                      </p:tavLst>
                                    </p:anim>
                                    <p:anim calcmode="lin" valueType="num">
                                      <p:cBhvr>
                                        <p:cTn id="57" dur="1000" fill="hold"/>
                                        <p:tgtEl>
                                          <p:spTgt spid="18844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88452"/>
                                        </p:tgtEl>
                                        <p:attrNameLst>
                                          <p:attrName>style.visibility</p:attrName>
                                        </p:attrNameLst>
                                      </p:cBhvr>
                                      <p:to>
                                        <p:strVal val="visible"/>
                                      </p:to>
                                    </p:set>
                                    <p:animEffect transition="in" filter="checkerboard(across)">
                                      <p:cBhvr>
                                        <p:cTn id="62" dur="500"/>
                                        <p:tgtEl>
                                          <p:spTgt spid="188452"/>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88449"/>
                                        </p:tgtEl>
                                        <p:attrNameLst>
                                          <p:attrName>style.visibility</p:attrName>
                                        </p:attrNameLst>
                                      </p:cBhvr>
                                      <p:to>
                                        <p:strVal val="visible"/>
                                      </p:to>
                                    </p:set>
                                    <p:animEffect transition="in" filter="checkerboard(across)">
                                      <p:cBhvr>
                                        <p:cTn id="67" dur="500"/>
                                        <p:tgtEl>
                                          <p:spTgt spid="188449"/>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1" nodeType="clickEffect">
                                  <p:stCondLst>
                                    <p:cond delay="0"/>
                                  </p:stCondLst>
                                  <p:childTnLst>
                                    <p:set>
                                      <p:cBhvr>
                                        <p:cTn id="71" dur="1" fill="hold">
                                          <p:stCondLst>
                                            <p:cond delay="0"/>
                                          </p:stCondLst>
                                        </p:cTn>
                                        <p:tgtEl>
                                          <p:spTgt spid="188452"/>
                                        </p:tgtEl>
                                        <p:attrNameLst>
                                          <p:attrName>style.visibility</p:attrName>
                                        </p:attrNameLst>
                                      </p:cBhvr>
                                      <p:to>
                                        <p:strVal val="visible"/>
                                      </p:to>
                                    </p:set>
                                    <p:animEffect transition="in" filter="checkerboard(across)">
                                      <p:cBhvr>
                                        <p:cTn id="72" dur="500"/>
                                        <p:tgtEl>
                                          <p:spTgt spid="188452"/>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188449"/>
                                        </p:tgtEl>
                                        <p:attrNameLst>
                                          <p:attrName>style.visibility</p:attrName>
                                        </p:attrNameLst>
                                      </p:cBhvr>
                                      <p:to>
                                        <p:strVal val="visible"/>
                                      </p:to>
                                    </p:set>
                                    <p:animEffect transition="in" filter="checkerboard(across)">
                                      <p:cBhvr>
                                        <p:cTn id="77" dur="500"/>
                                        <p:tgtEl>
                                          <p:spTgt spid="188449"/>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2" nodeType="clickEffect">
                                  <p:stCondLst>
                                    <p:cond delay="0"/>
                                  </p:stCondLst>
                                  <p:childTnLst>
                                    <p:set>
                                      <p:cBhvr>
                                        <p:cTn id="81" dur="1" fill="hold">
                                          <p:stCondLst>
                                            <p:cond delay="0"/>
                                          </p:stCondLst>
                                        </p:cTn>
                                        <p:tgtEl>
                                          <p:spTgt spid="188452"/>
                                        </p:tgtEl>
                                        <p:attrNameLst>
                                          <p:attrName>style.visibility</p:attrName>
                                        </p:attrNameLst>
                                      </p:cBhvr>
                                      <p:to>
                                        <p:strVal val="visible"/>
                                      </p:to>
                                    </p:set>
                                    <p:animEffect transition="in" filter="checkerboard(across)">
                                      <p:cBhvr>
                                        <p:cTn id="82" dur="500"/>
                                        <p:tgtEl>
                                          <p:spTgt spid="188452"/>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188449"/>
                                        </p:tgtEl>
                                        <p:attrNameLst>
                                          <p:attrName>style.visibility</p:attrName>
                                        </p:attrNameLst>
                                      </p:cBhvr>
                                      <p:to>
                                        <p:strVal val="visible"/>
                                      </p:to>
                                    </p:set>
                                    <p:animEffect transition="in" filter="checkerboard(across)">
                                      <p:cBhvr>
                                        <p:cTn id="87" dur="500"/>
                                        <p:tgtEl>
                                          <p:spTgt spid="188449"/>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188448">
                                            <p:txEl>
                                              <p:pRg st="6" end="6"/>
                                            </p:txEl>
                                          </p:spTgt>
                                        </p:tgtEl>
                                        <p:attrNameLst>
                                          <p:attrName>style.visibility</p:attrName>
                                        </p:attrNameLst>
                                      </p:cBhvr>
                                      <p:to>
                                        <p:strVal val="visible"/>
                                      </p:to>
                                    </p:set>
                                    <p:animEffect transition="in" filter="fade">
                                      <p:cBhvr>
                                        <p:cTn id="92" dur="1000"/>
                                        <p:tgtEl>
                                          <p:spTgt spid="188448">
                                            <p:txEl>
                                              <p:pRg st="6" end="6"/>
                                            </p:txEl>
                                          </p:spTgt>
                                        </p:tgtEl>
                                      </p:cBhvr>
                                    </p:animEffect>
                                    <p:anim calcmode="lin" valueType="num">
                                      <p:cBhvr>
                                        <p:cTn id="93" dur="1000" fill="hold"/>
                                        <p:tgtEl>
                                          <p:spTgt spid="188448">
                                            <p:txEl>
                                              <p:pRg st="6" end="6"/>
                                            </p:txEl>
                                          </p:spTgt>
                                        </p:tgtEl>
                                        <p:attrNameLst>
                                          <p:attrName>ppt_x</p:attrName>
                                        </p:attrNameLst>
                                      </p:cBhvr>
                                      <p:tavLst>
                                        <p:tav tm="0">
                                          <p:val>
                                            <p:strVal val="#ppt_x"/>
                                          </p:val>
                                        </p:tav>
                                        <p:tav tm="100000">
                                          <p:val>
                                            <p:strVal val="#ppt_x"/>
                                          </p:val>
                                        </p:tav>
                                      </p:tavLst>
                                    </p:anim>
                                    <p:anim calcmode="lin" valueType="num">
                                      <p:cBhvr>
                                        <p:cTn id="94" dur="1000" fill="hold"/>
                                        <p:tgtEl>
                                          <p:spTgt spid="18844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188448">
                                            <p:txEl>
                                              <p:pRg st="7" end="7"/>
                                            </p:txEl>
                                          </p:spTgt>
                                        </p:tgtEl>
                                        <p:attrNameLst>
                                          <p:attrName>style.visibility</p:attrName>
                                        </p:attrNameLst>
                                      </p:cBhvr>
                                      <p:to>
                                        <p:strVal val="visible"/>
                                      </p:to>
                                    </p:set>
                                    <p:animEffect transition="in" filter="fade">
                                      <p:cBhvr>
                                        <p:cTn id="99" dur="1000"/>
                                        <p:tgtEl>
                                          <p:spTgt spid="188448">
                                            <p:txEl>
                                              <p:pRg st="7" end="7"/>
                                            </p:txEl>
                                          </p:spTgt>
                                        </p:tgtEl>
                                      </p:cBhvr>
                                    </p:animEffect>
                                    <p:anim calcmode="lin" valueType="num">
                                      <p:cBhvr>
                                        <p:cTn id="100" dur="1000" fill="hold"/>
                                        <p:tgtEl>
                                          <p:spTgt spid="188448">
                                            <p:txEl>
                                              <p:pRg st="7" end="7"/>
                                            </p:txEl>
                                          </p:spTgt>
                                        </p:tgtEl>
                                        <p:attrNameLst>
                                          <p:attrName>ppt_x</p:attrName>
                                        </p:attrNameLst>
                                      </p:cBhvr>
                                      <p:tavLst>
                                        <p:tav tm="0">
                                          <p:val>
                                            <p:strVal val="#ppt_x"/>
                                          </p:val>
                                        </p:tav>
                                        <p:tav tm="100000">
                                          <p:val>
                                            <p:strVal val="#ppt_x"/>
                                          </p:val>
                                        </p:tav>
                                      </p:tavLst>
                                    </p:anim>
                                    <p:anim calcmode="lin" valueType="num">
                                      <p:cBhvr>
                                        <p:cTn id="101" dur="1000" fill="hold"/>
                                        <p:tgtEl>
                                          <p:spTgt spid="18844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188448">
                                            <p:txEl>
                                              <p:pRg st="8" end="8"/>
                                            </p:txEl>
                                          </p:spTgt>
                                        </p:tgtEl>
                                        <p:attrNameLst>
                                          <p:attrName>style.visibility</p:attrName>
                                        </p:attrNameLst>
                                      </p:cBhvr>
                                      <p:to>
                                        <p:strVal val="visible"/>
                                      </p:to>
                                    </p:set>
                                    <p:animEffect transition="in" filter="fade">
                                      <p:cBhvr>
                                        <p:cTn id="106" dur="1000"/>
                                        <p:tgtEl>
                                          <p:spTgt spid="188448">
                                            <p:txEl>
                                              <p:pRg st="8" end="8"/>
                                            </p:txEl>
                                          </p:spTgt>
                                        </p:tgtEl>
                                      </p:cBhvr>
                                    </p:animEffect>
                                    <p:anim calcmode="lin" valueType="num">
                                      <p:cBhvr>
                                        <p:cTn id="107" dur="1000" fill="hold"/>
                                        <p:tgtEl>
                                          <p:spTgt spid="188448">
                                            <p:txEl>
                                              <p:pRg st="8" end="8"/>
                                            </p:txEl>
                                          </p:spTgt>
                                        </p:tgtEl>
                                        <p:attrNameLst>
                                          <p:attrName>ppt_x</p:attrName>
                                        </p:attrNameLst>
                                      </p:cBhvr>
                                      <p:tavLst>
                                        <p:tav tm="0">
                                          <p:val>
                                            <p:strVal val="#ppt_x"/>
                                          </p:val>
                                        </p:tav>
                                        <p:tav tm="100000">
                                          <p:val>
                                            <p:strVal val="#ppt_x"/>
                                          </p:val>
                                        </p:tav>
                                      </p:tavLst>
                                    </p:anim>
                                    <p:anim calcmode="lin" valueType="num">
                                      <p:cBhvr>
                                        <p:cTn id="108" dur="1000" fill="hold"/>
                                        <p:tgtEl>
                                          <p:spTgt spid="18844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188453"/>
                                        </p:tgtEl>
                                        <p:attrNameLst>
                                          <p:attrName>style.visibility</p:attrName>
                                        </p:attrNameLst>
                                      </p:cBhvr>
                                      <p:to>
                                        <p:strVal val="visible"/>
                                      </p:to>
                                    </p:set>
                                    <p:animEffect transition="in" filter="fade">
                                      <p:cBhvr>
                                        <p:cTn id="113" dur="1000"/>
                                        <p:tgtEl>
                                          <p:spTgt spid="188453"/>
                                        </p:tgtEl>
                                      </p:cBhvr>
                                    </p:animEffect>
                                    <p:anim calcmode="lin" valueType="num">
                                      <p:cBhvr>
                                        <p:cTn id="114" dur="1000" fill="hold"/>
                                        <p:tgtEl>
                                          <p:spTgt spid="188453"/>
                                        </p:tgtEl>
                                        <p:attrNameLst>
                                          <p:attrName>ppt_x</p:attrName>
                                        </p:attrNameLst>
                                      </p:cBhvr>
                                      <p:tavLst>
                                        <p:tav tm="0">
                                          <p:val>
                                            <p:strVal val="#ppt_x"/>
                                          </p:val>
                                        </p:tav>
                                        <p:tav tm="100000">
                                          <p:val>
                                            <p:strVal val="#ppt_x"/>
                                          </p:val>
                                        </p:tav>
                                      </p:tavLst>
                                    </p:anim>
                                    <p:anim calcmode="lin" valueType="num">
                                      <p:cBhvr>
                                        <p:cTn id="115" dur="1000" fill="hold"/>
                                        <p:tgtEl>
                                          <p:spTgt spid="188453"/>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9" presetClass="entr" presetSubtype="0" fill="hold" grpId="0" nodeType="clickEffect">
                                  <p:stCondLst>
                                    <p:cond delay="0"/>
                                  </p:stCondLst>
                                  <p:childTnLst>
                                    <p:set>
                                      <p:cBhvr>
                                        <p:cTn id="119" dur="1" fill="hold">
                                          <p:stCondLst>
                                            <p:cond delay="0"/>
                                          </p:stCondLst>
                                        </p:cTn>
                                        <p:tgtEl>
                                          <p:spTgt spid="188458"/>
                                        </p:tgtEl>
                                        <p:attrNameLst>
                                          <p:attrName>style.visibility</p:attrName>
                                        </p:attrNameLst>
                                      </p:cBhvr>
                                      <p:to>
                                        <p:strVal val="visible"/>
                                      </p:to>
                                    </p:set>
                                    <p:anim calcmode="lin" valueType="num">
                                      <p:cBhvr>
                                        <p:cTn id="120" dur="1000" fill="hold"/>
                                        <p:tgtEl>
                                          <p:spTgt spid="188458"/>
                                        </p:tgtEl>
                                        <p:attrNameLst>
                                          <p:attrName>ppt_x</p:attrName>
                                        </p:attrNameLst>
                                      </p:cBhvr>
                                      <p:tavLst>
                                        <p:tav tm="0">
                                          <p:val>
                                            <p:strVal val="#ppt_x-.2"/>
                                          </p:val>
                                        </p:tav>
                                        <p:tav tm="100000">
                                          <p:val>
                                            <p:strVal val="#ppt_x"/>
                                          </p:val>
                                        </p:tav>
                                      </p:tavLst>
                                    </p:anim>
                                    <p:anim calcmode="lin" valueType="num">
                                      <p:cBhvr>
                                        <p:cTn id="121" dur="1000" fill="hold"/>
                                        <p:tgtEl>
                                          <p:spTgt spid="188458"/>
                                        </p:tgtEl>
                                        <p:attrNameLst>
                                          <p:attrName>ppt_y</p:attrName>
                                        </p:attrNameLst>
                                      </p:cBhvr>
                                      <p:tavLst>
                                        <p:tav tm="0">
                                          <p:val>
                                            <p:strVal val="#ppt_y"/>
                                          </p:val>
                                        </p:tav>
                                        <p:tav tm="100000">
                                          <p:val>
                                            <p:strVal val="#ppt_y"/>
                                          </p:val>
                                        </p:tav>
                                      </p:tavLst>
                                    </p:anim>
                                    <p:animEffect transition="in" filter="wipe(right)" prLst="gradientSize: 0.1">
                                      <p:cBhvr>
                                        <p:cTn id="122" dur="1000"/>
                                        <p:tgtEl>
                                          <p:spTgt spid="188458"/>
                                        </p:tgtEl>
                                      </p:cBhvr>
                                    </p:animEffect>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188468"/>
                                        </p:tgtEl>
                                        <p:attrNameLst>
                                          <p:attrName>style.visibility</p:attrName>
                                        </p:attrNameLst>
                                      </p:cBhvr>
                                      <p:to>
                                        <p:strVal val="visible"/>
                                      </p:to>
                                    </p:set>
                                    <p:animEffect transition="in" filter="fade">
                                      <p:cBhvr>
                                        <p:cTn id="127" dur="1000"/>
                                        <p:tgtEl>
                                          <p:spTgt spid="188468"/>
                                        </p:tgtEl>
                                      </p:cBhvr>
                                    </p:animEffect>
                                    <p:anim calcmode="lin" valueType="num">
                                      <p:cBhvr>
                                        <p:cTn id="128" dur="1000" fill="hold"/>
                                        <p:tgtEl>
                                          <p:spTgt spid="188468"/>
                                        </p:tgtEl>
                                        <p:attrNameLst>
                                          <p:attrName>ppt_x</p:attrName>
                                        </p:attrNameLst>
                                      </p:cBhvr>
                                      <p:tavLst>
                                        <p:tav tm="0">
                                          <p:val>
                                            <p:strVal val="#ppt_x"/>
                                          </p:val>
                                        </p:tav>
                                        <p:tav tm="100000">
                                          <p:val>
                                            <p:strVal val="#ppt_x"/>
                                          </p:val>
                                        </p:tav>
                                      </p:tavLst>
                                    </p:anim>
                                    <p:anim calcmode="lin" valueType="num">
                                      <p:cBhvr>
                                        <p:cTn id="129" dur="1000" fill="hold"/>
                                        <p:tgtEl>
                                          <p:spTgt spid="188468"/>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7" presetClass="entr" presetSubtype="0" fill="hold" grpId="0" nodeType="clickEffect">
                                  <p:stCondLst>
                                    <p:cond delay="0"/>
                                  </p:stCondLst>
                                  <p:childTnLst>
                                    <p:set>
                                      <p:cBhvr>
                                        <p:cTn id="133" dur="1" fill="hold">
                                          <p:stCondLst>
                                            <p:cond delay="0"/>
                                          </p:stCondLst>
                                        </p:cTn>
                                        <p:tgtEl>
                                          <p:spTgt spid="188469"/>
                                        </p:tgtEl>
                                        <p:attrNameLst>
                                          <p:attrName>style.visibility</p:attrName>
                                        </p:attrNameLst>
                                      </p:cBhvr>
                                      <p:to>
                                        <p:strVal val="visible"/>
                                      </p:to>
                                    </p:set>
                                    <p:animEffect transition="in" filter="fade">
                                      <p:cBhvr>
                                        <p:cTn id="134" dur="1000"/>
                                        <p:tgtEl>
                                          <p:spTgt spid="188469"/>
                                        </p:tgtEl>
                                      </p:cBhvr>
                                    </p:animEffect>
                                    <p:anim calcmode="lin" valueType="num">
                                      <p:cBhvr>
                                        <p:cTn id="135" dur="1000" fill="hold"/>
                                        <p:tgtEl>
                                          <p:spTgt spid="188469"/>
                                        </p:tgtEl>
                                        <p:attrNameLst>
                                          <p:attrName>ppt_x</p:attrName>
                                        </p:attrNameLst>
                                      </p:cBhvr>
                                      <p:tavLst>
                                        <p:tav tm="0">
                                          <p:val>
                                            <p:strVal val="#ppt_x"/>
                                          </p:val>
                                        </p:tav>
                                        <p:tav tm="100000">
                                          <p:val>
                                            <p:strVal val="#ppt_x"/>
                                          </p:val>
                                        </p:tav>
                                      </p:tavLst>
                                    </p:anim>
                                    <p:anim calcmode="lin" valueType="num">
                                      <p:cBhvr>
                                        <p:cTn id="136" dur="1000" fill="hold"/>
                                        <p:tgtEl>
                                          <p:spTgt spid="188469"/>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7" presetClass="entr" presetSubtype="0" fill="hold" grpId="0" nodeType="clickEffect">
                                  <p:stCondLst>
                                    <p:cond delay="0"/>
                                  </p:stCondLst>
                                  <p:childTnLst>
                                    <p:set>
                                      <p:cBhvr>
                                        <p:cTn id="140" dur="1" fill="hold">
                                          <p:stCondLst>
                                            <p:cond delay="0"/>
                                          </p:stCondLst>
                                        </p:cTn>
                                        <p:tgtEl>
                                          <p:spTgt spid="188470"/>
                                        </p:tgtEl>
                                        <p:attrNameLst>
                                          <p:attrName>style.visibility</p:attrName>
                                        </p:attrNameLst>
                                      </p:cBhvr>
                                      <p:to>
                                        <p:strVal val="visible"/>
                                      </p:to>
                                    </p:set>
                                    <p:animEffect transition="in" filter="fade">
                                      <p:cBhvr>
                                        <p:cTn id="141" dur="1000"/>
                                        <p:tgtEl>
                                          <p:spTgt spid="188470"/>
                                        </p:tgtEl>
                                      </p:cBhvr>
                                    </p:animEffect>
                                    <p:anim calcmode="lin" valueType="num">
                                      <p:cBhvr>
                                        <p:cTn id="142" dur="1000" fill="hold"/>
                                        <p:tgtEl>
                                          <p:spTgt spid="188470"/>
                                        </p:tgtEl>
                                        <p:attrNameLst>
                                          <p:attrName>ppt_x</p:attrName>
                                        </p:attrNameLst>
                                      </p:cBhvr>
                                      <p:tavLst>
                                        <p:tav tm="0">
                                          <p:val>
                                            <p:strVal val="#ppt_x"/>
                                          </p:val>
                                        </p:tav>
                                        <p:tav tm="100000">
                                          <p:val>
                                            <p:strVal val="#ppt_x"/>
                                          </p:val>
                                        </p:tav>
                                      </p:tavLst>
                                    </p:anim>
                                    <p:anim calcmode="lin" valueType="num">
                                      <p:cBhvr>
                                        <p:cTn id="143" dur="1000" fill="hold"/>
                                        <p:tgtEl>
                                          <p:spTgt spid="188470"/>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188471"/>
                                        </p:tgtEl>
                                        <p:attrNameLst>
                                          <p:attrName>style.visibility</p:attrName>
                                        </p:attrNameLst>
                                      </p:cBhvr>
                                      <p:to>
                                        <p:strVal val="visible"/>
                                      </p:to>
                                    </p:set>
                                    <p:animEffect transition="in" filter="fade">
                                      <p:cBhvr>
                                        <p:cTn id="148" dur="1000"/>
                                        <p:tgtEl>
                                          <p:spTgt spid="188471"/>
                                        </p:tgtEl>
                                      </p:cBhvr>
                                    </p:animEffect>
                                    <p:anim calcmode="lin" valueType="num">
                                      <p:cBhvr>
                                        <p:cTn id="149" dur="1000" fill="hold"/>
                                        <p:tgtEl>
                                          <p:spTgt spid="188471"/>
                                        </p:tgtEl>
                                        <p:attrNameLst>
                                          <p:attrName>ppt_x</p:attrName>
                                        </p:attrNameLst>
                                      </p:cBhvr>
                                      <p:tavLst>
                                        <p:tav tm="0">
                                          <p:val>
                                            <p:strVal val="#ppt_x"/>
                                          </p:val>
                                        </p:tav>
                                        <p:tav tm="100000">
                                          <p:val>
                                            <p:strVal val="#ppt_x"/>
                                          </p:val>
                                        </p:tav>
                                      </p:tavLst>
                                    </p:anim>
                                    <p:anim calcmode="lin" valueType="num">
                                      <p:cBhvr>
                                        <p:cTn id="150" dur="1000" fill="hold"/>
                                        <p:tgtEl>
                                          <p:spTgt spid="188471"/>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7" presetClass="entr" presetSubtype="0" fill="hold" grpId="0" nodeType="clickEffect">
                                  <p:stCondLst>
                                    <p:cond delay="0"/>
                                  </p:stCondLst>
                                  <p:childTnLst>
                                    <p:set>
                                      <p:cBhvr>
                                        <p:cTn id="154" dur="1" fill="hold">
                                          <p:stCondLst>
                                            <p:cond delay="0"/>
                                          </p:stCondLst>
                                        </p:cTn>
                                        <p:tgtEl>
                                          <p:spTgt spid="188472"/>
                                        </p:tgtEl>
                                        <p:attrNameLst>
                                          <p:attrName>style.visibility</p:attrName>
                                        </p:attrNameLst>
                                      </p:cBhvr>
                                      <p:to>
                                        <p:strVal val="visible"/>
                                      </p:to>
                                    </p:set>
                                    <p:animEffect transition="in" filter="fade">
                                      <p:cBhvr>
                                        <p:cTn id="155" dur="1000"/>
                                        <p:tgtEl>
                                          <p:spTgt spid="188472"/>
                                        </p:tgtEl>
                                      </p:cBhvr>
                                    </p:animEffect>
                                    <p:anim calcmode="lin" valueType="num">
                                      <p:cBhvr>
                                        <p:cTn id="156" dur="1000" fill="hold"/>
                                        <p:tgtEl>
                                          <p:spTgt spid="188472"/>
                                        </p:tgtEl>
                                        <p:attrNameLst>
                                          <p:attrName>ppt_x</p:attrName>
                                        </p:attrNameLst>
                                      </p:cBhvr>
                                      <p:tavLst>
                                        <p:tav tm="0">
                                          <p:val>
                                            <p:strVal val="#ppt_x"/>
                                          </p:val>
                                        </p:tav>
                                        <p:tav tm="100000">
                                          <p:val>
                                            <p:strVal val="#ppt_x"/>
                                          </p:val>
                                        </p:tav>
                                      </p:tavLst>
                                    </p:anim>
                                    <p:anim calcmode="lin" valueType="num">
                                      <p:cBhvr>
                                        <p:cTn id="157" dur="1000" fill="hold"/>
                                        <p:tgtEl>
                                          <p:spTgt spid="1884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47" grpId="0"/>
      <p:bldP spid="188452" grpId="0" animBg="1"/>
      <p:bldP spid="188452" grpId="1" animBg="1"/>
      <p:bldP spid="188452" grpId="2" animBg="1"/>
      <p:bldP spid="188458" grpId="0" animBg="1"/>
      <p:bldP spid="188468" grpId="0" animBg="1"/>
      <p:bldP spid="188469" grpId="0" animBg="1"/>
      <p:bldP spid="188470" grpId="0" animBg="1"/>
      <p:bldP spid="188471" grpId="0" animBg="1"/>
      <p:bldP spid="1884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E7553AB-DFEA-4F01-8694-53896649E5B0}" type="slidenum">
              <a:rPr lang="en-US" altLang="zh-CN"/>
            </a:fld>
            <a:endParaRPr lang="en-US" altLang="zh-CN"/>
          </a:p>
        </p:txBody>
      </p:sp>
      <p:sp>
        <p:nvSpPr>
          <p:cNvPr id="43010" name="Rectangle 2"/>
          <p:cNvSpPr>
            <a:spLocks noGrp="1" noChangeArrowheads="1"/>
          </p:cNvSpPr>
          <p:nvPr>
            <p:ph type="title"/>
          </p:nvPr>
        </p:nvSpPr>
        <p:spPr>
          <a:xfrm>
            <a:off x="1981200" y="274638"/>
            <a:ext cx="8229600" cy="850900"/>
          </a:xfrm>
        </p:spPr>
        <p:txBody>
          <a:bodyPr/>
          <a:lstStyle/>
          <a:p>
            <a:pPr eaLnBrk="1" hangingPunct="1"/>
            <a:endParaRPr lang="zh-CN" altLang="zh-CN" smtClean="0"/>
          </a:p>
        </p:txBody>
      </p:sp>
      <p:sp>
        <p:nvSpPr>
          <p:cNvPr id="185347" name="Rectangle 3"/>
          <p:cNvSpPr>
            <a:spLocks noGrp="1" noChangeArrowheads="1"/>
          </p:cNvSpPr>
          <p:nvPr>
            <p:ph idx="1"/>
          </p:nvPr>
        </p:nvSpPr>
        <p:spPr>
          <a:xfrm>
            <a:off x="715224" y="1268414"/>
            <a:ext cx="10638576" cy="4172719"/>
          </a:xfrm>
        </p:spPr>
        <p:txBody>
          <a:bodyPr/>
          <a:lstStyle/>
          <a:p>
            <a:pPr algn="just">
              <a:spcAft>
                <a:spcPts val="600"/>
              </a:spcAft>
            </a:pPr>
            <a:r>
              <a:rPr lang="zh-CN" altLang="en-US" sz="2600" b="1" dirty="0">
                <a:solidFill>
                  <a:srgbClr val="000000"/>
                </a:solidFill>
                <a:latin typeface="微软雅黑" panose="020B0503020204020204" pitchFamily="34" charset="-122"/>
                <a:ea typeface="微软雅黑" panose="020B0503020204020204" pitchFamily="34" charset="-122"/>
              </a:rPr>
              <a:t>在以上客户程序的代码实现的中，首先创建了</a:t>
            </a:r>
            <a:r>
              <a:rPr lang="en-US" altLang="zh-CN" sz="2600" b="1" dirty="0" err="1">
                <a:solidFill>
                  <a:srgbClr val="000000"/>
                </a:solidFill>
                <a:latin typeface="微软雅黑" panose="020B0503020204020204" pitchFamily="34" charset="-122"/>
                <a:ea typeface="微软雅黑" panose="020B0503020204020204" pitchFamily="34" charset="-122"/>
              </a:rPr>
              <a:t>CompositeStructure</a:t>
            </a:r>
            <a:r>
              <a:rPr lang="zh-CN" altLang="en-US" sz="2600" b="1" dirty="0">
                <a:solidFill>
                  <a:srgbClr val="000000"/>
                </a:solidFill>
                <a:latin typeface="微软雅黑" panose="020B0503020204020204" pitchFamily="34" charset="-122"/>
                <a:ea typeface="微软雅黑" panose="020B0503020204020204" pitchFamily="34" charset="-122"/>
              </a:rPr>
              <a:t>类的对象，</a:t>
            </a:r>
            <a:endParaRPr lang="zh-CN" altLang="en-US" sz="2600" b="1" dirty="0">
              <a:solidFill>
                <a:srgbClr val="000000"/>
              </a:solidFill>
              <a:latin typeface="微软雅黑" panose="020B0503020204020204" pitchFamily="34" charset="-122"/>
              <a:ea typeface="微软雅黑" panose="020B0503020204020204" pitchFamily="34" charset="-122"/>
            </a:endParaRPr>
          </a:p>
          <a:p>
            <a:pPr algn="just">
              <a:spcAft>
                <a:spcPts val="600"/>
              </a:spcAft>
            </a:pPr>
            <a:r>
              <a:rPr lang="zh-CN" altLang="en-US" sz="2600" b="1" dirty="0">
                <a:solidFill>
                  <a:srgbClr val="000000"/>
                </a:solidFill>
                <a:latin typeface="微软雅黑" panose="020B0503020204020204" pitchFamily="34" charset="-122"/>
                <a:ea typeface="微软雅黑" panose="020B0503020204020204" pitchFamily="34" charset="-122"/>
              </a:rPr>
              <a:t>然后调用了该类的方法</a:t>
            </a:r>
            <a:r>
              <a:rPr lang="en-US" altLang="zh-CN" sz="2600" b="1" dirty="0">
                <a:solidFill>
                  <a:srgbClr val="000000"/>
                </a:solidFill>
                <a:latin typeface="微软雅黑" panose="020B0503020204020204" pitchFamily="34" charset="-122"/>
                <a:ea typeface="微软雅黑" panose="020B0503020204020204" pitchFamily="34" charset="-122"/>
              </a:rPr>
              <a:t>accept(</a:t>
            </a:r>
            <a:r>
              <a:rPr lang="en-US" altLang="zh-CN" sz="2600" b="1" dirty="0" err="1">
                <a:solidFill>
                  <a:srgbClr val="000000"/>
                </a:solidFill>
                <a:latin typeface="微软雅黑" panose="020B0503020204020204" pitchFamily="34" charset="-122"/>
                <a:ea typeface="微软雅黑" panose="020B0503020204020204" pitchFamily="34" charset="-122"/>
              </a:rPr>
              <a:t>PriceVisitor</a:t>
            </a:r>
            <a:r>
              <a:rPr lang="en-US" altLang="zh-CN" sz="2600" b="1" dirty="0">
                <a:solidFill>
                  <a:srgbClr val="000000"/>
                </a:solidFill>
                <a:latin typeface="微软雅黑" panose="020B0503020204020204" pitchFamily="34" charset="-122"/>
                <a:ea typeface="微软雅黑" panose="020B0503020204020204" pitchFamily="34" charset="-122"/>
              </a:rPr>
              <a:t> </a:t>
            </a:r>
            <a:r>
              <a:rPr lang="en-US" altLang="zh-CN" sz="2600" b="1" dirty="0" err="1">
                <a:solidFill>
                  <a:srgbClr val="000000"/>
                </a:solidFill>
                <a:latin typeface="微软雅黑" panose="020B0503020204020204" pitchFamily="34" charset="-122"/>
                <a:ea typeface="微软雅黑" panose="020B0503020204020204" pitchFamily="34" charset="-122"/>
              </a:rPr>
              <a:t>pv</a:t>
            </a:r>
            <a:r>
              <a:rPr lang="en-US" altLang="zh-CN" sz="2600" b="1" dirty="0">
                <a:solidFill>
                  <a:srgbClr val="000000"/>
                </a:solidFill>
                <a:latin typeface="微软雅黑" panose="020B0503020204020204" pitchFamily="34" charset="-122"/>
                <a:ea typeface="微软雅黑" panose="020B0503020204020204" pitchFamily="34" charset="-122"/>
              </a:rPr>
              <a:t>) </a:t>
            </a:r>
            <a:r>
              <a:rPr lang="zh-CN" altLang="en-US" sz="2600" b="1" dirty="0">
                <a:solidFill>
                  <a:srgbClr val="000000"/>
                </a:solidFill>
                <a:latin typeface="微软雅黑" panose="020B0503020204020204" pitchFamily="34" charset="-122"/>
                <a:ea typeface="微软雅黑" panose="020B0503020204020204" pitchFamily="34" charset="-122"/>
              </a:rPr>
              <a:t>与</a:t>
            </a:r>
            <a:r>
              <a:rPr lang="en-US" altLang="zh-CN" sz="2600" b="1" dirty="0">
                <a:solidFill>
                  <a:srgbClr val="000000"/>
                </a:solidFill>
                <a:latin typeface="微软雅黑" panose="020B0503020204020204" pitchFamily="34" charset="-122"/>
                <a:ea typeface="微软雅黑" panose="020B0503020204020204" pitchFamily="34" charset="-122"/>
              </a:rPr>
              <a:t>accept(</a:t>
            </a:r>
            <a:r>
              <a:rPr lang="en-US" altLang="zh-CN" sz="2600" b="1" dirty="0" err="1">
                <a:solidFill>
                  <a:srgbClr val="000000"/>
                </a:solidFill>
                <a:latin typeface="微软雅黑" panose="020B0503020204020204" pitchFamily="34" charset="-122"/>
                <a:ea typeface="微软雅黑" panose="020B0503020204020204" pitchFamily="34" charset="-122"/>
              </a:rPr>
              <a:t>InventoryVisitor</a:t>
            </a:r>
            <a:r>
              <a:rPr lang="en-US" altLang="zh-CN" sz="2600" b="1" dirty="0">
                <a:solidFill>
                  <a:srgbClr val="000000"/>
                </a:solidFill>
                <a:latin typeface="微软雅黑" panose="020B0503020204020204" pitchFamily="34" charset="-122"/>
                <a:ea typeface="微软雅黑" panose="020B0503020204020204" pitchFamily="34" charset="-122"/>
              </a:rPr>
              <a:t> iv)</a:t>
            </a:r>
            <a:r>
              <a:rPr lang="zh-CN" altLang="en-US" sz="2600" b="1" dirty="0">
                <a:solidFill>
                  <a:srgbClr val="000000"/>
                </a:solidFill>
                <a:latin typeface="微软雅黑" panose="020B0503020204020204" pitchFamily="34" charset="-122"/>
                <a:ea typeface="微软雅黑" panose="020B0503020204020204" pitchFamily="34" charset="-122"/>
              </a:rPr>
              <a:t>。</a:t>
            </a:r>
            <a:endParaRPr lang="zh-CN" altLang="en-US" sz="2600" b="1" dirty="0">
              <a:solidFill>
                <a:srgbClr val="000000"/>
              </a:solidFill>
              <a:latin typeface="微软雅黑" panose="020B0503020204020204" pitchFamily="34" charset="-122"/>
              <a:ea typeface="微软雅黑" panose="020B0503020204020204" pitchFamily="34" charset="-122"/>
            </a:endParaRPr>
          </a:p>
          <a:p>
            <a:pPr>
              <a:spcAft>
                <a:spcPts val="600"/>
              </a:spcAft>
            </a:pPr>
            <a:r>
              <a:rPr lang="zh-CN" altLang="en-US" sz="2600" b="1" dirty="0">
                <a:solidFill>
                  <a:srgbClr val="000000"/>
                </a:solidFill>
                <a:latin typeface="微软雅黑" panose="020B0503020204020204" pitchFamily="34" charset="-122"/>
                <a:ea typeface="微软雅黑" panose="020B0503020204020204" pitchFamily="34" charset="-122"/>
              </a:rPr>
              <a:t>在以上的</a:t>
            </a:r>
            <a:r>
              <a:rPr lang="en-US" altLang="zh-CN" sz="2600" b="1" dirty="0">
                <a:solidFill>
                  <a:srgbClr val="000000"/>
                </a:solidFill>
                <a:latin typeface="微软雅黑" panose="020B0503020204020204" pitchFamily="34" charset="-122"/>
                <a:ea typeface="微软雅黑" panose="020B0503020204020204" pitchFamily="34" charset="-122"/>
              </a:rPr>
              <a:t>accept</a:t>
            </a:r>
            <a:r>
              <a:rPr lang="zh-CN" altLang="en-US" sz="2600" b="1" dirty="0">
                <a:solidFill>
                  <a:srgbClr val="000000"/>
                </a:solidFill>
                <a:latin typeface="微软雅黑" panose="020B0503020204020204" pitchFamily="34" charset="-122"/>
                <a:ea typeface="微软雅黑" panose="020B0503020204020204" pitchFamily="34" charset="-122"/>
              </a:rPr>
              <a:t>方法中，采用了一个循环语句，但是没有条件语句。也就是说，</a:t>
            </a:r>
            <a:r>
              <a:rPr lang="en-US" altLang="zh-CN" sz="2600" b="1" dirty="0" err="1">
                <a:solidFill>
                  <a:srgbClr val="000000"/>
                </a:solidFill>
                <a:latin typeface="微软雅黑" panose="020B0503020204020204" pitchFamily="34" charset="-122"/>
                <a:ea typeface="微软雅黑" panose="020B0503020204020204" pitchFamily="34" charset="-122"/>
              </a:rPr>
              <a:t>CompositeStructure</a:t>
            </a:r>
            <a:r>
              <a:rPr lang="zh-CN" altLang="en-US" sz="2600" b="1" dirty="0">
                <a:solidFill>
                  <a:srgbClr val="000000"/>
                </a:solidFill>
                <a:latin typeface="微软雅黑" panose="020B0503020204020204" pitchFamily="34" charset="-122"/>
                <a:ea typeface="微软雅黑" panose="020B0503020204020204" pitchFamily="34" charset="-122"/>
              </a:rPr>
              <a:t>类的对象负责将等待访问的</a:t>
            </a:r>
            <a:r>
              <a:rPr lang="en-US" altLang="zh-CN" sz="2600" b="1" dirty="0">
                <a:solidFill>
                  <a:srgbClr val="000000"/>
                </a:solidFill>
                <a:latin typeface="微软雅黑" panose="020B0503020204020204" pitchFamily="34" charset="-122"/>
                <a:ea typeface="微软雅黑" panose="020B0503020204020204" pitchFamily="34" charset="-122"/>
              </a:rPr>
              <a:t>Part</a:t>
            </a:r>
            <a:r>
              <a:rPr lang="zh-CN" altLang="en-US" sz="2600" b="1" dirty="0">
                <a:solidFill>
                  <a:srgbClr val="000000"/>
                </a:solidFill>
                <a:latin typeface="微软雅黑" panose="020B0503020204020204" pitchFamily="34" charset="-122"/>
                <a:ea typeface="微软雅黑" panose="020B0503020204020204" pitchFamily="34" charset="-122"/>
              </a:rPr>
              <a:t>对象保存，但是并不关心确切地哪个对象被保存了。</a:t>
            </a:r>
            <a:endParaRPr lang="zh-CN" altLang="en-US" sz="2600" b="1" dirty="0">
              <a:solidFill>
                <a:srgbClr val="000000"/>
              </a:solidFill>
              <a:latin typeface="微软雅黑" panose="020B0503020204020204" pitchFamily="34" charset="-122"/>
              <a:ea typeface="微软雅黑" panose="020B0503020204020204" pitchFamily="34" charset="-122"/>
            </a:endParaRPr>
          </a:p>
          <a:p>
            <a:pPr algn="just">
              <a:spcAft>
                <a:spcPts val="600"/>
              </a:spcAft>
            </a:pPr>
            <a:r>
              <a:rPr lang="zh-CN" altLang="en-US" sz="2600" b="1" dirty="0">
                <a:solidFill>
                  <a:srgbClr val="000000"/>
                </a:solidFill>
                <a:latin typeface="微软雅黑" panose="020B0503020204020204" pitchFamily="34" charset="-122"/>
                <a:ea typeface="微软雅黑" panose="020B0503020204020204" pitchFamily="34" charset="-122"/>
              </a:rPr>
              <a:t>当需要接受访问者的时候，使用一个循环语句，遍历所有的待接受访问的对象，使得每个对象都接受访问。</a:t>
            </a:r>
            <a:endParaRPr lang="zh-CN" altLang="en-US" sz="2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5347">
                                            <p:txEl>
                                              <p:pRg st="1" end="1"/>
                                            </p:txEl>
                                          </p:spTgt>
                                        </p:tgtEl>
                                        <p:attrNameLst>
                                          <p:attrName>style.visibility</p:attrName>
                                        </p:attrNameLst>
                                      </p:cBhvr>
                                      <p:to>
                                        <p:strVal val="visible"/>
                                      </p:to>
                                    </p:set>
                                    <p:animEffect transition="in" filter="slide(fromBottom)">
                                      <p:cBhvr>
                                        <p:cTn id="7" dur="500"/>
                                        <p:tgtEl>
                                          <p:spTgt spid="1853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5347">
                                            <p:txEl>
                                              <p:pRg st="2" end="2"/>
                                            </p:txEl>
                                          </p:spTgt>
                                        </p:tgtEl>
                                        <p:attrNameLst>
                                          <p:attrName>style.visibility</p:attrName>
                                        </p:attrNameLst>
                                      </p:cBhvr>
                                      <p:to>
                                        <p:strVal val="visible"/>
                                      </p:to>
                                    </p:set>
                                    <p:animEffect transition="in" filter="slide(fromBottom)">
                                      <p:cBhvr>
                                        <p:cTn id="12" dur="500"/>
                                        <p:tgtEl>
                                          <p:spTgt spid="1853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5347">
                                            <p:txEl>
                                              <p:pRg st="3" end="3"/>
                                            </p:txEl>
                                          </p:spTgt>
                                        </p:tgtEl>
                                        <p:attrNameLst>
                                          <p:attrName>style.visibility</p:attrName>
                                        </p:attrNameLst>
                                      </p:cBhvr>
                                      <p:to>
                                        <p:strVal val="visible"/>
                                      </p:to>
                                    </p:set>
                                    <p:animEffect transition="in" filter="slide(fromBottom)">
                                      <p:cBhvr>
                                        <p:cTn id="17" dur="500"/>
                                        <p:tgtEl>
                                          <p:spTgt spid="185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7C91E43-B77D-48AD-9542-901DDB2E11F1}" type="slidenum">
              <a:rPr lang="en-US" altLang="zh-CN"/>
            </a:fld>
            <a:endParaRPr lang="en-US" altLang="zh-CN"/>
          </a:p>
        </p:txBody>
      </p:sp>
      <p:sp>
        <p:nvSpPr>
          <p:cNvPr id="6146" name="Rectangle 2"/>
          <p:cNvSpPr>
            <a:spLocks noGrp="1" noChangeArrowheads="1"/>
          </p:cNvSpPr>
          <p:nvPr>
            <p:ph type="title"/>
          </p:nvPr>
        </p:nvSpPr>
        <p:spPr/>
        <p:txBody>
          <a:bodyPr/>
          <a:lstStyle/>
          <a:p>
            <a:pPr eaLnBrk="1" hangingPunct="1"/>
            <a:endParaRPr lang="zh-CN" altLang="zh-CN" smtClean="0"/>
          </a:p>
        </p:txBody>
      </p:sp>
      <p:sp>
        <p:nvSpPr>
          <p:cNvPr id="183300" name="AutoShape 4"/>
          <p:cNvSpPr>
            <a:spLocks noChangeArrowheads="1"/>
          </p:cNvSpPr>
          <p:nvPr/>
        </p:nvSpPr>
        <p:spPr bwMode="auto">
          <a:xfrm>
            <a:off x="2424113" y="2997200"/>
            <a:ext cx="7416800" cy="1079500"/>
          </a:xfrm>
          <a:prstGeom prst="bevel">
            <a:avLst>
              <a:gd name="adj" fmla="val 12500"/>
            </a:avLst>
          </a:prstGeom>
          <a:solidFill>
            <a:srgbClr val="FFCC00">
              <a:alpha val="18000"/>
            </a:srgbClr>
          </a:solidFill>
          <a:ln w="9525">
            <a:solidFill>
              <a:schemeClr val="tx1"/>
            </a:solidFill>
            <a:miter lim="800000"/>
          </a:ln>
          <a:effectLst/>
        </p:spPr>
        <p:txBody>
          <a:bodyPr wrap="none" anchor="ctr"/>
          <a:lstStyle/>
          <a:p>
            <a:pPr algn="ctr">
              <a:defRPr/>
            </a:pPr>
            <a:r>
              <a:rPr lang="en-US" altLang="zh-CN" sz="3200" b="1">
                <a:effectLst>
                  <a:outerShdw blurRad="38100" dist="38100" dir="2700000" algn="tl">
                    <a:srgbClr val="FFFFFF"/>
                  </a:outerShdw>
                </a:effectLst>
              </a:rPr>
              <a:t>Introduction of the Visitor Pattern</a:t>
            </a:r>
            <a:endParaRPr lang="en-US" altLang="zh-CN" sz="32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174A5F6-F3BD-47F9-9D46-6D48D209FCED}" type="slidenum">
              <a:rPr lang="en-US" altLang="zh-CN"/>
            </a:fld>
            <a:endParaRPr lang="en-US" altLang="zh-CN"/>
          </a:p>
        </p:txBody>
      </p:sp>
      <p:sp>
        <p:nvSpPr>
          <p:cNvPr id="174083" name="Rectangle 3"/>
          <p:cNvSpPr>
            <a:spLocks noGrp="1" noChangeArrowheads="1"/>
          </p:cNvSpPr>
          <p:nvPr>
            <p:ph idx="1"/>
          </p:nvPr>
        </p:nvSpPr>
        <p:spPr>
          <a:xfrm>
            <a:off x="452673" y="955675"/>
            <a:ext cx="10683843" cy="5765800"/>
          </a:xfrm>
        </p:spPr>
        <p:txBody>
          <a:bodyPr>
            <a:noAutofit/>
          </a:bodyPr>
          <a:lstStyle/>
          <a:p>
            <a:pPr eaLnBrk="1" hangingPunct="1">
              <a:lnSpc>
                <a:spcPct val="80000"/>
              </a:lnSpc>
              <a:buFontTx/>
              <a:buNone/>
            </a:pPr>
            <a:r>
              <a:rPr lang="zh-CN" altLang="en-US" sz="2400" b="1" dirty="0">
                <a:latin typeface="微软雅黑" panose="020B0503020204020204" pitchFamily="34" charset="-122"/>
                <a:ea typeface="微软雅黑" panose="020B0503020204020204" pitchFamily="34" charset="-122"/>
              </a:rPr>
              <a:t>在下面用户图形界面源代码中，省略了大量的语句</a:t>
            </a:r>
            <a:endParaRPr lang="zh-CN" altLang="en-US"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solidFill>
                  <a:srgbClr val="0000CC"/>
                </a:solidFill>
                <a:latin typeface="微软雅黑" panose="020B0503020204020204" pitchFamily="34" charset="-122"/>
                <a:ea typeface="微软雅黑" panose="020B0503020204020204" pitchFamily="34" charset="-122"/>
              </a:rPr>
              <a:t>public class </a:t>
            </a:r>
            <a:r>
              <a:rPr lang="en-US" altLang="zh-CN" sz="2400" b="1" dirty="0" err="1">
                <a:solidFill>
                  <a:srgbClr val="0000CC"/>
                </a:solidFill>
                <a:latin typeface="微软雅黑" panose="020B0503020204020204" pitchFamily="34" charset="-122"/>
                <a:ea typeface="微软雅黑" panose="020B0503020204020204" pitchFamily="34" charset="-122"/>
              </a:rPr>
              <a:t>ComputerPartsGUI</a:t>
            </a:r>
            <a:r>
              <a:rPr lang="en-US" altLang="zh-CN" sz="2400" b="1" dirty="0">
                <a:latin typeface="微软雅黑" panose="020B0503020204020204" pitchFamily="34" charset="-122"/>
                <a:ea typeface="微软雅黑" panose="020B0503020204020204" pitchFamily="34" charset="-122"/>
              </a:rPr>
              <a:t> extends </a:t>
            </a:r>
            <a:r>
              <a:rPr lang="en-US" altLang="zh-CN" sz="2400" b="1" dirty="0" err="1">
                <a:latin typeface="微软雅黑" panose="020B0503020204020204" pitchFamily="34" charset="-122"/>
                <a:ea typeface="微软雅黑" panose="020B0503020204020204" pitchFamily="34" charset="-122"/>
              </a:rPr>
              <a:t>JFrame</a:t>
            </a:r>
            <a:r>
              <a:rPr lang="en-US" altLang="zh-CN" sz="2400" b="1" dirty="0">
                <a:latin typeface="微软雅黑" panose="020B0503020204020204" pitchFamily="34" charset="-122"/>
                <a:ea typeface="微软雅黑" panose="020B0503020204020204" pitchFamily="34" charset="-122"/>
              </a:rPr>
              <a:t> implements </a:t>
            </a:r>
            <a:r>
              <a:rPr lang="en-US" altLang="zh-CN" sz="2400" b="1" dirty="0" err="1">
                <a:latin typeface="微软雅黑" panose="020B0503020204020204" pitchFamily="34" charset="-122"/>
                <a:ea typeface="微软雅黑" panose="020B0503020204020204" pitchFamily="34" charset="-122"/>
              </a:rPr>
              <a:t>ItemListener</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private void </a:t>
            </a:r>
            <a:r>
              <a:rPr lang="en-US" altLang="zh-CN" sz="2400" b="1" dirty="0" err="1">
                <a:latin typeface="微软雅黑" panose="020B0503020204020204" pitchFamily="34" charset="-122"/>
                <a:ea typeface="微软雅黑" panose="020B0503020204020204" pitchFamily="34" charset="-122"/>
              </a:rPr>
              <a:t>createPartObjAndVisitParts</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ActionEvent</a:t>
            </a:r>
            <a:r>
              <a:rPr lang="en-US" altLang="zh-CN" sz="2400" b="1" dirty="0">
                <a:latin typeface="微软雅黑" panose="020B0503020204020204" pitchFamily="34" charset="-122"/>
                <a:ea typeface="微软雅黑" panose="020B0503020204020204" pitchFamily="34" charset="-122"/>
              </a:rPr>
              <a:t> e){</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ComputerParts</a:t>
            </a:r>
            <a:r>
              <a:rPr lang="en-US" altLang="zh-CN" sz="2400" b="1" dirty="0">
                <a:latin typeface="微软雅黑" panose="020B0503020204020204" pitchFamily="34" charset="-122"/>
                <a:ea typeface="微软雅黑" panose="020B0503020204020204" pitchFamily="34" charset="-122"/>
              </a:rPr>
              <a:t> part = null;</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PriceVisitor</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pv</a:t>
            </a:r>
            <a:r>
              <a:rPr lang="en-US" altLang="zh-CN" sz="2400" b="1" dirty="0">
                <a:latin typeface="微软雅黑" panose="020B0503020204020204" pitchFamily="34" charset="-122"/>
                <a:ea typeface="微软雅黑" panose="020B0503020204020204" pitchFamily="34" charset="-122"/>
              </a:rPr>
              <a:t> = new </a:t>
            </a:r>
            <a:r>
              <a:rPr lang="en-US" altLang="zh-CN" sz="2400" b="1" dirty="0" err="1">
                <a:latin typeface="微软雅黑" panose="020B0503020204020204" pitchFamily="34" charset="-122"/>
                <a:ea typeface="微软雅黑" panose="020B0503020204020204" pitchFamily="34" charset="-122"/>
              </a:rPr>
              <a:t>PriceVisitor</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PartsInfoVisitor</a:t>
            </a:r>
            <a:r>
              <a:rPr lang="en-US" altLang="zh-CN" sz="2400" b="1" dirty="0">
                <a:latin typeface="微软雅黑" panose="020B0503020204020204" pitchFamily="34" charset="-122"/>
                <a:ea typeface="微软雅黑" panose="020B0503020204020204" pitchFamily="34" charset="-122"/>
              </a:rPr>
              <a:t> iv = new </a:t>
            </a:r>
            <a:r>
              <a:rPr lang="en-US" altLang="zh-CN" sz="2400" b="1" dirty="0" err="1">
                <a:latin typeface="微软雅黑" panose="020B0503020204020204" pitchFamily="34" charset="-122"/>
                <a:ea typeface="微软雅黑" panose="020B0503020204020204" pitchFamily="34" charset="-122"/>
              </a:rPr>
              <a:t>PartsInfoVisitor</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CompositeStructure</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comStruct</a:t>
            </a:r>
            <a:r>
              <a:rPr lang="en-US" altLang="zh-CN" sz="2400" b="1" dirty="0">
                <a:latin typeface="微软雅黑" panose="020B0503020204020204" pitchFamily="34" charset="-122"/>
                <a:ea typeface="微软雅黑" panose="020B0503020204020204" pitchFamily="34" charset="-122"/>
              </a:rPr>
              <a:t> = new </a:t>
            </a:r>
            <a:r>
              <a:rPr lang="en-US" altLang="zh-CN" sz="2400" b="1" dirty="0" err="1">
                <a:latin typeface="微软雅黑" panose="020B0503020204020204" pitchFamily="34" charset="-122"/>
                <a:ea typeface="微软雅黑" panose="020B0503020204020204" pitchFamily="34" charset="-122"/>
              </a:rPr>
              <a:t>CompositeStructure</a:t>
            </a:r>
            <a:r>
              <a:rPr lang="en-US" altLang="zh-CN"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gn="just"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循环语句</a:t>
            </a:r>
            <a:endParaRPr lang="zh-CN" altLang="en-US" sz="2400" b="1" dirty="0">
              <a:latin typeface="微软雅黑" panose="020B0503020204020204" pitchFamily="34" charset="-122"/>
              <a:ea typeface="微软雅黑" panose="020B0503020204020204" pitchFamily="34" charset="-122"/>
            </a:endParaRPr>
          </a:p>
          <a:p>
            <a:pPr algn="just" eaLnBrk="1" hangingPunct="1">
              <a:lnSpc>
                <a:spcPct val="80000"/>
              </a:lnSpc>
              <a:buFontTx/>
              <a:buNone/>
            </a:pPr>
            <a:r>
              <a:rPr lang="zh-CN" altLang="en-US" sz="2400" b="1" dirty="0">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if(part != null){</a:t>
            </a:r>
            <a:endParaRPr lang="en-US" altLang="zh-CN" sz="2400" b="1" dirty="0">
              <a:solidFill>
                <a:srgbClr val="000000"/>
              </a:solidFill>
              <a:latin typeface="微软雅黑" panose="020B0503020204020204" pitchFamily="34" charset="-122"/>
              <a:ea typeface="微软雅黑" panose="020B0503020204020204" pitchFamily="34" charset="-122"/>
            </a:endParaRPr>
          </a:p>
          <a:p>
            <a:pPr algn="just" eaLnBrk="1" hangingPunct="1">
              <a:lnSpc>
                <a:spcPct val="80000"/>
              </a:lnSpc>
              <a:buFontTx/>
              <a:buNone/>
            </a:pPr>
            <a:r>
              <a:rPr lang="en-US" altLang="zh-CN" sz="2400" b="1" dirty="0">
                <a:solidFill>
                  <a:srgbClr val="000000"/>
                </a:solidFill>
                <a:latin typeface="微软雅黑" panose="020B0503020204020204" pitchFamily="34" charset="-122"/>
                <a:ea typeface="微软雅黑" panose="020B0503020204020204" pitchFamily="34" charset="-122"/>
              </a:rPr>
              <a:t>	         </a:t>
            </a:r>
            <a:r>
              <a:rPr lang="en-US" altLang="zh-CN" sz="2400" b="1" dirty="0" smtClean="0">
                <a:solidFill>
                  <a:srgbClr val="000000"/>
                </a:solidFill>
                <a:latin typeface="微软雅黑" panose="020B0503020204020204" pitchFamily="34" charset="-122"/>
                <a:ea typeface="微软雅黑" panose="020B0503020204020204" pitchFamily="34" charset="-122"/>
              </a:rPr>
              <a:t>      </a:t>
            </a:r>
            <a:r>
              <a:rPr lang="en-US" altLang="zh-CN" sz="2400" b="1" dirty="0" err="1" smtClean="0">
                <a:solidFill>
                  <a:srgbClr val="0000CC"/>
                </a:solidFill>
                <a:latin typeface="微软雅黑" panose="020B0503020204020204" pitchFamily="34" charset="-122"/>
                <a:ea typeface="微软雅黑" panose="020B0503020204020204" pitchFamily="34" charset="-122"/>
              </a:rPr>
              <a:t>comStruct.attach</a:t>
            </a:r>
            <a:r>
              <a:rPr lang="en-US" altLang="zh-CN" sz="2400" b="1" dirty="0" smtClean="0">
                <a:solidFill>
                  <a:srgbClr val="0000CC"/>
                </a:solidFill>
                <a:latin typeface="微软雅黑" panose="020B0503020204020204" pitchFamily="34" charset="-122"/>
                <a:ea typeface="微软雅黑" panose="020B0503020204020204" pitchFamily="34" charset="-122"/>
              </a:rPr>
              <a:t>(part);</a:t>
            </a:r>
            <a:endParaRPr lang="en-US" altLang="zh-CN" sz="2400" b="1" dirty="0">
              <a:solidFill>
                <a:srgbClr val="000000"/>
              </a:solidFill>
              <a:latin typeface="微软雅黑" panose="020B0503020204020204" pitchFamily="34" charset="-122"/>
              <a:ea typeface="微软雅黑" panose="020B0503020204020204" pitchFamily="34" charset="-122"/>
            </a:endParaRPr>
          </a:p>
          <a:p>
            <a:pPr algn="just" eaLnBrk="1" hangingPunct="1">
              <a:lnSpc>
                <a:spcPct val="80000"/>
              </a:lnSpc>
              <a:buFontTx/>
              <a:buNone/>
            </a:pPr>
            <a:r>
              <a:rPr lang="en-US" altLang="zh-CN" sz="2400" b="1" dirty="0">
                <a:solidFill>
                  <a:srgbClr val="000000"/>
                </a:solidFill>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comStruct.accept</a:t>
            </a:r>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pv</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algn="just" eaLnBrk="1" hangingPunct="1">
              <a:lnSpc>
                <a:spcPct val="80000"/>
              </a:lnSpc>
              <a:buFontTx/>
              <a:buNone/>
            </a:pP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comStruct.accept</a:t>
            </a:r>
            <a:r>
              <a:rPr lang="en-US" altLang="zh-CN" sz="2400" b="1" dirty="0">
                <a:solidFill>
                  <a:srgbClr val="0000CC"/>
                </a:solidFill>
                <a:latin typeface="微软雅黑" panose="020B0503020204020204" pitchFamily="34" charset="-122"/>
                <a:ea typeface="微软雅黑" panose="020B0503020204020204" pitchFamily="34" charset="-122"/>
              </a:rPr>
              <a:t>(iv);</a:t>
            </a:r>
            <a:endParaRPr lang="en-US" altLang="zh-CN" sz="2400" b="1" dirty="0">
              <a:solidFill>
                <a:srgbClr val="0000CC"/>
              </a:solidFill>
              <a:latin typeface="微软雅黑" panose="020B0503020204020204" pitchFamily="34" charset="-122"/>
              <a:ea typeface="微软雅黑" panose="020B0503020204020204" pitchFamily="34" charset="-122"/>
            </a:endParaRPr>
          </a:p>
          <a:p>
            <a:pPr algn="just" eaLnBrk="1" hangingPunct="1">
              <a:lnSpc>
                <a:spcPct val="80000"/>
              </a:lnSpc>
              <a:buFontTx/>
              <a:buNone/>
            </a:pPr>
            <a:r>
              <a:rPr lang="en-US" altLang="zh-CN" sz="2400" b="1" dirty="0">
                <a:solidFill>
                  <a:srgbClr val="000000"/>
                </a:solidFill>
                <a:latin typeface="微软雅黑" panose="020B0503020204020204" pitchFamily="34" charset="-122"/>
                <a:ea typeface="微软雅黑" panose="020B0503020204020204" pitchFamily="34" charset="-122"/>
              </a:rPr>
              <a:t>     </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4035" name="Rectangle 5"/>
          <p:cNvSpPr>
            <a:spLocks noGrp="1" noChangeArrowheads="1"/>
          </p:cNvSpPr>
          <p:nvPr>
            <p:ph type="title"/>
          </p:nvPr>
        </p:nvSpPr>
        <p:spPr>
          <a:xfrm>
            <a:off x="3276600" y="274638"/>
            <a:ext cx="5627688"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计算机部件销售的例子</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代码</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4083">
                                            <p:txEl>
                                              <p:pRg st="1" end="1"/>
                                            </p:txEl>
                                          </p:spTgt>
                                        </p:tgtEl>
                                        <p:attrNameLst>
                                          <p:attrName>style.visibility</p:attrName>
                                        </p:attrNameLst>
                                      </p:cBhvr>
                                      <p:to>
                                        <p:strVal val="visible"/>
                                      </p:to>
                                    </p:set>
                                    <p:animEffect transition="in" filter="slide(fromBottom)">
                                      <p:cBhvr>
                                        <p:cTn id="7" dur="500"/>
                                        <p:tgtEl>
                                          <p:spTgt spid="174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4083">
                                            <p:txEl>
                                              <p:pRg st="2" end="2"/>
                                            </p:txEl>
                                          </p:spTgt>
                                        </p:tgtEl>
                                        <p:attrNameLst>
                                          <p:attrName>style.visibility</p:attrName>
                                        </p:attrNameLst>
                                      </p:cBhvr>
                                      <p:to>
                                        <p:strVal val="visible"/>
                                      </p:to>
                                    </p:set>
                                    <p:animEffect transition="in" filter="slide(fromBottom)">
                                      <p:cBhvr>
                                        <p:cTn id="12" dur="500"/>
                                        <p:tgtEl>
                                          <p:spTgt spid="174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74083">
                                            <p:txEl>
                                              <p:pRg st="12" end="12"/>
                                            </p:txEl>
                                          </p:spTgt>
                                        </p:tgtEl>
                                        <p:attrNameLst>
                                          <p:attrName>style.visibility</p:attrName>
                                        </p:attrNameLst>
                                      </p:cBhvr>
                                      <p:to>
                                        <p:strVal val="visible"/>
                                      </p:to>
                                    </p:set>
                                    <p:animEffect transition="in" filter="slide(fromBottom)">
                                      <p:cBhvr>
                                        <p:cTn id="17" dur="500"/>
                                        <p:tgtEl>
                                          <p:spTgt spid="174083">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74083">
                                            <p:txEl>
                                              <p:pRg st="3" end="3"/>
                                            </p:txEl>
                                          </p:spTgt>
                                        </p:tgtEl>
                                        <p:attrNameLst>
                                          <p:attrName>style.visibility</p:attrName>
                                        </p:attrNameLst>
                                      </p:cBhvr>
                                      <p:to>
                                        <p:strVal val="visible"/>
                                      </p:to>
                                    </p:set>
                                    <p:animEffect transition="in" filter="slide(fromBottom)">
                                      <p:cBhvr>
                                        <p:cTn id="22" dur="500"/>
                                        <p:tgtEl>
                                          <p:spTgt spid="174083">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74083">
                                            <p:txEl>
                                              <p:pRg st="4" end="4"/>
                                            </p:txEl>
                                          </p:spTgt>
                                        </p:tgtEl>
                                        <p:attrNameLst>
                                          <p:attrName>style.visibility</p:attrName>
                                        </p:attrNameLst>
                                      </p:cBhvr>
                                      <p:to>
                                        <p:strVal val="visible"/>
                                      </p:to>
                                    </p:set>
                                    <p:animEffect transition="in" filter="slide(fromBottom)">
                                      <p:cBhvr>
                                        <p:cTn id="25" dur="500"/>
                                        <p:tgtEl>
                                          <p:spTgt spid="174083">
                                            <p:txEl>
                                              <p:pRg st="4" end="4"/>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74083">
                                            <p:txEl>
                                              <p:pRg st="5" end="5"/>
                                            </p:txEl>
                                          </p:spTgt>
                                        </p:tgtEl>
                                        <p:attrNameLst>
                                          <p:attrName>style.visibility</p:attrName>
                                        </p:attrNameLst>
                                      </p:cBhvr>
                                      <p:to>
                                        <p:strVal val="visible"/>
                                      </p:to>
                                    </p:set>
                                    <p:animEffect transition="in" filter="slide(fromBottom)">
                                      <p:cBhvr>
                                        <p:cTn id="28" dur="500"/>
                                        <p:tgtEl>
                                          <p:spTgt spid="174083">
                                            <p:txEl>
                                              <p:pRg st="5" end="5"/>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74083">
                                            <p:txEl>
                                              <p:pRg st="6" end="6"/>
                                            </p:txEl>
                                          </p:spTgt>
                                        </p:tgtEl>
                                        <p:attrNameLst>
                                          <p:attrName>style.visibility</p:attrName>
                                        </p:attrNameLst>
                                      </p:cBhvr>
                                      <p:to>
                                        <p:strVal val="visible"/>
                                      </p:to>
                                    </p:set>
                                    <p:animEffect transition="in" filter="slide(fromBottom)">
                                      <p:cBhvr>
                                        <p:cTn id="31" dur="500"/>
                                        <p:tgtEl>
                                          <p:spTgt spid="17408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174083">
                                            <p:txEl>
                                              <p:pRg st="7" end="7"/>
                                            </p:txEl>
                                          </p:spTgt>
                                        </p:tgtEl>
                                        <p:attrNameLst>
                                          <p:attrName>style.visibility</p:attrName>
                                        </p:attrNameLst>
                                      </p:cBhvr>
                                      <p:to>
                                        <p:strVal val="visible"/>
                                      </p:to>
                                    </p:set>
                                    <p:animEffect transition="in" filter="slide(fromBottom)">
                                      <p:cBhvr>
                                        <p:cTn id="36" dur="500"/>
                                        <p:tgtEl>
                                          <p:spTgt spid="174083">
                                            <p:txEl>
                                              <p:pRg st="7" end="7"/>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174083">
                                            <p:txEl>
                                              <p:pRg st="8" end="8"/>
                                            </p:txEl>
                                          </p:spTgt>
                                        </p:tgtEl>
                                        <p:attrNameLst>
                                          <p:attrName>style.visibility</p:attrName>
                                        </p:attrNameLst>
                                      </p:cBhvr>
                                      <p:to>
                                        <p:strVal val="visible"/>
                                      </p:to>
                                    </p:set>
                                    <p:animEffect transition="in" filter="slide(fromBottom)">
                                      <p:cBhvr>
                                        <p:cTn id="39" dur="500"/>
                                        <p:tgtEl>
                                          <p:spTgt spid="174083">
                                            <p:txEl>
                                              <p:pRg st="8" end="8"/>
                                            </p:txEl>
                                          </p:spTgt>
                                        </p:tgtEl>
                                      </p:cBhvr>
                                    </p:animEffect>
                                  </p:childTnLst>
                                </p:cTn>
                              </p:par>
                              <p:par>
                                <p:cTn id="40" presetID="12" presetClass="entr" presetSubtype="4" fill="hold" nodeType="withEffect">
                                  <p:stCondLst>
                                    <p:cond delay="0"/>
                                  </p:stCondLst>
                                  <p:childTnLst>
                                    <p:set>
                                      <p:cBhvr>
                                        <p:cTn id="41" dur="1" fill="hold">
                                          <p:stCondLst>
                                            <p:cond delay="0"/>
                                          </p:stCondLst>
                                        </p:cTn>
                                        <p:tgtEl>
                                          <p:spTgt spid="174083">
                                            <p:txEl>
                                              <p:pRg st="9" end="9"/>
                                            </p:txEl>
                                          </p:spTgt>
                                        </p:tgtEl>
                                        <p:attrNameLst>
                                          <p:attrName>style.visibility</p:attrName>
                                        </p:attrNameLst>
                                      </p:cBhvr>
                                      <p:to>
                                        <p:strVal val="visible"/>
                                      </p:to>
                                    </p:set>
                                    <p:animEffect transition="in" filter="slide(fromBottom)">
                                      <p:cBhvr>
                                        <p:cTn id="42" dur="500"/>
                                        <p:tgtEl>
                                          <p:spTgt spid="174083">
                                            <p:txEl>
                                              <p:pRg st="9" end="9"/>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174083">
                                            <p:txEl>
                                              <p:pRg st="10" end="10"/>
                                            </p:txEl>
                                          </p:spTgt>
                                        </p:tgtEl>
                                        <p:attrNameLst>
                                          <p:attrName>style.visibility</p:attrName>
                                        </p:attrNameLst>
                                      </p:cBhvr>
                                      <p:to>
                                        <p:strVal val="visible"/>
                                      </p:to>
                                    </p:set>
                                    <p:animEffect transition="in" filter="slide(fromBottom)">
                                      <p:cBhvr>
                                        <p:cTn id="45" dur="500"/>
                                        <p:tgtEl>
                                          <p:spTgt spid="174083">
                                            <p:txEl>
                                              <p:pRg st="10" end="10"/>
                                            </p:txEl>
                                          </p:spTgt>
                                        </p:tgtEl>
                                      </p:cBhvr>
                                    </p:animEffect>
                                  </p:childTnLst>
                                </p:cTn>
                              </p:par>
                              <p:par>
                                <p:cTn id="46" presetID="12" presetClass="entr" presetSubtype="4" fill="hold" nodeType="withEffect">
                                  <p:stCondLst>
                                    <p:cond delay="0"/>
                                  </p:stCondLst>
                                  <p:childTnLst>
                                    <p:set>
                                      <p:cBhvr>
                                        <p:cTn id="47" dur="1" fill="hold">
                                          <p:stCondLst>
                                            <p:cond delay="0"/>
                                          </p:stCondLst>
                                        </p:cTn>
                                        <p:tgtEl>
                                          <p:spTgt spid="174083">
                                            <p:txEl>
                                              <p:pRg st="11" end="11"/>
                                            </p:txEl>
                                          </p:spTgt>
                                        </p:tgtEl>
                                        <p:attrNameLst>
                                          <p:attrName>style.visibility</p:attrName>
                                        </p:attrNameLst>
                                      </p:cBhvr>
                                      <p:to>
                                        <p:strVal val="visible"/>
                                      </p:to>
                                    </p:set>
                                    <p:animEffect transition="in" filter="slide(fromBottom)">
                                      <p:cBhvr>
                                        <p:cTn id="48" dur="500"/>
                                        <p:tgtEl>
                                          <p:spTgt spid="1740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1D7200-2898-4F36-91E7-2F30B2B9003A}" type="slidenum">
              <a:rPr lang="en-US" altLang="zh-CN"/>
            </a:fld>
            <a:endParaRPr lang="en-US" altLang="zh-CN"/>
          </a:p>
        </p:txBody>
      </p:sp>
      <p:sp>
        <p:nvSpPr>
          <p:cNvPr id="175107" name="Rectangle 3"/>
          <p:cNvSpPr>
            <a:spLocks noGrp="1" noChangeArrowheads="1"/>
          </p:cNvSpPr>
          <p:nvPr>
            <p:ph idx="1"/>
          </p:nvPr>
        </p:nvSpPr>
        <p:spPr>
          <a:xfrm>
            <a:off x="488887" y="895352"/>
            <a:ext cx="10438646" cy="5702300"/>
          </a:xfrm>
        </p:spPr>
        <p:txBody>
          <a:bodyPr>
            <a:noAutofit/>
          </a:bodyPr>
          <a:lstStyle/>
          <a:p>
            <a:pPr eaLnBrk="1" hangingPunct="1">
              <a:lnSpc>
                <a:spcPct val="90000"/>
              </a:lnSpc>
              <a:spcBef>
                <a:spcPct val="0"/>
              </a:spcBef>
              <a:buFontTx/>
              <a:buNone/>
            </a:pPr>
            <a:r>
              <a:rPr lang="en-US" altLang="zh-CN" sz="2400" b="1" dirty="0">
                <a:solidFill>
                  <a:srgbClr val="0000CC"/>
                </a:solidFill>
                <a:latin typeface="微软雅黑" panose="020B0503020204020204" pitchFamily="34" charset="-122"/>
                <a:ea typeface="微软雅黑" panose="020B0503020204020204" pitchFamily="34" charset="-122"/>
              </a:rPr>
              <a:t>public class </a:t>
            </a:r>
            <a:r>
              <a:rPr lang="en-US" altLang="zh-CN" sz="2400" b="1" dirty="0" err="1">
                <a:solidFill>
                  <a:srgbClr val="0000CC"/>
                </a:solidFill>
                <a:latin typeface="微软雅黑" panose="020B0503020204020204" pitchFamily="34" charset="-122"/>
                <a:ea typeface="微软雅黑" panose="020B0503020204020204" pitchFamily="34" charset="-122"/>
              </a:rPr>
              <a:t>CompositeStructure</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private </a:t>
            </a:r>
            <a:r>
              <a:rPr lang="en-US" altLang="zh-CN" sz="2000" b="1" dirty="0" err="1">
                <a:latin typeface="微软雅黑" panose="020B0503020204020204" pitchFamily="34" charset="-122"/>
                <a:ea typeface="微软雅黑" panose="020B0503020204020204" pitchFamily="34" charset="-122"/>
              </a:rPr>
              <a:t>ArrayList</a:t>
            </a:r>
            <a:r>
              <a:rPr lang="en-US" altLang="zh-CN" sz="2000" b="1" dirty="0">
                <a:latin typeface="微软雅黑" panose="020B0503020204020204" pitchFamily="34" charset="-122"/>
                <a:ea typeface="微软雅黑" panose="020B0503020204020204" pitchFamily="34" charset="-122"/>
              </a:rPr>
              <a:t>&lt;</a:t>
            </a:r>
            <a:r>
              <a:rPr lang="en-US" altLang="zh-CN" sz="2000" b="1" dirty="0" err="1">
                <a:latin typeface="微软雅黑" panose="020B0503020204020204" pitchFamily="34" charset="-122"/>
                <a:ea typeface="微软雅黑" panose="020B0503020204020204" pitchFamily="34" charset="-122"/>
              </a:rPr>
              <a:t>ComputerParts</a:t>
            </a:r>
            <a:r>
              <a:rPr lang="en-US" altLang="zh-CN" sz="2000" b="1" dirty="0">
                <a:latin typeface="微软雅黑" panose="020B0503020204020204" pitchFamily="34" charset="-122"/>
                <a:ea typeface="微软雅黑" panose="020B0503020204020204" pitchFamily="34" charset="-122"/>
              </a:rPr>
              <a:t>&gt; parts;</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0000CC"/>
                </a:solidFill>
                <a:latin typeface="微软雅黑" panose="020B0503020204020204" pitchFamily="34" charset="-122"/>
                <a:ea typeface="微软雅黑" panose="020B0503020204020204" pitchFamily="34" charset="-122"/>
              </a:rPr>
              <a:t>public </a:t>
            </a:r>
            <a:r>
              <a:rPr lang="en-US" altLang="zh-CN" sz="2000" b="1" dirty="0" err="1">
                <a:solidFill>
                  <a:srgbClr val="0000CC"/>
                </a:solidFill>
                <a:latin typeface="微软雅黑" panose="020B0503020204020204" pitchFamily="34" charset="-122"/>
                <a:ea typeface="微软雅黑" panose="020B0503020204020204" pitchFamily="34" charset="-122"/>
              </a:rPr>
              <a:t>CompositeStructure</a:t>
            </a:r>
            <a:r>
              <a:rPr lang="en-US" altLang="zh-CN" sz="2000" b="1" dirty="0">
                <a:solidFill>
                  <a:srgbClr val="0000CC"/>
                </a:solidFill>
                <a:latin typeface="微软雅黑" panose="020B0503020204020204" pitchFamily="34" charset="-122"/>
                <a:ea typeface="微软雅黑" panose="020B0503020204020204" pitchFamily="34" charset="-122"/>
              </a:rPr>
              <a:t>(){</a:t>
            </a:r>
            <a:endParaRPr lang="en-US" altLang="zh-CN" sz="2000"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parts = new </a:t>
            </a:r>
            <a:r>
              <a:rPr lang="en-US" altLang="zh-CN" sz="2000" b="1" dirty="0" err="1">
                <a:latin typeface="微软雅黑" panose="020B0503020204020204" pitchFamily="34" charset="-122"/>
                <a:ea typeface="微软雅黑" panose="020B0503020204020204" pitchFamily="34" charset="-122"/>
              </a:rPr>
              <a:t>ArrayList</a:t>
            </a:r>
            <a:r>
              <a:rPr lang="en-US" altLang="zh-CN" sz="2000" b="1" dirty="0">
                <a:latin typeface="微软雅黑" panose="020B0503020204020204" pitchFamily="34" charset="-122"/>
                <a:ea typeface="微软雅黑" panose="020B0503020204020204" pitchFamily="34" charset="-122"/>
              </a:rPr>
              <a:t>&lt;</a:t>
            </a:r>
            <a:r>
              <a:rPr lang="en-US" altLang="zh-CN" sz="2000" b="1" dirty="0" err="1">
                <a:latin typeface="微软雅黑" panose="020B0503020204020204" pitchFamily="34" charset="-122"/>
                <a:ea typeface="微软雅黑" panose="020B0503020204020204" pitchFamily="34" charset="-122"/>
              </a:rPr>
              <a:t>ComputerParts</a:t>
            </a:r>
            <a:r>
              <a:rPr lang="en-US" altLang="zh-CN" sz="2000" b="1" dirty="0">
                <a:latin typeface="微软雅黑" panose="020B0503020204020204" pitchFamily="34" charset="-122"/>
                <a:ea typeface="微软雅黑" panose="020B0503020204020204" pitchFamily="34" charset="-122"/>
              </a:rPr>
              <a:t>&gt;();</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0000CC"/>
                </a:solidFill>
                <a:latin typeface="微软雅黑" panose="020B0503020204020204" pitchFamily="34" charset="-122"/>
                <a:ea typeface="微软雅黑" panose="020B0503020204020204" pitchFamily="34" charset="-122"/>
              </a:rPr>
              <a:t>public void attach(</a:t>
            </a:r>
            <a:r>
              <a:rPr lang="en-US" altLang="zh-CN" sz="2000" b="1" dirty="0" err="1">
                <a:solidFill>
                  <a:srgbClr val="0000CC"/>
                </a:solidFill>
                <a:latin typeface="微软雅黑" panose="020B0503020204020204" pitchFamily="34" charset="-122"/>
                <a:ea typeface="微软雅黑" panose="020B0503020204020204" pitchFamily="34" charset="-122"/>
              </a:rPr>
              <a:t>ComputerParts</a:t>
            </a:r>
            <a:r>
              <a:rPr lang="en-US" altLang="zh-CN" sz="2000" b="1" dirty="0">
                <a:solidFill>
                  <a:srgbClr val="0000CC"/>
                </a:solidFill>
                <a:latin typeface="微软雅黑" panose="020B0503020204020204" pitchFamily="34" charset="-122"/>
                <a:ea typeface="微软雅黑" panose="020B0503020204020204" pitchFamily="34" charset="-122"/>
              </a:rPr>
              <a:t> equip){</a:t>
            </a:r>
            <a:endParaRPr lang="en-US" altLang="zh-CN" sz="2000"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if(equip != null)</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parts.add</a:t>
            </a:r>
            <a:r>
              <a:rPr lang="en-US" altLang="zh-CN" sz="2000" b="1" dirty="0">
                <a:latin typeface="微软雅黑" panose="020B0503020204020204" pitchFamily="34" charset="-122"/>
                <a:ea typeface="微软雅黑" panose="020B0503020204020204" pitchFamily="34" charset="-122"/>
              </a:rPr>
              <a:t>(equip);</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0000CC"/>
                </a:solidFill>
                <a:latin typeface="微软雅黑" panose="020B0503020204020204" pitchFamily="34" charset="-122"/>
                <a:ea typeface="微软雅黑" panose="020B0503020204020204" pitchFamily="34" charset="-122"/>
              </a:rPr>
              <a:t>public void detach(</a:t>
            </a:r>
            <a:r>
              <a:rPr lang="en-US" altLang="zh-CN" sz="2000" b="1" dirty="0" err="1">
                <a:solidFill>
                  <a:srgbClr val="0000CC"/>
                </a:solidFill>
                <a:latin typeface="微软雅黑" panose="020B0503020204020204" pitchFamily="34" charset="-122"/>
                <a:ea typeface="微软雅黑" panose="020B0503020204020204" pitchFamily="34" charset="-122"/>
              </a:rPr>
              <a:t>ComputerParts</a:t>
            </a:r>
            <a:r>
              <a:rPr lang="en-US" altLang="zh-CN" sz="2000" b="1" dirty="0">
                <a:solidFill>
                  <a:srgbClr val="0000CC"/>
                </a:solidFill>
                <a:latin typeface="微软雅黑" panose="020B0503020204020204" pitchFamily="34" charset="-122"/>
                <a:ea typeface="微软雅黑" panose="020B0503020204020204" pitchFamily="34" charset="-122"/>
              </a:rPr>
              <a:t> equip){</a:t>
            </a:r>
            <a:endParaRPr lang="en-US" altLang="zh-CN" sz="2000"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if(equip != null)</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parts.remove</a:t>
            </a:r>
            <a:r>
              <a:rPr lang="en-US" altLang="zh-CN" sz="2000" b="1" dirty="0">
                <a:latin typeface="微软雅黑" panose="020B0503020204020204" pitchFamily="34" charset="-122"/>
                <a:ea typeface="微软雅黑" panose="020B0503020204020204" pitchFamily="34" charset="-122"/>
              </a:rPr>
              <a:t>(equip);</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0000CC"/>
                </a:solidFill>
                <a:latin typeface="微软雅黑" panose="020B0503020204020204" pitchFamily="34" charset="-122"/>
                <a:ea typeface="微软雅黑" panose="020B0503020204020204" pitchFamily="34" charset="-122"/>
              </a:rPr>
              <a:t>public void accept(Visitor v){</a:t>
            </a:r>
            <a:endParaRPr lang="en-US" altLang="zh-CN" sz="2000"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len</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parts.size</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for (</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=0;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 &lt; </a:t>
            </a:r>
            <a:r>
              <a:rPr lang="en-US" altLang="zh-CN" sz="2000" b="1" dirty="0" err="1">
                <a:latin typeface="微软雅黑" panose="020B0503020204020204" pitchFamily="34" charset="-122"/>
                <a:ea typeface="微软雅黑" panose="020B0503020204020204" pitchFamily="34" charset="-122"/>
              </a:rPr>
              <a:t>len</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ComputerParts</a:t>
            </a:r>
            <a:r>
              <a:rPr lang="en-US" altLang="zh-CN" sz="2000" b="1" dirty="0">
                <a:latin typeface="微软雅黑" panose="020B0503020204020204" pitchFamily="34" charset="-122"/>
                <a:ea typeface="微软雅黑" panose="020B0503020204020204" pitchFamily="34" charset="-122"/>
              </a:rPr>
              <a:t> part = </a:t>
            </a:r>
            <a:r>
              <a:rPr lang="en-US" altLang="zh-CN" sz="2000" b="1" dirty="0" err="1">
                <a:latin typeface="微软雅黑" panose="020B0503020204020204" pitchFamily="34" charset="-122"/>
                <a:ea typeface="微软雅黑" panose="020B0503020204020204" pitchFamily="34" charset="-122"/>
              </a:rPr>
              <a:t>parts.get</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part.accept</a:t>
            </a:r>
            <a:r>
              <a:rPr lang="en-US" altLang="zh-CN" sz="2000" b="1" dirty="0">
                <a:latin typeface="微软雅黑" panose="020B0503020204020204" pitchFamily="34" charset="-122"/>
                <a:ea typeface="微软雅黑" panose="020B0503020204020204" pitchFamily="34" charset="-122"/>
              </a:rPr>
              <a:t>(v);</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sp>
        <p:nvSpPr>
          <p:cNvPr id="45059" name="Rectangle 5"/>
          <p:cNvSpPr>
            <a:spLocks noGrp="1" noChangeArrowheads="1"/>
          </p:cNvSpPr>
          <p:nvPr>
            <p:ph type="title"/>
          </p:nvPr>
        </p:nvSpPr>
        <p:spPr>
          <a:xfrm>
            <a:off x="3060700" y="188914"/>
            <a:ext cx="5843588" cy="706437"/>
          </a:xfrm>
        </p:spPr>
        <p:txBody>
          <a:bodyPr/>
          <a:lstStyle/>
          <a:p>
            <a:pPr eaLnBrk="1" hangingPunct="1"/>
            <a:r>
              <a:rPr lang="zh-CN" altLang="en-US" sz="2800" b="1">
                <a:latin typeface="微软雅黑" panose="020B0503020204020204" pitchFamily="34" charset="-122"/>
                <a:ea typeface="微软雅黑" panose="020B0503020204020204" pitchFamily="34" charset="-122"/>
              </a:rPr>
              <a:t>计算机部件销售的例子</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代码</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Effect transition="in" filter="slide(fromBottom)">
                                      <p:cBhvr>
                                        <p:cTn id="7" dur="500"/>
                                        <p:tgtEl>
                                          <p:spTgt spid="175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5107">
                                            <p:txEl>
                                              <p:pRg st="2" end="2"/>
                                            </p:txEl>
                                          </p:spTgt>
                                        </p:tgtEl>
                                        <p:attrNameLst>
                                          <p:attrName>style.visibility</p:attrName>
                                        </p:attrNameLst>
                                      </p:cBhvr>
                                      <p:to>
                                        <p:strVal val="visible"/>
                                      </p:to>
                                    </p:set>
                                    <p:animEffect transition="in" filter="slide(fromBottom)">
                                      <p:cBhvr>
                                        <p:cTn id="12" dur="500"/>
                                        <p:tgtEl>
                                          <p:spTgt spid="175107">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75107">
                                            <p:txEl>
                                              <p:pRg st="3" end="3"/>
                                            </p:txEl>
                                          </p:spTgt>
                                        </p:tgtEl>
                                        <p:attrNameLst>
                                          <p:attrName>style.visibility</p:attrName>
                                        </p:attrNameLst>
                                      </p:cBhvr>
                                      <p:to>
                                        <p:strVal val="visible"/>
                                      </p:to>
                                    </p:set>
                                    <p:animEffect transition="in" filter="slide(fromBottom)">
                                      <p:cBhvr>
                                        <p:cTn id="15" dur="500"/>
                                        <p:tgtEl>
                                          <p:spTgt spid="175107">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75107">
                                            <p:txEl>
                                              <p:pRg st="4" end="4"/>
                                            </p:txEl>
                                          </p:spTgt>
                                        </p:tgtEl>
                                        <p:attrNameLst>
                                          <p:attrName>style.visibility</p:attrName>
                                        </p:attrNameLst>
                                      </p:cBhvr>
                                      <p:to>
                                        <p:strVal val="visible"/>
                                      </p:to>
                                    </p:set>
                                    <p:animEffect transition="in" filter="slide(fromBottom)">
                                      <p:cBhvr>
                                        <p:cTn id="18" dur="500"/>
                                        <p:tgtEl>
                                          <p:spTgt spid="17510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75107">
                                            <p:txEl>
                                              <p:pRg st="5" end="5"/>
                                            </p:txEl>
                                          </p:spTgt>
                                        </p:tgtEl>
                                        <p:attrNameLst>
                                          <p:attrName>style.visibility</p:attrName>
                                        </p:attrNameLst>
                                      </p:cBhvr>
                                      <p:to>
                                        <p:strVal val="visible"/>
                                      </p:to>
                                    </p:set>
                                    <p:animEffect transition="in" filter="slide(fromBottom)">
                                      <p:cBhvr>
                                        <p:cTn id="23" dur="500"/>
                                        <p:tgtEl>
                                          <p:spTgt spid="175107">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75107">
                                            <p:txEl>
                                              <p:pRg st="6" end="6"/>
                                            </p:txEl>
                                          </p:spTgt>
                                        </p:tgtEl>
                                        <p:attrNameLst>
                                          <p:attrName>style.visibility</p:attrName>
                                        </p:attrNameLst>
                                      </p:cBhvr>
                                      <p:to>
                                        <p:strVal val="visible"/>
                                      </p:to>
                                    </p:set>
                                    <p:animEffect transition="in" filter="slide(fromBottom)">
                                      <p:cBhvr>
                                        <p:cTn id="26" dur="500"/>
                                        <p:tgtEl>
                                          <p:spTgt spid="175107">
                                            <p:txEl>
                                              <p:pRg st="6" end="6"/>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75107">
                                            <p:txEl>
                                              <p:pRg st="7" end="7"/>
                                            </p:txEl>
                                          </p:spTgt>
                                        </p:tgtEl>
                                        <p:attrNameLst>
                                          <p:attrName>style.visibility</p:attrName>
                                        </p:attrNameLst>
                                      </p:cBhvr>
                                      <p:to>
                                        <p:strVal val="visible"/>
                                      </p:to>
                                    </p:set>
                                    <p:animEffect transition="in" filter="slide(fromBottom)">
                                      <p:cBhvr>
                                        <p:cTn id="29" dur="500"/>
                                        <p:tgtEl>
                                          <p:spTgt spid="175107">
                                            <p:txEl>
                                              <p:pRg st="7" end="7"/>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75107">
                                            <p:txEl>
                                              <p:pRg st="8" end="8"/>
                                            </p:txEl>
                                          </p:spTgt>
                                        </p:tgtEl>
                                        <p:attrNameLst>
                                          <p:attrName>style.visibility</p:attrName>
                                        </p:attrNameLst>
                                      </p:cBhvr>
                                      <p:to>
                                        <p:strVal val="visible"/>
                                      </p:to>
                                    </p:set>
                                    <p:animEffect transition="in" filter="slide(fromBottom)">
                                      <p:cBhvr>
                                        <p:cTn id="32" dur="500"/>
                                        <p:tgtEl>
                                          <p:spTgt spid="17510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75107">
                                            <p:txEl>
                                              <p:pRg st="9" end="9"/>
                                            </p:txEl>
                                          </p:spTgt>
                                        </p:tgtEl>
                                        <p:attrNameLst>
                                          <p:attrName>style.visibility</p:attrName>
                                        </p:attrNameLst>
                                      </p:cBhvr>
                                      <p:to>
                                        <p:strVal val="visible"/>
                                      </p:to>
                                    </p:set>
                                    <p:animEffect transition="in" filter="slide(fromBottom)">
                                      <p:cBhvr>
                                        <p:cTn id="37" dur="500"/>
                                        <p:tgtEl>
                                          <p:spTgt spid="175107">
                                            <p:txEl>
                                              <p:pRg st="9" end="9"/>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175107">
                                            <p:txEl>
                                              <p:pRg st="10" end="10"/>
                                            </p:txEl>
                                          </p:spTgt>
                                        </p:tgtEl>
                                        <p:attrNameLst>
                                          <p:attrName>style.visibility</p:attrName>
                                        </p:attrNameLst>
                                      </p:cBhvr>
                                      <p:to>
                                        <p:strVal val="visible"/>
                                      </p:to>
                                    </p:set>
                                    <p:animEffect transition="in" filter="slide(fromBottom)">
                                      <p:cBhvr>
                                        <p:cTn id="40" dur="500"/>
                                        <p:tgtEl>
                                          <p:spTgt spid="175107">
                                            <p:txEl>
                                              <p:pRg st="10" end="10"/>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75107">
                                            <p:txEl>
                                              <p:pRg st="11" end="11"/>
                                            </p:txEl>
                                          </p:spTgt>
                                        </p:tgtEl>
                                        <p:attrNameLst>
                                          <p:attrName>style.visibility</p:attrName>
                                        </p:attrNameLst>
                                      </p:cBhvr>
                                      <p:to>
                                        <p:strVal val="visible"/>
                                      </p:to>
                                    </p:set>
                                    <p:animEffect transition="in" filter="slide(fromBottom)">
                                      <p:cBhvr>
                                        <p:cTn id="43" dur="500"/>
                                        <p:tgtEl>
                                          <p:spTgt spid="175107">
                                            <p:txEl>
                                              <p:pRg st="11" end="11"/>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175107">
                                            <p:txEl>
                                              <p:pRg st="12" end="12"/>
                                            </p:txEl>
                                          </p:spTgt>
                                        </p:tgtEl>
                                        <p:attrNameLst>
                                          <p:attrName>style.visibility</p:attrName>
                                        </p:attrNameLst>
                                      </p:cBhvr>
                                      <p:to>
                                        <p:strVal val="visible"/>
                                      </p:to>
                                    </p:set>
                                    <p:animEffect transition="in" filter="slide(fromBottom)">
                                      <p:cBhvr>
                                        <p:cTn id="46" dur="500"/>
                                        <p:tgtEl>
                                          <p:spTgt spid="175107">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nodeType="clickEffect">
                                  <p:stCondLst>
                                    <p:cond delay="0"/>
                                  </p:stCondLst>
                                  <p:childTnLst>
                                    <p:set>
                                      <p:cBhvr>
                                        <p:cTn id="50" dur="1" fill="hold">
                                          <p:stCondLst>
                                            <p:cond delay="0"/>
                                          </p:stCondLst>
                                        </p:cTn>
                                        <p:tgtEl>
                                          <p:spTgt spid="175107">
                                            <p:txEl>
                                              <p:pRg st="13" end="13"/>
                                            </p:txEl>
                                          </p:spTgt>
                                        </p:tgtEl>
                                        <p:attrNameLst>
                                          <p:attrName>style.visibility</p:attrName>
                                        </p:attrNameLst>
                                      </p:cBhvr>
                                      <p:to>
                                        <p:strVal val="visible"/>
                                      </p:to>
                                    </p:set>
                                    <p:animEffect transition="in" filter="slide(fromBottom)">
                                      <p:cBhvr>
                                        <p:cTn id="51" dur="500"/>
                                        <p:tgtEl>
                                          <p:spTgt spid="175107">
                                            <p:txEl>
                                              <p:pRg st="13" end="13"/>
                                            </p:txEl>
                                          </p:spTgt>
                                        </p:tgtEl>
                                      </p:cBhvr>
                                    </p:animEffect>
                                  </p:childTnLst>
                                </p:cTn>
                              </p:par>
                              <p:par>
                                <p:cTn id="52" presetID="12" presetClass="entr" presetSubtype="4" fill="hold" nodeType="withEffect">
                                  <p:stCondLst>
                                    <p:cond delay="0"/>
                                  </p:stCondLst>
                                  <p:childTnLst>
                                    <p:set>
                                      <p:cBhvr>
                                        <p:cTn id="53" dur="1" fill="hold">
                                          <p:stCondLst>
                                            <p:cond delay="0"/>
                                          </p:stCondLst>
                                        </p:cTn>
                                        <p:tgtEl>
                                          <p:spTgt spid="175107">
                                            <p:txEl>
                                              <p:pRg st="14" end="14"/>
                                            </p:txEl>
                                          </p:spTgt>
                                        </p:tgtEl>
                                        <p:attrNameLst>
                                          <p:attrName>style.visibility</p:attrName>
                                        </p:attrNameLst>
                                      </p:cBhvr>
                                      <p:to>
                                        <p:strVal val="visible"/>
                                      </p:to>
                                    </p:set>
                                    <p:animEffect transition="in" filter="slide(fromBottom)">
                                      <p:cBhvr>
                                        <p:cTn id="54" dur="500"/>
                                        <p:tgtEl>
                                          <p:spTgt spid="175107">
                                            <p:txEl>
                                              <p:pRg st="14" end="14"/>
                                            </p:txEl>
                                          </p:spTgt>
                                        </p:tgtEl>
                                      </p:cBhvr>
                                    </p:animEffect>
                                  </p:childTnLst>
                                </p:cTn>
                              </p:par>
                              <p:par>
                                <p:cTn id="55" presetID="12" presetClass="entr" presetSubtype="4" fill="hold" nodeType="withEffect">
                                  <p:stCondLst>
                                    <p:cond delay="0"/>
                                  </p:stCondLst>
                                  <p:childTnLst>
                                    <p:set>
                                      <p:cBhvr>
                                        <p:cTn id="56" dur="1" fill="hold">
                                          <p:stCondLst>
                                            <p:cond delay="0"/>
                                          </p:stCondLst>
                                        </p:cTn>
                                        <p:tgtEl>
                                          <p:spTgt spid="175107">
                                            <p:txEl>
                                              <p:pRg st="15" end="15"/>
                                            </p:txEl>
                                          </p:spTgt>
                                        </p:tgtEl>
                                        <p:attrNameLst>
                                          <p:attrName>style.visibility</p:attrName>
                                        </p:attrNameLst>
                                      </p:cBhvr>
                                      <p:to>
                                        <p:strVal val="visible"/>
                                      </p:to>
                                    </p:set>
                                    <p:animEffect transition="in" filter="slide(fromBottom)">
                                      <p:cBhvr>
                                        <p:cTn id="57" dur="500"/>
                                        <p:tgtEl>
                                          <p:spTgt spid="175107">
                                            <p:txEl>
                                              <p:pRg st="15" end="15"/>
                                            </p:txEl>
                                          </p:spTgt>
                                        </p:tgtEl>
                                      </p:cBhvr>
                                    </p:animEffect>
                                  </p:childTnLst>
                                </p:cTn>
                              </p:par>
                              <p:par>
                                <p:cTn id="58" presetID="12" presetClass="entr" presetSubtype="4" fill="hold" nodeType="withEffect">
                                  <p:stCondLst>
                                    <p:cond delay="0"/>
                                  </p:stCondLst>
                                  <p:childTnLst>
                                    <p:set>
                                      <p:cBhvr>
                                        <p:cTn id="59" dur="1" fill="hold">
                                          <p:stCondLst>
                                            <p:cond delay="0"/>
                                          </p:stCondLst>
                                        </p:cTn>
                                        <p:tgtEl>
                                          <p:spTgt spid="175107">
                                            <p:txEl>
                                              <p:pRg st="16" end="16"/>
                                            </p:txEl>
                                          </p:spTgt>
                                        </p:tgtEl>
                                        <p:attrNameLst>
                                          <p:attrName>style.visibility</p:attrName>
                                        </p:attrNameLst>
                                      </p:cBhvr>
                                      <p:to>
                                        <p:strVal val="visible"/>
                                      </p:to>
                                    </p:set>
                                    <p:animEffect transition="in" filter="slide(fromBottom)">
                                      <p:cBhvr>
                                        <p:cTn id="60" dur="500"/>
                                        <p:tgtEl>
                                          <p:spTgt spid="175107">
                                            <p:txEl>
                                              <p:pRg st="16" end="16"/>
                                            </p:txEl>
                                          </p:spTgt>
                                        </p:tgtEl>
                                      </p:cBhvr>
                                    </p:animEffect>
                                  </p:childTnLst>
                                </p:cTn>
                              </p:par>
                              <p:par>
                                <p:cTn id="61" presetID="12" presetClass="entr" presetSubtype="4" fill="hold" nodeType="withEffect">
                                  <p:stCondLst>
                                    <p:cond delay="0"/>
                                  </p:stCondLst>
                                  <p:childTnLst>
                                    <p:set>
                                      <p:cBhvr>
                                        <p:cTn id="62" dur="1" fill="hold">
                                          <p:stCondLst>
                                            <p:cond delay="0"/>
                                          </p:stCondLst>
                                        </p:cTn>
                                        <p:tgtEl>
                                          <p:spTgt spid="175107">
                                            <p:txEl>
                                              <p:pRg st="17" end="17"/>
                                            </p:txEl>
                                          </p:spTgt>
                                        </p:tgtEl>
                                        <p:attrNameLst>
                                          <p:attrName>style.visibility</p:attrName>
                                        </p:attrNameLst>
                                      </p:cBhvr>
                                      <p:to>
                                        <p:strVal val="visible"/>
                                      </p:to>
                                    </p:set>
                                    <p:animEffect transition="in" filter="slide(fromBottom)">
                                      <p:cBhvr>
                                        <p:cTn id="63" dur="500"/>
                                        <p:tgtEl>
                                          <p:spTgt spid="175107">
                                            <p:txEl>
                                              <p:pRg st="17" end="17"/>
                                            </p:txEl>
                                          </p:spTgt>
                                        </p:tgtEl>
                                      </p:cBhvr>
                                    </p:animEffect>
                                  </p:childTnLst>
                                </p:cTn>
                              </p:par>
                              <p:par>
                                <p:cTn id="64" presetID="12" presetClass="entr" presetSubtype="4" fill="hold" nodeType="withEffect">
                                  <p:stCondLst>
                                    <p:cond delay="0"/>
                                  </p:stCondLst>
                                  <p:childTnLst>
                                    <p:set>
                                      <p:cBhvr>
                                        <p:cTn id="65" dur="1" fill="hold">
                                          <p:stCondLst>
                                            <p:cond delay="0"/>
                                          </p:stCondLst>
                                        </p:cTn>
                                        <p:tgtEl>
                                          <p:spTgt spid="175107">
                                            <p:txEl>
                                              <p:pRg st="18" end="18"/>
                                            </p:txEl>
                                          </p:spTgt>
                                        </p:tgtEl>
                                        <p:attrNameLst>
                                          <p:attrName>style.visibility</p:attrName>
                                        </p:attrNameLst>
                                      </p:cBhvr>
                                      <p:to>
                                        <p:strVal val="visible"/>
                                      </p:to>
                                    </p:set>
                                    <p:animEffect transition="in" filter="slide(fromBottom)">
                                      <p:cBhvr>
                                        <p:cTn id="66" dur="500"/>
                                        <p:tgtEl>
                                          <p:spTgt spid="175107">
                                            <p:txEl>
                                              <p:pRg st="18" end="18"/>
                                            </p:txEl>
                                          </p:spTgt>
                                        </p:tgtEl>
                                      </p:cBhvr>
                                    </p:animEffect>
                                  </p:childTnLst>
                                </p:cTn>
                              </p:par>
                              <p:par>
                                <p:cTn id="67" presetID="12" presetClass="entr" presetSubtype="4" fill="hold" nodeType="withEffect">
                                  <p:stCondLst>
                                    <p:cond delay="0"/>
                                  </p:stCondLst>
                                  <p:childTnLst>
                                    <p:set>
                                      <p:cBhvr>
                                        <p:cTn id="68" dur="1" fill="hold">
                                          <p:stCondLst>
                                            <p:cond delay="0"/>
                                          </p:stCondLst>
                                        </p:cTn>
                                        <p:tgtEl>
                                          <p:spTgt spid="175107">
                                            <p:txEl>
                                              <p:pRg st="19" end="19"/>
                                            </p:txEl>
                                          </p:spTgt>
                                        </p:tgtEl>
                                        <p:attrNameLst>
                                          <p:attrName>style.visibility</p:attrName>
                                        </p:attrNameLst>
                                      </p:cBhvr>
                                      <p:to>
                                        <p:strVal val="visible"/>
                                      </p:to>
                                    </p:set>
                                    <p:animEffect transition="in" filter="slide(fromBottom)">
                                      <p:cBhvr>
                                        <p:cTn id="69" dur="500"/>
                                        <p:tgtEl>
                                          <p:spTgt spid="175107">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060965E-CF53-4161-9804-2E1CA44857BB}" type="slidenum">
              <a:rPr lang="en-US" altLang="zh-CN"/>
            </a:fld>
            <a:endParaRPr lang="en-US" altLang="zh-CN"/>
          </a:p>
        </p:txBody>
      </p:sp>
      <p:sp>
        <p:nvSpPr>
          <p:cNvPr id="46082" name="Rectangle 3"/>
          <p:cNvSpPr>
            <a:spLocks noGrp="1" noChangeArrowheads="1"/>
          </p:cNvSpPr>
          <p:nvPr>
            <p:ph idx="1"/>
          </p:nvPr>
        </p:nvSpPr>
        <p:spPr>
          <a:xfrm>
            <a:off x="1285592" y="2133601"/>
            <a:ext cx="8925208" cy="3311525"/>
          </a:xfrm>
        </p:spPr>
        <p:txBody>
          <a:bodyPr/>
          <a:lstStyle/>
          <a:p>
            <a:pPr eaLnBrk="1" hangingPunct="1">
              <a:buFontTx/>
              <a:buNone/>
            </a:pPr>
            <a:r>
              <a:rPr lang="en-US" altLang="zh-CN" b="1" dirty="0">
                <a:solidFill>
                  <a:srgbClr val="0000CC"/>
                </a:solidFill>
                <a:latin typeface="微软雅黑" panose="020B0503020204020204" pitchFamily="34" charset="-122"/>
                <a:ea typeface="微软雅黑" panose="020B0503020204020204" pitchFamily="34" charset="-122"/>
              </a:rPr>
              <a:t>public abstract interface </a:t>
            </a:r>
            <a:r>
              <a:rPr lang="en-US" altLang="zh-CN" b="1" dirty="0" err="1">
                <a:solidFill>
                  <a:srgbClr val="0000CC"/>
                </a:solidFill>
                <a:latin typeface="微软雅黑" panose="020B0503020204020204" pitchFamily="34" charset="-122"/>
                <a:ea typeface="微软雅黑" panose="020B0503020204020204" pitchFamily="34" charset="-122"/>
              </a:rPr>
              <a:t>ComputerPart</a:t>
            </a:r>
            <a:r>
              <a:rPr lang="en-US" altLang="zh-CN" b="1" dirty="0">
                <a:solidFill>
                  <a:srgbClr val="0000CC"/>
                </a:solidFill>
                <a:latin typeface="微软雅黑" panose="020B0503020204020204" pitchFamily="34" charset="-122"/>
                <a:ea typeface="微软雅黑" panose="020B0503020204020204" pitchFamily="34" charset="-122"/>
              </a:rPr>
              <a:t> {</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buFontTx/>
              <a:buNone/>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public abstract void accept(Visitor </a:t>
            </a:r>
            <a:r>
              <a:rPr lang="en-US" altLang="zh-CN" dirty="0" err="1">
                <a:latin typeface="微软雅黑" panose="020B0503020204020204" pitchFamily="34" charset="-122"/>
                <a:ea typeface="微软雅黑" panose="020B0503020204020204" pitchFamily="34" charset="-122"/>
              </a:rPr>
              <a:t>vis</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buFontTx/>
              <a:buNone/>
            </a:pPr>
            <a:r>
              <a:rPr lang="en-US" altLang="zh-CN" dirty="0">
                <a:latin typeface="微软雅黑" panose="020B0503020204020204" pitchFamily="34" charset="-122"/>
                <a:ea typeface="微软雅黑" panose="020B0503020204020204" pitchFamily="34" charset="-122"/>
              </a:rPr>
              <a:t>   public abstract String </a:t>
            </a:r>
            <a:r>
              <a:rPr lang="en-US" altLang="zh-CN" dirty="0" err="1">
                <a:latin typeface="微软雅黑" panose="020B0503020204020204" pitchFamily="34" charset="-122"/>
                <a:ea typeface="微软雅黑" panose="020B0503020204020204" pitchFamily="34" charset="-122"/>
              </a:rPr>
              <a:t>getName</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buFontTx/>
              <a:buNone/>
            </a:pPr>
            <a:r>
              <a:rPr lang="en-US" altLang="zh-CN" dirty="0">
                <a:latin typeface="微软雅黑" panose="020B0503020204020204" pitchFamily="34" charset="-122"/>
                <a:ea typeface="微软雅黑" panose="020B0503020204020204" pitchFamily="34" charset="-122"/>
              </a:rPr>
              <a:t>   public abstract double </a:t>
            </a:r>
            <a:r>
              <a:rPr lang="en-US" altLang="zh-CN" dirty="0" err="1">
                <a:latin typeface="微软雅黑" panose="020B0503020204020204" pitchFamily="34" charset="-122"/>
                <a:ea typeface="微软雅黑" panose="020B0503020204020204" pitchFamily="34" charset="-122"/>
              </a:rPr>
              <a:t>getPrice</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buFontTx/>
              <a:buNone/>
            </a:pPr>
            <a:r>
              <a:rPr lang="en-US" altLang="zh-CN" dirty="0">
                <a:latin typeface="微软雅黑" panose="020B0503020204020204" pitchFamily="34" charset="-122"/>
                <a:ea typeface="微软雅黑" panose="020B0503020204020204" pitchFamily="34" charset="-122"/>
              </a:rPr>
              <a:t>   public abstract String </a:t>
            </a:r>
            <a:r>
              <a:rPr lang="en-US" altLang="zh-CN" dirty="0" err="1">
                <a:latin typeface="微软雅黑" panose="020B0503020204020204" pitchFamily="34" charset="-122"/>
                <a:ea typeface="微软雅黑" panose="020B0503020204020204" pitchFamily="34" charset="-122"/>
              </a:rPr>
              <a:t>getDescription</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buFontTx/>
              <a:buNone/>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46083" name="Rectangle 5"/>
          <p:cNvSpPr>
            <a:spLocks noGrp="1" noChangeArrowheads="1"/>
          </p:cNvSpPr>
          <p:nvPr>
            <p:ph type="title"/>
          </p:nvPr>
        </p:nvSpPr>
        <p:spPr>
          <a:xfrm>
            <a:off x="2917825" y="274639"/>
            <a:ext cx="5842000" cy="706437"/>
          </a:xfrm>
        </p:spPr>
        <p:txBody>
          <a:bodyPr/>
          <a:lstStyle/>
          <a:p>
            <a:pPr eaLnBrk="1" hangingPunct="1"/>
            <a:r>
              <a:rPr lang="zh-CN" altLang="en-US" sz="2800" b="1">
                <a:latin typeface="微软雅黑" panose="020B0503020204020204" pitchFamily="34" charset="-122"/>
                <a:ea typeface="微软雅黑" panose="020B0503020204020204" pitchFamily="34" charset="-122"/>
              </a:rPr>
              <a:t>计算机部件销售的例子</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代码</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086549-0373-4877-AF71-AB120B88BDDF}" type="slidenum">
              <a:rPr lang="en-US" altLang="zh-CN"/>
            </a:fld>
            <a:endParaRPr lang="en-US" altLang="zh-CN"/>
          </a:p>
        </p:txBody>
      </p:sp>
      <p:sp>
        <p:nvSpPr>
          <p:cNvPr id="177155" name="Rectangle 3"/>
          <p:cNvSpPr>
            <a:spLocks noGrp="1" noChangeArrowheads="1"/>
          </p:cNvSpPr>
          <p:nvPr>
            <p:ph idx="1"/>
          </p:nvPr>
        </p:nvSpPr>
        <p:spPr>
          <a:xfrm>
            <a:off x="289711" y="981076"/>
            <a:ext cx="11208190" cy="5688012"/>
          </a:xfrm>
        </p:spPr>
        <p:txBody>
          <a:bodyPr>
            <a:noAutofit/>
          </a:bodyPr>
          <a:lstStyle/>
          <a:p>
            <a:pPr eaLnBrk="1" hangingPunct="1">
              <a:lnSpc>
                <a:spcPct val="80000"/>
              </a:lnSpc>
              <a:buFontTx/>
              <a:buNone/>
            </a:pPr>
            <a:r>
              <a:rPr lang="en-US" altLang="zh-CN" sz="2400" b="1" dirty="0">
                <a:solidFill>
                  <a:srgbClr val="0000CC"/>
                </a:solidFill>
                <a:latin typeface="微软雅黑" panose="020B0503020204020204" pitchFamily="34" charset="-122"/>
                <a:ea typeface="微软雅黑" panose="020B0503020204020204" pitchFamily="34" charset="-122"/>
              </a:rPr>
              <a:t>public class Microprocessor implements </a:t>
            </a:r>
            <a:r>
              <a:rPr lang="en-US" altLang="zh-CN" sz="2400" b="1" dirty="0" err="1">
                <a:solidFill>
                  <a:srgbClr val="0000CC"/>
                </a:solidFill>
                <a:latin typeface="微软雅黑" panose="020B0503020204020204" pitchFamily="34" charset="-122"/>
                <a:ea typeface="微软雅黑" panose="020B0503020204020204" pitchFamily="34" charset="-122"/>
              </a:rPr>
              <a:t>ComputerPart</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CC"/>
                </a:solidFill>
                <a:latin typeface="微软雅黑" panose="020B0503020204020204" pitchFamily="34" charset="-122"/>
                <a:ea typeface="微软雅黑" panose="020B0503020204020204" pitchFamily="34" charset="-122"/>
              </a:rPr>
              <a:t>public static final String NAME = "Microprocessor";</a:t>
            </a:r>
            <a:endParaRPr lang="en-US" altLang="zh-CN" sz="2400"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solidFill>
                  <a:srgbClr val="0000CC"/>
                </a:solidFill>
                <a:latin typeface="微软雅黑" panose="020B0503020204020204" pitchFamily="34" charset="-122"/>
                <a:ea typeface="微软雅黑" panose="020B0503020204020204" pitchFamily="34" charset="-122"/>
              </a:rPr>
              <a:t>	private final double PRICE = 80.00;</a:t>
            </a:r>
            <a:endParaRPr lang="en-US" altLang="zh-CN" sz="2400"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solidFill>
                  <a:srgbClr val="0000CC"/>
                </a:solidFill>
                <a:latin typeface="微软雅黑" panose="020B0503020204020204" pitchFamily="34" charset="-122"/>
                <a:ea typeface="微软雅黑" panose="020B0503020204020204" pitchFamily="34" charset="-122"/>
              </a:rPr>
              <a:t>	public static final String FEATURES = "Microprocessor. Intel BJ786";</a:t>
            </a:r>
            <a:endParaRPr lang="en-US" altLang="zh-CN" sz="2400"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b="1" dirty="0" smtClean="0">
                <a:solidFill>
                  <a:srgbClr val="0000CC"/>
                </a:solidFill>
                <a:latin typeface="微软雅黑" panose="020B0503020204020204" pitchFamily="34" charset="-122"/>
                <a:ea typeface="微软雅黑" panose="020B0503020204020204" pitchFamily="34" charset="-122"/>
              </a:rPr>
              <a:t>public </a:t>
            </a:r>
            <a:r>
              <a:rPr lang="en-US" altLang="zh-CN" sz="2400" b="1" dirty="0">
                <a:solidFill>
                  <a:srgbClr val="0000CC"/>
                </a:solidFill>
                <a:latin typeface="微软雅黑" panose="020B0503020204020204" pitchFamily="34" charset="-122"/>
                <a:ea typeface="微软雅黑" panose="020B0503020204020204" pitchFamily="34" charset="-122"/>
              </a:rPr>
              <a:t>String </a:t>
            </a:r>
            <a:r>
              <a:rPr lang="en-US" altLang="zh-CN" sz="2400" b="1" dirty="0" err="1">
                <a:solidFill>
                  <a:srgbClr val="0000CC"/>
                </a:solidFill>
                <a:latin typeface="微软雅黑" panose="020B0503020204020204" pitchFamily="34" charset="-122"/>
                <a:ea typeface="微软雅黑" panose="020B0503020204020204" pitchFamily="34" charset="-122"/>
              </a:rPr>
              <a:t>getName</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return NAME;</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public double </a:t>
            </a:r>
            <a:r>
              <a:rPr lang="en-US" altLang="zh-CN" sz="2400" b="1" dirty="0" err="1">
                <a:solidFill>
                  <a:srgbClr val="0000CC"/>
                </a:solidFill>
                <a:latin typeface="微软雅黑" panose="020B0503020204020204" pitchFamily="34" charset="-122"/>
                <a:ea typeface="微软雅黑" panose="020B0503020204020204" pitchFamily="34" charset="-122"/>
              </a:rPr>
              <a:t>getPrice</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return PRICE;</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public String </a:t>
            </a:r>
            <a:r>
              <a:rPr lang="en-US" altLang="zh-CN" sz="2400" b="1" dirty="0" err="1">
                <a:solidFill>
                  <a:srgbClr val="0000CC"/>
                </a:solidFill>
                <a:latin typeface="微软雅黑" panose="020B0503020204020204" pitchFamily="34" charset="-122"/>
                <a:ea typeface="微软雅黑" panose="020B0503020204020204" pitchFamily="34" charset="-122"/>
              </a:rPr>
              <a:t>getDescription</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return FEATURES;</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public void accept(Visitor v){</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System.out.println</a:t>
            </a:r>
            <a:r>
              <a:rPr lang="en-US" altLang="zh-CN" sz="2400" dirty="0">
                <a:latin typeface="微软雅黑" panose="020B0503020204020204" pitchFamily="34" charset="-122"/>
                <a:ea typeface="微软雅黑" panose="020B0503020204020204" pitchFamily="34" charset="-122"/>
              </a:rPr>
              <a:t>("Microprocessor has been visited.");</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v.visitMicroprocessor</a:t>
            </a:r>
            <a:r>
              <a:rPr lang="en-US" altLang="zh-CN" sz="2400" dirty="0">
                <a:latin typeface="微软雅黑" panose="020B0503020204020204" pitchFamily="34" charset="-122"/>
                <a:ea typeface="微软雅黑" panose="020B0503020204020204" pitchFamily="34" charset="-122"/>
              </a:rPr>
              <a:t>(this);</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spcBef>
                <a:spcPct val="0"/>
              </a:spcBef>
              <a:buFontTx/>
              <a:buNone/>
            </a:pP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47107" name="Rectangle 5"/>
          <p:cNvSpPr>
            <a:spLocks noGrp="1" noChangeArrowheads="1"/>
          </p:cNvSpPr>
          <p:nvPr>
            <p:ph type="title"/>
          </p:nvPr>
        </p:nvSpPr>
        <p:spPr>
          <a:xfrm>
            <a:off x="3060700" y="274639"/>
            <a:ext cx="5843588" cy="706437"/>
          </a:xfrm>
        </p:spPr>
        <p:txBody>
          <a:bodyPr/>
          <a:lstStyle/>
          <a:p>
            <a:pPr eaLnBrk="1" hangingPunct="1"/>
            <a:r>
              <a:rPr lang="zh-CN" altLang="en-US" sz="2800" b="1">
                <a:latin typeface="微软雅黑" panose="020B0503020204020204" pitchFamily="34" charset="-122"/>
                <a:ea typeface="微软雅黑" panose="020B0503020204020204" pitchFamily="34" charset="-122"/>
              </a:rPr>
              <a:t>计算机部件销售的例子</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代码</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7155">
                                            <p:txEl>
                                              <p:pRg st="1" end="1"/>
                                            </p:txEl>
                                          </p:spTgt>
                                        </p:tgtEl>
                                        <p:attrNameLst>
                                          <p:attrName>style.visibility</p:attrName>
                                        </p:attrNameLst>
                                      </p:cBhvr>
                                      <p:to>
                                        <p:strVal val="visible"/>
                                      </p:to>
                                    </p:set>
                                    <p:animEffect transition="in" filter="slide(fromBottom)">
                                      <p:cBhvr>
                                        <p:cTn id="7" dur="500"/>
                                        <p:tgtEl>
                                          <p:spTgt spid="1771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77155">
                                            <p:txEl>
                                              <p:pRg st="2" end="2"/>
                                            </p:txEl>
                                          </p:spTgt>
                                        </p:tgtEl>
                                        <p:attrNameLst>
                                          <p:attrName>style.visibility</p:attrName>
                                        </p:attrNameLst>
                                      </p:cBhvr>
                                      <p:to>
                                        <p:strVal val="visible"/>
                                      </p:to>
                                    </p:set>
                                    <p:animEffect transition="in" filter="slide(fromBottom)">
                                      <p:cBhvr>
                                        <p:cTn id="10" dur="500"/>
                                        <p:tgtEl>
                                          <p:spTgt spid="177155">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77155">
                                            <p:txEl>
                                              <p:pRg st="3" end="3"/>
                                            </p:txEl>
                                          </p:spTgt>
                                        </p:tgtEl>
                                        <p:attrNameLst>
                                          <p:attrName>style.visibility</p:attrName>
                                        </p:attrNameLst>
                                      </p:cBhvr>
                                      <p:to>
                                        <p:strVal val="visible"/>
                                      </p:to>
                                    </p:set>
                                    <p:animEffect transition="in" filter="slide(fromBottom)">
                                      <p:cBhvr>
                                        <p:cTn id="13" dur="500"/>
                                        <p:tgtEl>
                                          <p:spTgt spid="17715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77155">
                                            <p:txEl>
                                              <p:pRg st="5" end="5"/>
                                            </p:txEl>
                                          </p:spTgt>
                                        </p:tgtEl>
                                        <p:attrNameLst>
                                          <p:attrName>style.visibility</p:attrName>
                                        </p:attrNameLst>
                                      </p:cBhvr>
                                      <p:to>
                                        <p:strVal val="visible"/>
                                      </p:to>
                                    </p:set>
                                    <p:animEffect transition="in" filter="slide(fromBottom)">
                                      <p:cBhvr>
                                        <p:cTn id="18" dur="500"/>
                                        <p:tgtEl>
                                          <p:spTgt spid="177155">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77155">
                                            <p:txEl>
                                              <p:pRg st="6" end="6"/>
                                            </p:txEl>
                                          </p:spTgt>
                                        </p:tgtEl>
                                        <p:attrNameLst>
                                          <p:attrName>style.visibility</p:attrName>
                                        </p:attrNameLst>
                                      </p:cBhvr>
                                      <p:to>
                                        <p:strVal val="visible"/>
                                      </p:to>
                                    </p:set>
                                    <p:animEffect transition="in" filter="slide(fromBottom)">
                                      <p:cBhvr>
                                        <p:cTn id="21" dur="500"/>
                                        <p:tgtEl>
                                          <p:spTgt spid="177155">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77155">
                                            <p:txEl>
                                              <p:pRg st="7" end="7"/>
                                            </p:txEl>
                                          </p:spTgt>
                                        </p:tgtEl>
                                        <p:attrNameLst>
                                          <p:attrName>style.visibility</p:attrName>
                                        </p:attrNameLst>
                                      </p:cBhvr>
                                      <p:to>
                                        <p:strVal val="visible"/>
                                      </p:to>
                                    </p:set>
                                    <p:animEffect transition="in" filter="slide(fromBottom)">
                                      <p:cBhvr>
                                        <p:cTn id="24" dur="500"/>
                                        <p:tgtEl>
                                          <p:spTgt spid="177155">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77155">
                                            <p:txEl>
                                              <p:pRg st="8" end="8"/>
                                            </p:txEl>
                                          </p:spTgt>
                                        </p:tgtEl>
                                        <p:attrNameLst>
                                          <p:attrName>style.visibility</p:attrName>
                                        </p:attrNameLst>
                                      </p:cBhvr>
                                      <p:to>
                                        <p:strVal val="visible"/>
                                      </p:to>
                                    </p:set>
                                    <p:animEffect transition="in" filter="slide(fromBottom)">
                                      <p:cBhvr>
                                        <p:cTn id="29" dur="500"/>
                                        <p:tgtEl>
                                          <p:spTgt spid="177155">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77155">
                                            <p:txEl>
                                              <p:pRg st="9" end="9"/>
                                            </p:txEl>
                                          </p:spTgt>
                                        </p:tgtEl>
                                        <p:attrNameLst>
                                          <p:attrName>style.visibility</p:attrName>
                                        </p:attrNameLst>
                                      </p:cBhvr>
                                      <p:to>
                                        <p:strVal val="visible"/>
                                      </p:to>
                                    </p:set>
                                    <p:animEffect transition="in" filter="slide(fromBottom)">
                                      <p:cBhvr>
                                        <p:cTn id="32" dur="500"/>
                                        <p:tgtEl>
                                          <p:spTgt spid="177155">
                                            <p:txEl>
                                              <p:pRg st="9" end="9"/>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77155">
                                            <p:txEl>
                                              <p:pRg st="10" end="10"/>
                                            </p:txEl>
                                          </p:spTgt>
                                        </p:tgtEl>
                                        <p:attrNameLst>
                                          <p:attrName>style.visibility</p:attrName>
                                        </p:attrNameLst>
                                      </p:cBhvr>
                                      <p:to>
                                        <p:strVal val="visible"/>
                                      </p:to>
                                    </p:set>
                                    <p:animEffect transition="in" filter="slide(fromBottom)">
                                      <p:cBhvr>
                                        <p:cTn id="35" dur="500"/>
                                        <p:tgtEl>
                                          <p:spTgt spid="177155">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77155">
                                            <p:txEl>
                                              <p:pRg st="11" end="11"/>
                                            </p:txEl>
                                          </p:spTgt>
                                        </p:tgtEl>
                                        <p:attrNameLst>
                                          <p:attrName>style.visibility</p:attrName>
                                        </p:attrNameLst>
                                      </p:cBhvr>
                                      <p:to>
                                        <p:strVal val="visible"/>
                                      </p:to>
                                    </p:set>
                                    <p:animEffect transition="in" filter="slide(fromBottom)">
                                      <p:cBhvr>
                                        <p:cTn id="40" dur="500"/>
                                        <p:tgtEl>
                                          <p:spTgt spid="177155">
                                            <p:txEl>
                                              <p:pRg st="11" end="11"/>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77155">
                                            <p:txEl>
                                              <p:pRg st="12" end="12"/>
                                            </p:txEl>
                                          </p:spTgt>
                                        </p:tgtEl>
                                        <p:attrNameLst>
                                          <p:attrName>style.visibility</p:attrName>
                                        </p:attrNameLst>
                                      </p:cBhvr>
                                      <p:to>
                                        <p:strVal val="visible"/>
                                      </p:to>
                                    </p:set>
                                    <p:animEffect transition="in" filter="slide(fromBottom)">
                                      <p:cBhvr>
                                        <p:cTn id="43" dur="500"/>
                                        <p:tgtEl>
                                          <p:spTgt spid="177155">
                                            <p:txEl>
                                              <p:pRg st="12" end="12"/>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177155">
                                            <p:txEl>
                                              <p:pRg st="13" end="13"/>
                                            </p:txEl>
                                          </p:spTgt>
                                        </p:tgtEl>
                                        <p:attrNameLst>
                                          <p:attrName>style.visibility</p:attrName>
                                        </p:attrNameLst>
                                      </p:cBhvr>
                                      <p:to>
                                        <p:strVal val="visible"/>
                                      </p:to>
                                    </p:set>
                                    <p:animEffect transition="in" filter="slide(fromBottom)">
                                      <p:cBhvr>
                                        <p:cTn id="46" dur="500"/>
                                        <p:tgtEl>
                                          <p:spTgt spid="177155">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nodeType="clickEffect">
                                  <p:stCondLst>
                                    <p:cond delay="0"/>
                                  </p:stCondLst>
                                  <p:childTnLst>
                                    <p:set>
                                      <p:cBhvr>
                                        <p:cTn id="50" dur="1" fill="hold">
                                          <p:stCondLst>
                                            <p:cond delay="0"/>
                                          </p:stCondLst>
                                        </p:cTn>
                                        <p:tgtEl>
                                          <p:spTgt spid="177155">
                                            <p:txEl>
                                              <p:pRg st="14" end="14"/>
                                            </p:txEl>
                                          </p:spTgt>
                                        </p:tgtEl>
                                        <p:attrNameLst>
                                          <p:attrName>style.visibility</p:attrName>
                                        </p:attrNameLst>
                                      </p:cBhvr>
                                      <p:to>
                                        <p:strVal val="visible"/>
                                      </p:to>
                                    </p:set>
                                    <p:animEffect transition="in" filter="slide(fromBottom)">
                                      <p:cBhvr>
                                        <p:cTn id="51" dur="500"/>
                                        <p:tgtEl>
                                          <p:spTgt spid="177155">
                                            <p:txEl>
                                              <p:pRg st="14" end="14"/>
                                            </p:txEl>
                                          </p:spTgt>
                                        </p:tgtEl>
                                      </p:cBhvr>
                                    </p:animEffect>
                                  </p:childTnLst>
                                </p:cTn>
                              </p:par>
                              <p:par>
                                <p:cTn id="52" presetID="12" presetClass="entr" presetSubtype="4" fill="hold" nodeType="withEffect">
                                  <p:stCondLst>
                                    <p:cond delay="0"/>
                                  </p:stCondLst>
                                  <p:childTnLst>
                                    <p:set>
                                      <p:cBhvr>
                                        <p:cTn id="53" dur="1" fill="hold">
                                          <p:stCondLst>
                                            <p:cond delay="0"/>
                                          </p:stCondLst>
                                        </p:cTn>
                                        <p:tgtEl>
                                          <p:spTgt spid="177155">
                                            <p:txEl>
                                              <p:pRg st="15" end="15"/>
                                            </p:txEl>
                                          </p:spTgt>
                                        </p:tgtEl>
                                        <p:attrNameLst>
                                          <p:attrName>style.visibility</p:attrName>
                                        </p:attrNameLst>
                                      </p:cBhvr>
                                      <p:to>
                                        <p:strVal val="visible"/>
                                      </p:to>
                                    </p:set>
                                    <p:animEffect transition="in" filter="slide(fromBottom)">
                                      <p:cBhvr>
                                        <p:cTn id="54" dur="500"/>
                                        <p:tgtEl>
                                          <p:spTgt spid="177155">
                                            <p:txEl>
                                              <p:pRg st="15" end="15"/>
                                            </p:txEl>
                                          </p:spTgt>
                                        </p:tgtEl>
                                      </p:cBhvr>
                                    </p:animEffect>
                                  </p:childTnLst>
                                </p:cTn>
                              </p:par>
                              <p:par>
                                <p:cTn id="55" presetID="12" presetClass="entr" presetSubtype="4" fill="hold" nodeType="withEffect">
                                  <p:stCondLst>
                                    <p:cond delay="0"/>
                                  </p:stCondLst>
                                  <p:childTnLst>
                                    <p:set>
                                      <p:cBhvr>
                                        <p:cTn id="56" dur="1" fill="hold">
                                          <p:stCondLst>
                                            <p:cond delay="0"/>
                                          </p:stCondLst>
                                        </p:cTn>
                                        <p:tgtEl>
                                          <p:spTgt spid="177155">
                                            <p:txEl>
                                              <p:pRg st="16" end="16"/>
                                            </p:txEl>
                                          </p:spTgt>
                                        </p:tgtEl>
                                        <p:attrNameLst>
                                          <p:attrName>style.visibility</p:attrName>
                                        </p:attrNameLst>
                                      </p:cBhvr>
                                      <p:to>
                                        <p:strVal val="visible"/>
                                      </p:to>
                                    </p:set>
                                    <p:animEffect transition="in" filter="slide(fromBottom)">
                                      <p:cBhvr>
                                        <p:cTn id="57" dur="500"/>
                                        <p:tgtEl>
                                          <p:spTgt spid="177155">
                                            <p:txEl>
                                              <p:pRg st="16" end="16"/>
                                            </p:txEl>
                                          </p:spTgt>
                                        </p:tgtEl>
                                      </p:cBhvr>
                                    </p:animEffect>
                                  </p:childTnLst>
                                </p:cTn>
                              </p:par>
                              <p:par>
                                <p:cTn id="58" presetID="12" presetClass="entr" presetSubtype="4" fill="hold" nodeType="withEffect">
                                  <p:stCondLst>
                                    <p:cond delay="0"/>
                                  </p:stCondLst>
                                  <p:childTnLst>
                                    <p:set>
                                      <p:cBhvr>
                                        <p:cTn id="59" dur="1" fill="hold">
                                          <p:stCondLst>
                                            <p:cond delay="0"/>
                                          </p:stCondLst>
                                        </p:cTn>
                                        <p:tgtEl>
                                          <p:spTgt spid="177155">
                                            <p:txEl>
                                              <p:pRg st="17" end="17"/>
                                            </p:txEl>
                                          </p:spTgt>
                                        </p:tgtEl>
                                        <p:attrNameLst>
                                          <p:attrName>style.visibility</p:attrName>
                                        </p:attrNameLst>
                                      </p:cBhvr>
                                      <p:to>
                                        <p:strVal val="visible"/>
                                      </p:to>
                                    </p:set>
                                    <p:animEffect transition="in" filter="slide(fromBottom)">
                                      <p:cBhvr>
                                        <p:cTn id="60" dur="500"/>
                                        <p:tgtEl>
                                          <p:spTgt spid="17715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70EF10-2938-4711-BC16-36799D090AFC}" type="slidenum">
              <a:rPr lang="en-US" altLang="zh-CN"/>
            </a:fld>
            <a:endParaRPr lang="en-US" altLang="zh-CN"/>
          </a:p>
        </p:txBody>
      </p:sp>
      <p:sp>
        <p:nvSpPr>
          <p:cNvPr id="48130" name="Rectangle 3"/>
          <p:cNvSpPr>
            <a:spLocks noGrp="1" noChangeArrowheads="1"/>
          </p:cNvSpPr>
          <p:nvPr>
            <p:ph idx="1"/>
          </p:nvPr>
        </p:nvSpPr>
        <p:spPr>
          <a:xfrm>
            <a:off x="905347" y="895352"/>
            <a:ext cx="9560459" cy="5557838"/>
          </a:xfrm>
        </p:spPr>
        <p:txBody>
          <a:bodyPr>
            <a:noAutofit/>
          </a:bodyPr>
          <a:lstStyle/>
          <a:p>
            <a:pPr eaLnBrk="1" hangingPunct="1">
              <a:lnSpc>
                <a:spcPct val="80000"/>
              </a:lnSpc>
              <a:buFontTx/>
              <a:buNone/>
            </a:pPr>
            <a:r>
              <a:rPr lang="en-US" altLang="zh-CN" sz="2000" b="1" dirty="0">
                <a:solidFill>
                  <a:srgbClr val="0000CC"/>
                </a:solidFill>
                <a:latin typeface="微软雅黑" panose="020B0503020204020204" pitchFamily="34" charset="-122"/>
                <a:ea typeface="微软雅黑" panose="020B0503020204020204" pitchFamily="34" charset="-122"/>
              </a:rPr>
              <a:t>public abstract interface Visitor{</a:t>
            </a:r>
            <a:endParaRPr lang="en-US" altLang="zh-CN" sz="20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visitComputerCase</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ComputerCase</a:t>
            </a:r>
            <a:r>
              <a:rPr lang="en-US" altLang="zh-CN" sz="2000" b="1" dirty="0">
                <a:latin typeface="微软雅黑" panose="020B0503020204020204" pitchFamily="34" charset="-122"/>
                <a:ea typeface="微软雅黑" panose="020B0503020204020204" pitchFamily="34" charset="-122"/>
              </a:rPr>
              <a:t>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visitPowerSupply</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PowerSupply</a:t>
            </a:r>
            <a:r>
              <a:rPr lang="en-US" altLang="zh-CN" sz="2000" b="1" dirty="0">
                <a:latin typeface="微软雅黑" panose="020B0503020204020204" pitchFamily="34" charset="-122"/>
                <a:ea typeface="微软雅黑" panose="020B0503020204020204" pitchFamily="34" charset="-122"/>
              </a:rPr>
              <a:t>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visitMotherboard</a:t>
            </a:r>
            <a:r>
              <a:rPr lang="en-US" altLang="zh-CN" sz="2000" b="1" dirty="0">
                <a:latin typeface="微软雅黑" panose="020B0503020204020204" pitchFamily="34" charset="-122"/>
                <a:ea typeface="微软雅黑" panose="020B0503020204020204" pitchFamily="34" charset="-122"/>
              </a:rPr>
              <a:t>(Motherboard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a:t>
            </a:r>
            <a:r>
              <a:rPr lang="pt-BR" altLang="zh-CN" sz="2000" b="1" dirty="0">
                <a:latin typeface="微软雅黑" panose="020B0503020204020204" pitchFamily="34" charset="-122"/>
                <a:ea typeface="微软雅黑" panose="020B0503020204020204" pitchFamily="34" charset="-122"/>
              </a:rPr>
              <a:t>public abstract void visitMicroprocessor(Microprocessor e);</a:t>
            </a:r>
            <a:endParaRPr lang="pt-BR"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pt-BR" altLang="zh-CN"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public abstract void </a:t>
            </a:r>
            <a:r>
              <a:rPr lang="en-US" altLang="zh-CN" sz="2000" b="1" dirty="0" err="1">
                <a:latin typeface="微软雅黑" panose="020B0503020204020204" pitchFamily="34" charset="-122"/>
                <a:ea typeface="微软雅黑" panose="020B0503020204020204" pitchFamily="34" charset="-122"/>
              </a:rPr>
              <a:t>visitMemory</a:t>
            </a:r>
            <a:r>
              <a:rPr lang="en-US" altLang="zh-CN" sz="2000" b="1" dirty="0">
                <a:latin typeface="微软雅黑" panose="020B0503020204020204" pitchFamily="34" charset="-122"/>
                <a:ea typeface="微软雅黑" panose="020B0503020204020204" pitchFamily="34" charset="-122"/>
              </a:rPr>
              <a:t>(Memory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visitDriveController</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DriveController</a:t>
            </a:r>
            <a:r>
              <a:rPr lang="en-US" altLang="zh-CN" sz="2000" b="1" dirty="0">
                <a:latin typeface="微软雅黑" panose="020B0503020204020204" pitchFamily="34" charset="-122"/>
                <a:ea typeface="微软雅黑" panose="020B0503020204020204" pitchFamily="34" charset="-122"/>
              </a:rPr>
              <a:t>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visitHardDiskDrive</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HardDiskDrive</a:t>
            </a:r>
            <a:r>
              <a:rPr lang="en-US" altLang="zh-CN" sz="2000" b="1" dirty="0">
                <a:latin typeface="微软雅黑" panose="020B0503020204020204" pitchFamily="34" charset="-122"/>
                <a:ea typeface="微软雅黑" panose="020B0503020204020204" pitchFamily="34" charset="-122"/>
              </a:rPr>
              <a:t>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visitCDDrive</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CDDrive</a:t>
            </a:r>
            <a:r>
              <a:rPr lang="en-US" altLang="zh-CN" sz="2000" b="1" dirty="0">
                <a:latin typeface="微软雅黑" panose="020B0503020204020204" pitchFamily="34" charset="-122"/>
                <a:ea typeface="微软雅黑" panose="020B0503020204020204" pitchFamily="34" charset="-122"/>
              </a:rPr>
              <a:t>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a:t>
            </a:r>
            <a:r>
              <a:rPr lang="fr-FR" altLang="zh-CN" sz="2000" b="1" dirty="0">
                <a:latin typeface="微软雅黑" panose="020B0503020204020204" pitchFamily="34" charset="-122"/>
                <a:ea typeface="微软雅黑" panose="020B0503020204020204" pitchFamily="34" charset="-122"/>
              </a:rPr>
              <a:t>public abstract void visitDVDDevice (DVDDevice  e);</a:t>
            </a:r>
            <a:endParaRPr lang="fr-FR"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fr-FR" altLang="zh-CN" sz="2000" b="1" dirty="0">
                <a:latin typeface="微软雅黑" panose="020B0503020204020204" pitchFamily="34" charset="-122"/>
                <a:ea typeface="微软雅黑" panose="020B0503020204020204" pitchFamily="34" charset="-122"/>
              </a:rPr>
              <a:t>	</a:t>
            </a:r>
            <a:r>
              <a:rPr lang="pt-BR" altLang="zh-CN" sz="2000" b="1" dirty="0">
                <a:latin typeface="微软雅黑" panose="020B0503020204020204" pitchFamily="34" charset="-122"/>
                <a:ea typeface="微软雅黑" panose="020B0503020204020204" pitchFamily="34" charset="-122"/>
              </a:rPr>
              <a:t>public abstract void visitMonitor (Monitor  e);</a:t>
            </a:r>
            <a:endParaRPr lang="pt-BR"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pt-BR" altLang="zh-CN"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public abstract void </a:t>
            </a:r>
            <a:r>
              <a:rPr lang="en-US" altLang="zh-CN" sz="2000" b="1" dirty="0" err="1">
                <a:latin typeface="微软雅黑" panose="020B0503020204020204" pitchFamily="34" charset="-122"/>
                <a:ea typeface="微软雅黑" panose="020B0503020204020204" pitchFamily="34" charset="-122"/>
              </a:rPr>
              <a:t>visitKeyboard</a:t>
            </a:r>
            <a:r>
              <a:rPr lang="en-US" altLang="zh-CN" sz="2000" b="1" dirty="0">
                <a:latin typeface="微软雅黑" panose="020B0503020204020204" pitchFamily="34" charset="-122"/>
                <a:ea typeface="微软雅黑" panose="020B0503020204020204" pitchFamily="34" charset="-122"/>
              </a:rPr>
              <a:t> (Keyboard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visitMouse</a:t>
            </a:r>
            <a:r>
              <a:rPr lang="en-US" altLang="zh-CN" sz="2000" b="1" dirty="0">
                <a:latin typeface="微软雅黑" panose="020B0503020204020204" pitchFamily="34" charset="-122"/>
                <a:ea typeface="微软雅黑" panose="020B0503020204020204" pitchFamily="34" charset="-122"/>
              </a:rPr>
              <a:t> (Mouse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visitFan</a:t>
            </a:r>
            <a:r>
              <a:rPr lang="en-US" altLang="zh-CN" sz="2000" b="1" dirty="0">
                <a:latin typeface="微软雅黑" panose="020B0503020204020204" pitchFamily="34" charset="-122"/>
                <a:ea typeface="微软雅黑" panose="020B0503020204020204" pitchFamily="34" charset="-122"/>
              </a:rPr>
              <a:t> (Fan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	public abstract void </a:t>
            </a:r>
            <a:r>
              <a:rPr lang="en-US" altLang="zh-CN" sz="2000" b="1" dirty="0" err="1">
                <a:latin typeface="微软雅黑" panose="020B0503020204020204" pitchFamily="34" charset="-122"/>
                <a:ea typeface="微软雅黑" panose="020B0503020204020204" pitchFamily="34" charset="-122"/>
              </a:rPr>
              <a:t>visitVideoCard</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VideoCard</a:t>
            </a:r>
            <a:r>
              <a:rPr lang="en-US" altLang="zh-CN" sz="2000" b="1" dirty="0">
                <a:latin typeface="微软雅黑" panose="020B0503020204020204" pitchFamily="34" charset="-122"/>
                <a:ea typeface="微软雅黑" panose="020B0503020204020204" pitchFamily="34" charset="-122"/>
              </a:rPr>
              <a:t> e);</a:t>
            </a:r>
            <a:endParaRPr lang="en-US" altLang="zh-CN" sz="20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48131" name="Rectangle 5"/>
          <p:cNvSpPr>
            <a:spLocks noGrp="1" noChangeArrowheads="1"/>
          </p:cNvSpPr>
          <p:nvPr>
            <p:ph type="title"/>
          </p:nvPr>
        </p:nvSpPr>
        <p:spPr>
          <a:xfrm>
            <a:off x="3205164" y="188914"/>
            <a:ext cx="5627687" cy="706437"/>
          </a:xfrm>
        </p:spPr>
        <p:txBody>
          <a:bodyPr/>
          <a:lstStyle/>
          <a:p>
            <a:pPr eaLnBrk="1" hangingPunct="1"/>
            <a:r>
              <a:rPr lang="zh-CN" altLang="en-US" sz="2800" b="1">
                <a:latin typeface="微软雅黑" panose="020B0503020204020204" pitchFamily="34" charset="-122"/>
                <a:ea typeface="微软雅黑" panose="020B0503020204020204" pitchFamily="34" charset="-122"/>
              </a:rPr>
              <a:t>计算机部件销售的例子</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代码</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idx="1"/>
          </p:nvPr>
        </p:nvSpPr>
        <p:spPr>
          <a:xfrm>
            <a:off x="715224" y="993775"/>
            <a:ext cx="8944824" cy="5545137"/>
          </a:xfrm>
        </p:spPr>
        <p:txBody>
          <a:bodyPr/>
          <a:lstStyle/>
          <a:p>
            <a:pPr eaLnBrk="1" hangingPunct="1">
              <a:lnSpc>
                <a:spcPct val="90000"/>
              </a:lnSpc>
              <a:spcBef>
                <a:spcPct val="0"/>
              </a:spcBef>
              <a:buFontTx/>
              <a:buNone/>
            </a:pPr>
            <a:r>
              <a:rPr lang="zh-CN" altLang="en-US" b="1" dirty="0">
                <a:solidFill>
                  <a:srgbClr val="0000CC"/>
                </a:solidFill>
                <a:latin typeface="微软雅黑" panose="020B0503020204020204" pitchFamily="34" charset="-122"/>
                <a:ea typeface="微软雅黑" panose="020B0503020204020204" pitchFamily="34" charset="-122"/>
              </a:rPr>
              <a:t>本类省略了大量代码</a:t>
            </a:r>
            <a:endParaRPr lang="zh-CN" altLang="en-US"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b="1" dirty="0">
                <a:solidFill>
                  <a:srgbClr val="0000CC"/>
                </a:solidFill>
                <a:latin typeface="微软雅黑" panose="020B0503020204020204" pitchFamily="34" charset="-122"/>
                <a:ea typeface="微软雅黑" panose="020B0503020204020204" pitchFamily="34" charset="-122"/>
              </a:rPr>
              <a:t>public class </a:t>
            </a:r>
            <a:r>
              <a:rPr lang="en-US" altLang="zh-CN" b="1" dirty="0" err="1">
                <a:solidFill>
                  <a:srgbClr val="0000CC"/>
                </a:solidFill>
                <a:latin typeface="微软雅黑" panose="020B0503020204020204" pitchFamily="34" charset="-122"/>
                <a:ea typeface="微软雅黑" panose="020B0503020204020204" pitchFamily="34" charset="-122"/>
              </a:rPr>
              <a:t>PriceVisitor</a:t>
            </a:r>
            <a:r>
              <a:rPr lang="en-US" altLang="zh-CN" b="1" dirty="0">
                <a:solidFill>
                  <a:srgbClr val="0000CC"/>
                </a:solidFill>
                <a:latin typeface="微软雅黑" panose="020B0503020204020204" pitchFamily="34" charset="-122"/>
                <a:ea typeface="微软雅黑" panose="020B0503020204020204" pitchFamily="34" charset="-122"/>
              </a:rPr>
              <a:t> implements Visitor{</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private double total =0 ;</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public double price = 0;</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ArrayList</a:t>
            </a:r>
            <a:r>
              <a:rPr lang="en-US" altLang="zh-CN" sz="2000" dirty="0">
                <a:latin typeface="微软雅黑" panose="020B0503020204020204" pitchFamily="34" charset="-122"/>
                <a:ea typeface="微软雅黑" panose="020B0503020204020204" pitchFamily="34" charset="-122"/>
              </a:rPr>
              <a:t>&lt;Double&gt; </a:t>
            </a:r>
            <a:r>
              <a:rPr lang="en-US" altLang="zh-CN" sz="2000" dirty="0" err="1">
                <a:latin typeface="微软雅黑" panose="020B0503020204020204" pitchFamily="34" charset="-122"/>
                <a:ea typeface="微软雅黑" panose="020B0503020204020204" pitchFamily="34" charset="-122"/>
              </a:rPr>
              <a:t>partsPrices</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0000CC"/>
                </a:solidFill>
                <a:latin typeface="微软雅黑" panose="020B0503020204020204" pitchFamily="34" charset="-122"/>
                <a:ea typeface="微软雅黑" panose="020B0503020204020204" pitchFamily="34" charset="-122"/>
              </a:rPr>
              <a:t>public </a:t>
            </a:r>
            <a:r>
              <a:rPr lang="en-US" altLang="zh-CN" sz="2000" b="1" dirty="0" err="1">
                <a:solidFill>
                  <a:srgbClr val="0000CC"/>
                </a:solidFill>
                <a:latin typeface="微软雅黑" panose="020B0503020204020204" pitchFamily="34" charset="-122"/>
                <a:ea typeface="微软雅黑" panose="020B0503020204020204" pitchFamily="34" charset="-122"/>
              </a:rPr>
              <a:t>PriceVisitor</a:t>
            </a:r>
            <a:r>
              <a:rPr lang="en-US" altLang="zh-CN" sz="2000" b="1" dirty="0">
                <a:solidFill>
                  <a:srgbClr val="0000CC"/>
                </a:solidFill>
                <a:latin typeface="微软雅黑" panose="020B0503020204020204" pitchFamily="34" charset="-122"/>
                <a:ea typeface="微软雅黑" panose="020B0503020204020204" pitchFamily="34" charset="-122"/>
              </a:rPr>
              <a:t>()  { </a:t>
            </a:r>
            <a:endParaRPr lang="en-US" altLang="zh-CN" sz="2000" b="1" dirty="0">
              <a:solidFill>
                <a:srgbClr val="0000CC"/>
              </a:solidFill>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partsPrices</a:t>
            </a:r>
            <a:r>
              <a:rPr lang="en-US" altLang="zh-CN" sz="2000" dirty="0">
                <a:latin typeface="微软雅黑" panose="020B0503020204020204" pitchFamily="34" charset="-122"/>
                <a:ea typeface="微软雅黑" panose="020B0503020204020204" pitchFamily="34" charset="-122"/>
              </a:rPr>
              <a:t> = new </a:t>
            </a:r>
            <a:r>
              <a:rPr lang="en-US" altLang="zh-CN" sz="2000" dirty="0" err="1">
                <a:latin typeface="微软雅黑" panose="020B0503020204020204" pitchFamily="34" charset="-122"/>
                <a:ea typeface="微软雅黑" panose="020B0503020204020204" pitchFamily="34" charset="-122"/>
              </a:rPr>
              <a:t>ArrayList</a:t>
            </a:r>
            <a:r>
              <a:rPr lang="en-US" altLang="zh-CN" sz="2000" dirty="0">
                <a:latin typeface="微软雅黑" panose="020B0503020204020204" pitchFamily="34" charset="-122"/>
                <a:ea typeface="微软雅黑" panose="020B0503020204020204" pitchFamily="34" charset="-122"/>
              </a:rPr>
              <a:t>&lt;Double&gt;();</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pt-BR" altLang="zh-CN" sz="2000" dirty="0">
                <a:latin typeface="微软雅黑" panose="020B0503020204020204" pitchFamily="34" charset="-122"/>
                <a:ea typeface="微软雅黑" panose="020B0503020204020204" pitchFamily="34" charset="-122"/>
              </a:rPr>
              <a:t>}</a:t>
            </a:r>
            <a:endParaRPr lang="pt-BR"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pt-BR" altLang="zh-CN" sz="2000" dirty="0">
                <a:latin typeface="微软雅黑" panose="020B0503020204020204" pitchFamily="34" charset="-122"/>
                <a:ea typeface="微软雅黑" panose="020B0503020204020204" pitchFamily="34" charset="-122"/>
              </a:rPr>
              <a:t>	</a:t>
            </a:r>
            <a:r>
              <a:rPr lang="pt-BR" altLang="zh-CN" sz="2000" b="1" dirty="0">
                <a:solidFill>
                  <a:srgbClr val="0000CC"/>
                </a:solidFill>
                <a:latin typeface="微软雅黑" panose="020B0503020204020204" pitchFamily="34" charset="-122"/>
                <a:ea typeface="微软雅黑" panose="020B0503020204020204" pitchFamily="34" charset="-122"/>
              </a:rPr>
              <a:t>public void visitComputerCase(ComputerCase e) { </a:t>
            </a:r>
            <a:endParaRPr lang="pt-BR" altLang="zh-CN" sz="2000" b="1" dirty="0">
              <a:solidFill>
                <a:srgbClr val="0000CC"/>
              </a:solidFill>
              <a:latin typeface="微软雅黑" panose="020B0503020204020204" pitchFamily="34" charset="-122"/>
              <a:ea typeface="微软雅黑" panose="020B0503020204020204" pitchFamily="34" charset="-122"/>
            </a:endParaRPr>
          </a:p>
          <a:p>
            <a:pPr lvl="1"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price = </a:t>
            </a:r>
            <a:r>
              <a:rPr lang="en-US" altLang="zh-CN" sz="2000" dirty="0" err="1">
                <a:latin typeface="微软雅黑" panose="020B0503020204020204" pitchFamily="34" charset="-122"/>
                <a:ea typeface="微软雅黑" panose="020B0503020204020204" pitchFamily="34" charset="-122"/>
              </a:rPr>
              <a:t>e.getPrice</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lvl="1"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partsPrices.add</a:t>
            </a:r>
            <a:r>
              <a:rPr lang="en-US" altLang="zh-CN" sz="2000" dirty="0">
                <a:latin typeface="微软雅黑" panose="020B0503020204020204" pitchFamily="34" charset="-122"/>
                <a:ea typeface="微软雅黑" panose="020B0503020204020204" pitchFamily="34" charset="-122"/>
              </a:rPr>
              <a:t>(new Double(price));		</a:t>
            </a:r>
            <a:endParaRPr lang="en-US" altLang="zh-CN" sz="2000" dirty="0">
              <a:latin typeface="微软雅黑" panose="020B0503020204020204" pitchFamily="34" charset="-122"/>
              <a:ea typeface="微软雅黑" panose="020B0503020204020204" pitchFamily="34" charset="-122"/>
            </a:endParaRPr>
          </a:p>
          <a:p>
            <a:pPr lvl="1"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total += price;</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	</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0000CC"/>
                </a:solidFill>
                <a:latin typeface="微软雅黑" panose="020B0503020204020204" pitchFamily="34" charset="-122"/>
                <a:ea typeface="微软雅黑" panose="020B0503020204020204" pitchFamily="34" charset="-122"/>
              </a:rPr>
              <a:t>public </a:t>
            </a:r>
            <a:r>
              <a:rPr lang="en-US" altLang="zh-CN" sz="2000" b="1" dirty="0" err="1">
                <a:solidFill>
                  <a:srgbClr val="0000CC"/>
                </a:solidFill>
                <a:latin typeface="微软雅黑" panose="020B0503020204020204" pitchFamily="34" charset="-122"/>
                <a:ea typeface="微软雅黑" panose="020B0503020204020204" pitchFamily="34" charset="-122"/>
              </a:rPr>
              <a:t>ArrayList</a:t>
            </a:r>
            <a:r>
              <a:rPr lang="en-US" altLang="zh-CN" sz="2000" b="1" dirty="0">
                <a:solidFill>
                  <a:srgbClr val="0000CC"/>
                </a:solidFill>
                <a:latin typeface="微软雅黑" panose="020B0503020204020204" pitchFamily="34" charset="-122"/>
                <a:ea typeface="微软雅黑" panose="020B0503020204020204" pitchFamily="34" charset="-122"/>
              </a:rPr>
              <a:t>&lt;Double&gt;  </a:t>
            </a:r>
            <a:r>
              <a:rPr lang="en-US" altLang="zh-CN" sz="2000" b="1" dirty="0" err="1">
                <a:solidFill>
                  <a:srgbClr val="0000CC"/>
                </a:solidFill>
                <a:latin typeface="微软雅黑" panose="020B0503020204020204" pitchFamily="34" charset="-122"/>
                <a:ea typeface="微软雅黑" panose="020B0503020204020204" pitchFamily="34" charset="-122"/>
              </a:rPr>
              <a:t>getPartsPrices</a:t>
            </a:r>
            <a:r>
              <a:rPr lang="en-US" altLang="zh-CN" sz="2000" b="1" dirty="0">
                <a:solidFill>
                  <a:srgbClr val="0000CC"/>
                </a:solidFill>
                <a:latin typeface="微软雅黑" panose="020B0503020204020204" pitchFamily="34" charset="-122"/>
                <a:ea typeface="微软雅黑" panose="020B0503020204020204" pitchFamily="34" charset="-122"/>
              </a:rPr>
              <a:t>() {</a:t>
            </a:r>
            <a:endParaRPr lang="en-US" altLang="zh-CN" sz="2000" b="1" dirty="0">
              <a:solidFill>
                <a:srgbClr val="0000CC"/>
              </a:solidFill>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return </a:t>
            </a:r>
            <a:r>
              <a:rPr lang="en-US" altLang="zh-CN" sz="2000" dirty="0" err="1">
                <a:latin typeface="微软雅黑" panose="020B0503020204020204" pitchFamily="34" charset="-122"/>
                <a:ea typeface="微软雅黑" panose="020B0503020204020204" pitchFamily="34" charset="-122"/>
              </a:rPr>
              <a:t>partsPrices</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0000CC"/>
                </a:solidFill>
                <a:latin typeface="微软雅黑" panose="020B0503020204020204" pitchFamily="34" charset="-122"/>
                <a:ea typeface="微软雅黑" panose="020B0503020204020204" pitchFamily="34" charset="-122"/>
              </a:rPr>
              <a:t>public double </a:t>
            </a:r>
            <a:r>
              <a:rPr lang="en-US" altLang="zh-CN" sz="2000" b="1" dirty="0" err="1">
                <a:solidFill>
                  <a:srgbClr val="0000CC"/>
                </a:solidFill>
                <a:latin typeface="微软雅黑" panose="020B0503020204020204" pitchFamily="34" charset="-122"/>
                <a:ea typeface="微软雅黑" panose="020B0503020204020204" pitchFamily="34" charset="-122"/>
              </a:rPr>
              <a:t>getPriceTotal</a:t>
            </a:r>
            <a:r>
              <a:rPr lang="en-US" altLang="zh-CN" sz="2000" b="1" dirty="0">
                <a:solidFill>
                  <a:srgbClr val="0000CC"/>
                </a:solidFill>
                <a:latin typeface="微软雅黑" panose="020B0503020204020204" pitchFamily="34" charset="-122"/>
                <a:ea typeface="微软雅黑" panose="020B0503020204020204" pitchFamily="34" charset="-122"/>
              </a:rPr>
              <a:t>(){</a:t>
            </a:r>
            <a:endParaRPr lang="en-US" altLang="zh-CN" sz="2000" b="1" dirty="0">
              <a:solidFill>
                <a:srgbClr val="0000CC"/>
              </a:solidFill>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return total;</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eaLnBrk="1" hangingPunct="1">
              <a:lnSpc>
                <a:spcPct val="85000"/>
              </a:lnSpc>
              <a:spcBef>
                <a:spcPct val="0"/>
              </a:spcBef>
              <a:buFontTx/>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49155" name="Rectangle 5"/>
          <p:cNvSpPr>
            <a:spLocks noGrp="1" noChangeArrowheads="1"/>
          </p:cNvSpPr>
          <p:nvPr>
            <p:ph type="title"/>
          </p:nvPr>
        </p:nvSpPr>
        <p:spPr>
          <a:xfrm>
            <a:off x="3636963" y="115889"/>
            <a:ext cx="5338762" cy="706437"/>
          </a:xfrm>
        </p:spPr>
        <p:txBody>
          <a:bodyPr/>
          <a:lstStyle/>
          <a:p>
            <a:pPr eaLnBrk="1" hangingPunct="1"/>
            <a:r>
              <a:rPr lang="zh-CN" altLang="en-US" sz="2800" b="1">
                <a:latin typeface="微软雅黑" panose="020B0503020204020204" pitchFamily="34" charset="-122"/>
                <a:ea typeface="微软雅黑" panose="020B0503020204020204" pitchFamily="34" charset="-122"/>
              </a:rPr>
              <a:t>计算机部件销售的例子</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代码</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9203">
                                            <p:txEl>
                                              <p:pRg st="5" end="5"/>
                                            </p:txEl>
                                          </p:spTgt>
                                        </p:tgtEl>
                                        <p:attrNameLst>
                                          <p:attrName>style.visibility</p:attrName>
                                        </p:attrNameLst>
                                      </p:cBhvr>
                                      <p:to>
                                        <p:strVal val="visible"/>
                                      </p:to>
                                    </p:set>
                                    <p:animEffect transition="in" filter="slide(fromBottom)">
                                      <p:cBhvr>
                                        <p:cTn id="7" dur="500"/>
                                        <p:tgtEl>
                                          <p:spTgt spid="179203">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79203">
                                            <p:txEl>
                                              <p:pRg st="6" end="6"/>
                                            </p:txEl>
                                          </p:spTgt>
                                        </p:tgtEl>
                                        <p:attrNameLst>
                                          <p:attrName>style.visibility</p:attrName>
                                        </p:attrNameLst>
                                      </p:cBhvr>
                                      <p:to>
                                        <p:strVal val="visible"/>
                                      </p:to>
                                    </p:set>
                                    <p:animEffect transition="in" filter="slide(fromBottom)">
                                      <p:cBhvr>
                                        <p:cTn id="10" dur="500"/>
                                        <p:tgtEl>
                                          <p:spTgt spid="179203">
                                            <p:txEl>
                                              <p:pRg st="6" end="6"/>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79203">
                                            <p:txEl>
                                              <p:pRg st="7" end="7"/>
                                            </p:txEl>
                                          </p:spTgt>
                                        </p:tgtEl>
                                        <p:attrNameLst>
                                          <p:attrName>style.visibility</p:attrName>
                                        </p:attrNameLst>
                                      </p:cBhvr>
                                      <p:to>
                                        <p:strVal val="visible"/>
                                      </p:to>
                                    </p:set>
                                    <p:animEffect transition="in" filter="slide(fromBottom)">
                                      <p:cBhvr>
                                        <p:cTn id="13" dur="500"/>
                                        <p:tgtEl>
                                          <p:spTgt spid="17920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79203">
                                            <p:txEl>
                                              <p:pRg st="8" end="8"/>
                                            </p:txEl>
                                          </p:spTgt>
                                        </p:tgtEl>
                                        <p:attrNameLst>
                                          <p:attrName>style.visibility</p:attrName>
                                        </p:attrNameLst>
                                      </p:cBhvr>
                                      <p:to>
                                        <p:strVal val="visible"/>
                                      </p:to>
                                    </p:set>
                                    <p:animEffect transition="in" filter="slide(fromBottom)">
                                      <p:cBhvr>
                                        <p:cTn id="18" dur="500"/>
                                        <p:tgtEl>
                                          <p:spTgt spid="179203">
                                            <p:txEl>
                                              <p:pRg st="8" end="8"/>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79203">
                                            <p:txEl>
                                              <p:pRg st="9" end="9"/>
                                            </p:txEl>
                                          </p:spTgt>
                                        </p:tgtEl>
                                        <p:attrNameLst>
                                          <p:attrName>style.visibility</p:attrName>
                                        </p:attrNameLst>
                                      </p:cBhvr>
                                      <p:to>
                                        <p:strVal val="visible"/>
                                      </p:to>
                                    </p:set>
                                    <p:animEffect transition="in" filter="slide(fromBottom)">
                                      <p:cBhvr>
                                        <p:cTn id="21" dur="500"/>
                                        <p:tgtEl>
                                          <p:spTgt spid="179203">
                                            <p:txEl>
                                              <p:pRg st="9" end="9"/>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79203">
                                            <p:txEl>
                                              <p:pRg st="10" end="10"/>
                                            </p:txEl>
                                          </p:spTgt>
                                        </p:tgtEl>
                                        <p:attrNameLst>
                                          <p:attrName>style.visibility</p:attrName>
                                        </p:attrNameLst>
                                      </p:cBhvr>
                                      <p:to>
                                        <p:strVal val="visible"/>
                                      </p:to>
                                    </p:set>
                                    <p:animEffect transition="in" filter="slide(fromBottom)">
                                      <p:cBhvr>
                                        <p:cTn id="24" dur="500"/>
                                        <p:tgtEl>
                                          <p:spTgt spid="179203">
                                            <p:txEl>
                                              <p:pRg st="10" end="10"/>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79203">
                                            <p:txEl>
                                              <p:pRg st="11" end="11"/>
                                            </p:txEl>
                                          </p:spTgt>
                                        </p:tgtEl>
                                        <p:attrNameLst>
                                          <p:attrName>style.visibility</p:attrName>
                                        </p:attrNameLst>
                                      </p:cBhvr>
                                      <p:to>
                                        <p:strVal val="visible"/>
                                      </p:to>
                                    </p:set>
                                    <p:animEffect transition="in" filter="slide(fromBottom)">
                                      <p:cBhvr>
                                        <p:cTn id="27" dur="500"/>
                                        <p:tgtEl>
                                          <p:spTgt spid="179203">
                                            <p:txEl>
                                              <p:pRg st="11" end="11"/>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79203">
                                            <p:txEl>
                                              <p:pRg st="12" end="12"/>
                                            </p:txEl>
                                          </p:spTgt>
                                        </p:tgtEl>
                                        <p:attrNameLst>
                                          <p:attrName>style.visibility</p:attrName>
                                        </p:attrNameLst>
                                      </p:cBhvr>
                                      <p:to>
                                        <p:strVal val="visible"/>
                                      </p:to>
                                    </p:set>
                                    <p:animEffect transition="in" filter="slide(fromBottom)">
                                      <p:cBhvr>
                                        <p:cTn id="30" dur="500"/>
                                        <p:tgtEl>
                                          <p:spTgt spid="179203">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79203">
                                            <p:txEl>
                                              <p:pRg st="13" end="13"/>
                                            </p:txEl>
                                          </p:spTgt>
                                        </p:tgtEl>
                                        <p:attrNameLst>
                                          <p:attrName>style.visibility</p:attrName>
                                        </p:attrNameLst>
                                      </p:cBhvr>
                                      <p:to>
                                        <p:strVal val="visible"/>
                                      </p:to>
                                    </p:set>
                                    <p:animEffect transition="in" filter="slide(fromBottom)">
                                      <p:cBhvr>
                                        <p:cTn id="35" dur="500"/>
                                        <p:tgtEl>
                                          <p:spTgt spid="179203">
                                            <p:txEl>
                                              <p:pRg st="13" end="13"/>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179203">
                                            <p:txEl>
                                              <p:pRg st="14" end="14"/>
                                            </p:txEl>
                                          </p:spTgt>
                                        </p:tgtEl>
                                        <p:attrNameLst>
                                          <p:attrName>style.visibility</p:attrName>
                                        </p:attrNameLst>
                                      </p:cBhvr>
                                      <p:to>
                                        <p:strVal val="visible"/>
                                      </p:to>
                                    </p:set>
                                    <p:animEffect transition="in" filter="slide(fromBottom)">
                                      <p:cBhvr>
                                        <p:cTn id="38" dur="500"/>
                                        <p:tgtEl>
                                          <p:spTgt spid="179203">
                                            <p:txEl>
                                              <p:pRg st="14" end="14"/>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179203">
                                            <p:txEl>
                                              <p:pRg st="15" end="15"/>
                                            </p:txEl>
                                          </p:spTgt>
                                        </p:tgtEl>
                                        <p:attrNameLst>
                                          <p:attrName>style.visibility</p:attrName>
                                        </p:attrNameLst>
                                      </p:cBhvr>
                                      <p:to>
                                        <p:strVal val="visible"/>
                                      </p:to>
                                    </p:set>
                                    <p:animEffect transition="in" filter="slide(fromBottom)">
                                      <p:cBhvr>
                                        <p:cTn id="41" dur="500"/>
                                        <p:tgtEl>
                                          <p:spTgt spid="179203">
                                            <p:txEl>
                                              <p:pRg st="15" end="1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179203">
                                            <p:txEl>
                                              <p:pRg st="16" end="16"/>
                                            </p:txEl>
                                          </p:spTgt>
                                        </p:tgtEl>
                                        <p:attrNameLst>
                                          <p:attrName>style.visibility</p:attrName>
                                        </p:attrNameLst>
                                      </p:cBhvr>
                                      <p:to>
                                        <p:strVal val="visible"/>
                                      </p:to>
                                    </p:set>
                                    <p:animEffect transition="in" filter="slide(fromBottom)">
                                      <p:cBhvr>
                                        <p:cTn id="46" dur="500"/>
                                        <p:tgtEl>
                                          <p:spTgt spid="179203">
                                            <p:txEl>
                                              <p:pRg st="16" end="16"/>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179203">
                                            <p:txEl>
                                              <p:pRg st="17" end="17"/>
                                            </p:txEl>
                                          </p:spTgt>
                                        </p:tgtEl>
                                        <p:attrNameLst>
                                          <p:attrName>style.visibility</p:attrName>
                                        </p:attrNameLst>
                                      </p:cBhvr>
                                      <p:to>
                                        <p:strVal val="visible"/>
                                      </p:to>
                                    </p:set>
                                    <p:animEffect transition="in" filter="slide(fromBottom)">
                                      <p:cBhvr>
                                        <p:cTn id="49" dur="500"/>
                                        <p:tgtEl>
                                          <p:spTgt spid="179203">
                                            <p:txEl>
                                              <p:pRg st="17" end="17"/>
                                            </p:txEl>
                                          </p:spTgt>
                                        </p:tgtEl>
                                      </p:cBhvr>
                                    </p:animEffect>
                                  </p:childTnLst>
                                </p:cTn>
                              </p:par>
                              <p:par>
                                <p:cTn id="50" presetID="12" presetClass="entr" presetSubtype="4" fill="hold" nodeType="withEffect">
                                  <p:stCondLst>
                                    <p:cond delay="0"/>
                                  </p:stCondLst>
                                  <p:childTnLst>
                                    <p:set>
                                      <p:cBhvr>
                                        <p:cTn id="51" dur="1" fill="hold">
                                          <p:stCondLst>
                                            <p:cond delay="0"/>
                                          </p:stCondLst>
                                        </p:cTn>
                                        <p:tgtEl>
                                          <p:spTgt spid="179203">
                                            <p:txEl>
                                              <p:pRg st="18" end="18"/>
                                            </p:txEl>
                                          </p:spTgt>
                                        </p:tgtEl>
                                        <p:attrNameLst>
                                          <p:attrName>style.visibility</p:attrName>
                                        </p:attrNameLst>
                                      </p:cBhvr>
                                      <p:to>
                                        <p:strVal val="visible"/>
                                      </p:to>
                                    </p:set>
                                    <p:animEffect transition="in" filter="slide(fromBottom)">
                                      <p:cBhvr>
                                        <p:cTn id="52" dur="500"/>
                                        <p:tgtEl>
                                          <p:spTgt spid="17920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3CF959-DE46-455B-9680-C1DE64DEED73}" type="slidenum">
              <a:rPr lang="en-US" altLang="zh-CN"/>
            </a:fld>
            <a:endParaRPr lang="en-US" altLang="zh-CN"/>
          </a:p>
        </p:txBody>
      </p:sp>
      <p:sp>
        <p:nvSpPr>
          <p:cNvPr id="50178" name="Rectangle 2"/>
          <p:cNvSpPr>
            <a:spLocks noGrp="1" noChangeArrowheads="1"/>
          </p:cNvSpPr>
          <p:nvPr>
            <p:ph type="title"/>
          </p:nvPr>
        </p:nvSpPr>
        <p:spPr>
          <a:xfrm>
            <a:off x="1981200" y="274639"/>
            <a:ext cx="8229600" cy="706437"/>
          </a:xfrm>
        </p:spPr>
        <p:txBody>
          <a:bodyPr/>
          <a:lstStyle/>
          <a:p>
            <a:pPr eaLnBrk="1" hangingPunct="1"/>
            <a:r>
              <a:rPr lang="zh-CN" altLang="en-US" sz="3200" b="1">
                <a:latin typeface="微软雅黑" panose="020B0503020204020204" pitchFamily="34" charset="-122"/>
                <a:ea typeface="微软雅黑" panose="020B0503020204020204" pitchFamily="34" charset="-122"/>
              </a:rPr>
              <a:t>几何形状计算问题</a:t>
            </a:r>
            <a:endParaRPr lang="zh-CN" altLang="en-US" sz="3200" b="1">
              <a:latin typeface="微软雅黑" panose="020B0503020204020204" pitchFamily="34" charset="-122"/>
              <a:ea typeface="微软雅黑" panose="020B0503020204020204" pitchFamily="34" charset="-122"/>
            </a:endParaRPr>
          </a:p>
        </p:txBody>
      </p:sp>
      <p:sp>
        <p:nvSpPr>
          <p:cNvPr id="168963" name="Rectangle 3"/>
          <p:cNvSpPr>
            <a:spLocks noGrp="1"/>
          </p:cNvSpPr>
          <p:nvPr>
            <p:ph idx="1"/>
          </p:nvPr>
        </p:nvSpPr>
        <p:spPr>
          <a:xfrm>
            <a:off x="768036" y="1674890"/>
            <a:ext cx="10177604" cy="3702868"/>
          </a:xfrm>
        </p:spPr>
        <p:txBody>
          <a:bodyPr vert="horz" lIns="0" tIns="45720" rIns="0" bIns="45720" rtlCol="0">
            <a:normAutofit lnSpcReduction="10000"/>
          </a:bodyPr>
          <a:lstStyle/>
          <a:p>
            <a:pPr indent="0">
              <a:lnSpc>
                <a:spcPct val="130000"/>
              </a:lnSpc>
              <a:spcBef>
                <a:spcPts val="0"/>
              </a:spcBef>
              <a:buNone/>
            </a:pPr>
            <a:r>
              <a:rPr lang="zh-CN" altLang="en-US" b="1" noProof="1" smtClean="0">
                <a:latin typeface="微软雅黑" panose="020B0503020204020204" pitchFamily="34" charset="-122"/>
                <a:ea typeface="微软雅黑" panose="020B0503020204020204" pitchFamily="34" charset="-122"/>
              </a:rPr>
              <a:t>例</a:t>
            </a:r>
            <a:r>
              <a:rPr lang="en-US" altLang="zh-CN" b="1" noProof="1">
                <a:latin typeface="微软雅黑" panose="020B0503020204020204" pitchFamily="34" charset="-122"/>
                <a:ea typeface="微软雅黑" panose="020B0503020204020204" pitchFamily="34" charset="-122"/>
              </a:rPr>
              <a:t>3</a:t>
            </a:r>
            <a:r>
              <a:rPr lang="en-US" altLang="zh-CN" b="1" noProof="1" smtClean="0">
                <a:latin typeface="微软雅黑" panose="020B0503020204020204" pitchFamily="34" charset="-122"/>
                <a:ea typeface="微软雅黑" panose="020B0503020204020204" pitchFamily="34" charset="-122"/>
              </a:rPr>
              <a:t>. </a:t>
            </a:r>
            <a:r>
              <a:rPr lang="zh-CN" altLang="en-US" b="1" noProof="1" smtClean="0">
                <a:latin typeface="微软雅黑" panose="020B0503020204020204" pitchFamily="34" charset="-122"/>
                <a:ea typeface="微软雅黑" panose="020B0503020204020204" pitchFamily="34" charset="-122"/>
              </a:rPr>
              <a:t>计算</a:t>
            </a:r>
            <a:r>
              <a:rPr lang="zh-CN" altLang="en-US" b="1" noProof="1">
                <a:latin typeface="微软雅黑" panose="020B0503020204020204" pitchFamily="34" charset="-122"/>
                <a:ea typeface="微软雅黑" panose="020B0503020204020204" pitchFamily="34" charset="-122"/>
              </a:rPr>
              <a:t>各种几何形状的几何数据</a:t>
            </a:r>
            <a:endParaRPr lang="en-US" altLang="zh-CN" b="1" noProof="1">
              <a:latin typeface="微软雅黑" panose="020B0503020204020204" pitchFamily="34" charset="-122"/>
              <a:ea typeface="微软雅黑" panose="020B0503020204020204" pitchFamily="34" charset="-122"/>
            </a:endParaRPr>
          </a:p>
          <a:p>
            <a:pPr indent="0">
              <a:lnSpc>
                <a:spcPct val="130000"/>
              </a:lnSpc>
              <a:spcBef>
                <a:spcPts val="0"/>
              </a:spcBef>
              <a:buNone/>
            </a:pPr>
            <a:endParaRPr lang="zh-CN" altLang="en-US" b="1" noProof="1">
              <a:solidFill>
                <a:srgbClr val="0000CC"/>
              </a:solidFill>
              <a:latin typeface="微软雅黑" panose="020B0503020204020204" pitchFamily="34" charset="-122"/>
              <a:ea typeface="微软雅黑" panose="020B0503020204020204" pitchFamily="34" charset="-122"/>
            </a:endParaRPr>
          </a:p>
          <a:p>
            <a:pPr>
              <a:lnSpc>
                <a:spcPct val="130000"/>
              </a:lnSpc>
              <a:spcBef>
                <a:spcPts val="0"/>
              </a:spcBef>
            </a:pPr>
            <a:r>
              <a:rPr lang="zh-CN" altLang="en-US" b="1" noProof="1">
                <a:latin typeface="微软雅黑" panose="020B0503020204020204" pitchFamily="34" charset="-122"/>
                <a:ea typeface="微软雅黑" panose="020B0503020204020204" pitchFamily="34" charset="-122"/>
              </a:rPr>
              <a:t>设计：考虑到</a:t>
            </a:r>
            <a:endParaRPr lang="zh-CN" altLang="en-US" b="1" noProof="1">
              <a:latin typeface="微软雅黑" panose="020B0503020204020204" pitchFamily="34" charset="-122"/>
              <a:ea typeface="微软雅黑" panose="020B0503020204020204" pitchFamily="34" charset="-122"/>
            </a:endParaRPr>
          </a:p>
          <a:p>
            <a:pPr marL="457200" indent="0">
              <a:lnSpc>
                <a:spcPct val="130000"/>
              </a:lnSpc>
              <a:spcBef>
                <a:spcPts val="0"/>
              </a:spcBef>
            </a:pPr>
            <a:r>
              <a:rPr lang="zh-CN" altLang="en-US" b="1" noProof="1">
                <a:solidFill>
                  <a:srgbClr val="0000CC"/>
                </a:solidFill>
                <a:latin typeface="微软雅黑" panose="020B0503020204020204" pitchFamily="34" charset="-122"/>
                <a:ea typeface="微软雅黑" panose="020B0503020204020204" pitchFamily="34" charset="-122"/>
                <a:sym typeface="+mn-ea"/>
              </a:rPr>
              <a:t>对象结构包含很多个子类；</a:t>
            </a:r>
            <a:endParaRPr lang="en-US" altLang="zh-CN" b="1" noProof="1">
              <a:solidFill>
                <a:srgbClr val="0000CC"/>
              </a:solidFill>
              <a:latin typeface="微软雅黑" panose="020B0503020204020204" pitchFamily="34" charset="-122"/>
              <a:ea typeface="微软雅黑" panose="020B0503020204020204" pitchFamily="34" charset="-122"/>
            </a:endParaRPr>
          </a:p>
          <a:p>
            <a:pPr marL="457200" indent="0">
              <a:lnSpc>
                <a:spcPct val="130000"/>
              </a:lnSpc>
              <a:spcBef>
                <a:spcPts val="0"/>
              </a:spcBef>
            </a:pPr>
            <a:r>
              <a:rPr lang="zh-CN" altLang="en-US" b="1" noProof="1">
                <a:solidFill>
                  <a:srgbClr val="0000CC"/>
                </a:solidFill>
                <a:latin typeface="微软雅黑" panose="020B0503020204020204" pitchFamily="34" charset="-122"/>
                <a:ea typeface="微软雅黑" panose="020B0503020204020204" pitchFamily="34" charset="-122"/>
                <a:sym typeface="+mn-ea"/>
              </a:rPr>
              <a:t>这些类有不同的接口；</a:t>
            </a:r>
            <a:endParaRPr lang="en-US" altLang="zh-CN" b="1" noProof="1">
              <a:solidFill>
                <a:srgbClr val="0000CC"/>
              </a:solidFill>
              <a:latin typeface="微软雅黑" panose="020B0503020204020204" pitchFamily="34" charset="-122"/>
              <a:ea typeface="微软雅黑" panose="020B0503020204020204" pitchFamily="34" charset="-122"/>
            </a:endParaRPr>
          </a:p>
          <a:p>
            <a:pPr marL="457200" indent="0">
              <a:lnSpc>
                <a:spcPct val="130000"/>
              </a:lnSpc>
              <a:spcBef>
                <a:spcPts val="0"/>
              </a:spcBef>
            </a:pPr>
            <a:r>
              <a:rPr lang="zh-CN" altLang="en-US" b="1" noProof="1">
                <a:solidFill>
                  <a:srgbClr val="0000CC"/>
                </a:solidFill>
                <a:latin typeface="微软雅黑" panose="020B0503020204020204" pitchFamily="34" charset="-122"/>
                <a:ea typeface="微软雅黑" panose="020B0503020204020204" pitchFamily="34" charset="-122"/>
                <a:sym typeface="+mn-ea"/>
              </a:rPr>
              <a:t>你需要针对不同的类进行不同的操作</a:t>
            </a:r>
            <a:r>
              <a:rPr lang="zh-CN" altLang="en-US" noProof="1">
                <a:latin typeface="微软雅黑" panose="020B0503020204020204" pitchFamily="34" charset="-122"/>
                <a:ea typeface="微软雅黑" panose="020B0503020204020204" pitchFamily="34" charset="-122"/>
                <a:sym typeface="+mn-ea"/>
              </a:rPr>
              <a:t>。</a:t>
            </a:r>
            <a:endParaRPr lang="zh-CN" altLang="en-US" b="1" noProof="1">
              <a:latin typeface="微软雅黑" panose="020B0503020204020204" pitchFamily="34" charset="-122"/>
              <a:ea typeface="微软雅黑" panose="020B0503020204020204" pitchFamily="34" charset="-122"/>
            </a:endParaRPr>
          </a:p>
          <a:p>
            <a:pPr indent="0">
              <a:lnSpc>
                <a:spcPct val="130000"/>
              </a:lnSpc>
              <a:spcBef>
                <a:spcPts val="0"/>
              </a:spcBef>
              <a:buNone/>
            </a:pPr>
            <a:r>
              <a:rPr lang="zh-CN" altLang="en-US" b="1" noProof="1">
                <a:latin typeface="微软雅黑" panose="020B0503020204020204" pitchFamily="34" charset="-122"/>
                <a:ea typeface="微软雅黑" panose="020B0503020204020204" pitchFamily="34" charset="-122"/>
              </a:rPr>
              <a:t>所以我们采取使用访问者模式进行设计。设计类图如下。</a:t>
            </a:r>
            <a:endParaRPr lang="zh-CN" altLang="en-US" b="1"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2C3081-A1CA-4995-A4B0-D578E77A56F5}" type="slidenum">
              <a:rPr lang="en-US" altLang="zh-CN"/>
            </a:fld>
            <a:endParaRPr lang="en-US" altLang="zh-CN"/>
          </a:p>
        </p:txBody>
      </p:sp>
      <p:sp>
        <p:nvSpPr>
          <p:cNvPr id="52227" name="Text Box 4"/>
          <p:cNvSpPr txBox="1">
            <a:spLocks noChangeArrowheads="1"/>
          </p:cNvSpPr>
          <p:nvPr/>
        </p:nvSpPr>
        <p:spPr bwMode="auto">
          <a:xfrm>
            <a:off x="5635626" y="63612"/>
            <a:ext cx="1401763" cy="295275"/>
          </a:xfrm>
          <a:prstGeom prst="rect">
            <a:avLst/>
          </a:prstGeom>
          <a:solidFill>
            <a:srgbClr val="FFFFFF"/>
          </a:solidFill>
          <a:ln w="12700">
            <a:solidFill>
              <a:srgbClr val="800000"/>
            </a:solidFill>
            <a:miter lim="800000"/>
          </a:ln>
        </p:spPr>
        <p:txBody>
          <a:bodyPr lIns="60350" tIns="0" rIns="60350" bIns="0"/>
          <a:lstStyle/>
          <a:p>
            <a:pPr algn="ctr"/>
            <a:r>
              <a:rPr lang="en-US" altLang="zh-CN" sz="2000" b="1" i="1" dirty="0">
                <a:solidFill>
                  <a:srgbClr val="000000"/>
                </a:solidFill>
                <a:latin typeface="微软雅黑" panose="020B0503020204020204" pitchFamily="34" charset="-122"/>
                <a:ea typeface="微软雅黑" panose="020B0503020204020204" pitchFamily="34" charset="-122"/>
              </a:rPr>
              <a:t>Shape</a:t>
            </a:r>
            <a:endParaRPr lang="zh-CN" altLang="zh-CN" sz="2000" dirty="0">
              <a:latin typeface="微软雅黑" panose="020B0503020204020204" pitchFamily="34" charset="-122"/>
              <a:ea typeface="微软雅黑" panose="020B0503020204020204" pitchFamily="34" charset="-122"/>
            </a:endParaRPr>
          </a:p>
        </p:txBody>
      </p:sp>
      <p:sp>
        <p:nvSpPr>
          <p:cNvPr id="8" name="Text Box 5"/>
          <p:cNvSpPr txBox="1">
            <a:spLocks noChangeArrowheads="1"/>
          </p:cNvSpPr>
          <p:nvPr/>
        </p:nvSpPr>
        <p:spPr bwMode="auto">
          <a:xfrm>
            <a:off x="5635626" y="358885"/>
            <a:ext cx="1401763" cy="485177"/>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i="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52229" name="Line 6"/>
          <p:cNvCxnSpPr>
            <a:cxnSpLocks noChangeShapeType="1"/>
          </p:cNvCxnSpPr>
          <p:nvPr/>
        </p:nvCxnSpPr>
        <p:spPr bwMode="auto">
          <a:xfrm>
            <a:off x="2180081" y="1107066"/>
            <a:ext cx="8280000"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2230" name="Line 7"/>
          <p:cNvCxnSpPr>
            <a:cxnSpLocks noChangeShapeType="1"/>
          </p:cNvCxnSpPr>
          <p:nvPr/>
        </p:nvCxnSpPr>
        <p:spPr bwMode="auto">
          <a:xfrm>
            <a:off x="6869113" y="3701939"/>
            <a:ext cx="0" cy="17145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2231" name="Line 8"/>
          <p:cNvCxnSpPr>
            <a:cxnSpLocks noChangeShapeType="1"/>
          </p:cNvCxnSpPr>
          <p:nvPr/>
        </p:nvCxnSpPr>
        <p:spPr bwMode="auto">
          <a:xfrm>
            <a:off x="10466573" y="1107589"/>
            <a:ext cx="1587" cy="32400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2232" name="Line 9"/>
          <p:cNvCxnSpPr>
            <a:cxnSpLocks noChangeShapeType="1"/>
          </p:cNvCxnSpPr>
          <p:nvPr/>
        </p:nvCxnSpPr>
        <p:spPr bwMode="auto">
          <a:xfrm>
            <a:off x="6726238" y="1107589"/>
            <a:ext cx="0" cy="17145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3" name="Text Box 10"/>
          <p:cNvSpPr txBox="1">
            <a:spLocks noChangeArrowheads="1"/>
          </p:cNvSpPr>
          <p:nvPr/>
        </p:nvSpPr>
        <p:spPr bwMode="auto">
          <a:xfrm>
            <a:off x="337084" y="5161292"/>
            <a:ext cx="1789113" cy="394128"/>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sz="2000" b="1" kern="100" dirty="0" err="1" smtClean="0">
                <a:solidFill>
                  <a:srgbClr val="0000CC"/>
                </a:solidFill>
                <a:latin typeface="微软雅黑" panose="020B0503020204020204" pitchFamily="34" charset="-122"/>
                <a:ea typeface="微软雅黑" panose="020B0503020204020204" pitchFamily="34" charset="-122"/>
                <a:cs typeface="宋体" panose="02010600030101010101" pitchFamily="2" charset="-122"/>
              </a:rPr>
              <a:t>Equitriangle</a:t>
            </a:r>
            <a:endParaRPr lang="zh-CN" altLang="en-US" sz="2000"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4" name="Text Box 11"/>
          <p:cNvSpPr txBox="1">
            <a:spLocks noChangeArrowheads="1"/>
          </p:cNvSpPr>
          <p:nvPr/>
        </p:nvSpPr>
        <p:spPr bwMode="auto">
          <a:xfrm>
            <a:off x="2446622" y="3358057"/>
            <a:ext cx="1896362" cy="426248"/>
          </a:xfrm>
          <a:prstGeom prst="rect">
            <a:avLst/>
          </a:prstGeom>
          <a:solidFill>
            <a:srgbClr val="FFFFFF"/>
          </a:solidFill>
          <a:ln w="12700">
            <a:solidFill>
              <a:srgbClr val="800000"/>
            </a:solidFill>
            <a:miter lim="800000"/>
          </a:ln>
        </p:spPr>
        <p:txBody>
          <a:bodyPr lIns="60350" tIns="30175" rIns="60350" bIns="30175" upright="1"/>
          <a:lstStyle/>
          <a:p>
            <a:pPr algn="just">
              <a:defRPr/>
            </a:pPr>
            <a:r>
              <a:rPr lang="en-US" sz="2000" b="1" kern="100" dirty="0" err="1">
                <a:solidFill>
                  <a:srgbClr val="0000CC"/>
                </a:solidFill>
                <a:latin typeface="微软雅黑" panose="020B0503020204020204" pitchFamily="34" charset="-122"/>
                <a:ea typeface="微软雅黑" panose="020B0503020204020204" pitchFamily="34" charset="-122"/>
                <a:cs typeface="宋体" panose="02010600030101010101" pitchFamily="2" charset="-122"/>
              </a:rPr>
              <a:t>RightTriangle</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52235" name="Line 12"/>
          <p:cNvCxnSpPr>
            <a:cxnSpLocks noChangeShapeType="1"/>
          </p:cNvCxnSpPr>
          <p:nvPr/>
        </p:nvCxnSpPr>
        <p:spPr bwMode="auto">
          <a:xfrm flipV="1">
            <a:off x="1243455" y="3221533"/>
            <a:ext cx="2124000"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2236" name="Line 13"/>
          <p:cNvCxnSpPr>
            <a:cxnSpLocks noChangeShapeType="1"/>
          </p:cNvCxnSpPr>
          <p:nvPr/>
        </p:nvCxnSpPr>
        <p:spPr bwMode="auto">
          <a:xfrm>
            <a:off x="1241867" y="3221533"/>
            <a:ext cx="1588" cy="136525"/>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2237" name="Line 14"/>
          <p:cNvCxnSpPr>
            <a:cxnSpLocks noChangeShapeType="1"/>
          </p:cNvCxnSpPr>
          <p:nvPr/>
        </p:nvCxnSpPr>
        <p:spPr bwMode="auto">
          <a:xfrm>
            <a:off x="3390484" y="3221533"/>
            <a:ext cx="1587" cy="136525"/>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2238" name="AutoShape 15"/>
          <p:cNvSpPr>
            <a:spLocks noChangeArrowheads="1"/>
          </p:cNvSpPr>
          <p:nvPr/>
        </p:nvSpPr>
        <p:spPr bwMode="auto">
          <a:xfrm>
            <a:off x="2121274" y="2933167"/>
            <a:ext cx="276225" cy="288000"/>
          </a:xfrm>
          <a:prstGeom prst="upArrow">
            <a:avLst>
              <a:gd name="adj1" fmla="val 0"/>
              <a:gd name="adj2" fmla="val 55236"/>
            </a:avLst>
          </a:prstGeom>
          <a:solidFill>
            <a:srgbClr val="FFFFFF"/>
          </a:solidFill>
          <a:ln w="12700">
            <a:solidFill>
              <a:srgbClr val="000000"/>
            </a:solidFill>
            <a:miter lim="800000"/>
          </a:ln>
        </p:spPr>
        <p:txBody>
          <a:bodyPr anchor="ctr"/>
          <a:lstStyle/>
          <a:p>
            <a:endParaRPr lang="zh-CN" altLang="en-US"/>
          </a:p>
        </p:txBody>
      </p:sp>
      <p:sp>
        <p:nvSpPr>
          <p:cNvPr id="19" name="Text Box 17"/>
          <p:cNvSpPr txBox="1">
            <a:spLocks noChangeArrowheads="1"/>
          </p:cNvSpPr>
          <p:nvPr/>
        </p:nvSpPr>
        <p:spPr bwMode="auto">
          <a:xfrm>
            <a:off x="4929317" y="4038022"/>
            <a:ext cx="1792158" cy="360000"/>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sz="20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Rectangle</a:t>
            </a:r>
            <a:r>
              <a:rPr lang="en-US" sz="1000" b="1" kern="100" dirty="0">
                <a:solidFill>
                  <a:srgbClr val="1E3552"/>
                </a:solidFill>
                <a:latin typeface="Times New Roman" panose="02020603050405020304"/>
                <a:cs typeface="宋体" panose="02010600030101010101" pitchFamily="2" charset="-122"/>
              </a:rPr>
              <a:t> </a:t>
            </a:r>
            <a:endParaRPr lang="zh-CN" altLang="en-US" sz="1050" kern="100" dirty="0">
              <a:latin typeface="Times New Roman" panose="02020603050405020304"/>
              <a:cs typeface="宋体" panose="02010600030101010101" pitchFamily="2" charset="-122"/>
            </a:endParaRPr>
          </a:p>
        </p:txBody>
      </p:sp>
      <p:sp>
        <p:nvSpPr>
          <p:cNvPr id="20" name="Text Box 18"/>
          <p:cNvSpPr txBox="1">
            <a:spLocks noChangeArrowheads="1"/>
          </p:cNvSpPr>
          <p:nvPr/>
        </p:nvSpPr>
        <p:spPr bwMode="auto">
          <a:xfrm>
            <a:off x="6880224" y="2322513"/>
            <a:ext cx="1568481" cy="288000"/>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Trapezoid</a:t>
            </a:r>
            <a:endParaRPr lang="zh-CN" altLang="en-US"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52241" name="Line 19"/>
          <p:cNvCxnSpPr>
            <a:cxnSpLocks noChangeShapeType="1"/>
          </p:cNvCxnSpPr>
          <p:nvPr/>
        </p:nvCxnSpPr>
        <p:spPr bwMode="auto">
          <a:xfrm>
            <a:off x="6022975" y="2168525"/>
            <a:ext cx="1525588"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2242" name="Line 20"/>
          <p:cNvCxnSpPr>
            <a:cxnSpLocks noChangeShapeType="1"/>
          </p:cNvCxnSpPr>
          <p:nvPr/>
        </p:nvCxnSpPr>
        <p:spPr bwMode="auto">
          <a:xfrm>
            <a:off x="6022975" y="2168526"/>
            <a:ext cx="0" cy="136525"/>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52243" name="Line 21"/>
          <p:cNvCxnSpPr>
            <a:cxnSpLocks noChangeShapeType="1"/>
          </p:cNvCxnSpPr>
          <p:nvPr/>
        </p:nvCxnSpPr>
        <p:spPr bwMode="auto">
          <a:xfrm>
            <a:off x="7546975" y="2184401"/>
            <a:ext cx="0" cy="136525"/>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2244" name="AutoShape 22"/>
          <p:cNvSpPr>
            <a:spLocks noChangeArrowheads="1"/>
          </p:cNvSpPr>
          <p:nvPr/>
        </p:nvSpPr>
        <p:spPr bwMode="auto">
          <a:xfrm>
            <a:off x="6643688" y="1916113"/>
            <a:ext cx="296862" cy="254000"/>
          </a:xfrm>
          <a:prstGeom prst="upArrow">
            <a:avLst>
              <a:gd name="adj1" fmla="val 0"/>
              <a:gd name="adj2" fmla="val 57625"/>
            </a:avLst>
          </a:prstGeom>
          <a:solidFill>
            <a:srgbClr val="FFFFFF"/>
          </a:solidFill>
          <a:ln w="12700">
            <a:solidFill>
              <a:srgbClr val="000000"/>
            </a:solidFill>
            <a:miter lim="800000"/>
          </a:ln>
        </p:spPr>
        <p:txBody>
          <a:bodyPr anchor="ctr"/>
          <a:lstStyle/>
          <a:p>
            <a:endParaRPr lang="zh-CN" altLang="en-US"/>
          </a:p>
        </p:txBody>
      </p:sp>
      <p:sp>
        <p:nvSpPr>
          <p:cNvPr id="25" name="Text Box 24"/>
          <p:cNvSpPr txBox="1">
            <a:spLocks noChangeArrowheads="1"/>
          </p:cNvSpPr>
          <p:nvPr/>
        </p:nvSpPr>
        <p:spPr bwMode="auto">
          <a:xfrm>
            <a:off x="9424235" y="3586617"/>
            <a:ext cx="2157713" cy="305045"/>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sz="20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Circle</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2246" name="AutoShape 29"/>
          <p:cNvSpPr>
            <a:spLocks noChangeArrowheads="1"/>
          </p:cNvSpPr>
          <p:nvPr/>
        </p:nvSpPr>
        <p:spPr bwMode="auto">
          <a:xfrm>
            <a:off x="10421544" y="3304905"/>
            <a:ext cx="276225" cy="288000"/>
          </a:xfrm>
          <a:prstGeom prst="upArrow">
            <a:avLst>
              <a:gd name="adj1" fmla="val 0"/>
              <a:gd name="adj2" fmla="val 55088"/>
            </a:avLst>
          </a:prstGeom>
          <a:solidFill>
            <a:srgbClr val="FFFFFF"/>
          </a:solidFill>
          <a:ln w="12700">
            <a:solidFill>
              <a:srgbClr val="000000"/>
            </a:solidFill>
            <a:miter lim="800000"/>
          </a:ln>
        </p:spPr>
        <p:txBody>
          <a:bodyPr anchor="ctr"/>
          <a:lstStyle/>
          <a:p>
            <a:endParaRPr lang="zh-CN" altLang="en-US"/>
          </a:p>
        </p:txBody>
      </p:sp>
      <p:sp>
        <p:nvSpPr>
          <p:cNvPr id="52247" name="AutoShape 31"/>
          <p:cNvSpPr>
            <a:spLocks noChangeArrowheads="1"/>
          </p:cNvSpPr>
          <p:nvPr/>
        </p:nvSpPr>
        <p:spPr bwMode="auto">
          <a:xfrm>
            <a:off x="6188075" y="839862"/>
            <a:ext cx="274638" cy="252000"/>
          </a:xfrm>
          <a:prstGeom prst="upArrow">
            <a:avLst>
              <a:gd name="adj1" fmla="val 0"/>
              <a:gd name="adj2" fmla="val 55273"/>
            </a:avLst>
          </a:prstGeom>
          <a:solidFill>
            <a:srgbClr val="FFFFFF"/>
          </a:solidFill>
          <a:ln w="12700">
            <a:solidFill>
              <a:srgbClr val="000000"/>
            </a:solidFill>
            <a:miter lim="800000"/>
          </a:ln>
        </p:spPr>
        <p:txBody>
          <a:bodyPr anchor="ctr"/>
          <a:lstStyle/>
          <a:p>
            <a:endParaRPr lang="zh-CN" altLang="en-US"/>
          </a:p>
        </p:txBody>
      </p:sp>
      <p:sp>
        <p:nvSpPr>
          <p:cNvPr id="28" name="Text Box 32"/>
          <p:cNvSpPr txBox="1">
            <a:spLocks noChangeArrowheads="1"/>
          </p:cNvSpPr>
          <p:nvPr/>
        </p:nvSpPr>
        <p:spPr bwMode="auto">
          <a:xfrm>
            <a:off x="337084" y="5837942"/>
            <a:ext cx="1789113" cy="829832"/>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6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a:t>
            </a: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9" name="Text Box 33"/>
          <p:cNvSpPr txBox="1">
            <a:spLocks noChangeArrowheads="1"/>
          </p:cNvSpPr>
          <p:nvPr/>
        </p:nvSpPr>
        <p:spPr bwMode="auto">
          <a:xfrm>
            <a:off x="2448210" y="4285480"/>
            <a:ext cx="1902725" cy="883591"/>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getWidth</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getHeight</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0" name="Text Box 35"/>
          <p:cNvSpPr txBox="1">
            <a:spLocks noChangeArrowheads="1"/>
          </p:cNvSpPr>
          <p:nvPr/>
        </p:nvSpPr>
        <p:spPr bwMode="auto">
          <a:xfrm>
            <a:off x="9429540" y="4231951"/>
            <a:ext cx="2166261" cy="898038"/>
          </a:xfrm>
          <a:prstGeom prst="rect">
            <a:avLst/>
          </a:prstGeom>
          <a:solidFill>
            <a:srgbClr val="FFFFFF"/>
          </a:solidFill>
          <a:ln w="12700">
            <a:solidFill>
              <a:srgbClr val="800000"/>
            </a:solidFill>
            <a:miter lim="800000"/>
          </a:ln>
        </p:spPr>
        <p:txBody>
          <a:bodyPr lIns="0" tIns="30175" rIns="0" bIns="30175" upright="1"/>
          <a:lstStyle/>
          <a:p>
            <a:pPr algn="just">
              <a:defRPr/>
            </a:pPr>
            <a:r>
              <a:rPr lang="en-US"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getRadius</a:t>
            </a: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1" name="Text Box 36"/>
          <p:cNvSpPr txBox="1">
            <a:spLocks noChangeArrowheads="1"/>
          </p:cNvSpPr>
          <p:nvPr/>
        </p:nvSpPr>
        <p:spPr bwMode="auto">
          <a:xfrm>
            <a:off x="6880224" y="3402819"/>
            <a:ext cx="1568481" cy="1215989"/>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getB</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2" name="Text Box 37"/>
          <p:cNvSpPr txBox="1">
            <a:spLocks noChangeArrowheads="1"/>
          </p:cNvSpPr>
          <p:nvPr/>
        </p:nvSpPr>
        <p:spPr bwMode="auto">
          <a:xfrm>
            <a:off x="4904212" y="4722665"/>
            <a:ext cx="1822028" cy="679450"/>
          </a:xfrm>
          <a:prstGeom prst="rect">
            <a:avLst/>
          </a:prstGeom>
          <a:solidFill>
            <a:srgbClr val="FFFFFF"/>
          </a:solidFill>
          <a:ln w="12700">
            <a:solidFill>
              <a:srgbClr val="800000"/>
            </a:solidFill>
            <a:miter lim="800000"/>
          </a:ln>
        </p:spPr>
        <p:txBody>
          <a:bodyPr lIns="0" tIns="30175" rIns="0" bIns="30175" upright="1"/>
          <a:lstStyle/>
          <a:p>
            <a:pPr algn="just">
              <a:lnSpc>
                <a:spcPts val="1000"/>
              </a:lnSpc>
              <a:defRPr/>
            </a:pPr>
            <a:r>
              <a:rPr lang="en-US" sz="12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ts val="1000"/>
              </a:lnSpc>
              <a:defRPr/>
            </a:pP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marL="381000" indent="-381000" algn="just">
              <a:lnSpc>
                <a:spcPts val="1000"/>
              </a:lnSpc>
              <a:defRPr/>
            </a:pP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getWidth</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marL="381000" indent="-381000" algn="just">
              <a:lnSpc>
                <a:spcPts val="1000"/>
              </a:lnSpc>
              <a:defRPr/>
            </a:pP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getHeight</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3" name="Text Box 38"/>
          <p:cNvSpPr txBox="1">
            <a:spLocks noChangeArrowheads="1"/>
          </p:cNvSpPr>
          <p:nvPr/>
        </p:nvSpPr>
        <p:spPr bwMode="auto">
          <a:xfrm>
            <a:off x="5845176" y="1258889"/>
            <a:ext cx="1895475" cy="185737"/>
          </a:xfrm>
          <a:prstGeom prst="rect">
            <a:avLst/>
          </a:prstGeom>
          <a:solidFill>
            <a:srgbClr val="FFFFFF"/>
          </a:solidFill>
          <a:ln w="12700">
            <a:solidFill>
              <a:srgbClr val="800000"/>
            </a:solidFill>
            <a:miter lim="800000"/>
          </a:ln>
        </p:spPr>
        <p:txBody>
          <a:bodyPr lIns="60350" tIns="0" rIns="60350" bIns="0" upright="1"/>
          <a:lstStyle/>
          <a:p>
            <a:pPr algn="ctr">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Quadrilateral</a:t>
            </a:r>
            <a:endParaRPr lang="zh-CN" altLang="en-US" sz="14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4" name="Text Box 39"/>
          <p:cNvSpPr txBox="1">
            <a:spLocks noChangeArrowheads="1"/>
          </p:cNvSpPr>
          <p:nvPr/>
        </p:nvSpPr>
        <p:spPr bwMode="auto">
          <a:xfrm>
            <a:off x="9393361" y="1469162"/>
            <a:ext cx="2128527" cy="345826"/>
          </a:xfrm>
          <a:prstGeom prst="rect">
            <a:avLst/>
          </a:prstGeom>
          <a:solidFill>
            <a:srgbClr val="FFFFFF"/>
          </a:solidFill>
          <a:ln w="12700">
            <a:solidFill>
              <a:srgbClr val="800000"/>
            </a:solidFill>
            <a:miter lim="800000"/>
          </a:ln>
        </p:spPr>
        <p:txBody>
          <a:bodyPr lIns="60350" tIns="0" rIns="60350" bIns="0" upright="1"/>
          <a:lstStyle/>
          <a:p>
            <a:pPr algn="ctr">
              <a:defRPr/>
            </a:pPr>
            <a:r>
              <a:rPr lang="en-US" sz="20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Ellipse</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 name="Text Box 40"/>
          <p:cNvSpPr txBox="1">
            <a:spLocks noChangeArrowheads="1"/>
          </p:cNvSpPr>
          <p:nvPr/>
        </p:nvSpPr>
        <p:spPr bwMode="auto">
          <a:xfrm>
            <a:off x="1435542" y="1272717"/>
            <a:ext cx="1473200" cy="283584"/>
          </a:xfrm>
          <a:prstGeom prst="rect">
            <a:avLst/>
          </a:prstGeom>
          <a:solidFill>
            <a:srgbClr val="FFFFFF"/>
          </a:solidFill>
          <a:ln w="12700">
            <a:solidFill>
              <a:srgbClr val="800000"/>
            </a:solidFill>
            <a:miter lim="800000"/>
          </a:ln>
        </p:spPr>
        <p:txBody>
          <a:bodyPr lIns="60350" tIns="0" rIns="60350" bIns="0" upright="1"/>
          <a:lstStyle/>
          <a:p>
            <a:pPr algn="ctr">
              <a:defRPr/>
            </a:pPr>
            <a:r>
              <a:rPr lang="en-US" sz="20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Triangle</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6" name="Text Box 41"/>
          <p:cNvSpPr txBox="1">
            <a:spLocks noChangeArrowheads="1"/>
          </p:cNvSpPr>
          <p:nvPr/>
        </p:nvSpPr>
        <p:spPr bwMode="auto">
          <a:xfrm>
            <a:off x="1435542" y="1564238"/>
            <a:ext cx="1473200" cy="419100"/>
          </a:xfrm>
          <a:prstGeom prst="rect">
            <a:avLst/>
          </a:prstGeom>
          <a:solidFill>
            <a:srgbClr val="FFFFFF"/>
          </a:solidFill>
          <a:ln w="12700">
            <a:solidFill>
              <a:srgbClr val="800000"/>
            </a:solidFill>
            <a:miter lim="800000"/>
          </a:ln>
        </p:spPr>
        <p:txBody>
          <a:bodyPr lIns="0" tIns="30175" rIns="0" bIns="30175" upright="1"/>
          <a:lstStyle/>
          <a:p>
            <a:pPr algn="just">
              <a:lnSpc>
                <a:spcPts val="1000"/>
              </a:lnSpc>
              <a:defRPr/>
            </a:pPr>
            <a:r>
              <a:rPr lang="en-US" sz="1200" b="1" kern="100">
                <a:solidFill>
                  <a:srgbClr val="000000"/>
                </a:solidFill>
                <a:latin typeface="微软雅黑" panose="020B0503020204020204" pitchFamily="34" charset="-122"/>
                <a:ea typeface="微软雅黑" panose="020B0503020204020204" pitchFamily="34" charset="-122"/>
                <a:cs typeface="宋体" panose="02010600030101010101" pitchFamily="2" charset="-122"/>
              </a:rPr>
              <a:t>-sideA</a:t>
            </a:r>
            <a:endParaRPr lang="zh-CN" altLang="en-US" sz="1200" b="1" kern="100">
              <a:latin typeface="微软雅黑" panose="020B0503020204020204" pitchFamily="34" charset="-122"/>
              <a:ea typeface="微软雅黑" panose="020B0503020204020204" pitchFamily="34" charset="-122"/>
              <a:cs typeface="宋体" panose="02010600030101010101" pitchFamily="2" charset="-122"/>
            </a:endParaRPr>
          </a:p>
          <a:p>
            <a:pPr algn="just">
              <a:lnSpc>
                <a:spcPts val="1000"/>
              </a:lnSpc>
              <a:defRPr/>
            </a:pPr>
            <a:r>
              <a:rPr lang="en-US" sz="1200" b="1" kern="100">
                <a:solidFill>
                  <a:srgbClr val="000000"/>
                </a:solidFill>
                <a:latin typeface="微软雅黑" panose="020B0503020204020204" pitchFamily="34" charset="-122"/>
                <a:ea typeface="微软雅黑" panose="020B0503020204020204" pitchFamily="34" charset="-122"/>
                <a:cs typeface="宋体" panose="02010600030101010101" pitchFamily="2" charset="-122"/>
              </a:rPr>
              <a:t>-sideB</a:t>
            </a:r>
            <a:endParaRPr lang="zh-CN" altLang="en-US" sz="1200" b="1" kern="100">
              <a:latin typeface="微软雅黑" panose="020B0503020204020204" pitchFamily="34" charset="-122"/>
              <a:ea typeface="微软雅黑" panose="020B0503020204020204" pitchFamily="34" charset="-122"/>
              <a:cs typeface="宋体" panose="02010600030101010101" pitchFamily="2" charset="-122"/>
            </a:endParaRPr>
          </a:p>
          <a:p>
            <a:pPr algn="just">
              <a:lnSpc>
                <a:spcPts val="1000"/>
              </a:lnSpc>
              <a:defRPr/>
            </a:pPr>
            <a:r>
              <a:rPr lang="en-US" sz="1200" b="1" kern="100">
                <a:solidFill>
                  <a:srgbClr val="000000"/>
                </a:solidFill>
                <a:latin typeface="微软雅黑" panose="020B0503020204020204" pitchFamily="34" charset="-122"/>
                <a:ea typeface="微软雅黑" panose="020B0503020204020204" pitchFamily="34" charset="-122"/>
                <a:cs typeface="宋体" panose="02010600030101010101" pitchFamily="2" charset="-122"/>
              </a:rPr>
              <a:t>-sideC</a:t>
            </a:r>
            <a:endParaRPr lang="zh-CN" altLang="en-US" sz="1200" b="1" kern="100">
              <a:latin typeface="微软雅黑" panose="020B0503020204020204" pitchFamily="34" charset="-122"/>
              <a:ea typeface="微软雅黑" panose="020B0503020204020204" pitchFamily="34" charset="-122"/>
              <a:cs typeface="宋体" panose="02010600030101010101" pitchFamily="2" charset="-122"/>
            </a:endParaRPr>
          </a:p>
        </p:txBody>
      </p:sp>
      <p:sp>
        <p:nvSpPr>
          <p:cNvPr id="37" name="Text Box 42"/>
          <p:cNvSpPr txBox="1">
            <a:spLocks noChangeArrowheads="1"/>
          </p:cNvSpPr>
          <p:nvPr/>
        </p:nvSpPr>
        <p:spPr bwMode="auto">
          <a:xfrm>
            <a:off x="5861050" y="1446213"/>
            <a:ext cx="1873250" cy="469900"/>
          </a:xfrm>
          <a:prstGeom prst="rect">
            <a:avLst/>
          </a:prstGeom>
          <a:solidFill>
            <a:srgbClr val="FFFFFF"/>
          </a:solidFill>
          <a:ln w="12700">
            <a:solidFill>
              <a:srgbClr val="800000"/>
            </a:solidFill>
            <a:miter lim="800000"/>
          </a:ln>
        </p:spPr>
        <p:txBody>
          <a:bodyPr lIns="0" tIns="30175" rIns="0" bIns="30175" upright="1"/>
          <a:lstStyle/>
          <a:p>
            <a:pPr>
              <a:lnSpc>
                <a:spcPct val="80000"/>
              </a:lnSpc>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isAQuadrilateral</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80000"/>
              </a:lnSpc>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80000"/>
              </a:lnSpc>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8" name="Text Box 43"/>
          <p:cNvSpPr txBox="1">
            <a:spLocks noChangeArrowheads="1"/>
          </p:cNvSpPr>
          <p:nvPr/>
        </p:nvSpPr>
        <p:spPr bwMode="auto">
          <a:xfrm>
            <a:off x="9405257" y="2444481"/>
            <a:ext cx="2113202" cy="860425"/>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getXRadius</a:t>
            </a: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getYRadius</a:t>
            </a:r>
            <a:r>
              <a:rPr lang="en-US" sz="1400" b="1" i="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9" name="Text Box 44"/>
          <p:cNvSpPr txBox="1">
            <a:spLocks noChangeArrowheads="1"/>
          </p:cNvSpPr>
          <p:nvPr/>
        </p:nvSpPr>
        <p:spPr bwMode="auto">
          <a:xfrm>
            <a:off x="524318" y="3377107"/>
            <a:ext cx="1528763" cy="360000"/>
          </a:xfrm>
          <a:prstGeom prst="rect">
            <a:avLst/>
          </a:prstGeom>
          <a:solidFill>
            <a:srgbClr val="FFFFFF"/>
          </a:solidFill>
          <a:ln w="12700">
            <a:solidFill>
              <a:srgbClr val="800000"/>
            </a:solidFill>
            <a:miter lim="800000"/>
          </a:ln>
        </p:spPr>
        <p:txBody>
          <a:bodyPr lIns="0" tIns="30175" rIns="0" bIns="30175" upright="1"/>
          <a:lstStyle/>
          <a:p>
            <a:pPr algn="ctr">
              <a:defRPr/>
            </a:pPr>
            <a:r>
              <a:rPr lang="en-US" b="1" kern="100" dirty="0" err="1" smtClean="0">
                <a:solidFill>
                  <a:srgbClr val="0000CC"/>
                </a:solidFill>
                <a:latin typeface="微软雅黑" panose="020B0503020204020204" pitchFamily="34" charset="-122"/>
                <a:ea typeface="微软雅黑" panose="020B0503020204020204" pitchFamily="34" charset="-122"/>
                <a:cs typeface="宋体" panose="02010600030101010101" pitchFamily="2" charset="-122"/>
              </a:rPr>
              <a:t>IsoTriangle</a:t>
            </a:r>
            <a:endParaRPr lang="zh-CN" altLang="en-US"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0" name="Text Box 45"/>
          <p:cNvSpPr txBox="1">
            <a:spLocks noChangeArrowheads="1"/>
          </p:cNvSpPr>
          <p:nvPr/>
        </p:nvSpPr>
        <p:spPr bwMode="auto">
          <a:xfrm>
            <a:off x="524318" y="4211967"/>
            <a:ext cx="1528763" cy="700087"/>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2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getHeight</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1" name="Text Box 46"/>
          <p:cNvSpPr txBox="1">
            <a:spLocks noChangeArrowheads="1"/>
          </p:cNvSpPr>
          <p:nvPr/>
        </p:nvSpPr>
        <p:spPr bwMode="auto">
          <a:xfrm>
            <a:off x="4806951" y="5665641"/>
            <a:ext cx="2424113" cy="360363"/>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sz="20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Square</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2" name="Text Box 47"/>
          <p:cNvSpPr txBox="1">
            <a:spLocks noChangeArrowheads="1"/>
          </p:cNvSpPr>
          <p:nvPr/>
        </p:nvSpPr>
        <p:spPr bwMode="auto">
          <a:xfrm>
            <a:off x="4806951" y="6213254"/>
            <a:ext cx="2424113" cy="601663"/>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2263" name="AutoShape 22"/>
          <p:cNvSpPr>
            <a:spLocks noChangeArrowheads="1"/>
          </p:cNvSpPr>
          <p:nvPr/>
        </p:nvSpPr>
        <p:spPr bwMode="auto">
          <a:xfrm>
            <a:off x="5826126" y="5417991"/>
            <a:ext cx="295275" cy="255587"/>
          </a:xfrm>
          <a:prstGeom prst="upArrow">
            <a:avLst>
              <a:gd name="adj1" fmla="val 0"/>
              <a:gd name="adj2" fmla="val 57625"/>
            </a:avLst>
          </a:prstGeom>
          <a:solidFill>
            <a:srgbClr val="FFFFFF"/>
          </a:solidFill>
          <a:ln w="12700">
            <a:solidFill>
              <a:srgbClr val="000000"/>
            </a:solidFill>
            <a:miter lim="800000"/>
          </a:ln>
        </p:spPr>
        <p:txBody>
          <a:bodyPr anchor="ctr"/>
          <a:lstStyle/>
          <a:p>
            <a:endParaRPr lang="zh-CN" altLang="en-US"/>
          </a:p>
        </p:txBody>
      </p:sp>
      <p:sp>
        <p:nvSpPr>
          <p:cNvPr id="52264" name="AutoShape 15"/>
          <p:cNvSpPr>
            <a:spLocks noChangeArrowheads="1"/>
          </p:cNvSpPr>
          <p:nvPr/>
        </p:nvSpPr>
        <p:spPr bwMode="auto">
          <a:xfrm>
            <a:off x="1084706" y="4927929"/>
            <a:ext cx="274637" cy="227013"/>
          </a:xfrm>
          <a:prstGeom prst="upArrow">
            <a:avLst>
              <a:gd name="adj1" fmla="val 0"/>
              <a:gd name="adj2" fmla="val 55236"/>
            </a:avLst>
          </a:prstGeom>
          <a:solidFill>
            <a:srgbClr val="FFFFFF"/>
          </a:solidFill>
          <a:ln w="12700">
            <a:solidFill>
              <a:srgbClr val="000000"/>
            </a:solidFill>
            <a:miter lim="800000"/>
          </a:ln>
        </p:spPr>
        <p:txBody>
          <a:bodyPr anchor="ctr"/>
          <a:lstStyle/>
          <a:p>
            <a:endParaRPr lang="zh-CN" altLang="en-US"/>
          </a:p>
        </p:txBody>
      </p:sp>
      <p:sp>
        <p:nvSpPr>
          <p:cNvPr id="52265" name="Text Box 47"/>
          <p:cNvSpPr txBox="1">
            <a:spLocks noChangeArrowheads="1"/>
          </p:cNvSpPr>
          <p:nvPr/>
        </p:nvSpPr>
        <p:spPr bwMode="auto">
          <a:xfrm>
            <a:off x="4806951" y="6021166"/>
            <a:ext cx="2422525" cy="182562"/>
          </a:xfrm>
          <a:prstGeom prst="rect">
            <a:avLst/>
          </a:prstGeom>
          <a:solidFill>
            <a:srgbClr val="FFFFFF"/>
          </a:solidFill>
          <a:ln w="12700">
            <a:solidFill>
              <a:srgbClr val="800000"/>
            </a:solidFill>
            <a:miter lim="800000"/>
          </a:ln>
        </p:spPr>
        <p:txBody>
          <a:bodyPr lIns="0" tIns="30175" rIns="0" bIns="30175"/>
          <a:lstStyle/>
          <a:p>
            <a:pPr algn="just">
              <a:lnSpc>
                <a:spcPts val="1000"/>
              </a:lnSpc>
            </a:pPr>
            <a:r>
              <a:rPr lang="en-US" altLang="zh-CN" sz="1200" b="1">
                <a:solidFill>
                  <a:srgbClr val="000000"/>
                </a:solidFill>
                <a:latin typeface="微软雅黑" panose="020B0503020204020204" pitchFamily="34" charset="-122"/>
                <a:ea typeface="微软雅黑" panose="020B0503020204020204" pitchFamily="34" charset="-122"/>
              </a:rPr>
              <a:t>-side: (4</a:t>
            </a:r>
            <a:r>
              <a:rPr lang="zh-CN" altLang="zh-CN" sz="1200" b="1">
                <a:solidFill>
                  <a:srgbClr val="000000"/>
                </a:solidFill>
                <a:latin typeface="微软雅黑" panose="020B0503020204020204" pitchFamily="34" charset="-122"/>
                <a:ea typeface="微软雅黑" panose="020B0503020204020204" pitchFamily="34" charset="-122"/>
              </a:rPr>
              <a:t>条边相等，隐含直角</a:t>
            </a:r>
            <a:r>
              <a:rPr lang="en-US" altLang="zh-CN" sz="1200" b="1">
                <a:solidFill>
                  <a:srgbClr val="000000"/>
                </a:solidFill>
                <a:latin typeface="微软雅黑" panose="020B0503020204020204" pitchFamily="34" charset="-122"/>
                <a:ea typeface="微软雅黑" panose="020B0503020204020204" pitchFamily="34" charset="-122"/>
              </a:rPr>
              <a:t>)</a:t>
            </a:r>
            <a:endParaRPr lang="zh-CN" altLang="zh-CN" sz="1200" b="1">
              <a:latin typeface="微软雅黑" panose="020B0503020204020204" pitchFamily="34" charset="-122"/>
              <a:ea typeface="微软雅黑" panose="020B0503020204020204" pitchFamily="34" charset="-122"/>
            </a:endParaRPr>
          </a:p>
        </p:txBody>
      </p:sp>
      <p:sp>
        <p:nvSpPr>
          <p:cNvPr id="46" name="Text Box 35"/>
          <p:cNvSpPr txBox="1">
            <a:spLocks noChangeArrowheads="1"/>
          </p:cNvSpPr>
          <p:nvPr/>
        </p:nvSpPr>
        <p:spPr bwMode="auto">
          <a:xfrm>
            <a:off x="9427928" y="3891663"/>
            <a:ext cx="2163187" cy="335853"/>
          </a:xfrm>
          <a:prstGeom prst="rect">
            <a:avLst/>
          </a:prstGeom>
          <a:solidFill>
            <a:srgbClr val="FFFFFF"/>
          </a:solidFill>
          <a:ln w="12700">
            <a:solidFill>
              <a:srgbClr val="800000"/>
            </a:solidFill>
            <a:miter lim="800000"/>
          </a:ln>
        </p:spPr>
        <p:txBody>
          <a:bodyPr lIns="0" tIns="30175" rIns="0" bIns="30175" upright="1"/>
          <a:lstStyle/>
          <a:p>
            <a:pPr algn="just">
              <a:defRPr/>
            </a:pPr>
            <a:r>
              <a:rPr 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2000" b="1"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radius</a:t>
            </a:r>
            <a:endParaRPr lang="zh-CN" altLang="en-US" sz="2000"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2267" name="Text Box 47"/>
          <p:cNvSpPr txBox="1">
            <a:spLocks noChangeArrowheads="1"/>
          </p:cNvSpPr>
          <p:nvPr/>
        </p:nvSpPr>
        <p:spPr bwMode="auto">
          <a:xfrm>
            <a:off x="335496" y="5555420"/>
            <a:ext cx="1790971" cy="282521"/>
          </a:xfrm>
          <a:prstGeom prst="rect">
            <a:avLst/>
          </a:prstGeom>
          <a:solidFill>
            <a:srgbClr val="FFFFFF"/>
          </a:solidFill>
          <a:ln w="12700">
            <a:solidFill>
              <a:srgbClr val="800000"/>
            </a:solidFill>
            <a:miter lim="800000"/>
          </a:ln>
        </p:spPr>
        <p:txBody>
          <a:bodyPr lIns="0" tIns="30175" rIns="0" bIns="30175"/>
          <a:lstStyle/>
          <a:p>
            <a:pPr algn="just"/>
            <a:r>
              <a:rPr lang="en-US" altLang="zh-CN" sz="1600" b="1">
                <a:solidFill>
                  <a:srgbClr val="000000"/>
                </a:solidFill>
                <a:latin typeface="微软雅黑" panose="020B0503020204020204" pitchFamily="34" charset="-122"/>
                <a:ea typeface="微软雅黑" panose="020B0503020204020204" pitchFamily="34" charset="-122"/>
              </a:rPr>
              <a:t>-side: </a:t>
            </a:r>
            <a:endParaRPr lang="zh-CN" altLang="zh-CN" sz="1600" b="1">
              <a:latin typeface="微软雅黑" panose="020B0503020204020204" pitchFamily="34" charset="-122"/>
              <a:ea typeface="微软雅黑" panose="020B0503020204020204" pitchFamily="34" charset="-122"/>
            </a:endParaRPr>
          </a:p>
        </p:txBody>
      </p:sp>
      <p:sp>
        <p:nvSpPr>
          <p:cNvPr id="52268" name="Text Box 11"/>
          <p:cNvSpPr txBox="1">
            <a:spLocks noChangeArrowheads="1"/>
          </p:cNvSpPr>
          <p:nvPr/>
        </p:nvSpPr>
        <p:spPr bwMode="auto">
          <a:xfrm>
            <a:off x="2451385" y="3786538"/>
            <a:ext cx="1896362" cy="498942"/>
          </a:xfrm>
          <a:prstGeom prst="rect">
            <a:avLst/>
          </a:prstGeom>
          <a:solidFill>
            <a:srgbClr val="FFFFFF"/>
          </a:solidFill>
          <a:ln w="12700">
            <a:solidFill>
              <a:srgbClr val="800000"/>
            </a:solidFill>
            <a:miter lim="800000"/>
          </a:ln>
        </p:spPr>
        <p:txBody>
          <a:bodyPr lIns="60350" tIns="30175" rIns="60350" bIns="30175"/>
          <a:lstStyle/>
          <a:p>
            <a:pPr algn="just"/>
            <a:r>
              <a:rPr lang="en-US" altLang="zh-CN" sz="1400" b="1">
                <a:solidFill>
                  <a:srgbClr val="0000CC"/>
                </a:solidFill>
                <a:latin typeface="微软雅黑" panose="020B0503020204020204" pitchFamily="34" charset="-122"/>
                <a:ea typeface="微软雅黑" panose="020B0503020204020204" pitchFamily="34" charset="-122"/>
              </a:rPr>
              <a:t>-height</a:t>
            </a:r>
            <a:endParaRPr lang="zh-CN" altLang="zh-CN" sz="1400" b="1">
              <a:latin typeface="微软雅黑" panose="020B0503020204020204" pitchFamily="34" charset="-122"/>
              <a:ea typeface="微软雅黑" panose="020B0503020204020204" pitchFamily="34" charset="-122"/>
            </a:endParaRPr>
          </a:p>
          <a:p>
            <a:pPr algn="just"/>
            <a:r>
              <a:rPr lang="en-US" altLang="zh-CN" sz="1400" b="1">
                <a:latin typeface="微软雅黑" panose="020B0503020204020204" pitchFamily="34" charset="-122"/>
                <a:ea typeface="微软雅黑" panose="020B0503020204020204" pitchFamily="34" charset="-122"/>
              </a:rPr>
              <a:t>-width</a:t>
            </a:r>
            <a:endParaRPr lang="zh-CN" altLang="zh-CN" sz="1400" b="1">
              <a:latin typeface="微软雅黑" panose="020B0503020204020204" pitchFamily="34" charset="-122"/>
              <a:ea typeface="微软雅黑" panose="020B0503020204020204" pitchFamily="34" charset="-122"/>
            </a:endParaRPr>
          </a:p>
        </p:txBody>
      </p:sp>
      <p:sp>
        <p:nvSpPr>
          <p:cNvPr id="49" name="Text Box 35"/>
          <p:cNvSpPr txBox="1">
            <a:spLocks noChangeArrowheads="1"/>
          </p:cNvSpPr>
          <p:nvPr/>
        </p:nvSpPr>
        <p:spPr bwMode="auto">
          <a:xfrm>
            <a:off x="9393341" y="1819424"/>
            <a:ext cx="2125117" cy="620621"/>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xRadius</a:t>
            </a:r>
            <a:endParaRPr lang="zh-CN" altLang="en-US" sz="16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yRadius</a:t>
            </a:r>
            <a:endParaRPr lang="zh-CN" altLang="en-US" sz="16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sz="1600"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2270" name="Text Box 37"/>
          <p:cNvSpPr txBox="1">
            <a:spLocks noChangeArrowheads="1"/>
          </p:cNvSpPr>
          <p:nvPr/>
        </p:nvSpPr>
        <p:spPr bwMode="auto">
          <a:xfrm>
            <a:off x="4929317" y="4387703"/>
            <a:ext cx="1792158" cy="322263"/>
          </a:xfrm>
          <a:prstGeom prst="rect">
            <a:avLst/>
          </a:prstGeom>
          <a:solidFill>
            <a:srgbClr val="FFFFFF"/>
          </a:solidFill>
          <a:ln w="12700">
            <a:solidFill>
              <a:srgbClr val="800000"/>
            </a:solidFill>
            <a:miter lim="800000"/>
          </a:ln>
        </p:spPr>
        <p:txBody>
          <a:bodyPr lIns="0" tIns="30175" rIns="0" bIns="30175"/>
          <a:lstStyle/>
          <a:p>
            <a:pPr algn="just">
              <a:lnSpc>
                <a:spcPts val="1000"/>
              </a:lnSpc>
            </a:pPr>
            <a:r>
              <a:rPr lang="en-US" altLang="zh-CN" sz="1200" b="1">
                <a:solidFill>
                  <a:srgbClr val="000000"/>
                </a:solidFill>
                <a:latin typeface="微软雅黑" panose="020B0503020204020204" pitchFamily="34" charset="-122"/>
                <a:ea typeface="微软雅黑" panose="020B0503020204020204" pitchFamily="34" charset="-122"/>
              </a:rPr>
              <a:t>-width(</a:t>
            </a:r>
            <a:r>
              <a:rPr lang="zh-CN" altLang="zh-CN" sz="1200" b="1">
                <a:solidFill>
                  <a:srgbClr val="000000"/>
                </a:solidFill>
                <a:latin typeface="微软雅黑" panose="020B0503020204020204" pitchFamily="34" charset="-122"/>
                <a:ea typeface="微软雅黑" panose="020B0503020204020204" pitchFamily="34" charset="-122"/>
              </a:rPr>
              <a:t>宽</a:t>
            </a:r>
            <a:r>
              <a:rPr lang="en-US" altLang="zh-CN" sz="1200" b="1">
                <a:solidFill>
                  <a:srgbClr val="000000"/>
                </a:solidFill>
                <a:latin typeface="微软雅黑" panose="020B0503020204020204" pitchFamily="34" charset="-122"/>
                <a:ea typeface="微软雅黑" panose="020B0503020204020204" pitchFamily="34" charset="-122"/>
              </a:rPr>
              <a:t>)</a:t>
            </a:r>
            <a:endParaRPr lang="zh-CN" altLang="zh-CN" sz="1200" b="1">
              <a:latin typeface="微软雅黑" panose="020B0503020204020204" pitchFamily="34" charset="-122"/>
              <a:ea typeface="微软雅黑" panose="020B0503020204020204" pitchFamily="34" charset="-122"/>
            </a:endParaRPr>
          </a:p>
          <a:p>
            <a:pPr algn="just">
              <a:lnSpc>
                <a:spcPts val="1000"/>
              </a:lnSpc>
            </a:pPr>
            <a:r>
              <a:rPr lang="en-US" altLang="zh-CN" sz="1200" b="1">
                <a:solidFill>
                  <a:srgbClr val="000000"/>
                </a:solidFill>
                <a:latin typeface="微软雅黑" panose="020B0503020204020204" pitchFamily="34" charset="-122"/>
                <a:ea typeface="微软雅黑" panose="020B0503020204020204" pitchFamily="34" charset="-122"/>
              </a:rPr>
              <a:t>-height(</a:t>
            </a:r>
            <a:r>
              <a:rPr lang="zh-CN" altLang="zh-CN" sz="1200" b="1">
                <a:solidFill>
                  <a:srgbClr val="000000"/>
                </a:solidFill>
                <a:latin typeface="微软雅黑" panose="020B0503020204020204" pitchFamily="34" charset="-122"/>
                <a:ea typeface="微软雅黑" panose="020B0503020204020204" pitchFamily="34" charset="-122"/>
              </a:rPr>
              <a:t>高</a:t>
            </a:r>
            <a:r>
              <a:rPr lang="en-US" altLang="zh-CN" sz="1200" b="1">
                <a:solidFill>
                  <a:srgbClr val="000000"/>
                </a:solidFill>
                <a:latin typeface="微软雅黑" panose="020B0503020204020204" pitchFamily="34" charset="-122"/>
                <a:ea typeface="微软雅黑" panose="020B0503020204020204" pitchFamily="34" charset="-122"/>
              </a:rPr>
              <a:t>) </a:t>
            </a:r>
            <a:r>
              <a:rPr lang="zh-CN" altLang="zh-CN" sz="1200" b="1">
                <a:solidFill>
                  <a:srgbClr val="000000"/>
                </a:solidFill>
                <a:latin typeface="微软雅黑" panose="020B0503020204020204" pitchFamily="34" charset="-122"/>
                <a:ea typeface="微软雅黑" panose="020B0503020204020204" pitchFamily="34" charset="-122"/>
              </a:rPr>
              <a:t>隐含直角</a:t>
            </a:r>
            <a:endParaRPr lang="zh-CN" altLang="zh-CN" sz="1200" b="1">
              <a:latin typeface="微软雅黑" panose="020B0503020204020204" pitchFamily="34" charset="-122"/>
              <a:ea typeface="微软雅黑" panose="020B0503020204020204" pitchFamily="34" charset="-122"/>
            </a:endParaRPr>
          </a:p>
        </p:txBody>
      </p:sp>
      <p:sp>
        <p:nvSpPr>
          <p:cNvPr id="51" name="Text Box 36"/>
          <p:cNvSpPr txBox="1">
            <a:spLocks noChangeArrowheads="1"/>
          </p:cNvSpPr>
          <p:nvPr/>
        </p:nvSpPr>
        <p:spPr bwMode="auto">
          <a:xfrm>
            <a:off x="6878637" y="2619844"/>
            <a:ext cx="1568481" cy="782975"/>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-b</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h</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2272" name="Text Box 44"/>
          <p:cNvSpPr txBox="1">
            <a:spLocks noChangeArrowheads="1"/>
          </p:cNvSpPr>
          <p:nvPr/>
        </p:nvSpPr>
        <p:spPr bwMode="auto">
          <a:xfrm>
            <a:off x="514793" y="3732110"/>
            <a:ext cx="1527175" cy="463982"/>
          </a:xfrm>
          <a:prstGeom prst="rect">
            <a:avLst/>
          </a:prstGeom>
          <a:solidFill>
            <a:srgbClr val="FFFFFF"/>
          </a:solidFill>
          <a:ln w="12700">
            <a:solidFill>
              <a:srgbClr val="800000"/>
            </a:solidFill>
            <a:miter lim="800000"/>
          </a:ln>
        </p:spPr>
        <p:txBody>
          <a:bodyPr lIns="0" tIns="30175" rIns="0" bIns="30175"/>
          <a:lstStyle/>
          <a:p>
            <a:pPr algn="just"/>
            <a:r>
              <a:rPr lang="en-US" altLang="zh-CN" sz="1400" b="1" dirty="0">
                <a:solidFill>
                  <a:srgbClr val="000000"/>
                </a:solidFill>
                <a:latin typeface="微软雅黑" panose="020B0503020204020204" pitchFamily="34" charset="-122"/>
                <a:ea typeface="微软雅黑" panose="020B0503020204020204" pitchFamily="34" charset="-122"/>
              </a:rPr>
              <a:t>-side</a:t>
            </a:r>
            <a:endParaRPr lang="zh-CN" altLang="zh-CN" sz="1400" b="1" dirty="0">
              <a:latin typeface="微软雅黑" panose="020B0503020204020204" pitchFamily="34" charset="-122"/>
              <a:ea typeface="微软雅黑" panose="020B0503020204020204" pitchFamily="34" charset="-122"/>
            </a:endParaRPr>
          </a:p>
          <a:p>
            <a:pPr algn="just"/>
            <a:r>
              <a:rPr lang="en-US" altLang="zh-CN" sz="1400" b="1" dirty="0">
                <a:solidFill>
                  <a:srgbClr val="000000"/>
                </a:solidFill>
                <a:latin typeface="微软雅黑" panose="020B0503020204020204" pitchFamily="34" charset="-122"/>
                <a:ea typeface="微软雅黑" panose="020B0503020204020204" pitchFamily="34" charset="-122"/>
              </a:rPr>
              <a:t>-height</a:t>
            </a:r>
            <a:endParaRPr lang="zh-CN" altLang="zh-CN" sz="1400" b="1" dirty="0">
              <a:latin typeface="微软雅黑" panose="020B0503020204020204" pitchFamily="34" charset="-122"/>
              <a:ea typeface="微软雅黑" panose="020B0503020204020204" pitchFamily="34" charset="-122"/>
            </a:endParaRPr>
          </a:p>
        </p:txBody>
      </p:sp>
      <p:sp>
        <p:nvSpPr>
          <p:cNvPr id="53" name="Text Box 41"/>
          <p:cNvSpPr txBox="1">
            <a:spLocks noChangeArrowheads="1"/>
          </p:cNvSpPr>
          <p:nvPr/>
        </p:nvSpPr>
        <p:spPr bwMode="auto">
          <a:xfrm>
            <a:off x="1435542" y="1983338"/>
            <a:ext cx="1473200" cy="936000"/>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000" b="1"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isATriangle</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getSideA</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getSideB</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getSideC</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2274" name="Text Box 17"/>
          <p:cNvSpPr txBox="1">
            <a:spLocks noChangeArrowheads="1"/>
          </p:cNvSpPr>
          <p:nvPr/>
        </p:nvSpPr>
        <p:spPr bwMode="auto">
          <a:xfrm>
            <a:off x="4921576" y="2322513"/>
            <a:ext cx="1777675" cy="280010"/>
          </a:xfrm>
          <a:prstGeom prst="rect">
            <a:avLst/>
          </a:prstGeom>
          <a:solidFill>
            <a:srgbClr val="FFFFFF"/>
          </a:solidFill>
          <a:ln w="12700">
            <a:solidFill>
              <a:srgbClr val="800000"/>
            </a:solidFill>
            <a:miter lim="800000"/>
          </a:ln>
        </p:spPr>
        <p:txBody>
          <a:bodyPr lIns="60350" tIns="30175" rIns="60350" bIns="30175"/>
          <a:lstStyle/>
          <a:p>
            <a:pPr algn="ctr"/>
            <a:r>
              <a:rPr lang="en-US" altLang="zh-CN" b="1" dirty="0">
                <a:solidFill>
                  <a:srgbClr val="0000CC"/>
                </a:solidFill>
                <a:latin typeface="微软雅黑" panose="020B0503020204020204" pitchFamily="34" charset="-122"/>
                <a:ea typeface="微软雅黑" panose="020B0503020204020204" pitchFamily="34" charset="-122"/>
              </a:rPr>
              <a:t>Parallelogram</a:t>
            </a:r>
            <a:r>
              <a:rPr lang="en-US" altLang="zh-CN" sz="1000" b="1" dirty="0">
                <a:solidFill>
                  <a:srgbClr val="0000CC"/>
                </a:solidFill>
                <a:latin typeface="Times New Roman" panose="02020603050405020304" pitchFamily="18" charset="0"/>
              </a:rPr>
              <a:t> </a:t>
            </a:r>
            <a:endParaRPr lang="zh-CN" altLang="zh-CN" sz="1200" dirty="0">
              <a:latin typeface="宋体" panose="02010600030101010101" pitchFamily="2" charset="-122"/>
            </a:endParaRPr>
          </a:p>
        </p:txBody>
      </p:sp>
      <p:sp>
        <p:nvSpPr>
          <p:cNvPr id="55" name="Text Box 37"/>
          <p:cNvSpPr txBox="1">
            <a:spLocks noChangeArrowheads="1"/>
          </p:cNvSpPr>
          <p:nvPr/>
        </p:nvSpPr>
        <p:spPr bwMode="auto">
          <a:xfrm>
            <a:off x="4904211" y="3023609"/>
            <a:ext cx="1791864" cy="795338"/>
          </a:xfrm>
          <a:prstGeom prst="rect">
            <a:avLst/>
          </a:prstGeom>
          <a:solidFill>
            <a:srgbClr val="FFFFFF"/>
          </a:solidFill>
          <a:ln w="12700">
            <a:solidFill>
              <a:srgbClr val="800000"/>
            </a:solidFill>
            <a:miter lim="800000"/>
          </a:ln>
        </p:spPr>
        <p:txBody>
          <a:bodyPr lIns="0" tIns="30175" rIns="0" bIns="30175" upright="1"/>
          <a:lstStyle/>
          <a:p>
            <a:pPr algn="just">
              <a:lnSpc>
                <a:spcPct val="90000"/>
              </a:lnSpc>
              <a:defRPr/>
            </a:pPr>
            <a:r>
              <a:rPr lang="en-US" sz="1200" b="1"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90000"/>
              </a:lnSpc>
              <a:defRPr/>
            </a:pP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marL="384175" indent="-384175" algn="just">
              <a:lnSpc>
                <a:spcPct val="90000"/>
              </a:lnSpc>
              <a:defRPr/>
            </a:pP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+getSide1()</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marL="384175" indent="-384175" algn="just">
              <a:lnSpc>
                <a:spcPct val="90000"/>
              </a:lnSpc>
              <a:defRPr/>
            </a:pP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+getrSide2()</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marL="384175" indent="-384175" algn="just">
              <a:lnSpc>
                <a:spcPct val="90000"/>
              </a:lnSpc>
              <a:defRPr/>
            </a:pP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getHeight</a:t>
            </a: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6" name="Text Box 37"/>
          <p:cNvSpPr txBox="1">
            <a:spLocks noChangeArrowheads="1"/>
          </p:cNvSpPr>
          <p:nvPr/>
        </p:nvSpPr>
        <p:spPr bwMode="auto">
          <a:xfrm>
            <a:off x="4919550" y="2591810"/>
            <a:ext cx="1779702" cy="430213"/>
          </a:xfrm>
          <a:prstGeom prst="rect">
            <a:avLst/>
          </a:prstGeom>
          <a:solidFill>
            <a:srgbClr val="FFFFFF"/>
          </a:solidFill>
          <a:ln w="12700">
            <a:solidFill>
              <a:srgbClr val="800000"/>
            </a:solidFill>
            <a:miter lim="800000"/>
          </a:ln>
        </p:spPr>
        <p:txBody>
          <a:bodyPr lIns="0" tIns="30175" rIns="0" bIns="30175" upright="1"/>
          <a:lstStyle/>
          <a:p>
            <a:pPr algn="just">
              <a:lnSpc>
                <a:spcPts val="1000"/>
              </a:lnSpc>
              <a:defRPr/>
            </a:pPr>
            <a:r>
              <a:rPr lang="en-US" sz="1200" b="1">
                <a:solidFill>
                  <a:srgbClr val="000000"/>
                </a:solidFill>
                <a:latin typeface="Arial" panose="020B0604020202020204"/>
                <a:cs typeface="宋体" panose="02010600030101010101" pitchFamily="2" charset="-122"/>
              </a:rPr>
              <a:t>-side1(</a:t>
            </a:r>
            <a:r>
              <a:rPr lang="zh-CN" altLang="en-US" sz="1200" b="1">
                <a:solidFill>
                  <a:srgbClr val="000000"/>
                </a:solidFill>
                <a:latin typeface="Arial" panose="020B0604020202020204"/>
                <a:cs typeface="宋体" panose="02010600030101010101" pitchFamily="2" charset="-122"/>
              </a:rPr>
              <a:t>两条等长边</a:t>
            </a:r>
            <a:r>
              <a:rPr lang="en-US" sz="1200" b="1">
                <a:solidFill>
                  <a:srgbClr val="000000"/>
                </a:solidFill>
                <a:latin typeface="Arial" panose="020B0604020202020204"/>
                <a:cs typeface="宋体" panose="02010600030101010101" pitchFamily="2" charset="-122"/>
              </a:rPr>
              <a:t>)</a:t>
            </a:r>
            <a:endParaRPr lang="zh-CN" altLang="en-US" sz="1200" b="1">
              <a:latin typeface="宋体" panose="02010600030101010101" pitchFamily="2" charset="-122"/>
              <a:cs typeface="宋体" panose="02010600030101010101" pitchFamily="2" charset="-122"/>
            </a:endParaRPr>
          </a:p>
          <a:p>
            <a:pPr algn="just">
              <a:lnSpc>
                <a:spcPts val="1000"/>
              </a:lnSpc>
              <a:defRPr/>
            </a:pPr>
            <a:r>
              <a:rPr lang="en-US" sz="1200" b="1">
                <a:solidFill>
                  <a:srgbClr val="000000"/>
                </a:solidFill>
                <a:latin typeface="Arial" panose="020B0604020202020204"/>
                <a:cs typeface="宋体" panose="02010600030101010101" pitchFamily="2" charset="-122"/>
              </a:rPr>
              <a:t>-side2 (</a:t>
            </a:r>
            <a:r>
              <a:rPr lang="zh-CN" altLang="en-US" sz="1200" b="1">
                <a:solidFill>
                  <a:srgbClr val="000000"/>
                </a:solidFill>
                <a:latin typeface="Arial" panose="020B0604020202020204"/>
                <a:cs typeface="宋体" panose="02010600030101010101" pitchFamily="2" charset="-122"/>
              </a:rPr>
              <a:t>两条等长边</a:t>
            </a:r>
            <a:r>
              <a:rPr lang="en-US" sz="1200" b="1">
                <a:solidFill>
                  <a:srgbClr val="000000"/>
                </a:solidFill>
                <a:latin typeface="Arial" panose="020B0604020202020204"/>
                <a:cs typeface="宋体" panose="02010600030101010101" pitchFamily="2" charset="-122"/>
              </a:rPr>
              <a:t>)</a:t>
            </a:r>
            <a:endParaRPr lang="zh-CN" altLang="en-US" sz="1200" b="1">
              <a:latin typeface="宋体" panose="02010600030101010101" pitchFamily="2" charset="-122"/>
              <a:cs typeface="宋体" panose="02010600030101010101" pitchFamily="2" charset="-122"/>
            </a:endParaRPr>
          </a:p>
          <a:p>
            <a:pPr algn="just">
              <a:lnSpc>
                <a:spcPts val="1000"/>
              </a:lnSpc>
              <a:defRPr/>
            </a:pPr>
            <a:r>
              <a:rPr lang="en-US" sz="1200" b="1">
                <a:solidFill>
                  <a:srgbClr val="000000"/>
                </a:solidFill>
                <a:latin typeface="Arial" panose="020B0604020202020204"/>
                <a:cs typeface="宋体" panose="02010600030101010101" pitchFamily="2" charset="-122"/>
              </a:rPr>
              <a:t>-height(</a:t>
            </a:r>
            <a:r>
              <a:rPr lang="zh-CN" altLang="en-US" sz="1200" b="1">
                <a:solidFill>
                  <a:srgbClr val="000000"/>
                </a:solidFill>
                <a:latin typeface="Arial" panose="020B0604020202020204"/>
                <a:cs typeface="宋体" panose="02010600030101010101" pitchFamily="2" charset="-122"/>
              </a:rPr>
              <a:t>确定唯一四边形</a:t>
            </a:r>
            <a:r>
              <a:rPr lang="en-US" sz="1200" b="1">
                <a:solidFill>
                  <a:srgbClr val="000000"/>
                </a:solidFill>
                <a:latin typeface="Arial" panose="020B0604020202020204"/>
                <a:cs typeface="宋体" panose="02010600030101010101" pitchFamily="2" charset="-122"/>
              </a:rPr>
              <a:t>)</a:t>
            </a:r>
            <a:endParaRPr lang="zh-CN" altLang="en-US" sz="1200" b="1">
              <a:latin typeface="宋体" panose="02010600030101010101" pitchFamily="2" charset="-122"/>
              <a:cs typeface="宋体" panose="02010600030101010101" pitchFamily="2" charset="-122"/>
            </a:endParaRPr>
          </a:p>
        </p:txBody>
      </p:sp>
      <p:cxnSp>
        <p:nvCxnSpPr>
          <p:cNvPr id="52277" name="Line 8"/>
          <p:cNvCxnSpPr>
            <a:cxnSpLocks noChangeShapeType="1"/>
          </p:cNvCxnSpPr>
          <p:nvPr/>
        </p:nvCxnSpPr>
        <p:spPr bwMode="auto">
          <a:xfrm flipH="1">
            <a:off x="2172142" y="1095384"/>
            <a:ext cx="1588" cy="18000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2278" name="AutoShape 22"/>
          <p:cNvSpPr>
            <a:spLocks noChangeArrowheads="1"/>
          </p:cNvSpPr>
          <p:nvPr/>
        </p:nvSpPr>
        <p:spPr bwMode="auto">
          <a:xfrm>
            <a:off x="5677758" y="3800691"/>
            <a:ext cx="295275" cy="255587"/>
          </a:xfrm>
          <a:prstGeom prst="upArrow">
            <a:avLst>
              <a:gd name="adj1" fmla="val 0"/>
              <a:gd name="adj2" fmla="val 57625"/>
            </a:avLst>
          </a:prstGeom>
          <a:solidFill>
            <a:srgbClr val="FFFFFF"/>
          </a:solidFill>
          <a:ln w="12700">
            <a:solidFill>
              <a:srgbClr val="000000"/>
            </a:solidFill>
            <a:miter lim="800000"/>
          </a:ln>
        </p:spPr>
        <p:txBody>
          <a:bodyPr anchor="ctr"/>
          <a:lstStyle/>
          <a:p>
            <a:endParaRPr lang="zh-CN" altLang="en-US"/>
          </a:p>
        </p:txBody>
      </p:sp>
      <p:sp>
        <p:nvSpPr>
          <p:cNvPr id="57" name="Rectangle 74"/>
          <p:cNvSpPr>
            <a:spLocks noChangeArrowheads="1"/>
          </p:cNvSpPr>
          <p:nvPr/>
        </p:nvSpPr>
        <p:spPr bwMode="auto">
          <a:xfrm>
            <a:off x="8116513" y="67162"/>
            <a:ext cx="1507322" cy="410411"/>
          </a:xfrm>
          <a:prstGeom prst="rect">
            <a:avLst/>
          </a:prstGeom>
          <a:solidFill>
            <a:srgbClr val="FFFFFF">
              <a:alpha val="38000"/>
            </a:srgbClr>
          </a:solidFill>
          <a:ln w="12700">
            <a:solidFill>
              <a:srgbClr val="000000"/>
            </a:solidFill>
            <a:miter lim="800000"/>
          </a:ln>
        </p:spPr>
        <p:txBody>
          <a:bodyPr lIns="0" tIns="0" rIns="0" bIns="0" anchor="ctr" upright="1"/>
          <a:lstStyle/>
          <a:p>
            <a:pPr algn="ctr">
              <a:defRPr/>
            </a:pPr>
            <a:r>
              <a:rPr lang="en-US" sz="2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Visitor</a:t>
            </a:r>
            <a:endParaRPr lang="zh-CN" altLang="en-US" sz="24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8" name="Rectangle 74"/>
          <p:cNvSpPr>
            <a:spLocks noChangeArrowheads="1"/>
          </p:cNvSpPr>
          <p:nvPr/>
        </p:nvSpPr>
        <p:spPr bwMode="auto">
          <a:xfrm>
            <a:off x="8124055" y="482115"/>
            <a:ext cx="1507322" cy="277169"/>
          </a:xfrm>
          <a:prstGeom prst="rect">
            <a:avLst/>
          </a:prstGeom>
          <a:solidFill>
            <a:srgbClr val="FFFFFF">
              <a:alpha val="38000"/>
            </a:srgbClr>
          </a:solidFill>
          <a:ln w="12700">
            <a:solidFill>
              <a:srgbClr val="000000"/>
            </a:solidFill>
            <a:miter lim="800000"/>
          </a:ln>
        </p:spPr>
        <p:txBody>
          <a:bodyPr lIns="0" tIns="0" rIns="0" bIns="0" anchor="ctr" upright="1"/>
          <a:lstStyle/>
          <a:p>
            <a:pPr algn="ctr">
              <a:defRPr/>
            </a:pPr>
            <a:endParaRPr lang="zh-CN" altLang="en-US" sz="2400"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3" name="直接箭头连接符 2"/>
          <p:cNvCxnSpPr>
            <a:stCxn id="57" idx="1"/>
          </p:cNvCxnSpPr>
          <p:nvPr/>
        </p:nvCxnSpPr>
        <p:spPr>
          <a:xfrm flipH="1">
            <a:off x="7037389" y="272368"/>
            <a:ext cx="1079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037389" y="561671"/>
            <a:ext cx="1079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446622" y="5429279"/>
            <a:ext cx="2024894" cy="923330"/>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可能的操作：中心，内心，外心，形</a:t>
            </a:r>
            <a:r>
              <a:rPr lang="zh-CN" altLang="en-US" b="1" dirty="0">
                <a:solidFill>
                  <a:srgbClr val="FF0000"/>
                </a:solidFill>
                <a:latin typeface="微软雅黑" panose="020B0503020204020204" pitchFamily="34" charset="-122"/>
                <a:ea typeface="微软雅黑" panose="020B0503020204020204" pitchFamily="34" charset="-122"/>
              </a:rPr>
              <a:t>心</a:t>
            </a:r>
            <a:r>
              <a:rPr lang="zh-CN" altLang="en-US" b="1" dirty="0" smtClean="0">
                <a:solidFill>
                  <a:srgbClr val="FF0000"/>
                </a:solidFill>
                <a:latin typeface="微软雅黑" panose="020B0503020204020204" pitchFamily="34" charset="-122"/>
                <a:ea typeface="微软雅黑" panose="020B0503020204020204" pitchFamily="34" charset="-122"/>
              </a:rPr>
              <a:t>等</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9482172" y="5290280"/>
            <a:ext cx="2024894" cy="646331"/>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可能的操作：焦点，等</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7477933" y="6157486"/>
            <a:ext cx="2262158" cy="369332"/>
          </a:xfrm>
          <a:prstGeom prst="rect">
            <a:avLst/>
          </a:prstGeom>
        </p:spPr>
        <p:txBody>
          <a:bodyPr wrap="none">
            <a:spAutoFit/>
          </a:bodyPr>
          <a:lstStyle/>
          <a:p>
            <a:r>
              <a:rPr lang="zh-CN" altLang="en-US" b="1" noProof="1">
                <a:solidFill>
                  <a:srgbClr val="FF0000"/>
                </a:solidFill>
                <a:latin typeface="微软雅黑" panose="020B0503020204020204" pitchFamily="34" charset="-122"/>
                <a:ea typeface="微软雅黑" panose="020B0503020204020204" pitchFamily="34" charset="-122"/>
                <a:sym typeface="+mn-ea"/>
              </a:rPr>
              <a:t>这些类有不同的接口</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6"/>
            <a:ext cx="10515600" cy="1279713"/>
          </a:xfrm>
        </p:spPr>
        <p:txBody>
          <a:bodyPr/>
          <a:lstStyle/>
          <a:p>
            <a:pPr>
              <a:lnSpc>
                <a:spcPct val="100000"/>
              </a:lnSpc>
            </a:pPr>
            <a:r>
              <a:rPr lang="zh-CN" altLang="en-US" b="1" dirty="0" smtClean="0">
                <a:latin typeface="微软雅黑" panose="020B0503020204020204" pitchFamily="34" charset="-122"/>
                <a:ea typeface="微软雅黑" panose="020B0503020204020204" pitchFamily="34" charset="-122"/>
              </a:rPr>
              <a:t>以上设计体现出各种图形的关系与真实情况</a:t>
            </a:r>
            <a:endParaRPr lang="en-US" altLang="zh-CN" b="1" dirty="0" smtClean="0">
              <a:latin typeface="微软雅黑" panose="020B0503020204020204" pitchFamily="34" charset="-122"/>
              <a:ea typeface="微软雅黑" panose="020B0503020204020204" pitchFamily="34" charset="-122"/>
            </a:endParaRPr>
          </a:p>
          <a:p>
            <a:pPr>
              <a:lnSpc>
                <a:spcPct val="100000"/>
              </a:lnSpc>
            </a:pPr>
            <a:r>
              <a:rPr lang="zh-CN" altLang="en-US" b="1" dirty="0" smtClean="0">
                <a:latin typeface="微软雅黑" panose="020B0503020204020204" pitchFamily="34" charset="-122"/>
                <a:ea typeface="微软雅黑" panose="020B0503020204020204" pitchFamily="34" charset="-122"/>
              </a:rPr>
              <a:t>各个类的接口</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方法</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不同，它们在做完全不同的事情。</a:t>
            </a:r>
            <a:endParaRPr lang="zh-CN" altLang="en-US" b="1" dirty="0">
              <a:latin typeface="微软雅黑" panose="020B0503020204020204" pitchFamily="34" charset="-122"/>
              <a:ea typeface="微软雅黑" panose="020B0503020204020204" pitchFamily="34" charset="-122"/>
            </a:endParaRPr>
          </a:p>
        </p:txBody>
      </p:sp>
      <p:sp>
        <p:nvSpPr>
          <p:cNvPr id="4" name="内容占位符 2"/>
          <p:cNvSpPr txBox="1"/>
          <p:nvPr/>
        </p:nvSpPr>
        <p:spPr>
          <a:xfrm>
            <a:off x="818586" y="3453741"/>
            <a:ext cx="10515600" cy="1779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b="1" dirty="0" smtClean="0">
                <a:latin typeface="微软雅黑" panose="020B0503020204020204" pitchFamily="34" charset="-122"/>
                <a:ea typeface="微软雅黑" panose="020B0503020204020204" pitchFamily="34" charset="-122"/>
              </a:rPr>
              <a:t>因此，对于以上的类的使用者</a:t>
            </a:r>
            <a:r>
              <a:rPr lang="en-US" altLang="zh-CN" b="1" dirty="0" smtClean="0">
                <a:latin typeface="微软雅黑" panose="020B0503020204020204" pitchFamily="34" charset="-122"/>
                <a:ea typeface="微软雅黑" panose="020B0503020204020204" pitchFamily="34" charset="-122"/>
              </a:rPr>
              <a:t>Client</a:t>
            </a:r>
            <a:r>
              <a:rPr lang="zh-CN" altLang="en-US" b="1" dirty="0" smtClean="0">
                <a:latin typeface="微软雅黑" panose="020B0503020204020204" pitchFamily="34" charset="-122"/>
                <a:ea typeface="微软雅黑" panose="020B0503020204020204" pitchFamily="34" charset="-122"/>
              </a:rPr>
              <a:t>而言，很难使用多态机制解决对整个类的调用（例如，使用条件语句）</a:t>
            </a:r>
            <a:endParaRPr lang="en-US" altLang="zh-CN" b="1" dirty="0" smtClean="0">
              <a:latin typeface="微软雅黑" panose="020B0503020204020204" pitchFamily="34" charset="-122"/>
              <a:ea typeface="微软雅黑" panose="020B0503020204020204" pitchFamily="34" charset="-122"/>
            </a:endParaRPr>
          </a:p>
          <a:p>
            <a:pPr>
              <a:lnSpc>
                <a:spcPct val="100000"/>
              </a:lnSpc>
            </a:pPr>
            <a:r>
              <a:rPr lang="zh-CN" altLang="en-US" b="1" dirty="0" smtClean="0">
                <a:latin typeface="微软雅黑" panose="020B0503020204020204" pitchFamily="34" charset="-122"/>
                <a:ea typeface="微软雅黑" panose="020B0503020204020204" pitchFamily="34" charset="-122"/>
              </a:rPr>
              <a:t>而只能逐个地使用每个单独的类。</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7F554AD-A4AA-4F0E-B8CA-8A3C39F4635D}" type="slidenum">
              <a:rPr lang="en-US" altLang="zh-CN"/>
            </a:fld>
            <a:endParaRPr lang="en-US" altLang="zh-CN"/>
          </a:p>
        </p:txBody>
      </p:sp>
      <p:sp>
        <p:nvSpPr>
          <p:cNvPr id="7" name="Rectangle 74"/>
          <p:cNvSpPr>
            <a:spLocks noChangeArrowheads="1"/>
          </p:cNvSpPr>
          <p:nvPr/>
        </p:nvSpPr>
        <p:spPr bwMode="auto">
          <a:xfrm>
            <a:off x="2328864" y="869951"/>
            <a:ext cx="7413625" cy="570084"/>
          </a:xfrm>
          <a:prstGeom prst="rect">
            <a:avLst/>
          </a:prstGeom>
          <a:solidFill>
            <a:srgbClr val="FFFFFF">
              <a:alpha val="38000"/>
            </a:srgbClr>
          </a:solidFill>
          <a:ln w="12700">
            <a:solidFill>
              <a:srgbClr val="000000"/>
            </a:solidFill>
            <a:miter lim="800000"/>
          </a:ln>
        </p:spPr>
        <p:txBody>
          <a:bodyPr lIns="0" tIns="0" rIns="0" bIns="0" anchor="ctr" upright="1"/>
          <a:lstStyle/>
          <a:p>
            <a:pPr algn="ctr">
              <a:defRPr/>
            </a:pPr>
            <a:r>
              <a:rPr lang="en-US" sz="3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Visitor</a:t>
            </a:r>
            <a:endParaRPr lang="zh-CN" altLang="en-US" sz="32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3251" name="Rectangle 75"/>
          <p:cNvSpPr>
            <a:spLocks noChangeArrowheads="1"/>
          </p:cNvSpPr>
          <p:nvPr/>
        </p:nvSpPr>
        <p:spPr bwMode="auto">
          <a:xfrm>
            <a:off x="2328864" y="1428751"/>
            <a:ext cx="7413625" cy="3408363"/>
          </a:xfrm>
          <a:prstGeom prst="rect">
            <a:avLst/>
          </a:prstGeom>
          <a:solidFill>
            <a:srgbClr val="FFFFFF">
              <a:alpha val="38039"/>
            </a:srgbClr>
          </a:solidFill>
          <a:ln w="12700">
            <a:solidFill>
              <a:srgbClr val="000000"/>
            </a:solidFill>
            <a:miter lim="800000"/>
          </a:ln>
        </p:spPr>
        <p:txBody>
          <a:bodyPr lIns="0" tIns="0" rIns="0" bIns="0" anchor="ctr"/>
          <a:lstStyle/>
          <a:p>
            <a:pPr algn="just">
              <a:lnSpc>
                <a:spcPct val="110000"/>
              </a:lnSpc>
            </a:pPr>
            <a:r>
              <a:rPr lang="en-US" altLang="zh-CN" sz="2400" b="1">
                <a:latin typeface="微软雅黑" panose="020B0503020204020204" pitchFamily="34" charset="-122"/>
                <a:ea typeface="微软雅黑" panose="020B0503020204020204" pitchFamily="34" charset="-122"/>
              </a:rPr>
              <a:t>+visitTriangle(t: Triangle)</a:t>
            </a:r>
            <a:endParaRPr lang="zh-CN" altLang="zh-CN" sz="2400" b="1">
              <a:latin typeface="微软雅黑" panose="020B0503020204020204" pitchFamily="34" charset="-122"/>
              <a:ea typeface="微软雅黑" panose="020B0503020204020204" pitchFamily="34" charset="-122"/>
            </a:endParaRPr>
          </a:p>
          <a:p>
            <a:pPr algn="just"/>
            <a:r>
              <a:rPr lang="en-US" altLang="zh-CN" sz="2400" b="1">
                <a:latin typeface="微软雅黑" panose="020B0503020204020204" pitchFamily="34" charset="-122"/>
                <a:ea typeface="微软雅黑" panose="020B0503020204020204" pitchFamily="34" charset="-122"/>
              </a:rPr>
              <a:t>+visitIsoscelesTriangle(i: IsoscelesTriangle)</a:t>
            </a:r>
            <a:endParaRPr lang="zh-CN" altLang="zh-CN" sz="2400" b="1">
              <a:latin typeface="微软雅黑" panose="020B0503020204020204" pitchFamily="34" charset="-122"/>
              <a:ea typeface="微软雅黑" panose="020B0503020204020204" pitchFamily="34" charset="-122"/>
            </a:endParaRPr>
          </a:p>
          <a:p>
            <a:pPr algn="just">
              <a:lnSpc>
                <a:spcPct val="110000"/>
              </a:lnSpc>
            </a:pPr>
            <a:r>
              <a:rPr lang="en-US" altLang="zh-CN" sz="2400" b="1">
                <a:latin typeface="微软雅黑" panose="020B0503020204020204" pitchFamily="34" charset="-122"/>
                <a:ea typeface="微软雅黑" panose="020B0503020204020204" pitchFamily="34" charset="-122"/>
              </a:rPr>
              <a:t>+visitEquilateral(e: Equilateral)</a:t>
            </a:r>
            <a:endParaRPr lang="zh-CN" altLang="zh-CN" sz="2400" b="1">
              <a:latin typeface="微软雅黑" panose="020B0503020204020204" pitchFamily="34" charset="-122"/>
              <a:ea typeface="微软雅黑" panose="020B0503020204020204" pitchFamily="34" charset="-122"/>
            </a:endParaRPr>
          </a:p>
          <a:p>
            <a:pPr algn="just"/>
            <a:r>
              <a:rPr lang="en-US" altLang="zh-CN" sz="2400" b="1">
                <a:latin typeface="微软雅黑" panose="020B0503020204020204" pitchFamily="34" charset="-122"/>
                <a:ea typeface="微软雅黑" panose="020B0503020204020204" pitchFamily="34" charset="-122"/>
              </a:rPr>
              <a:t>+visitRightTriangle(r: RightTriangle)</a:t>
            </a:r>
            <a:endParaRPr lang="zh-CN" altLang="zh-CN" sz="2400" b="1">
              <a:latin typeface="微软雅黑" panose="020B0503020204020204" pitchFamily="34" charset="-122"/>
              <a:ea typeface="微软雅黑" panose="020B0503020204020204" pitchFamily="34" charset="-122"/>
            </a:endParaRPr>
          </a:p>
          <a:p>
            <a:pPr algn="just"/>
            <a:r>
              <a:rPr lang="en-US" altLang="zh-CN" sz="2400" b="1">
                <a:latin typeface="微软雅黑" panose="020B0503020204020204" pitchFamily="34" charset="-122"/>
                <a:ea typeface="微软雅黑" panose="020B0503020204020204" pitchFamily="34" charset="-122"/>
              </a:rPr>
              <a:t>+visitRectangle(r: Rectangle)</a:t>
            </a:r>
            <a:endParaRPr lang="zh-CN" altLang="zh-CN" sz="2400" b="1">
              <a:latin typeface="微软雅黑" panose="020B0503020204020204" pitchFamily="34" charset="-122"/>
              <a:ea typeface="微软雅黑" panose="020B0503020204020204" pitchFamily="34" charset="-122"/>
            </a:endParaRPr>
          </a:p>
          <a:p>
            <a:pPr algn="just"/>
            <a:r>
              <a:rPr lang="en-US" altLang="zh-CN" sz="2400" b="1">
                <a:latin typeface="微软雅黑" panose="020B0503020204020204" pitchFamily="34" charset="-122"/>
                <a:ea typeface="微软雅黑" panose="020B0503020204020204" pitchFamily="34" charset="-122"/>
              </a:rPr>
              <a:t>+visitSquare(s: Square)</a:t>
            </a:r>
            <a:endParaRPr lang="zh-CN" altLang="zh-CN" sz="2400" b="1">
              <a:latin typeface="微软雅黑" panose="020B0503020204020204" pitchFamily="34" charset="-122"/>
              <a:ea typeface="微软雅黑" panose="020B0503020204020204" pitchFamily="34" charset="-122"/>
            </a:endParaRPr>
          </a:p>
          <a:p>
            <a:pPr algn="just"/>
            <a:r>
              <a:rPr lang="en-US" altLang="zh-CN" sz="2400" b="1">
                <a:latin typeface="微软雅黑" panose="020B0503020204020204" pitchFamily="34" charset="-122"/>
                <a:ea typeface="微软雅黑" panose="020B0503020204020204" pitchFamily="34" charset="-122"/>
              </a:rPr>
              <a:t>+visitTrapezoid(t: Trapezoid)</a:t>
            </a:r>
            <a:endParaRPr lang="zh-CN" altLang="zh-CN" sz="2400" b="1">
              <a:latin typeface="微软雅黑" panose="020B0503020204020204" pitchFamily="34" charset="-122"/>
              <a:ea typeface="微软雅黑" panose="020B0503020204020204" pitchFamily="34" charset="-122"/>
            </a:endParaRPr>
          </a:p>
          <a:p>
            <a:pPr algn="just"/>
            <a:r>
              <a:rPr lang="en-US" altLang="zh-CN" sz="2400" b="1">
                <a:latin typeface="微软雅黑" panose="020B0503020204020204" pitchFamily="34" charset="-122"/>
                <a:ea typeface="微软雅黑" panose="020B0503020204020204" pitchFamily="34" charset="-122"/>
              </a:rPr>
              <a:t>+visitEllipse(e: Ellipse)</a:t>
            </a:r>
            <a:endParaRPr lang="zh-CN" altLang="zh-CN" sz="2400" b="1">
              <a:latin typeface="微软雅黑" panose="020B0503020204020204" pitchFamily="34" charset="-122"/>
              <a:ea typeface="微软雅黑" panose="020B0503020204020204" pitchFamily="34" charset="-122"/>
            </a:endParaRPr>
          </a:p>
          <a:p>
            <a:pPr algn="just"/>
            <a:r>
              <a:rPr lang="en-US" altLang="zh-CN" sz="2400" b="1">
                <a:latin typeface="微软雅黑" panose="020B0503020204020204" pitchFamily="34" charset="-122"/>
                <a:ea typeface="微软雅黑" panose="020B0503020204020204" pitchFamily="34" charset="-122"/>
              </a:rPr>
              <a:t>+visitCircle(c: Circle)</a:t>
            </a:r>
            <a:endParaRPr lang="zh-CN" altLang="zh-CN" sz="2400" b="1">
              <a:latin typeface="微软雅黑" panose="020B0503020204020204" pitchFamily="34" charset="-122"/>
              <a:ea typeface="微软雅黑" panose="020B0503020204020204" pitchFamily="34" charset="-122"/>
            </a:endParaRPr>
          </a:p>
        </p:txBody>
      </p:sp>
      <p:sp>
        <p:nvSpPr>
          <p:cNvPr id="9" name="矩形 8"/>
          <p:cNvSpPr/>
          <p:nvPr/>
        </p:nvSpPr>
        <p:spPr>
          <a:xfrm>
            <a:off x="862317" y="5260119"/>
            <a:ext cx="8670981" cy="1126462"/>
          </a:xfrm>
          <a:prstGeom prst="rect">
            <a:avLst/>
          </a:prstGeom>
        </p:spPr>
        <p:txBody>
          <a:bodyPr wrap="square">
            <a:spAutoFit/>
          </a:bodyPr>
          <a:lstStyle/>
          <a:p>
            <a:pPr>
              <a:lnSpc>
                <a:spcPct val="120000"/>
              </a:lnSpc>
              <a:defRPr/>
            </a:pPr>
            <a:r>
              <a:rPr lang="zh-CN" altLang="en-US" sz="2800" b="1" dirty="0">
                <a:latin typeface="微软雅黑" panose="020B0503020204020204" pitchFamily="34" charset="-122"/>
                <a:ea typeface="微软雅黑" panose="020B0503020204020204" pitchFamily="34" charset="-122"/>
              </a:rPr>
              <a:t>在这些</a:t>
            </a:r>
            <a:r>
              <a:rPr lang="en-US" altLang="zh-CN" sz="2800" b="1" dirty="0">
                <a:latin typeface="微软雅黑" panose="020B0503020204020204" pitchFamily="34" charset="-122"/>
                <a:ea typeface="微软雅黑" panose="020B0503020204020204" pitchFamily="34" charset="-122"/>
              </a:rPr>
              <a:t>Visit</a:t>
            </a:r>
            <a:r>
              <a:rPr lang="zh-CN" altLang="en-US" sz="2800" b="1" dirty="0">
                <a:latin typeface="微软雅黑" panose="020B0503020204020204" pitchFamily="34" charset="-122"/>
                <a:ea typeface="微软雅黑" panose="020B0503020204020204" pitchFamily="34" charset="-122"/>
              </a:rPr>
              <a:t>方法中，你可以随心所欲地调用层次类中的相关子类的任何方法。</a:t>
            </a:r>
            <a:endParaRPr lang="zh-CN" altLang="zh-CN" sz="28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棱台 9">
            <a:hlinkClick r:id="rId1" action="ppaction://hlinksldjump"/>
          </p:cNvPr>
          <p:cNvSpPr/>
          <p:nvPr/>
        </p:nvSpPr>
        <p:spPr>
          <a:xfrm>
            <a:off x="10043212" y="5589514"/>
            <a:ext cx="1801838" cy="778285"/>
          </a:xfrm>
          <a:prstGeom prst="bevel">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AE5DDC-1907-4BFE-A66C-48BA8A1DA1EC}" type="slidenum">
              <a:rPr lang="en-US" altLang="zh-CN"/>
            </a:fld>
            <a:endParaRPr lang="en-US" altLang="zh-CN"/>
          </a:p>
        </p:txBody>
      </p:sp>
      <p:sp>
        <p:nvSpPr>
          <p:cNvPr id="13314" name="Rectangle 2"/>
          <p:cNvSpPr>
            <a:spLocks noGrp="1" noChangeArrowheads="1"/>
          </p:cNvSpPr>
          <p:nvPr>
            <p:ph type="title"/>
          </p:nvPr>
        </p:nvSpPr>
        <p:spPr>
          <a:xfrm>
            <a:off x="2017414" y="374227"/>
            <a:ext cx="8229600" cy="561975"/>
          </a:xfrm>
        </p:spPr>
        <p:txBody>
          <a:bodyPr>
            <a:normAutofit fontScale="90000"/>
          </a:bodyPr>
          <a:lstStyle/>
          <a:p>
            <a:pPr eaLnBrk="1" hangingPunct="1"/>
            <a:r>
              <a:rPr lang="en-US" altLang="en-US" sz="2800" b="1" dirty="0">
                <a:latin typeface="微软雅黑" panose="020B0503020204020204" pitchFamily="34" charset="-122"/>
                <a:ea typeface="微软雅黑" panose="020B0503020204020204" pitchFamily="34" charset="-122"/>
              </a:rPr>
              <a:t>Example 1</a:t>
            </a:r>
            <a:r>
              <a:rPr lang="en-US" altLang="en-US" sz="2800" b="1" dirty="0" smtClean="0">
                <a:latin typeface="微软雅黑" panose="020B0503020204020204" pitchFamily="34" charset="-122"/>
                <a:ea typeface="微软雅黑" panose="020B0503020204020204" pitchFamily="34" charset="-122"/>
              </a:rPr>
              <a:t>: </a:t>
            </a:r>
            <a:r>
              <a:rPr lang="en-US" altLang="en-US" sz="2800" b="1" dirty="0">
                <a:latin typeface="微软雅黑" panose="020B0503020204020204" pitchFamily="34" charset="-122"/>
                <a:ea typeface="微软雅黑" panose="020B0503020204020204" pitchFamily="34" charset="-122"/>
              </a:rPr>
              <a:t>tax computation problem (</a:t>
            </a:r>
            <a:r>
              <a:rPr lang="en-US" altLang="en-US" sz="2800" b="1" dirty="0" err="1">
                <a:latin typeface="微软雅黑" panose="020B0503020204020204" pitchFamily="34" charset="-122"/>
                <a:ea typeface="微软雅黑" panose="020B0503020204020204" pitchFamily="34" charset="-122"/>
              </a:rPr>
              <a:t>税收问题</a:t>
            </a:r>
            <a:r>
              <a:rPr lang="en-US"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155651" name="Rectangle 3"/>
          <p:cNvSpPr>
            <a:spLocks noGrp="1" noChangeArrowheads="1"/>
          </p:cNvSpPr>
          <p:nvPr>
            <p:ph idx="1"/>
          </p:nvPr>
        </p:nvSpPr>
        <p:spPr>
          <a:xfrm>
            <a:off x="588474" y="2276475"/>
            <a:ext cx="10583501" cy="2585236"/>
          </a:xfrm>
        </p:spPr>
        <p:txBody>
          <a:bodyPr>
            <a:normAutofit/>
          </a:bodyPr>
          <a:lstStyle/>
          <a:p>
            <a:pPr eaLnBrk="1" hangingPunct="1">
              <a:buFontTx/>
              <a:buNone/>
            </a:pPr>
            <a:r>
              <a:rPr lang="zh-CN" altLang="en-US" b="1" dirty="0" smtClean="0">
                <a:solidFill>
                  <a:srgbClr val="0000CC"/>
                </a:solidFill>
                <a:latin typeface="微软雅黑" panose="020B0503020204020204" pitchFamily="34" charset="-122"/>
                <a:ea typeface="微软雅黑" panose="020B0503020204020204" pitchFamily="34" charset="-122"/>
              </a:rPr>
              <a:t>例</a:t>
            </a:r>
            <a:r>
              <a:rPr lang="en-US" altLang="zh-CN" b="1" dirty="0" smtClean="0">
                <a:solidFill>
                  <a:srgbClr val="0000CC"/>
                </a:solidFill>
                <a:latin typeface="微软雅黑" panose="020B0503020204020204" pitchFamily="34" charset="-122"/>
                <a:ea typeface="微软雅黑" panose="020B0503020204020204" pitchFamily="34" charset="-122"/>
              </a:rPr>
              <a:t>1 </a:t>
            </a:r>
            <a:r>
              <a:rPr lang="zh-CN" altLang="en-US" b="1" dirty="0" smtClean="0">
                <a:solidFill>
                  <a:srgbClr val="0000CC"/>
                </a:solidFill>
                <a:latin typeface="微软雅黑" panose="020B0503020204020204" pitchFamily="34" charset="-122"/>
                <a:ea typeface="微软雅黑" panose="020B0503020204020204" pitchFamily="34" charset="-122"/>
              </a:rPr>
              <a:t>税收问题</a:t>
            </a:r>
            <a:endParaRPr lang="en-US" altLang="zh-CN" b="1" dirty="0">
              <a:solidFill>
                <a:srgbClr val="0000CC"/>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在美国，有很多种税</a:t>
            </a:r>
            <a:r>
              <a:rPr lang="zh-CN" altLang="en-US" b="1" dirty="0" smtClean="0">
                <a:latin typeface="微软雅黑" panose="020B0503020204020204" pitchFamily="34" charset="-122"/>
                <a:ea typeface="微软雅黑" panose="020B0503020204020204" pitchFamily="34" charset="-122"/>
              </a:rPr>
              <a:t>税收</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税收可以</a:t>
            </a:r>
            <a:r>
              <a:rPr lang="zh-CN" altLang="en-US" b="1" dirty="0">
                <a:latin typeface="微软雅黑" panose="020B0503020204020204" pitchFamily="34" charset="-122"/>
                <a:ea typeface="微软雅黑" panose="020B0503020204020204" pitchFamily="34" charset="-122"/>
              </a:rPr>
              <a:t>通过使用如下的类层次结构来表示</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对于</a:t>
            </a:r>
            <a:r>
              <a:rPr lang="zh-CN" altLang="en-US" b="1" dirty="0">
                <a:latin typeface="微软雅黑" panose="020B0503020204020204" pitchFamily="34" charset="-122"/>
                <a:ea typeface="微软雅黑" panose="020B0503020204020204" pitchFamily="34" charset="-122"/>
              </a:rPr>
              <a:t>每个类别，税率和计算税款的算法是不同</a:t>
            </a:r>
            <a:r>
              <a:rPr lang="zh-CN" altLang="en-US" b="1" dirty="0" smtClean="0">
                <a:latin typeface="微软雅黑" panose="020B0503020204020204" pitchFamily="34" charset="-122"/>
                <a:ea typeface="微软雅黑" panose="020B0503020204020204" pitchFamily="34" charset="-122"/>
              </a:rPr>
              <a:t>的</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设计类图如下</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5651">
                                            <p:txEl>
                                              <p:pRg st="1" end="1"/>
                                            </p:txEl>
                                          </p:spTgt>
                                        </p:tgtEl>
                                        <p:attrNameLst>
                                          <p:attrName>style.visibility</p:attrName>
                                        </p:attrNameLst>
                                      </p:cBhvr>
                                      <p:to>
                                        <p:strVal val="visible"/>
                                      </p:to>
                                    </p:set>
                                    <p:animEffect transition="in" filter="slide(fromBottom)">
                                      <p:cBhvr>
                                        <p:cTn id="7" dur="500"/>
                                        <p:tgtEl>
                                          <p:spTgt spid="1556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5651">
                                            <p:txEl>
                                              <p:pRg st="2" end="2"/>
                                            </p:txEl>
                                          </p:spTgt>
                                        </p:tgtEl>
                                        <p:attrNameLst>
                                          <p:attrName>style.visibility</p:attrName>
                                        </p:attrNameLst>
                                      </p:cBhvr>
                                      <p:to>
                                        <p:strVal val="visible"/>
                                      </p:to>
                                    </p:set>
                                    <p:animEffect transition="in" filter="slide(fromBottom)">
                                      <p:cBhvr>
                                        <p:cTn id="12" dur="500"/>
                                        <p:tgtEl>
                                          <p:spTgt spid="1556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5651">
                                            <p:txEl>
                                              <p:pRg st="3" end="3"/>
                                            </p:txEl>
                                          </p:spTgt>
                                        </p:tgtEl>
                                        <p:attrNameLst>
                                          <p:attrName>style.visibility</p:attrName>
                                        </p:attrNameLst>
                                      </p:cBhvr>
                                      <p:to>
                                        <p:strVal val="visible"/>
                                      </p:to>
                                    </p:set>
                                    <p:animEffect transition="in" filter="slide(fromBottom)">
                                      <p:cBhvr>
                                        <p:cTn id="17" dur="500"/>
                                        <p:tgtEl>
                                          <p:spTgt spid="1556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55651">
                                            <p:txEl>
                                              <p:pRg st="4" end="4"/>
                                            </p:txEl>
                                          </p:spTgt>
                                        </p:tgtEl>
                                        <p:attrNameLst>
                                          <p:attrName>style.visibility</p:attrName>
                                        </p:attrNameLst>
                                      </p:cBhvr>
                                      <p:to>
                                        <p:strVal val="visible"/>
                                      </p:to>
                                    </p:set>
                                    <p:animEffect transition="in" filter="slide(fromBottom)">
                                      <p:cBhvr>
                                        <p:cTn id="22" dur="500"/>
                                        <p:tgtEl>
                                          <p:spTgt spid="155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A42EBDF-BE12-4366-8086-B19C139ACAE3}" type="slidenum">
              <a:rPr lang="en-US" altLang="zh-CN"/>
            </a:fld>
            <a:endParaRPr lang="en-US" altLang="zh-CN"/>
          </a:p>
        </p:txBody>
      </p:sp>
      <p:sp>
        <p:nvSpPr>
          <p:cNvPr id="54274" name="Rectangle 2"/>
          <p:cNvSpPr>
            <a:spLocks noGrp="1" noChangeArrowheads="1"/>
          </p:cNvSpPr>
          <p:nvPr>
            <p:ph type="title"/>
          </p:nvPr>
        </p:nvSpPr>
        <p:spPr/>
        <p:txBody>
          <a:bodyPr/>
          <a:lstStyle/>
          <a:p>
            <a:pPr eaLnBrk="1" hangingPunct="1"/>
            <a:endParaRPr lang="zh-CN" altLang="zh-CN" smtClean="0"/>
          </a:p>
        </p:txBody>
      </p:sp>
      <p:sp>
        <p:nvSpPr>
          <p:cNvPr id="184324" name="AutoShape 4"/>
          <p:cNvSpPr>
            <a:spLocks noChangeArrowheads="1"/>
          </p:cNvSpPr>
          <p:nvPr/>
        </p:nvSpPr>
        <p:spPr bwMode="auto">
          <a:xfrm>
            <a:off x="1847850" y="2997200"/>
            <a:ext cx="8496300" cy="1079500"/>
          </a:xfrm>
          <a:prstGeom prst="bevel">
            <a:avLst>
              <a:gd name="adj" fmla="val 12500"/>
            </a:avLst>
          </a:prstGeom>
          <a:solidFill>
            <a:srgbClr val="FFCC00">
              <a:alpha val="22000"/>
            </a:srgbClr>
          </a:solidFill>
          <a:ln w="9525">
            <a:solidFill>
              <a:schemeClr val="tx1"/>
            </a:solidFill>
            <a:miter lim="800000"/>
          </a:ln>
          <a:effectLst/>
        </p:spPr>
        <p:txBody>
          <a:bodyPr wrap="none" anchor="ctr"/>
          <a:lstStyle/>
          <a:p>
            <a:pPr algn="ctr">
              <a:defRPr/>
            </a:pPr>
            <a:r>
              <a:rPr lang="en-US" altLang="zh-CN" sz="3200" b="1" dirty="0">
                <a:effectLst>
                  <a:outerShdw blurRad="38100" dist="38100" dir="2700000" algn="tl">
                    <a:srgbClr val="FFFFFF"/>
                  </a:outerShdw>
                </a:effectLst>
              </a:rPr>
              <a:t>Further discussion of the Visitor Pattern</a:t>
            </a:r>
            <a:endParaRPr lang="en-US" altLang="zh-CN" sz="3200" b="1" dirty="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5EFE279-EFF9-4AEE-B3A1-1DAF614AB1E8}" type="slidenum">
              <a:rPr lang="en-US" altLang="zh-CN">
                <a:latin typeface="微软雅黑" panose="020B0503020204020204" pitchFamily="34" charset="-122"/>
                <a:ea typeface="微软雅黑" panose="020B0503020204020204" pitchFamily="34" charset="-122"/>
              </a:rPr>
            </a:fld>
            <a:endParaRPr lang="en-US" altLang="zh-CN">
              <a:latin typeface="微软雅黑" panose="020B0503020204020204" pitchFamily="34" charset="-122"/>
              <a:ea typeface="微软雅黑" panose="020B0503020204020204" pitchFamily="34" charset="-122"/>
            </a:endParaRPr>
          </a:p>
        </p:txBody>
      </p:sp>
      <p:sp>
        <p:nvSpPr>
          <p:cNvPr id="22530" name="Rectangle 2"/>
          <p:cNvSpPr>
            <a:spLocks noGrp="1" noChangeArrowheads="1"/>
          </p:cNvSpPr>
          <p:nvPr>
            <p:ph idx="1"/>
          </p:nvPr>
        </p:nvSpPr>
        <p:spPr>
          <a:xfrm>
            <a:off x="772563" y="1207537"/>
            <a:ext cx="7256070" cy="587547"/>
          </a:xfrm>
        </p:spPr>
        <p:txBody>
          <a:bodyPr vert="horz" lIns="0" tIns="45720" rIns="0" bIns="45720" rtlCol="0">
            <a:noAutofit/>
          </a:bodyPr>
          <a:lstStyle/>
          <a:p>
            <a:pPr marL="609600" indent="-609600">
              <a:lnSpc>
                <a:spcPct val="120000"/>
              </a:lnSpc>
              <a:spcBef>
                <a:spcPts val="600"/>
              </a:spcBef>
              <a:spcAft>
                <a:spcPts val="600"/>
              </a:spcAft>
              <a:buNone/>
            </a:pPr>
            <a:r>
              <a:rPr lang="zh-CN" altLang="en-US" b="1" dirty="0" smtClean="0">
                <a:solidFill>
                  <a:srgbClr val="000099"/>
                </a:solidFill>
                <a:latin typeface="微软雅黑" panose="020B0503020204020204" pitchFamily="34" charset="-122"/>
                <a:ea typeface="微软雅黑" panose="020B0503020204020204" pitchFamily="34" charset="-122"/>
              </a:rPr>
              <a:t>在下列每种情况下都可以使用访问</a:t>
            </a:r>
            <a:r>
              <a:rPr lang="zh-CN" altLang="en-US" b="1" dirty="0">
                <a:solidFill>
                  <a:srgbClr val="000099"/>
                </a:solidFill>
                <a:latin typeface="微软雅黑" panose="020B0503020204020204" pitchFamily="34" charset="-122"/>
                <a:ea typeface="微软雅黑" panose="020B0503020204020204" pitchFamily="34" charset="-122"/>
              </a:rPr>
              <a:t>者模式</a:t>
            </a:r>
            <a:r>
              <a:rPr lang="zh-CN" altLang="en-US" b="1" dirty="0" smtClean="0">
                <a:solidFill>
                  <a:srgbClr val="000099"/>
                </a:solidFill>
                <a:latin typeface="微软雅黑" panose="020B0503020204020204" pitchFamily="34" charset="-122"/>
                <a:ea typeface="微软雅黑" panose="020B0503020204020204" pitchFamily="34" charset="-122"/>
              </a:rPr>
              <a:t>？</a:t>
            </a:r>
            <a:endParaRPr lang="zh-CN" altLang="en-US" b="1" dirty="0">
              <a:solidFill>
                <a:srgbClr val="000099"/>
              </a:solidFill>
              <a:latin typeface="微软雅黑" panose="020B0503020204020204" pitchFamily="34" charset="-122"/>
              <a:ea typeface="微软雅黑" panose="020B0503020204020204" pitchFamily="34" charset="-122"/>
            </a:endParaRPr>
          </a:p>
        </p:txBody>
      </p:sp>
      <p:sp>
        <p:nvSpPr>
          <p:cNvPr id="22531" name="Rectangle 3"/>
          <p:cNvSpPr>
            <a:spLocks noChangeArrowheads="1"/>
          </p:cNvSpPr>
          <p:nvPr/>
        </p:nvSpPr>
        <p:spPr bwMode="auto">
          <a:xfrm>
            <a:off x="1992314" y="115888"/>
            <a:ext cx="82073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fr-FR" altLang="zh-CN" sz="3200" b="1">
                <a:effectLst>
                  <a:outerShdw blurRad="38100" dist="38100" dir="2700000" algn="tl">
                    <a:srgbClr val="C0C0C0"/>
                  </a:outerShdw>
                </a:effectLst>
              </a:rPr>
              <a:t>Visitor Pattern-when to use</a:t>
            </a:r>
            <a:r>
              <a:rPr lang="zh-CN" altLang="fr-FR" sz="3200" b="1">
                <a:effectLst>
                  <a:outerShdw blurRad="38100" dist="38100" dir="2700000" algn="tl">
                    <a:srgbClr val="C0C0C0"/>
                  </a:outerShdw>
                </a:effectLst>
              </a:rPr>
              <a:t>？</a:t>
            </a:r>
            <a:endParaRPr lang="zh-CN" altLang="fr-FR" sz="3200" b="1">
              <a:solidFill>
                <a:srgbClr val="0000CC"/>
              </a:solidFill>
              <a:effectLst>
                <a:outerShdw blurRad="38100" dist="38100" dir="2700000" algn="tl">
                  <a:srgbClr val="C0C0C0"/>
                </a:outerShdw>
              </a:effectLst>
              <a:ea typeface="黑体" panose="02010609060101010101" pitchFamily="2" charset="-122"/>
            </a:endParaRPr>
          </a:p>
        </p:txBody>
      </p:sp>
      <p:sp>
        <p:nvSpPr>
          <p:cNvPr id="2" name="矩形 1"/>
          <p:cNvSpPr/>
          <p:nvPr/>
        </p:nvSpPr>
        <p:spPr>
          <a:xfrm>
            <a:off x="805761" y="2000239"/>
            <a:ext cx="10936584" cy="3905043"/>
          </a:xfrm>
          <a:prstGeom prst="rect">
            <a:avLst/>
          </a:prstGeom>
        </p:spPr>
        <p:txBody>
          <a:bodyPr wrap="square">
            <a:spAutoFit/>
          </a:bodyPr>
          <a:lstStyle/>
          <a:p>
            <a:pPr marL="457200" indent="-457200">
              <a:lnSpc>
                <a:spcPct val="120000"/>
              </a:lnSpc>
              <a:spcBef>
                <a:spcPts val="600"/>
              </a:spcBef>
              <a:buFont typeface="+mj-lt"/>
              <a:buAutoNum type="alphaLcParenR"/>
            </a:pPr>
            <a:r>
              <a:rPr lang="zh-CN" altLang="en-US" sz="2400" b="1" dirty="0">
                <a:latin typeface="微软雅黑" panose="020B0503020204020204" pitchFamily="34" charset="-122"/>
                <a:ea typeface="微软雅黑" panose="020B0503020204020204" pitchFamily="34" charset="-122"/>
              </a:rPr>
              <a:t>对象结构包含很多个具有不同的接口对象的子</a:t>
            </a:r>
            <a:r>
              <a:rPr lang="zh-CN" altLang="en-US" sz="2400" b="1" dirty="0" smtClean="0">
                <a:latin typeface="微软雅黑" panose="020B0503020204020204" pitchFamily="34" charset="-122"/>
                <a:ea typeface="微软雅黑" panose="020B0503020204020204" pitchFamily="34" charset="-122"/>
              </a:rPr>
              <a:t>类（</a:t>
            </a:r>
            <a:r>
              <a:rPr lang="zh-CN" altLang="en-US" sz="2400" b="1" dirty="0" smtClean="0">
                <a:solidFill>
                  <a:srgbClr val="C00000"/>
                </a:solidFill>
                <a:latin typeface="微软雅黑" panose="020B0503020204020204" pitchFamily="34" charset="-122"/>
                <a:ea typeface="微软雅黑" panose="020B0503020204020204" pitchFamily="34" charset="-122"/>
              </a:rPr>
              <a:t>例如，以</a:t>
            </a:r>
            <a:r>
              <a:rPr lang="zh-CN" altLang="en-US" sz="2400" b="1" dirty="0">
                <a:solidFill>
                  <a:srgbClr val="C00000"/>
                </a:solidFill>
                <a:latin typeface="微软雅黑" panose="020B0503020204020204" pitchFamily="34" charset="-122"/>
                <a:ea typeface="微软雅黑" panose="020B0503020204020204" pitchFamily="34" charset="-122"/>
              </a:rPr>
              <a:t>上例</a:t>
            </a:r>
            <a:r>
              <a:rPr lang="en-US" altLang="zh-CN" sz="2400" b="1" dirty="0" smtClean="0">
                <a:solidFill>
                  <a:srgbClr val="C00000"/>
                </a:solidFill>
                <a:latin typeface="微软雅黑" panose="020B0503020204020204" pitchFamily="34" charset="-122"/>
                <a:ea typeface="微软雅黑" panose="020B0503020204020204" pitchFamily="34" charset="-122"/>
              </a:rPr>
              <a:t>4</a:t>
            </a:r>
            <a:r>
              <a:rPr lang="zh-CN" altLang="en-US" sz="2400" b="1" dirty="0" smtClean="0">
                <a:solidFill>
                  <a:srgbClr val="C00000"/>
                </a:solidFill>
                <a:latin typeface="微软雅黑" panose="020B0503020204020204" pitchFamily="34" charset="-122"/>
                <a:ea typeface="微软雅黑" panose="020B0503020204020204" pitchFamily="34" charset="-122"/>
              </a:rPr>
              <a:t>中的</a:t>
            </a:r>
            <a:r>
              <a:rPr lang="en-US" altLang="zh-CN" sz="2400" b="1" dirty="0" smtClean="0">
                <a:solidFill>
                  <a:srgbClr val="C00000"/>
                </a:solidFill>
                <a:latin typeface="微软雅黑" panose="020B0503020204020204" pitchFamily="34" charset="-122"/>
                <a:ea typeface="微软雅黑" panose="020B0503020204020204" pitchFamily="34" charset="-122"/>
              </a:rPr>
              <a:t>Shape</a:t>
            </a:r>
            <a:r>
              <a:rPr lang="zh-CN" altLang="en-US" sz="2400" b="1" dirty="0">
                <a:solidFill>
                  <a:srgbClr val="C00000"/>
                </a:solidFill>
                <a:latin typeface="微软雅黑" panose="020B0503020204020204" pitchFamily="34" charset="-122"/>
                <a:ea typeface="微软雅黑" panose="020B0503020204020204" pitchFamily="34" charset="-122"/>
              </a:rPr>
              <a:t>类</a:t>
            </a:r>
            <a:r>
              <a:rPr lang="zh-CN" altLang="en-US" sz="2400" b="1" dirty="0" smtClean="0">
                <a:latin typeface="微软雅黑" panose="020B0503020204020204" pitchFamily="34" charset="-122"/>
                <a:ea typeface="微软雅黑" panose="020B0503020204020204" pitchFamily="34" charset="-122"/>
              </a:rPr>
              <a:t>），而你</a:t>
            </a:r>
            <a:r>
              <a:rPr lang="zh-CN" altLang="en-US" sz="2400" b="1" dirty="0">
                <a:latin typeface="微软雅黑" panose="020B0503020204020204" pitchFamily="34" charset="-122"/>
                <a:ea typeface="微软雅黑" panose="020B0503020204020204" pitchFamily="34" charset="-122"/>
              </a:rPr>
              <a:t>需要针对不同的子类进行不同的操作</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marL="457200" indent="-457200">
              <a:lnSpc>
                <a:spcPct val="120000"/>
              </a:lnSpc>
              <a:spcBef>
                <a:spcPts val="600"/>
              </a:spcBef>
              <a:buFont typeface="+mj-lt"/>
              <a:buAutoNum type="alphaLcParenR"/>
              <a:defRPr/>
            </a:pPr>
            <a:r>
              <a:rPr lang="zh-CN" altLang="en-US" sz="2400" b="1" dirty="0" smtClean="0">
                <a:latin typeface="微软雅黑" panose="020B0503020204020204" pitchFamily="34" charset="-122"/>
                <a:ea typeface="微软雅黑" panose="020B0503020204020204" pitchFamily="34" charset="-122"/>
              </a:rPr>
              <a:t>许多</a:t>
            </a:r>
            <a:r>
              <a:rPr lang="zh-CN" altLang="en-US" sz="2400" b="1" dirty="0">
                <a:solidFill>
                  <a:srgbClr val="C00000"/>
                </a:solidFill>
                <a:latin typeface="微软雅黑" panose="020B0503020204020204" pitchFamily="34" charset="-122"/>
                <a:ea typeface="微软雅黑" panose="020B0503020204020204" pitchFamily="34" charset="-122"/>
              </a:rPr>
              <a:t>不同的且不相干的操作</a:t>
            </a:r>
            <a:r>
              <a:rPr lang="zh-CN" altLang="en-US" sz="2400" b="1" dirty="0">
                <a:latin typeface="微软雅黑" panose="020B0503020204020204" pitchFamily="34" charset="-122"/>
                <a:ea typeface="微软雅黑" panose="020B0503020204020204" pitchFamily="34" charset="-122"/>
              </a:rPr>
              <a:t>需要施加于对象结构中的对象，而你想要避免这些不同的操作污染这些</a:t>
            </a:r>
            <a:r>
              <a:rPr lang="zh-CN" altLang="en-US" sz="2400" b="1" dirty="0" smtClean="0">
                <a:latin typeface="微软雅黑" panose="020B0503020204020204" pitchFamily="34" charset="-122"/>
                <a:ea typeface="微软雅黑" panose="020B0503020204020204" pitchFamily="34" charset="-122"/>
              </a:rPr>
              <a:t>类</a:t>
            </a:r>
            <a:r>
              <a:rPr lang="en-US" altLang="zh-CN" sz="1050" b="1" dirty="0" smtClean="0">
                <a:latin typeface="微软雅黑" panose="020B0503020204020204" pitchFamily="34" charset="-122"/>
                <a:ea typeface="微软雅黑" panose="020B0503020204020204" pitchFamily="34" charset="-122"/>
              </a:rPr>
              <a:t>(</a:t>
            </a:r>
            <a:r>
              <a:rPr lang="zh-CN" altLang="en-US" sz="1050" b="1" dirty="0" smtClean="0">
                <a:latin typeface="微软雅黑" panose="020B0503020204020204" pitchFamily="34" charset="-122"/>
                <a:ea typeface="微软雅黑" panose="020B0503020204020204" pitchFamily="34" charset="-122"/>
              </a:rPr>
              <a:t>如果想要将这些操作添加到</a:t>
            </a:r>
            <a:r>
              <a:rPr lang="en-US" altLang="zh-CN" sz="1050" b="1" dirty="0" smtClean="0">
                <a:latin typeface="微软雅黑" panose="020B0503020204020204" pitchFamily="34" charset="-122"/>
                <a:ea typeface="微软雅黑" panose="020B0503020204020204" pitchFamily="34" charset="-122"/>
              </a:rPr>
              <a:t>Element</a:t>
            </a:r>
            <a:r>
              <a:rPr lang="zh-CN" altLang="en-US" sz="1050" b="1" dirty="0" smtClean="0">
                <a:latin typeface="微软雅黑" panose="020B0503020204020204" pitchFamily="34" charset="-122"/>
                <a:ea typeface="微软雅黑" panose="020B0503020204020204" pitchFamily="34" charset="-122"/>
              </a:rPr>
              <a:t>层次类里面，就会使得层次类被污染</a:t>
            </a:r>
            <a:r>
              <a:rPr lang="en-US" altLang="zh-CN" sz="105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marL="914400" lvl="1" indent="-457200">
              <a:lnSpc>
                <a:spcPct val="120000"/>
              </a:lnSpc>
              <a:spcBef>
                <a:spcPts val="600"/>
              </a:spcBef>
              <a:buFont typeface="Wingdings" panose="05000000000000000000" pitchFamily="2" charset="2"/>
              <a:buChar char="Ø"/>
              <a:defRPr/>
            </a:pPr>
            <a:r>
              <a:rPr lang="en-US" altLang="zh-CN" sz="2400" b="1" dirty="0">
                <a:latin typeface="微软雅黑" panose="020B0503020204020204" pitchFamily="34" charset="-122"/>
                <a:ea typeface="微软雅黑" panose="020B0503020204020204" pitchFamily="34" charset="-122"/>
                <a:cs typeface="+mn-ea"/>
              </a:rPr>
              <a:t>Visitor</a:t>
            </a:r>
            <a:r>
              <a:rPr lang="zh-CN" altLang="en-US" sz="2400" b="1" dirty="0">
                <a:latin typeface="微软雅黑" panose="020B0503020204020204" pitchFamily="34" charset="-122"/>
                <a:ea typeface="微软雅黑" panose="020B0503020204020204" pitchFamily="34" charset="-122"/>
                <a:cs typeface="+mn-ea"/>
              </a:rPr>
              <a:t>通过在一个类中定义相关操作（例如，计算总价），让您将相关操作保持在一起。</a:t>
            </a:r>
            <a:endParaRPr lang="en-US" altLang="zh-CN" sz="2400" b="1" dirty="0">
              <a:latin typeface="微软雅黑" panose="020B0503020204020204" pitchFamily="34" charset="-122"/>
              <a:ea typeface="微软雅黑" panose="020B0503020204020204" pitchFamily="34" charset="-122"/>
              <a:cs typeface="+mn-ea"/>
            </a:endParaRPr>
          </a:p>
          <a:p>
            <a:pPr marL="914400" lvl="1" indent="-457200">
              <a:lnSpc>
                <a:spcPct val="120000"/>
              </a:lnSpc>
              <a:spcBef>
                <a:spcPts val="600"/>
              </a:spcBef>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cs typeface="+mn-ea"/>
              </a:rPr>
              <a:t>当对象结构被许多应用程序共享时，使用</a:t>
            </a:r>
            <a:r>
              <a:rPr lang="en-US" altLang="zh-CN" sz="2400" b="1" dirty="0">
                <a:latin typeface="微软雅黑" panose="020B0503020204020204" pitchFamily="34" charset="-122"/>
                <a:ea typeface="微软雅黑" panose="020B0503020204020204" pitchFamily="34" charset="-122"/>
                <a:cs typeface="+mn-ea"/>
              </a:rPr>
              <a:t>Visitor</a:t>
            </a:r>
            <a:r>
              <a:rPr lang="zh-CN" altLang="en-US" sz="2400" b="1" dirty="0">
                <a:latin typeface="微软雅黑" panose="020B0503020204020204" pitchFamily="34" charset="-122"/>
                <a:ea typeface="微软雅黑" panose="020B0503020204020204" pitchFamily="34" charset="-122"/>
                <a:cs typeface="+mn-ea"/>
              </a:rPr>
              <a:t>将操作放在需要它们的应用程序中</a:t>
            </a:r>
            <a:r>
              <a:rPr lang="zh-CN" altLang="en-US" sz="2400" b="1" dirty="0" smtClean="0">
                <a:latin typeface="微软雅黑" panose="020B0503020204020204" pitchFamily="34" charset="-122"/>
                <a:ea typeface="微软雅黑" panose="020B0503020204020204" pitchFamily="34" charset="-122"/>
                <a:cs typeface="+mn-ea"/>
              </a:rPr>
              <a:t>。</a:t>
            </a:r>
            <a:r>
              <a:rPr lang="zh-CN" altLang="en-US"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6AF0CAF-E8BD-47FE-879D-BD9532406809}" type="slidenum">
              <a:rPr lang="en-US" altLang="zh-CN"/>
            </a:fld>
            <a:endParaRPr lang="en-US" altLang="zh-CN"/>
          </a:p>
        </p:txBody>
      </p:sp>
      <p:sp>
        <p:nvSpPr>
          <p:cNvPr id="23556" name="Rectangle 4"/>
          <p:cNvSpPr>
            <a:spLocks noChangeArrowheads="1"/>
          </p:cNvSpPr>
          <p:nvPr/>
        </p:nvSpPr>
        <p:spPr bwMode="auto">
          <a:xfrm>
            <a:off x="1992314" y="333375"/>
            <a:ext cx="8207375" cy="45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fr-FR" altLang="zh-CN" sz="3200" b="1" dirty="0">
                <a:effectLst>
                  <a:outerShdw blurRad="38100" dist="38100" dir="2700000" algn="tl">
                    <a:srgbClr val="C0C0C0"/>
                  </a:outerShdw>
                </a:effectLst>
              </a:rPr>
              <a:t>Visitor Pattern-when to use</a:t>
            </a:r>
            <a:r>
              <a:rPr lang="zh-CN" altLang="fr-FR" sz="3200" b="1" dirty="0">
                <a:effectLst>
                  <a:outerShdw blurRad="38100" dist="38100" dir="2700000" algn="tl">
                    <a:srgbClr val="C0C0C0"/>
                  </a:outerShdw>
                </a:effectLst>
              </a:rPr>
              <a:t>？</a:t>
            </a:r>
            <a:endParaRPr lang="zh-CN" altLang="fr-FR" sz="3200" b="1" dirty="0">
              <a:solidFill>
                <a:srgbClr val="0000CC"/>
              </a:solidFill>
              <a:effectLst>
                <a:outerShdw blurRad="38100" dist="38100" dir="2700000" algn="tl">
                  <a:srgbClr val="C0C0C0"/>
                </a:outerShdw>
              </a:effectLst>
              <a:ea typeface="黑体" panose="02010609060101010101" pitchFamily="2" charset="-122"/>
            </a:endParaRPr>
          </a:p>
        </p:txBody>
      </p:sp>
      <p:sp>
        <p:nvSpPr>
          <p:cNvPr id="5" name="Rectangle 2"/>
          <p:cNvSpPr txBox="1">
            <a:spLocks noChangeArrowheads="1"/>
          </p:cNvSpPr>
          <p:nvPr/>
        </p:nvSpPr>
        <p:spPr>
          <a:xfrm>
            <a:off x="608091" y="1667190"/>
            <a:ext cx="10565394" cy="2217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spcBef>
                <a:spcPts val="600"/>
              </a:spcBef>
              <a:buFont typeface="+mj-lt"/>
              <a:buAutoNum type="alphaLcParenR" startAt="3"/>
              <a:defRPr/>
            </a:pPr>
            <a:r>
              <a:rPr lang="zh-CN" altLang="en-US" b="1" dirty="0" smtClean="0">
                <a:latin typeface="微软雅黑" panose="020B0503020204020204" pitchFamily="34" charset="-122"/>
                <a:ea typeface="微软雅黑" panose="020B0503020204020204" pitchFamily="34" charset="-122"/>
              </a:rPr>
              <a:t>对象结构类很少改变</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例如税收的种类很少改变</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，但是你需要经常地在这些结构体上增加新的运算</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税率可能经常改变</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mn-ea"/>
            </a:endParaRPr>
          </a:p>
          <a:p>
            <a:pPr lvl="1">
              <a:lnSpc>
                <a:spcPct val="120000"/>
              </a:lnSpc>
              <a:spcBef>
                <a:spcPts val="600"/>
              </a:spcBef>
              <a:buFont typeface="Wingdings" panose="05000000000000000000" pitchFamily="2" charset="2"/>
              <a:buChar char="Ø"/>
              <a:defRPr/>
            </a:pPr>
            <a:r>
              <a:rPr lang="zh-CN" altLang="en-US" sz="2800" b="1" dirty="0" smtClean="0">
                <a:latin typeface="微软雅黑" panose="020B0503020204020204" pitchFamily="34" charset="-122"/>
                <a:ea typeface="微软雅黑" panose="020B0503020204020204" pitchFamily="34" charset="-122"/>
                <a:cs typeface="+mn-ea"/>
              </a:rPr>
              <a:t>更改对象结构类需要重新定义所有访问者访问的接口，这可能代价高昂。</a:t>
            </a:r>
            <a:endParaRPr lang="en-US" altLang="zh-CN" sz="2800" b="1" dirty="0" smtClean="0">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slide(fromBottom)">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A92DF75-353F-415A-A0D9-5FD6D02B76AE}" type="slidenum">
              <a:rPr lang="en-US" altLang="zh-CN"/>
            </a:fld>
            <a:endParaRPr lang="en-US" altLang="zh-CN"/>
          </a:p>
        </p:txBody>
      </p:sp>
      <p:sp>
        <p:nvSpPr>
          <p:cNvPr id="30722" name="Rectangle 2"/>
          <p:cNvSpPr>
            <a:spLocks noGrp="1" noChangeArrowheads="1"/>
          </p:cNvSpPr>
          <p:nvPr>
            <p:ph idx="1"/>
          </p:nvPr>
        </p:nvSpPr>
        <p:spPr>
          <a:xfrm>
            <a:off x="697117" y="1831314"/>
            <a:ext cx="10511073" cy="3256733"/>
          </a:xfrm>
        </p:spPr>
        <p:txBody>
          <a:bodyPr>
            <a:normAutofit/>
          </a:bodyPr>
          <a:lstStyle/>
          <a:p>
            <a:pPr marL="533400" indent="-533400">
              <a:lnSpc>
                <a:spcPct val="120000"/>
              </a:lnSpc>
              <a:spcBef>
                <a:spcPct val="10000"/>
              </a:spcBef>
              <a:buNone/>
              <a:defRPr/>
            </a:pPr>
            <a:r>
              <a:rPr lang="zh-CN" altLang="en-US"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注</a:t>
            </a:r>
            <a:r>
              <a:rPr lang="en-US" altLang="zh-CN"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533400" indent="-533400">
              <a:lnSpc>
                <a:spcPct val="120000"/>
              </a:lnSpc>
              <a:spcBef>
                <a:spcPct val="10000"/>
              </a:spcBef>
              <a:buFont typeface="+mj-lt"/>
              <a:buAutoNum type="alphaLcParenR"/>
              <a:defRPr/>
            </a:pPr>
            <a:r>
              <a:rPr lang="zh-CN" altLang="en-US" sz="2600" b="1" dirty="0" smtClean="0">
                <a:latin typeface="微软雅黑" panose="020B0503020204020204" pitchFamily="34" charset="-122"/>
                <a:ea typeface="微软雅黑" panose="020B0503020204020204" pitchFamily="34" charset="-122"/>
              </a:rPr>
              <a:t>使用</a:t>
            </a:r>
            <a:r>
              <a:rPr lang="zh-CN" altLang="en-US" sz="2600" b="1" dirty="0">
                <a:latin typeface="微软雅黑" panose="020B0503020204020204" pitchFamily="34" charset="-122"/>
                <a:ea typeface="微软雅黑" panose="020B0503020204020204" pitchFamily="34" charset="-122"/>
              </a:rPr>
              <a:t>访问者模式</a:t>
            </a:r>
            <a:r>
              <a:rPr lang="zh-CN" altLang="en-US" sz="2600" b="1" dirty="0" smtClean="0">
                <a:latin typeface="微软雅黑" panose="020B0503020204020204" pitchFamily="34" charset="-122"/>
                <a:ea typeface="微软雅黑" panose="020B0503020204020204" pitchFamily="34" charset="-122"/>
              </a:rPr>
              <a:t>的</a:t>
            </a:r>
            <a:r>
              <a:rPr lang="en-US" altLang="zh-CN" sz="2600" b="1" dirty="0" smtClean="0">
                <a:latin typeface="微软雅黑" panose="020B0503020204020204" pitchFamily="34" charset="-122"/>
                <a:ea typeface="微软雅黑" panose="020B0503020204020204" pitchFamily="34" charset="-122"/>
              </a:rPr>
              <a:t>Client</a:t>
            </a:r>
            <a:r>
              <a:rPr lang="zh-CN" altLang="en-US" sz="2600" b="1" dirty="0" smtClean="0">
                <a:latin typeface="微软雅黑" panose="020B0503020204020204" pitchFamily="34" charset="-122"/>
                <a:ea typeface="微软雅黑" panose="020B0503020204020204" pitchFamily="34" charset="-122"/>
              </a:rPr>
              <a:t>对象必须先创建</a:t>
            </a:r>
            <a:r>
              <a:rPr lang="zh-CN" altLang="en-US" sz="2600" b="1" dirty="0">
                <a:latin typeface="微软雅黑" panose="020B0503020204020204" pitchFamily="34" charset="-122"/>
                <a:ea typeface="微软雅黑" panose="020B0503020204020204" pitchFamily="34" charset="-122"/>
              </a:rPr>
              <a:t>一个</a:t>
            </a:r>
            <a:r>
              <a:rPr lang="en-US" altLang="zh-CN" sz="2600" b="1" dirty="0" err="1">
                <a:latin typeface="微软雅黑" panose="020B0503020204020204" pitchFamily="34" charset="-122"/>
                <a:ea typeface="微软雅黑" panose="020B0503020204020204" pitchFamily="34" charset="-122"/>
              </a:rPr>
              <a:t>ConcreteVisitor</a:t>
            </a:r>
            <a:r>
              <a:rPr lang="zh-CN" altLang="en-US" sz="2600" b="1" dirty="0" smtClean="0">
                <a:latin typeface="微软雅黑" panose="020B0503020204020204" pitchFamily="34" charset="-122"/>
                <a:ea typeface="微软雅黑" panose="020B0503020204020204" pitchFamily="34" charset="-122"/>
              </a:rPr>
              <a:t>对象</a:t>
            </a:r>
            <a:r>
              <a:rPr lang="en-US" altLang="zh-CN" sz="2600" b="1" dirty="0" smtClean="0">
                <a:latin typeface="微软雅黑" panose="020B0503020204020204" pitchFamily="34" charset="-122"/>
                <a:ea typeface="微软雅黑" panose="020B0503020204020204" pitchFamily="34" charset="-122"/>
              </a:rPr>
              <a:t>cv</a:t>
            </a:r>
            <a:r>
              <a:rPr lang="zh-CN" altLang="en-US" sz="2600" b="1" dirty="0" smtClean="0">
                <a:latin typeface="微软雅黑" panose="020B0503020204020204" pitchFamily="34" charset="-122"/>
                <a:ea typeface="微软雅黑" panose="020B0503020204020204" pitchFamily="34" charset="-122"/>
              </a:rPr>
              <a:t>，然后利用</a:t>
            </a:r>
            <a:r>
              <a:rPr lang="en-US" altLang="zh-CN" sz="2600" b="1" dirty="0" smtClean="0">
                <a:latin typeface="微软雅黑" panose="020B0503020204020204" pitchFamily="34" charset="-122"/>
                <a:ea typeface="微软雅黑" panose="020B0503020204020204" pitchFamily="34" charset="-122"/>
              </a:rPr>
              <a:t>cv</a:t>
            </a:r>
            <a:r>
              <a:rPr lang="zh-CN" altLang="en-US" sz="2600" b="1" dirty="0" smtClean="0">
                <a:latin typeface="微软雅黑" panose="020B0503020204020204" pitchFamily="34" charset="-122"/>
                <a:ea typeface="微软雅黑" panose="020B0503020204020204" pitchFamily="34" charset="-122"/>
              </a:rPr>
              <a:t>遍历</a:t>
            </a:r>
            <a:r>
              <a:rPr lang="zh-CN" altLang="en-US" sz="2600" b="1" dirty="0">
                <a:latin typeface="微软雅黑" panose="020B0503020204020204" pitchFamily="34" charset="-122"/>
                <a:ea typeface="微软雅黑" panose="020B0503020204020204" pitchFamily="34" charset="-122"/>
              </a:rPr>
              <a:t>对象结构，</a:t>
            </a:r>
            <a:r>
              <a:rPr lang="zh-CN" altLang="en-US" sz="2600" b="1" dirty="0" smtClean="0">
                <a:latin typeface="微软雅黑" panose="020B0503020204020204" pitchFamily="34" charset="-122"/>
                <a:ea typeface="微软雅黑" panose="020B0503020204020204" pitchFamily="34" charset="-122"/>
              </a:rPr>
              <a:t>用</a:t>
            </a:r>
            <a:r>
              <a:rPr lang="en-US" altLang="zh-CN" sz="2600" b="1" dirty="0" smtClean="0">
                <a:latin typeface="微软雅黑" panose="020B0503020204020204" pitchFamily="34" charset="-122"/>
                <a:ea typeface="微软雅黑" panose="020B0503020204020204" pitchFamily="34" charset="-122"/>
              </a:rPr>
              <a:t>cv</a:t>
            </a:r>
            <a:r>
              <a:rPr lang="zh-CN" altLang="en-US" sz="2600" b="1" dirty="0" smtClean="0">
                <a:latin typeface="微软雅黑" panose="020B0503020204020204" pitchFamily="34" charset="-122"/>
                <a:ea typeface="微软雅黑" panose="020B0503020204020204" pitchFamily="34" charset="-122"/>
              </a:rPr>
              <a:t>访问</a:t>
            </a:r>
            <a:r>
              <a:rPr lang="zh-CN" altLang="en-US" sz="2600" b="1" dirty="0">
                <a:latin typeface="微软雅黑" panose="020B0503020204020204" pitchFamily="34" charset="-122"/>
                <a:ea typeface="微软雅黑" panose="020B0503020204020204" pitchFamily="34" charset="-122"/>
              </a:rPr>
              <a:t>每个元素</a:t>
            </a:r>
            <a:r>
              <a:rPr lang="zh-CN" altLang="en-US" sz="2600" b="1" dirty="0" smtClean="0">
                <a:latin typeface="微软雅黑" panose="020B0503020204020204" pitchFamily="34" charset="-122"/>
                <a:ea typeface="微软雅黑" panose="020B0503020204020204" pitchFamily="34" charset="-122"/>
              </a:rPr>
              <a:t>。</a:t>
            </a:r>
            <a:endParaRPr lang="en-US" altLang="zh-CN" sz="2600" b="1" dirty="0" smtClean="0">
              <a:latin typeface="微软雅黑" panose="020B0503020204020204" pitchFamily="34" charset="-122"/>
              <a:ea typeface="微软雅黑" panose="020B0503020204020204" pitchFamily="34" charset="-122"/>
            </a:endParaRPr>
          </a:p>
          <a:p>
            <a:pPr marL="533400" indent="-533400">
              <a:lnSpc>
                <a:spcPct val="120000"/>
              </a:lnSpc>
              <a:spcBef>
                <a:spcPct val="10000"/>
              </a:spcBef>
              <a:buFont typeface="+mj-lt"/>
              <a:buAutoNum type="alphaLcParenR"/>
              <a:defRPr/>
            </a:pPr>
            <a:r>
              <a:rPr lang="zh-CN" altLang="en-US" sz="2600" b="1" dirty="0" smtClean="0">
                <a:latin typeface="微软雅黑" panose="020B0503020204020204" pitchFamily="34" charset="-122"/>
                <a:ea typeface="微软雅黑" panose="020B0503020204020204" pitchFamily="34" charset="-122"/>
              </a:rPr>
              <a:t>当一个元素</a:t>
            </a:r>
            <a:r>
              <a:rPr lang="en-US" altLang="zh-CN" sz="2600" b="1" dirty="0" smtClean="0">
                <a:latin typeface="微软雅黑" panose="020B0503020204020204" pitchFamily="34" charset="-122"/>
                <a:ea typeface="微软雅黑" panose="020B0503020204020204" pitchFamily="34" charset="-122"/>
              </a:rPr>
              <a:t>element</a:t>
            </a:r>
            <a:r>
              <a:rPr lang="zh-CN" altLang="en-US" sz="2600" b="1" dirty="0" smtClean="0">
                <a:latin typeface="微软雅黑" panose="020B0503020204020204" pitchFamily="34" charset="-122"/>
                <a:ea typeface="微软雅黑" panose="020B0503020204020204" pitchFamily="34" charset="-122"/>
              </a:rPr>
              <a:t>被</a:t>
            </a:r>
            <a:r>
              <a:rPr lang="zh-CN" altLang="en-US" sz="2600" b="1" dirty="0">
                <a:latin typeface="微软雅黑" panose="020B0503020204020204" pitchFamily="34" charset="-122"/>
                <a:ea typeface="微软雅黑" panose="020B0503020204020204" pitchFamily="34" charset="-122"/>
              </a:rPr>
              <a:t>访问时</a:t>
            </a:r>
            <a:r>
              <a:rPr lang="zh-CN" altLang="en-US" sz="2600" b="1" dirty="0" smtClean="0">
                <a:latin typeface="微软雅黑" panose="020B0503020204020204" pitchFamily="34" charset="-122"/>
                <a:ea typeface="微软雅黑" panose="020B0503020204020204" pitchFamily="34" charset="-122"/>
              </a:rPr>
              <a:t>，</a:t>
            </a:r>
            <a:r>
              <a:rPr lang="en-US" altLang="zh-CN" sz="2600" b="1" dirty="0">
                <a:latin typeface="微软雅黑" panose="020B0503020204020204" pitchFamily="34" charset="-122"/>
                <a:ea typeface="微软雅黑" panose="020B0503020204020204" pitchFamily="34" charset="-122"/>
              </a:rPr>
              <a:t> element</a:t>
            </a:r>
            <a:r>
              <a:rPr lang="zh-CN" altLang="en-US" sz="2600" b="1" dirty="0" smtClean="0">
                <a:latin typeface="微软雅黑" panose="020B0503020204020204" pitchFamily="34" charset="-122"/>
                <a:ea typeface="微软雅黑" panose="020B0503020204020204" pitchFamily="34" charset="-122"/>
              </a:rPr>
              <a:t>调用</a:t>
            </a:r>
            <a:r>
              <a:rPr lang="zh-CN" altLang="en-US" sz="2600" b="1" dirty="0">
                <a:latin typeface="微软雅黑" panose="020B0503020204020204" pitchFamily="34" charset="-122"/>
                <a:ea typeface="微软雅黑" panose="020B0503020204020204" pitchFamily="34" charset="-122"/>
              </a:rPr>
              <a:t>与其类对应的</a:t>
            </a:r>
            <a:r>
              <a:rPr lang="en-US" altLang="zh-CN" sz="2600" b="1" dirty="0">
                <a:latin typeface="微软雅黑" panose="020B0503020204020204" pitchFamily="34" charset="-122"/>
                <a:ea typeface="微软雅黑" panose="020B0503020204020204" pitchFamily="34" charset="-122"/>
              </a:rPr>
              <a:t>Visitor</a:t>
            </a:r>
            <a:r>
              <a:rPr lang="zh-CN" altLang="en-US" sz="2600" b="1" dirty="0">
                <a:latin typeface="微软雅黑" panose="020B0503020204020204" pitchFamily="34" charset="-122"/>
                <a:ea typeface="微软雅黑" panose="020B0503020204020204" pitchFamily="34" charset="-122"/>
              </a:rPr>
              <a:t>操作</a:t>
            </a:r>
            <a:r>
              <a:rPr lang="zh-CN" altLang="en-US" sz="2600" b="1" dirty="0" smtClean="0">
                <a:latin typeface="微软雅黑" panose="020B0503020204020204" pitchFamily="34" charset="-122"/>
                <a:ea typeface="微软雅黑" panose="020B0503020204020204" pitchFamily="34" charset="-122"/>
              </a:rPr>
              <a:t>。</a:t>
            </a:r>
            <a:r>
              <a:rPr lang="en-US" altLang="zh-CN" sz="2600" b="1" dirty="0">
                <a:latin typeface="微软雅黑" panose="020B0503020204020204" pitchFamily="34" charset="-122"/>
                <a:ea typeface="微软雅黑" panose="020B0503020204020204" pitchFamily="34" charset="-122"/>
              </a:rPr>
              <a:t> element</a:t>
            </a:r>
            <a:r>
              <a:rPr lang="zh-CN" altLang="en-US" sz="2600" b="1" dirty="0" smtClean="0">
                <a:latin typeface="微软雅黑" panose="020B0503020204020204" pitchFamily="34" charset="-122"/>
                <a:ea typeface="微软雅黑" panose="020B0503020204020204" pitchFamily="34" charset="-122"/>
              </a:rPr>
              <a:t>将</a:t>
            </a:r>
            <a:r>
              <a:rPr lang="zh-CN" altLang="en-US" sz="2600" b="1" dirty="0">
                <a:latin typeface="微软雅黑" panose="020B0503020204020204" pitchFamily="34" charset="-122"/>
                <a:ea typeface="微软雅黑" panose="020B0503020204020204" pitchFamily="34" charset="-122"/>
              </a:rPr>
              <a:t>自己作为此操作的</a:t>
            </a:r>
            <a:r>
              <a:rPr lang="zh-CN" altLang="en-US" sz="2600" b="1" dirty="0" smtClean="0">
                <a:latin typeface="微软雅黑" panose="020B0503020204020204" pitchFamily="34" charset="-122"/>
                <a:ea typeface="微软雅黑" panose="020B0503020204020204" pitchFamily="34" charset="-122"/>
              </a:rPr>
              <a:t>参数传递给</a:t>
            </a:r>
            <a:r>
              <a:rPr lang="en-US" altLang="zh-CN" sz="2600" b="1" dirty="0">
                <a:latin typeface="微软雅黑" panose="020B0503020204020204" pitchFamily="34" charset="-122"/>
                <a:ea typeface="微软雅黑" panose="020B0503020204020204" pitchFamily="34" charset="-122"/>
              </a:rPr>
              <a:t>Visitor </a:t>
            </a:r>
            <a:r>
              <a:rPr lang="zh-CN" altLang="en-US" sz="2600" b="1" dirty="0" smtClean="0">
                <a:latin typeface="微软雅黑" panose="020B0503020204020204" pitchFamily="34" charset="-122"/>
                <a:ea typeface="微软雅黑" panose="020B0503020204020204" pitchFamily="34" charset="-122"/>
              </a:rPr>
              <a:t>，以便该</a:t>
            </a:r>
            <a:r>
              <a:rPr lang="en-US" altLang="zh-CN" sz="2600" b="1" dirty="0" smtClean="0">
                <a:latin typeface="微软雅黑" panose="020B0503020204020204" pitchFamily="34" charset="-122"/>
                <a:ea typeface="微软雅黑" panose="020B0503020204020204" pitchFamily="34" charset="-122"/>
              </a:rPr>
              <a:t>visitor</a:t>
            </a:r>
            <a:r>
              <a:rPr lang="zh-CN" altLang="en-US" sz="2600" b="1" dirty="0" smtClean="0">
                <a:latin typeface="微软雅黑" panose="020B0503020204020204" pitchFamily="34" charset="-122"/>
                <a:ea typeface="微软雅黑" panose="020B0503020204020204" pitchFamily="34" charset="-122"/>
              </a:rPr>
              <a:t>在</a:t>
            </a:r>
            <a:r>
              <a:rPr lang="zh-CN" altLang="en-US" sz="2600" b="1" dirty="0">
                <a:latin typeface="微软雅黑" panose="020B0503020204020204" pitchFamily="34" charset="-122"/>
                <a:ea typeface="微软雅黑" panose="020B0503020204020204" pitchFamily="34" charset="-122"/>
              </a:rPr>
              <a:t>必要时</a:t>
            </a:r>
            <a:r>
              <a:rPr lang="zh-CN" altLang="en-US" sz="2600" b="1" dirty="0" smtClean="0">
                <a:latin typeface="微软雅黑" panose="020B0503020204020204" pitchFamily="34" charset="-122"/>
                <a:ea typeface="微软雅黑" panose="020B0503020204020204" pitchFamily="34" charset="-122"/>
              </a:rPr>
              <a:t>访问该元素的状态。</a:t>
            </a:r>
            <a:endParaRPr lang="en-US" altLang="zh-CN" sz="2600" b="1" dirty="0" smtClean="0">
              <a:latin typeface="微软雅黑" panose="020B0503020204020204" pitchFamily="34" charset="-122"/>
              <a:ea typeface="微软雅黑" panose="020B0503020204020204" pitchFamily="34" charset="-122"/>
            </a:endParaRPr>
          </a:p>
          <a:p>
            <a:pPr marL="533400" indent="-533400">
              <a:lnSpc>
                <a:spcPct val="120000"/>
              </a:lnSpc>
              <a:spcBef>
                <a:spcPct val="10000"/>
              </a:spcBef>
              <a:buNone/>
              <a:defRPr/>
            </a:pPr>
            <a:endParaRPr lang="en-US" altLang="zh-CN"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0723" name="Rectangle 3"/>
          <p:cNvSpPr>
            <a:spLocks noChangeArrowheads="1"/>
          </p:cNvSpPr>
          <p:nvPr/>
        </p:nvSpPr>
        <p:spPr bwMode="auto">
          <a:xfrm>
            <a:off x="1992313" y="188914"/>
            <a:ext cx="8280400" cy="108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zh-CN" altLang="en-US" sz="2800" b="1"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访问者模式的协作</a:t>
            </a:r>
            <a:endParaRPr lang="fr-FR" altLang="zh-CN" sz="2800" b="1"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fr-FR" altLang="zh-CN" sz="2800" b="1"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Visitor </a:t>
            </a:r>
            <a:r>
              <a:rPr lang="fr-FR" altLang="zh-CN" sz="2800" b="1"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Pattern-</a:t>
            </a:r>
            <a:r>
              <a:rPr lang="en-US" altLang="zh-CN" sz="2800" b="1" dirty="0">
                <a:solidFill>
                  <a:schemeClr val="tx1"/>
                </a:solidFill>
                <a:latin typeface="微软雅黑" panose="020B0503020204020204" pitchFamily="34" charset="-122"/>
                <a:ea typeface="微软雅黑" panose="020B0503020204020204" pitchFamily="34" charset="-122"/>
              </a:rPr>
              <a:t>Collaborations</a:t>
            </a:r>
            <a:endParaRPr lang="fr-FR" altLang="zh-CN"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noChangeArrowheads="1"/>
          </p:cNvSpPr>
          <p:nvPr>
            <p:ph type="sldNum" sz="quarter" idx="12"/>
          </p:nvPr>
        </p:nvSpPr>
        <p:spPr>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2C3081-A1CA-4995-A4B0-D578E77A56F5}" type="slidenum">
              <a:rPr lang="en-US" altLang="zh-CN"/>
            </a:fld>
            <a:endParaRPr lang="en-US" altLang="zh-CN"/>
          </a:p>
        </p:txBody>
      </p:sp>
      <p:sp>
        <p:nvSpPr>
          <p:cNvPr id="5" name="Text Box 4"/>
          <p:cNvSpPr txBox="1">
            <a:spLocks noChangeArrowheads="1"/>
          </p:cNvSpPr>
          <p:nvPr/>
        </p:nvSpPr>
        <p:spPr bwMode="auto">
          <a:xfrm>
            <a:off x="5635626" y="63612"/>
            <a:ext cx="1401763" cy="295275"/>
          </a:xfrm>
          <a:prstGeom prst="rect">
            <a:avLst/>
          </a:prstGeom>
          <a:solidFill>
            <a:srgbClr val="FFFFFF"/>
          </a:solidFill>
          <a:ln w="12700">
            <a:solidFill>
              <a:srgbClr val="800000"/>
            </a:solidFill>
            <a:miter lim="800000"/>
          </a:ln>
        </p:spPr>
        <p:txBody>
          <a:bodyPr lIns="60350" tIns="0" rIns="60350" bIns="0"/>
          <a:lstStyle/>
          <a:p>
            <a:pPr algn="ctr"/>
            <a:r>
              <a:rPr lang="en-US" altLang="zh-CN" sz="2000" b="1" i="1" dirty="0">
                <a:solidFill>
                  <a:srgbClr val="000000"/>
                </a:solidFill>
                <a:latin typeface="微软雅黑" panose="020B0503020204020204" pitchFamily="34" charset="-122"/>
                <a:ea typeface="微软雅黑" panose="020B0503020204020204" pitchFamily="34" charset="-122"/>
              </a:rPr>
              <a:t>Shape</a:t>
            </a:r>
            <a:endParaRPr lang="zh-CN" altLang="zh-CN" sz="2000" dirty="0">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5635626" y="358885"/>
            <a:ext cx="1401763" cy="485177"/>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i="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7" name="Line 6"/>
          <p:cNvCxnSpPr>
            <a:cxnSpLocks noChangeShapeType="1"/>
          </p:cNvCxnSpPr>
          <p:nvPr/>
        </p:nvCxnSpPr>
        <p:spPr bwMode="auto">
          <a:xfrm>
            <a:off x="2180081" y="1107066"/>
            <a:ext cx="6696000" cy="523"/>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8" name="Line 7"/>
          <p:cNvCxnSpPr>
            <a:cxnSpLocks noChangeShapeType="1"/>
          </p:cNvCxnSpPr>
          <p:nvPr/>
        </p:nvCxnSpPr>
        <p:spPr bwMode="auto">
          <a:xfrm>
            <a:off x="6082237" y="3405912"/>
            <a:ext cx="0" cy="17145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9" name="Line 8"/>
          <p:cNvCxnSpPr>
            <a:cxnSpLocks noChangeShapeType="1"/>
          </p:cNvCxnSpPr>
          <p:nvPr/>
        </p:nvCxnSpPr>
        <p:spPr bwMode="auto">
          <a:xfrm>
            <a:off x="8855250" y="1120744"/>
            <a:ext cx="1587" cy="32400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0" name="Line 9"/>
          <p:cNvCxnSpPr>
            <a:cxnSpLocks noChangeShapeType="1"/>
          </p:cNvCxnSpPr>
          <p:nvPr/>
        </p:nvCxnSpPr>
        <p:spPr bwMode="auto">
          <a:xfrm>
            <a:off x="6013006" y="1107589"/>
            <a:ext cx="0" cy="17145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1" name="Text Box 10"/>
          <p:cNvSpPr txBox="1">
            <a:spLocks noChangeArrowheads="1"/>
          </p:cNvSpPr>
          <p:nvPr/>
        </p:nvSpPr>
        <p:spPr bwMode="auto">
          <a:xfrm>
            <a:off x="337084" y="4263358"/>
            <a:ext cx="1789113" cy="394128"/>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sz="1600" b="1" kern="100" dirty="0" err="1" smtClean="0">
                <a:solidFill>
                  <a:srgbClr val="0000CC"/>
                </a:solidFill>
                <a:latin typeface="微软雅黑" panose="020B0503020204020204" pitchFamily="34" charset="-122"/>
                <a:ea typeface="微软雅黑" panose="020B0503020204020204" pitchFamily="34" charset="-122"/>
                <a:cs typeface="宋体" panose="02010600030101010101" pitchFamily="2" charset="-122"/>
              </a:rPr>
              <a:t>Equitriangle</a:t>
            </a:r>
            <a:endParaRPr lang="zh-CN" altLang="en-US" sz="1600"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2" name="Text Box 11"/>
          <p:cNvSpPr txBox="1">
            <a:spLocks noChangeArrowheads="1"/>
          </p:cNvSpPr>
          <p:nvPr/>
        </p:nvSpPr>
        <p:spPr bwMode="auto">
          <a:xfrm>
            <a:off x="2190590" y="2929687"/>
            <a:ext cx="1506329" cy="359538"/>
          </a:xfrm>
          <a:prstGeom prst="rect">
            <a:avLst/>
          </a:prstGeom>
          <a:solidFill>
            <a:srgbClr val="FFFFFF"/>
          </a:solidFill>
          <a:ln w="12700">
            <a:solidFill>
              <a:srgbClr val="800000"/>
            </a:solidFill>
            <a:miter lim="800000"/>
          </a:ln>
        </p:spPr>
        <p:txBody>
          <a:bodyPr lIns="60350" tIns="30175" rIns="60350" bIns="30175" upright="1"/>
          <a:lstStyle/>
          <a:p>
            <a:pPr algn="just">
              <a:defRPr/>
            </a:pPr>
            <a:r>
              <a:rPr lang="en-US" sz="1600" b="1" kern="100" dirty="0" err="1">
                <a:solidFill>
                  <a:srgbClr val="0000CC"/>
                </a:solidFill>
                <a:latin typeface="微软雅黑" panose="020B0503020204020204" pitchFamily="34" charset="-122"/>
                <a:ea typeface="微软雅黑" panose="020B0503020204020204" pitchFamily="34" charset="-122"/>
                <a:cs typeface="宋体" panose="02010600030101010101" pitchFamily="2" charset="-122"/>
              </a:rPr>
              <a:t>RightTriangle</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3" name="Line 12"/>
          <p:cNvCxnSpPr>
            <a:cxnSpLocks noChangeShapeType="1"/>
          </p:cNvCxnSpPr>
          <p:nvPr/>
        </p:nvCxnSpPr>
        <p:spPr bwMode="auto">
          <a:xfrm flipV="1">
            <a:off x="1243455" y="2793163"/>
            <a:ext cx="1728000"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4" name="Line 13"/>
          <p:cNvCxnSpPr>
            <a:cxnSpLocks noChangeShapeType="1"/>
          </p:cNvCxnSpPr>
          <p:nvPr/>
        </p:nvCxnSpPr>
        <p:spPr bwMode="auto">
          <a:xfrm>
            <a:off x="1241867" y="2793163"/>
            <a:ext cx="1588" cy="136525"/>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5" name="Line 14"/>
          <p:cNvCxnSpPr>
            <a:cxnSpLocks noChangeShapeType="1"/>
          </p:cNvCxnSpPr>
          <p:nvPr/>
        </p:nvCxnSpPr>
        <p:spPr bwMode="auto">
          <a:xfrm>
            <a:off x="2961456" y="2776687"/>
            <a:ext cx="1587" cy="136525"/>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16" name="AutoShape 15"/>
          <p:cNvSpPr>
            <a:spLocks noChangeArrowheads="1"/>
          </p:cNvSpPr>
          <p:nvPr/>
        </p:nvSpPr>
        <p:spPr bwMode="auto">
          <a:xfrm>
            <a:off x="2121274" y="2504797"/>
            <a:ext cx="276225" cy="288000"/>
          </a:xfrm>
          <a:prstGeom prst="upArrow">
            <a:avLst>
              <a:gd name="adj1" fmla="val 0"/>
              <a:gd name="adj2" fmla="val 55236"/>
            </a:avLst>
          </a:prstGeom>
          <a:solidFill>
            <a:srgbClr val="FFFFFF"/>
          </a:solidFill>
          <a:ln w="12700">
            <a:solidFill>
              <a:srgbClr val="000000"/>
            </a:solidFill>
            <a:miter lim="800000"/>
          </a:ln>
        </p:spPr>
        <p:txBody>
          <a:bodyPr anchor="ctr"/>
          <a:lstStyle/>
          <a:p>
            <a:endParaRPr lang="zh-CN" altLang="en-US"/>
          </a:p>
        </p:txBody>
      </p:sp>
      <p:sp>
        <p:nvSpPr>
          <p:cNvPr id="17" name="Text Box 17"/>
          <p:cNvSpPr txBox="1">
            <a:spLocks noChangeArrowheads="1"/>
          </p:cNvSpPr>
          <p:nvPr/>
        </p:nvSpPr>
        <p:spPr bwMode="auto">
          <a:xfrm>
            <a:off x="4142441" y="3741995"/>
            <a:ext cx="1788015" cy="360000"/>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Rectangle</a:t>
            </a:r>
            <a:r>
              <a:rPr lang="en-US" sz="1000" b="1" kern="100" dirty="0">
                <a:solidFill>
                  <a:srgbClr val="1E3552"/>
                </a:solidFill>
                <a:latin typeface="Times New Roman" panose="02020603050405020304"/>
                <a:cs typeface="宋体" panose="02010600030101010101" pitchFamily="2" charset="-122"/>
              </a:rPr>
              <a:t> </a:t>
            </a:r>
            <a:endParaRPr lang="zh-CN" altLang="en-US" sz="1050" kern="100" dirty="0">
              <a:latin typeface="Times New Roman" panose="02020603050405020304"/>
              <a:cs typeface="宋体" panose="02010600030101010101" pitchFamily="2" charset="-122"/>
            </a:endParaRPr>
          </a:p>
        </p:txBody>
      </p:sp>
      <p:sp>
        <p:nvSpPr>
          <p:cNvPr id="18" name="Text Box 18"/>
          <p:cNvSpPr txBox="1">
            <a:spLocks noChangeArrowheads="1"/>
          </p:cNvSpPr>
          <p:nvPr/>
        </p:nvSpPr>
        <p:spPr bwMode="auto">
          <a:xfrm>
            <a:off x="6166992" y="2322513"/>
            <a:ext cx="1568481" cy="288000"/>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Trapezoid</a:t>
            </a:r>
            <a:endParaRPr lang="zh-CN" altLang="en-US"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9" name="Line 19"/>
          <p:cNvCxnSpPr>
            <a:cxnSpLocks noChangeShapeType="1"/>
          </p:cNvCxnSpPr>
          <p:nvPr/>
        </p:nvCxnSpPr>
        <p:spPr bwMode="auto">
          <a:xfrm>
            <a:off x="5309743" y="2168525"/>
            <a:ext cx="1525588" cy="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0" name="Line 20"/>
          <p:cNvCxnSpPr>
            <a:cxnSpLocks noChangeShapeType="1"/>
          </p:cNvCxnSpPr>
          <p:nvPr/>
        </p:nvCxnSpPr>
        <p:spPr bwMode="auto">
          <a:xfrm>
            <a:off x="5309743" y="2168526"/>
            <a:ext cx="0" cy="136525"/>
          </a:xfrm>
          <a:prstGeom prst="line">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21" name="Line 21"/>
          <p:cNvCxnSpPr>
            <a:cxnSpLocks noChangeShapeType="1"/>
          </p:cNvCxnSpPr>
          <p:nvPr/>
        </p:nvCxnSpPr>
        <p:spPr bwMode="auto">
          <a:xfrm>
            <a:off x="6833743" y="2184401"/>
            <a:ext cx="0" cy="136525"/>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22" name="AutoShape 22"/>
          <p:cNvSpPr>
            <a:spLocks noChangeArrowheads="1"/>
          </p:cNvSpPr>
          <p:nvPr/>
        </p:nvSpPr>
        <p:spPr bwMode="auto">
          <a:xfrm>
            <a:off x="5930456" y="1916113"/>
            <a:ext cx="296862" cy="254000"/>
          </a:xfrm>
          <a:prstGeom prst="upArrow">
            <a:avLst>
              <a:gd name="adj1" fmla="val 0"/>
              <a:gd name="adj2" fmla="val 57625"/>
            </a:avLst>
          </a:prstGeom>
          <a:solidFill>
            <a:srgbClr val="FFFFFF"/>
          </a:solidFill>
          <a:ln w="12700">
            <a:solidFill>
              <a:srgbClr val="000000"/>
            </a:solidFill>
            <a:miter lim="800000"/>
          </a:ln>
        </p:spPr>
        <p:txBody>
          <a:bodyPr anchor="ctr"/>
          <a:lstStyle/>
          <a:p>
            <a:endParaRPr lang="zh-CN" altLang="en-US"/>
          </a:p>
        </p:txBody>
      </p:sp>
      <p:sp>
        <p:nvSpPr>
          <p:cNvPr id="23" name="Text Box 24"/>
          <p:cNvSpPr txBox="1">
            <a:spLocks noChangeArrowheads="1"/>
          </p:cNvSpPr>
          <p:nvPr/>
        </p:nvSpPr>
        <p:spPr bwMode="auto">
          <a:xfrm>
            <a:off x="8023580" y="3003523"/>
            <a:ext cx="1814108" cy="305045"/>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sz="20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Circle</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4" name="AutoShape 29"/>
          <p:cNvSpPr>
            <a:spLocks noChangeArrowheads="1"/>
          </p:cNvSpPr>
          <p:nvPr/>
        </p:nvSpPr>
        <p:spPr bwMode="auto">
          <a:xfrm>
            <a:off x="8723703" y="2713938"/>
            <a:ext cx="276225" cy="288000"/>
          </a:xfrm>
          <a:prstGeom prst="upArrow">
            <a:avLst>
              <a:gd name="adj1" fmla="val 0"/>
              <a:gd name="adj2" fmla="val 55088"/>
            </a:avLst>
          </a:prstGeom>
          <a:solidFill>
            <a:srgbClr val="FFFFFF"/>
          </a:solidFill>
          <a:ln w="12700">
            <a:solidFill>
              <a:srgbClr val="000000"/>
            </a:solidFill>
            <a:miter lim="800000"/>
          </a:ln>
        </p:spPr>
        <p:txBody>
          <a:bodyPr anchor="ctr"/>
          <a:lstStyle/>
          <a:p>
            <a:endParaRPr lang="zh-CN" altLang="en-US"/>
          </a:p>
        </p:txBody>
      </p:sp>
      <p:sp>
        <p:nvSpPr>
          <p:cNvPr id="25" name="AutoShape 31"/>
          <p:cNvSpPr>
            <a:spLocks noChangeArrowheads="1"/>
          </p:cNvSpPr>
          <p:nvPr/>
        </p:nvSpPr>
        <p:spPr bwMode="auto">
          <a:xfrm>
            <a:off x="6188075" y="839862"/>
            <a:ext cx="274638" cy="252000"/>
          </a:xfrm>
          <a:prstGeom prst="upArrow">
            <a:avLst>
              <a:gd name="adj1" fmla="val 0"/>
              <a:gd name="adj2" fmla="val 55273"/>
            </a:avLst>
          </a:prstGeom>
          <a:solidFill>
            <a:srgbClr val="FFFFFF"/>
          </a:solidFill>
          <a:ln w="12700">
            <a:solidFill>
              <a:srgbClr val="000000"/>
            </a:solidFill>
            <a:miter lim="800000"/>
          </a:ln>
        </p:spPr>
        <p:txBody>
          <a:bodyPr anchor="ctr"/>
          <a:lstStyle/>
          <a:p>
            <a:endParaRPr lang="zh-CN" altLang="en-US"/>
          </a:p>
        </p:txBody>
      </p:sp>
      <p:sp>
        <p:nvSpPr>
          <p:cNvPr id="26" name="Text Box 32"/>
          <p:cNvSpPr txBox="1">
            <a:spLocks noChangeArrowheads="1"/>
          </p:cNvSpPr>
          <p:nvPr/>
        </p:nvSpPr>
        <p:spPr bwMode="auto">
          <a:xfrm>
            <a:off x="337084" y="4659919"/>
            <a:ext cx="1789113" cy="829832"/>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6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6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a:t>
            </a:r>
            <a:r>
              <a:rPr lang="en-US" sz="16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7" name="Text Box 33"/>
          <p:cNvSpPr txBox="1">
            <a:spLocks noChangeArrowheads="1"/>
          </p:cNvSpPr>
          <p:nvPr/>
        </p:nvSpPr>
        <p:spPr bwMode="auto">
          <a:xfrm>
            <a:off x="2192178" y="3296928"/>
            <a:ext cx="1511383" cy="883591"/>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getWidth</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getHeight</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8" name="Text Box 35"/>
          <p:cNvSpPr txBox="1">
            <a:spLocks noChangeArrowheads="1"/>
          </p:cNvSpPr>
          <p:nvPr/>
        </p:nvSpPr>
        <p:spPr bwMode="auto">
          <a:xfrm>
            <a:off x="8023579" y="3289225"/>
            <a:ext cx="1821295" cy="898038"/>
          </a:xfrm>
          <a:prstGeom prst="rect">
            <a:avLst/>
          </a:prstGeom>
          <a:solidFill>
            <a:srgbClr val="FFFFFF"/>
          </a:solidFill>
          <a:ln w="12700">
            <a:solidFill>
              <a:srgbClr val="800000"/>
            </a:solidFill>
            <a:miter lim="800000"/>
          </a:ln>
        </p:spPr>
        <p:txBody>
          <a:bodyPr lIns="0" tIns="30175" rIns="0" bIns="30175" upright="1"/>
          <a:lstStyle/>
          <a:p>
            <a:pPr algn="just">
              <a:defRPr/>
            </a:pPr>
            <a:r>
              <a:rPr lang="en-US"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getRadius</a:t>
            </a: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9" name="Text Box 36"/>
          <p:cNvSpPr txBox="1">
            <a:spLocks noChangeArrowheads="1"/>
          </p:cNvSpPr>
          <p:nvPr/>
        </p:nvSpPr>
        <p:spPr bwMode="auto">
          <a:xfrm>
            <a:off x="6166992" y="2603472"/>
            <a:ext cx="1568481" cy="1215989"/>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getB</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0" name="Text Box 37"/>
          <p:cNvSpPr txBox="1">
            <a:spLocks noChangeArrowheads="1"/>
          </p:cNvSpPr>
          <p:nvPr/>
        </p:nvSpPr>
        <p:spPr bwMode="auto">
          <a:xfrm>
            <a:off x="4142441" y="4114302"/>
            <a:ext cx="1788015" cy="679450"/>
          </a:xfrm>
          <a:prstGeom prst="rect">
            <a:avLst/>
          </a:prstGeom>
          <a:solidFill>
            <a:srgbClr val="FFFFFF"/>
          </a:solidFill>
          <a:ln w="12700">
            <a:solidFill>
              <a:srgbClr val="800000"/>
            </a:solidFill>
            <a:miter lim="800000"/>
          </a:ln>
        </p:spPr>
        <p:txBody>
          <a:bodyPr lIns="0" tIns="30175" rIns="0" bIns="30175" upright="1"/>
          <a:lstStyle/>
          <a:p>
            <a:pPr algn="just">
              <a:lnSpc>
                <a:spcPts val="1000"/>
              </a:lnSpc>
              <a:defRPr/>
            </a:pPr>
            <a:r>
              <a:rPr lang="en-US" sz="12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ts val="1000"/>
              </a:lnSpc>
              <a:defRPr/>
            </a:pP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marL="381000" indent="-381000" algn="just">
              <a:lnSpc>
                <a:spcPts val="1000"/>
              </a:lnSpc>
              <a:defRPr/>
            </a:pP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getWidth</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marL="381000" indent="-381000" algn="just">
              <a:lnSpc>
                <a:spcPts val="1000"/>
              </a:lnSpc>
              <a:defRPr/>
            </a:pP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getHeight</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1" name="Text Box 38"/>
          <p:cNvSpPr txBox="1">
            <a:spLocks noChangeArrowheads="1"/>
          </p:cNvSpPr>
          <p:nvPr/>
        </p:nvSpPr>
        <p:spPr bwMode="auto">
          <a:xfrm>
            <a:off x="5131944" y="1258889"/>
            <a:ext cx="1895475" cy="185737"/>
          </a:xfrm>
          <a:prstGeom prst="rect">
            <a:avLst/>
          </a:prstGeom>
          <a:solidFill>
            <a:srgbClr val="FFFFFF"/>
          </a:solidFill>
          <a:ln w="12700">
            <a:solidFill>
              <a:srgbClr val="800000"/>
            </a:solidFill>
            <a:miter lim="800000"/>
          </a:ln>
        </p:spPr>
        <p:txBody>
          <a:bodyPr lIns="60350" tIns="0" rIns="60350" bIns="0" upright="1"/>
          <a:lstStyle/>
          <a:p>
            <a:pPr algn="ctr">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Quadrilateral</a:t>
            </a:r>
            <a:endParaRPr lang="zh-CN" altLang="en-US" sz="14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2" name="Text Box 39"/>
          <p:cNvSpPr txBox="1">
            <a:spLocks noChangeArrowheads="1"/>
          </p:cNvSpPr>
          <p:nvPr/>
        </p:nvSpPr>
        <p:spPr bwMode="auto">
          <a:xfrm>
            <a:off x="8092440" y="1509420"/>
            <a:ext cx="1548899" cy="345826"/>
          </a:xfrm>
          <a:prstGeom prst="rect">
            <a:avLst/>
          </a:prstGeom>
          <a:solidFill>
            <a:srgbClr val="FFFFFF"/>
          </a:solidFill>
          <a:ln w="12700">
            <a:solidFill>
              <a:srgbClr val="800000"/>
            </a:solidFill>
            <a:miter lim="800000"/>
          </a:ln>
        </p:spPr>
        <p:txBody>
          <a:bodyPr lIns="60350" tIns="0" rIns="60350" bIns="0" upright="1"/>
          <a:lstStyle/>
          <a:p>
            <a:pPr algn="ctr">
              <a:defRPr/>
            </a:pPr>
            <a:r>
              <a:rPr lang="en-US" sz="20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Ellipse</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3" name="Text Box 40"/>
          <p:cNvSpPr txBox="1">
            <a:spLocks noChangeArrowheads="1"/>
          </p:cNvSpPr>
          <p:nvPr/>
        </p:nvSpPr>
        <p:spPr bwMode="auto">
          <a:xfrm>
            <a:off x="1435542" y="1272717"/>
            <a:ext cx="1473200" cy="283584"/>
          </a:xfrm>
          <a:prstGeom prst="rect">
            <a:avLst/>
          </a:prstGeom>
          <a:solidFill>
            <a:srgbClr val="FFFFFF"/>
          </a:solidFill>
          <a:ln w="12700">
            <a:solidFill>
              <a:srgbClr val="800000"/>
            </a:solidFill>
            <a:miter lim="800000"/>
          </a:ln>
        </p:spPr>
        <p:txBody>
          <a:bodyPr lIns="60350" tIns="0" rIns="60350" bIns="0" upright="1"/>
          <a:lstStyle/>
          <a:p>
            <a:pPr algn="ctr">
              <a:defRPr/>
            </a:pPr>
            <a:r>
              <a:rPr lang="en-US" sz="16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Triangle</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 name="Text Box 42"/>
          <p:cNvSpPr txBox="1">
            <a:spLocks noChangeArrowheads="1"/>
          </p:cNvSpPr>
          <p:nvPr/>
        </p:nvSpPr>
        <p:spPr bwMode="auto">
          <a:xfrm>
            <a:off x="5147818" y="1446213"/>
            <a:ext cx="1873250" cy="469900"/>
          </a:xfrm>
          <a:prstGeom prst="rect">
            <a:avLst/>
          </a:prstGeom>
          <a:solidFill>
            <a:srgbClr val="FFFFFF"/>
          </a:solidFill>
          <a:ln w="12700">
            <a:solidFill>
              <a:srgbClr val="800000"/>
            </a:solidFill>
            <a:miter lim="800000"/>
          </a:ln>
        </p:spPr>
        <p:txBody>
          <a:bodyPr lIns="0" tIns="30175" rIns="0" bIns="30175" upright="1"/>
          <a:lstStyle/>
          <a:p>
            <a:pPr>
              <a:lnSpc>
                <a:spcPct val="80000"/>
              </a:lnSpc>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isAQuadrilateral</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80000"/>
              </a:lnSpc>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80000"/>
              </a:lnSpc>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6" name="Text Box 43"/>
          <p:cNvSpPr txBox="1">
            <a:spLocks noChangeArrowheads="1"/>
          </p:cNvSpPr>
          <p:nvPr/>
        </p:nvSpPr>
        <p:spPr bwMode="auto">
          <a:xfrm>
            <a:off x="8092943" y="1850737"/>
            <a:ext cx="1537747" cy="860425"/>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getXRadius</a:t>
            </a: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getYRadius</a:t>
            </a:r>
            <a:r>
              <a:rPr lang="en-US" sz="1400" b="1" i="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7" name="Text Box 44"/>
          <p:cNvSpPr txBox="1">
            <a:spLocks noChangeArrowheads="1"/>
          </p:cNvSpPr>
          <p:nvPr/>
        </p:nvSpPr>
        <p:spPr bwMode="auto">
          <a:xfrm>
            <a:off x="524318" y="2948737"/>
            <a:ext cx="1528763" cy="360000"/>
          </a:xfrm>
          <a:prstGeom prst="rect">
            <a:avLst/>
          </a:prstGeom>
          <a:solidFill>
            <a:srgbClr val="FFFFFF"/>
          </a:solidFill>
          <a:ln w="12700">
            <a:solidFill>
              <a:srgbClr val="800000"/>
            </a:solidFill>
            <a:miter lim="800000"/>
          </a:ln>
        </p:spPr>
        <p:txBody>
          <a:bodyPr lIns="0" tIns="30175" rIns="0" bIns="30175" upright="1"/>
          <a:lstStyle/>
          <a:p>
            <a:pPr algn="ctr">
              <a:defRPr/>
            </a:pPr>
            <a:r>
              <a:rPr lang="en-US" sz="1600" b="1" kern="100" dirty="0" err="1" smtClean="0">
                <a:solidFill>
                  <a:srgbClr val="0000CC"/>
                </a:solidFill>
                <a:latin typeface="微软雅黑" panose="020B0503020204020204" pitchFamily="34" charset="-122"/>
                <a:ea typeface="微软雅黑" panose="020B0503020204020204" pitchFamily="34" charset="-122"/>
                <a:cs typeface="宋体" panose="02010600030101010101" pitchFamily="2" charset="-122"/>
              </a:rPr>
              <a:t>IsoTriangle</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8" name="Text Box 45"/>
          <p:cNvSpPr txBox="1">
            <a:spLocks noChangeArrowheads="1"/>
          </p:cNvSpPr>
          <p:nvPr/>
        </p:nvSpPr>
        <p:spPr bwMode="auto">
          <a:xfrm>
            <a:off x="524318" y="3314033"/>
            <a:ext cx="1528763" cy="700087"/>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2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2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i="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getHeight</a:t>
            </a:r>
            <a:r>
              <a:rPr lang="en-US" sz="12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9" name="Text Box 46"/>
          <p:cNvSpPr txBox="1">
            <a:spLocks noChangeArrowheads="1"/>
          </p:cNvSpPr>
          <p:nvPr/>
        </p:nvSpPr>
        <p:spPr bwMode="auto">
          <a:xfrm>
            <a:off x="3887769" y="5047803"/>
            <a:ext cx="2424113" cy="360363"/>
          </a:xfrm>
          <a:prstGeom prst="rect">
            <a:avLst/>
          </a:prstGeom>
          <a:solidFill>
            <a:srgbClr val="FFFFFF"/>
          </a:solidFill>
          <a:ln w="12700">
            <a:solidFill>
              <a:srgbClr val="800000"/>
            </a:solidFill>
            <a:miter lim="800000"/>
          </a:ln>
        </p:spPr>
        <p:txBody>
          <a:bodyPr lIns="60350" tIns="30175" rIns="60350" bIns="30175" upright="1"/>
          <a:lstStyle/>
          <a:p>
            <a:pPr algn="ctr">
              <a:defRPr/>
            </a:pPr>
            <a:r>
              <a:rPr lang="en-US" sz="2000" b="1" kern="100" dirty="0">
                <a:solidFill>
                  <a:srgbClr val="0000CC"/>
                </a:solidFill>
                <a:latin typeface="微软雅黑" panose="020B0503020204020204" pitchFamily="34" charset="-122"/>
                <a:ea typeface="微软雅黑" panose="020B0503020204020204" pitchFamily="34" charset="-122"/>
                <a:cs typeface="宋体" panose="02010600030101010101" pitchFamily="2" charset="-122"/>
              </a:rPr>
              <a:t>Square</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0" name="Text Box 47"/>
          <p:cNvSpPr txBox="1">
            <a:spLocks noChangeArrowheads="1"/>
          </p:cNvSpPr>
          <p:nvPr/>
        </p:nvSpPr>
        <p:spPr bwMode="auto">
          <a:xfrm>
            <a:off x="3887769" y="5408166"/>
            <a:ext cx="2424113" cy="788913"/>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400" b="1" kern="1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400" b="1" kern="1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a:t>
            </a:r>
            <a:r>
              <a:rPr lang="en-US" sz="14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400" b="1" i="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sz="14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1" name="AutoShape 22"/>
          <p:cNvSpPr>
            <a:spLocks noChangeArrowheads="1"/>
          </p:cNvSpPr>
          <p:nvPr/>
        </p:nvSpPr>
        <p:spPr bwMode="auto">
          <a:xfrm>
            <a:off x="4906944" y="4800153"/>
            <a:ext cx="295275" cy="255587"/>
          </a:xfrm>
          <a:prstGeom prst="upArrow">
            <a:avLst>
              <a:gd name="adj1" fmla="val 0"/>
              <a:gd name="adj2" fmla="val 57625"/>
            </a:avLst>
          </a:prstGeom>
          <a:solidFill>
            <a:srgbClr val="FFFFFF"/>
          </a:solidFill>
          <a:ln w="12700">
            <a:solidFill>
              <a:srgbClr val="000000"/>
            </a:solidFill>
            <a:miter lim="800000"/>
          </a:ln>
        </p:spPr>
        <p:txBody>
          <a:bodyPr anchor="ctr"/>
          <a:lstStyle/>
          <a:p>
            <a:endParaRPr lang="zh-CN" altLang="en-US"/>
          </a:p>
        </p:txBody>
      </p:sp>
      <p:sp>
        <p:nvSpPr>
          <p:cNvPr id="42" name="AutoShape 15"/>
          <p:cNvSpPr>
            <a:spLocks noChangeArrowheads="1"/>
          </p:cNvSpPr>
          <p:nvPr/>
        </p:nvSpPr>
        <p:spPr bwMode="auto">
          <a:xfrm>
            <a:off x="1084706" y="4029995"/>
            <a:ext cx="274637" cy="227013"/>
          </a:xfrm>
          <a:prstGeom prst="upArrow">
            <a:avLst>
              <a:gd name="adj1" fmla="val 0"/>
              <a:gd name="adj2" fmla="val 55236"/>
            </a:avLst>
          </a:prstGeom>
          <a:solidFill>
            <a:srgbClr val="FFFFFF"/>
          </a:solidFill>
          <a:ln w="12700">
            <a:solidFill>
              <a:srgbClr val="000000"/>
            </a:solidFill>
            <a:miter lim="800000"/>
          </a:ln>
        </p:spPr>
        <p:txBody>
          <a:bodyPr anchor="ctr"/>
          <a:lstStyle/>
          <a:p>
            <a:endParaRPr lang="zh-CN" altLang="en-US"/>
          </a:p>
        </p:txBody>
      </p:sp>
      <p:sp>
        <p:nvSpPr>
          <p:cNvPr id="51" name="Text Box 41"/>
          <p:cNvSpPr txBox="1">
            <a:spLocks noChangeArrowheads="1"/>
          </p:cNvSpPr>
          <p:nvPr/>
        </p:nvSpPr>
        <p:spPr bwMode="auto">
          <a:xfrm>
            <a:off x="1435542" y="1554968"/>
            <a:ext cx="1473200" cy="936000"/>
          </a:xfrm>
          <a:prstGeom prst="rect">
            <a:avLst/>
          </a:prstGeom>
          <a:solidFill>
            <a:srgbClr val="FFFFFF"/>
          </a:solidFill>
          <a:ln w="12700">
            <a:solidFill>
              <a:srgbClr val="800000"/>
            </a:solidFill>
            <a:miter lim="800000"/>
          </a:ln>
        </p:spPr>
        <p:txBody>
          <a:bodyPr lIns="0" tIns="30175" rIns="0" bIns="30175" upright="1"/>
          <a:lstStyle/>
          <a:p>
            <a:pPr algn="just">
              <a:defRPr/>
            </a:pPr>
            <a:r>
              <a:rPr lang="en-US" sz="1000" b="1"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isATriangle</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getSideA</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getSideB</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defRPr/>
            </a:pP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0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getSideC</a:t>
            </a:r>
            <a:r>
              <a:rPr lang="en-US" sz="1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2" name="Text Box 17"/>
          <p:cNvSpPr txBox="1">
            <a:spLocks noChangeArrowheads="1"/>
          </p:cNvSpPr>
          <p:nvPr/>
        </p:nvSpPr>
        <p:spPr bwMode="auto">
          <a:xfrm>
            <a:off x="4208344" y="2322513"/>
            <a:ext cx="1777675" cy="280010"/>
          </a:xfrm>
          <a:prstGeom prst="rect">
            <a:avLst/>
          </a:prstGeom>
          <a:solidFill>
            <a:srgbClr val="FFFFFF"/>
          </a:solidFill>
          <a:ln w="12700">
            <a:solidFill>
              <a:srgbClr val="800000"/>
            </a:solidFill>
            <a:miter lim="800000"/>
          </a:ln>
        </p:spPr>
        <p:txBody>
          <a:bodyPr lIns="60350" tIns="30175" rIns="60350" bIns="30175"/>
          <a:lstStyle/>
          <a:p>
            <a:pPr algn="ctr"/>
            <a:r>
              <a:rPr lang="en-US" altLang="zh-CN" sz="1600" b="1" dirty="0">
                <a:solidFill>
                  <a:srgbClr val="0000CC"/>
                </a:solidFill>
                <a:latin typeface="微软雅黑" panose="020B0503020204020204" pitchFamily="34" charset="-122"/>
                <a:ea typeface="微软雅黑" panose="020B0503020204020204" pitchFamily="34" charset="-122"/>
              </a:rPr>
              <a:t>Parallelogram</a:t>
            </a:r>
            <a:r>
              <a:rPr lang="en-US" altLang="zh-CN" sz="1000" b="1" dirty="0">
                <a:solidFill>
                  <a:srgbClr val="0000CC"/>
                </a:solidFill>
                <a:latin typeface="Times New Roman" panose="02020603050405020304" pitchFamily="18" charset="0"/>
              </a:rPr>
              <a:t> </a:t>
            </a:r>
            <a:endParaRPr lang="zh-CN" altLang="zh-CN" sz="1200" dirty="0">
              <a:latin typeface="宋体" panose="02010600030101010101" pitchFamily="2" charset="-122"/>
            </a:endParaRPr>
          </a:p>
        </p:txBody>
      </p:sp>
      <p:sp>
        <p:nvSpPr>
          <p:cNvPr id="53" name="Text Box 37"/>
          <p:cNvSpPr txBox="1">
            <a:spLocks noChangeArrowheads="1"/>
          </p:cNvSpPr>
          <p:nvPr/>
        </p:nvSpPr>
        <p:spPr bwMode="auto">
          <a:xfrm>
            <a:off x="4208344" y="2602522"/>
            <a:ext cx="1791864" cy="886265"/>
          </a:xfrm>
          <a:prstGeom prst="rect">
            <a:avLst/>
          </a:prstGeom>
          <a:solidFill>
            <a:srgbClr val="FFFFFF"/>
          </a:solidFill>
          <a:ln w="12700">
            <a:solidFill>
              <a:srgbClr val="800000"/>
            </a:solidFill>
            <a:miter lim="800000"/>
          </a:ln>
        </p:spPr>
        <p:txBody>
          <a:bodyPr lIns="0" tIns="30175" rIns="0" bIns="30175" upright="1"/>
          <a:lstStyle/>
          <a:p>
            <a:pPr algn="just">
              <a:lnSpc>
                <a:spcPct val="90000"/>
              </a:lnSpc>
              <a:defRPr/>
            </a:pPr>
            <a:r>
              <a:rPr lang="en-US" sz="1200" b="1"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getPerimtr</a:t>
            </a: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90000"/>
              </a:lnSpc>
              <a:defRPr/>
            </a:pP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getArea</a:t>
            </a: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marL="384175" indent="-384175" algn="just">
              <a:lnSpc>
                <a:spcPct val="90000"/>
              </a:lnSpc>
              <a:defRPr/>
            </a:pP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+getSide1()</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marL="384175" indent="-384175" algn="just">
              <a:lnSpc>
                <a:spcPct val="90000"/>
              </a:lnSpc>
              <a:defRPr/>
            </a:pP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+getrSide2()</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a:p>
            <a:pPr marL="384175" indent="-384175" algn="just">
              <a:lnSpc>
                <a:spcPct val="90000"/>
              </a:lnSpc>
              <a:defRPr/>
            </a:pP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sz="12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getHeight</a:t>
            </a: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55" name="Line 8"/>
          <p:cNvCxnSpPr>
            <a:cxnSpLocks noChangeShapeType="1"/>
          </p:cNvCxnSpPr>
          <p:nvPr/>
        </p:nvCxnSpPr>
        <p:spPr bwMode="auto">
          <a:xfrm flipH="1">
            <a:off x="2172142" y="1095384"/>
            <a:ext cx="1588" cy="180000"/>
          </a:xfrm>
          <a:prstGeom prst="line">
            <a:avLst/>
          </a:prstGeom>
          <a:noFill/>
          <a:ln w="12700">
            <a:solidFill>
              <a:srgbClr val="000000"/>
            </a:solidFill>
            <a:round/>
          </a:ln>
          <a:extLst>
            <a:ext uri="{909E8E84-426E-40DD-AFC4-6F175D3DCCD1}">
              <a14:hiddenFill xmlns:a14="http://schemas.microsoft.com/office/drawing/2010/main">
                <a:noFill/>
              </a14:hiddenFill>
            </a:ext>
          </a:extLst>
        </p:spPr>
      </p:cxnSp>
      <p:sp>
        <p:nvSpPr>
          <p:cNvPr id="56" name="AutoShape 22"/>
          <p:cNvSpPr>
            <a:spLocks noChangeArrowheads="1"/>
          </p:cNvSpPr>
          <p:nvPr/>
        </p:nvSpPr>
        <p:spPr bwMode="auto">
          <a:xfrm>
            <a:off x="4890882" y="3504664"/>
            <a:ext cx="295275" cy="255587"/>
          </a:xfrm>
          <a:prstGeom prst="upArrow">
            <a:avLst>
              <a:gd name="adj1" fmla="val 0"/>
              <a:gd name="adj2" fmla="val 57625"/>
            </a:avLst>
          </a:prstGeom>
          <a:solidFill>
            <a:srgbClr val="FFFFFF"/>
          </a:solidFill>
          <a:ln w="12700">
            <a:solidFill>
              <a:srgbClr val="000000"/>
            </a:solidFill>
            <a:miter lim="800000"/>
          </a:ln>
        </p:spPr>
        <p:txBody>
          <a:bodyPr anchor="ctr"/>
          <a:lstStyle/>
          <a:p>
            <a:endParaRPr lang="zh-CN" altLang="en-US"/>
          </a:p>
        </p:txBody>
      </p:sp>
      <p:sp>
        <p:nvSpPr>
          <p:cNvPr id="57" name="Rectangle 74"/>
          <p:cNvSpPr>
            <a:spLocks noChangeArrowheads="1"/>
          </p:cNvSpPr>
          <p:nvPr/>
        </p:nvSpPr>
        <p:spPr bwMode="auto">
          <a:xfrm>
            <a:off x="10040173" y="151260"/>
            <a:ext cx="1838692" cy="410411"/>
          </a:xfrm>
          <a:prstGeom prst="rect">
            <a:avLst/>
          </a:prstGeom>
          <a:solidFill>
            <a:srgbClr val="FFFFFF">
              <a:alpha val="38000"/>
            </a:srgbClr>
          </a:solidFill>
          <a:ln w="12700">
            <a:solidFill>
              <a:srgbClr val="000000"/>
            </a:solidFill>
            <a:miter lim="800000"/>
          </a:ln>
        </p:spPr>
        <p:txBody>
          <a:bodyPr lIns="0" tIns="0" rIns="0" bIns="0" anchor="ctr" upright="1"/>
          <a:lstStyle/>
          <a:p>
            <a:pPr algn="ctr">
              <a:defRPr/>
            </a:pPr>
            <a:r>
              <a:rPr lang="en-US" sz="2000" b="1"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Visitor</a:t>
            </a:r>
            <a:endParaRPr lang="zh-CN" altLang="en-US" sz="20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8" name="Rectangle 74"/>
          <p:cNvSpPr>
            <a:spLocks noChangeArrowheads="1"/>
          </p:cNvSpPr>
          <p:nvPr/>
        </p:nvSpPr>
        <p:spPr bwMode="auto">
          <a:xfrm>
            <a:off x="10047715" y="566213"/>
            <a:ext cx="1831150" cy="706504"/>
          </a:xfrm>
          <a:prstGeom prst="rect">
            <a:avLst/>
          </a:prstGeom>
          <a:solidFill>
            <a:srgbClr val="FFFFFF">
              <a:alpha val="38000"/>
            </a:srgbClr>
          </a:solidFill>
          <a:ln w="12700">
            <a:solidFill>
              <a:srgbClr val="000000"/>
            </a:solidFill>
            <a:miter lim="800000"/>
          </a:ln>
        </p:spPr>
        <p:txBody>
          <a:bodyPr lIns="0" tIns="0" rIns="0" bIns="0" anchor="ctr" upright="1"/>
          <a:lstStyle/>
          <a:p>
            <a:pPr>
              <a:defRPr/>
            </a:pPr>
            <a:r>
              <a:rPr lang="en-US" altLang="zh-CN" sz="1600" b="1" kern="100" dirty="0" smtClean="0">
                <a:latin typeface="微软雅黑" panose="020B0503020204020204" pitchFamily="34" charset="-122"/>
                <a:ea typeface="微软雅黑" panose="020B0503020204020204" pitchFamily="34" charset="-122"/>
                <a:cs typeface="宋体" panose="02010600030101010101" pitchFamily="2" charset="-122"/>
              </a:rPr>
              <a:t>+</a:t>
            </a:r>
            <a:r>
              <a:rPr lang="en-US" altLang="zh-CN" sz="1600" b="1" kern="100" dirty="0" err="1" smtClean="0">
                <a:latin typeface="微软雅黑" panose="020B0503020204020204" pitchFamily="34" charset="-122"/>
                <a:ea typeface="微软雅黑" panose="020B0503020204020204" pitchFamily="34" charset="-122"/>
                <a:cs typeface="宋体" panose="02010600030101010101" pitchFamily="2" charset="-122"/>
              </a:rPr>
              <a:t>drawAnimal</a:t>
            </a:r>
            <a:r>
              <a:rPr lang="en-US" altLang="zh-CN" sz="1600" b="1" kern="100" dirty="0"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b="1" kern="100" dirty="0" smtClean="0">
              <a:latin typeface="微软雅黑" panose="020B0503020204020204" pitchFamily="34" charset="-122"/>
              <a:ea typeface="微软雅黑" panose="020B0503020204020204" pitchFamily="34" charset="-122"/>
              <a:cs typeface="宋体" panose="02010600030101010101" pitchFamily="2" charset="-122"/>
            </a:endParaRPr>
          </a:p>
          <a:p>
            <a:pPr>
              <a:defRPr/>
            </a:pPr>
            <a:r>
              <a:rPr lang="en-US" altLang="zh-CN" sz="1600" b="1" kern="100" dirty="0" smtClean="0">
                <a:latin typeface="微软雅黑" panose="020B0503020204020204" pitchFamily="34" charset="-122"/>
                <a:ea typeface="微软雅黑" panose="020B0503020204020204" pitchFamily="34" charset="-122"/>
                <a:cs typeface="宋体" panose="02010600030101010101" pitchFamily="2" charset="-122"/>
              </a:rPr>
              <a:t>+</a:t>
            </a:r>
            <a:r>
              <a:rPr lang="en-US" altLang="zh-CN" sz="1600" b="1" kern="100" dirty="0" err="1" smtClean="0">
                <a:latin typeface="微软雅黑" panose="020B0503020204020204" pitchFamily="34" charset="-122"/>
                <a:ea typeface="微软雅黑" panose="020B0503020204020204" pitchFamily="34" charset="-122"/>
                <a:cs typeface="宋体" panose="02010600030101010101" pitchFamily="2" charset="-122"/>
              </a:rPr>
              <a:t>drawBuilding</a:t>
            </a:r>
            <a:r>
              <a:rPr lang="en-US" altLang="zh-CN" sz="1600" b="1" kern="1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1"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59" name="直接箭头连接符 58"/>
          <p:cNvCxnSpPr/>
          <p:nvPr/>
        </p:nvCxnSpPr>
        <p:spPr>
          <a:xfrm flipH="1">
            <a:off x="1591056" y="785697"/>
            <a:ext cx="8456659" cy="223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7" idx="1"/>
          </p:cNvCxnSpPr>
          <p:nvPr/>
        </p:nvCxnSpPr>
        <p:spPr>
          <a:xfrm>
            <a:off x="7037389" y="323927"/>
            <a:ext cx="3002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3149899" y="809321"/>
            <a:ext cx="6904167" cy="227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1934419" y="794117"/>
            <a:ext cx="8119647" cy="3639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58" idx="1"/>
          </p:cNvCxnSpPr>
          <p:nvPr/>
        </p:nvCxnSpPr>
        <p:spPr>
          <a:xfrm flipH="1">
            <a:off x="7315200" y="919465"/>
            <a:ext cx="2732515" cy="136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58" idx="1"/>
          </p:cNvCxnSpPr>
          <p:nvPr/>
        </p:nvCxnSpPr>
        <p:spPr>
          <a:xfrm flipH="1">
            <a:off x="6336507" y="919465"/>
            <a:ext cx="3711208" cy="429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H="1">
            <a:off x="9615889" y="919465"/>
            <a:ext cx="431826" cy="2058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58" idx="1"/>
          </p:cNvCxnSpPr>
          <p:nvPr/>
        </p:nvCxnSpPr>
        <p:spPr>
          <a:xfrm flipH="1">
            <a:off x="9299448" y="919465"/>
            <a:ext cx="748267" cy="63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625581" y="5009883"/>
            <a:ext cx="4915630" cy="784830"/>
          </a:xfrm>
          <a:prstGeom prst="rect">
            <a:avLst/>
          </a:prstGeom>
        </p:spPr>
        <p:txBody>
          <a:bodyPr wrap="square">
            <a:spAutoFit/>
          </a:bodyPr>
          <a:lstStyle/>
          <a:p>
            <a:pPr>
              <a:lnSpc>
                <a:spcPct val="120000"/>
              </a:lnSpc>
              <a:spcBef>
                <a:spcPct val="10000"/>
              </a:spcBef>
              <a:defRPr/>
            </a:pPr>
            <a:r>
              <a:rPr lang="zh-CN" altLang="en-US" b="1" dirty="0">
                <a:latin typeface="微软雅黑" panose="020B0503020204020204" pitchFamily="34" charset="-122"/>
                <a:ea typeface="微软雅黑" panose="020B0503020204020204" pitchFamily="34" charset="-122"/>
              </a:rPr>
              <a:t>先创建一个</a:t>
            </a:r>
            <a:r>
              <a:rPr lang="en-US" altLang="zh-CN" b="1" dirty="0" err="1">
                <a:latin typeface="微软雅黑" panose="020B0503020204020204" pitchFamily="34" charset="-122"/>
                <a:ea typeface="微软雅黑" panose="020B0503020204020204" pitchFamily="34" charset="-122"/>
              </a:rPr>
              <a:t>ConcreteVisitor</a:t>
            </a:r>
            <a:r>
              <a:rPr lang="zh-CN" altLang="en-US" b="1" dirty="0">
                <a:latin typeface="微软雅黑" panose="020B0503020204020204" pitchFamily="34" charset="-122"/>
                <a:ea typeface="微软雅黑" panose="020B0503020204020204" pitchFamily="34" charset="-122"/>
              </a:rPr>
              <a:t>对象</a:t>
            </a:r>
            <a:r>
              <a:rPr lang="en-US" altLang="zh-CN" b="1" dirty="0">
                <a:latin typeface="微软雅黑" panose="020B0503020204020204" pitchFamily="34" charset="-122"/>
                <a:ea typeface="微软雅黑" panose="020B0503020204020204" pitchFamily="34" charset="-122"/>
              </a:rPr>
              <a:t>cv</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ct val="10000"/>
              </a:spcBef>
              <a:defRPr/>
            </a:pPr>
            <a:r>
              <a:rPr lang="zh-CN" altLang="en-US" b="1" dirty="0" smtClean="0">
                <a:latin typeface="微软雅黑" panose="020B0503020204020204" pitchFamily="34" charset="-122"/>
                <a:ea typeface="微软雅黑" panose="020B0503020204020204" pitchFamily="34" charset="-122"/>
              </a:rPr>
              <a:t>然后</a:t>
            </a:r>
            <a:r>
              <a:rPr lang="zh-CN" altLang="en-US" b="1" dirty="0">
                <a:latin typeface="微软雅黑" panose="020B0503020204020204" pitchFamily="34" charset="-122"/>
                <a:ea typeface="微软雅黑" panose="020B0503020204020204" pitchFamily="34" charset="-122"/>
              </a:rPr>
              <a:t>利用</a:t>
            </a:r>
            <a:r>
              <a:rPr lang="en-US" altLang="zh-CN" b="1" dirty="0">
                <a:latin typeface="微软雅黑" panose="020B0503020204020204" pitchFamily="34" charset="-122"/>
                <a:ea typeface="微软雅黑" panose="020B0503020204020204" pitchFamily="34" charset="-122"/>
              </a:rPr>
              <a:t>cv</a:t>
            </a:r>
            <a:r>
              <a:rPr lang="zh-CN" altLang="en-US" b="1" dirty="0">
                <a:latin typeface="微软雅黑" panose="020B0503020204020204" pitchFamily="34" charset="-122"/>
                <a:ea typeface="微软雅黑" panose="020B0503020204020204" pitchFamily="34" charset="-122"/>
              </a:rPr>
              <a:t>遍历对象结构，用</a:t>
            </a:r>
            <a:r>
              <a:rPr lang="en-US" altLang="zh-CN" b="1" dirty="0">
                <a:latin typeface="微软雅黑" panose="020B0503020204020204" pitchFamily="34" charset="-122"/>
                <a:ea typeface="微软雅黑" panose="020B0503020204020204" pitchFamily="34" charset="-122"/>
              </a:rPr>
              <a:t>cv</a:t>
            </a:r>
            <a:r>
              <a:rPr lang="zh-CN" altLang="en-US" b="1" dirty="0">
                <a:latin typeface="微软雅黑" panose="020B0503020204020204" pitchFamily="34" charset="-122"/>
                <a:ea typeface="微软雅黑" panose="020B0503020204020204" pitchFamily="34" charset="-122"/>
              </a:rPr>
              <a:t>访问每个元素。</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C218B62-3832-4DEE-B10D-C1FF5BF99C07}" type="slidenum">
              <a:rPr lang="en-US" altLang="zh-CN"/>
            </a:fld>
            <a:endParaRPr lang="en-US" altLang="zh-CN"/>
          </a:p>
        </p:txBody>
      </p:sp>
      <p:sp>
        <p:nvSpPr>
          <p:cNvPr id="32770" name="Rectangle 2"/>
          <p:cNvSpPr>
            <a:spLocks noGrp="1" noChangeArrowheads="1"/>
          </p:cNvSpPr>
          <p:nvPr>
            <p:ph idx="1"/>
          </p:nvPr>
        </p:nvSpPr>
        <p:spPr>
          <a:xfrm>
            <a:off x="552261" y="1086415"/>
            <a:ext cx="10954694" cy="4725910"/>
          </a:xfrm>
        </p:spPr>
        <p:txBody>
          <a:bodyPr>
            <a:noAutofit/>
          </a:bodyPr>
          <a:lstStyle/>
          <a:p>
            <a:pPr eaLnBrk="1" hangingPunct="1">
              <a:lnSpc>
                <a:spcPct val="140000"/>
              </a:lnSpc>
              <a:spcBef>
                <a:spcPts val="600"/>
              </a:spcBef>
              <a:buFontTx/>
              <a:buNone/>
            </a:pPr>
            <a:r>
              <a:rPr lang="zh-CN" altLang="en-US" sz="2400" b="1" dirty="0">
                <a:solidFill>
                  <a:srgbClr val="0000CC"/>
                </a:solidFill>
                <a:latin typeface="微软雅黑" panose="020B0503020204020204" pitchFamily="34" charset="-122"/>
                <a:ea typeface="微软雅黑" panose="020B0503020204020204" pitchFamily="34" charset="-122"/>
              </a:rPr>
              <a:t>访问者模式的优点 （</a:t>
            </a:r>
            <a:r>
              <a:rPr lang="en-US" altLang="zh-CN" sz="2400" b="1" dirty="0">
                <a:solidFill>
                  <a:srgbClr val="0000CC"/>
                </a:solidFill>
                <a:latin typeface="微软雅黑" panose="020B0503020204020204" pitchFamily="34" charset="-122"/>
                <a:ea typeface="微软雅黑" panose="020B0503020204020204" pitchFamily="34" charset="-122"/>
              </a:rPr>
              <a:t>Advantages</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514350" indent="-514350">
              <a:lnSpc>
                <a:spcPct val="140000"/>
              </a:lnSpc>
              <a:spcBef>
                <a:spcPts val="600"/>
              </a:spcBef>
              <a:buFont typeface="+mj-lt"/>
              <a:buAutoNum type="alphaLcParenR"/>
            </a:pPr>
            <a:r>
              <a:rPr lang="en-US" altLang="zh-CN" sz="2400" b="1" dirty="0">
                <a:latin typeface="微软雅黑" panose="020B0503020204020204" pitchFamily="34" charset="-122"/>
                <a:ea typeface="微软雅黑" panose="020B0503020204020204" pitchFamily="34" charset="-122"/>
              </a:rPr>
              <a:t>Visitor</a:t>
            </a:r>
            <a:r>
              <a:rPr lang="zh-CN" altLang="en-US" sz="2400" b="1" dirty="0">
                <a:latin typeface="微软雅黑" panose="020B0503020204020204" pitchFamily="34" charset="-122"/>
                <a:ea typeface="微软雅黑" panose="020B0503020204020204" pitchFamily="34" charset="-122"/>
              </a:rPr>
              <a:t>使添加新操作（在</a:t>
            </a:r>
            <a:r>
              <a:rPr lang="en-US" altLang="zh-CN" sz="2400" b="1" dirty="0">
                <a:latin typeface="微软雅黑" panose="020B0503020204020204" pitchFamily="34" charset="-122"/>
                <a:ea typeface="微软雅黑" panose="020B0503020204020204" pitchFamily="34" charset="-122"/>
              </a:rPr>
              <a:t>Visitor</a:t>
            </a:r>
            <a:r>
              <a:rPr lang="zh-CN" altLang="en-US" sz="2400" b="1" dirty="0">
                <a:latin typeface="微软雅黑" panose="020B0503020204020204" pitchFamily="34" charset="-122"/>
                <a:ea typeface="微软雅黑" panose="020B0503020204020204" pitchFamily="34" charset="-122"/>
              </a:rPr>
              <a:t>中）变得容易。访问者可以轻松添加依赖于复杂对象组件的操作</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lvl="1">
              <a:lnSpc>
                <a:spcPct val="14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只需</a:t>
            </a:r>
            <a:r>
              <a:rPr lang="zh-CN" altLang="en-US" b="1" dirty="0">
                <a:latin typeface="微软雅黑" panose="020B0503020204020204" pitchFamily="34" charset="-122"/>
                <a:ea typeface="微软雅黑" panose="020B0503020204020204" pitchFamily="34" charset="-122"/>
              </a:rPr>
              <a:t>添加一个新的访问者，就可以在对象结构上定义一个新操作</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lvl="1">
              <a:lnSpc>
                <a:spcPct val="14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相反</a:t>
            </a:r>
            <a:r>
              <a:rPr lang="zh-CN" altLang="en-US" b="1" dirty="0">
                <a:latin typeface="微软雅黑" panose="020B0503020204020204" pitchFamily="34" charset="-122"/>
                <a:ea typeface="微软雅黑" panose="020B0503020204020204" pitchFamily="34" charset="-122"/>
              </a:rPr>
              <a:t>，如果您将功能扩展到许多类，则必须更改每个类以定义新的操作</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40000"/>
              </a:lnSpc>
              <a:spcBef>
                <a:spcPts val="600"/>
              </a:spcBef>
              <a:buNone/>
            </a:pPr>
            <a:r>
              <a:rPr lang="en-US" altLang="zh-CN" sz="2400" b="1" dirty="0" smtClean="0">
                <a:latin typeface="微软雅黑" panose="020B0503020204020204" pitchFamily="34" charset="-122"/>
                <a:ea typeface="微软雅黑" panose="020B0503020204020204" pitchFamily="34" charset="-122"/>
              </a:rPr>
              <a:t>b)  </a:t>
            </a:r>
            <a:r>
              <a:rPr lang="zh-CN" altLang="en-US" sz="2400" b="1" dirty="0" smtClean="0">
                <a:latin typeface="微软雅黑" panose="020B0503020204020204" pitchFamily="34" charset="-122"/>
                <a:ea typeface="微软雅黑" panose="020B0503020204020204" pitchFamily="34" charset="-122"/>
              </a:rPr>
              <a:t>访问</a:t>
            </a:r>
            <a:r>
              <a:rPr lang="zh-CN" altLang="en-US" sz="2400" b="1" dirty="0">
                <a:latin typeface="微软雅黑" panose="020B0503020204020204" pitchFamily="34" charset="-122"/>
                <a:ea typeface="微软雅黑" panose="020B0503020204020204" pitchFamily="34" charset="-122"/>
              </a:rPr>
              <a:t>者收集相关操作并分离不相关的操作。</a:t>
            </a:r>
            <a:endParaRPr lang="en-US" altLang="zh-CN" sz="2400" b="1" dirty="0">
              <a:latin typeface="微软雅黑" panose="020B0503020204020204" pitchFamily="34" charset="-122"/>
              <a:ea typeface="微软雅黑" panose="020B0503020204020204" pitchFamily="34" charset="-122"/>
            </a:endParaRPr>
          </a:p>
          <a:p>
            <a:pPr lvl="1">
              <a:lnSpc>
                <a:spcPct val="140000"/>
              </a:lnSpc>
              <a:spcBef>
                <a:spcPts val="60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相关行为不会在定义对象结构的类中传播；它在访问</a:t>
            </a:r>
            <a:r>
              <a:rPr lang="zh-CN" altLang="en-US" b="1" dirty="0" smtClean="0">
                <a:latin typeface="微软雅黑" panose="020B0503020204020204" pitchFamily="34" charset="-122"/>
                <a:ea typeface="微软雅黑" panose="020B0503020204020204" pitchFamily="34" charset="-122"/>
              </a:rPr>
              <a:t>者</a:t>
            </a:r>
            <a:r>
              <a:rPr lang="en-US" altLang="zh-CN" b="1" dirty="0" smtClean="0">
                <a:latin typeface="微软雅黑" panose="020B0503020204020204" pitchFamily="34" charset="-122"/>
                <a:ea typeface="微软雅黑" panose="020B0503020204020204" pitchFamily="34" charset="-122"/>
              </a:rPr>
              <a:t>Visitor</a:t>
            </a:r>
            <a:r>
              <a:rPr lang="zh-CN" altLang="en-US" b="1" dirty="0" smtClean="0">
                <a:latin typeface="微软雅黑" panose="020B0503020204020204" pitchFamily="34" charset="-122"/>
                <a:ea typeface="微软雅黑" panose="020B0503020204020204" pitchFamily="34" charset="-122"/>
              </a:rPr>
              <a:t>类中局部化；</a:t>
            </a:r>
            <a:endParaRPr lang="en-US" altLang="zh-CN" b="1" dirty="0">
              <a:latin typeface="微软雅黑" panose="020B0503020204020204" pitchFamily="34" charset="-122"/>
              <a:ea typeface="微软雅黑" panose="020B0503020204020204" pitchFamily="34" charset="-122"/>
            </a:endParaRPr>
          </a:p>
          <a:p>
            <a:pPr lvl="1">
              <a:lnSpc>
                <a:spcPct val="140000"/>
              </a:lnSpc>
              <a:spcBef>
                <a:spcPts val="60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不相关的行为集在它们自己的访问者子类中划分。</a:t>
            </a:r>
            <a:endParaRPr lang="en-US" altLang="zh-CN" b="1" dirty="0">
              <a:latin typeface="微软雅黑" panose="020B0503020204020204" pitchFamily="34" charset="-122"/>
              <a:ea typeface="微软雅黑" panose="020B0503020204020204" pitchFamily="34" charset="-122"/>
            </a:endParaRPr>
          </a:p>
          <a:p>
            <a:pPr marL="0" indent="0">
              <a:lnSpc>
                <a:spcPct val="120000"/>
              </a:lnSpc>
              <a:spcBef>
                <a:spcPts val="600"/>
              </a:spcBef>
              <a:buNone/>
            </a:pPr>
            <a:endParaRPr lang="zh-CN" altLang="en-US" sz="2400" b="1" dirty="0">
              <a:latin typeface="微软雅黑" panose="020B0503020204020204" pitchFamily="34" charset="-122"/>
              <a:ea typeface="微软雅黑" panose="020B0503020204020204" pitchFamily="34" charset="-122"/>
            </a:endParaRPr>
          </a:p>
        </p:txBody>
      </p:sp>
      <p:sp>
        <p:nvSpPr>
          <p:cNvPr id="32771" name="Rectangle 3"/>
          <p:cNvSpPr>
            <a:spLocks noChangeArrowheads="1"/>
          </p:cNvSpPr>
          <p:nvPr/>
        </p:nvSpPr>
        <p:spPr bwMode="auto">
          <a:xfrm>
            <a:off x="1910832" y="245512"/>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fr-FR" altLang="zh-CN" sz="3200" b="1" dirty="0">
                <a:effectLst>
                  <a:outerShdw blurRad="38100" dist="38100" dir="2700000" algn="tl">
                    <a:srgbClr val="C0C0C0"/>
                  </a:outerShdw>
                </a:effectLst>
              </a:rPr>
              <a:t>Visitor Pattern-</a:t>
            </a:r>
            <a:r>
              <a:rPr lang="en-US" altLang="zh-CN" sz="3200" b="1" dirty="0"/>
              <a:t>Consequences</a:t>
            </a:r>
            <a:endParaRPr lang="fr-FR"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pRg st="4" end="4"/>
                                            </p:txEl>
                                          </p:spTgt>
                                        </p:tgtEl>
                                        <p:attrNameLst>
                                          <p:attrName>style.visibility</p:attrName>
                                        </p:attrNameLst>
                                      </p:cBhvr>
                                      <p:to>
                                        <p:strVal val="visible"/>
                                      </p:to>
                                    </p:set>
                                    <p:anim calcmode="lin" valueType="num">
                                      <p:cBhvr additive="base">
                                        <p:cTn id="7" dur="500" fill="hold"/>
                                        <p:tgtEl>
                                          <p:spTgt spid="3277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0">
                                            <p:txEl>
                                              <p:pRg st="5" end="5"/>
                                            </p:txEl>
                                          </p:spTgt>
                                        </p:tgtEl>
                                        <p:attrNameLst>
                                          <p:attrName>style.visibility</p:attrName>
                                        </p:attrNameLst>
                                      </p:cBhvr>
                                      <p:to>
                                        <p:strVal val="visible"/>
                                      </p:to>
                                    </p:set>
                                    <p:anim calcmode="lin" valueType="num">
                                      <p:cBhvr additive="base">
                                        <p:cTn id="11" dur="500" fill="hold"/>
                                        <p:tgtEl>
                                          <p:spTgt spid="32770">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0">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0">
                                            <p:txEl>
                                              <p:pRg st="6" end="6"/>
                                            </p:txEl>
                                          </p:spTgt>
                                        </p:tgtEl>
                                        <p:attrNameLst>
                                          <p:attrName>style.visibility</p:attrName>
                                        </p:attrNameLst>
                                      </p:cBhvr>
                                      <p:to>
                                        <p:strVal val="visible"/>
                                      </p:to>
                                    </p:set>
                                    <p:anim calcmode="lin" valueType="num">
                                      <p:cBhvr additive="base">
                                        <p:cTn id="15" dur="500" fill="hold"/>
                                        <p:tgtEl>
                                          <p:spTgt spid="32770">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1C145A7-3683-4444-A7F2-0DE04FC9C340}" type="slidenum">
              <a:rPr lang="en-US" altLang="zh-CN"/>
            </a:fld>
            <a:endParaRPr lang="en-US" altLang="zh-CN"/>
          </a:p>
        </p:txBody>
      </p:sp>
      <p:sp>
        <p:nvSpPr>
          <p:cNvPr id="34818" name="Rectangle 2"/>
          <p:cNvSpPr>
            <a:spLocks noGrp="1" noChangeArrowheads="1"/>
          </p:cNvSpPr>
          <p:nvPr>
            <p:ph idx="1"/>
          </p:nvPr>
        </p:nvSpPr>
        <p:spPr>
          <a:xfrm>
            <a:off x="688063" y="1258433"/>
            <a:ext cx="10665737" cy="2236205"/>
          </a:xfrm>
        </p:spPr>
        <p:txBody>
          <a:bodyPr>
            <a:noAutofit/>
          </a:bodyPr>
          <a:lstStyle/>
          <a:p>
            <a:pPr eaLnBrk="1" hangingPunct="1">
              <a:lnSpc>
                <a:spcPct val="110000"/>
              </a:lnSpc>
              <a:spcBef>
                <a:spcPts val="600"/>
              </a:spcBef>
              <a:buFontTx/>
              <a:buNone/>
            </a:pPr>
            <a:r>
              <a:rPr lang="zh-CN" altLang="en-US" b="1" dirty="0">
                <a:solidFill>
                  <a:srgbClr val="0000CC"/>
                </a:solidFill>
                <a:latin typeface="微软雅黑" panose="020B0503020204020204" pitchFamily="34" charset="-122"/>
                <a:ea typeface="微软雅黑" panose="020B0503020204020204" pitchFamily="34" charset="-122"/>
              </a:rPr>
              <a:t>访问者模式的缺点（</a:t>
            </a:r>
            <a:r>
              <a:rPr lang="en-US" altLang="zh-CN" b="1" dirty="0">
                <a:solidFill>
                  <a:srgbClr val="0000CC"/>
                </a:solidFill>
                <a:latin typeface="微软雅黑" panose="020B0503020204020204" pitchFamily="34" charset="-122"/>
                <a:ea typeface="微软雅黑" panose="020B0503020204020204" pitchFamily="34" charset="-122"/>
              </a:rPr>
              <a:t>Disadvantages</a:t>
            </a:r>
            <a:r>
              <a:rPr lang="zh-CN" altLang="en-US" b="1" dirty="0" smtClean="0">
                <a:solidFill>
                  <a:srgbClr val="0000CC"/>
                </a:solidFill>
                <a:latin typeface="微软雅黑" panose="020B0503020204020204" pitchFamily="34" charset="-122"/>
                <a:ea typeface="微软雅黑" panose="020B0503020204020204" pitchFamily="34" charset="-122"/>
              </a:rPr>
              <a:t>）</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b="1" dirty="0">
                <a:latin typeface="微软雅黑" panose="020B0503020204020204" pitchFamily="34" charset="-122"/>
                <a:ea typeface="微软雅黑" panose="020B0503020204020204" pitchFamily="34" charset="-122"/>
              </a:rPr>
              <a:t>添加新的</a:t>
            </a:r>
            <a:r>
              <a:rPr lang="en-US" altLang="zh-CN" b="1" dirty="0" err="1">
                <a:latin typeface="微软雅黑" panose="020B0503020204020204" pitchFamily="34" charset="-122"/>
                <a:ea typeface="微软雅黑" panose="020B0503020204020204" pitchFamily="34" charset="-122"/>
              </a:rPr>
              <a:t>ConcreteElement</a:t>
            </a:r>
            <a:r>
              <a:rPr lang="zh-CN" altLang="en-US" b="1" dirty="0">
                <a:latin typeface="微软雅黑" panose="020B0503020204020204" pitchFamily="34" charset="-122"/>
                <a:ea typeface="微软雅黑" panose="020B0503020204020204" pitchFamily="34" charset="-122"/>
              </a:rPr>
              <a:t>类很困难</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10000"/>
              </a:lnSpc>
              <a:spcBef>
                <a:spcPts val="600"/>
              </a:spcBef>
            </a:pPr>
            <a:r>
              <a:rPr lang="zh-CN" altLang="en-US" b="1" dirty="0" smtClean="0">
                <a:latin typeface="微软雅黑" panose="020B0503020204020204" pitchFamily="34" charset="-122"/>
                <a:ea typeface="微软雅黑" panose="020B0503020204020204" pitchFamily="34" charset="-122"/>
              </a:rPr>
              <a:t>每个</a:t>
            </a:r>
            <a:r>
              <a:rPr lang="zh-CN" altLang="en-US" b="1" dirty="0">
                <a:latin typeface="微软雅黑" panose="020B0503020204020204" pitchFamily="34" charset="-122"/>
                <a:ea typeface="微软雅黑" panose="020B0503020204020204" pitchFamily="34" charset="-122"/>
              </a:rPr>
              <a:t>新的</a:t>
            </a:r>
            <a:r>
              <a:rPr lang="en-US" altLang="zh-CN" b="1" dirty="0" err="1">
                <a:latin typeface="微软雅黑" panose="020B0503020204020204" pitchFamily="34" charset="-122"/>
                <a:ea typeface="微软雅黑" panose="020B0503020204020204" pitchFamily="34" charset="-122"/>
              </a:rPr>
              <a:t>ConcreteElement</a:t>
            </a:r>
            <a:r>
              <a:rPr lang="zh-CN" altLang="en-US" b="1" dirty="0">
                <a:latin typeface="微软雅黑" panose="020B0503020204020204" pitchFamily="34" charset="-122"/>
                <a:ea typeface="微软雅黑" panose="020B0503020204020204" pitchFamily="34" charset="-122"/>
              </a:rPr>
              <a:t>都会在</a:t>
            </a:r>
            <a:r>
              <a:rPr lang="en-US" altLang="zh-CN" b="1" dirty="0">
                <a:latin typeface="微软雅黑" panose="020B0503020204020204" pitchFamily="34" charset="-122"/>
                <a:ea typeface="微软雅黑" panose="020B0503020204020204" pitchFamily="34" charset="-122"/>
              </a:rPr>
              <a:t>Visitor</a:t>
            </a:r>
            <a:r>
              <a:rPr lang="zh-CN" altLang="en-US" b="1" dirty="0">
                <a:latin typeface="微软雅黑" panose="020B0503020204020204" pitchFamily="34" charset="-122"/>
                <a:ea typeface="微软雅黑" panose="020B0503020204020204" pitchFamily="34" charset="-122"/>
              </a:rPr>
              <a:t>上产生一个新的抽象操作，</a:t>
            </a:r>
            <a:r>
              <a:rPr lang="zh-CN" altLang="en-US" b="1" dirty="0" smtClean="0">
                <a:latin typeface="微软雅黑" panose="020B0503020204020204" pitchFamily="34" charset="-122"/>
                <a:ea typeface="微软雅黑" panose="020B0503020204020204" pitchFamily="34" charset="-122"/>
              </a:rPr>
              <a:t>并将会在</a:t>
            </a:r>
            <a:r>
              <a:rPr lang="zh-CN" altLang="en-US" b="1" dirty="0">
                <a:latin typeface="微软雅黑" panose="020B0503020204020204" pitchFamily="34" charset="-122"/>
                <a:ea typeface="微软雅黑" panose="020B0503020204020204" pitchFamily="34" charset="-122"/>
              </a:rPr>
              <a:t>每个</a:t>
            </a:r>
            <a:r>
              <a:rPr lang="en-US" altLang="zh-CN" b="1" dirty="0" err="1">
                <a:latin typeface="微软雅黑" panose="020B0503020204020204" pitchFamily="34" charset="-122"/>
                <a:ea typeface="微软雅黑" panose="020B0503020204020204" pitchFamily="34" charset="-122"/>
              </a:rPr>
              <a:t>ConcreteVisitor</a:t>
            </a:r>
            <a:r>
              <a:rPr lang="zh-CN" altLang="en-US" b="1" dirty="0">
                <a:latin typeface="微软雅黑" panose="020B0503020204020204" pitchFamily="34" charset="-122"/>
                <a:ea typeface="微软雅黑" panose="020B0503020204020204" pitchFamily="34" charset="-122"/>
              </a:rPr>
              <a:t>类中产生相应的实现。 </a:t>
            </a:r>
            <a:endParaRPr lang="zh-CN" altLang="en-US" b="1" dirty="0">
              <a:latin typeface="微软雅黑" panose="020B0503020204020204" pitchFamily="34" charset="-122"/>
              <a:ea typeface="微软雅黑" panose="020B0503020204020204" pitchFamily="34" charset="-122"/>
            </a:endParaRPr>
          </a:p>
        </p:txBody>
      </p:sp>
      <p:sp>
        <p:nvSpPr>
          <p:cNvPr id="34819" name="Rectangle 3"/>
          <p:cNvSpPr>
            <a:spLocks noChangeArrowheads="1"/>
          </p:cNvSpPr>
          <p:nvPr/>
        </p:nvSpPr>
        <p:spPr bwMode="auto">
          <a:xfrm>
            <a:off x="1919288" y="333376"/>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fr-FR" altLang="zh-CN" sz="3200" b="1">
                <a:effectLst>
                  <a:outerShdw blurRad="38100" dist="38100" dir="2700000" algn="tl">
                    <a:srgbClr val="C0C0C0"/>
                  </a:outerShdw>
                </a:effectLst>
              </a:rPr>
              <a:t>Visitor Pattern-</a:t>
            </a:r>
            <a:r>
              <a:rPr lang="en-US" altLang="zh-CN" sz="3200" b="1"/>
              <a:t>Consequences</a:t>
            </a:r>
            <a:endParaRPr lang="fr-FR" altLang="zh-CN" sz="3200"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143250" y="274639"/>
            <a:ext cx="5988050" cy="561975"/>
          </a:xfrm>
        </p:spPr>
        <p:txBody>
          <a:bodyPr/>
          <a:lstStyle/>
          <a:p>
            <a:pPr eaLnBrk="1" hangingPunct="1"/>
            <a:r>
              <a:rPr lang="zh-CN" altLang="en-US" sz="3200" b="1" dirty="0">
                <a:latin typeface="微软雅黑" panose="020B0503020204020204" pitchFamily="34" charset="-122"/>
                <a:ea typeface="微软雅黑" panose="020B0503020204020204" pitchFamily="34" charset="-122"/>
              </a:rPr>
              <a:t>讨论</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访问者模式的重点</a:t>
            </a:r>
            <a:endParaRPr lang="zh-CN" altLang="en-US" sz="3200" b="1" dirty="0">
              <a:latin typeface="微软雅黑" panose="020B0503020204020204" pitchFamily="34" charset="-122"/>
              <a:ea typeface="微软雅黑" panose="020B0503020204020204" pitchFamily="34" charset="-122"/>
            </a:endParaRPr>
          </a:p>
        </p:txBody>
      </p:sp>
      <p:sp>
        <p:nvSpPr>
          <p:cNvPr id="181251" name="Rectangle 3"/>
          <p:cNvSpPr>
            <a:spLocks noGrp="1" noChangeArrowheads="1"/>
          </p:cNvSpPr>
          <p:nvPr>
            <p:ph idx="1"/>
          </p:nvPr>
        </p:nvSpPr>
        <p:spPr>
          <a:xfrm>
            <a:off x="641821" y="1187923"/>
            <a:ext cx="10990907" cy="4171729"/>
          </a:xfrm>
        </p:spPr>
        <p:txBody>
          <a:bodyPr>
            <a:normAutofit/>
          </a:bodyPr>
          <a:lstStyle/>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什么是访问者模式的重点</a:t>
            </a:r>
            <a:r>
              <a:rPr lang="en-US" altLang="zh-CN" b="1" dirty="0">
                <a:solidFill>
                  <a:srgbClr val="0000CC"/>
                </a:solidFill>
                <a:latin typeface="微软雅黑" panose="020B0503020204020204" pitchFamily="34" charset="-122"/>
                <a:ea typeface="微软雅黑" panose="020B0503020204020204" pitchFamily="34" charset="-122"/>
              </a:rPr>
              <a:t>?</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回答</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用于使得被访问者与访问者之间建立自动访问的</a:t>
            </a:r>
            <a:r>
              <a:rPr lang="en-US" altLang="zh-CN" b="1" dirty="0">
                <a:latin typeface="微软雅黑" panose="020B0503020204020204" pitchFamily="34" charset="-122"/>
                <a:ea typeface="微软雅黑" panose="020B0503020204020204" pitchFamily="34" charset="-122"/>
              </a:rPr>
              <a:t>accept</a:t>
            </a:r>
            <a:r>
              <a:rPr lang="zh-CN" altLang="en-US" b="1" dirty="0">
                <a:latin typeface="微软雅黑" panose="020B0503020204020204" pitchFamily="34" charset="-122"/>
                <a:ea typeface="微软雅黑" panose="020B0503020204020204" pitchFamily="34" charset="-122"/>
              </a:rPr>
              <a:t>方法是重点。该方法建立了两个层次类之间的关联。该方法使得自动访问成为可能</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注</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另外</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类</a:t>
            </a:r>
            <a:r>
              <a:rPr lang="en-US" altLang="zh-CN" b="1" dirty="0" err="1">
                <a:latin typeface="微软雅黑" panose="020B0503020204020204" pitchFamily="34" charset="-122"/>
                <a:ea typeface="微软雅黑" panose="020B0503020204020204" pitchFamily="34" charset="-122"/>
              </a:rPr>
              <a:t>objectStructure</a:t>
            </a:r>
            <a:r>
              <a:rPr lang="zh-CN" altLang="en-US" b="1" dirty="0">
                <a:latin typeface="微软雅黑" panose="020B0503020204020204" pitchFamily="34" charset="-122"/>
                <a:ea typeface="微软雅黑" panose="020B0503020204020204" pitchFamily="34" charset="-122"/>
              </a:rPr>
              <a:t>类对于批量访问很重要。另外使用此类，可以使得客户类包含较少的条件语句。能够有效地做到责任分离</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结论</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要写好</a:t>
            </a:r>
            <a:r>
              <a:rPr lang="en-US" altLang="zh-CN" b="1" dirty="0">
                <a:latin typeface="微软雅黑" panose="020B0503020204020204" pitchFamily="34" charset="-122"/>
                <a:ea typeface="微软雅黑" panose="020B0503020204020204" pitchFamily="34" charset="-122"/>
              </a:rPr>
              <a:t>accept</a:t>
            </a:r>
            <a:r>
              <a:rPr lang="zh-CN" altLang="en-US" b="1" dirty="0">
                <a:latin typeface="微软雅黑" panose="020B0503020204020204" pitchFamily="34" charset="-122"/>
                <a:ea typeface="微软雅黑" panose="020B0503020204020204" pitchFamily="34" charset="-122"/>
              </a:rPr>
              <a:t>方法与</a:t>
            </a:r>
            <a:r>
              <a:rPr lang="en-US" altLang="zh-CN" b="1" dirty="0" err="1">
                <a:latin typeface="微软雅黑" panose="020B0503020204020204" pitchFamily="34" charset="-122"/>
                <a:ea typeface="微软雅黑" panose="020B0503020204020204" pitchFamily="34" charset="-122"/>
              </a:rPr>
              <a:t>objectStructure</a:t>
            </a:r>
            <a:endParaRPr lang="en-US" altLang="zh-CN" b="1" dirty="0">
              <a:latin typeface="微软雅黑" panose="020B0503020204020204" pitchFamily="34" charset="-122"/>
              <a:ea typeface="微软雅黑" panose="020B0503020204020204" pitchFamily="34" charset="-122"/>
            </a:endParaRPr>
          </a:p>
        </p:txBody>
      </p:sp>
      <p:sp>
        <p:nvSpPr>
          <p:cNvPr id="6" name="棱台 5">
            <a:hlinkClick r:id="rId1" action="ppaction://hlinksldjump"/>
          </p:cNvPr>
          <p:cNvSpPr/>
          <p:nvPr/>
        </p:nvSpPr>
        <p:spPr>
          <a:xfrm>
            <a:off x="9830890" y="5468858"/>
            <a:ext cx="1801838" cy="778285"/>
          </a:xfrm>
          <a:prstGeom prst="bevel">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1251">
                                            <p:txEl>
                                              <p:pRg st="1" end="1"/>
                                            </p:txEl>
                                          </p:spTgt>
                                        </p:tgtEl>
                                        <p:attrNameLst>
                                          <p:attrName>style.visibility</p:attrName>
                                        </p:attrNameLst>
                                      </p:cBhvr>
                                      <p:to>
                                        <p:strVal val="visible"/>
                                      </p:to>
                                    </p:set>
                                    <p:animEffect transition="in" filter="slide(fromBottom)">
                                      <p:cBhvr>
                                        <p:cTn id="7" dur="500"/>
                                        <p:tgtEl>
                                          <p:spTgt spid="181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1251">
                                            <p:txEl>
                                              <p:pRg st="2" end="2"/>
                                            </p:txEl>
                                          </p:spTgt>
                                        </p:tgtEl>
                                        <p:attrNameLst>
                                          <p:attrName>style.visibility</p:attrName>
                                        </p:attrNameLst>
                                      </p:cBhvr>
                                      <p:to>
                                        <p:strVal val="visible"/>
                                      </p:to>
                                    </p:set>
                                    <p:animEffect transition="in" filter="slide(fromBottom)">
                                      <p:cBhvr>
                                        <p:cTn id="12" dur="500"/>
                                        <p:tgtEl>
                                          <p:spTgt spid="181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1251">
                                            <p:txEl>
                                              <p:pRg st="3" end="3"/>
                                            </p:txEl>
                                          </p:spTgt>
                                        </p:tgtEl>
                                        <p:attrNameLst>
                                          <p:attrName>style.visibility</p:attrName>
                                        </p:attrNameLst>
                                      </p:cBhvr>
                                      <p:to>
                                        <p:strVal val="visible"/>
                                      </p:to>
                                    </p:set>
                                    <p:animEffect transition="in" filter="slide(fromBottom)">
                                      <p:cBhvr>
                                        <p:cTn id="17" dur="500"/>
                                        <p:tgtEl>
                                          <p:spTgt spid="181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995881" y="1771650"/>
            <a:ext cx="8210033" cy="4217988"/>
          </a:xfrm>
        </p:spPr>
        <p:txBody>
          <a:bodyPr/>
          <a:lstStyle/>
          <a:p>
            <a:pPr marL="609600" indent="-609600">
              <a:lnSpc>
                <a:spcPct val="130000"/>
              </a:lnSpc>
              <a:spcBef>
                <a:spcPct val="0"/>
              </a:spcBef>
              <a:buNone/>
            </a:pPr>
            <a:r>
              <a:rPr lang="zh-CN" altLang="zh-CN" b="1" dirty="0">
                <a:latin typeface="微软雅黑" panose="020B0503020204020204" pitchFamily="34" charset="-122"/>
                <a:ea typeface="微软雅黑" panose="020B0503020204020204" pitchFamily="34" charset="-122"/>
              </a:rPr>
              <a:t>访问者</a:t>
            </a:r>
            <a:r>
              <a:rPr lang="zh-CN" altLang="en-US" b="1" dirty="0">
                <a:latin typeface="微软雅黑" panose="020B0503020204020204" pitchFamily="34" charset="-122"/>
                <a:ea typeface="微软雅黑" panose="020B0503020204020204" pitchFamily="34" charset="-122"/>
              </a:rPr>
              <a:t>模式的例子</a:t>
            </a:r>
            <a:endParaRPr lang="zh-CN" altLang="en-US" b="1" dirty="0">
              <a:latin typeface="微软雅黑" panose="020B0503020204020204" pitchFamily="34" charset="-122"/>
              <a:ea typeface="微软雅黑" panose="020B0503020204020204" pitchFamily="34" charset="-122"/>
            </a:endParaRPr>
          </a:p>
          <a:p>
            <a:pPr marL="609600" indent="-609600">
              <a:lnSpc>
                <a:spcPct val="130000"/>
              </a:lnSpc>
              <a:spcBef>
                <a:spcPct val="0"/>
              </a:spcBef>
              <a:buNone/>
            </a:pPr>
            <a:r>
              <a:rPr lang="zh-CN" altLang="zh-CN" b="1" dirty="0">
                <a:latin typeface="微软雅黑" panose="020B0503020204020204" pitchFamily="34" charset="-122"/>
                <a:ea typeface="微软雅黑" panose="020B0503020204020204" pitchFamily="34" charset="-122"/>
              </a:rPr>
              <a:t>某研究所年终考核软件</a:t>
            </a:r>
            <a:endParaRPr lang="zh-CN" altLang="en-US" b="1" dirty="0">
              <a:latin typeface="微软雅黑" panose="020B0503020204020204" pitchFamily="34" charset="-122"/>
              <a:ea typeface="微软雅黑" panose="020B0503020204020204" pitchFamily="34" charset="-122"/>
            </a:endParaRPr>
          </a:p>
          <a:p>
            <a:pPr marL="609600" indent="-609600">
              <a:lnSpc>
                <a:spcPct val="130000"/>
              </a:lnSpc>
              <a:spcBef>
                <a:spcPct val="0"/>
              </a:spcBef>
              <a:buNone/>
            </a:pPr>
            <a:endParaRPr lang="zh-CN" altLang="en-US" b="1" dirty="0">
              <a:latin typeface="微软雅黑" panose="020B0503020204020204" pitchFamily="34" charset="-122"/>
              <a:ea typeface="微软雅黑" panose="020B0503020204020204" pitchFamily="34" charset="-122"/>
            </a:endParaRPr>
          </a:p>
          <a:p>
            <a:pPr marL="609600" indent="-609600">
              <a:lnSpc>
                <a:spcPct val="130000"/>
              </a:lnSpc>
              <a:spcBef>
                <a:spcPct val="0"/>
              </a:spcBef>
              <a:buNone/>
            </a:pPr>
            <a:r>
              <a:rPr lang="zh-CN" altLang="zh-CN" b="1" dirty="0">
                <a:latin typeface="微软雅黑" panose="020B0503020204020204" pitchFamily="34" charset="-122"/>
                <a:ea typeface="微软雅黑" panose="020B0503020204020204" pitchFamily="34" charset="-122"/>
              </a:rPr>
              <a:t>考核的内容：</a:t>
            </a:r>
            <a:endParaRPr lang="zh-CN" altLang="zh-CN" b="1" dirty="0">
              <a:latin typeface="微软雅黑" panose="020B0503020204020204" pitchFamily="34" charset="-122"/>
              <a:ea typeface="微软雅黑" panose="020B0503020204020204" pitchFamily="34" charset="-122"/>
            </a:endParaRPr>
          </a:p>
          <a:p>
            <a:pPr marL="609600" indent="-609600">
              <a:lnSpc>
                <a:spcPct val="130000"/>
              </a:lnSpc>
              <a:spcBef>
                <a:spcPct val="0"/>
              </a:spcBef>
              <a:buNone/>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）经理们的关键业务指标</a:t>
            </a:r>
            <a:endParaRPr lang="zh-CN" altLang="en-US" b="1" dirty="0">
              <a:latin typeface="微软雅黑" panose="020B0503020204020204" pitchFamily="34" charset="-122"/>
              <a:ea typeface="微软雅黑" panose="020B0503020204020204" pitchFamily="34" charset="-122"/>
            </a:endParaRPr>
          </a:p>
          <a:p>
            <a:pPr marL="609600" indent="-609600">
              <a:lnSpc>
                <a:spcPct val="130000"/>
              </a:lnSpc>
              <a:spcBef>
                <a:spcPct val="0"/>
              </a:spcBef>
              <a:buNone/>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）软件工程师们代码的行数</a:t>
            </a:r>
            <a:endParaRPr lang="zh-CN" altLang="en-US" b="1" dirty="0">
              <a:latin typeface="微软雅黑" panose="020B0503020204020204" pitchFamily="34" charset="-122"/>
              <a:ea typeface="微软雅黑" panose="020B0503020204020204" pitchFamily="34" charset="-122"/>
            </a:endParaRPr>
          </a:p>
          <a:p>
            <a:pPr marL="609600" indent="-609600">
              <a:lnSpc>
                <a:spcPct val="130000"/>
              </a:lnSpc>
              <a:spcBef>
                <a:spcPct val="0"/>
              </a:spcBef>
              <a:buNone/>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）研究员的论文、专利情况</a:t>
            </a:r>
            <a:endParaRPr lang="zh-CN" altLang="en-US" b="1" dirty="0">
              <a:latin typeface="微软雅黑" panose="020B0503020204020204" pitchFamily="34" charset="-122"/>
              <a:ea typeface="微软雅黑" panose="020B0503020204020204" pitchFamily="34" charset="-122"/>
            </a:endParaRPr>
          </a:p>
        </p:txBody>
      </p:sp>
      <p:sp>
        <p:nvSpPr>
          <p:cNvPr id="69635" name="Text Box 3"/>
          <p:cNvSpPr txBox="1">
            <a:spLocks noChangeArrowheads="1"/>
          </p:cNvSpPr>
          <p:nvPr/>
        </p:nvSpPr>
        <p:spPr bwMode="auto">
          <a:xfrm>
            <a:off x="4216400" y="404814"/>
            <a:ext cx="44132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800" b="1">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作业</a:t>
            </a:r>
            <a:r>
              <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2800" b="1">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：访问者模式的作业</a:t>
            </a:r>
            <a:endParaRPr lang="zh-CN" altLang="en-US" sz="2800" b="1">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Line 6"/>
          <p:cNvSpPr>
            <a:spLocks noChangeShapeType="1"/>
          </p:cNvSpPr>
          <p:nvPr/>
        </p:nvSpPr>
        <p:spPr bwMode="auto">
          <a:xfrm flipV="1">
            <a:off x="3372307" y="3262183"/>
            <a:ext cx="23034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14" name="Rectangle 7"/>
          <p:cNvSpPr>
            <a:spLocks noChangeArrowheads="1"/>
          </p:cNvSpPr>
          <p:nvPr/>
        </p:nvSpPr>
        <p:spPr bwMode="auto">
          <a:xfrm>
            <a:off x="5745620" y="2353003"/>
            <a:ext cx="3082925" cy="430887"/>
          </a:xfrm>
          <a:prstGeom prst="rect">
            <a:avLst/>
          </a:prstGeom>
          <a:solidFill>
            <a:srgbClr val="FFFFFF"/>
          </a:solidFill>
          <a:ln w="12700">
            <a:solidFill>
              <a:srgbClr val="000000"/>
            </a:solidFill>
            <a:miter lim="800000"/>
          </a:ln>
        </p:spPr>
        <p:txBody>
          <a:bodyPr lIns="0" tIns="0" rIns="0" bIns="0" anchor="ctr">
            <a:spAutoFit/>
          </a:bodyPr>
          <a:lstStyle/>
          <a:p>
            <a:pPr algn="ctr"/>
            <a:r>
              <a:rPr lang="en-US" altLang="zh-CN" sz="2800" b="1" i="1" dirty="0">
                <a:latin typeface="微软雅黑" panose="020B0503020204020204" pitchFamily="34" charset="-122"/>
                <a:ea typeface="微软雅黑" panose="020B0503020204020204" pitchFamily="34" charset="-122"/>
              </a:rPr>
              <a:t>Staff</a:t>
            </a:r>
            <a:endParaRPr lang="en-US" altLang="zh-CN" sz="2800" b="1" dirty="0">
              <a:latin typeface="微软雅黑" panose="020B0503020204020204" pitchFamily="34" charset="-122"/>
              <a:ea typeface="微软雅黑" panose="020B0503020204020204" pitchFamily="34" charset="-122"/>
            </a:endParaRPr>
          </a:p>
        </p:txBody>
      </p:sp>
      <p:sp>
        <p:nvSpPr>
          <p:cNvPr id="64515" name="Rectangle 8"/>
          <p:cNvSpPr>
            <a:spLocks noChangeArrowheads="1"/>
          </p:cNvSpPr>
          <p:nvPr/>
        </p:nvSpPr>
        <p:spPr bwMode="auto">
          <a:xfrm>
            <a:off x="5726570" y="3062158"/>
            <a:ext cx="3082925" cy="508000"/>
          </a:xfrm>
          <a:prstGeom prst="rect">
            <a:avLst/>
          </a:prstGeom>
          <a:solidFill>
            <a:srgbClr val="FFFFFF"/>
          </a:solidFill>
          <a:ln w="12700">
            <a:solidFill>
              <a:srgbClr val="000000"/>
            </a:solidFill>
            <a:miter lim="800000"/>
          </a:ln>
        </p:spPr>
        <p:txBody>
          <a:bodyPr lIns="0" tIns="0" rIns="0" bIns="0" anchor="ctr"/>
          <a:lstStyle/>
          <a:p>
            <a:pPr algn="just"/>
            <a:r>
              <a:rPr lang="en-US" altLang="zh-CN" sz="2000" b="1">
                <a:latin typeface="微软雅黑" panose="020B0503020204020204" pitchFamily="34" charset="-122"/>
                <a:ea typeface="微软雅黑" panose="020B0503020204020204" pitchFamily="34" charset="-122"/>
              </a:rPr>
              <a:t>+accept(Visitor visitor)</a:t>
            </a:r>
            <a:endParaRPr lang="en-US" altLang="zh-CN" sz="2000" b="1" i="1">
              <a:solidFill>
                <a:srgbClr val="0000CC"/>
              </a:solidFill>
              <a:latin typeface="微软雅黑" panose="020B0503020204020204" pitchFamily="34" charset="-122"/>
              <a:ea typeface="微软雅黑" panose="020B0503020204020204" pitchFamily="34" charset="-122"/>
            </a:endParaRPr>
          </a:p>
        </p:txBody>
      </p:sp>
      <p:sp>
        <p:nvSpPr>
          <p:cNvPr id="64516" name="Line 9"/>
          <p:cNvSpPr>
            <a:spLocks noChangeShapeType="1"/>
          </p:cNvSpPr>
          <p:nvPr/>
        </p:nvSpPr>
        <p:spPr bwMode="auto">
          <a:xfrm>
            <a:off x="4268579" y="3930951"/>
            <a:ext cx="3175" cy="79692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17" name="Line 10"/>
          <p:cNvSpPr>
            <a:spLocks noChangeShapeType="1"/>
          </p:cNvSpPr>
          <p:nvPr/>
        </p:nvSpPr>
        <p:spPr bwMode="auto">
          <a:xfrm>
            <a:off x="7221328" y="3913489"/>
            <a:ext cx="0" cy="452437"/>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18" name="Text Box 13"/>
          <p:cNvSpPr txBox="1">
            <a:spLocks noChangeArrowheads="1"/>
          </p:cNvSpPr>
          <p:nvPr/>
        </p:nvSpPr>
        <p:spPr bwMode="auto">
          <a:xfrm>
            <a:off x="3443745" y="2851021"/>
            <a:ext cx="833437" cy="3683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gn="ctr"/>
            <a:r>
              <a:rPr lang="en-US" altLang="zh-CN" sz="2400" b="1">
                <a:latin typeface="微软雅黑" panose="020B0503020204020204" pitchFamily="34" charset="-122"/>
                <a:ea typeface="微软雅黑" panose="020B0503020204020204" pitchFamily="34" charset="-122"/>
              </a:rPr>
              <a:t>staff</a:t>
            </a:r>
            <a:endParaRPr lang="en-US" altLang="zh-CN" sz="2400" b="1">
              <a:latin typeface="微软雅黑" panose="020B0503020204020204" pitchFamily="34" charset="-122"/>
              <a:ea typeface="微软雅黑" panose="020B0503020204020204" pitchFamily="34" charset="-122"/>
            </a:endParaRPr>
          </a:p>
        </p:txBody>
      </p:sp>
      <p:sp>
        <p:nvSpPr>
          <p:cNvPr id="64519" name="AutoShape 14"/>
          <p:cNvSpPr>
            <a:spLocks noChangeArrowheads="1"/>
          </p:cNvSpPr>
          <p:nvPr/>
        </p:nvSpPr>
        <p:spPr bwMode="auto">
          <a:xfrm>
            <a:off x="3227845" y="2608133"/>
            <a:ext cx="295275" cy="292100"/>
          </a:xfrm>
          <a:prstGeom prst="diamond">
            <a:avLst/>
          </a:prstGeom>
          <a:solidFill>
            <a:srgbClr val="808080"/>
          </a:solidFill>
          <a:ln w="12700">
            <a:solidFill>
              <a:srgbClr val="000000"/>
            </a:solidFill>
            <a:miter lim="800000"/>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sp>
        <p:nvSpPr>
          <p:cNvPr id="64520" name="AutoShape 15"/>
          <p:cNvSpPr>
            <a:spLocks noChangeArrowheads="1"/>
          </p:cNvSpPr>
          <p:nvPr/>
        </p:nvSpPr>
        <p:spPr bwMode="auto">
          <a:xfrm>
            <a:off x="7044194" y="3595558"/>
            <a:ext cx="328612" cy="325438"/>
          </a:xfrm>
          <a:prstGeom prst="upArrow">
            <a:avLst>
              <a:gd name="adj1" fmla="val 0"/>
              <a:gd name="adj2" fmla="val 51403"/>
            </a:avLst>
          </a:prstGeom>
          <a:solidFill>
            <a:srgbClr val="FF99CC"/>
          </a:solidFill>
          <a:ln w="12700">
            <a:solidFill>
              <a:srgbClr val="000000"/>
            </a:solidFill>
            <a:miter lim="800000"/>
          </a:ln>
        </p:spPr>
        <p:txBody>
          <a:bodyPr/>
          <a:lstStyle/>
          <a:p>
            <a:endParaRPr lang="zh-CN" altLang="zh-CN">
              <a:latin typeface="微软雅黑" panose="020B0503020204020204" pitchFamily="34" charset="-122"/>
              <a:ea typeface="微软雅黑" panose="020B0503020204020204" pitchFamily="34" charset="-122"/>
            </a:endParaRPr>
          </a:p>
        </p:txBody>
      </p:sp>
      <p:sp>
        <p:nvSpPr>
          <p:cNvPr id="64521" name="Line 16"/>
          <p:cNvSpPr>
            <a:spLocks noChangeShapeType="1"/>
          </p:cNvSpPr>
          <p:nvPr/>
        </p:nvSpPr>
        <p:spPr bwMode="auto">
          <a:xfrm>
            <a:off x="9885153" y="3908725"/>
            <a:ext cx="1588" cy="4524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22" name="Rectangle 17"/>
          <p:cNvSpPr>
            <a:spLocks noChangeArrowheads="1"/>
          </p:cNvSpPr>
          <p:nvPr/>
        </p:nvSpPr>
        <p:spPr bwMode="auto">
          <a:xfrm>
            <a:off x="1949976" y="4235194"/>
            <a:ext cx="3331682" cy="506413"/>
          </a:xfrm>
          <a:prstGeom prst="rect">
            <a:avLst/>
          </a:prstGeom>
          <a:solidFill>
            <a:srgbClr val="FFFFFF"/>
          </a:solidFill>
          <a:ln w="12700">
            <a:solidFill>
              <a:srgbClr val="000000"/>
            </a:solidFill>
            <a:miter lim="800000"/>
          </a:ln>
        </p:spPr>
        <p:txBody>
          <a:bodyPr lIns="0" tIns="0" rIns="0" bIns="0" anchor="ctr"/>
          <a:lstStyle/>
          <a:p>
            <a:pPr algn="ctr"/>
            <a:r>
              <a:rPr lang="en-US" altLang="zh-CN" sz="2800" b="1" dirty="0">
                <a:latin typeface="微软雅黑" panose="020B0503020204020204" pitchFamily="34" charset="-122"/>
                <a:ea typeface="微软雅黑" panose="020B0503020204020204" pitchFamily="34" charset="-122"/>
              </a:rPr>
              <a:t>Manager</a:t>
            </a:r>
            <a:endParaRPr lang="en-US" altLang="zh-CN" sz="2800" b="1" dirty="0">
              <a:latin typeface="微软雅黑" panose="020B0503020204020204" pitchFamily="34" charset="-122"/>
              <a:ea typeface="微软雅黑" panose="020B0503020204020204" pitchFamily="34" charset="-122"/>
            </a:endParaRPr>
          </a:p>
        </p:txBody>
      </p:sp>
      <p:sp>
        <p:nvSpPr>
          <p:cNvPr id="64523" name="Rectangle 18"/>
          <p:cNvSpPr>
            <a:spLocks noChangeArrowheads="1"/>
          </p:cNvSpPr>
          <p:nvPr/>
        </p:nvSpPr>
        <p:spPr bwMode="auto">
          <a:xfrm>
            <a:off x="1961728" y="4748154"/>
            <a:ext cx="3322248" cy="615553"/>
          </a:xfrm>
          <a:prstGeom prst="rect">
            <a:avLst/>
          </a:prstGeom>
          <a:solidFill>
            <a:srgbClr val="FFFFFF"/>
          </a:solidFill>
          <a:ln w="12700">
            <a:solidFill>
              <a:srgbClr val="000000"/>
            </a:solidFill>
            <a:miter lim="800000"/>
          </a:ln>
        </p:spPr>
        <p:txBody>
          <a:bodyPr wrap="square" lIns="0" tIns="0" rIns="0" bIns="0" anchor="ctr">
            <a:spAutoFit/>
          </a:bodyPr>
          <a:lstStyle/>
          <a:p>
            <a:pPr algn="just"/>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getProducts</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Color</a:t>
            </a:r>
            <a:endParaRPr lang="en-US" altLang="zh-CN" sz="2000" b="1" dirty="0">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+accept(Visitor visitor)</a:t>
            </a:r>
            <a:endParaRPr lang="en-US" altLang="zh-CN" sz="20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4524" name="Rectangle 20"/>
          <p:cNvSpPr>
            <a:spLocks noChangeArrowheads="1"/>
          </p:cNvSpPr>
          <p:nvPr/>
        </p:nvSpPr>
        <p:spPr bwMode="auto">
          <a:xfrm>
            <a:off x="1733278" y="376239"/>
            <a:ext cx="3276775" cy="542925"/>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800" b="1" dirty="0" err="1">
                <a:latin typeface="微软雅黑" panose="020B0503020204020204" pitchFamily="34" charset="-122"/>
                <a:ea typeface="微软雅黑" panose="020B0503020204020204" pitchFamily="34" charset="-122"/>
              </a:rPr>
              <a:t>TrafficLightGUI</a:t>
            </a:r>
            <a:endParaRPr lang="en-US" altLang="zh-CN" sz="2800" b="1" dirty="0">
              <a:latin typeface="微软雅黑" panose="020B0503020204020204" pitchFamily="34" charset="-122"/>
              <a:ea typeface="微软雅黑" panose="020B0503020204020204" pitchFamily="34" charset="-122"/>
            </a:endParaRPr>
          </a:p>
        </p:txBody>
      </p:sp>
      <p:sp>
        <p:nvSpPr>
          <p:cNvPr id="64525" name="Line 21"/>
          <p:cNvSpPr>
            <a:spLocks noChangeShapeType="1"/>
          </p:cNvSpPr>
          <p:nvPr/>
        </p:nvSpPr>
        <p:spPr bwMode="auto">
          <a:xfrm>
            <a:off x="3350081" y="919163"/>
            <a:ext cx="1588" cy="34766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26" name="Rectangle 19"/>
          <p:cNvSpPr>
            <a:spLocks noChangeArrowheads="1"/>
          </p:cNvSpPr>
          <p:nvPr/>
        </p:nvSpPr>
        <p:spPr bwMode="auto">
          <a:xfrm>
            <a:off x="5401427" y="4235193"/>
            <a:ext cx="3023727" cy="539750"/>
          </a:xfrm>
          <a:prstGeom prst="rect">
            <a:avLst/>
          </a:prstGeom>
          <a:solidFill>
            <a:srgbClr val="FFFFFF"/>
          </a:solidFill>
          <a:ln w="12700">
            <a:solidFill>
              <a:srgbClr val="000000"/>
            </a:solidFill>
            <a:miter lim="800000"/>
          </a:ln>
        </p:spPr>
        <p:txBody>
          <a:bodyPr lIns="0" tIns="0" rIns="0" bIns="0" anchor="ctr"/>
          <a:lstStyle/>
          <a:p>
            <a:pPr algn="ctr"/>
            <a:r>
              <a:rPr lang="en-US" altLang="zh-CN" sz="2800" b="1" dirty="0">
                <a:latin typeface="微软雅黑" panose="020B0503020204020204" pitchFamily="34" charset="-122"/>
                <a:ea typeface="微软雅黑" panose="020B0503020204020204" pitchFamily="34" charset="-122"/>
              </a:rPr>
              <a:t>Engineer</a:t>
            </a:r>
            <a:endParaRPr lang="en-US" altLang="zh-CN" sz="2800" b="1" dirty="0">
              <a:latin typeface="微软雅黑" panose="020B0503020204020204" pitchFamily="34" charset="-122"/>
              <a:ea typeface="微软雅黑" panose="020B0503020204020204" pitchFamily="34" charset="-122"/>
            </a:endParaRPr>
          </a:p>
        </p:txBody>
      </p:sp>
      <p:sp>
        <p:nvSpPr>
          <p:cNvPr id="64527" name="Rectangle 22"/>
          <p:cNvSpPr>
            <a:spLocks noChangeArrowheads="1"/>
          </p:cNvSpPr>
          <p:nvPr/>
        </p:nvSpPr>
        <p:spPr bwMode="auto">
          <a:xfrm>
            <a:off x="5399343" y="4750535"/>
            <a:ext cx="3032917" cy="615553"/>
          </a:xfrm>
          <a:prstGeom prst="rect">
            <a:avLst/>
          </a:prstGeom>
          <a:solidFill>
            <a:srgbClr val="FFFFFF"/>
          </a:solidFill>
          <a:ln w="12700">
            <a:solidFill>
              <a:srgbClr val="000000"/>
            </a:solidFill>
            <a:miter lim="800000"/>
          </a:ln>
        </p:spPr>
        <p:txBody>
          <a:bodyPr wrap="square" lIns="0" tIns="0" rIns="0" bIns="0" anchor="ctr">
            <a:spAutoFit/>
          </a:bodyPr>
          <a:lstStyle/>
          <a:p>
            <a:pPr algn="just"/>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getCodeLines</a:t>
            </a:r>
            <a:r>
              <a:rPr lang="en-US" altLang="zh-CN" sz="2000" b="1" dirty="0">
                <a:latin typeface="微软雅黑" panose="020B0503020204020204" pitchFamily="34" charset="-122"/>
                <a:ea typeface="微软雅黑" panose="020B0503020204020204" pitchFamily="34" charset="-122"/>
              </a:rPr>
              <a:t>(): Color</a:t>
            </a:r>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+accept(Visitor visitor)</a:t>
            </a:r>
            <a:endParaRPr lang="en-US" altLang="zh-CN" sz="2000" b="1" dirty="0">
              <a:latin typeface="微软雅黑" panose="020B0503020204020204" pitchFamily="34" charset="-122"/>
              <a:ea typeface="微软雅黑" panose="020B0503020204020204" pitchFamily="34" charset="-122"/>
            </a:endParaRPr>
          </a:p>
        </p:txBody>
      </p:sp>
      <p:sp>
        <p:nvSpPr>
          <p:cNvPr id="64528" name="Rectangle 24"/>
          <p:cNvSpPr>
            <a:spLocks noChangeArrowheads="1"/>
          </p:cNvSpPr>
          <p:nvPr/>
        </p:nvSpPr>
        <p:spPr bwMode="auto">
          <a:xfrm>
            <a:off x="8580701" y="4162169"/>
            <a:ext cx="2989445" cy="519113"/>
          </a:xfrm>
          <a:prstGeom prst="rect">
            <a:avLst/>
          </a:prstGeom>
          <a:solidFill>
            <a:srgbClr val="FFFFFF"/>
          </a:solidFill>
          <a:ln w="12700">
            <a:solidFill>
              <a:srgbClr val="000000"/>
            </a:solidFill>
            <a:miter lim="800000"/>
          </a:ln>
        </p:spPr>
        <p:txBody>
          <a:bodyPr lIns="0" tIns="0" rIns="0" bIns="0" anchor="ctr"/>
          <a:lstStyle/>
          <a:p>
            <a:pPr algn="ctr"/>
            <a:r>
              <a:rPr lang="en-US" altLang="zh-CN" sz="2800" b="1" dirty="0">
                <a:latin typeface="微软雅黑" panose="020B0503020204020204" pitchFamily="34" charset="-122"/>
                <a:ea typeface="微软雅黑" panose="020B0503020204020204" pitchFamily="34" charset="-122"/>
              </a:rPr>
              <a:t>Researcher</a:t>
            </a:r>
            <a:endParaRPr lang="en-US" altLang="zh-CN" sz="2800" b="1" dirty="0">
              <a:latin typeface="微软雅黑" panose="020B0503020204020204" pitchFamily="34" charset="-122"/>
              <a:ea typeface="微软雅黑" panose="020B0503020204020204" pitchFamily="34" charset="-122"/>
            </a:endParaRPr>
          </a:p>
        </p:txBody>
      </p:sp>
      <p:sp>
        <p:nvSpPr>
          <p:cNvPr id="64529" name="Rectangle 25"/>
          <p:cNvSpPr>
            <a:spLocks noChangeArrowheads="1"/>
          </p:cNvSpPr>
          <p:nvPr/>
        </p:nvSpPr>
        <p:spPr bwMode="auto">
          <a:xfrm>
            <a:off x="8580699" y="4602304"/>
            <a:ext cx="2993113" cy="1231106"/>
          </a:xfrm>
          <a:prstGeom prst="rect">
            <a:avLst/>
          </a:prstGeom>
          <a:solidFill>
            <a:srgbClr val="FFFFFF"/>
          </a:solidFill>
          <a:ln w="12700">
            <a:solidFill>
              <a:srgbClr val="000000"/>
            </a:solidFill>
            <a:miter lim="800000"/>
          </a:ln>
        </p:spPr>
        <p:txBody>
          <a:bodyPr wrap="square" lIns="0" tIns="0" rIns="0" bIns="0" anchor="ctr">
            <a:spAutoFit/>
          </a:bodyPr>
          <a:lstStyle/>
          <a:p>
            <a:pPr algn="just"/>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getPapers</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int</a:t>
            </a:r>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getProjects</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int</a:t>
            </a:r>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getPatents</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int</a:t>
            </a:r>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+accept(Visitor visitor)</a:t>
            </a:r>
            <a:endParaRPr lang="en-US" altLang="zh-CN" sz="2000" b="1" dirty="0">
              <a:latin typeface="微软雅黑" panose="020B0503020204020204" pitchFamily="34" charset="-122"/>
              <a:ea typeface="微软雅黑" panose="020B0503020204020204" pitchFamily="34" charset="-122"/>
            </a:endParaRPr>
          </a:p>
        </p:txBody>
      </p:sp>
      <p:sp>
        <p:nvSpPr>
          <p:cNvPr id="64530" name="Line 26"/>
          <p:cNvSpPr>
            <a:spLocks noChangeShapeType="1"/>
          </p:cNvSpPr>
          <p:nvPr/>
        </p:nvSpPr>
        <p:spPr bwMode="auto">
          <a:xfrm flipV="1">
            <a:off x="4268579" y="3915075"/>
            <a:ext cx="5622925" cy="444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31" name="Line 28"/>
          <p:cNvSpPr>
            <a:spLocks noChangeShapeType="1"/>
          </p:cNvSpPr>
          <p:nvPr/>
        </p:nvSpPr>
        <p:spPr bwMode="auto">
          <a:xfrm>
            <a:off x="3372306" y="2885947"/>
            <a:ext cx="0" cy="377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32" name="Rectangle 24"/>
          <p:cNvSpPr>
            <a:spLocks noChangeArrowheads="1"/>
          </p:cNvSpPr>
          <p:nvPr/>
        </p:nvSpPr>
        <p:spPr bwMode="auto">
          <a:xfrm>
            <a:off x="1713370" y="1279526"/>
            <a:ext cx="3221037" cy="474663"/>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800" b="1" dirty="0" err="1">
                <a:latin typeface="微软雅黑" panose="020B0503020204020204" pitchFamily="34" charset="-122"/>
                <a:ea typeface="微软雅黑" panose="020B0503020204020204" pitchFamily="34" charset="-122"/>
              </a:rPr>
              <a:t>BusinessReport</a:t>
            </a:r>
            <a:endParaRPr lang="en-US" altLang="zh-CN" sz="2800" b="1" dirty="0">
              <a:latin typeface="微软雅黑" panose="020B0503020204020204" pitchFamily="34" charset="-122"/>
              <a:ea typeface="微软雅黑" panose="020B0503020204020204" pitchFamily="34" charset="-122"/>
            </a:endParaRPr>
          </a:p>
        </p:txBody>
      </p:sp>
      <p:sp>
        <p:nvSpPr>
          <p:cNvPr id="64533" name="Rectangle 25"/>
          <p:cNvSpPr>
            <a:spLocks noChangeArrowheads="1"/>
          </p:cNvSpPr>
          <p:nvPr/>
        </p:nvSpPr>
        <p:spPr bwMode="auto">
          <a:xfrm>
            <a:off x="1713370" y="2122451"/>
            <a:ext cx="3222625" cy="468000"/>
          </a:xfrm>
          <a:prstGeom prst="rect">
            <a:avLst/>
          </a:prstGeom>
          <a:solidFill>
            <a:srgbClr val="FFFFFF"/>
          </a:solidFill>
          <a:ln w="12700">
            <a:solidFill>
              <a:srgbClr val="000000"/>
            </a:solidFill>
            <a:miter lim="800000"/>
          </a:ln>
        </p:spPr>
        <p:txBody>
          <a:bodyPr lIns="53950" tIns="26975" rIns="53950" bIns="26975" anchor="ctr">
            <a:spAutoFit/>
          </a:bodyPr>
          <a:lstStyle/>
          <a:p>
            <a:pPr algn="just">
              <a:lnSpc>
                <a:spcPct val="90000"/>
              </a:lnSpc>
            </a:pPr>
            <a:r>
              <a:rPr lang="en-US" altLang="zh-CN" sz="2000" b="1">
                <a:latin typeface="微软雅黑" panose="020B0503020204020204" pitchFamily="34" charset="-122"/>
                <a:ea typeface="微软雅黑" panose="020B0503020204020204" pitchFamily="34" charset="-122"/>
              </a:rPr>
              <a:t>+acceptAll()</a:t>
            </a:r>
            <a:endParaRPr lang="en-US" altLang="zh-CN" sz="2000" b="1">
              <a:latin typeface="微软雅黑" panose="020B0503020204020204" pitchFamily="34" charset="-122"/>
              <a:ea typeface="微软雅黑" panose="020B0503020204020204" pitchFamily="34" charset="-122"/>
            </a:endParaRPr>
          </a:p>
        </p:txBody>
      </p:sp>
      <p:sp>
        <p:nvSpPr>
          <p:cNvPr id="64534" name="Rectangle 26"/>
          <p:cNvSpPr>
            <a:spLocks noChangeArrowheads="1"/>
          </p:cNvSpPr>
          <p:nvPr/>
        </p:nvSpPr>
        <p:spPr bwMode="auto">
          <a:xfrm>
            <a:off x="1716545" y="1752600"/>
            <a:ext cx="3216275" cy="360000"/>
          </a:xfrm>
          <a:prstGeom prst="rect">
            <a:avLst/>
          </a:prstGeom>
          <a:solidFill>
            <a:srgbClr val="FFFFFF"/>
          </a:solidFill>
          <a:ln w="12700">
            <a:solidFill>
              <a:srgbClr val="000000"/>
            </a:solidFill>
            <a:miter lim="800000"/>
          </a:ln>
        </p:spPr>
        <p:txBody>
          <a:bodyPr lIns="18000" tIns="0" rIns="18000" bIns="0" anchor="ctr">
            <a:spAutoFit/>
          </a:bodyPr>
          <a:lstStyle/>
          <a:p>
            <a:pPr algn="just"/>
            <a:r>
              <a:rPr lang="en-US" altLang="zh-CN" sz="2000" b="1" dirty="0">
                <a:latin typeface="微软雅黑" panose="020B0503020204020204" pitchFamily="34" charset="-122"/>
                <a:ea typeface="微软雅黑" panose="020B0503020204020204" pitchFamily="34" charset="-122"/>
              </a:rPr>
              <a:t>-staff: </a:t>
            </a:r>
            <a:r>
              <a:rPr lang="en-US" altLang="zh-CN" sz="2000" b="1" dirty="0" err="1">
                <a:latin typeface="微软雅黑" panose="020B0503020204020204" pitchFamily="34" charset="-122"/>
                <a:ea typeface="微软雅黑" panose="020B0503020204020204" pitchFamily="34" charset="-122"/>
              </a:rPr>
              <a:t>ArrayList</a:t>
            </a:r>
            <a:r>
              <a:rPr lang="en-US" altLang="zh-CN" sz="2000" b="1" dirty="0">
                <a:latin typeface="微软雅黑" panose="020B0503020204020204" pitchFamily="34" charset="-122"/>
                <a:ea typeface="微软雅黑" panose="020B0503020204020204" pitchFamily="34" charset="-122"/>
              </a:rPr>
              <a:t>&lt;Staff&gt;</a:t>
            </a:r>
            <a:endParaRPr lang="en-US" altLang="zh-CN" sz="2000" b="1" dirty="0">
              <a:latin typeface="微软雅黑" panose="020B0503020204020204" pitchFamily="34" charset="-122"/>
              <a:ea typeface="微软雅黑" panose="020B0503020204020204" pitchFamily="34" charset="-122"/>
            </a:endParaRPr>
          </a:p>
        </p:txBody>
      </p:sp>
      <p:sp>
        <p:nvSpPr>
          <p:cNvPr id="64535" name="Rectangle 7"/>
          <p:cNvSpPr>
            <a:spLocks noChangeArrowheads="1"/>
          </p:cNvSpPr>
          <p:nvPr/>
        </p:nvSpPr>
        <p:spPr bwMode="auto">
          <a:xfrm>
            <a:off x="5734507" y="2751009"/>
            <a:ext cx="3082925" cy="307975"/>
          </a:xfrm>
          <a:prstGeom prst="rect">
            <a:avLst/>
          </a:prstGeom>
          <a:solidFill>
            <a:srgbClr val="FFFFFF"/>
          </a:solidFill>
          <a:ln w="12700">
            <a:solidFill>
              <a:srgbClr val="000000"/>
            </a:solidFill>
            <a:miter lim="800000"/>
          </a:ln>
        </p:spPr>
        <p:txBody>
          <a:bodyPr lIns="0" tIns="0" rIns="0" bIns="0" anchor="ctr">
            <a:spAutoFit/>
          </a:bodyPr>
          <a:lstStyle/>
          <a:p>
            <a:r>
              <a:rPr lang="en-US" altLang="zh-CN" sz="2000" b="1">
                <a:latin typeface="微软雅黑" panose="020B0503020204020204" pitchFamily="34" charset="-122"/>
                <a:ea typeface="微软雅黑" panose="020B0503020204020204" pitchFamily="34" charset="-122"/>
              </a:rPr>
              <a:t>-name: String</a:t>
            </a:r>
            <a:endParaRPr lang="en-US" altLang="zh-CN" sz="2000" b="1">
              <a:latin typeface="微软雅黑" panose="020B0503020204020204" pitchFamily="34" charset="-122"/>
              <a:ea typeface="微软雅黑" panose="020B0503020204020204" pitchFamily="34" charset="-122"/>
            </a:endParaRPr>
          </a:p>
        </p:txBody>
      </p:sp>
      <p:sp>
        <p:nvSpPr>
          <p:cNvPr id="26" name="棱台 25">
            <a:hlinkClick r:id="rId1" action="ppaction://hlinksldjump"/>
          </p:cNvPr>
          <p:cNvSpPr/>
          <p:nvPr/>
        </p:nvSpPr>
        <p:spPr>
          <a:xfrm>
            <a:off x="10091830" y="5878216"/>
            <a:ext cx="1801838" cy="778285"/>
          </a:xfrm>
          <a:prstGeom prst="bevel">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524552" y="343261"/>
            <a:ext cx="4724757" cy="1565944"/>
            <a:chOff x="5805910" y="232733"/>
            <a:chExt cx="4724757" cy="1565944"/>
          </a:xfrm>
        </p:grpSpPr>
        <p:sp>
          <p:nvSpPr>
            <p:cNvPr id="27" name="Text Box 39"/>
            <p:cNvSpPr txBox="1">
              <a:spLocks noChangeArrowheads="1"/>
            </p:cNvSpPr>
            <p:nvPr/>
          </p:nvSpPr>
          <p:spPr bwMode="auto">
            <a:xfrm>
              <a:off x="7626696" y="232733"/>
              <a:ext cx="1507011" cy="504000"/>
            </a:xfrm>
            <a:prstGeom prst="rect">
              <a:avLst/>
            </a:prstGeom>
            <a:solidFill>
              <a:srgbClr val="FFFFFF"/>
            </a:solidFill>
            <a:ln w="12700">
              <a:solidFill>
                <a:srgbClr val="800000"/>
              </a:solidFill>
              <a:miter lim="800000"/>
            </a:ln>
          </p:spPr>
          <p:txBody>
            <a:bodyPr lIns="0" tIns="0" rIns="0" bIns="0"/>
            <a:lstStyle/>
            <a:p>
              <a:pPr algn="ctr"/>
              <a:r>
                <a:rPr lang="en-US" altLang="zh-CN" sz="2800" b="1" dirty="0">
                  <a:solidFill>
                    <a:srgbClr val="000000"/>
                  </a:solidFill>
                  <a:latin typeface="微软雅黑" panose="020B0503020204020204" pitchFamily="34" charset="-122"/>
                  <a:ea typeface="微软雅黑" panose="020B0503020204020204" pitchFamily="34" charset="-122"/>
                </a:rPr>
                <a:t>Visitor</a:t>
              </a:r>
              <a:endParaRPr lang="en-US" altLang="zh-CN" sz="2800" b="1" dirty="0">
                <a:latin typeface="微软雅黑" panose="020B0503020204020204" pitchFamily="34" charset="-122"/>
                <a:ea typeface="微软雅黑" panose="020B0503020204020204" pitchFamily="34" charset="-122"/>
              </a:endParaRPr>
            </a:p>
          </p:txBody>
        </p:sp>
        <p:sp>
          <p:nvSpPr>
            <p:cNvPr id="28" name="Line 33"/>
            <p:cNvSpPr>
              <a:spLocks noChangeShapeType="1"/>
            </p:cNvSpPr>
            <p:nvPr/>
          </p:nvSpPr>
          <p:spPr bwMode="auto">
            <a:xfrm>
              <a:off x="6992974" y="1078777"/>
              <a:ext cx="2412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29" name="Line 32"/>
            <p:cNvSpPr>
              <a:spLocks noChangeShapeType="1"/>
            </p:cNvSpPr>
            <p:nvPr/>
          </p:nvSpPr>
          <p:spPr bwMode="auto">
            <a:xfrm>
              <a:off x="7004101" y="1078777"/>
              <a:ext cx="1587" cy="2079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30" name="Line 31"/>
            <p:cNvSpPr>
              <a:spLocks noChangeShapeType="1"/>
            </p:cNvSpPr>
            <p:nvPr/>
          </p:nvSpPr>
          <p:spPr bwMode="auto">
            <a:xfrm>
              <a:off x="9403636" y="1078777"/>
              <a:ext cx="0" cy="2079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31" name="AutoShape 30"/>
            <p:cNvSpPr>
              <a:spLocks noChangeArrowheads="1"/>
            </p:cNvSpPr>
            <p:nvPr/>
          </p:nvSpPr>
          <p:spPr bwMode="auto">
            <a:xfrm>
              <a:off x="8220949" y="746989"/>
              <a:ext cx="296862" cy="331788"/>
            </a:xfrm>
            <a:prstGeom prst="upArrow">
              <a:avLst>
                <a:gd name="adj1" fmla="val 0"/>
                <a:gd name="adj2" fmla="val 49218"/>
              </a:avLst>
            </a:prstGeom>
            <a:solidFill>
              <a:srgbClr val="FF99CC"/>
            </a:solidFill>
            <a:ln w="12700">
              <a:solidFill>
                <a:srgbClr val="000000"/>
              </a:solidFill>
              <a:miter lim="800000"/>
            </a:ln>
          </p:spPr>
          <p:txBody>
            <a:bodyPr anchor="ctr"/>
            <a:lstStyle/>
            <a:p>
              <a:pPr algn="ctr"/>
              <a:endParaRPr lang="zh-CN" altLang="zh-CN" sz="2800">
                <a:latin typeface="微软雅黑" panose="020B0503020204020204" pitchFamily="34" charset="-122"/>
                <a:ea typeface="微软雅黑" panose="020B0503020204020204" pitchFamily="34" charset="-122"/>
              </a:endParaRPr>
            </a:p>
          </p:txBody>
        </p:sp>
        <p:sp>
          <p:nvSpPr>
            <p:cNvPr id="32" name="Text Box 5"/>
            <p:cNvSpPr txBox="1">
              <a:spLocks noChangeArrowheads="1"/>
            </p:cNvSpPr>
            <p:nvPr/>
          </p:nvSpPr>
          <p:spPr bwMode="auto">
            <a:xfrm>
              <a:off x="8322548" y="1294677"/>
              <a:ext cx="2208119" cy="504000"/>
            </a:xfrm>
            <a:prstGeom prst="rect">
              <a:avLst/>
            </a:prstGeom>
            <a:solidFill>
              <a:srgbClr val="FFFFFF"/>
            </a:solidFill>
            <a:ln w="12700">
              <a:solidFill>
                <a:srgbClr val="800000"/>
              </a:solidFill>
              <a:miter lim="800000"/>
            </a:ln>
          </p:spPr>
          <p:txBody>
            <a:bodyPr lIns="0" tIns="36000" rIns="0" bIns="0"/>
            <a:lstStyle/>
            <a:p>
              <a:pPr algn="ctr"/>
              <a:r>
                <a:rPr lang="en-US" altLang="zh-CN" sz="2600" b="1" dirty="0" err="1" smtClean="0">
                  <a:solidFill>
                    <a:srgbClr val="000000"/>
                  </a:solidFill>
                  <a:latin typeface="微软雅黑" panose="020B0503020204020204" pitchFamily="34" charset="-122"/>
                  <a:ea typeface="微软雅黑" panose="020B0503020204020204" pitchFamily="34" charset="-122"/>
                </a:rPr>
                <a:t>CTOVisitor</a:t>
              </a:r>
              <a:endParaRPr lang="en-US" altLang="zh-CN" sz="2600" dirty="0">
                <a:latin typeface="微软雅黑" panose="020B0503020204020204" pitchFamily="34" charset="-122"/>
                <a:ea typeface="微软雅黑" panose="020B0503020204020204" pitchFamily="34" charset="-122"/>
              </a:endParaRPr>
            </a:p>
          </p:txBody>
        </p:sp>
        <p:sp>
          <p:nvSpPr>
            <p:cNvPr id="33" name="Text Box 34"/>
            <p:cNvSpPr txBox="1">
              <a:spLocks noChangeArrowheads="1"/>
            </p:cNvSpPr>
            <p:nvPr/>
          </p:nvSpPr>
          <p:spPr bwMode="auto">
            <a:xfrm>
              <a:off x="5805910" y="1294677"/>
              <a:ext cx="2372177" cy="504000"/>
            </a:xfrm>
            <a:prstGeom prst="rect">
              <a:avLst/>
            </a:prstGeom>
            <a:solidFill>
              <a:srgbClr val="FFFFFF"/>
            </a:solidFill>
            <a:ln w="12700">
              <a:solidFill>
                <a:srgbClr val="800000"/>
              </a:solidFill>
              <a:miter lim="800000"/>
            </a:ln>
          </p:spPr>
          <p:txBody>
            <a:bodyPr lIns="0" tIns="36000" rIns="0" bIns="0"/>
            <a:lstStyle/>
            <a:p>
              <a:pPr algn="ctr"/>
              <a:r>
                <a:rPr lang="en-US" altLang="zh-CN" sz="2600" b="1" dirty="0" err="1" smtClean="0">
                  <a:solidFill>
                    <a:srgbClr val="000000"/>
                  </a:solidFill>
                  <a:latin typeface="微软雅黑" panose="020B0503020204020204" pitchFamily="34" charset="-122"/>
                  <a:ea typeface="微软雅黑" panose="020B0503020204020204" pitchFamily="34" charset="-122"/>
                </a:rPr>
                <a:t>CEOVisitor</a:t>
              </a:r>
              <a:endParaRPr lang="en-US" altLang="zh-CN" sz="2600" dirty="0">
                <a:latin typeface="微软雅黑" panose="020B0503020204020204" pitchFamily="34" charset="-122"/>
                <a:ea typeface="微软雅黑" panose="020B0503020204020204" pitchFamily="34" charset="-122"/>
              </a:endParaRPr>
            </a:p>
          </p:txBody>
        </p:sp>
      </p:grpSp>
      <p:sp>
        <p:nvSpPr>
          <p:cNvPr id="35" name="Line 37"/>
          <p:cNvSpPr>
            <a:spLocks noChangeShapeType="1"/>
          </p:cNvSpPr>
          <p:nvPr/>
        </p:nvSpPr>
        <p:spPr bwMode="auto">
          <a:xfrm>
            <a:off x="5002875" y="614179"/>
            <a:ext cx="23400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63"/>
          <p:cNvSpPr>
            <a:spLocks noChangeShapeType="1"/>
          </p:cNvSpPr>
          <p:nvPr/>
        </p:nvSpPr>
        <p:spPr bwMode="auto">
          <a:xfrm>
            <a:off x="8847723" y="614179"/>
            <a:ext cx="2087562" cy="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64"/>
          <p:cNvSpPr>
            <a:spLocks noChangeShapeType="1"/>
          </p:cNvSpPr>
          <p:nvPr/>
        </p:nvSpPr>
        <p:spPr bwMode="auto">
          <a:xfrm>
            <a:off x="10935285" y="614179"/>
            <a:ext cx="0" cy="2016125"/>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Line 65"/>
          <p:cNvSpPr>
            <a:spLocks noChangeShapeType="1"/>
          </p:cNvSpPr>
          <p:nvPr/>
        </p:nvSpPr>
        <p:spPr bwMode="auto">
          <a:xfrm flipH="1">
            <a:off x="8819542" y="2630304"/>
            <a:ext cx="2124000"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624048" y="1416377"/>
            <a:ext cx="995179" cy="954107"/>
          </a:xfrm>
          <a:prstGeom prst="rect">
            <a:avLst/>
          </a:prstGeom>
          <a:noFill/>
        </p:spPr>
        <p:txBody>
          <a:bodyPr wrap="square" rtlCol="0">
            <a:spAutoFit/>
          </a:bodyPr>
          <a:lstStyle/>
          <a:p>
            <a:r>
              <a:rPr lang="zh-CN" altLang="en-US" sz="2800" b="1" dirty="0" smtClean="0">
                <a:solidFill>
                  <a:srgbClr val="C00000"/>
                </a:solidFill>
                <a:latin typeface="微软雅黑" panose="020B0503020204020204" pitchFamily="34" charset="-122"/>
                <a:ea typeface="微软雅黑" panose="020B0503020204020204" pitchFamily="34" charset="-122"/>
              </a:rPr>
              <a:t>组合结构</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9254130" y="664741"/>
            <a:ext cx="1572137" cy="523220"/>
          </a:xfrm>
          <a:prstGeom prst="rect">
            <a:avLst/>
          </a:prstGeom>
          <a:noFill/>
        </p:spPr>
        <p:txBody>
          <a:bodyPr wrap="square" rtlCol="0">
            <a:spAutoFit/>
          </a:bodyPr>
          <a:lstStyle/>
          <a:p>
            <a:pPr algn="ctr"/>
            <a:r>
              <a:rPr lang="zh-CN" altLang="en-US" sz="2800" b="1" dirty="0" smtClean="0">
                <a:solidFill>
                  <a:srgbClr val="C00000"/>
                </a:solidFill>
                <a:latin typeface="微软雅黑" panose="020B0503020204020204" pitchFamily="34" charset="-122"/>
                <a:ea typeface="微软雅黑" panose="020B0503020204020204" pitchFamily="34" charset="-122"/>
              </a:rPr>
              <a:t>访问者</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heckerboard(across)">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4"/>
          <p:cNvSpPr>
            <a:spLocks noGrp="1" noChangeArrowheads="1"/>
          </p:cNvSpPr>
          <p:nvPr>
            <p:ph type="sldNum" sz="quarter" idx="12"/>
          </p:nvPr>
        </p:nvSpPr>
        <p:spPr>
          <a:xfrm>
            <a:off x="8077200" y="634523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39C4E08-8717-4DE3-B71A-60F16BAA8637}" type="slidenum">
              <a:rPr lang="en-US" altLang="zh-CN"/>
            </a:fld>
            <a:endParaRPr lang="en-US" altLang="zh-CN"/>
          </a:p>
        </p:txBody>
      </p:sp>
      <p:sp>
        <p:nvSpPr>
          <p:cNvPr id="14338" name="Text Box 57"/>
          <p:cNvSpPr txBox="1">
            <a:spLocks noChangeArrowheads="1"/>
          </p:cNvSpPr>
          <p:nvPr/>
        </p:nvSpPr>
        <p:spPr bwMode="auto">
          <a:xfrm>
            <a:off x="1417458" y="404810"/>
            <a:ext cx="26654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Example </a:t>
            </a:r>
            <a:r>
              <a:rPr lang="en-US" altLang="zh-CN" sz="2400" b="1" dirty="0" smtClean="0"/>
              <a:t>1:</a:t>
            </a:r>
            <a:endParaRPr lang="en-US" altLang="zh-CN" sz="2400" b="1" dirty="0"/>
          </a:p>
          <a:p>
            <a:r>
              <a:rPr lang="en-US" altLang="zh-CN" sz="2400" b="1" dirty="0"/>
              <a:t>Tax </a:t>
            </a:r>
            <a:r>
              <a:rPr lang="en-US" altLang="zh-CN" sz="2400" b="1" dirty="0" smtClean="0"/>
              <a:t>computation</a:t>
            </a:r>
            <a:endParaRPr lang="en-US" altLang="zh-CN" sz="2400" b="1" dirty="0">
              <a:solidFill>
                <a:srgbClr val="000099"/>
              </a:solidFill>
            </a:endParaRPr>
          </a:p>
        </p:txBody>
      </p:sp>
      <p:sp>
        <p:nvSpPr>
          <p:cNvPr id="14339" name="Text Box 3"/>
          <p:cNvSpPr txBox="1">
            <a:spLocks noChangeArrowheads="1"/>
          </p:cNvSpPr>
          <p:nvPr/>
        </p:nvSpPr>
        <p:spPr bwMode="auto">
          <a:xfrm>
            <a:off x="4584700" y="134939"/>
            <a:ext cx="1976439" cy="460375"/>
          </a:xfrm>
          <a:prstGeom prst="rect">
            <a:avLst/>
          </a:prstGeom>
          <a:solidFill>
            <a:srgbClr val="FFFFFF">
              <a:alpha val="32156"/>
            </a:srgbClr>
          </a:solidFill>
          <a:ln w="25400">
            <a:solidFill>
              <a:srgbClr val="800000"/>
            </a:solidFill>
            <a:miter lim="800000"/>
          </a:ln>
        </p:spPr>
        <p:txBody>
          <a:bodyPr wrap="square">
            <a:spAutoFit/>
          </a:bodyPr>
          <a:lstStyle/>
          <a:p>
            <a:pPr algn="ctr">
              <a:spcBef>
                <a:spcPct val="50000"/>
              </a:spcBef>
            </a:pPr>
            <a:r>
              <a:rPr lang="en-US" altLang="zh-CN" sz="2400" b="1" dirty="0">
                <a:latin typeface="微软雅黑" panose="020B0503020204020204" pitchFamily="34" charset="-122"/>
                <a:ea typeface="微软雅黑" panose="020B0503020204020204" pitchFamily="34" charset="-122"/>
              </a:rPr>
              <a:t>Tax</a:t>
            </a:r>
            <a:endParaRPr lang="en-US" altLang="zh-CN" sz="2400" b="1" dirty="0">
              <a:latin typeface="微软雅黑" panose="020B0503020204020204" pitchFamily="34" charset="-122"/>
              <a:ea typeface="微软雅黑" panose="020B0503020204020204" pitchFamily="34" charset="-122"/>
            </a:endParaRPr>
          </a:p>
        </p:txBody>
      </p:sp>
      <p:sp>
        <p:nvSpPr>
          <p:cNvPr id="14340" name="Text Box 4"/>
          <p:cNvSpPr txBox="1">
            <a:spLocks noChangeArrowheads="1"/>
          </p:cNvSpPr>
          <p:nvPr/>
        </p:nvSpPr>
        <p:spPr bwMode="auto">
          <a:xfrm>
            <a:off x="4591217" y="585789"/>
            <a:ext cx="1969923"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getData</a:t>
            </a:r>
            <a:r>
              <a:rPr lang="en-US" altLang="zh-CN" b="1" i="1" dirty="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calculateTax</a:t>
            </a:r>
            <a:r>
              <a:rPr lang="en-US" altLang="zh-CN" b="1" i="1" dirty="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p:txBody>
      </p:sp>
      <p:sp>
        <p:nvSpPr>
          <p:cNvPr id="41056" name="Text Box 96"/>
          <p:cNvSpPr txBox="1">
            <a:spLocks noChangeArrowheads="1"/>
          </p:cNvSpPr>
          <p:nvPr/>
        </p:nvSpPr>
        <p:spPr bwMode="auto">
          <a:xfrm>
            <a:off x="1631951" y="6311900"/>
            <a:ext cx="88566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b="1" dirty="0">
                <a:effectLst>
                  <a:outerShdw blurRad="38100" dist="38100" dir="2700000" algn="tl">
                    <a:srgbClr val="C0C0C0"/>
                  </a:outerShdw>
                </a:effectLst>
                <a:ea typeface="黑体" panose="02010609060101010101" pitchFamily="2" charset="-122"/>
              </a:rPr>
              <a:t>First design-</a:t>
            </a:r>
            <a:r>
              <a:rPr lang="en-US" altLang="zh-CN" sz="2000" b="1" dirty="0"/>
              <a:t> use a class to call the tax hierarchy to calculate tax </a:t>
            </a:r>
            <a:endParaRPr lang="en-US" altLang="zh-CN" sz="2000" b="1" dirty="0">
              <a:effectLst>
                <a:outerShdw blurRad="38100" dist="38100" dir="2700000" algn="tl">
                  <a:srgbClr val="C0C0C0"/>
                </a:outerShdw>
              </a:effectLst>
              <a:ea typeface="黑体" panose="02010609060101010101" pitchFamily="2" charset="-122"/>
            </a:endParaRPr>
          </a:p>
        </p:txBody>
      </p:sp>
      <p:sp>
        <p:nvSpPr>
          <p:cNvPr id="14342" name="Text Box 98"/>
          <p:cNvSpPr txBox="1">
            <a:spLocks noChangeArrowheads="1"/>
          </p:cNvSpPr>
          <p:nvPr/>
        </p:nvSpPr>
        <p:spPr bwMode="auto">
          <a:xfrm>
            <a:off x="6959599" y="126656"/>
            <a:ext cx="1886103" cy="461665"/>
          </a:xfrm>
          <a:prstGeom prst="rect">
            <a:avLst/>
          </a:prstGeom>
          <a:solidFill>
            <a:srgbClr val="FFFFFF">
              <a:alpha val="32156"/>
            </a:srgbClr>
          </a:solidFill>
          <a:ln w="25400">
            <a:solidFill>
              <a:srgbClr val="800000"/>
            </a:solidFill>
            <a:miter lim="800000"/>
          </a:ln>
        </p:spPr>
        <p:txBody>
          <a:bodyPr wrap="square">
            <a:spAutoFit/>
          </a:bodyPr>
          <a:lstStyle/>
          <a:p>
            <a:pPr algn="ctr">
              <a:spcBef>
                <a:spcPct val="50000"/>
              </a:spcBef>
            </a:pPr>
            <a:r>
              <a:rPr lang="en-US" altLang="zh-CN" sz="2400" b="1" dirty="0" err="1">
                <a:latin typeface="微软雅黑" panose="020B0503020204020204" pitchFamily="34" charset="-122"/>
                <a:ea typeface="微软雅黑" panose="020B0503020204020204" pitchFamily="34" charset="-122"/>
              </a:rPr>
              <a:t>TaxClient</a:t>
            </a:r>
            <a:endParaRPr lang="en-US" altLang="zh-CN" sz="2400" b="1" dirty="0">
              <a:latin typeface="微软雅黑" panose="020B0503020204020204" pitchFamily="34" charset="-122"/>
              <a:ea typeface="微软雅黑" panose="020B0503020204020204" pitchFamily="34" charset="-122"/>
            </a:endParaRPr>
          </a:p>
        </p:txBody>
      </p:sp>
      <p:sp>
        <p:nvSpPr>
          <p:cNvPr id="14343" name="Text Box 99"/>
          <p:cNvSpPr txBox="1">
            <a:spLocks noChangeArrowheads="1"/>
          </p:cNvSpPr>
          <p:nvPr/>
        </p:nvSpPr>
        <p:spPr bwMode="auto">
          <a:xfrm>
            <a:off x="6964364" y="597042"/>
            <a:ext cx="1878185" cy="461665"/>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sz="2400" b="1" dirty="0">
                <a:latin typeface="微软雅黑" panose="020B0503020204020204" pitchFamily="34" charset="-122"/>
                <a:ea typeface="微软雅黑" panose="020B0503020204020204" pitchFamily="34" charset="-122"/>
              </a:rPr>
              <a:t>m</a:t>
            </a:r>
            <a:r>
              <a:rPr lang="en-US" altLang="zh-CN" sz="2400" b="1" dirty="0" smtClean="0">
                <a:latin typeface="微软雅黑" panose="020B0503020204020204" pitchFamily="34" charset="-122"/>
                <a:ea typeface="微软雅黑" panose="020B0503020204020204" pitchFamily="34" charset="-122"/>
              </a:rPr>
              <a:t>ain()</a:t>
            </a:r>
            <a:endParaRPr lang="en-US" altLang="zh-CN" sz="2400" b="1" dirty="0">
              <a:latin typeface="微软雅黑" panose="020B0503020204020204" pitchFamily="34" charset="-122"/>
              <a:ea typeface="微软雅黑" panose="020B0503020204020204" pitchFamily="34" charset="-122"/>
            </a:endParaRPr>
          </a:p>
        </p:txBody>
      </p:sp>
      <p:sp>
        <p:nvSpPr>
          <p:cNvPr id="14344" name="Line 100"/>
          <p:cNvSpPr>
            <a:spLocks noChangeShapeType="1"/>
          </p:cNvSpPr>
          <p:nvPr/>
        </p:nvSpPr>
        <p:spPr bwMode="auto">
          <a:xfrm flipH="1">
            <a:off x="6565900" y="541338"/>
            <a:ext cx="431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5" name="Line 5"/>
          <p:cNvSpPr>
            <a:spLocks noChangeShapeType="1"/>
          </p:cNvSpPr>
          <p:nvPr/>
        </p:nvSpPr>
        <p:spPr bwMode="auto">
          <a:xfrm flipV="1">
            <a:off x="1669768" y="1636713"/>
            <a:ext cx="7524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46" name="Line 6"/>
          <p:cNvSpPr>
            <a:spLocks noChangeShapeType="1"/>
          </p:cNvSpPr>
          <p:nvPr/>
        </p:nvSpPr>
        <p:spPr bwMode="auto">
          <a:xfrm flipH="1">
            <a:off x="1660357" y="1636714"/>
            <a:ext cx="0" cy="252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1" name="Text Box 80"/>
          <p:cNvSpPr txBox="1">
            <a:spLocks noChangeArrowheads="1"/>
          </p:cNvSpPr>
          <p:nvPr/>
        </p:nvSpPr>
        <p:spPr bwMode="auto">
          <a:xfrm>
            <a:off x="762823" y="2266859"/>
            <a:ext cx="1800225"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a:latin typeface="微软雅黑" panose="020B0503020204020204" pitchFamily="34" charset="-122"/>
                <a:ea typeface="微软雅黑" panose="020B0503020204020204" pitchFamily="34" charset="-122"/>
              </a:rPr>
              <a:t>+getData()</a:t>
            </a:r>
            <a:endParaRPr lang="en-US" altLang="zh-CN" b="1">
              <a:latin typeface="微软雅黑" panose="020B0503020204020204" pitchFamily="34" charset="-122"/>
              <a:ea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rPr>
              <a:t>+calculateTax()</a:t>
            </a:r>
            <a:endParaRPr lang="en-US" altLang="zh-CN" b="1">
              <a:latin typeface="微软雅黑" panose="020B0503020204020204" pitchFamily="34" charset="-122"/>
              <a:ea typeface="微软雅黑" panose="020B0503020204020204" pitchFamily="34" charset="-122"/>
            </a:endParaRPr>
          </a:p>
        </p:txBody>
      </p:sp>
      <p:sp>
        <p:nvSpPr>
          <p:cNvPr id="14352" name="Text Box 82"/>
          <p:cNvSpPr txBox="1">
            <a:spLocks noChangeArrowheads="1"/>
          </p:cNvSpPr>
          <p:nvPr/>
        </p:nvSpPr>
        <p:spPr bwMode="auto">
          <a:xfrm>
            <a:off x="2863086" y="2222537"/>
            <a:ext cx="1931987"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a:latin typeface="微软雅黑" panose="020B0503020204020204" pitchFamily="34" charset="-122"/>
                <a:ea typeface="微软雅黑" panose="020B0503020204020204" pitchFamily="34" charset="-122"/>
              </a:rPr>
              <a:t>+getData()</a:t>
            </a:r>
            <a:endParaRPr lang="en-US" altLang="zh-CN" b="1" i="1">
              <a:latin typeface="微软雅黑" panose="020B0503020204020204" pitchFamily="34" charset="-122"/>
              <a:ea typeface="微软雅黑" panose="020B0503020204020204" pitchFamily="34" charset="-122"/>
            </a:endParaRPr>
          </a:p>
          <a:p>
            <a:r>
              <a:rPr lang="en-US" altLang="zh-CN" b="1" i="1">
                <a:latin typeface="微软雅黑" panose="020B0503020204020204" pitchFamily="34" charset="-122"/>
                <a:ea typeface="微软雅黑" panose="020B0503020204020204" pitchFamily="34" charset="-122"/>
              </a:rPr>
              <a:t>+calculateTax()</a:t>
            </a:r>
            <a:endParaRPr lang="en-US" altLang="zh-CN" b="1" i="1">
              <a:latin typeface="微软雅黑" panose="020B0503020204020204" pitchFamily="34" charset="-122"/>
              <a:ea typeface="微软雅黑" panose="020B0503020204020204" pitchFamily="34" charset="-122"/>
            </a:endParaRPr>
          </a:p>
        </p:txBody>
      </p:sp>
      <p:sp>
        <p:nvSpPr>
          <p:cNvPr id="14353" name="Line 83"/>
          <p:cNvSpPr>
            <a:spLocks noChangeShapeType="1"/>
          </p:cNvSpPr>
          <p:nvPr/>
        </p:nvSpPr>
        <p:spPr bwMode="auto">
          <a:xfrm flipH="1">
            <a:off x="3780748" y="1636714"/>
            <a:ext cx="0" cy="216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4" name="Line 84"/>
          <p:cNvSpPr>
            <a:spLocks noChangeShapeType="1"/>
          </p:cNvSpPr>
          <p:nvPr/>
        </p:nvSpPr>
        <p:spPr bwMode="auto">
          <a:xfrm flipH="1">
            <a:off x="6359578" y="1636714"/>
            <a:ext cx="0" cy="252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5" name="Line 85"/>
          <p:cNvSpPr>
            <a:spLocks noChangeShapeType="1"/>
          </p:cNvSpPr>
          <p:nvPr/>
        </p:nvSpPr>
        <p:spPr bwMode="auto">
          <a:xfrm flipH="1">
            <a:off x="9178278" y="1636714"/>
            <a:ext cx="0" cy="252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6" name="Text Box 86"/>
          <p:cNvSpPr txBox="1">
            <a:spLocks noChangeArrowheads="1"/>
          </p:cNvSpPr>
          <p:nvPr/>
        </p:nvSpPr>
        <p:spPr bwMode="auto">
          <a:xfrm>
            <a:off x="5470807" y="2296550"/>
            <a:ext cx="1763713" cy="646331"/>
          </a:xfrm>
          <a:prstGeom prst="rect">
            <a:avLst/>
          </a:prstGeom>
          <a:solidFill>
            <a:srgbClr val="FFFFFF">
              <a:alpha val="32156"/>
            </a:srgbClr>
          </a:solidFill>
          <a:ln w="25400">
            <a:solidFill>
              <a:srgbClr val="800000"/>
            </a:solidFill>
            <a:miter lim="800000"/>
          </a:ln>
        </p:spPr>
        <p:txBody>
          <a:bodyPr lIns="0" rIns="0">
            <a:spAutoFit/>
          </a:bodyPr>
          <a:lstStyle/>
          <a:p>
            <a:r>
              <a:rPr lang="en-US" altLang="zh-CN" b="1">
                <a:latin typeface="微软雅黑" panose="020B0503020204020204" pitchFamily="34" charset="-122"/>
                <a:ea typeface="微软雅黑" panose="020B0503020204020204" pitchFamily="34" charset="-122"/>
              </a:rPr>
              <a:t>+getData()</a:t>
            </a:r>
            <a:endParaRPr lang="en-US" altLang="zh-CN" b="1">
              <a:latin typeface="微软雅黑" panose="020B0503020204020204" pitchFamily="34" charset="-122"/>
              <a:ea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rPr>
              <a:t>+calculateTax()</a:t>
            </a:r>
            <a:endParaRPr lang="en-US" altLang="zh-CN" b="1">
              <a:latin typeface="微软雅黑" panose="020B0503020204020204" pitchFamily="34" charset="-122"/>
              <a:ea typeface="微软雅黑" panose="020B0503020204020204" pitchFamily="34" charset="-122"/>
            </a:endParaRPr>
          </a:p>
        </p:txBody>
      </p:sp>
      <p:sp>
        <p:nvSpPr>
          <p:cNvPr id="14357" name="Text Box 87"/>
          <p:cNvSpPr txBox="1">
            <a:spLocks noChangeArrowheads="1"/>
          </p:cNvSpPr>
          <p:nvPr/>
        </p:nvSpPr>
        <p:spPr bwMode="auto">
          <a:xfrm>
            <a:off x="8113713" y="2282753"/>
            <a:ext cx="2097088"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a:latin typeface="微软雅黑" panose="020B0503020204020204" pitchFamily="34" charset="-122"/>
                <a:ea typeface="微软雅黑" panose="020B0503020204020204" pitchFamily="34" charset="-122"/>
              </a:rPr>
              <a:t>+getData()</a:t>
            </a:r>
            <a:endParaRPr lang="en-US" altLang="zh-CN" b="1" i="1">
              <a:latin typeface="微软雅黑" panose="020B0503020204020204" pitchFamily="34" charset="-122"/>
              <a:ea typeface="微软雅黑" panose="020B0503020204020204" pitchFamily="34" charset="-122"/>
            </a:endParaRPr>
          </a:p>
          <a:p>
            <a:r>
              <a:rPr lang="en-US" altLang="zh-CN" b="1" i="1">
                <a:latin typeface="微软雅黑" panose="020B0503020204020204" pitchFamily="34" charset="-122"/>
                <a:ea typeface="微软雅黑" panose="020B0503020204020204" pitchFamily="34" charset="-122"/>
              </a:rPr>
              <a:t>+calculateTax()</a:t>
            </a:r>
            <a:endParaRPr lang="en-US" altLang="zh-CN" b="1" i="1">
              <a:latin typeface="微软雅黑" panose="020B0503020204020204" pitchFamily="34" charset="-122"/>
              <a:ea typeface="微软雅黑" panose="020B0503020204020204" pitchFamily="34" charset="-122"/>
            </a:endParaRPr>
          </a:p>
        </p:txBody>
      </p:sp>
      <p:sp>
        <p:nvSpPr>
          <p:cNvPr id="14358" name="AutoShape 101"/>
          <p:cNvSpPr>
            <a:spLocks noChangeArrowheads="1"/>
          </p:cNvSpPr>
          <p:nvPr/>
        </p:nvSpPr>
        <p:spPr bwMode="auto">
          <a:xfrm>
            <a:off x="5664201" y="1210320"/>
            <a:ext cx="358775" cy="407987"/>
          </a:xfrm>
          <a:prstGeom prst="upArrow">
            <a:avLst>
              <a:gd name="adj1" fmla="val 0"/>
              <a:gd name="adj2" fmla="val 53463"/>
            </a:avLst>
          </a:prstGeom>
          <a:solidFill>
            <a:schemeClr val="accent1"/>
          </a:solidFill>
          <a:ln w="9525">
            <a:solidFill>
              <a:schemeClr val="tx1"/>
            </a:solidFill>
            <a:miter lim="800000"/>
          </a:ln>
        </p:spPr>
        <p:txBody>
          <a:bodyPr wrap="none" anchor="ctr"/>
          <a:lstStyle/>
          <a:p>
            <a:pPr algn="ctr"/>
            <a:endParaRPr lang="zh-CN" altLang="zh-CN"/>
          </a:p>
        </p:txBody>
      </p:sp>
      <p:sp>
        <p:nvSpPr>
          <p:cNvPr id="14359" name="Text Box 62"/>
          <p:cNvSpPr txBox="1">
            <a:spLocks noChangeArrowheads="1"/>
          </p:cNvSpPr>
          <p:nvPr/>
        </p:nvSpPr>
        <p:spPr bwMode="auto">
          <a:xfrm>
            <a:off x="1253361" y="3535085"/>
            <a:ext cx="2304000" cy="400110"/>
          </a:xfrm>
          <a:prstGeom prst="rect">
            <a:avLst/>
          </a:prstGeom>
          <a:solidFill>
            <a:srgbClr val="FFFFFF">
              <a:alpha val="32156"/>
            </a:srgbClr>
          </a:solidFill>
          <a:ln w="25400">
            <a:solidFill>
              <a:srgbClr val="800000"/>
            </a:solidFill>
            <a:miter lim="800000"/>
          </a:ln>
        </p:spPr>
        <p:txBody>
          <a:bodyPr wrap="square" lIns="0" rIns="0">
            <a:spAutoFit/>
          </a:bodyPr>
          <a:lstStyle/>
          <a:p>
            <a:pPr algn="ctr">
              <a:spcBef>
                <a:spcPct val="50000"/>
              </a:spcBef>
            </a:pPr>
            <a:r>
              <a:rPr lang="en-US" altLang="zh-CN" sz="2000" b="1" i="1" dirty="0" err="1">
                <a:latin typeface="微软雅黑" panose="020B0503020204020204" pitchFamily="34" charset="-122"/>
                <a:ea typeface="微软雅黑" panose="020B0503020204020204" pitchFamily="34" charset="-122"/>
              </a:rPr>
              <a:t>ManufactureTax</a:t>
            </a:r>
            <a:endParaRPr lang="en-US" altLang="zh-CN" sz="2000" b="1" i="1" dirty="0">
              <a:latin typeface="微软雅黑" panose="020B0503020204020204" pitchFamily="34" charset="-122"/>
              <a:ea typeface="微软雅黑" panose="020B0503020204020204" pitchFamily="34" charset="-122"/>
            </a:endParaRPr>
          </a:p>
        </p:txBody>
      </p:sp>
      <p:sp>
        <p:nvSpPr>
          <p:cNvPr id="14360" name="Text Box 64"/>
          <p:cNvSpPr txBox="1">
            <a:spLocks noChangeArrowheads="1"/>
          </p:cNvSpPr>
          <p:nvPr/>
        </p:nvSpPr>
        <p:spPr bwMode="auto">
          <a:xfrm>
            <a:off x="3775860" y="3544889"/>
            <a:ext cx="2374900" cy="369332"/>
          </a:xfrm>
          <a:prstGeom prst="rect">
            <a:avLst/>
          </a:prstGeom>
          <a:solidFill>
            <a:srgbClr val="FFFFFF">
              <a:alpha val="32156"/>
            </a:srgbClr>
          </a:solidFill>
          <a:ln w="25400">
            <a:solidFill>
              <a:srgbClr val="800000"/>
            </a:solidFill>
            <a:miter lim="800000"/>
          </a:ln>
        </p:spPr>
        <p:txBody>
          <a:bodyPr wrap="square">
            <a:spAutoFit/>
          </a:bodyPr>
          <a:lstStyle/>
          <a:p>
            <a:pPr algn="ctr">
              <a:spcBef>
                <a:spcPct val="50000"/>
              </a:spcBef>
            </a:pPr>
            <a:r>
              <a:rPr lang="en-US" altLang="zh-CN" b="1" dirty="0" err="1">
                <a:latin typeface="微软雅黑" panose="020B0503020204020204" pitchFamily="34" charset="-122"/>
                <a:ea typeface="微软雅黑" panose="020B0503020204020204" pitchFamily="34" charset="-122"/>
              </a:rPr>
              <a:t>EntertainmentTax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61" name="Line 66"/>
          <p:cNvSpPr>
            <a:spLocks noChangeShapeType="1"/>
          </p:cNvSpPr>
          <p:nvPr/>
        </p:nvSpPr>
        <p:spPr bwMode="auto">
          <a:xfrm flipV="1">
            <a:off x="2386523" y="3267075"/>
            <a:ext cx="2556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62" name="Line 67"/>
          <p:cNvSpPr>
            <a:spLocks noChangeShapeType="1"/>
          </p:cNvSpPr>
          <p:nvPr/>
        </p:nvSpPr>
        <p:spPr bwMode="auto">
          <a:xfrm>
            <a:off x="4921914" y="3267075"/>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63" name="Line 68"/>
          <p:cNvSpPr>
            <a:spLocks noChangeShapeType="1"/>
          </p:cNvSpPr>
          <p:nvPr/>
        </p:nvSpPr>
        <p:spPr bwMode="auto">
          <a:xfrm>
            <a:off x="2397113" y="3267075"/>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64" name="Text Box 91"/>
          <p:cNvSpPr txBox="1">
            <a:spLocks noChangeArrowheads="1"/>
          </p:cNvSpPr>
          <p:nvPr/>
        </p:nvSpPr>
        <p:spPr bwMode="auto">
          <a:xfrm>
            <a:off x="1257600" y="3941636"/>
            <a:ext cx="2304000"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getData</a:t>
            </a:r>
            <a:r>
              <a:rPr lang="en-US" altLang="zh-CN" b="1" i="1" dirty="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a:p>
            <a:r>
              <a:rPr lang="en-US" altLang="zh-CN" b="1" i="1" dirty="0">
                <a:latin typeface="微软雅黑" panose="020B0503020204020204" pitchFamily="34" charset="-122"/>
                <a:ea typeface="微软雅黑" panose="020B0503020204020204" pitchFamily="34" charset="-122"/>
              </a:rPr>
              <a:t>+</a:t>
            </a:r>
            <a:r>
              <a:rPr lang="en-US" altLang="zh-CN" b="1" i="1" dirty="0" err="1">
                <a:latin typeface="微软雅黑" panose="020B0503020204020204" pitchFamily="34" charset="-122"/>
                <a:ea typeface="微软雅黑" panose="020B0503020204020204" pitchFamily="34" charset="-122"/>
              </a:rPr>
              <a:t>calculateTax</a:t>
            </a:r>
            <a:r>
              <a:rPr lang="en-US" altLang="zh-CN" b="1" i="1" dirty="0">
                <a:latin typeface="微软雅黑" panose="020B0503020204020204" pitchFamily="34" charset="-122"/>
                <a:ea typeface="微软雅黑" panose="020B0503020204020204" pitchFamily="34" charset="-122"/>
              </a:rPr>
              <a:t>()</a:t>
            </a:r>
            <a:endParaRPr lang="en-US" altLang="zh-CN" b="1" i="1" dirty="0">
              <a:latin typeface="微软雅黑" panose="020B0503020204020204" pitchFamily="34" charset="-122"/>
              <a:ea typeface="微软雅黑" panose="020B0503020204020204" pitchFamily="34" charset="-122"/>
            </a:endParaRPr>
          </a:p>
        </p:txBody>
      </p:sp>
      <p:sp>
        <p:nvSpPr>
          <p:cNvPr id="14365" name="Text Box 92"/>
          <p:cNvSpPr txBox="1">
            <a:spLocks noChangeArrowheads="1"/>
          </p:cNvSpPr>
          <p:nvPr/>
        </p:nvSpPr>
        <p:spPr bwMode="auto">
          <a:xfrm>
            <a:off x="3775860" y="3895726"/>
            <a:ext cx="2374900"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a:latin typeface="微软雅黑" panose="020B0503020204020204" pitchFamily="34" charset="-122"/>
                <a:ea typeface="微软雅黑" panose="020B0503020204020204" pitchFamily="34" charset="-122"/>
              </a:rPr>
              <a:t>+getData()</a:t>
            </a:r>
            <a:endParaRPr lang="en-US" altLang="zh-CN" b="1">
              <a:latin typeface="微软雅黑" panose="020B0503020204020204" pitchFamily="34" charset="-122"/>
              <a:ea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rPr>
              <a:t>+calculateTax()</a:t>
            </a:r>
            <a:endParaRPr lang="en-US" altLang="zh-CN" b="1">
              <a:latin typeface="微软雅黑" panose="020B0503020204020204" pitchFamily="34" charset="-122"/>
              <a:ea typeface="微软雅黑" panose="020B0503020204020204" pitchFamily="34" charset="-122"/>
            </a:endParaRPr>
          </a:p>
        </p:txBody>
      </p:sp>
      <p:sp>
        <p:nvSpPr>
          <p:cNvPr id="14366" name="AutoShape 102"/>
          <p:cNvSpPr>
            <a:spLocks noChangeArrowheads="1"/>
          </p:cNvSpPr>
          <p:nvPr/>
        </p:nvSpPr>
        <p:spPr bwMode="auto">
          <a:xfrm>
            <a:off x="3642548" y="2868613"/>
            <a:ext cx="358775" cy="360362"/>
          </a:xfrm>
          <a:prstGeom prst="upArrow">
            <a:avLst>
              <a:gd name="adj1" fmla="val 0"/>
              <a:gd name="adj2" fmla="val 53527"/>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67" name="Text Box 27"/>
          <p:cNvSpPr txBox="1">
            <a:spLocks noChangeArrowheads="1"/>
          </p:cNvSpPr>
          <p:nvPr/>
        </p:nvSpPr>
        <p:spPr bwMode="auto">
          <a:xfrm>
            <a:off x="7234239" y="3546979"/>
            <a:ext cx="1822033" cy="400110"/>
          </a:xfrm>
          <a:prstGeom prst="rect">
            <a:avLst/>
          </a:prstGeom>
          <a:solidFill>
            <a:srgbClr val="FFFFFF">
              <a:alpha val="32156"/>
            </a:srgbClr>
          </a:solidFill>
          <a:ln w="25400">
            <a:solidFill>
              <a:srgbClr val="800000"/>
            </a:solidFill>
            <a:miter lim="800000"/>
          </a:ln>
        </p:spPr>
        <p:txBody>
          <a:bodyPr wrap="square" lIns="0" rIns="0">
            <a:spAutoFit/>
          </a:bodyPr>
          <a:lstStyle/>
          <a:p>
            <a:pPr algn="ctr">
              <a:spcBef>
                <a:spcPct val="50000"/>
              </a:spcBef>
            </a:pPr>
            <a:r>
              <a:rPr lang="en-US" altLang="zh-CN" sz="2000" b="1" i="1" dirty="0" err="1">
                <a:latin typeface="微软雅黑" panose="020B0503020204020204" pitchFamily="34" charset="-122"/>
                <a:ea typeface="微软雅黑" panose="020B0503020204020204" pitchFamily="34" charset="-122"/>
              </a:rPr>
              <a:t>FamilyTax</a:t>
            </a:r>
            <a:endParaRPr lang="en-US" altLang="zh-CN" sz="2000" b="1" i="1" dirty="0">
              <a:latin typeface="微软雅黑" panose="020B0503020204020204" pitchFamily="34" charset="-122"/>
              <a:ea typeface="微软雅黑" panose="020B0503020204020204" pitchFamily="34" charset="-122"/>
            </a:endParaRPr>
          </a:p>
        </p:txBody>
      </p:sp>
      <p:sp>
        <p:nvSpPr>
          <p:cNvPr id="14368" name="Text Box 29"/>
          <p:cNvSpPr txBox="1">
            <a:spLocks noChangeArrowheads="1"/>
          </p:cNvSpPr>
          <p:nvPr/>
        </p:nvSpPr>
        <p:spPr bwMode="auto">
          <a:xfrm>
            <a:off x="9203645" y="3514726"/>
            <a:ext cx="1768961" cy="400110"/>
          </a:xfrm>
          <a:prstGeom prst="rect">
            <a:avLst/>
          </a:prstGeom>
          <a:solidFill>
            <a:srgbClr val="FFFFFF">
              <a:alpha val="32156"/>
            </a:srgbClr>
          </a:solidFill>
          <a:ln w="25400">
            <a:solidFill>
              <a:srgbClr val="800000"/>
            </a:solidFill>
            <a:miter lim="800000"/>
          </a:ln>
        </p:spPr>
        <p:txBody>
          <a:bodyPr wrap="square">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SingleTax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69" name="Line 31"/>
          <p:cNvSpPr>
            <a:spLocks noChangeShapeType="1"/>
          </p:cNvSpPr>
          <p:nvPr/>
        </p:nvSpPr>
        <p:spPr bwMode="auto">
          <a:xfrm flipV="1">
            <a:off x="7967663" y="3235325"/>
            <a:ext cx="19431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0" name="Line 32"/>
          <p:cNvSpPr>
            <a:spLocks noChangeShapeType="1"/>
          </p:cNvSpPr>
          <p:nvPr/>
        </p:nvSpPr>
        <p:spPr bwMode="auto">
          <a:xfrm>
            <a:off x="9910763" y="3235325"/>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1" name="Line 33"/>
          <p:cNvSpPr>
            <a:spLocks noChangeShapeType="1"/>
          </p:cNvSpPr>
          <p:nvPr/>
        </p:nvSpPr>
        <p:spPr bwMode="auto">
          <a:xfrm>
            <a:off x="7967663" y="3235325"/>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2" name="Text Box 93"/>
          <p:cNvSpPr txBox="1">
            <a:spLocks noChangeArrowheads="1"/>
          </p:cNvSpPr>
          <p:nvPr/>
        </p:nvSpPr>
        <p:spPr bwMode="auto">
          <a:xfrm>
            <a:off x="7246939" y="3945453"/>
            <a:ext cx="1804986"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i="1">
                <a:latin typeface="微软雅黑" panose="020B0503020204020204" pitchFamily="34" charset="-122"/>
                <a:ea typeface="微软雅黑" panose="020B0503020204020204" pitchFamily="34" charset="-122"/>
              </a:rPr>
              <a:t>+getData()</a:t>
            </a:r>
            <a:endParaRPr lang="en-US" altLang="zh-CN" b="1" i="1">
              <a:latin typeface="微软雅黑" panose="020B0503020204020204" pitchFamily="34" charset="-122"/>
              <a:ea typeface="微软雅黑" panose="020B0503020204020204" pitchFamily="34" charset="-122"/>
            </a:endParaRPr>
          </a:p>
          <a:p>
            <a:r>
              <a:rPr lang="en-US" altLang="zh-CN" b="1" i="1">
                <a:latin typeface="微软雅黑" panose="020B0503020204020204" pitchFamily="34" charset="-122"/>
                <a:ea typeface="微软雅黑" panose="020B0503020204020204" pitchFamily="34" charset="-122"/>
              </a:rPr>
              <a:t>+calculateTax()</a:t>
            </a:r>
            <a:endParaRPr lang="en-US" altLang="zh-CN" b="1" i="1">
              <a:latin typeface="微软雅黑" panose="020B0503020204020204" pitchFamily="34" charset="-122"/>
              <a:ea typeface="微软雅黑" panose="020B0503020204020204" pitchFamily="34" charset="-122"/>
            </a:endParaRPr>
          </a:p>
        </p:txBody>
      </p:sp>
      <p:sp>
        <p:nvSpPr>
          <p:cNvPr id="14373" name="Text Box 94"/>
          <p:cNvSpPr txBox="1">
            <a:spLocks noChangeArrowheads="1"/>
          </p:cNvSpPr>
          <p:nvPr/>
        </p:nvSpPr>
        <p:spPr bwMode="auto">
          <a:xfrm>
            <a:off x="9202058" y="3909241"/>
            <a:ext cx="1770738"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calculateTax</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74" name="AutoShape 103"/>
          <p:cNvSpPr>
            <a:spLocks noChangeArrowheads="1"/>
          </p:cNvSpPr>
          <p:nvPr/>
        </p:nvSpPr>
        <p:spPr bwMode="auto">
          <a:xfrm>
            <a:off x="8759826" y="2894013"/>
            <a:ext cx="358775" cy="360362"/>
          </a:xfrm>
          <a:prstGeom prst="upArrow">
            <a:avLst>
              <a:gd name="adj1" fmla="val 0"/>
              <a:gd name="adj2" fmla="val 53527"/>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75" name="Line 75"/>
          <p:cNvSpPr>
            <a:spLocks noChangeShapeType="1"/>
          </p:cNvSpPr>
          <p:nvPr/>
        </p:nvSpPr>
        <p:spPr bwMode="auto">
          <a:xfrm>
            <a:off x="1355596" y="4983107"/>
            <a:ext cx="2520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6" name="Line 76"/>
          <p:cNvSpPr>
            <a:spLocks noChangeShapeType="1"/>
          </p:cNvSpPr>
          <p:nvPr/>
        </p:nvSpPr>
        <p:spPr bwMode="auto">
          <a:xfrm>
            <a:off x="3869051" y="4983108"/>
            <a:ext cx="0" cy="24447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7" name="Line 77"/>
          <p:cNvSpPr>
            <a:spLocks noChangeShapeType="1"/>
          </p:cNvSpPr>
          <p:nvPr/>
        </p:nvSpPr>
        <p:spPr bwMode="auto">
          <a:xfrm>
            <a:off x="1335500" y="4983108"/>
            <a:ext cx="0" cy="24447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78" name="AutoShape 104"/>
          <p:cNvSpPr>
            <a:spLocks noChangeArrowheads="1"/>
          </p:cNvSpPr>
          <p:nvPr/>
        </p:nvSpPr>
        <p:spPr bwMode="auto">
          <a:xfrm>
            <a:off x="2391389" y="4602108"/>
            <a:ext cx="358775" cy="360363"/>
          </a:xfrm>
          <a:prstGeom prst="upArrow">
            <a:avLst>
              <a:gd name="adj1" fmla="val 0"/>
              <a:gd name="adj2" fmla="val 53528"/>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79" name="Text Box 36"/>
          <p:cNvSpPr txBox="1">
            <a:spLocks noChangeArrowheads="1"/>
          </p:cNvSpPr>
          <p:nvPr/>
        </p:nvSpPr>
        <p:spPr bwMode="auto">
          <a:xfrm>
            <a:off x="5427151" y="5205973"/>
            <a:ext cx="2724054" cy="400110"/>
          </a:xfrm>
          <a:prstGeom prst="rect">
            <a:avLst/>
          </a:prstGeom>
          <a:solidFill>
            <a:srgbClr val="FFFFFF">
              <a:alpha val="32156"/>
            </a:srgbClr>
          </a:solidFill>
          <a:ln w="25400">
            <a:solidFill>
              <a:srgbClr val="800000"/>
            </a:solidFill>
            <a:miter lim="800000"/>
          </a:ln>
        </p:spPr>
        <p:txBody>
          <a:bodyPr wrap="square" lIns="0" rIns="0">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FamilyWithChildren</a:t>
            </a:r>
            <a:endParaRPr lang="en-US" altLang="zh-CN" sz="2000" b="1" dirty="0">
              <a:latin typeface="微软雅黑" panose="020B0503020204020204" pitchFamily="34" charset="-122"/>
              <a:ea typeface="微软雅黑" panose="020B0503020204020204" pitchFamily="34" charset="-122"/>
            </a:endParaRPr>
          </a:p>
        </p:txBody>
      </p:sp>
      <p:sp>
        <p:nvSpPr>
          <p:cNvPr id="14380" name="Text Box 38"/>
          <p:cNvSpPr txBox="1">
            <a:spLocks noChangeArrowheads="1"/>
          </p:cNvSpPr>
          <p:nvPr/>
        </p:nvSpPr>
        <p:spPr bwMode="auto">
          <a:xfrm>
            <a:off x="8604643" y="5161949"/>
            <a:ext cx="2364082" cy="400110"/>
          </a:xfrm>
          <a:prstGeom prst="rect">
            <a:avLst/>
          </a:prstGeom>
          <a:solidFill>
            <a:srgbClr val="FFFFFF">
              <a:alpha val="32156"/>
            </a:srgbClr>
          </a:solidFill>
          <a:ln w="25400">
            <a:solidFill>
              <a:srgbClr val="800000"/>
            </a:solidFill>
            <a:miter lim="800000"/>
          </a:ln>
        </p:spPr>
        <p:txBody>
          <a:bodyPr wrap="square" lIns="0" rIns="0">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FamilyNoChildren</a:t>
            </a:r>
            <a:endParaRPr lang="en-US" altLang="zh-CN" sz="2000" b="1" dirty="0">
              <a:latin typeface="微软雅黑" panose="020B0503020204020204" pitchFamily="34" charset="-122"/>
              <a:ea typeface="微软雅黑" panose="020B0503020204020204" pitchFamily="34" charset="-122"/>
            </a:endParaRPr>
          </a:p>
        </p:txBody>
      </p:sp>
      <p:sp>
        <p:nvSpPr>
          <p:cNvPr id="14381" name="Line 40"/>
          <p:cNvSpPr>
            <a:spLocks noChangeShapeType="1"/>
          </p:cNvSpPr>
          <p:nvPr/>
        </p:nvSpPr>
        <p:spPr bwMode="auto">
          <a:xfrm>
            <a:off x="6819802" y="4929702"/>
            <a:ext cx="2952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82" name="Line 41"/>
          <p:cNvSpPr>
            <a:spLocks noChangeShapeType="1"/>
          </p:cNvSpPr>
          <p:nvPr/>
        </p:nvSpPr>
        <p:spPr bwMode="auto">
          <a:xfrm>
            <a:off x="9769719" y="4920649"/>
            <a:ext cx="0" cy="24288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83" name="Line 42"/>
          <p:cNvSpPr>
            <a:spLocks noChangeShapeType="1"/>
          </p:cNvSpPr>
          <p:nvPr/>
        </p:nvSpPr>
        <p:spPr bwMode="auto">
          <a:xfrm>
            <a:off x="6823287" y="4910601"/>
            <a:ext cx="0" cy="288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84" name="Text Box 89"/>
          <p:cNvSpPr txBox="1">
            <a:spLocks noChangeArrowheads="1"/>
          </p:cNvSpPr>
          <p:nvPr/>
        </p:nvSpPr>
        <p:spPr bwMode="auto">
          <a:xfrm>
            <a:off x="5427403" y="5602061"/>
            <a:ext cx="2721950"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a:latin typeface="微软雅黑" panose="020B0503020204020204" pitchFamily="34" charset="-122"/>
                <a:ea typeface="微软雅黑" panose="020B0503020204020204" pitchFamily="34" charset="-122"/>
              </a:rPr>
              <a:t>+getData()</a:t>
            </a:r>
            <a:endParaRPr lang="en-US" altLang="zh-CN" b="1">
              <a:latin typeface="微软雅黑" panose="020B0503020204020204" pitchFamily="34" charset="-122"/>
              <a:ea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rPr>
              <a:t>+calculateTax()</a:t>
            </a:r>
            <a:endParaRPr lang="en-US" altLang="zh-CN" b="1">
              <a:latin typeface="微软雅黑" panose="020B0503020204020204" pitchFamily="34" charset="-122"/>
              <a:ea typeface="微软雅黑" panose="020B0503020204020204" pitchFamily="34" charset="-122"/>
            </a:endParaRPr>
          </a:p>
        </p:txBody>
      </p:sp>
      <p:sp>
        <p:nvSpPr>
          <p:cNvPr id="14385" name="Text Box 90"/>
          <p:cNvSpPr txBox="1">
            <a:spLocks noChangeArrowheads="1"/>
          </p:cNvSpPr>
          <p:nvPr/>
        </p:nvSpPr>
        <p:spPr bwMode="auto">
          <a:xfrm>
            <a:off x="8590354" y="5561870"/>
            <a:ext cx="2382251" cy="646331"/>
          </a:xfrm>
          <a:prstGeom prst="rect">
            <a:avLst/>
          </a:prstGeom>
          <a:solidFill>
            <a:srgbClr val="FFFFFF">
              <a:alpha val="32156"/>
            </a:srgbClr>
          </a:solidFill>
          <a:ln w="25400">
            <a:solidFill>
              <a:srgbClr val="800000"/>
            </a:solidFill>
            <a:miter lim="800000"/>
          </a:ln>
        </p:spPr>
        <p:txBody>
          <a:bodyPr wrap="square" lIns="0" rIns="0">
            <a:spAutoFit/>
          </a:bodyPr>
          <a:lstStyle/>
          <a:p>
            <a:r>
              <a:rPr lang="en-US" altLang="zh-CN" b="1">
                <a:latin typeface="微软雅黑" panose="020B0503020204020204" pitchFamily="34" charset="-122"/>
                <a:ea typeface="微软雅黑" panose="020B0503020204020204" pitchFamily="34" charset="-122"/>
              </a:rPr>
              <a:t>+getData()</a:t>
            </a:r>
            <a:endParaRPr lang="en-US" altLang="zh-CN" b="1">
              <a:latin typeface="微软雅黑" panose="020B0503020204020204" pitchFamily="34" charset="-122"/>
              <a:ea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rPr>
              <a:t>+calculateTax()</a:t>
            </a:r>
            <a:endParaRPr lang="en-US" altLang="zh-CN" b="1">
              <a:latin typeface="微软雅黑" panose="020B0503020204020204" pitchFamily="34" charset="-122"/>
              <a:ea typeface="微软雅黑" panose="020B0503020204020204" pitchFamily="34" charset="-122"/>
            </a:endParaRPr>
          </a:p>
        </p:txBody>
      </p:sp>
      <p:sp>
        <p:nvSpPr>
          <p:cNvPr id="14386" name="AutoShape 105"/>
          <p:cNvSpPr>
            <a:spLocks noChangeArrowheads="1"/>
          </p:cNvSpPr>
          <p:nvPr/>
        </p:nvSpPr>
        <p:spPr bwMode="auto">
          <a:xfrm>
            <a:off x="7968993" y="4564749"/>
            <a:ext cx="358775" cy="360362"/>
          </a:xfrm>
          <a:prstGeom prst="upArrow">
            <a:avLst>
              <a:gd name="adj1" fmla="val 0"/>
              <a:gd name="adj2" fmla="val 53527"/>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 name="TextBox 1"/>
          <p:cNvSpPr txBox="1">
            <a:spLocks noChangeArrowheads="1"/>
          </p:cNvSpPr>
          <p:nvPr/>
        </p:nvSpPr>
        <p:spPr bwMode="auto">
          <a:xfrm>
            <a:off x="9051925" y="134939"/>
            <a:ext cx="285922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0000CC"/>
                </a:solidFill>
                <a:latin typeface="微软雅黑" panose="020B0503020204020204" pitchFamily="34" charset="-122"/>
                <a:ea typeface="微软雅黑" panose="020B0503020204020204" pitchFamily="34" charset="-122"/>
              </a:rPr>
              <a:t>一般地，</a:t>
            </a:r>
            <a:r>
              <a:rPr lang="en-US" altLang="zh-CN" sz="2400" b="1" dirty="0" err="1" smtClean="0">
                <a:solidFill>
                  <a:srgbClr val="0000CC"/>
                </a:solidFill>
                <a:latin typeface="微软雅黑" panose="020B0503020204020204" pitchFamily="34" charset="-122"/>
                <a:ea typeface="微软雅黑" panose="020B0503020204020204" pitchFamily="34" charset="-122"/>
              </a:rPr>
              <a:t>TaxClient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zh-CN" altLang="en-US" sz="2400" b="1" dirty="0" smtClean="0">
                <a:solidFill>
                  <a:srgbClr val="0000CC"/>
                </a:solidFill>
                <a:latin typeface="微软雅黑" panose="020B0503020204020204" pitchFamily="34" charset="-122"/>
                <a:ea typeface="微软雅黑" panose="020B0503020204020204" pitchFamily="34" charset="-122"/>
              </a:rPr>
              <a:t>调用</a:t>
            </a:r>
            <a:r>
              <a:rPr lang="en-US" altLang="zh-CN" sz="2400" b="1" dirty="0">
                <a:solidFill>
                  <a:srgbClr val="0000CC"/>
                </a:solidFill>
                <a:latin typeface="微软雅黑" panose="020B0503020204020204" pitchFamily="34" charset="-122"/>
                <a:ea typeface="微软雅黑" panose="020B0503020204020204" pitchFamily="34" charset="-122"/>
              </a:rPr>
              <a:t>Tax</a:t>
            </a:r>
            <a:r>
              <a:rPr lang="zh-CN" altLang="en-US" sz="2400" b="1" dirty="0">
                <a:solidFill>
                  <a:srgbClr val="0000CC"/>
                </a:solidFill>
                <a:latin typeface="微软雅黑" panose="020B0503020204020204" pitchFamily="34" charset="-122"/>
                <a:ea typeface="微软雅黑" panose="020B0503020204020204" pitchFamily="34" charset="-122"/>
              </a:rPr>
              <a:t>层次类</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zh-CN" altLang="en-US" sz="2400" b="1" dirty="0" smtClean="0">
                <a:solidFill>
                  <a:srgbClr val="0000CC"/>
                </a:solidFill>
                <a:latin typeface="微软雅黑" panose="020B0503020204020204" pitchFamily="34" charset="-122"/>
                <a:ea typeface="微软雅黑" panose="020B0503020204020204" pitchFamily="34" charset="-122"/>
              </a:rPr>
              <a:t>完成</a:t>
            </a:r>
            <a:r>
              <a:rPr lang="zh-CN" altLang="en-US" sz="2400" b="1" dirty="0">
                <a:solidFill>
                  <a:srgbClr val="0000CC"/>
                </a:solidFill>
                <a:latin typeface="微软雅黑" panose="020B0503020204020204" pitchFamily="34" charset="-122"/>
                <a:ea typeface="微软雅黑" panose="020B0503020204020204" pitchFamily="34" charset="-122"/>
              </a:rPr>
              <a:t>税额计算</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14388" name="Text Box 71"/>
          <p:cNvSpPr txBox="1">
            <a:spLocks noChangeArrowheads="1"/>
          </p:cNvSpPr>
          <p:nvPr/>
        </p:nvSpPr>
        <p:spPr bwMode="auto">
          <a:xfrm>
            <a:off x="279158" y="5200667"/>
            <a:ext cx="2135611" cy="400110"/>
          </a:xfrm>
          <a:prstGeom prst="rect">
            <a:avLst/>
          </a:prstGeom>
          <a:solidFill>
            <a:srgbClr val="FFFFFF"/>
          </a:solidFill>
          <a:ln w="25400">
            <a:solidFill>
              <a:srgbClr val="800000"/>
            </a:solidFill>
            <a:miter lim="800000"/>
          </a:ln>
        </p:spPr>
        <p:txBody>
          <a:bodyPr wrap="square" lIns="0" rIns="0">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ElectronicTax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89" name="Text Box 73"/>
          <p:cNvSpPr txBox="1">
            <a:spLocks noChangeArrowheads="1"/>
          </p:cNvSpPr>
          <p:nvPr/>
        </p:nvSpPr>
        <p:spPr bwMode="auto">
          <a:xfrm>
            <a:off x="2744841" y="5200596"/>
            <a:ext cx="2190106" cy="400110"/>
          </a:xfrm>
          <a:prstGeom prst="rect">
            <a:avLst/>
          </a:prstGeom>
          <a:solidFill>
            <a:srgbClr val="FFFFFF"/>
          </a:solidFill>
          <a:ln w="25400">
            <a:solidFill>
              <a:srgbClr val="800000"/>
            </a:solidFill>
            <a:miter lim="800000"/>
          </a:ln>
        </p:spPr>
        <p:txBody>
          <a:bodyPr wrap="square" lIns="0" rIns="0">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AutomobileTax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90" name="Text Box 81"/>
          <p:cNvSpPr txBox="1">
            <a:spLocks noChangeArrowheads="1"/>
          </p:cNvSpPr>
          <p:nvPr/>
        </p:nvSpPr>
        <p:spPr bwMode="auto">
          <a:xfrm>
            <a:off x="276383" y="5532511"/>
            <a:ext cx="2133624" cy="646331"/>
          </a:xfrm>
          <a:prstGeom prst="rect">
            <a:avLst/>
          </a:prstGeom>
          <a:solidFill>
            <a:srgbClr val="FFFFFF"/>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calculateTax</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91" name="Text Box 88"/>
          <p:cNvSpPr txBox="1">
            <a:spLocks noChangeArrowheads="1"/>
          </p:cNvSpPr>
          <p:nvPr/>
        </p:nvSpPr>
        <p:spPr bwMode="auto">
          <a:xfrm>
            <a:off x="2754364" y="5537146"/>
            <a:ext cx="2177591" cy="646331"/>
          </a:xfrm>
          <a:prstGeom prst="rect">
            <a:avLst/>
          </a:prstGeom>
          <a:solidFill>
            <a:srgbClr val="FFFFFF"/>
          </a:solidFill>
          <a:ln w="25400">
            <a:solidFill>
              <a:srgbClr val="800000"/>
            </a:solidFill>
            <a:miter lim="800000"/>
          </a:ln>
        </p:spPr>
        <p:txBody>
          <a:bodyPr wrap="square" lIns="0" rIns="0">
            <a:spAutoFit/>
          </a:bodyP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getData</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calculateTax</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4347" name="Text Box 9"/>
          <p:cNvSpPr txBox="1">
            <a:spLocks noChangeArrowheads="1"/>
          </p:cNvSpPr>
          <p:nvPr/>
        </p:nvSpPr>
        <p:spPr bwMode="auto">
          <a:xfrm>
            <a:off x="5481920" y="1892337"/>
            <a:ext cx="1749425" cy="400110"/>
          </a:xfrm>
          <a:prstGeom prst="rect">
            <a:avLst/>
          </a:prstGeom>
          <a:solidFill>
            <a:srgbClr val="FFFFFF">
              <a:alpha val="32156"/>
            </a:srgbClr>
          </a:solidFill>
          <a:ln w="25400">
            <a:solidFill>
              <a:srgbClr val="800000"/>
            </a:solidFill>
            <a:miter lim="800000"/>
          </a:ln>
        </p:spPr>
        <p:txBody>
          <a:bodyPr>
            <a:spAutoFit/>
          </a:bodyPr>
          <a:lstStyle/>
          <a:p>
            <a:pPr algn="ctr">
              <a:spcBef>
                <a:spcPct val="50000"/>
              </a:spcBef>
            </a:pPr>
            <a:r>
              <a:rPr lang="en-US" altLang="zh-CN" sz="2000" b="1" dirty="0" err="1">
                <a:latin typeface="微软雅黑" panose="020B0503020204020204" pitchFamily="34" charset="-122"/>
                <a:ea typeface="微软雅黑" panose="020B0503020204020204" pitchFamily="34" charset="-122"/>
              </a:rPr>
              <a:t>CharityTax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4348" name="Text Box 11"/>
          <p:cNvSpPr txBox="1">
            <a:spLocks noChangeArrowheads="1"/>
          </p:cNvSpPr>
          <p:nvPr/>
        </p:nvSpPr>
        <p:spPr bwMode="auto">
          <a:xfrm>
            <a:off x="8121651" y="1879657"/>
            <a:ext cx="2085973" cy="400110"/>
          </a:xfrm>
          <a:prstGeom prst="rect">
            <a:avLst/>
          </a:prstGeom>
          <a:solidFill>
            <a:srgbClr val="FFFFFF">
              <a:alpha val="32156"/>
            </a:srgbClr>
          </a:solidFill>
          <a:ln w="25400">
            <a:solidFill>
              <a:srgbClr val="800000"/>
            </a:solidFill>
            <a:miter lim="800000"/>
          </a:ln>
        </p:spPr>
        <p:txBody>
          <a:bodyPr wrap="square">
            <a:spAutoFit/>
          </a:bodyPr>
          <a:lstStyle/>
          <a:p>
            <a:pPr>
              <a:spcBef>
                <a:spcPct val="50000"/>
              </a:spcBef>
            </a:pPr>
            <a:r>
              <a:rPr lang="en-US" altLang="zh-CN" sz="2000" b="1" i="1" dirty="0" err="1">
                <a:latin typeface="微软雅黑" panose="020B0503020204020204" pitchFamily="34" charset="-122"/>
                <a:ea typeface="微软雅黑" panose="020B0503020204020204" pitchFamily="34" charset="-122"/>
              </a:rPr>
              <a:t>IndividuleTax</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14349" name="Text Box 13"/>
          <p:cNvSpPr txBox="1">
            <a:spLocks noChangeArrowheads="1"/>
          </p:cNvSpPr>
          <p:nvPr/>
        </p:nvSpPr>
        <p:spPr bwMode="auto">
          <a:xfrm>
            <a:off x="762823" y="1869318"/>
            <a:ext cx="1800225" cy="400110"/>
          </a:xfrm>
          <a:prstGeom prst="rect">
            <a:avLst/>
          </a:prstGeom>
          <a:solidFill>
            <a:srgbClr val="FFFFFF">
              <a:alpha val="32156"/>
            </a:srgbClr>
          </a:solidFill>
          <a:ln w="25400">
            <a:solidFill>
              <a:srgbClr val="800000"/>
            </a:solidFill>
            <a:miter lim="800000"/>
          </a:ln>
        </p:spPr>
        <p:txBody>
          <a:bodyPr wrap="square">
            <a:spAutoFit/>
          </a:bodyPr>
          <a:lstStyle/>
          <a:p>
            <a:pPr>
              <a:spcBef>
                <a:spcPct val="50000"/>
              </a:spcBef>
            </a:pPr>
            <a:r>
              <a:rPr lang="en-US" altLang="zh-CN" sz="2000" b="1" dirty="0" err="1">
                <a:latin typeface="微软雅黑" panose="020B0503020204020204" pitchFamily="34" charset="-122"/>
                <a:ea typeface="微软雅黑" panose="020B0503020204020204" pitchFamily="34" charset="-122"/>
              </a:rPr>
              <a:t>PoliticalOrg</a:t>
            </a:r>
            <a:endParaRPr lang="en-US" altLang="zh-CN" sz="2000" dirty="0">
              <a:latin typeface="微软雅黑" panose="020B0503020204020204" pitchFamily="34" charset="-122"/>
              <a:ea typeface="微软雅黑" panose="020B0503020204020204" pitchFamily="34" charset="-122"/>
            </a:endParaRPr>
          </a:p>
        </p:txBody>
      </p:sp>
      <p:sp>
        <p:nvSpPr>
          <p:cNvPr id="14350" name="Text Box 23"/>
          <p:cNvSpPr txBox="1">
            <a:spLocks noChangeArrowheads="1"/>
          </p:cNvSpPr>
          <p:nvPr/>
        </p:nvSpPr>
        <p:spPr bwMode="auto">
          <a:xfrm>
            <a:off x="2863086" y="1819913"/>
            <a:ext cx="1931987" cy="400110"/>
          </a:xfrm>
          <a:prstGeom prst="rect">
            <a:avLst/>
          </a:prstGeom>
          <a:solidFill>
            <a:srgbClr val="FFFFFF">
              <a:alpha val="32156"/>
            </a:srgbClr>
          </a:solidFill>
          <a:ln w="25400">
            <a:solidFill>
              <a:srgbClr val="800000"/>
            </a:solidFill>
            <a:miter lim="800000"/>
          </a:ln>
        </p:spPr>
        <p:txBody>
          <a:bodyPr wrap="square">
            <a:spAutoFit/>
          </a:bodyPr>
          <a:lstStyle/>
          <a:p>
            <a:pPr>
              <a:spcBef>
                <a:spcPct val="50000"/>
              </a:spcBef>
            </a:pPr>
            <a:r>
              <a:rPr lang="en-US" altLang="zh-CN" sz="2000" b="1" i="1" dirty="0" err="1">
                <a:latin typeface="微软雅黑" panose="020B0503020204020204" pitchFamily="34" charset="-122"/>
                <a:ea typeface="微软雅黑" panose="020B0503020204020204" pitchFamily="34" charset="-122"/>
              </a:rPr>
              <a:t>BusinessTax</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3B1E117-9A47-4713-9073-8BBF7AC29493}" type="slidenum">
              <a:rPr lang="en-US" altLang="zh-CN"/>
            </a:fld>
            <a:endParaRPr lang="en-US" altLang="zh-CN"/>
          </a:p>
        </p:txBody>
      </p:sp>
      <p:sp>
        <p:nvSpPr>
          <p:cNvPr id="2" name="Rectangle 2"/>
          <p:cNvSpPr>
            <a:spLocks noGrp="1" noChangeArrowheads="1"/>
          </p:cNvSpPr>
          <p:nvPr>
            <p:ph idx="1"/>
          </p:nvPr>
        </p:nvSpPr>
        <p:spPr>
          <a:xfrm>
            <a:off x="813916" y="1484313"/>
            <a:ext cx="10611060" cy="4032250"/>
          </a:xfrm>
        </p:spPr>
        <p:txBody>
          <a:bodyPr>
            <a:normAutofit/>
          </a:bodyPr>
          <a:lstStyle/>
          <a:p>
            <a:pPr eaLnBrk="1" hangingPunct="1">
              <a:lnSpc>
                <a:spcPct val="120000"/>
              </a:lnSpc>
              <a:spcBef>
                <a:spcPts val="600"/>
              </a:spcBef>
              <a:buFontTx/>
              <a:buNone/>
            </a:pPr>
            <a:r>
              <a:rPr lang="zh-CN" altLang="en-US" b="1" dirty="0">
                <a:solidFill>
                  <a:srgbClr val="0000CC"/>
                </a:solidFill>
                <a:latin typeface="微软雅黑" panose="020B0503020204020204" pitchFamily="34" charset="-122"/>
                <a:ea typeface="微软雅黑" panose="020B0503020204020204" pitchFamily="34" charset="-122"/>
              </a:rPr>
              <a:t>本设计的缺点</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a:latin typeface="微软雅黑" panose="020B0503020204020204" pitchFamily="34" charset="-122"/>
                <a:ea typeface="微软雅黑" panose="020B0503020204020204" pitchFamily="34" charset="-122"/>
              </a:rPr>
              <a:t>将所有这些操作分布在各个节点类上会导致一个</a:t>
            </a:r>
            <a:r>
              <a:rPr lang="zh-CN" altLang="en-US" b="1" dirty="0" smtClean="0">
                <a:latin typeface="微软雅黑" panose="020B0503020204020204" pitchFamily="34" charset="-122"/>
                <a:ea typeface="微软雅黑" panose="020B0503020204020204" pitchFamily="34" charset="-122"/>
              </a:rPr>
              <a:t>很难</a:t>
            </a:r>
            <a:endParaRPr lang="en-US" altLang="zh-CN"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800" b="1" dirty="0" smtClean="0">
                <a:solidFill>
                  <a:srgbClr val="0000CC"/>
                </a:solidFill>
                <a:latin typeface="微软雅黑" panose="020B0503020204020204" pitchFamily="34" charset="-122"/>
                <a:ea typeface="微软雅黑" panose="020B0503020204020204" pitchFamily="34" charset="-122"/>
              </a:rPr>
              <a:t>理解 </a:t>
            </a:r>
            <a:r>
              <a:rPr lang="en-US" altLang="zh-CN" sz="2800" b="1" dirty="0" smtClean="0">
                <a:solidFill>
                  <a:srgbClr val="0000CC"/>
                </a:solidFill>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understand)</a:t>
            </a:r>
            <a:endParaRPr lang="en-US" altLang="zh-CN" sz="2800" b="1" dirty="0" smtClean="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800" b="1" dirty="0" smtClean="0">
                <a:solidFill>
                  <a:srgbClr val="0000CC"/>
                </a:solidFill>
                <a:latin typeface="微软雅黑" panose="020B0503020204020204" pitchFamily="34" charset="-122"/>
                <a:ea typeface="微软雅黑" panose="020B0503020204020204" pitchFamily="34" charset="-122"/>
              </a:rPr>
              <a:t>维护 </a:t>
            </a:r>
            <a:r>
              <a:rPr lang="en-US" altLang="zh-CN" sz="2800" b="1" dirty="0" smtClean="0">
                <a:solidFill>
                  <a:srgbClr val="0000CC"/>
                </a:solidFill>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maintain), </a:t>
            </a:r>
            <a:r>
              <a:rPr lang="zh-CN" altLang="en-US" sz="2800" b="1" dirty="0" smtClean="0">
                <a:latin typeface="微软雅黑" panose="020B0503020204020204" pitchFamily="34" charset="-122"/>
                <a:ea typeface="微软雅黑" panose="020B0503020204020204" pitchFamily="34" charset="-122"/>
              </a:rPr>
              <a:t>与</a:t>
            </a:r>
            <a:r>
              <a:rPr lang="en-US" altLang="zh-CN" sz="2800" b="1" dirty="0" smtClean="0">
                <a:latin typeface="微软雅黑" panose="020B0503020204020204" pitchFamily="34" charset="-122"/>
                <a:ea typeface="微软雅黑" panose="020B0503020204020204" pitchFamily="34" charset="-122"/>
              </a:rPr>
              <a:t> </a:t>
            </a:r>
            <a:endParaRPr lang="en-US" altLang="zh-CN" sz="2800" b="1" dirty="0" smtClean="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800" b="1" dirty="0" smtClean="0">
                <a:solidFill>
                  <a:srgbClr val="0000CC"/>
                </a:solidFill>
                <a:latin typeface="微软雅黑" panose="020B0503020204020204" pitchFamily="34" charset="-122"/>
                <a:ea typeface="微软雅黑" panose="020B0503020204020204" pitchFamily="34" charset="-122"/>
              </a:rPr>
              <a:t>改变 </a:t>
            </a:r>
            <a:r>
              <a:rPr lang="en-US" altLang="zh-CN" sz="2800" b="1" dirty="0" smtClean="0">
                <a:solidFill>
                  <a:srgbClr val="0000CC"/>
                </a:solidFill>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change) </a:t>
            </a:r>
            <a:endParaRPr lang="en-US" altLang="zh-CN" sz="2800" b="1" dirty="0">
              <a:latin typeface="微软雅黑" panose="020B0503020204020204" pitchFamily="34" charset="-122"/>
              <a:ea typeface="微软雅黑" panose="020B0503020204020204" pitchFamily="34" charset="-122"/>
            </a:endParaRPr>
          </a:p>
          <a:p>
            <a:pPr marL="0" indent="0">
              <a:lnSpc>
                <a:spcPct val="120000"/>
              </a:lnSpc>
              <a:spcBef>
                <a:spcPts val="600"/>
              </a:spcBef>
              <a:buNone/>
            </a:pP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的系统</a:t>
            </a:r>
            <a:endParaRPr lang="en-US" altLang="zh-CN" b="1" dirty="0" smtClean="0">
              <a:latin typeface="微软雅黑" panose="020B0503020204020204" pitchFamily="34" charset="-122"/>
              <a:ea typeface="微软雅黑" panose="020B0503020204020204" pitchFamily="34" charset="-122"/>
            </a:endParaRPr>
          </a:p>
        </p:txBody>
      </p:sp>
      <p:sp>
        <p:nvSpPr>
          <p:cNvPr id="16387" name="Rectangle 4"/>
          <p:cNvSpPr>
            <a:spLocks noGrp="1" noChangeArrowheads="1"/>
          </p:cNvSpPr>
          <p:nvPr>
            <p:ph type="title"/>
          </p:nvPr>
        </p:nvSpPr>
        <p:spPr>
          <a:xfrm>
            <a:off x="1981200" y="274639"/>
            <a:ext cx="8229600" cy="561975"/>
          </a:xfrm>
        </p:spPr>
        <p:txBody>
          <a:bodyPr>
            <a:normAutofit fontScale="90000"/>
          </a:bodyPr>
          <a:lstStyle/>
          <a:p>
            <a:pPr eaLnBrk="1" hangingPunct="1"/>
            <a:r>
              <a:rPr lang="en-US" altLang="en-US" sz="2800" b="1" dirty="0">
                <a:latin typeface="微软雅黑" panose="020B0503020204020204" pitchFamily="34" charset="-122"/>
                <a:ea typeface="微软雅黑" panose="020B0503020204020204" pitchFamily="34" charset="-122"/>
              </a:rPr>
              <a:t>Example 1</a:t>
            </a:r>
            <a:r>
              <a:rPr lang="en-US" altLang="en-US" sz="2800" b="1" dirty="0" smtClean="0">
                <a:latin typeface="微软雅黑" panose="020B0503020204020204" pitchFamily="34" charset="-122"/>
                <a:ea typeface="微软雅黑" panose="020B0503020204020204" pitchFamily="34" charset="-122"/>
              </a:rPr>
              <a:t>: </a:t>
            </a:r>
            <a:r>
              <a:rPr lang="en-US" altLang="en-US" sz="2800" b="1" dirty="0">
                <a:latin typeface="微软雅黑" panose="020B0503020204020204" pitchFamily="34" charset="-122"/>
                <a:ea typeface="微软雅黑" panose="020B0503020204020204" pitchFamily="34" charset="-122"/>
              </a:rPr>
              <a:t>tax computation problem (</a:t>
            </a:r>
            <a:r>
              <a:rPr lang="en-US" altLang="en-US" sz="2800" b="1" dirty="0" err="1">
                <a:latin typeface="微软雅黑" panose="020B0503020204020204" pitchFamily="34" charset="-122"/>
                <a:ea typeface="微软雅黑" panose="020B0503020204020204" pitchFamily="34" charset="-122"/>
              </a:rPr>
              <a:t>税收问题</a:t>
            </a:r>
            <a:r>
              <a:rPr lang="en-US"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lide(fromBottom)">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lide(fromBottom)">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lide(fromBottom)">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lide(fromBottom)">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lide(fromBottom)">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399F98-729B-4D86-9D2C-8F2EDEC96EF1}" type="slidenum">
              <a:rPr lang="en-US" altLang="zh-CN"/>
            </a:fld>
            <a:endParaRPr lang="en-US" altLang="zh-CN"/>
          </a:p>
        </p:txBody>
      </p:sp>
      <p:sp>
        <p:nvSpPr>
          <p:cNvPr id="88067" name="Rectangle 3"/>
          <p:cNvSpPr>
            <a:spLocks noGrp="1" noChangeArrowheads="1"/>
          </p:cNvSpPr>
          <p:nvPr>
            <p:ph idx="1"/>
          </p:nvPr>
        </p:nvSpPr>
        <p:spPr>
          <a:xfrm>
            <a:off x="838200" y="1825626"/>
            <a:ext cx="11149484" cy="2963657"/>
          </a:xfrm>
        </p:spPr>
        <p:txBody>
          <a:bodyPr>
            <a:normAutofit/>
          </a:bodyPr>
          <a:lstStyle/>
          <a:p>
            <a:pPr eaLnBrk="1" hangingPunct="1">
              <a:lnSpc>
                <a:spcPct val="120000"/>
              </a:lnSpc>
              <a:buFontTx/>
              <a:buNone/>
            </a:pPr>
            <a:r>
              <a:rPr lang="zh-CN" altLang="en-US" b="1" dirty="0" smtClean="0">
                <a:latin typeface="微软雅黑" panose="020B0503020204020204" pitchFamily="34" charset="-122"/>
                <a:ea typeface="微软雅黑" panose="020B0503020204020204" pitchFamily="34" charset="-122"/>
              </a:rPr>
              <a:t>缺点</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20000"/>
              </a:lnSpc>
            </a:pPr>
            <a:r>
              <a:rPr lang="zh-CN" altLang="en-US" b="1" dirty="0">
                <a:solidFill>
                  <a:srgbClr val="0000CC"/>
                </a:solidFill>
                <a:latin typeface="微软雅黑" panose="020B0503020204020204" pitchFamily="34" charset="-122"/>
                <a:ea typeface="微软雅黑" panose="020B0503020204020204" pitchFamily="34" charset="-122"/>
              </a:rPr>
              <a:t>可维护性</a:t>
            </a:r>
            <a:r>
              <a:rPr lang="zh-CN" altLang="en-US" b="1" dirty="0" smtClean="0">
                <a:solidFill>
                  <a:srgbClr val="0000CC"/>
                </a:solidFill>
                <a:latin typeface="微软雅黑" panose="020B0503020204020204" pitchFamily="34" charset="-122"/>
                <a:ea typeface="微软雅黑" panose="020B0503020204020204" pitchFamily="34" charset="-122"/>
              </a:rPr>
              <a:t>差</a:t>
            </a:r>
            <a:r>
              <a:rPr lang="en-US" altLang="zh-CN" b="1" dirty="0" smtClean="0">
                <a:latin typeface="微软雅黑" panose="020B0503020204020204" pitchFamily="34" charset="-122"/>
                <a:ea typeface="微软雅黑" panose="020B0503020204020204" pitchFamily="34" charset="-122"/>
              </a:rPr>
              <a:t>(Poor maintainability): </a:t>
            </a: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这么多节点中有许多不同类型的代码会让人感到</a:t>
            </a:r>
            <a:r>
              <a:rPr lang="zh-CN" altLang="en-US" b="1" dirty="0" smtClean="0">
                <a:latin typeface="微软雅黑" panose="020B0503020204020204" pitchFamily="34" charset="-122"/>
                <a:ea typeface="微软雅黑" panose="020B0503020204020204" pitchFamily="34" charset="-122"/>
              </a:rPr>
              <a:t>困惑</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20000"/>
              </a:lnSpc>
            </a:pPr>
            <a:r>
              <a:rPr lang="zh-CN" altLang="en-US" b="1" dirty="0">
                <a:solidFill>
                  <a:srgbClr val="0000CC"/>
                </a:solidFill>
                <a:latin typeface="微软雅黑" panose="020B0503020204020204" pitchFamily="34" charset="-122"/>
                <a:ea typeface="微软雅黑" panose="020B0503020204020204" pitchFamily="34" charset="-122"/>
              </a:rPr>
              <a:t>可扩展性</a:t>
            </a:r>
            <a:r>
              <a:rPr lang="zh-CN" altLang="en-US" b="1" dirty="0" smtClean="0">
                <a:solidFill>
                  <a:srgbClr val="0000CC"/>
                </a:solidFill>
                <a:latin typeface="微软雅黑" panose="020B0503020204020204" pitchFamily="34" charset="-122"/>
                <a:ea typeface="微软雅黑" panose="020B0503020204020204" pitchFamily="34" charset="-122"/>
              </a:rPr>
              <a:t>差</a:t>
            </a:r>
            <a:r>
              <a:rPr lang="en-US" altLang="zh-CN" b="1" dirty="0" smtClean="0">
                <a:latin typeface="微软雅黑" panose="020B0503020204020204" pitchFamily="34" charset="-122"/>
                <a:ea typeface="微软雅黑" panose="020B0503020204020204" pitchFamily="34" charset="-122"/>
              </a:rPr>
              <a:t>(Poor extendibility) </a:t>
            </a:r>
            <a:r>
              <a:rPr lang="zh-CN" altLang="en-US" b="1" dirty="0" smtClean="0">
                <a:latin typeface="微软雅黑" panose="020B0503020204020204" pitchFamily="34" charset="-122"/>
                <a:ea typeface="微软雅黑" panose="020B0503020204020204" pitchFamily="34" charset="-122"/>
              </a:rPr>
              <a:t>：添加</a:t>
            </a:r>
            <a:r>
              <a:rPr lang="zh-CN" altLang="en-US" b="1" dirty="0">
                <a:latin typeface="微软雅黑" panose="020B0503020204020204" pitchFamily="34" charset="-122"/>
                <a:ea typeface="微软雅黑" panose="020B0503020204020204" pitchFamily="34" charset="-122"/>
              </a:rPr>
              <a:t>新操作通常需要重新编译所有</a:t>
            </a:r>
            <a:r>
              <a:rPr lang="zh-CN" altLang="en-US" b="1" dirty="0" smtClean="0">
                <a:latin typeface="微软雅黑" panose="020B0503020204020204" pitchFamily="34" charset="-122"/>
                <a:ea typeface="微软雅黑" panose="020B0503020204020204" pitchFamily="34" charset="-122"/>
              </a:rPr>
              <a:t>这些类</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17411" name="Rectangle 5"/>
          <p:cNvSpPr>
            <a:spLocks noGrp="1" noChangeArrowheads="1"/>
          </p:cNvSpPr>
          <p:nvPr>
            <p:ph type="title"/>
          </p:nvPr>
        </p:nvSpPr>
        <p:spPr>
          <a:xfrm>
            <a:off x="1981200" y="274639"/>
            <a:ext cx="8229600" cy="561975"/>
          </a:xfrm>
        </p:spPr>
        <p:txBody>
          <a:bodyPr>
            <a:normAutofit fontScale="90000"/>
          </a:bodyPr>
          <a:lstStyle/>
          <a:p>
            <a:pPr eaLnBrk="1" hangingPunct="1"/>
            <a:r>
              <a:rPr lang="en-US" altLang="en-US" sz="2800" b="1" dirty="0">
                <a:latin typeface="微软雅黑" panose="020B0503020204020204" pitchFamily="34" charset="-122"/>
                <a:ea typeface="微软雅黑" panose="020B0503020204020204" pitchFamily="34" charset="-122"/>
              </a:rPr>
              <a:t>Example 1</a:t>
            </a:r>
            <a:r>
              <a:rPr lang="en-US" altLang="en-US" sz="2800" b="1" dirty="0" smtClean="0">
                <a:latin typeface="微软雅黑" panose="020B0503020204020204" pitchFamily="34" charset="-122"/>
                <a:ea typeface="微软雅黑" panose="020B0503020204020204" pitchFamily="34" charset="-122"/>
              </a:rPr>
              <a:t>: </a:t>
            </a:r>
            <a:r>
              <a:rPr lang="en-US" altLang="en-US" sz="2800" b="1" dirty="0">
                <a:latin typeface="微软雅黑" panose="020B0503020204020204" pitchFamily="34" charset="-122"/>
                <a:ea typeface="微软雅黑" panose="020B0503020204020204" pitchFamily="34" charset="-122"/>
              </a:rPr>
              <a:t>tax computation problem (</a:t>
            </a:r>
            <a:r>
              <a:rPr lang="en-US" altLang="en-US" sz="2800" b="1" dirty="0" err="1">
                <a:latin typeface="微软雅黑" panose="020B0503020204020204" pitchFamily="34" charset="-122"/>
                <a:ea typeface="微软雅黑" panose="020B0503020204020204" pitchFamily="34" charset="-122"/>
              </a:rPr>
              <a:t>税收问题</a:t>
            </a:r>
            <a:r>
              <a:rPr lang="en-US"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838200" y="5138374"/>
            <a:ext cx="8497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latin typeface="微软雅黑" panose="020B0503020204020204" pitchFamily="34" charset="-122"/>
                <a:ea typeface="微软雅黑" panose="020B0503020204020204" pitchFamily="34" charset="-122"/>
              </a:rPr>
              <a:t>例如，在每个类中添加一个方法</a:t>
            </a:r>
            <a:r>
              <a:rPr lang="en-US" altLang="en-US" sz="2800" b="1" dirty="0" err="1">
                <a:latin typeface="微软雅黑" panose="020B0503020204020204" pitchFamily="34" charset="-122"/>
                <a:ea typeface="微软雅黑" panose="020B0503020204020204" pitchFamily="34" charset="-122"/>
              </a:rPr>
              <a:t>changeTaxRate</a:t>
            </a:r>
            <a:r>
              <a:rPr lang="en-US" altLang="en-US"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Effect transition="in" filter="slide(fromBottom)">
                                      <p:cBhvr>
                                        <p:cTn id="7" dur="500"/>
                                        <p:tgtEl>
                                          <p:spTgt spid="88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slide(fromBottom)">
                                      <p:cBhvr>
                                        <p:cTn id="12" dur="500"/>
                                        <p:tgtEl>
                                          <p:spTgt spid="880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Text Box 6"/>
          <p:cNvSpPr txBox="1">
            <a:spLocks noChangeArrowheads="1"/>
          </p:cNvSpPr>
          <p:nvPr/>
        </p:nvSpPr>
        <p:spPr bwMode="auto">
          <a:xfrm>
            <a:off x="4833253" y="223234"/>
            <a:ext cx="2032613" cy="461665"/>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Tax</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095" name="Text Box 7"/>
          <p:cNvSpPr txBox="1">
            <a:spLocks noChangeArrowheads="1"/>
          </p:cNvSpPr>
          <p:nvPr/>
        </p:nvSpPr>
        <p:spPr bwMode="auto">
          <a:xfrm>
            <a:off x="4838903" y="653446"/>
            <a:ext cx="2026961" cy="700567"/>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36000">
            <a:spAutoFit/>
          </a:bodyPr>
          <a:lstStyle/>
          <a:p>
            <a:pPr>
              <a:lnSpc>
                <a:spcPct val="85000"/>
              </a:lnSpc>
              <a:defRPr/>
            </a:pP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8437" name="Line 8"/>
          <p:cNvSpPr>
            <a:spLocks noChangeShapeType="1"/>
          </p:cNvSpPr>
          <p:nvPr/>
        </p:nvSpPr>
        <p:spPr bwMode="auto">
          <a:xfrm flipV="1">
            <a:off x="2394543" y="1670996"/>
            <a:ext cx="6588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8" name="Line 9"/>
          <p:cNvSpPr>
            <a:spLocks noChangeShapeType="1"/>
          </p:cNvSpPr>
          <p:nvPr/>
        </p:nvSpPr>
        <p:spPr bwMode="auto">
          <a:xfrm flipH="1">
            <a:off x="2358975" y="1670997"/>
            <a:ext cx="0" cy="24447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9" name="Line 47"/>
          <p:cNvSpPr>
            <a:spLocks noChangeShapeType="1"/>
          </p:cNvSpPr>
          <p:nvPr/>
        </p:nvSpPr>
        <p:spPr bwMode="auto">
          <a:xfrm flipH="1">
            <a:off x="4302033" y="1670997"/>
            <a:ext cx="0" cy="24447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0" name="Line 48"/>
          <p:cNvSpPr>
            <a:spLocks noChangeShapeType="1"/>
          </p:cNvSpPr>
          <p:nvPr/>
        </p:nvSpPr>
        <p:spPr bwMode="auto">
          <a:xfrm flipH="1">
            <a:off x="6405032" y="1670997"/>
            <a:ext cx="0" cy="24447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1" name="Line 49"/>
          <p:cNvSpPr>
            <a:spLocks noChangeShapeType="1"/>
          </p:cNvSpPr>
          <p:nvPr/>
        </p:nvSpPr>
        <p:spPr bwMode="auto">
          <a:xfrm flipH="1">
            <a:off x="8998166" y="1670997"/>
            <a:ext cx="0" cy="244475"/>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9100" name="Text Box 12"/>
          <p:cNvSpPr txBox="1">
            <a:spLocks noChangeArrowheads="1"/>
          </p:cNvSpPr>
          <p:nvPr/>
        </p:nvSpPr>
        <p:spPr bwMode="auto">
          <a:xfrm>
            <a:off x="5692245" y="1934521"/>
            <a:ext cx="2041133"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CharityTax</a:t>
            </a:r>
            <a:r>
              <a:rPr lang="en-US" altLang="zh-CN" sz="1400" b="1" dirty="0">
                <a:effectLst>
                  <a:outerShdw blurRad="38100" dist="38100" dir="2700000" algn="tl">
                    <a:srgbClr val="C0C0C0"/>
                  </a:outerShdw>
                </a:effectLst>
                <a:latin typeface="黑体" panose="02010609060101010101" pitchFamily="2" charset="-122"/>
                <a:ea typeface="黑体" panose="02010609060101010101" pitchFamily="2" charset="-122"/>
              </a:rPr>
              <a:t> </a:t>
            </a:r>
            <a:endParaRPr lang="en-US" altLang="zh-CN" sz="14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89101" name="Text Box 13"/>
          <p:cNvSpPr txBox="1">
            <a:spLocks noChangeArrowheads="1"/>
          </p:cNvSpPr>
          <p:nvPr/>
        </p:nvSpPr>
        <p:spPr bwMode="auto">
          <a:xfrm>
            <a:off x="7977188" y="1948810"/>
            <a:ext cx="2364015"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000" b="1" i="1" dirty="0" err="1">
                <a:latin typeface="微软雅黑" panose="020B0503020204020204" pitchFamily="34" charset="-122"/>
                <a:ea typeface="微软雅黑" panose="020B0503020204020204" pitchFamily="34" charset="-122"/>
              </a:rPr>
              <a:t>IndividuleTax</a:t>
            </a:r>
            <a:r>
              <a:rPr lang="en-US" altLang="zh-CN" sz="1400" b="1" dirty="0">
                <a:ea typeface="黑体" panose="02010609060101010101" pitchFamily="2" charset="-122"/>
              </a:rPr>
              <a:t> </a:t>
            </a:r>
            <a:r>
              <a:rPr lang="en-US" altLang="zh-CN" sz="1400" b="1" dirty="0">
                <a:effectLst>
                  <a:outerShdw blurRad="38100" dist="38100" dir="2700000" algn="tl">
                    <a:srgbClr val="C0C0C0"/>
                  </a:outerShdw>
                </a:effectLst>
                <a:ea typeface="黑体" panose="02010609060101010101" pitchFamily="2" charset="-122"/>
              </a:rPr>
              <a:t>  </a:t>
            </a:r>
            <a:endParaRPr lang="en-US" altLang="zh-CN" sz="1400" b="1" dirty="0">
              <a:effectLst>
                <a:outerShdw blurRad="38100" dist="38100" dir="2700000" algn="tl">
                  <a:srgbClr val="C0C0C0"/>
                </a:outerShdw>
              </a:effectLst>
              <a:ea typeface="黑体" panose="02010609060101010101" pitchFamily="2" charset="-122"/>
            </a:endParaRPr>
          </a:p>
        </p:txBody>
      </p:sp>
      <p:sp>
        <p:nvSpPr>
          <p:cNvPr id="89102" name="Text Box 14"/>
          <p:cNvSpPr txBox="1">
            <a:spLocks noChangeArrowheads="1"/>
          </p:cNvSpPr>
          <p:nvPr/>
        </p:nvSpPr>
        <p:spPr bwMode="auto">
          <a:xfrm>
            <a:off x="1075174" y="1934521"/>
            <a:ext cx="2129897"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PoliticalOrgn</a:t>
            </a:r>
            <a:endParaRPr lang="en-US" altLang="zh-CN" sz="2000" b="1" dirty="0">
              <a:latin typeface="微软雅黑" panose="020B0503020204020204" pitchFamily="34" charset="-122"/>
              <a:ea typeface="微软雅黑" panose="020B0503020204020204" pitchFamily="34" charset="-122"/>
            </a:endParaRPr>
          </a:p>
        </p:txBody>
      </p:sp>
      <p:sp>
        <p:nvSpPr>
          <p:cNvPr id="89103" name="Text Box 15"/>
          <p:cNvSpPr txBox="1">
            <a:spLocks noChangeArrowheads="1"/>
          </p:cNvSpPr>
          <p:nvPr/>
        </p:nvSpPr>
        <p:spPr bwMode="auto">
          <a:xfrm>
            <a:off x="3456796" y="1934521"/>
            <a:ext cx="2088508"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0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BusinessTax</a:t>
            </a:r>
            <a:r>
              <a:rPr lang="en-US" altLang="zh-CN" sz="1400" b="1" dirty="0">
                <a:effectLst>
                  <a:outerShdw blurRad="38100" dist="38100" dir="2700000" algn="tl">
                    <a:srgbClr val="C0C0C0"/>
                  </a:outerShdw>
                </a:effectLst>
                <a:latin typeface="黑体" panose="02010609060101010101" pitchFamily="2" charset="-122"/>
                <a:ea typeface="黑体" panose="02010609060101010101" pitchFamily="2" charset="-122"/>
              </a:rPr>
              <a:t> </a:t>
            </a:r>
            <a:endParaRPr lang="en-US" altLang="zh-CN" sz="14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8446" name="Line 18"/>
          <p:cNvSpPr>
            <a:spLocks noChangeShapeType="1"/>
          </p:cNvSpPr>
          <p:nvPr/>
        </p:nvSpPr>
        <p:spPr bwMode="auto">
          <a:xfrm flipV="1">
            <a:off x="8006750" y="3369309"/>
            <a:ext cx="19431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7" name="Line 19"/>
          <p:cNvSpPr>
            <a:spLocks noChangeShapeType="1"/>
          </p:cNvSpPr>
          <p:nvPr/>
        </p:nvSpPr>
        <p:spPr bwMode="auto">
          <a:xfrm>
            <a:off x="9931443" y="3361490"/>
            <a:ext cx="0" cy="2286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8" name="Line 20"/>
          <p:cNvSpPr>
            <a:spLocks noChangeShapeType="1"/>
          </p:cNvSpPr>
          <p:nvPr/>
        </p:nvSpPr>
        <p:spPr bwMode="auto">
          <a:xfrm>
            <a:off x="7988343" y="3361490"/>
            <a:ext cx="0" cy="2286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9" name="Line 32"/>
          <p:cNvSpPr>
            <a:spLocks noChangeShapeType="1"/>
          </p:cNvSpPr>
          <p:nvPr/>
        </p:nvSpPr>
        <p:spPr bwMode="auto">
          <a:xfrm>
            <a:off x="3180753" y="3388478"/>
            <a:ext cx="2649696" cy="222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0" name="Line 33"/>
          <p:cNvSpPr>
            <a:spLocks noChangeShapeType="1"/>
          </p:cNvSpPr>
          <p:nvPr/>
        </p:nvSpPr>
        <p:spPr bwMode="auto">
          <a:xfrm>
            <a:off x="5816729" y="3388478"/>
            <a:ext cx="0" cy="2286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1" name="Line 34"/>
          <p:cNvSpPr>
            <a:spLocks noChangeShapeType="1"/>
          </p:cNvSpPr>
          <p:nvPr/>
        </p:nvSpPr>
        <p:spPr bwMode="auto">
          <a:xfrm>
            <a:off x="3162629" y="3377365"/>
            <a:ext cx="0" cy="2286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2" name="Text Box 44"/>
          <p:cNvSpPr txBox="1">
            <a:spLocks noChangeArrowheads="1"/>
          </p:cNvSpPr>
          <p:nvPr/>
        </p:nvSpPr>
        <p:spPr bwMode="auto">
          <a:xfrm>
            <a:off x="1075174" y="2331882"/>
            <a:ext cx="2129897" cy="720197"/>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34" name="Text Box 46"/>
          <p:cNvSpPr txBox="1">
            <a:spLocks noChangeArrowheads="1"/>
          </p:cNvSpPr>
          <p:nvPr/>
        </p:nvSpPr>
        <p:spPr bwMode="auto">
          <a:xfrm>
            <a:off x="3456796" y="2331882"/>
            <a:ext cx="2088508" cy="720197"/>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38" name="Text Box 50"/>
          <p:cNvSpPr txBox="1">
            <a:spLocks noChangeArrowheads="1"/>
          </p:cNvSpPr>
          <p:nvPr/>
        </p:nvSpPr>
        <p:spPr bwMode="auto">
          <a:xfrm>
            <a:off x="5681131" y="2333470"/>
            <a:ext cx="2056099" cy="720197"/>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39" name="Text Box 51"/>
          <p:cNvSpPr txBox="1">
            <a:spLocks noChangeArrowheads="1"/>
          </p:cNvSpPr>
          <p:nvPr/>
        </p:nvSpPr>
        <p:spPr bwMode="auto">
          <a:xfrm>
            <a:off x="7969251" y="2333470"/>
            <a:ext cx="2374900" cy="720197"/>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1600"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04" name="Text Box 16"/>
          <p:cNvSpPr txBox="1">
            <a:spLocks noChangeArrowheads="1"/>
          </p:cNvSpPr>
          <p:nvPr/>
        </p:nvSpPr>
        <p:spPr bwMode="auto">
          <a:xfrm>
            <a:off x="7123155" y="3569453"/>
            <a:ext cx="2151473" cy="453183"/>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72000" rIns="0" bIns="72000">
            <a:spAutoFit/>
          </a:bodyPr>
          <a:lstStyle/>
          <a:p>
            <a:pPr algn="ctr">
              <a:spcBef>
                <a:spcPct val="50000"/>
              </a:spcBef>
              <a:defRPr/>
            </a:pPr>
            <a:r>
              <a:rPr lang="en-US" altLang="zh-CN" sz="20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FamilyTax</a:t>
            </a:r>
            <a:endParaRPr lang="en-US" altLang="zh-CN" sz="20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05" name="Text Box 17"/>
          <p:cNvSpPr txBox="1">
            <a:spLocks noChangeArrowheads="1"/>
          </p:cNvSpPr>
          <p:nvPr/>
        </p:nvSpPr>
        <p:spPr bwMode="auto">
          <a:xfrm>
            <a:off x="9431016" y="3559929"/>
            <a:ext cx="2274654"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SingleTax</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8458" name="Line 25"/>
          <p:cNvSpPr>
            <a:spLocks noChangeShapeType="1"/>
          </p:cNvSpPr>
          <p:nvPr/>
        </p:nvSpPr>
        <p:spPr bwMode="auto">
          <a:xfrm>
            <a:off x="6937978" y="5102376"/>
            <a:ext cx="2916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9" name="Line 26"/>
          <p:cNvSpPr>
            <a:spLocks noChangeShapeType="1"/>
          </p:cNvSpPr>
          <p:nvPr/>
        </p:nvSpPr>
        <p:spPr bwMode="auto">
          <a:xfrm>
            <a:off x="9843327" y="5102376"/>
            <a:ext cx="0" cy="2286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0" name="Line 27"/>
          <p:cNvSpPr>
            <a:spLocks noChangeShapeType="1"/>
          </p:cNvSpPr>
          <p:nvPr/>
        </p:nvSpPr>
        <p:spPr bwMode="auto">
          <a:xfrm>
            <a:off x="6927930" y="5102376"/>
            <a:ext cx="0" cy="2286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18" name="Text Box 30"/>
          <p:cNvSpPr txBox="1">
            <a:spLocks noChangeArrowheads="1"/>
          </p:cNvSpPr>
          <p:nvPr/>
        </p:nvSpPr>
        <p:spPr bwMode="auto">
          <a:xfrm>
            <a:off x="2078935" y="3620505"/>
            <a:ext cx="2223098"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ManufactureTax</a:t>
            </a:r>
            <a:endParaRPr lang="en-US" altLang="zh-CN" sz="20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19" name="Text Box 31"/>
          <p:cNvSpPr txBox="1">
            <a:spLocks noChangeArrowheads="1"/>
          </p:cNvSpPr>
          <p:nvPr/>
        </p:nvSpPr>
        <p:spPr bwMode="auto">
          <a:xfrm>
            <a:off x="4544964" y="3557214"/>
            <a:ext cx="2328647" cy="734412"/>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EntertainmentTax</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8463" name="Line 39"/>
          <p:cNvSpPr>
            <a:spLocks noChangeShapeType="1"/>
          </p:cNvSpPr>
          <p:nvPr/>
        </p:nvSpPr>
        <p:spPr bwMode="auto">
          <a:xfrm>
            <a:off x="1736462" y="5143651"/>
            <a:ext cx="2592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4" name="Line 40"/>
          <p:cNvSpPr>
            <a:spLocks noChangeShapeType="1"/>
          </p:cNvSpPr>
          <p:nvPr/>
        </p:nvSpPr>
        <p:spPr bwMode="auto">
          <a:xfrm>
            <a:off x="4317272" y="5143652"/>
            <a:ext cx="0" cy="230187"/>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5" name="Line 41"/>
          <p:cNvSpPr>
            <a:spLocks noChangeShapeType="1"/>
          </p:cNvSpPr>
          <p:nvPr/>
        </p:nvSpPr>
        <p:spPr bwMode="auto">
          <a:xfrm>
            <a:off x="1733473" y="5143652"/>
            <a:ext cx="0" cy="230187"/>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3" name="Text Box 55"/>
          <p:cNvSpPr txBox="1">
            <a:spLocks noChangeArrowheads="1"/>
          </p:cNvSpPr>
          <p:nvPr/>
        </p:nvSpPr>
        <p:spPr bwMode="auto">
          <a:xfrm>
            <a:off x="2078935" y="4008227"/>
            <a:ext cx="2223098" cy="79868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i="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44" name="Text Box 56"/>
          <p:cNvSpPr txBox="1">
            <a:spLocks noChangeArrowheads="1"/>
          </p:cNvSpPr>
          <p:nvPr/>
        </p:nvSpPr>
        <p:spPr bwMode="auto">
          <a:xfrm>
            <a:off x="4544964" y="3917098"/>
            <a:ext cx="2328647" cy="79868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45" name="Text Box 57"/>
          <p:cNvSpPr txBox="1">
            <a:spLocks noChangeArrowheads="1"/>
          </p:cNvSpPr>
          <p:nvPr/>
        </p:nvSpPr>
        <p:spPr bwMode="auto">
          <a:xfrm>
            <a:off x="7135855" y="3953609"/>
            <a:ext cx="2133325" cy="79868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i="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i="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46" name="Text Box 58"/>
          <p:cNvSpPr txBox="1">
            <a:spLocks noChangeArrowheads="1"/>
          </p:cNvSpPr>
          <p:nvPr/>
        </p:nvSpPr>
        <p:spPr bwMode="auto">
          <a:xfrm>
            <a:off x="9429428" y="3917097"/>
            <a:ext cx="2276902" cy="79868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11" name="Text Box 23"/>
          <p:cNvSpPr txBox="1">
            <a:spLocks noChangeArrowheads="1"/>
          </p:cNvSpPr>
          <p:nvPr/>
        </p:nvSpPr>
        <p:spPr bwMode="auto">
          <a:xfrm>
            <a:off x="5670033" y="5316688"/>
            <a:ext cx="2726878"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FamilyWithChildren</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12" name="Text Box 24"/>
          <p:cNvSpPr txBox="1">
            <a:spLocks noChangeArrowheads="1"/>
          </p:cNvSpPr>
          <p:nvPr/>
        </p:nvSpPr>
        <p:spPr bwMode="auto">
          <a:xfrm>
            <a:off x="8562813" y="5316688"/>
            <a:ext cx="2595258"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FamilyNoChildren</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25" name="Text Box 37"/>
          <p:cNvSpPr txBox="1">
            <a:spLocks noChangeArrowheads="1"/>
          </p:cNvSpPr>
          <p:nvPr/>
        </p:nvSpPr>
        <p:spPr bwMode="auto">
          <a:xfrm>
            <a:off x="497042" y="5297675"/>
            <a:ext cx="2489649"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ElectronicTax</a:t>
            </a:r>
            <a:r>
              <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26" name="Text Box 38"/>
          <p:cNvSpPr txBox="1">
            <a:spLocks noChangeArrowheads="1"/>
          </p:cNvSpPr>
          <p:nvPr/>
        </p:nvSpPr>
        <p:spPr bwMode="auto">
          <a:xfrm>
            <a:off x="3167665" y="5357963"/>
            <a:ext cx="2377639" cy="40011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AutomobileTax</a:t>
            </a:r>
            <a:r>
              <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1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33" name="Text Box 45"/>
          <p:cNvSpPr txBox="1">
            <a:spLocks noChangeArrowheads="1"/>
          </p:cNvSpPr>
          <p:nvPr/>
        </p:nvSpPr>
        <p:spPr bwMode="auto">
          <a:xfrm>
            <a:off x="492370" y="5670701"/>
            <a:ext cx="2494320" cy="79868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40" name="Text Box 52"/>
          <p:cNvSpPr txBox="1">
            <a:spLocks noChangeArrowheads="1"/>
          </p:cNvSpPr>
          <p:nvPr/>
        </p:nvSpPr>
        <p:spPr bwMode="auto">
          <a:xfrm>
            <a:off x="3164488" y="5729420"/>
            <a:ext cx="2382202" cy="79868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41" name="Text Box 53"/>
          <p:cNvSpPr txBox="1">
            <a:spLocks noChangeArrowheads="1"/>
          </p:cNvSpPr>
          <p:nvPr/>
        </p:nvSpPr>
        <p:spPr bwMode="auto">
          <a:xfrm>
            <a:off x="5670032" y="5718289"/>
            <a:ext cx="2738175" cy="79868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142" name="Text Box 54"/>
          <p:cNvSpPr txBox="1">
            <a:spLocks noChangeArrowheads="1"/>
          </p:cNvSpPr>
          <p:nvPr/>
        </p:nvSpPr>
        <p:spPr bwMode="auto">
          <a:xfrm>
            <a:off x="8548525" y="5708241"/>
            <a:ext cx="2615204" cy="798680"/>
          </a:xfrm>
          <a:prstGeom prst="rect">
            <a:avLst/>
          </a:prstGeom>
          <a:solidFill>
            <a:srgbClr val="FFFFFF"/>
          </a:solidFill>
          <a:ln w="2540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getData</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calculateTax</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85000"/>
              </a:lnSpc>
              <a:defRPr/>
            </a:pP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err="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changeTaxRate</a:t>
            </a: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8478" name="AutoShape 60"/>
          <p:cNvSpPr>
            <a:spLocks noChangeArrowheads="1"/>
          </p:cNvSpPr>
          <p:nvPr/>
        </p:nvSpPr>
        <p:spPr bwMode="auto">
          <a:xfrm>
            <a:off x="5732464" y="1342384"/>
            <a:ext cx="288925" cy="323850"/>
          </a:xfrm>
          <a:prstGeom prst="upArrow">
            <a:avLst>
              <a:gd name="adj1" fmla="val 0"/>
              <a:gd name="adj2" fmla="val 54928"/>
            </a:avLst>
          </a:prstGeom>
          <a:solidFill>
            <a:schemeClr val="accent1"/>
          </a:solidFill>
          <a:ln w="9525">
            <a:solidFill>
              <a:schemeClr val="tx1"/>
            </a:solidFill>
            <a:miter lim="800000"/>
          </a:ln>
        </p:spPr>
        <p:txBody>
          <a:bodyPr wrap="none" anchor="ctr"/>
          <a:lstStyle/>
          <a:p>
            <a:pPr algn="ctr"/>
            <a:endParaRPr lang="zh-CN" altLang="zh-CN"/>
          </a:p>
        </p:txBody>
      </p:sp>
      <p:sp>
        <p:nvSpPr>
          <p:cNvPr id="18479" name="AutoShape 61"/>
          <p:cNvSpPr>
            <a:spLocks noChangeArrowheads="1"/>
          </p:cNvSpPr>
          <p:nvPr/>
        </p:nvSpPr>
        <p:spPr bwMode="auto">
          <a:xfrm>
            <a:off x="4256039" y="3053515"/>
            <a:ext cx="288925" cy="323850"/>
          </a:xfrm>
          <a:prstGeom prst="upArrow">
            <a:avLst>
              <a:gd name="adj1" fmla="val 0"/>
              <a:gd name="adj2" fmla="val 54928"/>
            </a:avLst>
          </a:prstGeom>
          <a:solidFill>
            <a:schemeClr val="accent1"/>
          </a:solidFill>
          <a:ln w="9525">
            <a:solidFill>
              <a:schemeClr val="tx1"/>
            </a:solidFill>
            <a:miter lim="800000"/>
          </a:ln>
        </p:spPr>
        <p:txBody>
          <a:bodyPr wrap="none" anchor="ctr"/>
          <a:lstStyle/>
          <a:p>
            <a:pPr algn="ctr"/>
            <a:endParaRPr lang="zh-CN" altLang="zh-CN"/>
          </a:p>
        </p:txBody>
      </p:sp>
      <p:sp>
        <p:nvSpPr>
          <p:cNvPr id="18480" name="AutoShape 62"/>
          <p:cNvSpPr>
            <a:spLocks noChangeArrowheads="1"/>
          </p:cNvSpPr>
          <p:nvPr/>
        </p:nvSpPr>
        <p:spPr bwMode="auto">
          <a:xfrm>
            <a:off x="8790031" y="3053515"/>
            <a:ext cx="288925" cy="323850"/>
          </a:xfrm>
          <a:prstGeom prst="upArrow">
            <a:avLst>
              <a:gd name="adj1" fmla="val 0"/>
              <a:gd name="adj2" fmla="val 54928"/>
            </a:avLst>
          </a:prstGeom>
          <a:solidFill>
            <a:schemeClr val="accent1"/>
          </a:solidFill>
          <a:ln w="9525">
            <a:solidFill>
              <a:schemeClr val="tx1"/>
            </a:solidFill>
            <a:miter lim="800000"/>
          </a:ln>
        </p:spPr>
        <p:txBody>
          <a:bodyPr wrap="none" anchor="ctr"/>
          <a:lstStyle/>
          <a:p>
            <a:pPr algn="ctr"/>
            <a:endParaRPr lang="zh-CN" altLang="zh-CN"/>
          </a:p>
        </p:txBody>
      </p:sp>
      <p:sp>
        <p:nvSpPr>
          <p:cNvPr id="18481" name="AutoShape 63"/>
          <p:cNvSpPr>
            <a:spLocks noChangeArrowheads="1"/>
          </p:cNvSpPr>
          <p:nvPr/>
        </p:nvSpPr>
        <p:spPr bwMode="auto">
          <a:xfrm>
            <a:off x="2947002" y="4800751"/>
            <a:ext cx="288925" cy="323850"/>
          </a:xfrm>
          <a:prstGeom prst="upArrow">
            <a:avLst>
              <a:gd name="adj1" fmla="val 0"/>
              <a:gd name="adj2" fmla="val 54928"/>
            </a:avLst>
          </a:prstGeom>
          <a:solidFill>
            <a:schemeClr val="accent1"/>
          </a:solidFill>
          <a:ln w="9525">
            <a:solidFill>
              <a:schemeClr val="tx1"/>
            </a:solidFill>
            <a:miter lim="800000"/>
          </a:ln>
        </p:spPr>
        <p:txBody>
          <a:bodyPr wrap="none" anchor="ctr"/>
          <a:lstStyle/>
          <a:p>
            <a:pPr algn="ctr"/>
            <a:endParaRPr lang="zh-CN" altLang="zh-CN"/>
          </a:p>
        </p:txBody>
      </p:sp>
      <p:sp>
        <p:nvSpPr>
          <p:cNvPr id="18482" name="AutoShape 64"/>
          <p:cNvSpPr>
            <a:spLocks noChangeArrowheads="1"/>
          </p:cNvSpPr>
          <p:nvPr/>
        </p:nvSpPr>
        <p:spPr bwMode="auto">
          <a:xfrm>
            <a:off x="7979083" y="4764238"/>
            <a:ext cx="288925" cy="323850"/>
          </a:xfrm>
          <a:prstGeom prst="upArrow">
            <a:avLst>
              <a:gd name="adj1" fmla="val 0"/>
              <a:gd name="adj2" fmla="val 54928"/>
            </a:avLst>
          </a:prstGeom>
          <a:solidFill>
            <a:schemeClr val="accent1"/>
          </a:solidFill>
          <a:ln w="9525">
            <a:solidFill>
              <a:schemeClr val="tx1"/>
            </a:solidFill>
            <a:miter lim="800000"/>
          </a:ln>
        </p:spPr>
        <p:txBody>
          <a:bodyPr wrap="none" anchor="ctr"/>
          <a:lstStyle/>
          <a:p>
            <a:pPr algn="ctr"/>
            <a:endParaRPr lang="zh-CN" altLang="zh-CN"/>
          </a:p>
        </p:txBody>
      </p:sp>
      <p:sp>
        <p:nvSpPr>
          <p:cNvPr id="18483" name="TextBox 1"/>
          <p:cNvSpPr txBox="1">
            <a:spLocks noChangeArrowheads="1"/>
          </p:cNvSpPr>
          <p:nvPr/>
        </p:nvSpPr>
        <p:spPr bwMode="auto">
          <a:xfrm>
            <a:off x="7140618" y="117077"/>
            <a:ext cx="38321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0000CC"/>
                </a:solidFill>
                <a:latin typeface="微软雅黑" panose="020B0503020204020204" pitchFamily="34" charset="-122"/>
                <a:ea typeface="微软雅黑" panose="020B0503020204020204" pitchFamily="34" charset="-122"/>
              </a:rPr>
              <a:t>缺点</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增加方法困难</a:t>
            </a:r>
            <a:endParaRPr lang="zh-CN" altLang="en-US" sz="2800" b="1" dirty="0">
              <a:latin typeface="微软雅黑" panose="020B0503020204020204" pitchFamily="34" charset="-122"/>
              <a:ea typeface="微软雅黑" panose="020B0503020204020204" pitchFamily="34" charset="-122"/>
            </a:endParaRPr>
          </a:p>
        </p:txBody>
      </p:sp>
      <p:sp>
        <p:nvSpPr>
          <p:cNvPr id="53" name="TextBox 1"/>
          <p:cNvSpPr txBox="1">
            <a:spLocks noChangeArrowheads="1"/>
          </p:cNvSpPr>
          <p:nvPr/>
        </p:nvSpPr>
        <p:spPr bwMode="auto">
          <a:xfrm>
            <a:off x="7135855" y="570309"/>
            <a:ext cx="442979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0000CC"/>
                </a:solidFill>
                <a:latin typeface="微软雅黑" panose="020B0503020204020204" pitchFamily="34" charset="-122"/>
                <a:ea typeface="微软雅黑" panose="020B0503020204020204" pitchFamily="34" charset="-122"/>
              </a:rPr>
              <a:t>意图：</a:t>
            </a:r>
            <a:r>
              <a:rPr lang="zh-CN" altLang="en-US" sz="2800" b="1" dirty="0">
                <a:latin typeface="微软雅黑" panose="020B0503020204020204" pitchFamily="34" charset="-122"/>
                <a:ea typeface="微软雅黑" panose="020B0503020204020204" pitchFamily="34" charset="-122"/>
              </a:rPr>
              <a:t>也不希望经常修改这个层次类</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724A6AD-CC80-4707-B6AA-659E25D9A935}" type="slidenum">
              <a:rPr lang="en-US" altLang="zh-CN"/>
            </a:fld>
            <a:endParaRPr lang="en-US" altLang="zh-CN"/>
          </a:p>
        </p:txBody>
      </p:sp>
      <p:sp>
        <p:nvSpPr>
          <p:cNvPr id="8194" name="Rectangle 2"/>
          <p:cNvSpPr>
            <a:spLocks noGrp="1" noChangeArrowheads="1"/>
          </p:cNvSpPr>
          <p:nvPr>
            <p:ph idx="1"/>
          </p:nvPr>
        </p:nvSpPr>
        <p:spPr>
          <a:xfrm>
            <a:off x="977774" y="1484313"/>
            <a:ext cx="10808942" cy="3425438"/>
          </a:xfrm>
        </p:spPr>
        <p:txBody>
          <a:bodyPr>
            <a:normAutofit lnSpcReduction="10000"/>
          </a:bodyPr>
          <a:lstStyle/>
          <a:p>
            <a:pPr eaLnBrk="1" hangingPunct="1">
              <a:lnSpc>
                <a:spcPct val="110000"/>
              </a:lnSpc>
              <a:spcBef>
                <a:spcPts val="600"/>
              </a:spcBef>
              <a:buFontTx/>
              <a:buNone/>
            </a:pPr>
            <a:r>
              <a:rPr lang="zh-CN" altLang="en-US" sz="3000" b="1" dirty="0">
                <a:solidFill>
                  <a:srgbClr val="0000CC"/>
                </a:solidFill>
                <a:latin typeface="微软雅黑" panose="020B0503020204020204" pitchFamily="34" charset="-122"/>
                <a:ea typeface="微软雅黑" panose="020B0503020204020204" pitchFamily="34" charset="-122"/>
              </a:rPr>
              <a:t>改善设计：</a:t>
            </a:r>
            <a:r>
              <a:rPr lang="zh-CN" altLang="en-US" sz="3000" b="1" dirty="0">
                <a:latin typeface="微软雅黑" panose="020B0503020204020204" pitchFamily="34" charset="-122"/>
                <a:ea typeface="微软雅黑" panose="020B0503020204020204" pitchFamily="34" charset="-122"/>
              </a:rPr>
              <a:t>将具体的计算税收的方法从层次类中</a:t>
            </a:r>
            <a:r>
              <a:rPr lang="zh-CN" altLang="en-US" sz="3000" b="1" dirty="0" smtClean="0">
                <a:latin typeface="微软雅黑" panose="020B0503020204020204" pitchFamily="34" charset="-122"/>
                <a:ea typeface="微软雅黑" panose="020B0503020204020204" pitchFamily="34" charset="-122"/>
              </a:rPr>
              <a:t>分离</a:t>
            </a:r>
            <a:r>
              <a:rPr lang="zh-CN" altLang="en-US" sz="3000" b="1" dirty="0">
                <a:latin typeface="微软雅黑" panose="020B0503020204020204" pitchFamily="34" charset="-122"/>
                <a:ea typeface="微软雅黑" panose="020B0503020204020204" pitchFamily="34" charset="-122"/>
              </a:rPr>
              <a:t>出来</a:t>
            </a:r>
            <a:r>
              <a:rPr lang="zh-CN" altLang="en-US" sz="3000" b="1" dirty="0" smtClean="0">
                <a:latin typeface="微软雅黑" panose="020B0503020204020204" pitchFamily="34" charset="-122"/>
                <a:ea typeface="微软雅黑" panose="020B0503020204020204" pitchFamily="34" charset="-122"/>
              </a:rPr>
              <a:t>，</a:t>
            </a:r>
            <a:endParaRPr lang="en-US" altLang="zh-CN" sz="3000" b="1" dirty="0" smtClean="0">
              <a:latin typeface="微软雅黑" panose="020B0503020204020204" pitchFamily="34" charset="-122"/>
              <a:ea typeface="微软雅黑" panose="020B0503020204020204" pitchFamily="34" charset="-122"/>
            </a:endParaRPr>
          </a:p>
          <a:p>
            <a:pPr eaLnBrk="1" hangingPunct="1">
              <a:lnSpc>
                <a:spcPct val="110000"/>
              </a:lnSpc>
              <a:spcBef>
                <a:spcPts val="600"/>
              </a:spcBef>
              <a:buFontTx/>
              <a:buNone/>
            </a:pPr>
            <a:r>
              <a:rPr lang="en-US" altLang="zh-CN" sz="3000" b="1" dirty="0">
                <a:latin typeface="微软雅黑" panose="020B0503020204020204" pitchFamily="34" charset="-122"/>
                <a:ea typeface="微软雅黑" panose="020B0503020204020204" pitchFamily="34" charset="-122"/>
              </a:rPr>
              <a:t> </a:t>
            </a:r>
            <a:r>
              <a:rPr lang="en-US" altLang="zh-CN" sz="3000" b="1" dirty="0" smtClean="0">
                <a:latin typeface="微软雅黑" panose="020B0503020204020204" pitchFamily="34" charset="-122"/>
                <a:ea typeface="微软雅黑" panose="020B0503020204020204" pitchFamily="34" charset="-122"/>
              </a:rPr>
              <a:t>                </a:t>
            </a:r>
            <a:r>
              <a:rPr lang="zh-CN" altLang="en-US" sz="3000" b="1" dirty="0" smtClean="0">
                <a:latin typeface="微软雅黑" panose="020B0503020204020204" pitchFamily="34" charset="-122"/>
                <a:ea typeface="微软雅黑" panose="020B0503020204020204" pitchFamily="34" charset="-122"/>
              </a:rPr>
              <a:t>而在层次</a:t>
            </a:r>
            <a:r>
              <a:rPr lang="zh-CN" altLang="en-US" sz="3000" b="1" dirty="0">
                <a:latin typeface="微软雅黑" panose="020B0503020204020204" pitchFamily="34" charset="-122"/>
                <a:ea typeface="微软雅黑" panose="020B0503020204020204" pitchFamily="34" charset="-122"/>
              </a:rPr>
              <a:t>类中保留数据维护方法</a:t>
            </a:r>
            <a:r>
              <a:rPr lang="zh-CN" altLang="en-US" sz="3000" b="1" dirty="0" smtClean="0">
                <a:latin typeface="微软雅黑" panose="020B0503020204020204" pitchFamily="34" charset="-122"/>
                <a:ea typeface="微软雅黑" panose="020B0503020204020204" pitchFamily="34" charset="-122"/>
              </a:rPr>
              <a:t>。</a:t>
            </a:r>
            <a:endParaRPr lang="zh-CN" altLang="en-US" sz="3000" b="1" dirty="0">
              <a:solidFill>
                <a:srgbClr val="0000CC"/>
              </a:solidFill>
              <a:latin typeface="微软雅黑" panose="020B0503020204020204" pitchFamily="34" charset="-122"/>
              <a:ea typeface="微软雅黑" panose="020B0503020204020204" pitchFamily="34" charset="-122"/>
            </a:endParaRPr>
          </a:p>
          <a:p>
            <a:pPr>
              <a:lnSpc>
                <a:spcPct val="110000"/>
              </a:lnSpc>
              <a:buFont typeface="Wingdings" panose="05000000000000000000" pitchFamily="2" charset="2"/>
              <a:buChar char="ü"/>
            </a:pPr>
            <a:r>
              <a:rPr lang="zh-CN" altLang="en-US" sz="3000" b="1" dirty="0">
                <a:latin typeface="微软雅黑" panose="020B0503020204020204" pitchFamily="34" charset="-122"/>
                <a:ea typeface="微软雅黑" panose="020B0503020204020204" pitchFamily="34" charset="-122"/>
              </a:rPr>
              <a:t>将</a:t>
            </a:r>
            <a:r>
              <a:rPr lang="zh-CN" altLang="en-US" sz="3000" b="1" dirty="0" smtClean="0">
                <a:latin typeface="微软雅黑" panose="020B0503020204020204" pitchFamily="34" charset="-122"/>
                <a:ea typeface="微软雅黑" panose="020B0503020204020204" pitchFamily="34" charset="-122"/>
              </a:rPr>
              <a:t>经常会变化</a:t>
            </a:r>
            <a:r>
              <a:rPr lang="zh-CN" altLang="en-US" sz="3000" b="1" dirty="0">
                <a:latin typeface="微软雅黑" panose="020B0503020204020204" pitchFamily="34" charset="-122"/>
                <a:ea typeface="微软雅黑" panose="020B0503020204020204" pitchFamily="34" charset="-122"/>
              </a:rPr>
              <a:t>的</a:t>
            </a:r>
            <a:r>
              <a:rPr lang="zh-CN" altLang="en-US" sz="3000" b="1" dirty="0" smtClean="0">
                <a:latin typeface="微软雅黑" panose="020B0503020204020204" pitchFamily="34" charset="-122"/>
                <a:ea typeface="微软雅黑" panose="020B0503020204020204" pitchFamily="34" charset="-122"/>
              </a:rPr>
              <a:t>功能从</a:t>
            </a:r>
            <a:r>
              <a:rPr lang="en-US" altLang="zh-CN" sz="3000" b="1" dirty="0" smtClean="0">
                <a:latin typeface="微软雅黑" panose="020B0503020204020204" pitchFamily="34" charset="-122"/>
                <a:ea typeface="微软雅黑" panose="020B0503020204020204" pitchFamily="34" charset="-122"/>
              </a:rPr>
              <a:t>Tax</a:t>
            </a:r>
            <a:r>
              <a:rPr lang="zh-CN" altLang="en-US" sz="3000" b="1" dirty="0" smtClean="0">
                <a:latin typeface="微软雅黑" panose="020B0503020204020204" pitchFamily="34" charset="-122"/>
                <a:ea typeface="微软雅黑" panose="020B0503020204020204" pitchFamily="34" charset="-122"/>
              </a:rPr>
              <a:t>层次类中分离出来，而让原来的</a:t>
            </a:r>
            <a:r>
              <a:rPr lang="en-US" altLang="zh-CN" sz="3000" b="1" dirty="0">
                <a:latin typeface="微软雅黑" panose="020B0503020204020204" pitchFamily="34" charset="-122"/>
                <a:ea typeface="微软雅黑" panose="020B0503020204020204" pitchFamily="34" charset="-122"/>
              </a:rPr>
              <a:t>Tax</a:t>
            </a:r>
            <a:r>
              <a:rPr lang="zh-CN" altLang="en-US" sz="3000" b="1" dirty="0" smtClean="0">
                <a:latin typeface="微软雅黑" panose="020B0503020204020204" pitchFamily="34" charset="-122"/>
                <a:ea typeface="微软雅黑" panose="020B0503020204020204" pitchFamily="34" charset="-122"/>
              </a:rPr>
              <a:t>层次类保留不易变化的功能</a:t>
            </a:r>
            <a:endParaRPr lang="en-US" altLang="zh-CN" sz="3000" b="1" dirty="0" smtClean="0">
              <a:latin typeface="微软雅黑" panose="020B0503020204020204" pitchFamily="34" charset="-122"/>
              <a:ea typeface="微软雅黑" panose="020B0503020204020204" pitchFamily="34" charset="-122"/>
            </a:endParaRPr>
          </a:p>
          <a:p>
            <a:pPr>
              <a:lnSpc>
                <a:spcPct val="110000"/>
              </a:lnSpc>
              <a:buFont typeface="Wingdings" panose="05000000000000000000" pitchFamily="2" charset="2"/>
              <a:buChar char="ü"/>
            </a:pPr>
            <a:r>
              <a:rPr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创建新的类</a:t>
            </a:r>
            <a:r>
              <a:rPr lang="en-US" altLang="zh-CN" sz="3200" b="1" dirty="0" err="1" smtClean="0">
                <a:effectLst>
                  <a:outerShdw blurRad="38100" dist="38100" dir="2700000" algn="tl">
                    <a:srgbClr val="C0C0C0"/>
                  </a:outerShdw>
                </a:effectLst>
                <a:latin typeface="微软雅黑" panose="020B0503020204020204" pitchFamily="34" charset="-122"/>
                <a:ea typeface="微软雅黑" panose="020B0503020204020204" pitchFamily="34" charset="-122"/>
              </a:rPr>
              <a:t>TaxCalculator</a:t>
            </a:r>
            <a:r>
              <a:rPr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以包含</a:t>
            </a:r>
            <a:r>
              <a:rPr lang="zh-CN" altLang="en-US" sz="3200" b="1" dirty="0" smtClean="0">
                <a:latin typeface="微软雅黑" panose="020B0503020204020204" pitchFamily="34" charset="-122"/>
                <a:ea typeface="微软雅黑" panose="020B0503020204020204" pitchFamily="34" charset="-122"/>
              </a:rPr>
              <a:t>经常改变的功能</a:t>
            </a:r>
            <a:endParaRPr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110000"/>
              </a:lnSpc>
              <a:buFont typeface="Wingdings" panose="05000000000000000000" pitchFamily="2" charset="2"/>
              <a:buChar char="ü"/>
            </a:pPr>
            <a:r>
              <a:rPr lang="zh-CN" altLang="en-US" sz="3000" b="1" dirty="0" smtClean="0">
                <a:latin typeface="微软雅黑" panose="020B0503020204020204" pitchFamily="34" charset="-122"/>
                <a:ea typeface="微软雅黑" panose="020B0503020204020204" pitchFamily="34" charset="-122"/>
              </a:rPr>
              <a:t>即</a:t>
            </a:r>
            <a:r>
              <a:rPr lang="zh-CN" altLang="en-US" sz="3000" b="1" dirty="0">
                <a:latin typeface="微软雅黑" panose="020B0503020204020204" pitchFamily="34" charset="-122"/>
                <a:ea typeface="微软雅黑" panose="020B0503020204020204" pitchFamily="34" charset="-122"/>
              </a:rPr>
              <a:t>让“</a:t>
            </a:r>
            <a:r>
              <a:rPr lang="en-US" altLang="zh-CN" sz="3000" b="1" dirty="0">
                <a:latin typeface="微软雅黑" panose="020B0503020204020204" pitchFamily="34" charset="-122"/>
                <a:ea typeface="微软雅黑" panose="020B0503020204020204" pitchFamily="34" charset="-122"/>
              </a:rPr>
              <a:t>Tax”</a:t>
            </a:r>
            <a:r>
              <a:rPr lang="zh-CN" altLang="en-US" sz="3000" b="1" dirty="0">
                <a:latin typeface="微软雅黑" panose="020B0503020204020204" pitchFamily="34" charset="-122"/>
                <a:ea typeface="微软雅黑" panose="020B0503020204020204" pitchFamily="34" charset="-122"/>
              </a:rPr>
              <a:t>类独立于应用于它们的操作</a:t>
            </a:r>
            <a:r>
              <a:rPr lang="zh-CN" altLang="en-US" sz="3000" b="1" dirty="0" smtClean="0">
                <a:latin typeface="微软雅黑" panose="020B0503020204020204" pitchFamily="34" charset="-122"/>
                <a:ea typeface="微软雅黑" panose="020B0503020204020204" pitchFamily="34" charset="-122"/>
              </a:rPr>
              <a:t>。</a:t>
            </a:r>
            <a:endParaRPr lang="en-US" altLang="zh-CN" sz="3000" b="1" dirty="0">
              <a:latin typeface="微软雅黑" panose="020B0503020204020204" pitchFamily="34" charset="-122"/>
              <a:ea typeface="微软雅黑" panose="020B0503020204020204" pitchFamily="34" charset="-122"/>
            </a:endParaRPr>
          </a:p>
        </p:txBody>
      </p:sp>
      <p:sp>
        <p:nvSpPr>
          <p:cNvPr id="19459" name="Rectangle 4"/>
          <p:cNvSpPr>
            <a:spLocks noGrp="1" noChangeArrowheads="1"/>
          </p:cNvSpPr>
          <p:nvPr>
            <p:ph type="title"/>
          </p:nvPr>
        </p:nvSpPr>
        <p:spPr>
          <a:xfrm>
            <a:off x="1703388" y="333376"/>
            <a:ext cx="8748712" cy="561975"/>
          </a:xfrm>
        </p:spPr>
        <p:txBody>
          <a:bodyPr/>
          <a:lstStyle/>
          <a:p>
            <a:pPr eaLnBrk="1" hangingPunct="1"/>
            <a:r>
              <a:rPr lang="en-US" altLang="en-US" sz="2800" b="1" dirty="0">
                <a:latin typeface="微软雅黑" panose="020B0503020204020204" pitchFamily="34" charset="-122"/>
                <a:ea typeface="微软雅黑" panose="020B0503020204020204" pitchFamily="34" charset="-122"/>
              </a:rPr>
              <a:t>Example 1</a:t>
            </a:r>
            <a:r>
              <a:rPr lang="en-US" altLang="en-US" sz="2800" b="1" dirty="0" smtClean="0">
                <a:latin typeface="微软雅黑" panose="020B0503020204020204" pitchFamily="34" charset="-122"/>
                <a:ea typeface="微软雅黑" panose="020B0503020204020204" pitchFamily="34" charset="-122"/>
              </a:rPr>
              <a:t>: </a:t>
            </a:r>
            <a:r>
              <a:rPr lang="en-US" altLang="en-US" sz="2800" b="1" dirty="0">
                <a:latin typeface="微软雅黑" panose="020B0503020204020204" pitchFamily="34" charset="-122"/>
                <a:ea typeface="微软雅黑" panose="020B0503020204020204" pitchFamily="34" charset="-122"/>
              </a:rPr>
              <a:t>tax computation problem (</a:t>
            </a:r>
            <a:r>
              <a:rPr lang="en-US" altLang="en-US" sz="2800" b="1" dirty="0" err="1">
                <a:latin typeface="微软雅黑" panose="020B0503020204020204" pitchFamily="34" charset="-122"/>
                <a:ea typeface="微软雅黑" panose="020B0503020204020204" pitchFamily="34" charset="-122"/>
              </a:rPr>
              <a:t>税收问题</a:t>
            </a:r>
            <a:r>
              <a:rPr lang="en-US"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8194">
                                            <p:txEl>
                                              <p:pRg st="2" end="2"/>
                                            </p:txEl>
                                          </p:spTgt>
                                        </p:tgtEl>
                                        <p:attrNameLst>
                                          <p:attrName>style.visibility</p:attrName>
                                        </p:attrNameLst>
                                      </p:cBhvr>
                                      <p:to>
                                        <p:strVal val="visible"/>
                                      </p:to>
                                    </p:set>
                                    <p:animEffect transition="in" filter="slide(fromBottom)">
                                      <p:cBhvr>
                                        <p:cTn id="7" dur="500"/>
                                        <p:tgtEl>
                                          <p:spTgt spid="8194">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8194">
                                            <p:txEl>
                                              <p:pRg st="4" end="4"/>
                                            </p:txEl>
                                          </p:spTgt>
                                        </p:tgtEl>
                                        <p:attrNameLst>
                                          <p:attrName>style.visibility</p:attrName>
                                        </p:attrNameLst>
                                      </p:cBhvr>
                                      <p:to>
                                        <p:strVal val="visible"/>
                                      </p:to>
                                    </p:set>
                                    <p:animEffect transition="in" filter="slide(fromBottom)">
                                      <p:cBhvr>
                                        <p:cTn id="10" dur="500"/>
                                        <p:tgtEl>
                                          <p:spTgt spid="8194">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animEffect transition="in" filter="slide(fromBottom)">
                                      <p:cBhvr>
                                        <p:cTn id="13" dur="500"/>
                                        <p:tgtEl>
                                          <p:spTgt spid="8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OGFlODY0OWRhM2I1MTZkNDI2MjZmMDdiNTc4ZTFlN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15357</Words>
  <Application>WPS 演示</Application>
  <PresentationFormat>宽屏</PresentationFormat>
  <Paragraphs>1311</Paragraphs>
  <Slides>49</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Arial</vt:lpstr>
      <vt:lpstr>宋体</vt:lpstr>
      <vt:lpstr>Wingdings</vt:lpstr>
      <vt:lpstr>微软雅黑</vt:lpstr>
      <vt:lpstr>黑体</vt:lpstr>
      <vt:lpstr>Calibri</vt:lpstr>
      <vt:lpstr>Arial Unicode MS</vt:lpstr>
      <vt:lpstr>Calibri Light</vt:lpstr>
      <vt:lpstr>Times New Roman</vt:lpstr>
      <vt:lpstr>Times New Roman</vt:lpstr>
      <vt:lpstr>Arial</vt:lpstr>
      <vt:lpstr>Office 主题</vt:lpstr>
      <vt:lpstr>Lecture 7. Visitor Pattern (访问者模式)          (Behavioral)</vt:lpstr>
      <vt:lpstr>Contents of the lecture </vt:lpstr>
      <vt:lpstr>PowerPoint 演示文稿</vt:lpstr>
      <vt:lpstr>Example 1: tax computation problem (税收问题)</vt:lpstr>
      <vt:lpstr>PowerPoint 演示文稿</vt:lpstr>
      <vt:lpstr>Example 1: tax computation problem (税收问题)</vt:lpstr>
      <vt:lpstr>Example 1: tax computation problem (税收问题)</vt:lpstr>
      <vt:lpstr>PowerPoint 演示文稿</vt:lpstr>
      <vt:lpstr>Example 1: tax computation problem (税收问题)</vt:lpstr>
      <vt:lpstr>PowerPoint 演示文稿</vt:lpstr>
      <vt:lpstr>Example 1: tax computation problem (税收问题)</vt:lpstr>
      <vt:lpstr>PowerPoint 演示文稿</vt:lpstr>
      <vt:lpstr>Example 1: tax computation problem (税收问题)</vt:lpstr>
      <vt:lpstr>Example 1: tax computation problem (税收问题)</vt:lpstr>
      <vt:lpstr>Example 1: tax computation problem (税收问题)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计算机部件销售的例子</vt:lpstr>
      <vt:lpstr>计算机部件销售的例子</vt:lpstr>
      <vt:lpstr>PowerPoint 演示文稿</vt:lpstr>
      <vt:lpstr>计算机部件销售的例子</vt:lpstr>
      <vt:lpstr>计算机部件销售的例子</vt:lpstr>
      <vt:lpstr>计算机部件销售的例子</vt:lpstr>
      <vt:lpstr>PowerPoint 演示文稿</vt:lpstr>
      <vt:lpstr>计算机部件销售的例子-代码</vt:lpstr>
      <vt:lpstr>计算机部件销售的例子-代码</vt:lpstr>
      <vt:lpstr>计算机部件销售的例子-代码</vt:lpstr>
      <vt:lpstr>计算机部件销售的例子-代码</vt:lpstr>
      <vt:lpstr>计算机部件销售的例子-代码</vt:lpstr>
      <vt:lpstr>计算机部件销售的例子-代码</vt:lpstr>
      <vt:lpstr>几何形状计算问题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 访问者模式的重点</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Visitor Pattern (访问者模式)          (Behavioral)</dc:title>
  <dc:creator>Microsoft 帐户</dc:creator>
  <cp:lastModifiedBy>光追</cp:lastModifiedBy>
  <cp:revision>141</cp:revision>
  <dcterms:created xsi:type="dcterms:W3CDTF">2022-10-24T11:31:00Z</dcterms:created>
  <dcterms:modified xsi:type="dcterms:W3CDTF">2024-01-02T16:44:15Z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8CB51249B058490B9A86AF9F222E5EFB_12</vt:lpwstr>
  </property>
  <property fmtid="{D5CDD505-2E9C-101B-9397-08002B2CF9AE}" pid="3" name="KSOProductBuildVer">
    <vt:lpwstr>2052-12.1.0.16120</vt:lpwstr>
  </property>
</Properties>
</file>