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9" r:id="rId40"/>
    <p:sldId id="297"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128054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408891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144730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184982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293229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366707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119047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54781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162678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363362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D10A0F-12BD-463E-A782-EF015A5E506E}" type="datetimeFigureOut">
              <a:rPr lang="zh-CN" altLang="en-US" smtClean="0"/>
              <a:t>2023-11-19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241551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10A0F-12BD-463E-A782-EF015A5E506E}" type="datetimeFigureOut">
              <a:rPr lang="zh-CN" altLang="en-US" smtClean="0"/>
              <a:t>2023-11-19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0826E-C29E-41F8-AD8E-C75BA6ADE2BD}" type="slidenum">
              <a:rPr lang="zh-CN" altLang="en-US" smtClean="0"/>
              <a:t>‹#›</a:t>
            </a:fld>
            <a:endParaRPr lang="zh-CN" altLang="en-US"/>
          </a:p>
        </p:txBody>
      </p:sp>
    </p:spTree>
    <p:extLst>
      <p:ext uri="{BB962C8B-B14F-4D97-AF65-F5344CB8AC3E}">
        <p14:creationId xmlns:p14="http://schemas.microsoft.com/office/powerpoint/2010/main" val="1947363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jpeg"/><Relationship Id="rId2" Type="http://schemas.openxmlformats.org/officeDocument/2006/relationships/hyperlink" Target="http://images.google.cn/imgres?imgurl=http://www.triphr.com/job/company/uppic/2006-5/200652795155636.jpg&amp;imgrefurl=http://www.triphr.com/job/company_252627.html&amp;h=834&amp;w=1024&amp;sz=88&amp;hl=zh-CN&amp;start=1&amp;usg=__2HlTHGL8mpFKEN_lFvFcqn7Lmjc=&amp;tbnid=aStRcPmqEgHS8M:&amp;tbnh=122&amp;tbnw=150&amp;prev=/images?q=hotel&amp;gbv=2&amp;ndsp=20&amp;hl=zh-CN&amp;newwindow=1&amp;sa=N" TargetMode="External"/><Relationship Id="rId1" Type="http://schemas.openxmlformats.org/officeDocument/2006/relationships/slideLayout" Target="../slideLayouts/slideLayout2.xml"/><Relationship Id="rId6" Type="http://schemas.openxmlformats.org/officeDocument/2006/relationships/hyperlink" Target="http://images.google.cn/imgres?imgurl=http://www.lotour.com/UserFiles/01084581/shendibaodajiaotang.jpg&amp;imgrefurl=http://www.lotour.com/member/travel/12282/product-207771.html&amp;h=280&amp;w=455&amp;sz=47&amp;hl=zh-CN&amp;start=24&amp;usg=__08dJmwSv_1afrw1NdzfxPZnXDUM=&amp;tbnid=NsEaJFissTPEeM:&amp;tbnh=79&amp;tbnw=128&amp;prev=/images?q=%E4%B8%AD%E5%9B%BD%E6%97%85%E6%B8%B8%E5%85%AC%E5%8F%B8&amp;start=20&amp;gbv=2&amp;ndsp=20&amp;hl=zh-CN&amp;newwindow=1&amp;sa=N" TargetMode="External"/><Relationship Id="rId5" Type="http://schemas.openxmlformats.org/officeDocument/2006/relationships/image" Target="../media/image8.jpeg"/><Relationship Id="rId4" Type="http://schemas.openxmlformats.org/officeDocument/2006/relationships/hyperlink" Target="http://images.google.cn/imgres?imgurl=http://images.beijing2008.cn/20080309/Img214264295.jpg&amp;imgrefurl=http://en.beijing2008.cn/news/olympiccities/shanghai/n214264291.shtml&amp;h=300&amp;w=450&amp;sz=27&amp;hl=zh-CN&amp;start=11&amp;usg=__U7Ud5jIKn3BWNmtHI1hFP8zy2fw=&amp;tbnid=t0aTdg2h0rL6IM:&amp;tbnh=85&amp;tbnw=127&amp;prev=/images?q=pudong+airport&amp;gbv=2&amp;hl=zh-CN&amp;newwindow=1&amp;sa=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jpeg"/><Relationship Id="rId2" Type="http://schemas.openxmlformats.org/officeDocument/2006/relationships/hyperlink" Target="http://images.google.cn/imgres?imgurl=http://www.triphr.com/job/company/uppic/2006-5/200652795155636.jpg&amp;imgrefurl=http://www.triphr.com/job/company_252627.html&amp;h=834&amp;w=1024&amp;sz=88&amp;hl=zh-CN&amp;start=1&amp;usg=__2HlTHGL8mpFKEN_lFvFcqn7Lmjc=&amp;tbnid=aStRcPmqEgHS8M:&amp;tbnh=122&amp;tbnw=150&amp;prev=/images?q=hotel&amp;gbv=2&amp;ndsp=20&amp;hl=zh-CN&amp;newwindow=1&amp;sa=N" TargetMode="External"/><Relationship Id="rId1" Type="http://schemas.openxmlformats.org/officeDocument/2006/relationships/slideLayout" Target="../slideLayouts/slideLayout2.xml"/><Relationship Id="rId6" Type="http://schemas.openxmlformats.org/officeDocument/2006/relationships/hyperlink" Target="http://images.google.cn/imgres?imgurl=http://www.lotour.com/UserFiles/01084581/shendibaodajiaotang.jpg&amp;imgrefurl=http://www.lotour.com/member/travel/12282/product-207771.html&amp;h=280&amp;w=455&amp;sz=47&amp;hl=zh-CN&amp;start=24&amp;usg=__08dJmwSv_1afrw1NdzfxPZnXDUM=&amp;tbnid=NsEaJFissTPEeM:&amp;tbnh=79&amp;tbnw=128&amp;prev=/images?q=%E4%B8%AD%E5%9B%BD%E6%97%85%E6%B8%B8%E5%85%AC%E5%8F%B8&amp;start=20&amp;gbv=2&amp;ndsp=20&amp;hl=zh-CN&amp;newwindow=1&amp;sa=N" TargetMode="External"/><Relationship Id="rId5" Type="http://schemas.openxmlformats.org/officeDocument/2006/relationships/image" Target="../media/image8.jpeg"/><Relationship Id="rId4" Type="http://schemas.openxmlformats.org/officeDocument/2006/relationships/hyperlink" Target="http://images.google.cn/imgres?imgurl=http://images.beijing2008.cn/20080309/Img214264295.jpg&amp;imgrefurl=http://en.beijing2008.cn/news/olympiccities/shanghai/n214264291.shtml&amp;h=300&amp;w=450&amp;sz=27&amp;hl=zh-CN&amp;start=11&amp;usg=__U7Ud5jIKn3BWNmtHI1hFP8zy2fw=&amp;tbnid=t0aTdg2h0rL6IM:&amp;tbnh=85&amp;tbnw=127&amp;prev=/images?q=pudong+airport&amp;gbv=2&amp;hl=zh-CN&amp;newwindow=1&amp;sa=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74825" y="260351"/>
            <a:ext cx="8528050" cy="1439863"/>
          </a:xfrm>
        </p:spPr>
        <p:txBody>
          <a:bodyPr/>
          <a:lstStyle/>
          <a:p>
            <a:pPr eaLnBrk="1" hangingPunct="1">
              <a:defRPr/>
            </a:pPr>
            <a:r>
              <a:rPr lang="en-US" altLang="zh-CN"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Lecture 8. Mediator Pattern</a:t>
            </a:r>
            <a:br>
              <a:rPr lang="en-US" altLang="zh-CN"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en-US" altLang="zh-CN"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(Behavioral)</a:t>
            </a:r>
          </a:p>
        </p:txBody>
      </p:sp>
      <p:sp>
        <p:nvSpPr>
          <p:cNvPr id="2050" name="Text Box 4"/>
          <p:cNvSpPr txBox="1">
            <a:spLocks noChangeArrowheads="1"/>
          </p:cNvSpPr>
          <p:nvPr/>
        </p:nvSpPr>
        <p:spPr bwMode="auto">
          <a:xfrm>
            <a:off x="3286125" y="4860926"/>
            <a:ext cx="56896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dirty="0"/>
              <a:t>Professor:</a:t>
            </a:r>
            <a:r>
              <a:rPr lang="en-US" altLang="zh-CN" sz="2800" b="1" dirty="0"/>
              <a:t> </a:t>
            </a:r>
          </a:p>
          <a:p>
            <a:pPr algn="ctr"/>
            <a:r>
              <a:rPr lang="en-US" altLang="zh-CN" sz="2800" b="1" dirty="0" err="1"/>
              <a:t>Yushan</a:t>
            </a:r>
            <a:r>
              <a:rPr lang="en-US" altLang="zh-CN" sz="2800" b="1" dirty="0"/>
              <a:t> (Michael) Sun</a:t>
            </a:r>
          </a:p>
          <a:p>
            <a:pPr algn="ctr"/>
            <a:r>
              <a:rPr lang="en-US" altLang="zh-CN" sz="2800" b="1" dirty="0"/>
              <a:t>Fall </a:t>
            </a:r>
            <a:r>
              <a:rPr lang="en-US" altLang="zh-CN" sz="2800" b="1" dirty="0" smtClean="0"/>
              <a:t>2023</a:t>
            </a:r>
            <a:endParaRPr lang="en-US" altLang="zh-CN" sz="2800" b="1" dirty="0"/>
          </a:p>
        </p:txBody>
      </p:sp>
      <p:sp>
        <p:nvSpPr>
          <p:cNvPr id="2051" name="矩形 5"/>
          <p:cNvSpPr>
            <a:spLocks noChangeArrowheads="1"/>
          </p:cNvSpPr>
          <p:nvPr/>
        </p:nvSpPr>
        <p:spPr bwMode="auto">
          <a:xfrm>
            <a:off x="869133" y="2311074"/>
            <a:ext cx="1052918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buFontTx/>
              <a:buChar char="•"/>
            </a:pPr>
            <a:r>
              <a:rPr lang="zh-CN" altLang="zh-CN" sz="2400" b="1" dirty="0">
                <a:latin typeface="微软雅黑" panose="020B0503020204020204" pitchFamily="34" charset="-122"/>
                <a:ea typeface="微软雅黑" panose="020B0503020204020204" pitchFamily="34" charset="-122"/>
              </a:rPr>
              <a:t>行为模式关心算法和对象之间的责任分配。</a:t>
            </a:r>
            <a:endParaRPr lang="en-US" altLang="zh-CN" sz="2400" b="1" dirty="0">
              <a:latin typeface="微软雅黑" panose="020B0503020204020204" pitchFamily="34" charset="-122"/>
              <a:ea typeface="微软雅黑" panose="020B0503020204020204" pitchFamily="34" charset="-122"/>
            </a:endParaRPr>
          </a:p>
          <a:p>
            <a:pPr>
              <a:spcBef>
                <a:spcPts val="600"/>
              </a:spcBef>
              <a:buFontTx/>
              <a:buChar char="•"/>
            </a:pPr>
            <a:r>
              <a:rPr lang="zh-CN" altLang="zh-CN" sz="2400" b="1" dirty="0">
                <a:latin typeface="微软雅黑" panose="020B0503020204020204" pitchFamily="34" charset="-122"/>
                <a:ea typeface="微软雅黑" panose="020B0503020204020204" pitchFamily="34" charset="-122"/>
              </a:rPr>
              <a:t>它关心的不仅仅描述对象或类的模式，而是要更加侧重描述它们之间的通信模式。</a:t>
            </a:r>
            <a:endParaRPr lang="en-US" altLang="zh-CN" sz="2400" b="1" dirty="0">
              <a:latin typeface="微软雅黑" panose="020B0503020204020204" pitchFamily="34" charset="-122"/>
              <a:ea typeface="微软雅黑" panose="020B0503020204020204" pitchFamily="34" charset="-122"/>
            </a:endParaRPr>
          </a:p>
          <a:p>
            <a:pPr>
              <a:spcBef>
                <a:spcPts val="600"/>
              </a:spcBef>
              <a:buFontTx/>
              <a:buChar char="•"/>
            </a:pPr>
            <a:r>
              <a:rPr lang="zh-CN" altLang="zh-CN" sz="2400" b="1" dirty="0">
                <a:latin typeface="微软雅黑" panose="020B0503020204020204" pitchFamily="34" charset="-122"/>
                <a:ea typeface="微软雅黑" panose="020B0503020204020204" pitchFamily="34" charset="-122"/>
              </a:rPr>
              <a:t>行为模式刻画了很难在运行时跟踪的复杂的控制流。该模式将软件开发者的注意力从控制流转移到对象相互关联的方式方面。</a:t>
            </a:r>
          </a:p>
        </p:txBody>
      </p:sp>
    </p:spTree>
    <p:extLst>
      <p:ext uri="{BB962C8B-B14F-4D97-AF65-F5344CB8AC3E}">
        <p14:creationId xmlns:p14="http://schemas.microsoft.com/office/powerpoint/2010/main" val="1940235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3565525" y="115888"/>
            <a:ext cx="4762500" cy="576262"/>
          </a:xfrm>
        </p:spPr>
        <p:txBody>
          <a:bodyPr/>
          <a:lstStyle/>
          <a:p>
            <a:pPr eaLnBrk="1" hangingPunct="1"/>
            <a:r>
              <a:rPr lang="en-US" altLang="zh-CN" sz="3200" b="1"/>
              <a:t>Mediator Pattern</a:t>
            </a:r>
          </a:p>
        </p:txBody>
      </p:sp>
      <p:sp>
        <p:nvSpPr>
          <p:cNvPr id="11266" name="Rectangle 3"/>
          <p:cNvSpPr>
            <a:spLocks noGrp="1" noChangeArrowheads="1"/>
          </p:cNvSpPr>
          <p:nvPr>
            <p:ph idx="1"/>
          </p:nvPr>
        </p:nvSpPr>
        <p:spPr>
          <a:xfrm>
            <a:off x="851029" y="919184"/>
            <a:ext cx="10754817" cy="1150935"/>
          </a:xfrm>
        </p:spPr>
        <p:txBody>
          <a:bodyPr vert="horz" lIns="0" tIns="45720" rIns="0" bIns="45720" rtlCol="0">
            <a:normAutofit/>
          </a:bodyPr>
          <a:lstStyle/>
          <a:p>
            <a:pPr eaLnBrk="1" hangingPunct="1">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随着</a:t>
            </a:r>
            <a:r>
              <a:rPr lang="zh-CN" altLang="en-US" b="1" dirty="0">
                <a:latin typeface="微软雅黑" panose="020B0503020204020204" pitchFamily="34" charset="-122"/>
                <a:ea typeface="微软雅黑" panose="020B0503020204020204" pitchFamily="34" charset="-122"/>
              </a:rPr>
              <a:t>对象数量的增加，这种类型的直接交互可能会导致对象之间引用的复杂迷宫</a:t>
            </a:r>
            <a:r>
              <a:rPr lang="zh-CN" altLang="en-US" b="1" dirty="0" smtClean="0">
                <a:latin typeface="微软雅黑" panose="020B0503020204020204" pitchFamily="34" charset="-122"/>
                <a:ea typeface="微软雅黑" panose="020B0503020204020204" pitchFamily="34" charset="-122"/>
              </a:rPr>
              <a:t>。高耦合。</a:t>
            </a:r>
            <a:endParaRPr lang="en-US" altLang="zh-CN" b="1" dirty="0">
              <a:latin typeface="微软雅黑" panose="020B0503020204020204" pitchFamily="34" charset="-122"/>
              <a:ea typeface="微软雅黑" panose="020B0503020204020204" pitchFamily="34" charset="-122"/>
            </a:endParaRPr>
          </a:p>
        </p:txBody>
      </p:sp>
      <p:sp>
        <p:nvSpPr>
          <p:cNvPr id="11267" name="Oval 5"/>
          <p:cNvSpPr>
            <a:spLocks noChangeArrowheads="1"/>
          </p:cNvSpPr>
          <p:nvPr/>
        </p:nvSpPr>
        <p:spPr bwMode="auto">
          <a:xfrm>
            <a:off x="2709800" y="2706910"/>
            <a:ext cx="540000" cy="540000"/>
          </a:xfrm>
          <a:prstGeom prst="ellipse">
            <a:avLst/>
          </a:prstGeom>
          <a:solidFill>
            <a:srgbClr val="FFFF00">
              <a:alpha val="30000"/>
            </a:srgbClr>
          </a:solidFill>
          <a:ln w="19050">
            <a:solidFill>
              <a:schemeClr val="tx1"/>
            </a:solidFill>
            <a:round/>
            <a:headEnd/>
            <a:tailEnd/>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B</a:t>
            </a:r>
          </a:p>
        </p:txBody>
      </p:sp>
      <p:sp>
        <p:nvSpPr>
          <p:cNvPr id="11268" name="Oval 6"/>
          <p:cNvSpPr>
            <a:spLocks noChangeArrowheads="1"/>
          </p:cNvSpPr>
          <p:nvPr/>
        </p:nvSpPr>
        <p:spPr bwMode="auto">
          <a:xfrm>
            <a:off x="4262880" y="5727307"/>
            <a:ext cx="540000" cy="540000"/>
          </a:xfrm>
          <a:prstGeom prst="ellipse">
            <a:avLst/>
          </a:prstGeom>
          <a:solidFill>
            <a:srgbClr val="FFFF00">
              <a:alpha val="30000"/>
            </a:srgbClr>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E</a:t>
            </a:r>
          </a:p>
        </p:txBody>
      </p:sp>
      <p:sp>
        <p:nvSpPr>
          <p:cNvPr id="11269" name="Oval 7"/>
          <p:cNvSpPr>
            <a:spLocks noChangeArrowheads="1"/>
          </p:cNvSpPr>
          <p:nvPr/>
        </p:nvSpPr>
        <p:spPr bwMode="auto">
          <a:xfrm>
            <a:off x="4158609" y="1967677"/>
            <a:ext cx="540000" cy="540000"/>
          </a:xfrm>
          <a:prstGeom prst="ellipse">
            <a:avLst/>
          </a:prstGeom>
          <a:solidFill>
            <a:srgbClr val="FFFF00">
              <a:alpha val="30000"/>
            </a:srgbClr>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A</a:t>
            </a:r>
          </a:p>
        </p:txBody>
      </p:sp>
      <p:sp>
        <p:nvSpPr>
          <p:cNvPr id="11270" name="Oval 8"/>
          <p:cNvSpPr>
            <a:spLocks noChangeArrowheads="1"/>
          </p:cNvSpPr>
          <p:nvPr/>
        </p:nvSpPr>
        <p:spPr bwMode="auto">
          <a:xfrm>
            <a:off x="2001812" y="3733967"/>
            <a:ext cx="540000" cy="540000"/>
          </a:xfrm>
          <a:prstGeom prst="ellipse">
            <a:avLst/>
          </a:prstGeom>
          <a:solidFill>
            <a:srgbClr val="FFFF00">
              <a:alpha val="30000"/>
            </a:srgbClr>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C</a:t>
            </a:r>
          </a:p>
        </p:txBody>
      </p:sp>
      <p:sp>
        <p:nvSpPr>
          <p:cNvPr id="11271" name="Oval 9"/>
          <p:cNvSpPr>
            <a:spLocks noChangeArrowheads="1"/>
          </p:cNvSpPr>
          <p:nvPr/>
        </p:nvSpPr>
        <p:spPr bwMode="auto">
          <a:xfrm>
            <a:off x="2649512" y="4988074"/>
            <a:ext cx="540000" cy="540000"/>
          </a:xfrm>
          <a:prstGeom prst="ellipse">
            <a:avLst/>
          </a:prstGeom>
          <a:solidFill>
            <a:srgbClr val="FFFF00">
              <a:alpha val="30000"/>
            </a:srgbClr>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D</a:t>
            </a:r>
          </a:p>
        </p:txBody>
      </p:sp>
      <p:sp>
        <p:nvSpPr>
          <p:cNvPr id="11272" name="Oval 10"/>
          <p:cNvSpPr>
            <a:spLocks noChangeArrowheads="1"/>
          </p:cNvSpPr>
          <p:nvPr/>
        </p:nvSpPr>
        <p:spPr bwMode="auto">
          <a:xfrm>
            <a:off x="6153537" y="3653583"/>
            <a:ext cx="540000" cy="540000"/>
          </a:xfrm>
          <a:prstGeom prst="ellipse">
            <a:avLst/>
          </a:prstGeom>
          <a:solidFill>
            <a:srgbClr val="FFFF00">
              <a:alpha val="30000"/>
            </a:srgbClr>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G</a:t>
            </a:r>
          </a:p>
        </p:txBody>
      </p:sp>
      <p:sp>
        <p:nvSpPr>
          <p:cNvPr id="11273" name="Oval 11"/>
          <p:cNvSpPr>
            <a:spLocks noChangeArrowheads="1"/>
          </p:cNvSpPr>
          <p:nvPr/>
        </p:nvSpPr>
        <p:spPr bwMode="auto">
          <a:xfrm>
            <a:off x="5473006" y="2666718"/>
            <a:ext cx="540000" cy="540000"/>
          </a:xfrm>
          <a:prstGeom prst="ellipse">
            <a:avLst/>
          </a:prstGeom>
          <a:solidFill>
            <a:srgbClr val="FFFF00">
              <a:alpha val="30000"/>
            </a:srgbClr>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H</a:t>
            </a:r>
          </a:p>
        </p:txBody>
      </p:sp>
      <p:sp>
        <p:nvSpPr>
          <p:cNvPr id="11274" name="Oval 12"/>
          <p:cNvSpPr>
            <a:spLocks noChangeArrowheads="1"/>
          </p:cNvSpPr>
          <p:nvPr/>
        </p:nvSpPr>
        <p:spPr bwMode="auto">
          <a:xfrm>
            <a:off x="5505837" y="4935145"/>
            <a:ext cx="540000" cy="540000"/>
          </a:xfrm>
          <a:prstGeom prst="ellipse">
            <a:avLst/>
          </a:prstGeom>
          <a:solidFill>
            <a:srgbClr val="FFFF00">
              <a:alpha val="30000"/>
            </a:srgbClr>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F</a:t>
            </a:r>
          </a:p>
        </p:txBody>
      </p:sp>
      <p:sp>
        <p:nvSpPr>
          <p:cNvPr id="11275" name="Line 13"/>
          <p:cNvSpPr>
            <a:spLocks noChangeShapeType="1"/>
          </p:cNvSpPr>
          <p:nvPr/>
        </p:nvSpPr>
        <p:spPr bwMode="auto">
          <a:xfrm flipH="1">
            <a:off x="3200787" y="2415783"/>
            <a:ext cx="1008063" cy="5048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76" name="Line 14"/>
          <p:cNvSpPr>
            <a:spLocks noChangeShapeType="1"/>
          </p:cNvSpPr>
          <p:nvPr/>
        </p:nvSpPr>
        <p:spPr bwMode="auto">
          <a:xfrm flipV="1">
            <a:off x="2480061" y="3207945"/>
            <a:ext cx="433388" cy="576263"/>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77" name="Line 15"/>
          <p:cNvSpPr>
            <a:spLocks noChangeShapeType="1"/>
          </p:cNvSpPr>
          <p:nvPr/>
        </p:nvSpPr>
        <p:spPr bwMode="auto">
          <a:xfrm>
            <a:off x="2480062" y="4144569"/>
            <a:ext cx="360363" cy="8636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78" name="Line 16"/>
          <p:cNvSpPr>
            <a:spLocks noChangeShapeType="1"/>
          </p:cNvSpPr>
          <p:nvPr/>
        </p:nvSpPr>
        <p:spPr bwMode="auto">
          <a:xfrm>
            <a:off x="3200787" y="5295508"/>
            <a:ext cx="1152525" cy="5048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79" name="Line 17"/>
          <p:cNvSpPr>
            <a:spLocks noChangeShapeType="1"/>
          </p:cNvSpPr>
          <p:nvPr/>
        </p:nvSpPr>
        <p:spPr bwMode="auto">
          <a:xfrm>
            <a:off x="4569211" y="2415783"/>
            <a:ext cx="863600" cy="5048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0" name="Line 18"/>
          <p:cNvSpPr>
            <a:spLocks noChangeShapeType="1"/>
          </p:cNvSpPr>
          <p:nvPr/>
        </p:nvSpPr>
        <p:spPr bwMode="auto">
          <a:xfrm>
            <a:off x="5721736" y="3207945"/>
            <a:ext cx="431800" cy="576263"/>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1" name="Line 19"/>
          <p:cNvSpPr>
            <a:spLocks noChangeShapeType="1"/>
          </p:cNvSpPr>
          <p:nvPr/>
        </p:nvSpPr>
        <p:spPr bwMode="auto">
          <a:xfrm flipH="1">
            <a:off x="5793174" y="4216008"/>
            <a:ext cx="576262" cy="7207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2" name="Line 20"/>
          <p:cNvSpPr>
            <a:spLocks noChangeShapeType="1"/>
          </p:cNvSpPr>
          <p:nvPr/>
        </p:nvSpPr>
        <p:spPr bwMode="auto">
          <a:xfrm flipV="1">
            <a:off x="4785112" y="5295507"/>
            <a:ext cx="792163" cy="57626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3" name="Line 21"/>
          <p:cNvSpPr>
            <a:spLocks noChangeShapeType="1"/>
          </p:cNvSpPr>
          <p:nvPr/>
        </p:nvSpPr>
        <p:spPr bwMode="auto">
          <a:xfrm flipV="1">
            <a:off x="2480062" y="2487219"/>
            <a:ext cx="1800225" cy="151288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4" name="Line 22"/>
          <p:cNvSpPr>
            <a:spLocks noChangeShapeType="1"/>
          </p:cNvSpPr>
          <p:nvPr/>
        </p:nvSpPr>
        <p:spPr bwMode="auto">
          <a:xfrm flipV="1">
            <a:off x="3200787" y="2560245"/>
            <a:ext cx="1152525" cy="2519363"/>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5" name="Line 23"/>
          <p:cNvSpPr>
            <a:spLocks noChangeShapeType="1"/>
          </p:cNvSpPr>
          <p:nvPr/>
        </p:nvSpPr>
        <p:spPr bwMode="auto">
          <a:xfrm>
            <a:off x="4424750" y="2560244"/>
            <a:ext cx="73025" cy="316865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6" name="Line 24"/>
          <p:cNvSpPr>
            <a:spLocks noChangeShapeType="1"/>
          </p:cNvSpPr>
          <p:nvPr/>
        </p:nvSpPr>
        <p:spPr bwMode="auto">
          <a:xfrm>
            <a:off x="4424750" y="2487219"/>
            <a:ext cx="1081087" cy="252095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7" name="Line 25"/>
          <p:cNvSpPr>
            <a:spLocks noChangeShapeType="1"/>
          </p:cNvSpPr>
          <p:nvPr/>
        </p:nvSpPr>
        <p:spPr bwMode="auto">
          <a:xfrm>
            <a:off x="4497774" y="2487220"/>
            <a:ext cx="1655762" cy="15843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8" name="Line 26"/>
          <p:cNvSpPr>
            <a:spLocks noChangeShapeType="1"/>
          </p:cNvSpPr>
          <p:nvPr/>
        </p:nvSpPr>
        <p:spPr bwMode="auto">
          <a:xfrm>
            <a:off x="3056324" y="3207944"/>
            <a:ext cx="0" cy="172878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9" name="Line 27"/>
          <p:cNvSpPr>
            <a:spLocks noChangeShapeType="1"/>
          </p:cNvSpPr>
          <p:nvPr/>
        </p:nvSpPr>
        <p:spPr bwMode="auto">
          <a:xfrm>
            <a:off x="3200787" y="3207944"/>
            <a:ext cx="1152525" cy="252095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0" name="Line 28"/>
          <p:cNvSpPr>
            <a:spLocks noChangeShapeType="1"/>
          </p:cNvSpPr>
          <p:nvPr/>
        </p:nvSpPr>
        <p:spPr bwMode="auto">
          <a:xfrm>
            <a:off x="3200786" y="3136508"/>
            <a:ext cx="2305050" cy="20161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1" name="Line 29"/>
          <p:cNvSpPr>
            <a:spLocks noChangeShapeType="1"/>
          </p:cNvSpPr>
          <p:nvPr/>
        </p:nvSpPr>
        <p:spPr bwMode="auto">
          <a:xfrm>
            <a:off x="3200787" y="3063482"/>
            <a:ext cx="2879725" cy="100806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2" name="Line 30"/>
          <p:cNvSpPr>
            <a:spLocks noChangeShapeType="1"/>
          </p:cNvSpPr>
          <p:nvPr/>
        </p:nvSpPr>
        <p:spPr bwMode="auto">
          <a:xfrm>
            <a:off x="3272225" y="2992044"/>
            <a:ext cx="2160587" cy="7143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3" name="Line 31"/>
          <p:cNvSpPr>
            <a:spLocks noChangeShapeType="1"/>
          </p:cNvSpPr>
          <p:nvPr/>
        </p:nvSpPr>
        <p:spPr bwMode="auto">
          <a:xfrm>
            <a:off x="2553087" y="4144570"/>
            <a:ext cx="1800225" cy="15843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4" name="Line 32"/>
          <p:cNvSpPr>
            <a:spLocks noChangeShapeType="1"/>
          </p:cNvSpPr>
          <p:nvPr/>
        </p:nvSpPr>
        <p:spPr bwMode="auto">
          <a:xfrm>
            <a:off x="2624525" y="4000108"/>
            <a:ext cx="2808287" cy="11525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5" name="Line 33"/>
          <p:cNvSpPr>
            <a:spLocks noChangeShapeType="1"/>
          </p:cNvSpPr>
          <p:nvPr/>
        </p:nvSpPr>
        <p:spPr bwMode="auto">
          <a:xfrm>
            <a:off x="2624525" y="3928669"/>
            <a:ext cx="3455987" cy="2159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6" name="Line 34"/>
          <p:cNvSpPr>
            <a:spLocks noChangeShapeType="1"/>
          </p:cNvSpPr>
          <p:nvPr/>
        </p:nvSpPr>
        <p:spPr bwMode="auto">
          <a:xfrm flipV="1">
            <a:off x="2553087" y="3136508"/>
            <a:ext cx="2879725" cy="719137"/>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7" name="Line 35"/>
          <p:cNvSpPr>
            <a:spLocks noChangeShapeType="1"/>
          </p:cNvSpPr>
          <p:nvPr/>
        </p:nvSpPr>
        <p:spPr bwMode="auto">
          <a:xfrm>
            <a:off x="3200786" y="5152633"/>
            <a:ext cx="2305050" cy="71437"/>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8" name="Line 36"/>
          <p:cNvSpPr>
            <a:spLocks noChangeShapeType="1"/>
          </p:cNvSpPr>
          <p:nvPr/>
        </p:nvSpPr>
        <p:spPr bwMode="auto">
          <a:xfrm flipV="1">
            <a:off x="3129350" y="4144569"/>
            <a:ext cx="3095625" cy="93503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9" name="Line 37"/>
          <p:cNvSpPr>
            <a:spLocks noChangeShapeType="1"/>
          </p:cNvSpPr>
          <p:nvPr/>
        </p:nvSpPr>
        <p:spPr bwMode="auto">
          <a:xfrm flipV="1">
            <a:off x="3272224" y="3136507"/>
            <a:ext cx="2305050" cy="187166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300" name="Line 38"/>
          <p:cNvSpPr>
            <a:spLocks noChangeShapeType="1"/>
          </p:cNvSpPr>
          <p:nvPr/>
        </p:nvSpPr>
        <p:spPr bwMode="auto">
          <a:xfrm flipV="1">
            <a:off x="4640650" y="4216008"/>
            <a:ext cx="1512887" cy="1512887"/>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301" name="Line 39"/>
          <p:cNvSpPr>
            <a:spLocks noChangeShapeType="1"/>
          </p:cNvSpPr>
          <p:nvPr/>
        </p:nvSpPr>
        <p:spPr bwMode="auto">
          <a:xfrm flipV="1">
            <a:off x="4569211" y="3207945"/>
            <a:ext cx="1079500" cy="24479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302" name="Line 40"/>
          <p:cNvSpPr>
            <a:spLocks noChangeShapeType="1"/>
          </p:cNvSpPr>
          <p:nvPr/>
        </p:nvSpPr>
        <p:spPr bwMode="auto">
          <a:xfrm>
            <a:off x="5721736" y="3207944"/>
            <a:ext cx="0" cy="1728788"/>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6185" name="Rectangle 41"/>
          <p:cNvSpPr>
            <a:spLocks noChangeArrowheads="1"/>
          </p:cNvSpPr>
          <p:nvPr/>
        </p:nvSpPr>
        <p:spPr bwMode="auto">
          <a:xfrm>
            <a:off x="2063750" y="6310313"/>
            <a:ext cx="8229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buFontTx/>
              <a:buNone/>
              <a:defRPr/>
            </a:pPr>
            <a:r>
              <a:rPr lang="en-US" altLang="zh-CN" sz="2400">
                <a:effectLst>
                  <a:outerShdw blurRad="38100" dist="38100" dir="2700000" algn="tl">
                    <a:srgbClr val="C0C0C0"/>
                  </a:outerShdw>
                </a:effectLst>
              </a:rPr>
              <a:t>Point to point communication: increased number of objects</a:t>
            </a:r>
          </a:p>
        </p:txBody>
      </p:sp>
      <p:sp>
        <p:nvSpPr>
          <p:cNvPr id="43" name="Text Box 43"/>
          <p:cNvSpPr txBox="1">
            <a:spLocks noChangeArrowheads="1"/>
          </p:cNvSpPr>
          <p:nvPr/>
        </p:nvSpPr>
        <p:spPr bwMode="auto">
          <a:xfrm>
            <a:off x="7055743" y="3063482"/>
            <a:ext cx="414768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0000CC"/>
                </a:solidFill>
                <a:latin typeface="微软雅黑" panose="020B0503020204020204" pitchFamily="34" charset="-122"/>
                <a:ea typeface="微软雅黑" panose="020B0503020204020204" pitchFamily="34" charset="-122"/>
              </a:rPr>
              <a:t>如果要增加一个新的类，则所有类的接口均需要改变</a:t>
            </a:r>
          </a:p>
        </p:txBody>
      </p:sp>
    </p:spTree>
    <p:extLst>
      <p:ext uri="{BB962C8B-B14F-4D97-AF65-F5344CB8AC3E}">
        <p14:creationId xmlns:p14="http://schemas.microsoft.com/office/powerpoint/2010/main" val="2313986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slide(fromBottom)">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733331" y="1694524"/>
            <a:ext cx="10809838" cy="3683235"/>
          </a:xfrm>
        </p:spPr>
        <p:txBody>
          <a:bodyPr>
            <a:normAutofit/>
          </a:bodyPr>
          <a:lstStyle/>
          <a:p>
            <a:pPr marL="533400" indent="-533400">
              <a:lnSpc>
                <a:spcPct val="105000"/>
              </a:lnSpc>
              <a:buNone/>
              <a:defRPr/>
            </a:pPr>
            <a:r>
              <a:rPr lang="zh-CN" altLang="en-US" b="1" dirty="0">
                <a:solidFill>
                  <a:srgbClr val="0000CC"/>
                </a:solidFill>
                <a:latin typeface="微软雅黑" panose="020B0503020204020204" pitchFamily="34" charset="-122"/>
                <a:ea typeface="微软雅黑" panose="020B0503020204020204" pitchFamily="34" charset="-122"/>
              </a:rPr>
              <a:t>点对点通信的</a:t>
            </a:r>
            <a:r>
              <a:rPr lang="zh-CN" altLang="en-US" b="1" dirty="0" smtClean="0">
                <a:solidFill>
                  <a:srgbClr val="0000CC"/>
                </a:solidFill>
                <a:latin typeface="微软雅黑" panose="020B0503020204020204" pitchFamily="34" charset="-122"/>
                <a:ea typeface="微软雅黑" panose="020B0503020204020204" pitchFamily="34" charset="-122"/>
              </a:rPr>
              <a:t>缺点</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a:lnSpc>
                <a:spcPct val="105000"/>
              </a:lnSpc>
              <a:defRPr/>
            </a:pPr>
            <a:r>
              <a:rPr lang="zh-CN" altLang="en-US" b="1" dirty="0" smtClean="0">
                <a:latin typeface="微软雅黑" panose="020B0503020204020204" pitchFamily="34" charset="-122"/>
                <a:ea typeface="微软雅黑" panose="020B0503020204020204" pitchFamily="34" charset="-122"/>
              </a:rPr>
              <a:t>这么多对象的</a:t>
            </a:r>
            <a:r>
              <a:rPr lang="zh-CN" altLang="en-US" b="1" dirty="0">
                <a:latin typeface="微软雅黑" panose="020B0503020204020204" pitchFamily="34" charset="-122"/>
                <a:ea typeface="微软雅黑" panose="020B0503020204020204" pitchFamily="34" charset="-122"/>
              </a:rPr>
              <a:t>高度耦合导致复杂的方法</a:t>
            </a:r>
            <a:r>
              <a:rPr lang="zh-CN" altLang="en-US" b="1" dirty="0" smtClean="0">
                <a:latin typeface="微软雅黑" panose="020B0503020204020204" pitchFamily="34" charset="-122"/>
                <a:ea typeface="微软雅黑" panose="020B0503020204020204" pitchFamily="34" charset="-122"/>
              </a:rPr>
              <a:t>调用</a:t>
            </a:r>
            <a:endParaRPr lang="en-US" altLang="zh-CN" b="1" dirty="0" smtClean="0">
              <a:latin typeface="微软雅黑" panose="020B0503020204020204" pitchFamily="34" charset="-122"/>
              <a:ea typeface="微软雅黑" panose="020B0503020204020204" pitchFamily="34" charset="-122"/>
            </a:endParaRPr>
          </a:p>
          <a:p>
            <a:pPr>
              <a:lnSpc>
                <a:spcPct val="105000"/>
              </a:lnSpc>
              <a:defRPr/>
            </a:pPr>
            <a:r>
              <a:rPr lang="zh-CN" altLang="en-US" b="1" dirty="0" smtClean="0">
                <a:latin typeface="微软雅黑" panose="020B0503020204020204" pitchFamily="34" charset="-122"/>
                <a:ea typeface="微软雅黑" panose="020B0503020204020204" pitchFamily="34" charset="-122"/>
              </a:rPr>
              <a:t>影响</a:t>
            </a:r>
            <a:r>
              <a:rPr lang="zh-CN" altLang="en-US" b="1" dirty="0">
                <a:latin typeface="微软雅黑" panose="020B0503020204020204" pitchFamily="34" charset="-122"/>
                <a:ea typeface="微软雅黑" panose="020B0503020204020204" pitchFamily="34" charset="-122"/>
              </a:rPr>
              <a:t>应用程序的可维护性</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如果你要增加一个新的类，就太麻烦了</a:t>
            </a:r>
            <a:r>
              <a:rPr lang="en-US" altLang="zh-CN" b="1" dirty="0" smtClean="0">
                <a:latin typeface="微软雅黑" panose="020B0503020204020204" pitchFamily="34" charset="-122"/>
                <a:ea typeface="微软雅黑" panose="020B0503020204020204" pitchFamily="34" charset="-122"/>
              </a:rPr>
              <a:t>)</a:t>
            </a:r>
          </a:p>
          <a:p>
            <a:pPr>
              <a:lnSpc>
                <a:spcPct val="105000"/>
              </a:lnSpc>
              <a:defRPr/>
            </a:pPr>
            <a:r>
              <a:rPr lang="zh-CN" altLang="en-US" b="1" dirty="0" smtClean="0">
                <a:latin typeface="微软雅黑" panose="020B0503020204020204" pitchFamily="34" charset="-122"/>
                <a:ea typeface="微软雅黑" panose="020B0503020204020204" pitchFamily="34" charset="-122"/>
              </a:rPr>
              <a:t>由于</a:t>
            </a:r>
            <a:r>
              <a:rPr lang="zh-CN" altLang="en-US" b="1" dirty="0">
                <a:latin typeface="微软雅黑" panose="020B0503020204020204" pitchFamily="34" charset="-122"/>
                <a:ea typeface="微软雅黑" panose="020B0503020204020204" pitchFamily="34" charset="-122"/>
              </a:rPr>
              <a:t>耦合度较高，大大减少了重用这些对象的</a:t>
            </a:r>
            <a:r>
              <a:rPr lang="zh-CN" altLang="en-US" b="1" dirty="0" smtClean="0">
                <a:latin typeface="微软雅黑" panose="020B0503020204020204" pitchFamily="34" charset="-122"/>
                <a:ea typeface="微软雅黑" panose="020B0503020204020204" pitchFamily="34" charset="-122"/>
              </a:rPr>
              <a:t>范围</a:t>
            </a:r>
            <a:endParaRPr lang="en-US" altLang="zh-CN" b="1" dirty="0">
              <a:latin typeface="微软雅黑" panose="020B0503020204020204" pitchFamily="34" charset="-122"/>
              <a:ea typeface="微软雅黑" panose="020B0503020204020204" pitchFamily="34" charset="-122"/>
            </a:endParaRPr>
          </a:p>
          <a:p>
            <a:pPr>
              <a:lnSpc>
                <a:spcPct val="105000"/>
              </a:lnSpc>
              <a:defRPr/>
            </a:pPr>
            <a:endParaRPr lang="en-US" altLang="zh-CN" b="1" dirty="0" smtClean="0">
              <a:latin typeface="微软雅黑" panose="020B0503020204020204" pitchFamily="34" charset="-122"/>
              <a:ea typeface="微软雅黑" panose="020B0503020204020204" pitchFamily="34" charset="-122"/>
            </a:endParaRPr>
          </a:p>
          <a:p>
            <a:pPr>
              <a:lnSpc>
                <a:spcPct val="105000"/>
              </a:lnSpc>
              <a:defRPr/>
            </a:pPr>
            <a:r>
              <a:rPr lang="zh-CN" altLang="en-US" b="1" dirty="0" smtClean="0">
                <a:latin typeface="微软雅黑" panose="020B0503020204020204" pitchFamily="34" charset="-122"/>
                <a:ea typeface="微软雅黑" panose="020B0503020204020204" pitchFamily="34" charset="-122"/>
              </a:rPr>
              <a:t>问题</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怎样</a:t>
            </a:r>
            <a:r>
              <a:rPr lang="zh-CN" altLang="en-US" b="1" dirty="0" smtClean="0">
                <a:latin typeface="微软雅黑" panose="020B0503020204020204" pitchFamily="34" charset="-122"/>
                <a:ea typeface="微软雅黑" panose="020B0503020204020204" pitchFamily="34" charset="-122"/>
              </a:rPr>
              <a:t>克服以上问题</a:t>
            </a:r>
            <a:r>
              <a:rPr lang="en-US" altLang="zh-CN" b="1" dirty="0" smtClean="0">
                <a:solidFill>
                  <a:srgbClr val="800000"/>
                </a:solidFill>
                <a:latin typeface="微软雅黑" panose="020B0503020204020204" pitchFamily="34" charset="-122"/>
                <a:ea typeface="微软雅黑" panose="020B0503020204020204" pitchFamily="34" charset="-122"/>
              </a:rPr>
              <a:t>?</a:t>
            </a:r>
            <a:endParaRPr lang="en-US" altLang="zh-CN" b="1" dirty="0">
              <a:solidFill>
                <a:srgbClr val="800000"/>
              </a:solidFill>
              <a:latin typeface="微软雅黑" panose="020B0503020204020204" pitchFamily="34" charset="-122"/>
              <a:ea typeface="微软雅黑" panose="020B0503020204020204" pitchFamily="34" charset="-122"/>
            </a:endParaRPr>
          </a:p>
        </p:txBody>
      </p:sp>
      <p:sp>
        <p:nvSpPr>
          <p:cNvPr id="89092" name="Rectangle 4"/>
          <p:cNvSpPr>
            <a:spLocks noGrp="1" noChangeArrowheads="1"/>
          </p:cNvSpPr>
          <p:nvPr>
            <p:ph type="title"/>
          </p:nvPr>
        </p:nvSpPr>
        <p:spPr>
          <a:xfrm>
            <a:off x="4429126" y="260351"/>
            <a:ext cx="3827463" cy="561975"/>
          </a:xfrm>
        </p:spPr>
        <p:txBody>
          <a:bodyPr/>
          <a:lstStyle/>
          <a:p>
            <a:pPr eaLnBrk="1" hangingPunct="1">
              <a:defRPr/>
            </a:pPr>
            <a:r>
              <a:rPr lang="en-US" altLang="zh-CN" sz="3200" b="1" dirty="0">
                <a:effectLst>
                  <a:outerShdw blurRad="38100" dist="38100" dir="2700000" algn="tl">
                    <a:srgbClr val="C0C0C0"/>
                  </a:outerShdw>
                </a:effectLst>
              </a:rPr>
              <a:t>Mediator Pattern</a:t>
            </a:r>
          </a:p>
        </p:txBody>
      </p:sp>
    </p:spTree>
    <p:extLst>
      <p:ext uri="{BB962C8B-B14F-4D97-AF65-F5344CB8AC3E}">
        <p14:creationId xmlns:p14="http://schemas.microsoft.com/office/powerpoint/2010/main" val="323782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anim calcmode="lin" valueType="num">
                                      <p:cBhvr additive="base">
                                        <p:cTn id="7" dur="5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anim calcmode="lin" valueType="num">
                                      <p:cBhvr additive="base">
                                        <p:cTn id="13" dur="5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9091">
                                            <p:txEl>
                                              <p:pRg st="5" end="5"/>
                                            </p:txEl>
                                          </p:spTgt>
                                        </p:tgtEl>
                                        <p:attrNameLst>
                                          <p:attrName>style.visibility</p:attrName>
                                        </p:attrNameLst>
                                      </p:cBhvr>
                                      <p:to>
                                        <p:strVal val="visible"/>
                                      </p:to>
                                    </p:set>
                                    <p:anim calcmode="lin" valueType="num">
                                      <p:cBhvr additive="base">
                                        <p:cTn id="19"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90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981200" y="274639"/>
            <a:ext cx="8229600" cy="490537"/>
          </a:xfrm>
        </p:spPr>
        <p:txBody>
          <a:bodyPr>
            <a:normAutofit fontScale="90000"/>
          </a:bodyPr>
          <a:lstStyle/>
          <a:p>
            <a:pPr eaLnBrk="1" hangingPunct="1"/>
            <a:r>
              <a:rPr lang="en-US" altLang="zh-CN" sz="3200" b="1"/>
              <a:t>Mediator Pattern</a:t>
            </a:r>
          </a:p>
        </p:txBody>
      </p:sp>
      <p:grpSp>
        <p:nvGrpSpPr>
          <p:cNvPr id="13314" name="Group 22"/>
          <p:cNvGrpSpPr>
            <a:grpSpLocks/>
          </p:cNvGrpSpPr>
          <p:nvPr/>
        </p:nvGrpSpPr>
        <p:grpSpPr bwMode="auto">
          <a:xfrm>
            <a:off x="3235326" y="2722564"/>
            <a:ext cx="5146675" cy="2867025"/>
            <a:chOff x="1259" y="1166"/>
            <a:chExt cx="3242" cy="1806"/>
          </a:xfrm>
        </p:grpSpPr>
        <p:sp>
          <p:nvSpPr>
            <p:cNvPr id="13315" name="Oval 4"/>
            <p:cNvSpPr>
              <a:spLocks noChangeArrowheads="1"/>
            </p:cNvSpPr>
            <p:nvPr/>
          </p:nvSpPr>
          <p:spPr bwMode="auto">
            <a:xfrm>
              <a:off x="1655" y="1344"/>
              <a:ext cx="306" cy="269"/>
            </a:xfrm>
            <a:prstGeom prst="ellipse">
              <a:avLst/>
            </a:prstGeom>
            <a:solidFill>
              <a:schemeClr val="bg1"/>
            </a:solidFill>
            <a:ln w="28575">
              <a:solidFill>
                <a:schemeClr val="tx1"/>
              </a:solidFill>
              <a:round/>
              <a:headEnd/>
              <a:tailEnd/>
            </a:ln>
          </p:spPr>
          <p:txBody>
            <a:bodyPr wrap="none" anchor="ctr"/>
            <a:lstStyle/>
            <a:p>
              <a:pPr algn="ctr"/>
              <a:r>
                <a:rPr lang="en-US" altLang="zh-CN" sz="2800" b="1"/>
                <a:t>B</a:t>
              </a:r>
            </a:p>
          </p:txBody>
        </p:sp>
        <p:sp>
          <p:nvSpPr>
            <p:cNvPr id="13316" name="Oval 5"/>
            <p:cNvSpPr>
              <a:spLocks noChangeArrowheads="1"/>
            </p:cNvSpPr>
            <p:nvPr/>
          </p:nvSpPr>
          <p:spPr bwMode="auto">
            <a:xfrm>
              <a:off x="2744" y="2704"/>
              <a:ext cx="306" cy="268"/>
            </a:xfrm>
            <a:prstGeom prst="ellipse">
              <a:avLst/>
            </a:prstGeom>
            <a:solidFill>
              <a:schemeClr val="bg1"/>
            </a:solidFill>
            <a:ln w="28575">
              <a:solidFill>
                <a:schemeClr val="tx1"/>
              </a:solidFill>
              <a:round/>
              <a:headEnd/>
              <a:tailEnd/>
            </a:ln>
          </p:spPr>
          <p:txBody>
            <a:bodyPr wrap="none" anchor="ctr"/>
            <a:lstStyle/>
            <a:p>
              <a:pPr algn="ctr"/>
              <a:r>
                <a:rPr lang="en-US" altLang="zh-CN" sz="2800" b="1"/>
                <a:t>E</a:t>
              </a:r>
            </a:p>
          </p:txBody>
        </p:sp>
        <p:sp>
          <p:nvSpPr>
            <p:cNvPr id="13317" name="Oval 6"/>
            <p:cNvSpPr>
              <a:spLocks noChangeArrowheads="1"/>
            </p:cNvSpPr>
            <p:nvPr/>
          </p:nvSpPr>
          <p:spPr bwMode="auto">
            <a:xfrm>
              <a:off x="2699" y="1166"/>
              <a:ext cx="307" cy="268"/>
            </a:xfrm>
            <a:prstGeom prst="ellipse">
              <a:avLst/>
            </a:prstGeom>
            <a:solidFill>
              <a:schemeClr val="bg1"/>
            </a:solidFill>
            <a:ln w="28575">
              <a:solidFill>
                <a:schemeClr val="tx1"/>
              </a:solidFill>
              <a:round/>
              <a:headEnd/>
              <a:tailEnd/>
            </a:ln>
          </p:spPr>
          <p:txBody>
            <a:bodyPr wrap="none" anchor="ctr"/>
            <a:lstStyle/>
            <a:p>
              <a:pPr algn="ctr"/>
              <a:r>
                <a:rPr lang="en-US" altLang="zh-CN" sz="2800" b="1"/>
                <a:t>A</a:t>
              </a:r>
            </a:p>
          </p:txBody>
        </p:sp>
        <p:sp>
          <p:nvSpPr>
            <p:cNvPr id="13318" name="Oval 7"/>
            <p:cNvSpPr>
              <a:spLocks noChangeArrowheads="1"/>
            </p:cNvSpPr>
            <p:nvPr/>
          </p:nvSpPr>
          <p:spPr bwMode="auto">
            <a:xfrm>
              <a:off x="1259" y="1937"/>
              <a:ext cx="306" cy="268"/>
            </a:xfrm>
            <a:prstGeom prst="ellipse">
              <a:avLst/>
            </a:prstGeom>
            <a:solidFill>
              <a:schemeClr val="bg1"/>
            </a:solidFill>
            <a:ln w="28575">
              <a:solidFill>
                <a:schemeClr val="tx1"/>
              </a:solidFill>
              <a:round/>
              <a:headEnd/>
              <a:tailEnd/>
            </a:ln>
          </p:spPr>
          <p:txBody>
            <a:bodyPr wrap="none" anchor="ctr"/>
            <a:lstStyle/>
            <a:p>
              <a:pPr algn="ctr"/>
              <a:r>
                <a:rPr lang="en-US" altLang="zh-CN" sz="2800" b="1"/>
                <a:t>C</a:t>
              </a:r>
            </a:p>
          </p:txBody>
        </p:sp>
        <p:sp>
          <p:nvSpPr>
            <p:cNvPr id="13319" name="Oval 8"/>
            <p:cNvSpPr>
              <a:spLocks noChangeArrowheads="1"/>
            </p:cNvSpPr>
            <p:nvPr/>
          </p:nvSpPr>
          <p:spPr bwMode="auto">
            <a:xfrm>
              <a:off x="1791" y="2523"/>
              <a:ext cx="306" cy="269"/>
            </a:xfrm>
            <a:prstGeom prst="ellipse">
              <a:avLst/>
            </a:prstGeom>
            <a:solidFill>
              <a:schemeClr val="bg1"/>
            </a:solidFill>
            <a:ln w="28575">
              <a:solidFill>
                <a:schemeClr val="tx1"/>
              </a:solidFill>
              <a:round/>
              <a:headEnd/>
              <a:tailEnd/>
            </a:ln>
          </p:spPr>
          <p:txBody>
            <a:bodyPr wrap="none" anchor="ctr"/>
            <a:lstStyle/>
            <a:p>
              <a:pPr algn="ctr"/>
              <a:r>
                <a:rPr lang="en-US" altLang="zh-CN" sz="2800" b="1"/>
                <a:t>D</a:t>
              </a:r>
            </a:p>
          </p:txBody>
        </p:sp>
        <p:sp>
          <p:nvSpPr>
            <p:cNvPr id="13320" name="Oval 9"/>
            <p:cNvSpPr>
              <a:spLocks noChangeArrowheads="1"/>
            </p:cNvSpPr>
            <p:nvPr/>
          </p:nvSpPr>
          <p:spPr bwMode="auto">
            <a:xfrm>
              <a:off x="4195" y="1937"/>
              <a:ext cx="306" cy="268"/>
            </a:xfrm>
            <a:prstGeom prst="ellipse">
              <a:avLst/>
            </a:prstGeom>
            <a:solidFill>
              <a:schemeClr val="bg1"/>
            </a:solidFill>
            <a:ln w="28575">
              <a:solidFill>
                <a:schemeClr val="tx1"/>
              </a:solidFill>
              <a:round/>
              <a:headEnd/>
              <a:tailEnd/>
            </a:ln>
          </p:spPr>
          <p:txBody>
            <a:bodyPr wrap="none" anchor="ctr"/>
            <a:lstStyle/>
            <a:p>
              <a:pPr algn="ctr"/>
              <a:r>
                <a:rPr lang="en-US" altLang="zh-CN" sz="2800" b="1"/>
                <a:t>G</a:t>
              </a:r>
            </a:p>
          </p:txBody>
        </p:sp>
        <p:sp>
          <p:nvSpPr>
            <p:cNvPr id="13321" name="Oval 10"/>
            <p:cNvSpPr>
              <a:spLocks noChangeArrowheads="1"/>
            </p:cNvSpPr>
            <p:nvPr/>
          </p:nvSpPr>
          <p:spPr bwMode="auto">
            <a:xfrm>
              <a:off x="3696" y="1301"/>
              <a:ext cx="306" cy="269"/>
            </a:xfrm>
            <a:prstGeom prst="ellipse">
              <a:avLst/>
            </a:prstGeom>
            <a:solidFill>
              <a:schemeClr val="bg1"/>
            </a:solidFill>
            <a:ln w="28575">
              <a:solidFill>
                <a:schemeClr val="tx1"/>
              </a:solidFill>
              <a:round/>
              <a:headEnd/>
              <a:tailEnd/>
            </a:ln>
          </p:spPr>
          <p:txBody>
            <a:bodyPr wrap="none" anchor="ctr"/>
            <a:lstStyle/>
            <a:p>
              <a:pPr algn="ctr"/>
              <a:r>
                <a:rPr lang="en-US" altLang="zh-CN" sz="2800" b="1"/>
                <a:t>H</a:t>
              </a:r>
            </a:p>
          </p:txBody>
        </p:sp>
        <p:sp>
          <p:nvSpPr>
            <p:cNvPr id="13322" name="Oval 11"/>
            <p:cNvSpPr>
              <a:spLocks noChangeArrowheads="1"/>
            </p:cNvSpPr>
            <p:nvPr/>
          </p:nvSpPr>
          <p:spPr bwMode="auto">
            <a:xfrm>
              <a:off x="3753" y="2523"/>
              <a:ext cx="306" cy="268"/>
            </a:xfrm>
            <a:prstGeom prst="ellipse">
              <a:avLst/>
            </a:prstGeom>
            <a:solidFill>
              <a:schemeClr val="bg1"/>
            </a:solidFill>
            <a:ln w="28575">
              <a:solidFill>
                <a:schemeClr val="tx1"/>
              </a:solidFill>
              <a:round/>
              <a:headEnd/>
              <a:tailEnd/>
            </a:ln>
          </p:spPr>
          <p:txBody>
            <a:bodyPr wrap="none" anchor="ctr"/>
            <a:lstStyle/>
            <a:p>
              <a:pPr algn="ctr"/>
              <a:r>
                <a:rPr lang="en-US" altLang="zh-CN" sz="2800" b="1"/>
                <a:t>F</a:t>
              </a:r>
            </a:p>
          </p:txBody>
        </p:sp>
        <p:sp>
          <p:nvSpPr>
            <p:cNvPr id="13323" name="Oval 12"/>
            <p:cNvSpPr>
              <a:spLocks noChangeArrowheads="1"/>
            </p:cNvSpPr>
            <p:nvPr/>
          </p:nvSpPr>
          <p:spPr bwMode="auto">
            <a:xfrm>
              <a:off x="2261" y="1958"/>
              <a:ext cx="1225" cy="269"/>
            </a:xfrm>
            <a:prstGeom prst="ellipse">
              <a:avLst/>
            </a:prstGeom>
            <a:solidFill>
              <a:schemeClr val="bg1"/>
            </a:solidFill>
            <a:ln w="28575">
              <a:solidFill>
                <a:schemeClr val="tx1"/>
              </a:solidFill>
              <a:round/>
              <a:headEnd/>
              <a:tailEnd/>
            </a:ln>
          </p:spPr>
          <p:txBody>
            <a:bodyPr wrap="none" anchor="ctr"/>
            <a:lstStyle/>
            <a:p>
              <a:pPr algn="ctr"/>
              <a:r>
                <a:rPr lang="en-US" altLang="zh-CN" sz="2800" b="1"/>
                <a:t>Mediator </a:t>
              </a:r>
            </a:p>
          </p:txBody>
        </p:sp>
        <p:sp>
          <p:nvSpPr>
            <p:cNvPr id="13324" name="Line 13"/>
            <p:cNvSpPr>
              <a:spLocks noChangeShapeType="1"/>
            </p:cNvSpPr>
            <p:nvPr/>
          </p:nvSpPr>
          <p:spPr bwMode="auto">
            <a:xfrm flipH="1">
              <a:off x="2812" y="1434"/>
              <a:ext cx="23" cy="52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5" name="Line 14"/>
            <p:cNvSpPr>
              <a:spLocks noChangeShapeType="1"/>
            </p:cNvSpPr>
            <p:nvPr/>
          </p:nvSpPr>
          <p:spPr bwMode="auto">
            <a:xfrm>
              <a:off x="1927" y="1525"/>
              <a:ext cx="579" cy="43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6" name="Line 15"/>
            <p:cNvSpPr>
              <a:spLocks noChangeShapeType="1"/>
            </p:cNvSpPr>
            <p:nvPr/>
          </p:nvSpPr>
          <p:spPr bwMode="auto">
            <a:xfrm>
              <a:off x="1565" y="2069"/>
              <a:ext cx="68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7" name="Line 16"/>
            <p:cNvSpPr>
              <a:spLocks noChangeShapeType="1"/>
            </p:cNvSpPr>
            <p:nvPr/>
          </p:nvSpPr>
          <p:spPr bwMode="auto">
            <a:xfrm flipV="1">
              <a:off x="2109" y="2226"/>
              <a:ext cx="703" cy="3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8" name="Line 17"/>
            <p:cNvSpPr>
              <a:spLocks noChangeShapeType="1"/>
            </p:cNvSpPr>
            <p:nvPr/>
          </p:nvSpPr>
          <p:spPr bwMode="auto">
            <a:xfrm>
              <a:off x="3486" y="2065"/>
              <a:ext cx="664" cy="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9" name="Line 18"/>
            <p:cNvSpPr>
              <a:spLocks noChangeShapeType="1"/>
            </p:cNvSpPr>
            <p:nvPr/>
          </p:nvSpPr>
          <p:spPr bwMode="auto">
            <a:xfrm flipH="1">
              <a:off x="3179" y="1480"/>
              <a:ext cx="517" cy="47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0" name="Line 19"/>
            <p:cNvSpPr>
              <a:spLocks noChangeShapeType="1"/>
            </p:cNvSpPr>
            <p:nvPr/>
          </p:nvSpPr>
          <p:spPr bwMode="auto">
            <a:xfrm>
              <a:off x="3179" y="2226"/>
              <a:ext cx="608" cy="3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1" name="Line 20"/>
            <p:cNvSpPr>
              <a:spLocks noChangeShapeType="1"/>
            </p:cNvSpPr>
            <p:nvPr/>
          </p:nvSpPr>
          <p:spPr bwMode="auto">
            <a:xfrm>
              <a:off x="2873" y="2226"/>
              <a:ext cx="7" cy="47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332" name="Text Box 21"/>
          <p:cNvSpPr txBox="1">
            <a:spLocks noChangeArrowheads="1"/>
          </p:cNvSpPr>
          <p:nvPr/>
        </p:nvSpPr>
        <p:spPr bwMode="auto">
          <a:xfrm>
            <a:off x="2351089" y="5949951"/>
            <a:ext cx="7704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400" b="1">
                <a:latin typeface="微软雅黑" panose="020B0503020204020204" pitchFamily="34" charset="-122"/>
                <a:ea typeface="微软雅黑" panose="020B0503020204020204" pitchFamily="34" charset="-122"/>
              </a:rPr>
              <a:t>Logical Diagram of the Mediator Design Pattern</a:t>
            </a:r>
          </a:p>
        </p:txBody>
      </p:sp>
      <p:sp>
        <p:nvSpPr>
          <p:cNvPr id="13333" name="Text Box 23"/>
          <p:cNvSpPr txBox="1">
            <a:spLocks noChangeArrowheads="1"/>
          </p:cNvSpPr>
          <p:nvPr/>
        </p:nvSpPr>
        <p:spPr bwMode="auto">
          <a:xfrm>
            <a:off x="724277" y="1052513"/>
            <a:ext cx="1059255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0000CC"/>
                </a:solidFill>
                <a:latin typeface="微软雅黑" panose="020B0503020204020204" pitchFamily="34" charset="-122"/>
                <a:ea typeface="微软雅黑" panose="020B0503020204020204" pitchFamily="34" charset="-122"/>
              </a:rPr>
              <a:t>解决方案</a:t>
            </a:r>
            <a:r>
              <a:rPr lang="en-US" altLang="zh-CN" sz="2800" b="1" dirty="0">
                <a:latin typeface="微软雅黑" panose="020B0503020204020204" pitchFamily="34" charset="-122"/>
                <a:ea typeface="微软雅黑" panose="020B0503020204020204" pitchFamily="34" charset="-122"/>
              </a:rPr>
              <a:t>: </a:t>
            </a:r>
            <a:r>
              <a:rPr lang="zh-CN" altLang="en-US" sz="2800" b="1" dirty="0">
                <a:solidFill>
                  <a:srgbClr val="0000CC"/>
                </a:solidFill>
                <a:latin typeface="微软雅黑" panose="020B0503020204020204" pitchFamily="34" charset="-122"/>
                <a:ea typeface="微软雅黑" panose="020B0503020204020204" pitchFamily="34" charset="-122"/>
              </a:rPr>
              <a:t>重新设计为星形 拓扑</a:t>
            </a:r>
            <a:r>
              <a:rPr lang="en-US" altLang="zh-CN" sz="2800" b="1" dirty="0">
                <a:latin typeface="微软雅黑" panose="020B0503020204020204" pitchFamily="34" charset="-122"/>
                <a:ea typeface="微软雅黑" panose="020B0503020204020204" pitchFamily="34" charset="-122"/>
              </a:rPr>
              <a:t>. </a:t>
            </a:r>
            <a:endParaRPr lang="en-US" altLang="zh-CN" sz="2800" b="1" dirty="0" smtClean="0">
              <a:latin typeface="微软雅黑" panose="020B0503020204020204" pitchFamily="34" charset="-122"/>
              <a:ea typeface="微软雅黑" panose="020B0503020204020204" pitchFamily="34" charset="-122"/>
            </a:endParaRPr>
          </a:p>
          <a:p>
            <a:pPr>
              <a:spcBef>
                <a:spcPct val="50000"/>
              </a:spcBef>
            </a:pPr>
            <a:r>
              <a:rPr lang="zh-CN" altLang="en-US" sz="2800" b="1" dirty="0">
                <a:latin typeface="微软雅黑" panose="020B0503020204020204" pitchFamily="34" charset="-122"/>
                <a:ea typeface="微软雅黑" panose="020B0503020204020204" pitchFamily="34" charset="-122"/>
              </a:rPr>
              <a:t>为了减少对象之间的紧密耦合，使用星形</a:t>
            </a:r>
            <a:r>
              <a:rPr lang="zh-CN" altLang="en-US" sz="2800" b="1" dirty="0" smtClean="0">
                <a:latin typeface="微软雅黑" panose="020B0503020204020204" pitchFamily="34" charset="-122"/>
                <a:ea typeface="微软雅黑" panose="020B0503020204020204" pitchFamily="34" charset="-122"/>
              </a:rPr>
              <a:t>形式</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中介</a:t>
            </a:r>
            <a:r>
              <a:rPr lang="zh-CN" altLang="en-US" sz="2800" b="1" dirty="0">
                <a:latin typeface="微软雅黑" panose="020B0503020204020204" pitchFamily="34" charset="-122"/>
                <a:ea typeface="微软雅黑" panose="020B0503020204020204" pitchFamily="34" charset="-122"/>
              </a:rPr>
              <a:t>设计</a:t>
            </a:r>
            <a:r>
              <a:rPr lang="zh-CN" altLang="en-US" sz="2800" b="1" dirty="0" smtClean="0">
                <a:latin typeface="微软雅黑" panose="020B0503020204020204" pitchFamily="34" charset="-122"/>
                <a:ea typeface="微软雅黑" panose="020B0503020204020204" pitchFamily="34" charset="-122"/>
              </a:rPr>
              <a:t>模式</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重新设计。</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680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ChangeArrowheads="1"/>
          </p:cNvSpPr>
          <p:nvPr>
            <p:ph idx="1"/>
          </p:nvPr>
        </p:nvSpPr>
        <p:spPr>
          <a:xfrm>
            <a:off x="968721" y="1600201"/>
            <a:ext cx="10610661" cy="3700463"/>
          </a:xfrm>
        </p:spPr>
        <p:txBody>
          <a:bodyPr>
            <a:normAutofit/>
          </a:bodyPr>
          <a:lstStyle/>
          <a:p>
            <a:pPr>
              <a:lnSpc>
                <a:spcPct val="110000"/>
              </a:lnSpc>
              <a:spcAft>
                <a:spcPts val="600"/>
              </a:spcAft>
            </a:pPr>
            <a:r>
              <a:rPr lang="zh-CN" altLang="en-US" b="1" dirty="0">
                <a:solidFill>
                  <a:srgbClr val="0000CC"/>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：怎样设计类图才能实现以上的逻辑图？</a:t>
            </a:r>
            <a:endParaRPr lang="en-US" altLang="zh-CN" b="1" dirty="0">
              <a:latin typeface="微软雅黑" panose="020B0503020204020204" pitchFamily="34" charset="-122"/>
              <a:ea typeface="微软雅黑" panose="020B0503020204020204" pitchFamily="34" charset="-122"/>
            </a:endParaRPr>
          </a:p>
          <a:p>
            <a:pPr>
              <a:lnSpc>
                <a:spcPct val="110000"/>
              </a:lnSpc>
              <a:spcAft>
                <a:spcPts val="600"/>
              </a:spcAft>
            </a:pPr>
            <a:endParaRPr lang="en-US" altLang="zh-CN" b="1" dirty="0">
              <a:latin typeface="微软雅黑" panose="020B0503020204020204" pitchFamily="34" charset="-122"/>
              <a:ea typeface="微软雅黑" panose="020B0503020204020204" pitchFamily="34" charset="-122"/>
            </a:endParaRPr>
          </a:p>
          <a:p>
            <a:pPr>
              <a:lnSpc>
                <a:spcPct val="110000"/>
              </a:lnSpc>
              <a:spcAft>
                <a:spcPts val="600"/>
              </a:spcAft>
            </a:pPr>
            <a:r>
              <a:rPr lang="zh-CN" altLang="en-US" b="1" dirty="0">
                <a:solidFill>
                  <a:srgbClr val="0000CC"/>
                </a:solidFill>
                <a:latin typeface="微软雅黑" panose="020B0503020204020204" pitchFamily="34" charset="-122"/>
                <a:ea typeface="微软雅黑" panose="020B0503020204020204" pitchFamily="34" charset="-122"/>
              </a:rPr>
              <a:t>回答</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914400" lvl="1" indent="-514350">
              <a:lnSpc>
                <a:spcPct val="110000"/>
              </a:lnSpc>
              <a:spcAft>
                <a:spcPts val="600"/>
              </a:spcAft>
              <a:buFontTx/>
              <a:buAutoNum type="alphaLcParenR"/>
            </a:pPr>
            <a:r>
              <a:rPr lang="en-US" altLang="zh-CN" sz="2800" b="1" dirty="0" smtClean="0">
                <a:latin typeface="微软雅黑" panose="020B0503020204020204" pitchFamily="34" charset="-122"/>
                <a:ea typeface="微软雅黑" panose="020B0503020204020204" pitchFamily="34" charset="-122"/>
              </a:rPr>
              <a:t>Mediator</a:t>
            </a:r>
            <a:r>
              <a:rPr lang="zh-CN" altLang="en-US" sz="2800" b="1" dirty="0" smtClean="0">
                <a:latin typeface="微软雅黑" panose="020B0503020204020204" pitchFamily="34" charset="-122"/>
                <a:ea typeface="微软雅黑" panose="020B0503020204020204" pitchFamily="34" charset="-122"/>
              </a:rPr>
              <a:t>类应该与参与者类（对象</a:t>
            </a:r>
            <a:r>
              <a:rPr lang="en-US" altLang="zh-CN" sz="2800" b="1" dirty="0" smtClean="0">
                <a:latin typeface="微软雅黑" panose="020B0503020204020204" pitchFamily="34" charset="-122"/>
                <a:ea typeface="微软雅黑" panose="020B0503020204020204" pitchFamily="34" charset="-122"/>
              </a:rPr>
              <a:t>A, B, C, … ,H</a:t>
            </a:r>
            <a:r>
              <a:rPr lang="zh-CN" altLang="en-US" sz="2800" b="1" dirty="0" smtClean="0">
                <a:latin typeface="微软雅黑" panose="020B0503020204020204" pitchFamily="34" charset="-122"/>
                <a:ea typeface="微软雅黑" panose="020B0503020204020204" pitchFamily="34" charset="-122"/>
              </a:rPr>
              <a:t>的类）之间有某种形式的关联，</a:t>
            </a:r>
            <a:endParaRPr lang="en-US" altLang="zh-CN" sz="2800" b="1" dirty="0" smtClean="0">
              <a:latin typeface="微软雅黑" panose="020B0503020204020204" pitchFamily="34" charset="-122"/>
              <a:ea typeface="微软雅黑" panose="020B0503020204020204" pitchFamily="34" charset="-122"/>
            </a:endParaRPr>
          </a:p>
          <a:p>
            <a:pPr marL="914400" lvl="1" indent="-514350">
              <a:lnSpc>
                <a:spcPct val="110000"/>
              </a:lnSpc>
              <a:spcAft>
                <a:spcPts val="600"/>
              </a:spcAft>
              <a:buFontTx/>
              <a:buAutoNum type="alphaLcParenR"/>
            </a:pPr>
            <a:r>
              <a:rPr lang="zh-CN" altLang="en-US" sz="2800" b="1" dirty="0" smtClean="0">
                <a:latin typeface="微软雅黑" panose="020B0503020204020204" pitchFamily="34" charset="-122"/>
                <a:ea typeface="微软雅黑" panose="020B0503020204020204" pitchFamily="34" charset="-122"/>
              </a:rPr>
              <a:t>而参与者类之间不应该有关联。</a:t>
            </a:r>
          </a:p>
        </p:txBody>
      </p:sp>
      <p:sp>
        <p:nvSpPr>
          <p:cNvPr id="4" name="Rectangle 29"/>
          <p:cNvSpPr txBox="1">
            <a:spLocks noChangeArrowheads="1"/>
          </p:cNvSpPr>
          <p:nvPr/>
        </p:nvSpPr>
        <p:spPr bwMode="auto">
          <a:xfrm>
            <a:off x="1981200" y="274639"/>
            <a:ext cx="82296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b="1" kern="0"/>
              <a:t>Mediator Pattern</a:t>
            </a:r>
            <a:endParaRPr lang="en-US" altLang="zh-CN" b="1" kern="0" dirty="0"/>
          </a:p>
        </p:txBody>
      </p:sp>
    </p:spTree>
    <p:extLst>
      <p:ext uri="{BB962C8B-B14F-4D97-AF65-F5344CB8AC3E}">
        <p14:creationId xmlns:p14="http://schemas.microsoft.com/office/powerpoint/2010/main" val="1799226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ChangeArrowheads="1"/>
          </p:cNvSpPr>
          <p:nvPr/>
        </p:nvSpPr>
        <p:spPr bwMode="auto">
          <a:xfrm>
            <a:off x="6495242" y="4364039"/>
            <a:ext cx="2532550" cy="358775"/>
          </a:xfrm>
          <a:prstGeom prst="rect">
            <a:avLst/>
          </a:prstGeom>
          <a:solidFill>
            <a:schemeClr val="bg1"/>
          </a:solidFill>
          <a:ln w="9525">
            <a:solidFill>
              <a:schemeClr val="tx1"/>
            </a:solidFill>
            <a:miter lim="800000"/>
            <a:headEnd/>
            <a:tailEnd/>
          </a:ln>
        </p:spPr>
        <p:txBody>
          <a:bodyPr wrap="none" lIns="0" anchor="ctr"/>
          <a:lstStyle/>
          <a:p>
            <a:r>
              <a:rPr lang="en-US" altLang="zh-CN" sz="2400" b="1" dirty="0">
                <a:solidFill>
                  <a:srgbClr val="0000CC"/>
                </a:solidFill>
                <a:latin typeface="微软雅黑" panose="020B0503020204020204" pitchFamily="34" charset="-122"/>
                <a:ea typeface="微软雅黑" panose="020B0503020204020204" pitchFamily="34" charset="-122"/>
              </a:rPr>
              <a:t>-m: Mediator </a:t>
            </a:r>
          </a:p>
        </p:txBody>
      </p:sp>
      <p:sp>
        <p:nvSpPr>
          <p:cNvPr id="15362" name="Rectangle 5"/>
          <p:cNvSpPr>
            <a:spLocks noChangeArrowheads="1"/>
          </p:cNvSpPr>
          <p:nvPr/>
        </p:nvSpPr>
        <p:spPr bwMode="auto">
          <a:xfrm>
            <a:off x="6495242" y="4722814"/>
            <a:ext cx="2532550" cy="504825"/>
          </a:xfrm>
          <a:prstGeom prst="rect">
            <a:avLst/>
          </a:prstGeom>
          <a:solidFill>
            <a:schemeClr val="bg1"/>
          </a:solidFill>
          <a:ln w="9525">
            <a:solidFill>
              <a:schemeClr val="tx1"/>
            </a:solidFill>
            <a:miter lim="800000"/>
            <a:headEnd/>
            <a:tailEnd/>
          </a:ln>
        </p:spPr>
        <p:txBody>
          <a:bodyPr wrap="none" lIns="0" anchor="ctr"/>
          <a:lstStyle/>
          <a:p>
            <a:r>
              <a:rPr lang="en-US" altLang="zh-CN" sz="2000" b="1"/>
              <a:t>+</a:t>
            </a:r>
            <a:r>
              <a:rPr lang="en-US" altLang="zh-CN" sz="2600" b="1"/>
              <a:t>method</a:t>
            </a:r>
            <a:r>
              <a:rPr lang="en-US" altLang="zh-CN" sz="2000" b="1"/>
              <a:t>()</a:t>
            </a:r>
          </a:p>
        </p:txBody>
      </p:sp>
      <p:sp>
        <p:nvSpPr>
          <p:cNvPr id="15363" name="Rectangle 6"/>
          <p:cNvSpPr>
            <a:spLocks noChangeArrowheads="1"/>
          </p:cNvSpPr>
          <p:nvPr/>
        </p:nvSpPr>
        <p:spPr bwMode="auto">
          <a:xfrm>
            <a:off x="733883" y="2133601"/>
            <a:ext cx="5290682" cy="504825"/>
          </a:xfrm>
          <a:prstGeom prst="rect">
            <a:avLst/>
          </a:prstGeom>
          <a:solidFill>
            <a:schemeClr val="bg1"/>
          </a:solidFill>
          <a:ln w="12700">
            <a:solidFill>
              <a:schemeClr val="tx1"/>
            </a:solidFill>
            <a:miter lim="800000"/>
            <a:headEnd/>
            <a:tailEnd/>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Mediator</a:t>
            </a:r>
            <a:r>
              <a:rPr lang="en-US" altLang="zh-CN" sz="1600" b="1" dirty="0">
                <a:latin typeface="微软雅黑" panose="020B0503020204020204" pitchFamily="34" charset="-122"/>
                <a:ea typeface="微软雅黑" panose="020B0503020204020204" pitchFamily="34" charset="-122"/>
              </a:rPr>
              <a:t> </a:t>
            </a:r>
          </a:p>
        </p:txBody>
      </p:sp>
      <p:sp>
        <p:nvSpPr>
          <p:cNvPr id="15364" name="Rectangle 7"/>
          <p:cNvSpPr>
            <a:spLocks noChangeArrowheads="1"/>
          </p:cNvSpPr>
          <p:nvPr/>
        </p:nvSpPr>
        <p:spPr bwMode="auto">
          <a:xfrm>
            <a:off x="733883" y="2636839"/>
            <a:ext cx="5290682" cy="503237"/>
          </a:xfrm>
          <a:prstGeom prst="rect">
            <a:avLst/>
          </a:prstGeom>
          <a:solidFill>
            <a:schemeClr val="bg1"/>
          </a:solidFill>
          <a:ln w="12700">
            <a:solidFill>
              <a:schemeClr val="tx1"/>
            </a:solidFill>
            <a:miter lim="800000"/>
            <a:headEnd/>
            <a:tailEnd/>
          </a:ln>
        </p:spPr>
        <p:txBody>
          <a:bodyPr wrap="none" lIns="0" anchor="ctr"/>
          <a:lstStyle/>
          <a:p>
            <a:pPr>
              <a:lnSpc>
                <a:spcPct val="90000"/>
              </a:lnSpc>
            </a:pPr>
            <a:r>
              <a:rPr lang="en-US" altLang="zh-CN"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a:solidFill>
                  <a:srgbClr val="0000CC"/>
                </a:solidFill>
                <a:latin typeface="微软雅黑" panose="020B0503020204020204" pitchFamily="34" charset="-122"/>
                <a:ea typeface="微软雅黑" panose="020B0503020204020204" pitchFamily="34" charset="-122"/>
              </a:rPr>
              <a:t>c</a:t>
            </a:r>
            <a:r>
              <a:rPr lang="en-US" altLang="zh-CN" sz="2400" b="1" dirty="0" smtClean="0">
                <a:solidFill>
                  <a:srgbClr val="0000CC"/>
                </a:solidFill>
                <a:latin typeface="微软雅黑" panose="020B0503020204020204" pitchFamily="34" charset="-122"/>
                <a:ea typeface="微软雅黑" panose="020B0503020204020204" pitchFamily="34" charset="-122"/>
              </a:rPr>
              <a:t>: </a:t>
            </a:r>
            <a:r>
              <a:rPr lang="en-US" altLang="zh-CN" sz="2400" b="1" dirty="0" err="1" smtClean="0">
                <a:solidFill>
                  <a:srgbClr val="0000CC"/>
                </a:solidFill>
                <a:latin typeface="微软雅黑" panose="020B0503020204020204" pitchFamily="34" charset="-122"/>
                <a:ea typeface="微软雅黑" panose="020B0503020204020204" pitchFamily="34" charset="-122"/>
              </a:rPr>
              <a:t>ArrayList</a:t>
            </a:r>
            <a:r>
              <a:rPr lang="en-US" altLang="zh-CN" sz="2400" b="1" dirty="0" smtClean="0">
                <a:solidFill>
                  <a:srgbClr val="0000CC"/>
                </a:solidFill>
                <a:latin typeface="微软雅黑" panose="020B0503020204020204" pitchFamily="34" charset="-122"/>
                <a:ea typeface="微软雅黑" panose="020B0503020204020204" pitchFamily="34" charset="-122"/>
              </a:rPr>
              <a:t>&lt;</a:t>
            </a:r>
            <a:r>
              <a:rPr lang="en-US" altLang="zh-CN" sz="2400" b="1" dirty="0" err="1" smtClean="0">
                <a:solidFill>
                  <a:srgbClr val="0000CC"/>
                </a:solidFill>
                <a:latin typeface="微软雅黑" panose="020B0503020204020204" pitchFamily="34" charset="-122"/>
                <a:ea typeface="微软雅黑" panose="020B0503020204020204" pitchFamily="34" charset="-122"/>
              </a:rPr>
              <a:t>Colleage</a:t>
            </a:r>
            <a:r>
              <a:rPr lang="en-US" altLang="zh-CN" sz="2400" b="1" dirty="0" smtClean="0">
                <a:solidFill>
                  <a:srgbClr val="0000CC"/>
                </a:solidFill>
                <a:latin typeface="微软雅黑" panose="020B0503020204020204" pitchFamily="34" charset="-122"/>
                <a:ea typeface="微软雅黑" panose="020B0503020204020204" pitchFamily="34" charset="-122"/>
              </a:rPr>
              <a:t>&gt;</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15365" name="Rectangle 8"/>
          <p:cNvSpPr>
            <a:spLocks noChangeArrowheads="1"/>
          </p:cNvSpPr>
          <p:nvPr/>
        </p:nvSpPr>
        <p:spPr bwMode="auto">
          <a:xfrm>
            <a:off x="733883" y="3132138"/>
            <a:ext cx="5290682" cy="792000"/>
          </a:xfrm>
          <a:prstGeom prst="rect">
            <a:avLst/>
          </a:prstGeom>
          <a:solidFill>
            <a:schemeClr val="bg1"/>
          </a:solidFill>
          <a:ln w="12700">
            <a:solidFill>
              <a:schemeClr val="tx1"/>
            </a:solidFill>
            <a:miter lim="800000"/>
            <a:headEnd/>
            <a:tailEnd/>
          </a:ln>
        </p:spPr>
        <p:txBody>
          <a:bodyPr wrap="none" lIns="0" anchor="ctr"/>
          <a:lstStyle/>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registerColleage</a:t>
            </a:r>
            <a:r>
              <a:rPr lang="en-US" altLang="zh-CN" sz="2400" b="1" dirty="0">
                <a:latin typeface="微软雅黑" panose="020B0503020204020204" pitchFamily="34" charset="-122"/>
                <a:ea typeface="微软雅黑" panose="020B0503020204020204" pitchFamily="34" charset="-122"/>
              </a:rPr>
              <a:t>(c: Colleague)</a:t>
            </a:r>
          </a:p>
          <a:p>
            <a:r>
              <a:rPr lang="en-US" altLang="zh-CN" sz="2400" b="1" dirty="0">
                <a:latin typeface="微软雅黑" panose="020B0503020204020204" pitchFamily="34" charset="-122"/>
                <a:ea typeface="微软雅黑" panose="020B0503020204020204" pitchFamily="34" charset="-122"/>
              </a:rPr>
              <a:t>+operation()</a:t>
            </a:r>
          </a:p>
        </p:txBody>
      </p:sp>
      <p:sp>
        <p:nvSpPr>
          <p:cNvPr id="15368" name="Rectangle 11"/>
          <p:cNvSpPr>
            <a:spLocks noChangeArrowheads="1"/>
          </p:cNvSpPr>
          <p:nvPr/>
        </p:nvSpPr>
        <p:spPr bwMode="auto">
          <a:xfrm>
            <a:off x="7960364" y="2814639"/>
            <a:ext cx="2447311" cy="396875"/>
          </a:xfrm>
          <a:prstGeom prst="rect">
            <a:avLst/>
          </a:prstGeom>
          <a:solidFill>
            <a:schemeClr val="bg1"/>
          </a:solidFill>
          <a:ln w="9525">
            <a:solidFill>
              <a:schemeClr val="tx1"/>
            </a:solidFill>
            <a:miter lim="800000"/>
            <a:headEnd/>
            <a:tailEnd/>
          </a:ln>
        </p:spPr>
        <p:txBody>
          <a:bodyPr wrap="none" lIns="0" anchor="ctr"/>
          <a:lstStyle/>
          <a:p>
            <a:r>
              <a:rPr lang="en-US" altLang="zh-CN" sz="2400" b="1" i="1" dirty="0">
                <a:latin typeface="微软雅黑" panose="020B0503020204020204" pitchFamily="34" charset="-122"/>
                <a:ea typeface="微软雅黑" panose="020B0503020204020204" pitchFamily="34" charset="-122"/>
              </a:rPr>
              <a:t>+method()</a:t>
            </a:r>
          </a:p>
        </p:txBody>
      </p:sp>
      <p:sp>
        <p:nvSpPr>
          <p:cNvPr id="15369" name="Rectangle 12"/>
          <p:cNvSpPr>
            <a:spLocks noChangeArrowheads="1"/>
          </p:cNvSpPr>
          <p:nvPr/>
        </p:nvSpPr>
        <p:spPr bwMode="auto">
          <a:xfrm>
            <a:off x="9232190" y="4364039"/>
            <a:ext cx="2638386" cy="358775"/>
          </a:xfrm>
          <a:prstGeom prst="rect">
            <a:avLst/>
          </a:prstGeom>
          <a:solidFill>
            <a:schemeClr val="bg1"/>
          </a:solidFill>
          <a:ln w="9525">
            <a:solidFill>
              <a:schemeClr val="tx1"/>
            </a:solidFill>
            <a:miter lim="800000"/>
            <a:headEnd/>
            <a:tailEnd/>
          </a:ln>
        </p:spPr>
        <p:txBody>
          <a:bodyPr wrap="none" lIns="0" anchor="ctr"/>
          <a:lstStyle/>
          <a:p>
            <a:r>
              <a:rPr lang="en-US" altLang="zh-CN" sz="2400" b="1">
                <a:solidFill>
                  <a:srgbClr val="0000CC"/>
                </a:solidFill>
                <a:latin typeface="微软雅黑" panose="020B0503020204020204" pitchFamily="34" charset="-122"/>
                <a:ea typeface="微软雅黑" panose="020B0503020204020204" pitchFamily="34" charset="-122"/>
              </a:rPr>
              <a:t>-m: Mediator </a:t>
            </a:r>
          </a:p>
        </p:txBody>
      </p:sp>
      <p:sp>
        <p:nvSpPr>
          <p:cNvPr id="15370" name="Rectangle 13"/>
          <p:cNvSpPr>
            <a:spLocks noChangeArrowheads="1"/>
          </p:cNvSpPr>
          <p:nvPr/>
        </p:nvSpPr>
        <p:spPr bwMode="auto">
          <a:xfrm>
            <a:off x="9232190" y="4722814"/>
            <a:ext cx="2638386" cy="504825"/>
          </a:xfrm>
          <a:prstGeom prst="rect">
            <a:avLst/>
          </a:prstGeom>
          <a:solidFill>
            <a:schemeClr val="bg1"/>
          </a:solidFill>
          <a:ln w="9525">
            <a:solidFill>
              <a:schemeClr val="tx1"/>
            </a:solidFill>
            <a:miter lim="800000"/>
            <a:headEnd/>
            <a:tailEnd/>
          </a:ln>
        </p:spPr>
        <p:txBody>
          <a:bodyPr wrap="none" lIns="0" anchor="ctr"/>
          <a:lstStyle/>
          <a:p>
            <a:r>
              <a:rPr lang="en-US" altLang="zh-CN" sz="2000" b="1"/>
              <a:t>+</a:t>
            </a:r>
            <a:r>
              <a:rPr lang="en-US" altLang="zh-CN" sz="2600" b="1"/>
              <a:t>method</a:t>
            </a:r>
            <a:r>
              <a:rPr lang="en-US" altLang="zh-CN" sz="2000" b="1"/>
              <a:t>()</a:t>
            </a:r>
          </a:p>
        </p:txBody>
      </p:sp>
      <p:sp>
        <p:nvSpPr>
          <p:cNvPr id="15371" name="Line 14"/>
          <p:cNvSpPr>
            <a:spLocks noChangeShapeType="1"/>
          </p:cNvSpPr>
          <p:nvPr/>
        </p:nvSpPr>
        <p:spPr bwMode="auto">
          <a:xfrm>
            <a:off x="7746192" y="3643313"/>
            <a:ext cx="280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2" name="Line 15"/>
          <p:cNvSpPr>
            <a:spLocks noChangeShapeType="1"/>
          </p:cNvSpPr>
          <p:nvPr/>
        </p:nvSpPr>
        <p:spPr bwMode="auto">
          <a:xfrm>
            <a:off x="7746192" y="3643314"/>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Line 16"/>
          <p:cNvSpPr>
            <a:spLocks noChangeShapeType="1"/>
          </p:cNvSpPr>
          <p:nvPr/>
        </p:nvSpPr>
        <p:spPr bwMode="auto">
          <a:xfrm>
            <a:off x="10544952" y="3643314"/>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Rectangle 17"/>
          <p:cNvSpPr>
            <a:spLocks noChangeArrowheads="1"/>
          </p:cNvSpPr>
          <p:nvPr/>
        </p:nvSpPr>
        <p:spPr bwMode="auto">
          <a:xfrm>
            <a:off x="6495242" y="3932238"/>
            <a:ext cx="2532550" cy="431800"/>
          </a:xfrm>
          <a:prstGeom prst="rect">
            <a:avLst/>
          </a:prstGeom>
          <a:solidFill>
            <a:schemeClr val="bg1"/>
          </a:solidFill>
          <a:ln w="9525">
            <a:solidFill>
              <a:schemeClr val="tx1"/>
            </a:solidFill>
            <a:miter lim="800000"/>
            <a:headEnd/>
            <a:tailEnd/>
          </a:ln>
        </p:spPr>
        <p:txBody>
          <a:bodyPr wrap="none" anchor="ctr"/>
          <a:lstStyle/>
          <a:p>
            <a:pPr algn="ctr"/>
            <a:r>
              <a:rPr lang="en-US" altLang="zh-CN" sz="2800" b="1" dirty="0">
                <a:solidFill>
                  <a:srgbClr val="000000"/>
                </a:solidFill>
                <a:latin typeface="微软雅黑" panose="020B0503020204020204" pitchFamily="34" charset="-122"/>
                <a:ea typeface="微软雅黑" panose="020B0503020204020204" pitchFamily="34" charset="-122"/>
              </a:rPr>
              <a:t>Colleague1</a:t>
            </a:r>
            <a:endParaRPr lang="en-US" altLang="zh-CN" sz="2800" b="1" dirty="0">
              <a:latin typeface="微软雅黑" panose="020B0503020204020204" pitchFamily="34" charset="-122"/>
              <a:ea typeface="微软雅黑" panose="020B0503020204020204" pitchFamily="34" charset="-122"/>
            </a:endParaRPr>
          </a:p>
        </p:txBody>
      </p:sp>
      <p:sp>
        <p:nvSpPr>
          <p:cNvPr id="15375" name="Rectangle 18"/>
          <p:cNvSpPr>
            <a:spLocks noChangeArrowheads="1"/>
          </p:cNvSpPr>
          <p:nvPr/>
        </p:nvSpPr>
        <p:spPr bwMode="auto">
          <a:xfrm>
            <a:off x="9232190" y="3932238"/>
            <a:ext cx="2638386" cy="431800"/>
          </a:xfrm>
          <a:prstGeom prst="rect">
            <a:avLst/>
          </a:prstGeom>
          <a:solidFill>
            <a:schemeClr val="bg1"/>
          </a:solidFill>
          <a:ln w="9525">
            <a:solidFill>
              <a:schemeClr val="tx1"/>
            </a:solidFill>
            <a:miter lim="800000"/>
            <a:headEnd/>
            <a:tailEnd/>
          </a:ln>
        </p:spPr>
        <p:txBody>
          <a:bodyPr wrap="none" anchor="ctr"/>
          <a:lstStyle/>
          <a:p>
            <a:pPr algn="ctr"/>
            <a:r>
              <a:rPr lang="en-US" altLang="zh-CN" sz="2800" b="1" dirty="0">
                <a:solidFill>
                  <a:srgbClr val="000000"/>
                </a:solidFill>
                <a:latin typeface="微软雅黑" panose="020B0503020204020204" pitchFamily="34" charset="-122"/>
                <a:ea typeface="微软雅黑" panose="020B0503020204020204" pitchFamily="34" charset="-122"/>
              </a:rPr>
              <a:t>Colleague2</a:t>
            </a:r>
            <a:endParaRPr lang="en-US" altLang="zh-CN" sz="2800" b="1" dirty="0">
              <a:latin typeface="微软雅黑" panose="020B0503020204020204" pitchFamily="34" charset="-122"/>
              <a:ea typeface="微软雅黑" panose="020B0503020204020204" pitchFamily="34" charset="-122"/>
            </a:endParaRPr>
          </a:p>
        </p:txBody>
      </p:sp>
      <p:sp>
        <p:nvSpPr>
          <p:cNvPr id="15376" name="AutoShape 19"/>
          <p:cNvSpPr>
            <a:spLocks noChangeArrowheads="1"/>
          </p:cNvSpPr>
          <p:nvPr/>
        </p:nvSpPr>
        <p:spPr bwMode="auto">
          <a:xfrm>
            <a:off x="8935522" y="3217863"/>
            <a:ext cx="360363" cy="431800"/>
          </a:xfrm>
          <a:prstGeom prst="upArrow">
            <a:avLst>
              <a:gd name="adj1" fmla="val 0"/>
              <a:gd name="adj2" fmla="val 54614"/>
            </a:avLst>
          </a:prstGeom>
          <a:solidFill>
            <a:schemeClr val="accent1"/>
          </a:solidFill>
          <a:ln w="9525">
            <a:solidFill>
              <a:schemeClr val="tx1"/>
            </a:solidFill>
            <a:miter lim="800000"/>
            <a:headEnd/>
            <a:tailEnd/>
          </a:ln>
        </p:spPr>
        <p:txBody>
          <a:bodyPr wrap="none" anchor="ctr"/>
          <a:lstStyle/>
          <a:p>
            <a:pPr algn="ctr"/>
            <a:endParaRPr lang="zh-CN" altLang="zh-CN"/>
          </a:p>
        </p:txBody>
      </p:sp>
      <p:sp>
        <p:nvSpPr>
          <p:cNvPr id="15377" name="Line 20"/>
          <p:cNvSpPr>
            <a:spLocks noChangeShapeType="1"/>
          </p:cNvSpPr>
          <p:nvPr/>
        </p:nvSpPr>
        <p:spPr bwMode="auto">
          <a:xfrm flipH="1">
            <a:off x="6034611" y="2852738"/>
            <a:ext cx="190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8" name="Text Box 21"/>
          <p:cNvSpPr txBox="1">
            <a:spLocks noChangeArrowheads="1"/>
          </p:cNvSpPr>
          <p:nvPr/>
        </p:nvSpPr>
        <p:spPr bwMode="auto">
          <a:xfrm>
            <a:off x="7144531" y="2239963"/>
            <a:ext cx="5032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m</a:t>
            </a:r>
          </a:p>
        </p:txBody>
      </p:sp>
      <p:sp>
        <p:nvSpPr>
          <p:cNvPr id="15379" name="Line 22"/>
          <p:cNvSpPr>
            <a:spLocks noChangeShapeType="1"/>
          </p:cNvSpPr>
          <p:nvPr/>
        </p:nvSpPr>
        <p:spPr bwMode="auto">
          <a:xfrm>
            <a:off x="3567114" y="3917336"/>
            <a:ext cx="0" cy="18360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Line 23"/>
          <p:cNvSpPr>
            <a:spLocks noChangeShapeType="1"/>
          </p:cNvSpPr>
          <p:nvPr/>
        </p:nvSpPr>
        <p:spPr bwMode="auto">
          <a:xfrm>
            <a:off x="3567113" y="5732463"/>
            <a:ext cx="69840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1" name="Line 24"/>
          <p:cNvSpPr>
            <a:spLocks noChangeShapeType="1"/>
          </p:cNvSpPr>
          <p:nvPr/>
        </p:nvSpPr>
        <p:spPr bwMode="auto">
          <a:xfrm flipV="1">
            <a:off x="10538673" y="5227639"/>
            <a:ext cx="0" cy="504825"/>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2" name="Line 25"/>
          <p:cNvSpPr>
            <a:spLocks noChangeShapeType="1"/>
          </p:cNvSpPr>
          <p:nvPr/>
        </p:nvSpPr>
        <p:spPr bwMode="auto">
          <a:xfrm flipH="1">
            <a:off x="3986213" y="3927384"/>
            <a:ext cx="0" cy="16200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26"/>
          <p:cNvSpPr>
            <a:spLocks noChangeShapeType="1"/>
          </p:cNvSpPr>
          <p:nvPr/>
        </p:nvSpPr>
        <p:spPr bwMode="auto">
          <a:xfrm>
            <a:off x="3990975" y="5535557"/>
            <a:ext cx="38520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Line 27"/>
          <p:cNvSpPr>
            <a:spLocks noChangeShapeType="1"/>
          </p:cNvSpPr>
          <p:nvPr/>
        </p:nvSpPr>
        <p:spPr bwMode="auto">
          <a:xfrm flipV="1">
            <a:off x="7826999" y="5229225"/>
            <a:ext cx="0" cy="32400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5" name="Text Box 28"/>
          <p:cNvSpPr txBox="1">
            <a:spLocks noChangeArrowheads="1"/>
          </p:cNvSpPr>
          <p:nvPr/>
        </p:nvSpPr>
        <p:spPr bwMode="auto">
          <a:xfrm>
            <a:off x="2659063" y="6021389"/>
            <a:ext cx="7181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400" b="1" dirty="0">
                <a:latin typeface="微软雅黑" panose="020B0503020204020204" pitchFamily="34" charset="-122"/>
                <a:ea typeface="微软雅黑" panose="020B0503020204020204" pitchFamily="34" charset="-122"/>
              </a:rPr>
              <a:t>中介者模式设计类图</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只有一个中介者类的情况</a:t>
            </a:r>
          </a:p>
        </p:txBody>
      </p:sp>
      <p:sp>
        <p:nvSpPr>
          <p:cNvPr id="15386" name="Rectangle 29"/>
          <p:cNvSpPr>
            <a:spLocks noGrp="1" noChangeArrowheads="1"/>
          </p:cNvSpPr>
          <p:nvPr>
            <p:ph type="title"/>
          </p:nvPr>
        </p:nvSpPr>
        <p:spPr>
          <a:xfrm>
            <a:off x="4392613" y="188914"/>
            <a:ext cx="4006850" cy="490537"/>
          </a:xfrm>
        </p:spPr>
        <p:txBody>
          <a:bodyPr>
            <a:normAutofit fontScale="90000"/>
          </a:bodyPr>
          <a:lstStyle/>
          <a:p>
            <a:pPr eaLnBrk="1" hangingPunct="1"/>
            <a:r>
              <a:rPr lang="en-US" altLang="zh-CN" sz="3200" b="1"/>
              <a:t>Mediator Pattern</a:t>
            </a:r>
          </a:p>
        </p:txBody>
      </p:sp>
      <p:sp>
        <p:nvSpPr>
          <p:cNvPr id="15387" name="Text Box 28"/>
          <p:cNvSpPr txBox="1">
            <a:spLocks noChangeArrowheads="1"/>
          </p:cNvSpPr>
          <p:nvPr/>
        </p:nvSpPr>
        <p:spPr bwMode="auto">
          <a:xfrm>
            <a:off x="733882" y="951242"/>
            <a:ext cx="52890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smtClean="0">
                <a:latin typeface="微软雅黑" panose="020B0503020204020204" pitchFamily="34" charset="-122"/>
                <a:ea typeface="微软雅黑" panose="020B0503020204020204" pitchFamily="34" charset="-122"/>
              </a:rPr>
              <a:t>下面</a:t>
            </a:r>
            <a:r>
              <a:rPr lang="zh-CN" altLang="en-US" sz="2800" b="1" dirty="0">
                <a:latin typeface="微软雅黑" panose="020B0503020204020204" pitchFamily="34" charset="-122"/>
                <a:ea typeface="微软雅黑" panose="020B0503020204020204" pitchFamily="34" charset="-122"/>
              </a:rPr>
              <a:t>的类</a:t>
            </a:r>
            <a:r>
              <a:rPr lang="zh-CN" altLang="en-US" sz="2800" b="1" dirty="0" smtClean="0">
                <a:latin typeface="微软雅黑" panose="020B0503020204020204" pitchFamily="34" charset="-122"/>
                <a:ea typeface="微软雅黑" panose="020B0503020204020204" pitchFamily="34" charset="-122"/>
              </a:rPr>
              <a:t>图表达了上述</a:t>
            </a:r>
            <a:r>
              <a:rPr lang="zh-CN" altLang="en-US" sz="2800" b="1" dirty="0">
                <a:latin typeface="微软雅黑" panose="020B0503020204020204" pitchFamily="34" charset="-122"/>
                <a:ea typeface="微软雅黑" panose="020B0503020204020204" pitchFamily="34" charset="-122"/>
              </a:rPr>
              <a:t>逻辑。</a:t>
            </a:r>
          </a:p>
        </p:txBody>
      </p:sp>
      <p:sp>
        <p:nvSpPr>
          <p:cNvPr id="29" name="Rectangle 9"/>
          <p:cNvSpPr>
            <a:spLocks noChangeArrowheads="1"/>
          </p:cNvSpPr>
          <p:nvPr/>
        </p:nvSpPr>
        <p:spPr bwMode="auto">
          <a:xfrm>
            <a:off x="7960364" y="1954124"/>
            <a:ext cx="2447311" cy="862011"/>
          </a:xfrm>
          <a:prstGeom prst="rect">
            <a:avLst/>
          </a:prstGeom>
          <a:solidFill>
            <a:schemeClr val="bg1"/>
          </a:solidFill>
          <a:ln w="9525">
            <a:solidFill>
              <a:schemeClr val="tx1"/>
            </a:solidFill>
            <a:miter lim="800000"/>
            <a:headEnd/>
            <a:tailEnd/>
          </a:ln>
        </p:spPr>
        <p:txBody>
          <a:bodyPr wrap="none" anchor="ctr"/>
          <a:lstStyle/>
          <a:p>
            <a:pPr algn="ctr"/>
            <a:r>
              <a:rPr lang="en-US" altLang="zh-CN" sz="2400" b="1" dirty="0" smtClean="0">
                <a:solidFill>
                  <a:srgbClr val="000000"/>
                </a:solidFill>
                <a:latin typeface="微软雅黑" panose="020B0503020204020204" pitchFamily="34" charset="-122"/>
                <a:ea typeface="微软雅黑" panose="020B0503020204020204" pitchFamily="34" charset="-122"/>
              </a:rPr>
              <a:t>&lt;&lt;interface&gt;&gt;</a:t>
            </a:r>
          </a:p>
          <a:p>
            <a:pPr algn="ctr"/>
            <a:r>
              <a:rPr lang="en-US" altLang="zh-CN" sz="2800" b="1" dirty="0" smtClean="0">
                <a:solidFill>
                  <a:srgbClr val="000000"/>
                </a:solidFill>
                <a:latin typeface="微软雅黑" panose="020B0503020204020204" pitchFamily="34" charset="-122"/>
                <a:ea typeface="微软雅黑" panose="020B0503020204020204" pitchFamily="34" charset="-122"/>
              </a:rPr>
              <a:t>Colleague</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9852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749928" y="1342822"/>
            <a:ext cx="10692143" cy="4225059"/>
          </a:xfrm>
        </p:spPr>
        <p:txBody>
          <a:bodyPr>
            <a:normAutofit/>
          </a:bodyPr>
          <a:lstStyle/>
          <a:p>
            <a:pPr>
              <a:lnSpc>
                <a:spcPct val="120000"/>
              </a:lnSpc>
              <a:spcBef>
                <a:spcPts val="600"/>
              </a:spcBef>
              <a:defRPr/>
            </a:pPr>
            <a:r>
              <a:rPr lang="zh-CN" altLang="en-US" b="1" dirty="0">
                <a:solidFill>
                  <a:srgbClr val="0000CC"/>
                </a:solidFill>
                <a:latin typeface="微软雅黑" panose="020B0503020204020204" pitchFamily="34" charset="-122"/>
                <a:ea typeface="微软雅黑" panose="020B0503020204020204" pitchFamily="34" charset="-122"/>
              </a:rPr>
              <a:t>为什么中介者类必须拥有</a:t>
            </a:r>
            <a:r>
              <a:rPr lang="en-US" altLang="zh-CN" b="1" dirty="0">
                <a:solidFill>
                  <a:srgbClr val="0000CC"/>
                </a:solidFill>
                <a:latin typeface="微软雅黑" panose="020B0503020204020204" pitchFamily="34" charset="-122"/>
                <a:ea typeface="微软雅黑" panose="020B0503020204020204" pitchFamily="34" charset="-122"/>
              </a:rPr>
              <a:t>register</a:t>
            </a:r>
            <a:r>
              <a:rPr lang="zh-CN" altLang="en-US" b="1" dirty="0">
                <a:solidFill>
                  <a:srgbClr val="0000CC"/>
                </a:solidFill>
                <a:latin typeface="微软雅黑" panose="020B0503020204020204" pitchFamily="34" charset="-122"/>
                <a:ea typeface="微软雅黑" panose="020B0503020204020204" pitchFamily="34" charset="-122"/>
              </a:rPr>
              <a:t>方法？ </a:t>
            </a:r>
            <a:endParaRPr lang="en-US" altLang="zh-CN" b="1" dirty="0">
              <a:solidFill>
                <a:srgbClr val="0000CC"/>
              </a:solidFill>
              <a:latin typeface="微软雅黑" panose="020B0503020204020204" pitchFamily="34" charset="-122"/>
              <a:ea typeface="微软雅黑" panose="020B0503020204020204" pitchFamily="34" charset="-122"/>
            </a:endParaRPr>
          </a:p>
          <a:p>
            <a:pPr lvl="1">
              <a:lnSpc>
                <a:spcPct val="120000"/>
              </a:lnSpc>
              <a:spcBef>
                <a:spcPts val="600"/>
              </a:spcBef>
              <a:defRPr/>
            </a:pPr>
            <a:r>
              <a:rPr lang="zh-CN" altLang="en-US" sz="2800" b="1" dirty="0">
                <a:latin typeface="微软雅黑" panose="020B0503020204020204" pitchFamily="34" charset="-122"/>
                <a:ea typeface="微软雅黑" panose="020B0503020204020204" pitchFamily="34" charset="-122"/>
              </a:rPr>
              <a:t>中介类必须知道所有具体参与的同事，因此该类需要注册</a:t>
            </a:r>
            <a:r>
              <a:rPr lang="zh-CN" altLang="en-US" sz="2800" b="1" dirty="0" smtClean="0">
                <a:latin typeface="微软雅黑" panose="020B0503020204020204" pitchFamily="34" charset="-122"/>
                <a:ea typeface="微软雅黑" panose="020B0503020204020204" pitchFamily="34" charset="-122"/>
              </a:rPr>
              <a:t>方法</a:t>
            </a:r>
            <a:endParaRPr lang="en-US" altLang="zh-CN" sz="2800" b="1" dirty="0" smtClean="0">
              <a:latin typeface="微软雅黑" panose="020B0503020204020204" pitchFamily="34" charset="-122"/>
              <a:ea typeface="微软雅黑" panose="020B0503020204020204" pitchFamily="34" charset="-122"/>
            </a:endParaRPr>
          </a:p>
          <a:p>
            <a:pPr lvl="1">
              <a:lnSpc>
                <a:spcPct val="120000"/>
              </a:lnSpc>
              <a:spcBef>
                <a:spcPts val="600"/>
              </a:spcBef>
              <a:defRPr/>
            </a:pPr>
            <a:r>
              <a:rPr lang="en-US" altLang="zh-CN" sz="2800" b="1" dirty="0">
                <a:latin typeface="微软雅黑" panose="020B0503020204020204" pitchFamily="34" charset="-122"/>
                <a:ea typeface="微软雅黑" panose="020B0503020204020204" pitchFamily="34" charset="-122"/>
              </a:rPr>
              <a:t>R</a:t>
            </a:r>
            <a:r>
              <a:rPr lang="en-US" altLang="zh-CN" sz="2800" b="1" dirty="0" smtClean="0">
                <a:latin typeface="微软雅黑" panose="020B0503020204020204" pitchFamily="34" charset="-122"/>
                <a:ea typeface="微软雅黑" panose="020B0503020204020204" pitchFamily="34" charset="-122"/>
              </a:rPr>
              <a:t>egister</a:t>
            </a:r>
            <a:r>
              <a:rPr lang="zh-CN" altLang="en-US" sz="2800" b="1" dirty="0">
                <a:latin typeface="微软雅黑" panose="020B0503020204020204" pitchFamily="34" charset="-122"/>
                <a:ea typeface="微软雅黑" panose="020B0503020204020204" pitchFamily="34" charset="-122"/>
              </a:rPr>
              <a:t>方法可用于让中介类保留所有参与</a:t>
            </a:r>
            <a:r>
              <a:rPr lang="zh-CN" altLang="en-US" sz="2800" b="1" dirty="0" smtClean="0">
                <a:latin typeface="微软雅黑" panose="020B0503020204020204" pitchFamily="34" charset="-122"/>
                <a:ea typeface="微软雅黑" panose="020B0503020204020204" pitchFamily="34" charset="-122"/>
              </a:rPr>
              <a:t>对象</a:t>
            </a:r>
            <a:endParaRPr lang="en-US" altLang="zh-CN" sz="2800" b="1" dirty="0" smtClean="0">
              <a:latin typeface="微软雅黑" panose="020B0503020204020204" pitchFamily="34" charset="-122"/>
              <a:ea typeface="微软雅黑" panose="020B0503020204020204" pitchFamily="34" charset="-122"/>
            </a:endParaRPr>
          </a:p>
          <a:p>
            <a:pPr marL="0" indent="0">
              <a:lnSpc>
                <a:spcPct val="120000"/>
              </a:lnSpc>
              <a:spcBef>
                <a:spcPts val="600"/>
              </a:spcBef>
              <a:buNone/>
              <a:defRPr/>
            </a:pPr>
            <a:r>
              <a:rPr lang="en-US" altLang="zh-CN" b="1" dirty="0" smtClean="0">
                <a:solidFill>
                  <a:srgbClr val="000000"/>
                </a:solidFill>
                <a:latin typeface="微软雅黑" panose="020B0503020204020204" pitchFamily="34" charset="-122"/>
                <a:ea typeface="微软雅黑" panose="020B0503020204020204" pitchFamily="34" charset="-122"/>
              </a:rPr>
              <a:t> </a:t>
            </a:r>
            <a:endParaRPr lang="en-US" altLang="zh-CN" b="1" dirty="0">
              <a:solidFill>
                <a:srgbClr val="000000"/>
              </a:solidFill>
              <a:latin typeface="微软雅黑" panose="020B0503020204020204" pitchFamily="34" charset="-122"/>
              <a:ea typeface="微软雅黑" panose="020B0503020204020204" pitchFamily="34" charset="-122"/>
            </a:endParaRPr>
          </a:p>
          <a:p>
            <a:pPr>
              <a:lnSpc>
                <a:spcPct val="120000"/>
              </a:lnSpc>
              <a:spcBef>
                <a:spcPts val="600"/>
              </a:spcBef>
              <a:defRPr/>
            </a:pPr>
            <a:r>
              <a:rPr lang="zh-CN" altLang="en-US" b="1" dirty="0">
                <a:solidFill>
                  <a:srgbClr val="0000CC"/>
                </a:solidFill>
                <a:latin typeface="微软雅黑" panose="020B0503020204020204" pitchFamily="34" charset="-122"/>
                <a:ea typeface="微软雅黑" panose="020B0503020204020204" pitchFamily="34" charset="-122"/>
              </a:rPr>
              <a:t>为什么每个</a:t>
            </a:r>
            <a:r>
              <a:rPr lang="en-US" altLang="zh-CN" b="1" dirty="0">
                <a:solidFill>
                  <a:srgbClr val="0000CC"/>
                </a:solidFill>
                <a:latin typeface="微软雅黑" panose="020B0503020204020204" pitchFamily="34" charset="-122"/>
                <a:ea typeface="微软雅黑" panose="020B0503020204020204" pitchFamily="34" charset="-122"/>
              </a:rPr>
              <a:t>Colleague</a:t>
            </a:r>
            <a:r>
              <a:rPr lang="zh-CN" altLang="en-US" b="1" dirty="0">
                <a:solidFill>
                  <a:srgbClr val="0000CC"/>
                </a:solidFill>
                <a:latin typeface="微软雅黑" panose="020B0503020204020204" pitchFamily="34" charset="-122"/>
                <a:ea typeface="微软雅黑" panose="020B0503020204020204" pitchFamily="34" charset="-122"/>
              </a:rPr>
              <a:t>子类都必须保持中介者类的引用？ </a:t>
            </a:r>
            <a:endParaRPr lang="en-US" altLang="zh-CN" b="1" dirty="0" smtClean="0">
              <a:solidFill>
                <a:srgbClr val="000000"/>
              </a:solidFill>
              <a:latin typeface="微软雅黑" panose="020B0503020204020204" pitchFamily="34" charset="-122"/>
              <a:ea typeface="微软雅黑" panose="020B0503020204020204" pitchFamily="34" charset="-122"/>
            </a:endParaRPr>
          </a:p>
          <a:p>
            <a:pPr lvl="1">
              <a:lnSpc>
                <a:spcPct val="120000"/>
              </a:lnSpc>
              <a:spcBef>
                <a:spcPts val="600"/>
              </a:spcBef>
              <a:defRPr/>
            </a:pPr>
            <a:r>
              <a:rPr lang="zh-CN" altLang="en-US" sz="2800" b="1" dirty="0">
                <a:latin typeface="微软雅黑" panose="020B0503020204020204" pitchFamily="34" charset="-122"/>
                <a:ea typeface="微软雅黑" panose="020B0503020204020204" pitchFamily="34" charset="-122"/>
              </a:rPr>
              <a:t>另一方面，每个参与类都必须保持对中介类的引用，以便它可以调用中介类中的方法来做一些事情。</a:t>
            </a:r>
          </a:p>
        </p:txBody>
      </p:sp>
      <p:sp>
        <p:nvSpPr>
          <p:cNvPr id="16386" name="Rectangle 29"/>
          <p:cNvSpPr>
            <a:spLocks noChangeArrowheads="1"/>
          </p:cNvSpPr>
          <p:nvPr/>
        </p:nvSpPr>
        <p:spPr bwMode="auto">
          <a:xfrm>
            <a:off x="1981200" y="274639"/>
            <a:ext cx="82296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solidFill>
                  <a:schemeClr val="tx2"/>
                </a:solidFill>
              </a:rPr>
              <a:t>Mediator Pattern</a:t>
            </a:r>
          </a:p>
        </p:txBody>
      </p:sp>
    </p:spTree>
    <p:extLst>
      <p:ext uri="{BB962C8B-B14F-4D97-AF65-F5344CB8AC3E}">
        <p14:creationId xmlns:p14="http://schemas.microsoft.com/office/powerpoint/2010/main" val="4004258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animEffect transition="in" filter="fade">
                                      <p:cBhvr>
                                        <p:cTn id="7" dur="1000"/>
                                        <p:tgtEl>
                                          <p:spTgt spid="17411">
                                            <p:txEl>
                                              <p:pRg st="4" end="4"/>
                                            </p:txEl>
                                          </p:spTgt>
                                        </p:tgtEl>
                                      </p:cBhvr>
                                    </p:animEffect>
                                    <p:anim calcmode="lin" valueType="num">
                                      <p:cBhvr>
                                        <p:cTn id="8" dur="10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1">
                                            <p:txEl>
                                              <p:pRg st="5" end="5"/>
                                            </p:txEl>
                                          </p:spTgt>
                                        </p:tgtEl>
                                        <p:attrNameLst>
                                          <p:attrName>style.visibility</p:attrName>
                                        </p:attrNameLst>
                                      </p:cBhvr>
                                      <p:to>
                                        <p:strVal val="visible"/>
                                      </p:to>
                                    </p:set>
                                    <p:animEffect transition="in" filter="fade">
                                      <p:cBhvr>
                                        <p:cTn id="14" dur="1000"/>
                                        <p:tgtEl>
                                          <p:spTgt spid="17411">
                                            <p:txEl>
                                              <p:pRg st="5" end="5"/>
                                            </p:txEl>
                                          </p:spTgt>
                                        </p:tgtEl>
                                      </p:cBhvr>
                                    </p:animEffect>
                                    <p:anim calcmode="lin" valueType="num">
                                      <p:cBhvr>
                                        <p:cTn id="15" dur="10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174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ChangeArrowheads="1"/>
          </p:cNvSpPr>
          <p:nvPr/>
        </p:nvSpPr>
        <p:spPr bwMode="auto">
          <a:xfrm>
            <a:off x="6044386" y="3525729"/>
            <a:ext cx="2556406" cy="358775"/>
          </a:xfrm>
          <a:prstGeom prst="rect">
            <a:avLst/>
          </a:prstGeom>
          <a:solidFill>
            <a:schemeClr val="bg1"/>
          </a:solidFill>
          <a:ln w="9525">
            <a:solidFill>
              <a:schemeClr val="tx1"/>
            </a:solidFill>
            <a:miter lim="800000"/>
            <a:headEnd/>
            <a:tailEnd/>
          </a:ln>
        </p:spPr>
        <p:txBody>
          <a:bodyPr wrap="none" lIns="0" anchor="ctr"/>
          <a:lstStyle/>
          <a:p>
            <a:r>
              <a:rPr lang="en-US" altLang="zh-CN" sz="2000" b="1" dirty="0">
                <a:solidFill>
                  <a:srgbClr val="0000CC"/>
                </a:solidFill>
                <a:latin typeface="微软雅黑" panose="020B0503020204020204" pitchFamily="34" charset="-122"/>
                <a:ea typeface="微软雅黑" panose="020B0503020204020204" pitchFamily="34" charset="-122"/>
              </a:rPr>
              <a:t>-m: </a:t>
            </a:r>
            <a:r>
              <a:rPr lang="en-US" altLang="zh-CN" sz="2400" b="1" dirty="0">
                <a:solidFill>
                  <a:srgbClr val="0000CC"/>
                </a:solidFill>
                <a:latin typeface="微软雅黑" panose="020B0503020204020204" pitchFamily="34" charset="-122"/>
                <a:ea typeface="微软雅黑" panose="020B0503020204020204" pitchFamily="34" charset="-122"/>
              </a:rPr>
              <a:t>Mediator</a:t>
            </a:r>
            <a:r>
              <a:rPr lang="en-US" altLang="zh-CN" sz="1600" b="1" dirty="0">
                <a:solidFill>
                  <a:srgbClr val="0000CC"/>
                </a:solidFill>
                <a:latin typeface="微软雅黑" panose="020B0503020204020204" pitchFamily="34" charset="-122"/>
                <a:ea typeface="微软雅黑" panose="020B0503020204020204" pitchFamily="34" charset="-122"/>
              </a:rPr>
              <a:t> </a:t>
            </a:r>
          </a:p>
        </p:txBody>
      </p:sp>
      <p:sp>
        <p:nvSpPr>
          <p:cNvPr id="17410" name="Rectangle 5"/>
          <p:cNvSpPr>
            <a:spLocks noChangeArrowheads="1"/>
          </p:cNvSpPr>
          <p:nvPr/>
        </p:nvSpPr>
        <p:spPr bwMode="auto">
          <a:xfrm>
            <a:off x="6044386" y="3884504"/>
            <a:ext cx="2556406" cy="504825"/>
          </a:xfrm>
          <a:prstGeom prst="rect">
            <a:avLst/>
          </a:prstGeom>
          <a:solidFill>
            <a:schemeClr val="bg1"/>
          </a:solidFill>
          <a:ln w="9525">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+method()</a:t>
            </a:r>
          </a:p>
        </p:txBody>
      </p:sp>
      <p:sp>
        <p:nvSpPr>
          <p:cNvPr id="17411" name="Rectangle 6"/>
          <p:cNvSpPr>
            <a:spLocks noChangeArrowheads="1"/>
          </p:cNvSpPr>
          <p:nvPr/>
        </p:nvSpPr>
        <p:spPr bwMode="auto">
          <a:xfrm>
            <a:off x="470780" y="1231921"/>
            <a:ext cx="5083069" cy="1079500"/>
          </a:xfrm>
          <a:prstGeom prst="rect">
            <a:avLst/>
          </a:prstGeom>
          <a:solidFill>
            <a:schemeClr val="bg1"/>
          </a:solidFill>
          <a:ln w="12700">
            <a:solidFill>
              <a:schemeClr val="tx1"/>
            </a:solidFill>
            <a:miter lim="800000"/>
            <a:headEnd/>
            <a:tailEnd/>
          </a:ln>
        </p:spPr>
        <p:txBody>
          <a:bodyPr wrap="none" anchor="ctr"/>
          <a:lstStyle/>
          <a:p>
            <a:pPr algn="ctr"/>
            <a:r>
              <a:rPr lang="en-US" altLang="zh-CN" sz="2800" b="1" dirty="0" smtClean="0">
                <a:latin typeface="微软雅黑" panose="020B0503020204020204" pitchFamily="34" charset="-122"/>
                <a:ea typeface="微软雅黑" panose="020B0503020204020204" pitchFamily="34" charset="-122"/>
              </a:rPr>
              <a:t>&lt;&lt;interface&gt;&gt;</a:t>
            </a:r>
          </a:p>
          <a:p>
            <a:pPr algn="ctr"/>
            <a:r>
              <a:rPr lang="en-US" altLang="zh-CN" sz="2800" b="1" dirty="0" smtClean="0">
                <a:latin typeface="微软雅黑" panose="020B0503020204020204" pitchFamily="34" charset="-122"/>
                <a:ea typeface="微软雅黑" panose="020B0503020204020204" pitchFamily="34" charset="-122"/>
              </a:rPr>
              <a:t>Mediator</a:t>
            </a:r>
            <a:r>
              <a:rPr lang="en-US" altLang="zh-CN" sz="1600" b="1" dirty="0" smtClean="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p:txBody>
      </p:sp>
      <p:sp>
        <p:nvSpPr>
          <p:cNvPr id="17413" name="Rectangle 8"/>
          <p:cNvSpPr>
            <a:spLocks noChangeArrowheads="1"/>
          </p:cNvSpPr>
          <p:nvPr/>
        </p:nvSpPr>
        <p:spPr bwMode="auto">
          <a:xfrm>
            <a:off x="470780" y="2311421"/>
            <a:ext cx="5083069" cy="733296"/>
          </a:xfrm>
          <a:prstGeom prst="rect">
            <a:avLst/>
          </a:prstGeom>
          <a:solidFill>
            <a:schemeClr val="bg1"/>
          </a:solidFill>
          <a:ln w="12700">
            <a:solidFill>
              <a:schemeClr val="tx1"/>
            </a:solidFill>
            <a:miter lim="800000"/>
            <a:headEnd/>
            <a:tailEnd/>
          </a:ln>
        </p:spPr>
        <p:txBody>
          <a:bodyPr wrap="none" anchor="ctr"/>
          <a:lstStyle/>
          <a:p>
            <a:r>
              <a:rPr lang="en-US" altLang="zh-CN" sz="2400" b="1" i="1" dirty="0">
                <a:latin typeface="微软雅黑" panose="020B0503020204020204" pitchFamily="34" charset="-122"/>
                <a:ea typeface="微软雅黑" panose="020B0503020204020204" pitchFamily="34" charset="-122"/>
              </a:rPr>
              <a:t>+</a:t>
            </a:r>
            <a:r>
              <a:rPr lang="en-US" altLang="zh-CN" sz="2400" b="1" i="1" dirty="0" err="1">
                <a:latin typeface="微软雅黑" panose="020B0503020204020204" pitchFamily="34" charset="-122"/>
                <a:ea typeface="微软雅黑" panose="020B0503020204020204" pitchFamily="34" charset="-122"/>
              </a:rPr>
              <a:t>registerColleage</a:t>
            </a:r>
            <a:r>
              <a:rPr lang="en-US" altLang="zh-CN" sz="2400" b="1" i="1" dirty="0">
                <a:latin typeface="微软雅黑" panose="020B0503020204020204" pitchFamily="34" charset="-122"/>
                <a:ea typeface="微软雅黑" panose="020B0503020204020204" pitchFamily="34" charset="-122"/>
              </a:rPr>
              <a:t>(c: Colleague)</a:t>
            </a:r>
          </a:p>
          <a:p>
            <a:r>
              <a:rPr lang="en-US" altLang="zh-CN" sz="2400" b="1" i="1" dirty="0">
                <a:latin typeface="微软雅黑" panose="020B0503020204020204" pitchFamily="34" charset="-122"/>
                <a:ea typeface="微软雅黑" panose="020B0503020204020204" pitchFamily="34" charset="-122"/>
              </a:rPr>
              <a:t>+operation()</a:t>
            </a:r>
          </a:p>
        </p:txBody>
      </p:sp>
      <p:sp>
        <p:nvSpPr>
          <p:cNvPr id="17414" name="Rectangle 9"/>
          <p:cNvSpPr>
            <a:spLocks noChangeArrowheads="1"/>
          </p:cNvSpPr>
          <p:nvPr/>
        </p:nvSpPr>
        <p:spPr bwMode="auto">
          <a:xfrm>
            <a:off x="7590991" y="1107967"/>
            <a:ext cx="2447311" cy="862011"/>
          </a:xfrm>
          <a:prstGeom prst="rect">
            <a:avLst/>
          </a:prstGeom>
          <a:solidFill>
            <a:schemeClr val="bg1"/>
          </a:solidFill>
          <a:ln w="9525">
            <a:solidFill>
              <a:schemeClr val="tx1"/>
            </a:solidFill>
            <a:miter lim="800000"/>
            <a:headEnd/>
            <a:tailEnd/>
          </a:ln>
        </p:spPr>
        <p:txBody>
          <a:bodyPr wrap="none" anchor="ctr"/>
          <a:lstStyle/>
          <a:p>
            <a:pPr algn="ctr"/>
            <a:r>
              <a:rPr lang="en-US" altLang="zh-CN" sz="2400" b="1" dirty="0" smtClean="0">
                <a:solidFill>
                  <a:srgbClr val="000000"/>
                </a:solidFill>
                <a:latin typeface="微软雅黑" panose="020B0503020204020204" pitchFamily="34" charset="-122"/>
                <a:ea typeface="微软雅黑" panose="020B0503020204020204" pitchFamily="34" charset="-122"/>
              </a:rPr>
              <a:t>&lt;&lt;</a:t>
            </a:r>
            <a:r>
              <a:rPr lang="en-US" altLang="zh-CN" sz="2400" b="1" dirty="0" err="1" smtClean="0">
                <a:solidFill>
                  <a:srgbClr val="000000"/>
                </a:solidFill>
                <a:latin typeface="微软雅黑" panose="020B0503020204020204" pitchFamily="34" charset="-122"/>
                <a:ea typeface="微软雅黑" panose="020B0503020204020204" pitchFamily="34" charset="-122"/>
              </a:rPr>
              <a:t>inteface</a:t>
            </a:r>
            <a:r>
              <a:rPr lang="en-US" altLang="zh-CN" sz="2400" b="1" dirty="0" smtClean="0">
                <a:solidFill>
                  <a:srgbClr val="000000"/>
                </a:solidFill>
                <a:latin typeface="微软雅黑" panose="020B0503020204020204" pitchFamily="34" charset="-122"/>
                <a:ea typeface="微软雅黑" panose="020B0503020204020204" pitchFamily="34" charset="-122"/>
              </a:rPr>
              <a:t>&gt;&gt;</a:t>
            </a:r>
          </a:p>
          <a:p>
            <a:pPr algn="ctr"/>
            <a:r>
              <a:rPr lang="en-US" altLang="zh-CN" sz="2800" b="1" dirty="0" smtClean="0">
                <a:solidFill>
                  <a:srgbClr val="000000"/>
                </a:solidFill>
                <a:latin typeface="微软雅黑" panose="020B0503020204020204" pitchFamily="34" charset="-122"/>
                <a:ea typeface="微软雅黑" panose="020B0503020204020204" pitchFamily="34" charset="-122"/>
              </a:rPr>
              <a:t>Colleague</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17416" name="Rectangle 11"/>
          <p:cNvSpPr>
            <a:spLocks noChangeArrowheads="1"/>
          </p:cNvSpPr>
          <p:nvPr/>
        </p:nvSpPr>
        <p:spPr bwMode="auto">
          <a:xfrm>
            <a:off x="7592579" y="1974741"/>
            <a:ext cx="2447311" cy="398462"/>
          </a:xfrm>
          <a:prstGeom prst="rect">
            <a:avLst/>
          </a:prstGeom>
          <a:solidFill>
            <a:schemeClr val="bg1"/>
          </a:solidFill>
          <a:ln w="9525">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method</a:t>
            </a:r>
            <a:r>
              <a:rPr lang="en-US" altLang="zh-CN" sz="2400" b="1" dirty="0">
                <a:latin typeface="微软雅黑" panose="020B0503020204020204" pitchFamily="34" charset="-122"/>
                <a:ea typeface="微软雅黑" panose="020B0503020204020204" pitchFamily="34" charset="-122"/>
              </a:rPr>
              <a:t>()</a:t>
            </a:r>
          </a:p>
        </p:txBody>
      </p:sp>
      <p:sp>
        <p:nvSpPr>
          <p:cNvPr id="17417" name="Rectangle 12"/>
          <p:cNvSpPr>
            <a:spLocks noChangeArrowheads="1"/>
          </p:cNvSpPr>
          <p:nvPr/>
        </p:nvSpPr>
        <p:spPr bwMode="auto">
          <a:xfrm>
            <a:off x="8953263" y="3525729"/>
            <a:ext cx="2499371" cy="358775"/>
          </a:xfrm>
          <a:prstGeom prst="rect">
            <a:avLst/>
          </a:prstGeom>
          <a:solidFill>
            <a:schemeClr val="bg1"/>
          </a:solidFill>
          <a:ln w="9525">
            <a:solidFill>
              <a:schemeClr val="tx1"/>
            </a:solidFill>
            <a:miter lim="800000"/>
            <a:headEnd/>
            <a:tailEnd/>
          </a:ln>
        </p:spPr>
        <p:txBody>
          <a:bodyPr wrap="none" lIns="0" anchor="ctr"/>
          <a:lstStyle/>
          <a:p>
            <a:r>
              <a:rPr lang="en-US" altLang="zh-CN" sz="2000" b="1">
                <a:solidFill>
                  <a:srgbClr val="0000CC"/>
                </a:solidFill>
                <a:latin typeface="微软雅黑" panose="020B0503020204020204" pitchFamily="34" charset="-122"/>
                <a:ea typeface="微软雅黑" panose="020B0503020204020204" pitchFamily="34" charset="-122"/>
              </a:rPr>
              <a:t>-m: </a:t>
            </a:r>
            <a:r>
              <a:rPr lang="en-US" altLang="zh-CN" sz="2400" b="1">
                <a:solidFill>
                  <a:srgbClr val="0000CC"/>
                </a:solidFill>
                <a:latin typeface="微软雅黑" panose="020B0503020204020204" pitchFamily="34" charset="-122"/>
                <a:ea typeface="微软雅黑" panose="020B0503020204020204" pitchFamily="34" charset="-122"/>
              </a:rPr>
              <a:t>Mediator</a:t>
            </a:r>
            <a:r>
              <a:rPr lang="en-US" altLang="zh-CN" sz="2000" b="1">
                <a:solidFill>
                  <a:srgbClr val="0000CC"/>
                </a:solidFill>
                <a:latin typeface="微软雅黑" panose="020B0503020204020204" pitchFamily="34" charset="-122"/>
                <a:ea typeface="微软雅黑" panose="020B0503020204020204" pitchFamily="34" charset="-122"/>
              </a:rPr>
              <a:t> </a:t>
            </a:r>
          </a:p>
        </p:txBody>
      </p:sp>
      <p:sp>
        <p:nvSpPr>
          <p:cNvPr id="17418" name="Rectangle 13"/>
          <p:cNvSpPr>
            <a:spLocks noChangeArrowheads="1"/>
          </p:cNvSpPr>
          <p:nvPr/>
        </p:nvSpPr>
        <p:spPr bwMode="auto">
          <a:xfrm>
            <a:off x="8953263" y="3884504"/>
            <a:ext cx="2499371" cy="504825"/>
          </a:xfrm>
          <a:prstGeom prst="rect">
            <a:avLst/>
          </a:prstGeom>
          <a:solidFill>
            <a:schemeClr val="bg1"/>
          </a:solidFill>
          <a:ln w="9525">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+method()</a:t>
            </a:r>
          </a:p>
        </p:txBody>
      </p:sp>
      <p:sp>
        <p:nvSpPr>
          <p:cNvPr id="17419" name="Line 14"/>
          <p:cNvSpPr>
            <a:spLocks noChangeShapeType="1"/>
          </p:cNvSpPr>
          <p:nvPr/>
        </p:nvSpPr>
        <p:spPr bwMode="auto">
          <a:xfrm>
            <a:off x="7368360" y="2805003"/>
            <a:ext cx="280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20" name="Line 15"/>
          <p:cNvSpPr>
            <a:spLocks noChangeShapeType="1"/>
          </p:cNvSpPr>
          <p:nvPr/>
        </p:nvSpPr>
        <p:spPr bwMode="auto">
          <a:xfrm>
            <a:off x="7368360" y="2805004"/>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21" name="Line 16"/>
          <p:cNvSpPr>
            <a:spLocks noChangeShapeType="1"/>
          </p:cNvSpPr>
          <p:nvPr/>
        </p:nvSpPr>
        <p:spPr bwMode="auto">
          <a:xfrm>
            <a:off x="10185234" y="2805004"/>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22" name="Rectangle 17"/>
          <p:cNvSpPr>
            <a:spLocks noChangeArrowheads="1"/>
          </p:cNvSpPr>
          <p:nvPr/>
        </p:nvSpPr>
        <p:spPr bwMode="auto">
          <a:xfrm>
            <a:off x="6044386" y="3093928"/>
            <a:ext cx="2556406" cy="431800"/>
          </a:xfrm>
          <a:prstGeom prst="rect">
            <a:avLst/>
          </a:prstGeom>
          <a:solidFill>
            <a:schemeClr val="bg1"/>
          </a:solidFill>
          <a:ln w="9525">
            <a:solidFill>
              <a:schemeClr val="tx1"/>
            </a:solidFill>
            <a:miter lim="800000"/>
            <a:headEnd/>
            <a:tailEnd/>
          </a:ln>
        </p:spPr>
        <p:txBody>
          <a:bodyPr wrap="none" anchor="ctr"/>
          <a:lstStyle/>
          <a:p>
            <a:pPr algn="ctr"/>
            <a:r>
              <a:rPr lang="en-US" altLang="zh-CN" sz="2600" b="1">
                <a:solidFill>
                  <a:srgbClr val="000000"/>
                </a:solidFill>
                <a:latin typeface="微软雅黑" panose="020B0503020204020204" pitchFamily="34" charset="-122"/>
                <a:ea typeface="微软雅黑" panose="020B0503020204020204" pitchFamily="34" charset="-122"/>
              </a:rPr>
              <a:t>Colleague1</a:t>
            </a:r>
            <a:endParaRPr lang="en-US" altLang="zh-CN" sz="2600" b="1">
              <a:latin typeface="微软雅黑" panose="020B0503020204020204" pitchFamily="34" charset="-122"/>
              <a:ea typeface="微软雅黑" panose="020B0503020204020204" pitchFamily="34" charset="-122"/>
            </a:endParaRPr>
          </a:p>
        </p:txBody>
      </p:sp>
      <p:sp>
        <p:nvSpPr>
          <p:cNvPr id="17423" name="Rectangle 18"/>
          <p:cNvSpPr>
            <a:spLocks noChangeArrowheads="1"/>
          </p:cNvSpPr>
          <p:nvPr/>
        </p:nvSpPr>
        <p:spPr bwMode="auto">
          <a:xfrm>
            <a:off x="8953263" y="3093928"/>
            <a:ext cx="2499371" cy="431800"/>
          </a:xfrm>
          <a:prstGeom prst="rect">
            <a:avLst/>
          </a:prstGeom>
          <a:solidFill>
            <a:schemeClr val="bg1"/>
          </a:solidFill>
          <a:ln w="9525">
            <a:solidFill>
              <a:schemeClr val="tx1"/>
            </a:solidFill>
            <a:miter lim="800000"/>
            <a:headEnd/>
            <a:tailEnd/>
          </a:ln>
        </p:spPr>
        <p:txBody>
          <a:bodyPr wrap="none" anchor="ctr"/>
          <a:lstStyle/>
          <a:p>
            <a:pPr algn="ctr"/>
            <a:r>
              <a:rPr lang="en-US" altLang="zh-CN" sz="2600" b="1">
                <a:solidFill>
                  <a:srgbClr val="000000"/>
                </a:solidFill>
                <a:latin typeface="微软雅黑" panose="020B0503020204020204" pitchFamily="34" charset="-122"/>
                <a:ea typeface="微软雅黑" panose="020B0503020204020204" pitchFamily="34" charset="-122"/>
              </a:rPr>
              <a:t>Colleague2</a:t>
            </a:r>
            <a:endParaRPr lang="en-US" altLang="zh-CN" sz="2600" b="1">
              <a:latin typeface="微软雅黑" panose="020B0503020204020204" pitchFamily="34" charset="-122"/>
              <a:ea typeface="微软雅黑" panose="020B0503020204020204" pitchFamily="34" charset="-122"/>
            </a:endParaRPr>
          </a:p>
        </p:txBody>
      </p:sp>
      <p:sp>
        <p:nvSpPr>
          <p:cNvPr id="17424" name="AutoShape 19"/>
          <p:cNvSpPr>
            <a:spLocks noChangeArrowheads="1"/>
          </p:cNvSpPr>
          <p:nvPr/>
        </p:nvSpPr>
        <p:spPr bwMode="auto">
          <a:xfrm>
            <a:off x="8597881" y="2377966"/>
            <a:ext cx="360363" cy="431800"/>
          </a:xfrm>
          <a:prstGeom prst="upArrow">
            <a:avLst>
              <a:gd name="adj1" fmla="val 0"/>
              <a:gd name="adj2" fmla="val 54614"/>
            </a:avLst>
          </a:prstGeom>
          <a:solidFill>
            <a:schemeClr val="accent1"/>
          </a:solidFill>
          <a:ln w="9525">
            <a:solidFill>
              <a:schemeClr val="tx1"/>
            </a:solidFill>
            <a:miter lim="800000"/>
            <a:headEnd/>
            <a:tailE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7425" name="Line 20"/>
          <p:cNvSpPr>
            <a:spLocks noChangeShapeType="1"/>
          </p:cNvSpPr>
          <p:nvPr/>
        </p:nvSpPr>
        <p:spPr bwMode="auto">
          <a:xfrm flipH="1">
            <a:off x="5576074" y="1833453"/>
            <a:ext cx="198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26" name="Text Box 21"/>
          <p:cNvSpPr txBox="1">
            <a:spLocks noChangeArrowheads="1"/>
          </p:cNvSpPr>
          <p:nvPr/>
        </p:nvSpPr>
        <p:spPr bwMode="auto">
          <a:xfrm>
            <a:off x="6044386" y="1257191"/>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b="1">
                <a:latin typeface="微软雅黑" panose="020B0503020204020204" pitchFamily="34" charset="-122"/>
                <a:ea typeface="微软雅黑" panose="020B0503020204020204" pitchFamily="34" charset="-122"/>
              </a:rPr>
              <a:t>m</a:t>
            </a:r>
          </a:p>
        </p:txBody>
      </p:sp>
      <p:sp>
        <p:nvSpPr>
          <p:cNvPr id="17427" name="Line 23"/>
          <p:cNvSpPr>
            <a:spLocks noChangeShapeType="1"/>
          </p:cNvSpPr>
          <p:nvPr/>
        </p:nvSpPr>
        <p:spPr bwMode="auto">
          <a:xfrm>
            <a:off x="3855223" y="4894153"/>
            <a:ext cx="630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28" name="Line 24"/>
          <p:cNvSpPr>
            <a:spLocks noChangeShapeType="1"/>
          </p:cNvSpPr>
          <p:nvPr/>
        </p:nvSpPr>
        <p:spPr bwMode="auto">
          <a:xfrm flipV="1">
            <a:off x="10171086" y="4389329"/>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29" name="Line 26"/>
          <p:cNvSpPr>
            <a:spLocks noChangeShapeType="1"/>
          </p:cNvSpPr>
          <p:nvPr/>
        </p:nvSpPr>
        <p:spPr bwMode="auto">
          <a:xfrm>
            <a:off x="4399736" y="4605228"/>
            <a:ext cx="3095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30" name="Line 27"/>
          <p:cNvSpPr>
            <a:spLocks noChangeShapeType="1"/>
          </p:cNvSpPr>
          <p:nvPr/>
        </p:nvSpPr>
        <p:spPr bwMode="auto">
          <a:xfrm flipV="1">
            <a:off x="7522348" y="4389328"/>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7431" name="Text Box 28"/>
          <p:cNvSpPr txBox="1">
            <a:spLocks noChangeArrowheads="1"/>
          </p:cNvSpPr>
          <p:nvPr/>
        </p:nvSpPr>
        <p:spPr bwMode="auto">
          <a:xfrm>
            <a:off x="2222715" y="5614877"/>
            <a:ext cx="8364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800" b="1">
                <a:latin typeface="微软雅黑" panose="020B0503020204020204" pitchFamily="34" charset="-122"/>
                <a:ea typeface="微软雅黑" panose="020B0503020204020204" pitchFamily="34" charset="-122"/>
              </a:rPr>
              <a:t>中介者模式设计类图</a:t>
            </a:r>
            <a:r>
              <a:rPr lang="en-US" altLang="zh-CN" sz="2800" b="1">
                <a:latin typeface="微软雅黑" panose="020B0503020204020204" pitchFamily="34" charset="-122"/>
                <a:ea typeface="微软雅黑" panose="020B0503020204020204" pitchFamily="34" charset="-122"/>
              </a:rPr>
              <a:t> (The mediator Pattern)</a:t>
            </a:r>
          </a:p>
        </p:txBody>
      </p:sp>
      <p:sp>
        <p:nvSpPr>
          <p:cNvPr id="17432" name="Rectangle 29"/>
          <p:cNvSpPr>
            <a:spLocks noChangeArrowheads="1"/>
          </p:cNvSpPr>
          <p:nvPr/>
        </p:nvSpPr>
        <p:spPr bwMode="auto">
          <a:xfrm>
            <a:off x="470780" y="3514617"/>
            <a:ext cx="5100532" cy="504825"/>
          </a:xfrm>
          <a:prstGeom prst="rect">
            <a:avLst/>
          </a:prstGeom>
          <a:solidFill>
            <a:schemeClr val="bg1"/>
          </a:solidFill>
          <a:ln w="12700">
            <a:solidFill>
              <a:schemeClr val="tx1"/>
            </a:solidFill>
            <a:miter lim="800000"/>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ConcreteMediator</a:t>
            </a:r>
          </a:p>
        </p:txBody>
      </p:sp>
      <p:sp>
        <p:nvSpPr>
          <p:cNvPr id="17433" name="Rectangle 30"/>
          <p:cNvSpPr>
            <a:spLocks noChangeArrowheads="1"/>
          </p:cNvSpPr>
          <p:nvPr/>
        </p:nvSpPr>
        <p:spPr bwMode="auto">
          <a:xfrm>
            <a:off x="470780" y="4017853"/>
            <a:ext cx="5100532" cy="406400"/>
          </a:xfrm>
          <a:prstGeom prst="rect">
            <a:avLst/>
          </a:prstGeom>
          <a:solidFill>
            <a:schemeClr val="bg1"/>
          </a:solidFill>
          <a:ln w="12700">
            <a:solidFill>
              <a:schemeClr val="tx1"/>
            </a:solidFill>
            <a:miter lim="800000"/>
            <a:headEnd/>
            <a:tailEnd/>
          </a:ln>
        </p:spPr>
        <p:txBody>
          <a:bodyPr wrap="none" lIns="0" anchor="ctr"/>
          <a:lstStyle/>
          <a:p>
            <a:r>
              <a:rPr lang="en-US" altLang="zh-CN" sz="2400" b="1" dirty="0">
                <a:solidFill>
                  <a:srgbClr val="0000CC"/>
                </a:solidFill>
                <a:latin typeface="微软雅黑" panose="020B0503020204020204" pitchFamily="34" charset="-122"/>
                <a:ea typeface="微软雅黑" panose="020B0503020204020204" pitchFamily="34" charset="-122"/>
              </a:rPr>
              <a:t>-c: </a:t>
            </a:r>
            <a:r>
              <a:rPr lang="en-US" altLang="zh-CN" sz="2400" b="1" dirty="0" err="1">
                <a:solidFill>
                  <a:srgbClr val="0000CC"/>
                </a:solidFill>
                <a:latin typeface="微软雅黑" panose="020B0503020204020204" pitchFamily="34" charset="-122"/>
                <a:ea typeface="微软雅黑" panose="020B0503020204020204" pitchFamily="34" charset="-122"/>
              </a:rPr>
              <a:t>ArrayList</a:t>
            </a:r>
            <a:r>
              <a:rPr lang="en-US" altLang="zh-CN" sz="2400" b="1" dirty="0">
                <a:solidFill>
                  <a:srgbClr val="0000CC"/>
                </a:solidFill>
                <a:latin typeface="微软雅黑" panose="020B0503020204020204" pitchFamily="34" charset="-122"/>
                <a:ea typeface="微软雅黑" panose="020B0503020204020204" pitchFamily="34" charset="-122"/>
              </a:rPr>
              <a:t>&lt;</a:t>
            </a:r>
            <a:r>
              <a:rPr lang="en-US" altLang="zh-CN" sz="2400" b="1" dirty="0" err="1">
                <a:solidFill>
                  <a:srgbClr val="0000CC"/>
                </a:solidFill>
                <a:latin typeface="微软雅黑" panose="020B0503020204020204" pitchFamily="34" charset="-122"/>
                <a:ea typeface="微软雅黑" panose="020B0503020204020204" pitchFamily="34" charset="-122"/>
              </a:rPr>
              <a:t>Colleage</a:t>
            </a:r>
            <a:r>
              <a:rPr lang="en-US" altLang="zh-CN" sz="2400" b="1" dirty="0" smtClean="0">
                <a:solidFill>
                  <a:srgbClr val="0000CC"/>
                </a:solidFill>
                <a:latin typeface="微软雅黑" panose="020B0503020204020204" pitchFamily="34" charset="-122"/>
                <a:ea typeface="微软雅黑" panose="020B0503020204020204" pitchFamily="34" charset="-122"/>
              </a:rPr>
              <a:t>&gt;</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17434" name="Rectangle 31"/>
          <p:cNvSpPr>
            <a:spLocks noChangeArrowheads="1"/>
          </p:cNvSpPr>
          <p:nvPr/>
        </p:nvSpPr>
        <p:spPr bwMode="auto">
          <a:xfrm>
            <a:off x="470780" y="4416317"/>
            <a:ext cx="5100532" cy="787399"/>
          </a:xfrm>
          <a:prstGeom prst="rect">
            <a:avLst/>
          </a:prstGeom>
          <a:solidFill>
            <a:schemeClr val="bg1"/>
          </a:solidFill>
          <a:ln w="12700">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registerColleage</a:t>
            </a:r>
            <a:r>
              <a:rPr lang="en-US" altLang="zh-CN" sz="2400" b="1" dirty="0">
                <a:latin typeface="微软雅黑" panose="020B0503020204020204" pitchFamily="34" charset="-122"/>
                <a:ea typeface="微软雅黑" panose="020B0503020204020204" pitchFamily="34" charset="-122"/>
              </a:rPr>
              <a:t>(c: Colleague)</a:t>
            </a:r>
          </a:p>
          <a:p>
            <a:r>
              <a:rPr lang="en-US" altLang="zh-CN" sz="2400" b="1" dirty="0">
                <a:latin typeface="微软雅黑" panose="020B0503020204020204" pitchFamily="34" charset="-122"/>
                <a:ea typeface="微软雅黑" panose="020B0503020204020204" pitchFamily="34" charset="-122"/>
              </a:rPr>
              <a:t>+operation()</a:t>
            </a:r>
          </a:p>
        </p:txBody>
      </p:sp>
      <p:sp>
        <p:nvSpPr>
          <p:cNvPr id="17435" name="AutoShape 32"/>
          <p:cNvSpPr>
            <a:spLocks noChangeArrowheads="1"/>
          </p:cNvSpPr>
          <p:nvPr/>
        </p:nvSpPr>
        <p:spPr bwMode="auto">
          <a:xfrm>
            <a:off x="2816548" y="3057416"/>
            <a:ext cx="360363" cy="431800"/>
          </a:xfrm>
          <a:prstGeom prst="upArrow">
            <a:avLst>
              <a:gd name="adj1" fmla="val 0"/>
              <a:gd name="adj2" fmla="val 54614"/>
            </a:avLst>
          </a:prstGeom>
          <a:solidFill>
            <a:schemeClr val="accent1"/>
          </a:solidFill>
          <a:ln w="9525">
            <a:solidFill>
              <a:schemeClr val="tx1"/>
            </a:solidFill>
            <a:miter lim="800000"/>
            <a:headEnd/>
            <a:tailEnd/>
          </a:ln>
        </p:spPr>
        <p:txBody>
          <a:bodyPr wrap="none" anchor="ctr"/>
          <a:lstStyle/>
          <a:p>
            <a:pPr algn="ctr"/>
            <a:endParaRPr lang="zh-CN" altLang="zh-CN">
              <a:latin typeface="微软雅黑" panose="020B0503020204020204" pitchFamily="34" charset="-122"/>
              <a:ea typeface="微软雅黑" panose="020B0503020204020204" pitchFamily="34" charset="-122"/>
            </a:endParaRPr>
          </a:p>
        </p:txBody>
      </p:sp>
      <p:sp>
        <p:nvSpPr>
          <p:cNvPr id="17436" name="Rectangle 33"/>
          <p:cNvSpPr>
            <a:spLocks noGrp="1" noChangeArrowheads="1"/>
          </p:cNvSpPr>
          <p:nvPr>
            <p:ph type="title"/>
          </p:nvPr>
        </p:nvSpPr>
        <p:spPr>
          <a:xfrm>
            <a:off x="1004936" y="415817"/>
            <a:ext cx="4139820" cy="490537"/>
          </a:xfrm>
        </p:spPr>
        <p:txBody>
          <a:bodyPr>
            <a:normAutofit fontScale="90000"/>
          </a:bodyPr>
          <a:lstStyle/>
          <a:p>
            <a:pPr eaLnBrk="1" hangingPunct="1"/>
            <a:r>
              <a:rPr lang="en-US" altLang="zh-CN" sz="3600" b="1">
                <a:latin typeface="微软雅黑" panose="020B0503020204020204" pitchFamily="34" charset="-122"/>
                <a:ea typeface="微软雅黑" panose="020B0503020204020204" pitchFamily="34" charset="-122"/>
              </a:rPr>
              <a:t>Mediator Pattern</a:t>
            </a:r>
          </a:p>
        </p:txBody>
      </p:sp>
    </p:spTree>
    <p:extLst>
      <p:ext uri="{BB962C8B-B14F-4D97-AF65-F5344CB8AC3E}">
        <p14:creationId xmlns:p14="http://schemas.microsoft.com/office/powerpoint/2010/main" val="3795405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602901" y="1338752"/>
            <a:ext cx="10972799" cy="4075220"/>
          </a:xfrm>
        </p:spPr>
        <p:txBody>
          <a:bodyPr>
            <a:normAutofit/>
          </a:bodyPr>
          <a:lstStyle/>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该设计类图由两部分组成，一部分是中介者类，另外一部分是以上的参与者对象。</a:t>
            </a:r>
          </a:p>
          <a:p>
            <a:pPr eaLnBrk="1" hangingPunct="1">
              <a:lnSpc>
                <a:spcPct val="100000"/>
              </a:lnSpc>
              <a:spcBef>
                <a:spcPts val="600"/>
              </a:spcBef>
            </a:pPr>
            <a:r>
              <a:rPr lang="zh-CN" altLang="en-US" b="1" dirty="0">
                <a:latin typeface="微软雅黑" panose="020B0503020204020204" pitchFamily="34" charset="-122"/>
                <a:ea typeface="微软雅黑" panose="020B0503020204020204" pitchFamily="34" charset="-122"/>
              </a:rPr>
              <a:t>程序的构件说明：</a:t>
            </a:r>
            <a:endParaRPr lang="zh-CN" altLang="pt-BR" b="1" dirty="0">
              <a:latin typeface="微软雅黑" panose="020B0503020204020204" pitchFamily="34" charset="-122"/>
              <a:ea typeface="微软雅黑" panose="020B0503020204020204" pitchFamily="34" charset="-122"/>
            </a:endParaRPr>
          </a:p>
          <a:p>
            <a:pPr eaLnBrk="1" hangingPunct="1">
              <a:lnSpc>
                <a:spcPct val="100000"/>
              </a:lnSpc>
              <a:spcBef>
                <a:spcPts val="600"/>
              </a:spcBef>
            </a:pPr>
            <a:r>
              <a:rPr lang="pt-BR" altLang="zh-CN" b="1" dirty="0">
                <a:solidFill>
                  <a:srgbClr val="0000CC"/>
                </a:solidFill>
                <a:latin typeface="微软雅黑" panose="020B0503020204020204" pitchFamily="34" charset="-122"/>
                <a:ea typeface="微软雅黑" panose="020B0503020204020204" pitchFamily="34" charset="-122"/>
              </a:rPr>
              <a:t>Mediator</a:t>
            </a:r>
            <a:r>
              <a:rPr lang="zh-CN" altLang="pt-BR" b="1" dirty="0">
                <a:latin typeface="微软雅黑" panose="020B0503020204020204" pitchFamily="34" charset="-122"/>
                <a:ea typeface="微软雅黑" panose="020B0503020204020204" pitchFamily="34" charset="-122"/>
              </a:rPr>
              <a:t>：中介者的接口。 </a:t>
            </a:r>
          </a:p>
          <a:p>
            <a:pPr eaLnBrk="1" hangingPunct="1">
              <a:lnSpc>
                <a:spcPct val="100000"/>
              </a:lnSpc>
              <a:spcBef>
                <a:spcPts val="600"/>
              </a:spcBef>
            </a:pPr>
            <a:r>
              <a:rPr lang="pt-BR" altLang="zh-CN" b="1" dirty="0">
                <a:solidFill>
                  <a:srgbClr val="0000CC"/>
                </a:solidFill>
                <a:latin typeface="微软雅黑" panose="020B0503020204020204" pitchFamily="34" charset="-122"/>
                <a:ea typeface="微软雅黑" panose="020B0503020204020204" pitchFamily="34" charset="-122"/>
              </a:rPr>
              <a:t>ConcreteMediator</a:t>
            </a:r>
            <a:r>
              <a:rPr lang="zh-CN" altLang="pt-BR" b="1" dirty="0">
                <a:latin typeface="微软雅黑" panose="020B0503020204020204" pitchFamily="34" charset="-122"/>
                <a:ea typeface="微软雅黑" panose="020B0503020204020204" pitchFamily="34" charset="-122"/>
              </a:rPr>
              <a:t>：具体的中介者，可以有多个具体的中介者。</a:t>
            </a:r>
            <a:endParaRPr lang="zh-CN" altLang="en-US" b="1" dirty="0">
              <a:latin typeface="微软雅黑" panose="020B0503020204020204" pitchFamily="34" charset="-122"/>
              <a:ea typeface="微软雅黑" panose="020B0503020204020204" pitchFamily="34" charset="-122"/>
            </a:endParaRPr>
          </a:p>
          <a:p>
            <a:pPr eaLnBrk="1" hangingPunct="1">
              <a:lnSpc>
                <a:spcPct val="100000"/>
              </a:lnSpc>
              <a:spcBef>
                <a:spcPts val="600"/>
              </a:spcBef>
            </a:pPr>
            <a:r>
              <a:rPr lang="en-US" altLang="zh-CN" b="1" dirty="0">
                <a:solidFill>
                  <a:srgbClr val="0000CC"/>
                </a:solidFill>
                <a:latin typeface="微软雅黑" panose="020B0503020204020204" pitchFamily="34" charset="-122"/>
                <a:ea typeface="微软雅黑" panose="020B0503020204020204" pitchFamily="34" charset="-122"/>
              </a:rPr>
              <a:t>Colleague</a:t>
            </a:r>
            <a:r>
              <a:rPr lang="zh-CN" altLang="en-US" b="1" dirty="0">
                <a:latin typeface="微软雅黑" panose="020B0503020204020204" pitchFamily="34" charset="-122"/>
                <a:ea typeface="微软雅黑" panose="020B0503020204020204" pitchFamily="34" charset="-122"/>
              </a:rPr>
              <a:t>：参与者对象接口</a:t>
            </a:r>
          </a:p>
          <a:p>
            <a:pPr eaLnBrk="1" hangingPunct="1">
              <a:lnSpc>
                <a:spcPct val="100000"/>
              </a:lnSpc>
              <a:spcBef>
                <a:spcPts val="600"/>
              </a:spcBef>
            </a:pPr>
            <a:r>
              <a:rPr lang="en-US" altLang="zh-CN" b="1" dirty="0">
                <a:solidFill>
                  <a:srgbClr val="0000CC"/>
                </a:solidFill>
                <a:latin typeface="微软雅黑" panose="020B0503020204020204" pitchFamily="34" charset="-122"/>
                <a:ea typeface="微软雅黑" panose="020B0503020204020204" pitchFamily="34" charset="-122"/>
              </a:rPr>
              <a:t>Colleague1</a:t>
            </a:r>
            <a:r>
              <a:rPr lang="zh-CN" altLang="en-US" b="1" dirty="0">
                <a:latin typeface="微软雅黑" panose="020B0503020204020204" pitchFamily="34" charset="-122"/>
                <a:ea typeface="微软雅黑" panose="020B0503020204020204" pitchFamily="34" charset="-122"/>
              </a:rPr>
              <a:t>， </a:t>
            </a:r>
            <a:r>
              <a:rPr lang="en-US" altLang="zh-CN" b="1" dirty="0">
                <a:solidFill>
                  <a:srgbClr val="0000CC"/>
                </a:solidFill>
                <a:latin typeface="微软雅黑" panose="020B0503020204020204" pitchFamily="34" charset="-122"/>
                <a:ea typeface="微软雅黑" panose="020B0503020204020204" pitchFamily="34" charset="-122"/>
              </a:rPr>
              <a:t>Colleague2</a:t>
            </a:r>
            <a:r>
              <a:rPr lang="zh-CN" altLang="en-US" b="1" dirty="0">
                <a:latin typeface="微软雅黑" panose="020B0503020204020204" pitchFamily="34" charset="-122"/>
                <a:ea typeface="微软雅黑" panose="020B0503020204020204" pitchFamily="34" charset="-122"/>
              </a:rPr>
              <a:t>：具体的参与者。可以有多个具体的参与者。</a:t>
            </a:r>
          </a:p>
        </p:txBody>
      </p:sp>
      <p:sp>
        <p:nvSpPr>
          <p:cNvPr id="18434" name="Rectangle 4"/>
          <p:cNvSpPr>
            <a:spLocks noGrp="1" noChangeArrowheads="1"/>
          </p:cNvSpPr>
          <p:nvPr>
            <p:ph type="title"/>
          </p:nvPr>
        </p:nvSpPr>
        <p:spPr>
          <a:xfrm>
            <a:off x="1981200" y="274639"/>
            <a:ext cx="8229600" cy="490537"/>
          </a:xfrm>
        </p:spPr>
        <p:txBody>
          <a:bodyPr>
            <a:normAutofit fontScale="90000"/>
          </a:bodyPr>
          <a:lstStyle/>
          <a:p>
            <a:pPr eaLnBrk="1" hangingPunct="1"/>
            <a:r>
              <a:rPr lang="en-US" altLang="zh-CN" sz="3600" b="1"/>
              <a:t>Mediator Pattern</a:t>
            </a:r>
          </a:p>
        </p:txBody>
      </p:sp>
    </p:spTree>
    <p:extLst>
      <p:ext uri="{BB962C8B-B14F-4D97-AF65-F5344CB8AC3E}">
        <p14:creationId xmlns:p14="http://schemas.microsoft.com/office/powerpoint/2010/main" val="2387543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Effect transition="in" filter="slide(fromBottom)">
                                      <p:cBhvr>
                                        <p:cTn id="7" dur="500"/>
                                        <p:tgtEl>
                                          <p:spTgt spid="11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0595">
                                            <p:txEl>
                                              <p:pRg st="2" end="2"/>
                                            </p:txEl>
                                          </p:spTgt>
                                        </p:tgtEl>
                                        <p:attrNameLst>
                                          <p:attrName>style.visibility</p:attrName>
                                        </p:attrNameLst>
                                      </p:cBhvr>
                                      <p:to>
                                        <p:strVal val="visible"/>
                                      </p:to>
                                    </p:set>
                                    <p:animEffect transition="in" filter="slide(fromBottom)">
                                      <p:cBhvr>
                                        <p:cTn id="12" dur="500"/>
                                        <p:tgtEl>
                                          <p:spTgt spid="110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0595">
                                            <p:txEl>
                                              <p:pRg st="3" end="3"/>
                                            </p:txEl>
                                          </p:spTgt>
                                        </p:tgtEl>
                                        <p:attrNameLst>
                                          <p:attrName>style.visibility</p:attrName>
                                        </p:attrNameLst>
                                      </p:cBhvr>
                                      <p:to>
                                        <p:strVal val="visible"/>
                                      </p:to>
                                    </p:set>
                                    <p:animEffect transition="in" filter="slide(fromBottom)">
                                      <p:cBhvr>
                                        <p:cTn id="17" dur="500"/>
                                        <p:tgtEl>
                                          <p:spTgt spid="110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0595">
                                            <p:txEl>
                                              <p:pRg st="4" end="4"/>
                                            </p:txEl>
                                          </p:spTgt>
                                        </p:tgtEl>
                                        <p:attrNameLst>
                                          <p:attrName>style.visibility</p:attrName>
                                        </p:attrNameLst>
                                      </p:cBhvr>
                                      <p:to>
                                        <p:strVal val="visible"/>
                                      </p:to>
                                    </p:set>
                                    <p:animEffect transition="in" filter="slide(fromBottom)">
                                      <p:cBhvr>
                                        <p:cTn id="22" dur="500"/>
                                        <p:tgtEl>
                                          <p:spTgt spid="1105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10595">
                                            <p:txEl>
                                              <p:pRg st="5" end="5"/>
                                            </p:txEl>
                                          </p:spTgt>
                                        </p:tgtEl>
                                        <p:attrNameLst>
                                          <p:attrName>style.visibility</p:attrName>
                                        </p:attrNameLst>
                                      </p:cBhvr>
                                      <p:to>
                                        <p:strVal val="visible"/>
                                      </p:to>
                                    </p:set>
                                    <p:animEffect transition="in" filter="slide(fromBottom)">
                                      <p:cBhvr>
                                        <p:cTn id="27" dur="500"/>
                                        <p:tgtEl>
                                          <p:spTgt spid="110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981200" y="274639"/>
            <a:ext cx="8229600" cy="706437"/>
          </a:xfrm>
        </p:spPr>
        <p:txBody>
          <a:bodyPr/>
          <a:lstStyle/>
          <a:p>
            <a:pPr eaLnBrk="1" hangingPunct="1"/>
            <a:r>
              <a:rPr lang="en-US" altLang="zh-CN" sz="3600" b="1"/>
              <a:t>Mediator Pattern</a:t>
            </a:r>
          </a:p>
        </p:txBody>
      </p:sp>
      <p:sp>
        <p:nvSpPr>
          <p:cNvPr id="8195" name="Rectangle 3"/>
          <p:cNvSpPr>
            <a:spLocks noGrp="1" noChangeArrowheads="1"/>
          </p:cNvSpPr>
          <p:nvPr>
            <p:ph idx="1"/>
          </p:nvPr>
        </p:nvSpPr>
        <p:spPr>
          <a:xfrm>
            <a:off x="805758" y="1125538"/>
            <a:ext cx="10601608" cy="4270327"/>
          </a:xfrm>
        </p:spPr>
        <p:txBody>
          <a:bodyPr>
            <a:normAutofit/>
          </a:bodyPr>
          <a:lstStyle/>
          <a:p>
            <a:pPr eaLnBrk="1" hangingPunct="1">
              <a:lnSpc>
                <a:spcPct val="120000"/>
              </a:lnSpc>
              <a:spcBef>
                <a:spcPts val="600"/>
              </a:spcBef>
              <a:buFontTx/>
              <a:buNone/>
            </a:pPr>
            <a:r>
              <a:rPr lang="zh-CN" altLang="en-US" b="1" dirty="0">
                <a:latin typeface="微软雅黑" panose="020B0503020204020204" pitchFamily="34" charset="-122"/>
                <a:ea typeface="微软雅黑" panose="020B0503020204020204" pitchFamily="34" charset="-122"/>
              </a:rPr>
              <a:t>中介者模式的用途：</a:t>
            </a:r>
            <a:endParaRPr lang="en-US" altLang="zh-CN"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a:latin typeface="微软雅黑" panose="020B0503020204020204" pitchFamily="34" charset="-122"/>
                <a:ea typeface="微软雅黑" panose="020B0503020204020204" pitchFamily="34" charset="-122"/>
              </a:rPr>
              <a:t>我们可以使用中介模式来减少对象之间的</a:t>
            </a:r>
            <a:r>
              <a:rPr lang="zh-CN" altLang="en-US" b="1" dirty="0" smtClean="0">
                <a:latin typeface="微软雅黑" panose="020B0503020204020204" pitchFamily="34" charset="-122"/>
                <a:ea typeface="微软雅黑" panose="020B0503020204020204" pitchFamily="34" charset="-122"/>
              </a:rPr>
              <a:t>直接交互</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600"/>
              </a:spcBef>
            </a:pPr>
            <a:r>
              <a:rPr lang="en-US" altLang="zh-CN" b="1" dirty="0" smtClean="0">
                <a:latin typeface="微软雅黑" panose="020B0503020204020204" pitchFamily="34" charset="-122"/>
                <a:ea typeface="微软雅黑" panose="020B0503020204020204" pitchFamily="34" charset="-122"/>
              </a:rPr>
              <a:t>Mediator</a:t>
            </a:r>
            <a:r>
              <a:rPr lang="zh-CN" altLang="en-US" b="1" dirty="0">
                <a:latin typeface="微软雅黑" panose="020B0503020204020204" pitchFamily="34" charset="-122"/>
                <a:ea typeface="微软雅黑" panose="020B0503020204020204" pitchFamily="34" charset="-122"/>
              </a:rPr>
              <a:t>模式建议将所有对象交互细节</a:t>
            </a:r>
            <a:r>
              <a:rPr lang="zh-CN" altLang="en-US" b="1" dirty="0" smtClean="0">
                <a:latin typeface="微软雅黑" panose="020B0503020204020204" pitchFamily="34" charset="-122"/>
                <a:ea typeface="微软雅黑" panose="020B0503020204020204" pitchFamily="34" charset="-122"/>
              </a:rPr>
              <a:t>抽象到一</a:t>
            </a:r>
            <a:r>
              <a:rPr lang="zh-CN" altLang="en-US" b="1" dirty="0">
                <a:latin typeface="微软雅黑" panose="020B0503020204020204" pitchFamily="34" charset="-122"/>
                <a:ea typeface="微软雅黑" panose="020B0503020204020204" pitchFamily="34" charset="-122"/>
              </a:rPr>
              <a:t>个单独的类，即</a:t>
            </a:r>
            <a:r>
              <a:rPr lang="en-US" altLang="zh-CN" b="1" dirty="0" smtClean="0">
                <a:latin typeface="微软雅黑" panose="020B0503020204020204" pitchFamily="34" charset="-122"/>
                <a:ea typeface="微软雅黑" panose="020B0503020204020204" pitchFamily="34" charset="-122"/>
              </a:rPr>
              <a:t>Mediator</a:t>
            </a:r>
            <a:r>
              <a:rPr lang="zh-CN" altLang="en-US" b="1" dirty="0" smtClean="0">
                <a:latin typeface="微软雅黑" panose="020B0503020204020204" pitchFamily="34" charset="-122"/>
                <a:ea typeface="微软雅黑" panose="020B0503020204020204" pitchFamily="34" charset="-122"/>
              </a:rPr>
              <a:t>类里面</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en-US" altLang="zh-CN" b="1" dirty="0" smtClean="0">
                <a:latin typeface="微软雅黑" panose="020B0503020204020204" pitchFamily="34" charset="-122"/>
                <a:ea typeface="微软雅黑" panose="020B0503020204020204" pitchFamily="34" charset="-122"/>
              </a:rPr>
              <a:t>Mediator </a:t>
            </a:r>
            <a:r>
              <a:rPr lang="zh-CN" altLang="en-US" b="1" dirty="0">
                <a:latin typeface="微软雅黑" panose="020B0503020204020204" pitchFamily="34" charset="-122"/>
                <a:ea typeface="微软雅黑" panose="020B0503020204020204" pitchFamily="34" charset="-122"/>
              </a:rPr>
              <a:t>类</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负责所有对象交互</a:t>
            </a:r>
            <a:endParaRPr lang="en-US" altLang="zh-CN" b="1" dirty="0">
              <a:latin typeface="微软雅黑" panose="020B0503020204020204" pitchFamily="34" charset="-122"/>
              <a:ea typeface="微软雅黑" panose="020B0503020204020204" pitchFamily="34" charset="-122"/>
            </a:endParaRPr>
          </a:p>
          <a:p>
            <a:pPr lvl="1">
              <a:lnSpc>
                <a:spcPct val="120000"/>
              </a:lnSpc>
              <a:spcBef>
                <a:spcPts val="600"/>
              </a:spcBef>
            </a:pPr>
            <a:r>
              <a:rPr lang="en-US" altLang="zh-CN" sz="2800" b="1" dirty="0" smtClean="0">
                <a:latin typeface="微软雅黑" panose="020B0503020204020204" pitchFamily="34" charset="-122"/>
                <a:ea typeface="微软雅黑" panose="020B0503020204020204" pitchFamily="34" charset="-122"/>
              </a:rPr>
              <a:t>Mediator</a:t>
            </a:r>
            <a:r>
              <a:rPr lang="zh-CN" altLang="en-US" sz="2800" b="1" dirty="0" smtClean="0">
                <a:latin typeface="微软雅黑" panose="020B0503020204020204" pitchFamily="34" charset="-122"/>
                <a:ea typeface="微软雅黑" panose="020B0503020204020204" pitchFamily="34" charset="-122"/>
              </a:rPr>
              <a:t>类维持每个参与者类的引用</a:t>
            </a:r>
            <a:endParaRPr lang="en-US" altLang="zh-CN" sz="2800" b="1" dirty="0" smtClean="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en-US" altLang="zh-CN" sz="2800" b="1" dirty="0" smtClean="0">
                <a:latin typeface="微软雅黑" panose="020B0503020204020204" pitchFamily="34" charset="-122"/>
                <a:ea typeface="微软雅黑" panose="020B0503020204020204" pitchFamily="34" charset="-122"/>
              </a:rPr>
              <a:t>Mediator</a:t>
            </a:r>
            <a:r>
              <a:rPr lang="zh-CN" altLang="en-US" sz="2800" b="1" dirty="0" smtClean="0">
                <a:latin typeface="微软雅黑" panose="020B0503020204020204" pitchFamily="34" charset="-122"/>
                <a:ea typeface="微软雅黑" panose="020B0503020204020204" pitchFamily="34" charset="-122"/>
              </a:rPr>
              <a:t>类提供调用参与对象的方法</a:t>
            </a:r>
            <a:endParaRPr lang="en-US" altLang="zh-CN" sz="28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0038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 calcmode="lin" valueType="num">
                                      <p:cBhvr additive="base">
                                        <p:cTn id="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animEffect transition="in" filter="slide(fromBottom)">
                                      <p:cBhvr>
                                        <p:cTn id="13" dur="500"/>
                                        <p:tgtEl>
                                          <p:spTgt spid="819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slide(fromBottom)">
                                      <p:cBhvr>
                                        <p:cTn id="18" dur="500"/>
                                        <p:tgtEl>
                                          <p:spTgt spid="819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slide(fromBottom)">
                                      <p:cBhvr>
                                        <p:cTn id="23"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561315" y="1277467"/>
            <a:ext cx="10646875" cy="3213052"/>
          </a:xfrm>
        </p:spPr>
        <p:txBody>
          <a:bodyPr>
            <a:normAutofit/>
          </a:bodyPr>
          <a:lstStyle/>
          <a:p>
            <a:pPr marL="0" indent="0" eaLnBrk="1" hangingPunct="1">
              <a:lnSpc>
                <a:spcPct val="120000"/>
              </a:lnSpc>
              <a:buNone/>
            </a:pPr>
            <a:r>
              <a:rPr lang="zh-CN" altLang="en-US" b="1" dirty="0">
                <a:solidFill>
                  <a:srgbClr val="0000CC"/>
                </a:solidFill>
                <a:latin typeface="微软雅黑" panose="020B0503020204020204" pitchFamily="34" charset="-122"/>
                <a:ea typeface="微软雅黑" panose="020B0503020204020204" pitchFamily="34" charset="-122"/>
              </a:rPr>
              <a:t>中介者模式的典型交互</a:t>
            </a:r>
            <a:endParaRPr lang="en-US" altLang="zh-CN" b="1" dirty="0">
              <a:solidFill>
                <a:srgbClr val="0000CC"/>
              </a:solidFill>
              <a:latin typeface="微软雅黑" panose="020B0503020204020204" pitchFamily="34" charset="-122"/>
              <a:ea typeface="微软雅黑" panose="020B0503020204020204" pitchFamily="34" charset="-122"/>
            </a:endParaRPr>
          </a:p>
          <a:p>
            <a:pPr>
              <a:lnSpc>
                <a:spcPct val="120000"/>
              </a:lnSpc>
            </a:pPr>
            <a:r>
              <a:rPr lang="zh-CN" altLang="en-US" b="1" dirty="0" smtClean="0">
                <a:latin typeface="微软雅黑" panose="020B0503020204020204" pitchFamily="34" charset="-122"/>
                <a:ea typeface="微软雅黑" panose="020B0503020204020204" pitchFamily="34" charset="-122"/>
              </a:rPr>
              <a:t>任意两</a:t>
            </a:r>
            <a:r>
              <a:rPr lang="zh-CN" altLang="en-US" b="1" dirty="0">
                <a:latin typeface="微软雅黑" panose="020B0503020204020204" pitchFamily="34" charset="-122"/>
                <a:ea typeface="微软雅黑" panose="020B0503020204020204" pitchFamily="34" charset="-122"/>
              </a:rPr>
              <a:t>个不同对象之间的交互都通过</a:t>
            </a:r>
            <a:r>
              <a:rPr lang="en-US" altLang="zh-CN" b="1" dirty="0">
                <a:latin typeface="微软雅黑" panose="020B0503020204020204" pitchFamily="34" charset="-122"/>
                <a:ea typeface="微软雅黑" panose="020B0503020204020204" pitchFamily="34" charset="-122"/>
              </a:rPr>
              <a:t>Mediator</a:t>
            </a:r>
            <a:r>
              <a:rPr lang="zh-CN" altLang="en-US" b="1" dirty="0" smtClean="0">
                <a:latin typeface="微软雅黑" panose="020B0503020204020204" pitchFamily="34" charset="-122"/>
                <a:ea typeface="微软雅黑" panose="020B0503020204020204" pitchFamily="34" charset="-122"/>
              </a:rPr>
              <a:t>类转达。</a:t>
            </a:r>
            <a:endParaRPr lang="en-US" altLang="zh-CN" b="1" dirty="0" smtClean="0">
              <a:latin typeface="微软雅黑" panose="020B0503020204020204" pitchFamily="34" charset="-122"/>
              <a:ea typeface="微软雅黑" panose="020B0503020204020204" pitchFamily="34" charset="-122"/>
            </a:endParaRPr>
          </a:p>
          <a:p>
            <a:pPr>
              <a:lnSpc>
                <a:spcPct val="120000"/>
              </a:lnSpc>
            </a:pPr>
            <a:r>
              <a:rPr lang="zh-CN" altLang="en-US" b="1" dirty="0" smtClean="0">
                <a:latin typeface="微软雅黑" panose="020B0503020204020204" pitchFamily="34" charset="-122"/>
                <a:ea typeface="微软雅黑" panose="020B0503020204020204" pitchFamily="34" charset="-122"/>
              </a:rPr>
              <a:t>所有</a:t>
            </a:r>
            <a:r>
              <a:rPr lang="zh-CN" altLang="en-US" b="1" dirty="0">
                <a:latin typeface="微软雅黑" panose="020B0503020204020204" pitchFamily="34" charset="-122"/>
                <a:ea typeface="微软雅黑" panose="020B0503020204020204" pitchFamily="34" charset="-122"/>
              </a:rPr>
              <a:t>对象都将其消息发送到中介（调用中介的方法</a:t>
            </a:r>
            <a:r>
              <a:rPr lang="zh-CN" altLang="en-US" b="1" dirty="0" smtClean="0">
                <a:latin typeface="微软雅黑" panose="020B0503020204020204" pitchFamily="34" charset="-122"/>
                <a:ea typeface="微软雅黑" panose="020B0503020204020204" pitchFamily="34" charset="-122"/>
              </a:rPr>
              <a:t>），然后</a:t>
            </a:r>
            <a:r>
              <a:rPr lang="zh-CN" altLang="en-US" b="1" dirty="0">
                <a:latin typeface="微软雅黑" panose="020B0503020204020204" pitchFamily="34" charset="-122"/>
                <a:ea typeface="微软雅黑" panose="020B0503020204020204" pitchFamily="34" charset="-122"/>
              </a:rPr>
              <a:t>，中介向适当的对象发送消息以实现应用程序的需求（在中介中</a:t>
            </a:r>
            <a:r>
              <a:rPr lang="zh-CN" altLang="en-US" b="1" dirty="0" smtClean="0">
                <a:latin typeface="微软雅黑" panose="020B0503020204020204" pitchFamily="34" charset="-122"/>
                <a:ea typeface="微软雅黑" panose="020B0503020204020204" pitchFamily="34" charset="-122"/>
              </a:rPr>
              <a:t>，可以调用任意的参与者对象的方法</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
        <p:nvSpPr>
          <p:cNvPr id="20482" name="Rectangle 4"/>
          <p:cNvSpPr>
            <a:spLocks noGrp="1" noChangeArrowheads="1"/>
          </p:cNvSpPr>
          <p:nvPr>
            <p:ph type="title"/>
          </p:nvPr>
        </p:nvSpPr>
        <p:spPr>
          <a:xfrm>
            <a:off x="1981200" y="274639"/>
            <a:ext cx="8229600" cy="777875"/>
          </a:xfrm>
        </p:spPr>
        <p:txBody>
          <a:bodyPr/>
          <a:lstStyle/>
          <a:p>
            <a:pPr eaLnBrk="1" hangingPunct="1"/>
            <a:r>
              <a:rPr lang="en-US" altLang="zh-CN" sz="3200" b="1"/>
              <a:t>Mediator Pattern</a:t>
            </a:r>
          </a:p>
        </p:txBody>
      </p:sp>
    </p:spTree>
    <p:extLst>
      <p:ext uri="{BB962C8B-B14F-4D97-AF65-F5344CB8AC3E}">
        <p14:creationId xmlns:p14="http://schemas.microsoft.com/office/powerpoint/2010/main" val="210394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 calcmode="lin" valueType="num">
                                      <p:cBhvr additive="base">
                                        <p:cTn id="7"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title"/>
          </p:nvPr>
        </p:nvSpPr>
        <p:spPr>
          <a:xfrm>
            <a:off x="1981200" y="274638"/>
            <a:ext cx="8229600" cy="792162"/>
          </a:xfrm>
        </p:spPr>
        <p:txBody>
          <a:bodyPr/>
          <a:lstStyle/>
          <a:p>
            <a:pPr eaLnBrk="1" hangingPunct="1"/>
            <a:r>
              <a:rPr lang="en-US" altLang="zh-CN" sz="3600" b="1"/>
              <a:t>Contents of this lecture</a:t>
            </a:r>
          </a:p>
        </p:txBody>
      </p:sp>
      <p:sp>
        <p:nvSpPr>
          <p:cNvPr id="3074" name="Rectangle 3"/>
          <p:cNvSpPr>
            <a:spLocks noGrp="1" noChangeArrowheads="1"/>
          </p:cNvSpPr>
          <p:nvPr>
            <p:ph idx="1"/>
          </p:nvPr>
        </p:nvSpPr>
        <p:spPr>
          <a:xfrm>
            <a:off x="1079626" y="1772248"/>
            <a:ext cx="10177604" cy="2718271"/>
          </a:xfrm>
        </p:spPr>
        <p:txBody>
          <a:bodyPr/>
          <a:lstStyle/>
          <a:p>
            <a:pPr marL="609600" indent="-609600">
              <a:buFontTx/>
              <a:buAutoNum type="arabicPeriod"/>
            </a:pPr>
            <a:r>
              <a:rPr lang="en-US" altLang="zh-CN" b="1" dirty="0" smtClean="0">
                <a:latin typeface="微软雅黑" panose="020B0503020204020204" pitchFamily="34" charset="-122"/>
                <a:ea typeface="微软雅黑" panose="020B0503020204020204" pitchFamily="34" charset="-122"/>
                <a:hlinkClick r:id="rId2" action="ppaction://hlinksldjump"/>
              </a:rPr>
              <a:t>Introductory example to the mediator design pattern</a:t>
            </a:r>
            <a:endParaRPr lang="en-US" altLang="zh-CN" b="1" dirty="0" smtClean="0">
              <a:latin typeface="微软雅黑" panose="020B0503020204020204" pitchFamily="34" charset="-122"/>
              <a:ea typeface="微软雅黑" panose="020B0503020204020204" pitchFamily="34" charset="-122"/>
            </a:endParaRPr>
          </a:p>
          <a:p>
            <a:pPr marL="609600" indent="-609600">
              <a:buFontTx/>
              <a:buAutoNum type="arabicPeriod"/>
            </a:pPr>
            <a:r>
              <a:rPr lang="en-US" altLang="zh-CN" b="1" dirty="0" smtClean="0">
                <a:solidFill>
                  <a:schemeClr val="tx2"/>
                </a:solidFill>
                <a:latin typeface="微软雅黑" panose="020B0503020204020204" pitchFamily="34" charset="-122"/>
                <a:ea typeface="微软雅黑" panose="020B0503020204020204" pitchFamily="34" charset="-122"/>
                <a:hlinkClick r:id="rId3" action="ppaction://hlinksldjump"/>
              </a:rPr>
              <a:t>Theory of the Mediator Pattern</a:t>
            </a:r>
            <a:endParaRPr lang="en-US" altLang="zh-CN" b="1" dirty="0" smtClean="0">
              <a:solidFill>
                <a:schemeClr val="tx2"/>
              </a:solidFill>
              <a:latin typeface="微软雅黑" panose="020B0503020204020204" pitchFamily="34" charset="-122"/>
              <a:ea typeface="微软雅黑" panose="020B0503020204020204" pitchFamily="34" charset="-122"/>
            </a:endParaRPr>
          </a:p>
          <a:p>
            <a:pPr marL="609600" indent="-609600">
              <a:buFontTx/>
              <a:buAutoNum type="arabicPeriod"/>
            </a:pPr>
            <a:r>
              <a:rPr lang="en-US" altLang="zh-CN" b="1" dirty="0" smtClean="0">
                <a:solidFill>
                  <a:schemeClr val="tx2"/>
                </a:solidFill>
                <a:latin typeface="微软雅黑" panose="020B0503020204020204" pitchFamily="34" charset="-122"/>
                <a:ea typeface="微软雅黑" panose="020B0503020204020204" pitchFamily="34" charset="-122"/>
                <a:hlinkClick r:id="rId4" action="ppaction://hlinksldjump"/>
              </a:rPr>
              <a:t>Example design using the Mediator Pattern</a:t>
            </a:r>
            <a:endParaRPr lang="en-US" altLang="zh-CN" b="1" dirty="0" smtClean="0">
              <a:latin typeface="微软雅黑" panose="020B0503020204020204" pitchFamily="34" charset="-122"/>
              <a:ea typeface="微软雅黑" panose="020B0503020204020204" pitchFamily="34" charset="-122"/>
            </a:endParaRPr>
          </a:p>
          <a:p>
            <a:pPr marL="609600" indent="-609600">
              <a:buFontTx/>
              <a:buAutoNum type="arabicPeriod"/>
            </a:pPr>
            <a:r>
              <a:rPr lang="en-US" altLang="zh-CN" b="1" dirty="0" smtClean="0">
                <a:solidFill>
                  <a:schemeClr val="tx2"/>
                </a:solidFill>
                <a:latin typeface="微软雅黑" panose="020B0503020204020204" pitchFamily="34" charset="-122"/>
                <a:ea typeface="微软雅黑" panose="020B0503020204020204" pitchFamily="34" charset="-122"/>
                <a:hlinkClick r:id="rId5" action="ppaction://hlinksldjump"/>
              </a:rPr>
              <a:t>Implementation details of the Mediator Pattern</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5559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81200" y="274639"/>
            <a:ext cx="3759200" cy="490537"/>
          </a:xfrm>
        </p:spPr>
        <p:txBody>
          <a:bodyPr>
            <a:normAutofit fontScale="90000"/>
          </a:bodyPr>
          <a:lstStyle/>
          <a:p>
            <a:pPr eaLnBrk="1" hangingPunct="1"/>
            <a:r>
              <a:rPr lang="en-US" altLang="zh-CN" sz="3200" b="1"/>
              <a:t>Mediator Pattern</a:t>
            </a:r>
          </a:p>
        </p:txBody>
      </p:sp>
      <p:sp>
        <p:nvSpPr>
          <p:cNvPr id="21506" name="Text Box 21"/>
          <p:cNvSpPr txBox="1">
            <a:spLocks noChangeArrowheads="1"/>
          </p:cNvSpPr>
          <p:nvPr/>
        </p:nvSpPr>
        <p:spPr bwMode="auto">
          <a:xfrm>
            <a:off x="2279650" y="6127750"/>
            <a:ext cx="720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400" b="1"/>
              <a:t>How Objects interact in the Mediator pattern?</a:t>
            </a:r>
          </a:p>
        </p:txBody>
      </p:sp>
      <p:sp>
        <p:nvSpPr>
          <p:cNvPr id="21507" name="Oval 4"/>
          <p:cNvSpPr>
            <a:spLocks noChangeArrowheads="1"/>
          </p:cNvSpPr>
          <p:nvPr/>
        </p:nvSpPr>
        <p:spPr bwMode="auto">
          <a:xfrm>
            <a:off x="1091152" y="2060575"/>
            <a:ext cx="603250" cy="541338"/>
          </a:xfrm>
          <a:prstGeom prst="ellipse">
            <a:avLst/>
          </a:prstGeom>
          <a:solidFill>
            <a:srgbClr val="FF99CC"/>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B</a:t>
            </a:r>
          </a:p>
        </p:txBody>
      </p:sp>
      <p:sp>
        <p:nvSpPr>
          <p:cNvPr id="21508" name="Oval 5"/>
          <p:cNvSpPr>
            <a:spLocks noChangeArrowheads="1"/>
          </p:cNvSpPr>
          <p:nvPr/>
        </p:nvSpPr>
        <p:spPr bwMode="auto">
          <a:xfrm>
            <a:off x="2798219" y="4633857"/>
            <a:ext cx="604838" cy="541338"/>
          </a:xfrm>
          <a:prstGeom prst="ellipse">
            <a:avLst/>
          </a:prstGeom>
          <a:solidFill>
            <a:srgbClr val="FF99CC"/>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E</a:t>
            </a:r>
          </a:p>
        </p:txBody>
      </p:sp>
      <p:sp>
        <p:nvSpPr>
          <p:cNvPr id="21509" name="Oval 6"/>
          <p:cNvSpPr>
            <a:spLocks noChangeArrowheads="1"/>
          </p:cNvSpPr>
          <p:nvPr/>
        </p:nvSpPr>
        <p:spPr bwMode="auto">
          <a:xfrm>
            <a:off x="2826290" y="1771650"/>
            <a:ext cx="603250" cy="541338"/>
          </a:xfrm>
          <a:prstGeom prst="ellipse">
            <a:avLst/>
          </a:prstGeom>
          <a:solidFill>
            <a:srgbClr val="FFCC99"/>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A</a:t>
            </a:r>
          </a:p>
        </p:txBody>
      </p:sp>
      <p:sp>
        <p:nvSpPr>
          <p:cNvPr id="21510" name="Oval 7"/>
          <p:cNvSpPr>
            <a:spLocks noChangeArrowheads="1"/>
          </p:cNvSpPr>
          <p:nvPr/>
        </p:nvSpPr>
        <p:spPr bwMode="auto">
          <a:xfrm>
            <a:off x="545052" y="3176010"/>
            <a:ext cx="603250" cy="542925"/>
          </a:xfrm>
          <a:prstGeom prst="ellipse">
            <a:avLst/>
          </a:prstGeom>
          <a:solidFill>
            <a:srgbClr val="FFCC99"/>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C</a:t>
            </a:r>
          </a:p>
        </p:txBody>
      </p:sp>
      <p:sp>
        <p:nvSpPr>
          <p:cNvPr id="21511" name="Oval 8"/>
          <p:cNvSpPr>
            <a:spLocks noChangeArrowheads="1"/>
          </p:cNvSpPr>
          <p:nvPr/>
        </p:nvSpPr>
        <p:spPr bwMode="auto">
          <a:xfrm>
            <a:off x="1091152" y="4197350"/>
            <a:ext cx="603250" cy="541338"/>
          </a:xfrm>
          <a:prstGeom prst="ellipse">
            <a:avLst/>
          </a:prstGeom>
          <a:solidFill>
            <a:srgbClr val="FFCC99"/>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D</a:t>
            </a:r>
          </a:p>
        </p:txBody>
      </p:sp>
      <p:sp>
        <p:nvSpPr>
          <p:cNvPr id="21512" name="Oval 9"/>
          <p:cNvSpPr>
            <a:spLocks noChangeArrowheads="1"/>
          </p:cNvSpPr>
          <p:nvPr/>
        </p:nvSpPr>
        <p:spPr bwMode="auto">
          <a:xfrm>
            <a:off x="5110536" y="3157539"/>
            <a:ext cx="603250" cy="541337"/>
          </a:xfrm>
          <a:prstGeom prst="ellipse">
            <a:avLst/>
          </a:prstGeom>
          <a:solidFill>
            <a:srgbClr val="FF99CC"/>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G</a:t>
            </a:r>
          </a:p>
        </p:txBody>
      </p:sp>
      <p:sp>
        <p:nvSpPr>
          <p:cNvPr id="21513" name="Oval 10"/>
          <p:cNvSpPr>
            <a:spLocks noChangeArrowheads="1"/>
          </p:cNvSpPr>
          <p:nvPr/>
        </p:nvSpPr>
        <p:spPr bwMode="auto">
          <a:xfrm>
            <a:off x="4623173" y="2060575"/>
            <a:ext cx="603250" cy="541338"/>
          </a:xfrm>
          <a:prstGeom prst="ellipse">
            <a:avLst/>
          </a:prstGeom>
          <a:solidFill>
            <a:srgbClr val="FFCC99"/>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H</a:t>
            </a:r>
          </a:p>
        </p:txBody>
      </p:sp>
      <p:sp>
        <p:nvSpPr>
          <p:cNvPr id="21514" name="Oval 11"/>
          <p:cNvSpPr>
            <a:spLocks noChangeArrowheads="1"/>
          </p:cNvSpPr>
          <p:nvPr/>
        </p:nvSpPr>
        <p:spPr bwMode="auto">
          <a:xfrm>
            <a:off x="4715248" y="4206298"/>
            <a:ext cx="603250" cy="541337"/>
          </a:xfrm>
          <a:prstGeom prst="ellipse">
            <a:avLst/>
          </a:prstGeom>
          <a:solidFill>
            <a:srgbClr val="FF99CC"/>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F</a:t>
            </a:r>
          </a:p>
        </p:txBody>
      </p:sp>
      <p:sp>
        <p:nvSpPr>
          <p:cNvPr id="21515" name="Oval 12"/>
          <p:cNvSpPr>
            <a:spLocks noChangeArrowheads="1"/>
          </p:cNvSpPr>
          <p:nvPr/>
        </p:nvSpPr>
        <p:spPr bwMode="auto">
          <a:xfrm>
            <a:off x="2178590" y="3128963"/>
            <a:ext cx="2052000" cy="684000"/>
          </a:xfrm>
          <a:prstGeom prst="ellipse">
            <a:avLst/>
          </a:prstGeom>
          <a:solidFill>
            <a:srgbClr val="00FF00"/>
          </a:solidFill>
          <a:ln w="19050">
            <a:solidFill>
              <a:schemeClr val="tx1"/>
            </a:solidFill>
            <a:round/>
            <a:headEnd/>
            <a:tailEnd/>
          </a:ln>
        </p:spPr>
        <p:txBody>
          <a:bodyPr wrap="none" anchor="ctr"/>
          <a:lstStyle/>
          <a:p>
            <a:pPr algn="ctr"/>
            <a:r>
              <a:rPr lang="en-US" altLang="zh-CN" sz="2800" b="1">
                <a:latin typeface="微软雅黑" panose="020B0503020204020204" pitchFamily="34" charset="-122"/>
                <a:ea typeface="微软雅黑" panose="020B0503020204020204" pitchFamily="34" charset="-122"/>
              </a:rPr>
              <a:t>Mediator </a:t>
            </a:r>
          </a:p>
        </p:txBody>
      </p:sp>
      <p:sp>
        <p:nvSpPr>
          <p:cNvPr id="21516" name="Line 13"/>
          <p:cNvSpPr>
            <a:spLocks noChangeShapeType="1"/>
          </p:cNvSpPr>
          <p:nvPr/>
        </p:nvSpPr>
        <p:spPr bwMode="auto">
          <a:xfrm flipH="1">
            <a:off x="3094577" y="2312988"/>
            <a:ext cx="0" cy="84455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21517" name="Line 15"/>
          <p:cNvSpPr>
            <a:spLocks noChangeShapeType="1"/>
          </p:cNvSpPr>
          <p:nvPr/>
        </p:nvSpPr>
        <p:spPr bwMode="auto">
          <a:xfrm>
            <a:off x="1148302" y="3418897"/>
            <a:ext cx="1028700" cy="476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21518" name="Line 16"/>
          <p:cNvSpPr>
            <a:spLocks noChangeShapeType="1"/>
          </p:cNvSpPr>
          <p:nvPr/>
        </p:nvSpPr>
        <p:spPr bwMode="auto">
          <a:xfrm flipV="1">
            <a:off x="1543591" y="3698876"/>
            <a:ext cx="947737" cy="56832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21519" name="Line 18"/>
          <p:cNvSpPr>
            <a:spLocks noChangeShapeType="1"/>
          </p:cNvSpPr>
          <p:nvPr/>
        </p:nvSpPr>
        <p:spPr bwMode="auto">
          <a:xfrm flipH="1">
            <a:off x="3808786" y="2417763"/>
            <a:ext cx="906462" cy="7112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7" name="Line 23"/>
          <p:cNvSpPr>
            <a:spLocks noChangeShapeType="1"/>
          </p:cNvSpPr>
          <p:nvPr/>
        </p:nvSpPr>
        <p:spPr bwMode="auto">
          <a:xfrm>
            <a:off x="1618202" y="2493964"/>
            <a:ext cx="1073150" cy="663575"/>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8" name="Line 24"/>
          <p:cNvSpPr>
            <a:spLocks noChangeShapeType="1"/>
          </p:cNvSpPr>
          <p:nvPr/>
        </p:nvSpPr>
        <p:spPr bwMode="auto">
          <a:xfrm>
            <a:off x="3068094" y="3789307"/>
            <a:ext cx="0" cy="903288"/>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89" name="Line 25"/>
          <p:cNvSpPr>
            <a:spLocks noChangeShapeType="1"/>
          </p:cNvSpPr>
          <p:nvPr/>
        </p:nvSpPr>
        <p:spPr bwMode="auto">
          <a:xfrm>
            <a:off x="3902449" y="3718934"/>
            <a:ext cx="873125" cy="60325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0" name="Line 26"/>
          <p:cNvSpPr>
            <a:spLocks noChangeShapeType="1"/>
          </p:cNvSpPr>
          <p:nvPr/>
        </p:nvSpPr>
        <p:spPr bwMode="auto">
          <a:xfrm>
            <a:off x="4238998" y="3394075"/>
            <a:ext cx="871538" cy="0"/>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2" name="Text Box 28"/>
          <p:cNvSpPr txBox="1">
            <a:spLocks noChangeArrowheads="1"/>
          </p:cNvSpPr>
          <p:nvPr/>
        </p:nvSpPr>
        <p:spPr bwMode="auto">
          <a:xfrm>
            <a:off x="5840786" y="1508706"/>
            <a:ext cx="6079204"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600"/>
              </a:spcBef>
              <a:spcAft>
                <a:spcPts val="600"/>
              </a:spcAft>
              <a:buFontTx/>
              <a:buAutoNum type="arabicPeriod"/>
            </a:pPr>
            <a:r>
              <a:rPr lang="zh-CN" altLang="en-US" sz="2200" b="1" dirty="0">
                <a:latin typeface="微软雅黑" panose="020B0503020204020204" pitchFamily="34" charset="-122"/>
                <a:ea typeface="微软雅黑" panose="020B0503020204020204" pitchFamily="34" charset="-122"/>
              </a:rPr>
              <a:t>对象</a:t>
            </a:r>
            <a:r>
              <a:rPr lang="en-US" altLang="zh-CN" sz="2200" b="1" dirty="0">
                <a:latin typeface="微软雅黑" panose="020B0503020204020204" pitchFamily="34" charset="-122"/>
                <a:ea typeface="微软雅黑" panose="020B0503020204020204" pitchFamily="34" charset="-122"/>
              </a:rPr>
              <a:t>B</a:t>
            </a:r>
            <a:r>
              <a:rPr lang="zh-CN" altLang="en-US" sz="2200" b="1" dirty="0" smtClean="0">
                <a:latin typeface="微软雅黑" panose="020B0503020204020204" pitchFamily="34" charset="-122"/>
                <a:ea typeface="微软雅黑" panose="020B0503020204020204" pitchFamily="34" charset="-122"/>
              </a:rPr>
              <a:t>调用</a:t>
            </a:r>
            <a:r>
              <a:rPr lang="en-US" altLang="zh-CN" sz="2200" b="1" dirty="0">
                <a:latin typeface="微软雅黑" panose="020B0503020204020204" pitchFamily="34" charset="-122"/>
                <a:ea typeface="微软雅黑" panose="020B0503020204020204" pitchFamily="34" charset="-122"/>
              </a:rPr>
              <a:t>mediator</a:t>
            </a:r>
            <a:r>
              <a:rPr lang="zh-CN" altLang="en-US" sz="2200" b="1" dirty="0" smtClean="0">
                <a:latin typeface="微软雅黑" panose="020B0503020204020204" pitchFamily="34" charset="-122"/>
                <a:ea typeface="微软雅黑" panose="020B0503020204020204" pitchFamily="34" charset="-122"/>
              </a:rPr>
              <a:t>对象</a:t>
            </a:r>
            <a:r>
              <a:rPr lang="zh-CN" altLang="en-US" sz="2200" b="1" dirty="0">
                <a:latin typeface="微软雅黑" panose="020B0503020204020204" pitchFamily="34" charset="-122"/>
                <a:ea typeface="微软雅黑" panose="020B0503020204020204" pitchFamily="34" charset="-122"/>
              </a:rPr>
              <a:t>的方法</a:t>
            </a:r>
            <a:r>
              <a:rPr lang="zh-CN" altLang="en-US" sz="2200" b="1" dirty="0" smtClean="0">
                <a:latin typeface="微软雅黑" panose="020B0503020204020204" pitchFamily="34" charset="-122"/>
                <a:ea typeface="微软雅黑" panose="020B0503020204020204" pitchFamily="34" charset="-122"/>
              </a:rPr>
              <a:t>。</a:t>
            </a:r>
            <a:endParaRPr lang="en-US" altLang="zh-CN" sz="2200" b="1" dirty="0" smtClean="0">
              <a:latin typeface="微软雅黑" panose="020B0503020204020204" pitchFamily="34" charset="-122"/>
              <a:ea typeface="微软雅黑" panose="020B0503020204020204" pitchFamily="34" charset="-122"/>
            </a:endParaRPr>
          </a:p>
          <a:p>
            <a:pPr>
              <a:spcBef>
                <a:spcPts val="600"/>
              </a:spcBef>
              <a:spcAft>
                <a:spcPts val="600"/>
              </a:spcAft>
              <a:buFontTx/>
              <a:buAutoNum type="arabicPeriod"/>
            </a:pPr>
            <a:r>
              <a:rPr lang="zh-CN" altLang="en-US" sz="2200" b="1" dirty="0" smtClean="0">
                <a:latin typeface="微软雅黑" panose="020B0503020204020204" pitchFamily="34" charset="-122"/>
                <a:ea typeface="微软雅黑" panose="020B0503020204020204" pitchFamily="34" charset="-122"/>
              </a:rPr>
              <a:t>然后</a:t>
            </a:r>
            <a:r>
              <a:rPr lang="en-US" altLang="zh-CN" sz="2200" b="1" dirty="0">
                <a:latin typeface="微软雅黑" panose="020B0503020204020204" pitchFamily="34" charset="-122"/>
                <a:ea typeface="微软雅黑" panose="020B0503020204020204" pitchFamily="34" charset="-122"/>
              </a:rPr>
              <a:t>mediator</a:t>
            </a:r>
            <a:r>
              <a:rPr lang="zh-CN" altLang="en-US" sz="2200" b="1" dirty="0" smtClean="0">
                <a:latin typeface="微软雅黑" panose="020B0503020204020204" pitchFamily="34" charset="-122"/>
                <a:ea typeface="微软雅黑" panose="020B0503020204020204" pitchFamily="34" charset="-122"/>
              </a:rPr>
              <a:t>对象</a:t>
            </a:r>
            <a:r>
              <a:rPr lang="zh-CN" altLang="en-US" sz="2200" b="1" dirty="0">
                <a:latin typeface="微软雅黑" panose="020B0503020204020204" pitchFamily="34" charset="-122"/>
                <a:ea typeface="微软雅黑" panose="020B0503020204020204" pitchFamily="34" charset="-122"/>
              </a:rPr>
              <a:t>将调用对象</a:t>
            </a:r>
            <a:r>
              <a:rPr lang="en-US" altLang="zh-CN" sz="2200" b="1" dirty="0">
                <a:latin typeface="微软雅黑" panose="020B0503020204020204" pitchFamily="34" charset="-122"/>
                <a:ea typeface="微软雅黑" panose="020B0503020204020204" pitchFamily="34" charset="-122"/>
              </a:rPr>
              <a:t>E</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F</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G</a:t>
            </a:r>
            <a:r>
              <a:rPr lang="zh-CN" altLang="en-US" sz="2200" b="1" dirty="0">
                <a:latin typeface="微软雅黑" panose="020B0503020204020204" pitchFamily="34" charset="-122"/>
                <a:ea typeface="微软雅黑" panose="020B0503020204020204" pitchFamily="34" charset="-122"/>
              </a:rPr>
              <a:t>中的方法</a:t>
            </a:r>
            <a:r>
              <a:rPr lang="zh-CN" altLang="en-US" sz="2200" b="1" dirty="0" smtClean="0">
                <a:latin typeface="微软雅黑" panose="020B0503020204020204" pitchFamily="34" charset="-122"/>
                <a:ea typeface="微软雅黑" panose="020B0503020204020204" pitchFamily="34" charset="-122"/>
              </a:rPr>
              <a:t>。</a:t>
            </a:r>
            <a:endParaRPr lang="en-US" altLang="zh-CN" sz="2200" b="1" dirty="0" smtClean="0">
              <a:latin typeface="微软雅黑" panose="020B0503020204020204" pitchFamily="34" charset="-122"/>
              <a:ea typeface="微软雅黑" panose="020B0503020204020204" pitchFamily="34" charset="-122"/>
            </a:endParaRPr>
          </a:p>
          <a:p>
            <a:pPr>
              <a:spcBef>
                <a:spcPts val="600"/>
              </a:spcBef>
              <a:spcAft>
                <a:spcPts val="600"/>
              </a:spcAft>
              <a:buFontTx/>
              <a:buAutoNum type="arabicPeriod"/>
            </a:pPr>
            <a:r>
              <a:rPr lang="zh-CN" altLang="en-US" sz="2200" b="1" dirty="0" smtClean="0">
                <a:latin typeface="微软雅黑" panose="020B0503020204020204" pitchFamily="34" charset="-122"/>
                <a:ea typeface="微软雅黑" panose="020B0503020204020204" pitchFamily="34" charset="-122"/>
              </a:rPr>
              <a:t>对象</a:t>
            </a:r>
            <a:r>
              <a:rPr lang="en-US" altLang="zh-CN" sz="2200" b="1" dirty="0">
                <a:latin typeface="微软雅黑" panose="020B0503020204020204" pitchFamily="34" charset="-122"/>
                <a:ea typeface="微软雅黑" panose="020B0503020204020204" pitchFamily="34" charset="-122"/>
              </a:rPr>
              <a:t>E</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F</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G</a:t>
            </a:r>
            <a:r>
              <a:rPr lang="zh-CN" altLang="en-US" sz="2200" b="1" dirty="0">
                <a:latin typeface="微软雅黑" panose="020B0503020204020204" pitchFamily="34" charset="-122"/>
                <a:ea typeface="微软雅黑" panose="020B0503020204020204" pitchFamily="34" charset="-122"/>
              </a:rPr>
              <a:t>也可以调用</a:t>
            </a:r>
            <a:r>
              <a:rPr lang="en-US" altLang="zh-CN" sz="2200" b="1" dirty="0">
                <a:latin typeface="微软雅黑" panose="020B0503020204020204" pitchFamily="34" charset="-122"/>
                <a:ea typeface="微软雅黑" panose="020B0503020204020204" pitchFamily="34" charset="-122"/>
              </a:rPr>
              <a:t>Mediator</a:t>
            </a:r>
            <a:r>
              <a:rPr lang="zh-CN" altLang="en-US" sz="2200" b="1" dirty="0">
                <a:latin typeface="微软雅黑" panose="020B0503020204020204" pitchFamily="34" charset="-122"/>
                <a:ea typeface="微软雅黑" panose="020B0503020204020204" pitchFamily="34" charset="-122"/>
              </a:rPr>
              <a:t>对象中的</a:t>
            </a:r>
            <a:r>
              <a:rPr lang="zh-CN" altLang="en-US" sz="2200" b="1" dirty="0" smtClean="0">
                <a:latin typeface="微软雅黑" panose="020B0503020204020204" pitchFamily="34" charset="-122"/>
                <a:ea typeface="微软雅黑" panose="020B0503020204020204" pitchFamily="34" charset="-122"/>
              </a:rPr>
              <a:t>方法</a:t>
            </a:r>
            <a:endParaRPr lang="en-US" altLang="zh-CN" sz="2200" b="1" dirty="0" smtClean="0">
              <a:latin typeface="微软雅黑" panose="020B0503020204020204" pitchFamily="34" charset="-122"/>
              <a:ea typeface="微软雅黑" panose="020B0503020204020204" pitchFamily="34" charset="-122"/>
            </a:endParaRPr>
          </a:p>
          <a:p>
            <a:pPr>
              <a:spcBef>
                <a:spcPts val="600"/>
              </a:spcBef>
              <a:spcAft>
                <a:spcPts val="600"/>
              </a:spcAft>
              <a:buFontTx/>
              <a:buAutoNum type="arabicPeriod"/>
            </a:pPr>
            <a:r>
              <a:rPr lang="en-US" altLang="zh-CN" sz="2200" b="1" dirty="0">
                <a:latin typeface="微软雅黑" panose="020B0503020204020204" pitchFamily="34" charset="-122"/>
                <a:ea typeface="微软雅黑" panose="020B0503020204020204" pitchFamily="34" charset="-122"/>
              </a:rPr>
              <a:t>mediator</a:t>
            </a:r>
            <a:r>
              <a:rPr lang="zh-CN" altLang="en-US" sz="2200" b="1" dirty="0" smtClean="0">
                <a:latin typeface="微软雅黑" panose="020B0503020204020204" pitchFamily="34" charset="-122"/>
                <a:ea typeface="微软雅黑" panose="020B0503020204020204" pitchFamily="34" charset="-122"/>
              </a:rPr>
              <a:t>对象也可以调用</a:t>
            </a:r>
            <a:r>
              <a:rPr lang="zh-CN" altLang="en-US" sz="2200" b="1" dirty="0">
                <a:latin typeface="微软雅黑" panose="020B0503020204020204" pitchFamily="34" charset="-122"/>
                <a:ea typeface="微软雅黑" panose="020B0503020204020204" pitchFamily="34" charset="-122"/>
              </a:rPr>
              <a:t>其他</a:t>
            </a:r>
            <a:r>
              <a:rPr lang="zh-CN" altLang="en-US" sz="2200" b="1" dirty="0" smtClean="0">
                <a:latin typeface="微软雅黑" panose="020B0503020204020204" pitchFamily="34" charset="-122"/>
                <a:ea typeface="微软雅黑" panose="020B0503020204020204" pitchFamily="34" charset="-122"/>
              </a:rPr>
              <a:t>对象</a:t>
            </a:r>
            <a:r>
              <a:rPr lang="en-US" altLang="zh-CN" sz="2200" b="1" dirty="0" smtClean="0">
                <a:latin typeface="微软雅黑" panose="020B0503020204020204" pitchFamily="34" charset="-122"/>
                <a:ea typeface="微软雅黑" panose="020B0503020204020204" pitchFamily="34" charset="-122"/>
              </a:rPr>
              <a:t>(</a:t>
            </a:r>
            <a:r>
              <a:rPr lang="zh-CN" altLang="en-US" sz="2200" b="1" dirty="0" smtClean="0">
                <a:latin typeface="微软雅黑" panose="020B0503020204020204" pitchFamily="34" charset="-122"/>
                <a:ea typeface="微软雅黑" panose="020B0503020204020204" pitchFamily="34" charset="-122"/>
              </a:rPr>
              <a:t>包括</a:t>
            </a:r>
            <a:r>
              <a:rPr lang="en-US" altLang="zh-CN" sz="2200" b="1" dirty="0" smtClean="0">
                <a:latin typeface="微软雅黑" panose="020B0503020204020204" pitchFamily="34" charset="-122"/>
                <a:ea typeface="微软雅黑" panose="020B0503020204020204" pitchFamily="34" charset="-122"/>
              </a:rPr>
              <a:t>B)</a:t>
            </a:r>
            <a:endParaRPr lang="en-US" altLang="zh-CN" sz="2200" b="1" dirty="0">
              <a:latin typeface="微软雅黑" panose="020B0503020204020204" pitchFamily="34" charset="-122"/>
              <a:ea typeface="微软雅黑" panose="020B0503020204020204" pitchFamily="34" charset="-122"/>
            </a:endParaRPr>
          </a:p>
          <a:p>
            <a:pPr>
              <a:spcBef>
                <a:spcPts val="600"/>
              </a:spcBef>
              <a:spcAft>
                <a:spcPts val="600"/>
              </a:spcAft>
            </a:pPr>
            <a:endParaRPr lang="en-US" altLang="zh-CN" sz="2200" b="1" dirty="0">
              <a:latin typeface="微软雅黑" panose="020B0503020204020204" pitchFamily="34" charset="-122"/>
              <a:ea typeface="微软雅黑" panose="020B0503020204020204" pitchFamily="34" charset="-122"/>
            </a:endParaRPr>
          </a:p>
          <a:p>
            <a:pPr>
              <a:spcBef>
                <a:spcPts val="600"/>
              </a:spcBef>
              <a:spcAft>
                <a:spcPts val="600"/>
              </a:spcAft>
            </a:pPr>
            <a:r>
              <a:rPr lang="zh-CN" altLang="en-US" sz="2200" b="1" dirty="0">
                <a:solidFill>
                  <a:srgbClr val="0000CC"/>
                </a:solidFill>
                <a:latin typeface="微软雅黑" panose="020B0503020204020204" pitchFamily="34" charset="-122"/>
                <a:ea typeface="微软雅黑" panose="020B0503020204020204" pitchFamily="34" charset="-122"/>
              </a:rPr>
              <a:t>注</a:t>
            </a:r>
            <a:r>
              <a:rPr lang="zh-CN" altLang="en-US" sz="2200" b="1" dirty="0" smtClean="0">
                <a:latin typeface="微软雅黑" panose="020B0503020204020204" pitchFamily="34" charset="-122"/>
                <a:ea typeface="微软雅黑" panose="020B0503020204020204" pitchFamily="34" charset="-122"/>
              </a:rPr>
              <a:t>：对象</a:t>
            </a:r>
            <a:r>
              <a:rPr lang="en-US" altLang="zh-CN" sz="2200" b="1" dirty="0" smtClean="0">
                <a:latin typeface="微软雅黑" panose="020B0503020204020204" pitchFamily="34" charset="-122"/>
                <a:ea typeface="微软雅黑" panose="020B0503020204020204" pitchFamily="34" charset="-122"/>
              </a:rPr>
              <a:t>B</a:t>
            </a:r>
            <a:r>
              <a:rPr lang="zh-CN" altLang="en-US" sz="2200" b="1" dirty="0" smtClean="0">
                <a:latin typeface="微软雅黑" panose="020B0503020204020204" pitchFamily="34" charset="-122"/>
                <a:ea typeface="微软雅黑" panose="020B0503020204020204" pitchFamily="34" charset="-122"/>
              </a:rPr>
              <a:t>可能不知道哪个对象被</a:t>
            </a:r>
            <a:r>
              <a:rPr lang="zh-CN" altLang="en-US" sz="2200" b="1" dirty="0" smtClean="0">
                <a:latin typeface="微软雅黑" panose="020B0503020204020204" pitchFamily="34" charset="-122"/>
                <a:ea typeface="微软雅黑" panose="020B0503020204020204" pitchFamily="34" charset="-122"/>
              </a:rPr>
              <a:t>创建与调用了</a:t>
            </a:r>
            <a:endParaRPr lang="en-US" altLang="zh-CN" sz="2200" b="1" dirty="0">
              <a:latin typeface="微软雅黑" panose="020B0503020204020204" pitchFamily="34" charset="-122"/>
              <a:ea typeface="微软雅黑" panose="020B0503020204020204" pitchFamily="34" charset="-122"/>
            </a:endParaRPr>
          </a:p>
        </p:txBody>
      </p:sp>
      <p:sp>
        <p:nvSpPr>
          <p:cNvPr id="11293" name="Line 29"/>
          <p:cNvSpPr>
            <a:spLocks noChangeShapeType="1"/>
          </p:cNvSpPr>
          <p:nvPr/>
        </p:nvSpPr>
        <p:spPr bwMode="auto">
          <a:xfrm flipV="1">
            <a:off x="3223669" y="3773432"/>
            <a:ext cx="0" cy="863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4" name="Line 30"/>
          <p:cNvSpPr>
            <a:spLocks noChangeShapeType="1"/>
          </p:cNvSpPr>
          <p:nvPr/>
        </p:nvSpPr>
        <p:spPr bwMode="auto">
          <a:xfrm flipH="1" flipV="1">
            <a:off x="3984998" y="3653847"/>
            <a:ext cx="863600" cy="5762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5" name="Line 31"/>
          <p:cNvSpPr>
            <a:spLocks noChangeShapeType="1"/>
          </p:cNvSpPr>
          <p:nvPr/>
        </p:nvSpPr>
        <p:spPr bwMode="auto">
          <a:xfrm flipH="1">
            <a:off x="4200898" y="3509963"/>
            <a:ext cx="93503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6" name="Line 32"/>
          <p:cNvSpPr>
            <a:spLocks noChangeShapeType="1"/>
          </p:cNvSpPr>
          <p:nvPr/>
        </p:nvSpPr>
        <p:spPr bwMode="auto">
          <a:xfrm flipV="1">
            <a:off x="3239021" y="2349500"/>
            <a:ext cx="0" cy="7191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1297" name="Line 33"/>
          <p:cNvSpPr>
            <a:spLocks noChangeShapeType="1"/>
          </p:cNvSpPr>
          <p:nvPr/>
        </p:nvSpPr>
        <p:spPr bwMode="auto">
          <a:xfrm flipV="1">
            <a:off x="3984999" y="2565400"/>
            <a:ext cx="790575" cy="647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125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292">
                                            <p:txEl>
                                              <p:pRg st="0" end="0"/>
                                            </p:txEl>
                                          </p:spTgt>
                                        </p:tgtEl>
                                        <p:attrNameLst>
                                          <p:attrName>style.visibility</p:attrName>
                                        </p:attrNameLst>
                                      </p:cBhvr>
                                      <p:to>
                                        <p:strVal val="visible"/>
                                      </p:to>
                                    </p:set>
                                    <p:animEffect transition="in" filter="slide(fromBottom)">
                                      <p:cBhvr>
                                        <p:cTn id="7" dur="500"/>
                                        <p:tgtEl>
                                          <p:spTgt spid="11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287"/>
                                        </p:tgtEl>
                                        <p:attrNameLst>
                                          <p:attrName>style.visibility</p:attrName>
                                        </p:attrNameLst>
                                      </p:cBhvr>
                                      <p:to>
                                        <p:strVal val="visible"/>
                                      </p:to>
                                    </p:set>
                                    <p:animEffect transition="in" filter="diamond(in)">
                                      <p:cBhvr>
                                        <p:cTn id="12" dur="2000"/>
                                        <p:tgtEl>
                                          <p:spTgt spid="1128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292">
                                            <p:txEl>
                                              <p:pRg st="1" end="1"/>
                                            </p:txEl>
                                          </p:spTgt>
                                        </p:tgtEl>
                                        <p:attrNameLst>
                                          <p:attrName>style.visibility</p:attrName>
                                        </p:attrNameLst>
                                      </p:cBhvr>
                                      <p:to>
                                        <p:strVal val="visible"/>
                                      </p:to>
                                    </p:set>
                                    <p:animEffect transition="in" filter="slide(fromBottom)">
                                      <p:cBhvr>
                                        <p:cTn id="17" dur="500"/>
                                        <p:tgtEl>
                                          <p:spTgt spid="1129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88"/>
                                        </p:tgtEl>
                                        <p:attrNameLst>
                                          <p:attrName>style.visibility</p:attrName>
                                        </p:attrNameLst>
                                      </p:cBhvr>
                                      <p:to>
                                        <p:strVal val="visible"/>
                                      </p:to>
                                    </p:set>
                                    <p:animEffect transition="in" filter="checkerboard(across)">
                                      <p:cBhvr>
                                        <p:cTn id="22" dur="500"/>
                                        <p:tgtEl>
                                          <p:spTgt spid="1128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289"/>
                                        </p:tgtEl>
                                        <p:attrNameLst>
                                          <p:attrName>style.visibility</p:attrName>
                                        </p:attrNameLst>
                                      </p:cBhvr>
                                      <p:to>
                                        <p:strVal val="visible"/>
                                      </p:to>
                                    </p:set>
                                    <p:animEffect transition="in" filter="diamond(in)">
                                      <p:cBhvr>
                                        <p:cTn id="27" dur="2000"/>
                                        <p:tgtEl>
                                          <p:spTgt spid="11289"/>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1290"/>
                                        </p:tgtEl>
                                        <p:attrNameLst>
                                          <p:attrName>style.visibility</p:attrName>
                                        </p:attrNameLst>
                                      </p:cBhvr>
                                      <p:to>
                                        <p:strVal val="visible"/>
                                      </p:to>
                                    </p:set>
                                    <p:animEffect transition="in" filter="diamond(in)">
                                      <p:cBhvr>
                                        <p:cTn id="32" dur="2000"/>
                                        <p:tgtEl>
                                          <p:spTgt spid="1129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292">
                                            <p:txEl>
                                              <p:pRg st="2" end="2"/>
                                            </p:txEl>
                                          </p:spTgt>
                                        </p:tgtEl>
                                        <p:attrNameLst>
                                          <p:attrName>style.visibility</p:attrName>
                                        </p:attrNameLst>
                                      </p:cBhvr>
                                      <p:to>
                                        <p:strVal val="visible"/>
                                      </p:to>
                                    </p:set>
                                    <p:animEffect transition="in" filter="slide(fromBottom)">
                                      <p:cBhvr>
                                        <p:cTn id="37" dur="500"/>
                                        <p:tgtEl>
                                          <p:spTgt spid="1129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1293"/>
                                        </p:tgtEl>
                                        <p:attrNameLst>
                                          <p:attrName>style.visibility</p:attrName>
                                        </p:attrNameLst>
                                      </p:cBhvr>
                                      <p:to>
                                        <p:strVal val="visible"/>
                                      </p:to>
                                    </p:set>
                                    <p:animEffect transition="in" filter="slide(fromBottom)">
                                      <p:cBhvr>
                                        <p:cTn id="42" dur="500"/>
                                        <p:tgtEl>
                                          <p:spTgt spid="11293"/>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11294"/>
                                        </p:tgtEl>
                                        <p:attrNameLst>
                                          <p:attrName>style.visibility</p:attrName>
                                        </p:attrNameLst>
                                      </p:cBhvr>
                                      <p:to>
                                        <p:strVal val="visible"/>
                                      </p:to>
                                    </p:set>
                                    <p:animEffect transition="in" filter="diamond(in)">
                                      <p:cBhvr>
                                        <p:cTn id="47" dur="2000"/>
                                        <p:tgtEl>
                                          <p:spTgt spid="1129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1295"/>
                                        </p:tgtEl>
                                        <p:attrNameLst>
                                          <p:attrName>style.visibility</p:attrName>
                                        </p:attrNameLst>
                                      </p:cBhvr>
                                      <p:to>
                                        <p:strVal val="visible"/>
                                      </p:to>
                                    </p:set>
                                    <p:animEffect transition="in" filter="box(in)">
                                      <p:cBhvr>
                                        <p:cTn id="52" dur="500"/>
                                        <p:tgtEl>
                                          <p:spTgt spid="1129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1292">
                                            <p:txEl>
                                              <p:pRg st="3" end="3"/>
                                            </p:txEl>
                                          </p:spTgt>
                                        </p:tgtEl>
                                        <p:attrNameLst>
                                          <p:attrName>style.visibility</p:attrName>
                                        </p:attrNameLst>
                                      </p:cBhvr>
                                      <p:to>
                                        <p:strVal val="visible"/>
                                      </p:to>
                                    </p:set>
                                    <p:animEffect transition="in" filter="slide(fromBottom)">
                                      <p:cBhvr>
                                        <p:cTn id="57" dur="500"/>
                                        <p:tgtEl>
                                          <p:spTgt spid="11292">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11297"/>
                                        </p:tgtEl>
                                        <p:attrNameLst>
                                          <p:attrName>style.visibility</p:attrName>
                                        </p:attrNameLst>
                                      </p:cBhvr>
                                      <p:to>
                                        <p:strVal val="visible"/>
                                      </p:to>
                                    </p:set>
                                    <p:animEffect transition="in" filter="slide(fromBottom)">
                                      <p:cBhvr>
                                        <p:cTn id="62" dur="500"/>
                                        <p:tgtEl>
                                          <p:spTgt spid="1129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11296"/>
                                        </p:tgtEl>
                                        <p:attrNameLst>
                                          <p:attrName>style.visibility</p:attrName>
                                        </p:attrNameLst>
                                      </p:cBhvr>
                                      <p:to>
                                        <p:strVal val="visible"/>
                                      </p:to>
                                    </p:set>
                                    <p:animEffect transition="in" filter="slide(fromBottom)">
                                      <p:cBhvr>
                                        <p:cTn id="67" dur="500"/>
                                        <p:tgtEl>
                                          <p:spTgt spid="1129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nodeType="clickEffect">
                                  <p:stCondLst>
                                    <p:cond delay="0"/>
                                  </p:stCondLst>
                                  <p:childTnLst>
                                    <p:set>
                                      <p:cBhvr>
                                        <p:cTn id="71" dur="1" fill="hold">
                                          <p:stCondLst>
                                            <p:cond delay="0"/>
                                          </p:stCondLst>
                                        </p:cTn>
                                        <p:tgtEl>
                                          <p:spTgt spid="11292">
                                            <p:txEl>
                                              <p:pRg st="5" end="5"/>
                                            </p:txEl>
                                          </p:spTgt>
                                        </p:tgtEl>
                                        <p:attrNameLst>
                                          <p:attrName>style.visibility</p:attrName>
                                        </p:attrNameLst>
                                      </p:cBhvr>
                                      <p:to>
                                        <p:strVal val="visible"/>
                                      </p:to>
                                    </p:set>
                                    <p:animEffect transition="in" filter="slide(fromBottom)">
                                      <p:cBhvr>
                                        <p:cTn id="72" dur="500"/>
                                        <p:tgtEl>
                                          <p:spTgt spid="112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7" grpId="0" animBg="1"/>
      <p:bldP spid="11288" grpId="0" animBg="1"/>
      <p:bldP spid="11289" grpId="0" animBg="1"/>
      <p:bldP spid="11290" grpId="0" animBg="1"/>
      <p:bldP spid="11293" grpId="0" animBg="1"/>
      <p:bldP spid="11294" grpId="0" animBg="1"/>
      <p:bldP spid="11295" grpId="0" animBg="1"/>
      <p:bldP spid="11296" grpId="0" animBg="1"/>
      <p:bldP spid="112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981200" y="274639"/>
            <a:ext cx="8229600" cy="706437"/>
          </a:xfrm>
        </p:spPr>
        <p:txBody>
          <a:bodyPr/>
          <a:lstStyle/>
          <a:p>
            <a:pPr eaLnBrk="1" hangingPunct="1"/>
            <a:r>
              <a:rPr lang="en-US" altLang="zh-CN" sz="2600" b="1"/>
              <a:t>Advantages of Mediator Pattern</a:t>
            </a:r>
          </a:p>
        </p:txBody>
      </p:sp>
      <p:sp>
        <p:nvSpPr>
          <p:cNvPr id="12291" name="Rectangle 3"/>
          <p:cNvSpPr>
            <a:spLocks noGrp="1" noChangeArrowheads="1"/>
          </p:cNvSpPr>
          <p:nvPr>
            <p:ph idx="1"/>
          </p:nvPr>
        </p:nvSpPr>
        <p:spPr>
          <a:xfrm>
            <a:off x="552261" y="1060183"/>
            <a:ext cx="10900374" cy="5213868"/>
          </a:xfrm>
        </p:spPr>
        <p:txBody>
          <a:bodyPr>
            <a:noAutofit/>
          </a:bodyPr>
          <a:lstStyle/>
          <a:p>
            <a:pPr marL="609600" indent="-609600">
              <a:lnSpc>
                <a:spcPct val="120000"/>
              </a:lnSpc>
              <a:spcBef>
                <a:spcPts val="600"/>
              </a:spcBef>
              <a:buNone/>
            </a:pPr>
            <a:r>
              <a:rPr lang="zh-CN" altLang="en-US" sz="2600" b="1" dirty="0" smtClean="0">
                <a:solidFill>
                  <a:srgbClr val="0000CC"/>
                </a:solidFill>
                <a:latin typeface="微软雅黑" panose="020B0503020204020204" pitchFamily="34" charset="-122"/>
                <a:ea typeface="微软雅黑" panose="020B0503020204020204" pitchFamily="34" charset="-122"/>
              </a:rPr>
              <a:t>中介者模式的优点 </a:t>
            </a:r>
            <a:r>
              <a:rPr lang="en-US" altLang="zh-CN" sz="2600" b="1" dirty="0" smtClean="0">
                <a:solidFill>
                  <a:srgbClr val="0000CC"/>
                </a:solidFill>
                <a:latin typeface="微软雅黑" panose="020B0503020204020204" pitchFamily="34" charset="-122"/>
                <a:ea typeface="微软雅黑" panose="020B0503020204020204" pitchFamily="34" charset="-122"/>
              </a:rPr>
              <a:t>(Advantages </a:t>
            </a:r>
            <a:r>
              <a:rPr lang="en-US" altLang="zh-CN" sz="2600" b="1" dirty="0">
                <a:solidFill>
                  <a:srgbClr val="0000CC"/>
                </a:solidFill>
                <a:latin typeface="微软雅黑" panose="020B0503020204020204" pitchFamily="34" charset="-122"/>
                <a:ea typeface="微软雅黑" panose="020B0503020204020204" pitchFamily="34" charset="-122"/>
              </a:rPr>
              <a:t>of Mediator </a:t>
            </a:r>
            <a:r>
              <a:rPr lang="en-US" altLang="zh-CN" sz="2600" b="1" dirty="0" smtClean="0">
                <a:solidFill>
                  <a:srgbClr val="0000CC"/>
                </a:solidFill>
                <a:latin typeface="微软雅黑" panose="020B0503020204020204" pitchFamily="34" charset="-122"/>
                <a:ea typeface="微软雅黑" panose="020B0503020204020204" pitchFamily="34" charset="-122"/>
              </a:rPr>
              <a:t>pattern)</a:t>
            </a:r>
            <a:endParaRPr lang="en-US" altLang="zh-CN" sz="2600" b="1" dirty="0">
              <a:solidFill>
                <a:srgbClr val="0000CC"/>
              </a:solidFill>
              <a:latin typeface="微软雅黑" panose="020B0503020204020204" pitchFamily="34" charset="-122"/>
              <a:ea typeface="微软雅黑" panose="020B0503020204020204" pitchFamily="34" charset="-122"/>
            </a:endParaRPr>
          </a:p>
          <a:p>
            <a:pPr marL="609600" lvl="1" indent="-609600">
              <a:lnSpc>
                <a:spcPct val="120000"/>
              </a:lnSpc>
              <a:spcBef>
                <a:spcPts val="600"/>
              </a:spcBef>
              <a:buFontTx/>
              <a:buAutoNum type="arabicPeriod"/>
            </a:pPr>
            <a:r>
              <a:rPr lang="zh-CN" altLang="en-US" sz="2600" b="1" dirty="0" smtClean="0">
                <a:latin typeface="微软雅黑" panose="020B0503020204020204" pitchFamily="34" charset="-122"/>
                <a:ea typeface="微软雅黑" panose="020B0503020204020204" pitchFamily="34" charset="-122"/>
              </a:rPr>
              <a:t>参与者类复用性变得更好</a:t>
            </a:r>
            <a:r>
              <a:rPr lang="en-US" altLang="zh-CN" sz="2600" b="1" dirty="0" smtClean="0">
                <a:latin typeface="微软雅黑" panose="020B0503020204020204" pitchFamily="34" charset="-122"/>
                <a:ea typeface="微软雅黑" panose="020B0503020204020204" pitchFamily="34" charset="-122"/>
              </a:rPr>
              <a:t>. </a:t>
            </a:r>
            <a:endParaRPr lang="en-US" altLang="zh-CN" sz="2600" b="1" dirty="0">
              <a:latin typeface="微软雅黑" panose="020B0503020204020204" pitchFamily="34" charset="-122"/>
              <a:ea typeface="微软雅黑" panose="020B0503020204020204" pitchFamily="34" charset="-122"/>
            </a:endParaRPr>
          </a:p>
          <a:p>
            <a:pPr marL="1066800" lvl="2" indent="-609600">
              <a:lnSpc>
                <a:spcPct val="120000"/>
              </a:lnSpc>
              <a:spcBef>
                <a:spcPts val="600"/>
              </a:spcBef>
              <a:buFont typeface="Wingdings" panose="05000000000000000000" pitchFamily="2" charset="2"/>
              <a:buChar char="Ø"/>
            </a:pPr>
            <a:r>
              <a:rPr lang="zh-CN" altLang="en-US" sz="2600" b="1" dirty="0">
                <a:latin typeface="微软雅黑" panose="020B0503020204020204" pitchFamily="34" charset="-122"/>
                <a:ea typeface="微软雅黑" panose="020B0503020204020204" pitchFamily="34" charset="-122"/>
              </a:rPr>
              <a:t>将对象间的依赖关系移出单个对象会增强对象的可重用性</a:t>
            </a:r>
            <a:r>
              <a:rPr lang="zh-CN" altLang="en-US" sz="2600" b="1" dirty="0" smtClean="0">
                <a:latin typeface="微软雅黑" panose="020B0503020204020204" pitchFamily="34" charset="-122"/>
                <a:ea typeface="微软雅黑" panose="020B0503020204020204" pitchFamily="34" charset="-122"/>
              </a:rPr>
              <a:t>。</a:t>
            </a:r>
            <a:endParaRPr lang="en-US" altLang="zh-CN" sz="2600" b="1" dirty="0" smtClean="0">
              <a:latin typeface="微软雅黑" panose="020B0503020204020204" pitchFamily="34" charset="-122"/>
              <a:ea typeface="微软雅黑" panose="020B0503020204020204" pitchFamily="34" charset="-122"/>
            </a:endParaRPr>
          </a:p>
          <a:p>
            <a:pPr marL="609600" lvl="1" indent="-609600">
              <a:lnSpc>
                <a:spcPct val="120000"/>
              </a:lnSpc>
              <a:spcBef>
                <a:spcPts val="600"/>
              </a:spcBef>
              <a:buFontTx/>
              <a:buAutoNum type="arabicPeriod"/>
            </a:pPr>
            <a:r>
              <a:rPr lang="zh-CN" altLang="en-US" sz="2600" b="1" dirty="0" smtClean="0">
                <a:latin typeface="微软雅黑" panose="020B0503020204020204" pitchFamily="34" charset="-122"/>
                <a:ea typeface="微软雅黑" panose="020B0503020204020204" pitchFamily="34" charset="-122"/>
              </a:rPr>
              <a:t>参与者对象之间的关系可以由中介者子类对象调节</a:t>
            </a:r>
            <a:r>
              <a:rPr lang="en-US" altLang="zh-CN" sz="2600" b="1" dirty="0" smtClean="0">
                <a:latin typeface="微软雅黑" panose="020B0503020204020204" pitchFamily="34" charset="-122"/>
                <a:ea typeface="微软雅黑" panose="020B0503020204020204" pitchFamily="34" charset="-122"/>
              </a:rPr>
              <a:t>.</a:t>
            </a:r>
            <a:r>
              <a:rPr lang="zh-CN" altLang="en-US" sz="2600" b="1" dirty="0" smtClean="0">
                <a:latin typeface="微软雅黑" panose="020B0503020204020204" pitchFamily="34" charset="-122"/>
                <a:ea typeface="微软雅黑" panose="020B0503020204020204" pitchFamily="34" charset="-122"/>
              </a:rPr>
              <a:t> </a:t>
            </a:r>
            <a:endParaRPr lang="en-US" altLang="zh-CN" sz="2600" b="1" dirty="0">
              <a:latin typeface="微软雅黑" panose="020B0503020204020204" pitchFamily="34" charset="-122"/>
              <a:ea typeface="微软雅黑" panose="020B0503020204020204" pitchFamily="34" charset="-122"/>
            </a:endParaRPr>
          </a:p>
          <a:p>
            <a:pPr marL="800100" lvl="2" indent="-342900">
              <a:lnSpc>
                <a:spcPct val="120000"/>
              </a:lnSpc>
              <a:spcBef>
                <a:spcPts val="600"/>
              </a:spcBef>
              <a:buFont typeface="Wingdings" panose="05000000000000000000" pitchFamily="2" charset="2"/>
              <a:buChar char="Ø"/>
            </a:pPr>
            <a:r>
              <a:rPr lang="zh-CN" altLang="en-US" sz="2600" b="1" dirty="0" smtClean="0">
                <a:latin typeface="微软雅黑" panose="020B0503020204020204" pitchFamily="34" charset="-122"/>
                <a:ea typeface="微软雅黑" panose="020B0503020204020204" pitchFamily="34" charset="-122"/>
              </a:rPr>
              <a:t>通过将</a:t>
            </a:r>
            <a:r>
              <a:rPr lang="en-US" altLang="zh-CN" sz="2600" b="1" dirty="0">
                <a:latin typeface="微软雅黑" panose="020B0503020204020204" pitchFamily="34" charset="-122"/>
                <a:ea typeface="微软雅黑" panose="020B0503020204020204" pitchFamily="34" charset="-122"/>
              </a:rPr>
              <a:t>Mediator</a:t>
            </a:r>
            <a:r>
              <a:rPr lang="zh-CN" altLang="en-US" sz="2600" b="1" dirty="0" smtClean="0">
                <a:latin typeface="微软雅黑" panose="020B0503020204020204" pitchFamily="34" charset="-122"/>
                <a:ea typeface="微软雅黑" panose="020B0503020204020204" pitchFamily="34" charset="-122"/>
              </a:rPr>
              <a:t>替换</a:t>
            </a:r>
            <a:r>
              <a:rPr lang="zh-CN" altLang="en-US" sz="2600" b="1" dirty="0">
                <a:latin typeface="微软雅黑" panose="020B0503020204020204" pitchFamily="34" charset="-122"/>
                <a:ea typeface="微软雅黑" panose="020B0503020204020204" pitchFamily="34" charset="-122"/>
              </a:rPr>
              <a:t>为具有</a:t>
            </a:r>
            <a:r>
              <a:rPr lang="zh-CN" altLang="en-US" sz="2600" b="1" dirty="0" smtClean="0">
                <a:latin typeface="微软雅黑" panose="020B0503020204020204" pitchFamily="34" charset="-122"/>
                <a:ea typeface="微软雅黑" panose="020B0503020204020204" pitchFamily="34" charset="-122"/>
              </a:rPr>
              <a:t>扩展了的或</a:t>
            </a:r>
            <a:r>
              <a:rPr lang="zh-CN" altLang="en-US" sz="2600" b="1" dirty="0">
                <a:latin typeface="微软雅黑" panose="020B0503020204020204" pitchFamily="34" charset="-122"/>
                <a:ea typeface="微软雅黑" panose="020B0503020204020204" pitchFamily="34" charset="-122"/>
              </a:rPr>
              <a:t>更改功能的子类之一，可以更容易地更改对象间关系的行为</a:t>
            </a:r>
            <a:r>
              <a:rPr lang="zh-CN" altLang="en-US" sz="2600" b="1" dirty="0" smtClean="0">
                <a:latin typeface="微软雅黑" panose="020B0503020204020204" pitchFamily="34" charset="-122"/>
                <a:ea typeface="微软雅黑" panose="020B0503020204020204" pitchFamily="34" charset="-122"/>
              </a:rPr>
              <a:t>。</a:t>
            </a:r>
            <a:endParaRPr lang="en-US" altLang="zh-CN" sz="2600" b="1" dirty="0" smtClean="0">
              <a:latin typeface="微软雅黑" panose="020B0503020204020204" pitchFamily="34" charset="-122"/>
              <a:ea typeface="微软雅黑" panose="020B0503020204020204" pitchFamily="34" charset="-122"/>
            </a:endParaRPr>
          </a:p>
          <a:p>
            <a:pPr marL="609600" lvl="1" indent="-609600">
              <a:lnSpc>
                <a:spcPct val="120000"/>
              </a:lnSpc>
              <a:spcBef>
                <a:spcPts val="600"/>
              </a:spcBef>
              <a:buFontTx/>
              <a:buAutoNum type="arabicPeriod" startAt="3"/>
            </a:pPr>
            <a:r>
              <a:rPr lang="zh-CN" altLang="en-US" sz="2600" b="1" dirty="0">
                <a:latin typeface="微软雅黑" panose="020B0503020204020204" pitchFamily="34" charset="-122"/>
                <a:ea typeface="微软雅黑" panose="020B0503020204020204" pitchFamily="34" charset="-122"/>
              </a:rPr>
              <a:t>因为参与者对象被取消了直接交互，因此更有利于参与者类的单元测试。</a:t>
            </a:r>
            <a:endParaRPr lang="en-US" altLang="zh-CN" sz="2600" b="1" dirty="0">
              <a:latin typeface="微软雅黑" panose="020B0503020204020204" pitchFamily="34" charset="-122"/>
              <a:ea typeface="微软雅黑" panose="020B0503020204020204" pitchFamily="34" charset="-122"/>
            </a:endParaRPr>
          </a:p>
          <a:p>
            <a:pPr marL="609600" lvl="1" indent="-609600">
              <a:lnSpc>
                <a:spcPct val="120000"/>
              </a:lnSpc>
              <a:spcBef>
                <a:spcPts val="600"/>
              </a:spcBef>
              <a:buFontTx/>
              <a:buAutoNum type="arabicPeriod" startAt="3"/>
            </a:pPr>
            <a:r>
              <a:rPr lang="zh-CN" altLang="en-US" sz="2600" b="1" dirty="0">
                <a:latin typeface="微软雅黑" panose="020B0503020204020204" pitchFamily="34" charset="-122"/>
                <a:ea typeface="微软雅黑" panose="020B0503020204020204" pitchFamily="34" charset="-122"/>
              </a:rPr>
              <a:t>有利于参与者类的修改。低耦合度允许在不影响其他类的情况下修改单个类</a:t>
            </a:r>
            <a:r>
              <a:rPr lang="zh-CN" altLang="en-US" sz="2600" b="1" dirty="0" smtClean="0">
                <a:latin typeface="微软雅黑" panose="020B0503020204020204" pitchFamily="34" charset="-122"/>
                <a:ea typeface="微软雅黑" panose="020B0503020204020204" pitchFamily="34" charset="-122"/>
              </a:rPr>
              <a:t>。</a:t>
            </a:r>
            <a:endParaRPr lang="en-US" altLang="zh-CN" sz="2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7996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Effect transition="in" filter="fade">
                                      <p:cBhvr>
                                        <p:cTn id="7" dur="1000"/>
                                        <p:tgtEl>
                                          <p:spTgt spid="12291">
                                            <p:txEl>
                                              <p:pRg st="3" end="3"/>
                                            </p:txEl>
                                          </p:spTgt>
                                        </p:tgtEl>
                                      </p:cBhvr>
                                    </p:animEffect>
                                    <p:anim calcmode="lin" valueType="num">
                                      <p:cBhvr>
                                        <p:cTn id="8"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291">
                                            <p:txEl>
                                              <p:pRg st="4" end="4"/>
                                            </p:txEl>
                                          </p:spTgt>
                                        </p:tgtEl>
                                        <p:attrNameLst>
                                          <p:attrName>style.visibility</p:attrName>
                                        </p:attrNameLst>
                                      </p:cBhvr>
                                      <p:to>
                                        <p:strVal val="visible"/>
                                      </p:to>
                                    </p:set>
                                    <p:animEffect transition="in" filter="fade">
                                      <p:cBhvr>
                                        <p:cTn id="14" dur="1000"/>
                                        <p:tgtEl>
                                          <p:spTgt spid="12291">
                                            <p:txEl>
                                              <p:pRg st="4" end="4"/>
                                            </p:txEl>
                                          </p:spTgt>
                                        </p:tgtEl>
                                      </p:cBhvr>
                                    </p:animEffect>
                                    <p:anim calcmode="lin" valueType="num">
                                      <p:cBhvr>
                                        <p:cTn id="15" dur="10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22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animEffect transition="in" filter="fade">
                                      <p:cBhvr>
                                        <p:cTn id="21" dur="1000"/>
                                        <p:tgtEl>
                                          <p:spTgt spid="12291">
                                            <p:txEl>
                                              <p:pRg st="5" end="5"/>
                                            </p:txEl>
                                          </p:spTgt>
                                        </p:tgtEl>
                                      </p:cBhvr>
                                    </p:animEffect>
                                    <p:anim calcmode="lin" valueType="num">
                                      <p:cBhvr>
                                        <p:cTn id="22" dur="10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229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291">
                                            <p:txEl>
                                              <p:pRg st="6" end="6"/>
                                            </p:txEl>
                                          </p:spTgt>
                                        </p:tgtEl>
                                        <p:attrNameLst>
                                          <p:attrName>style.visibility</p:attrName>
                                        </p:attrNameLst>
                                      </p:cBhvr>
                                      <p:to>
                                        <p:strVal val="visible"/>
                                      </p:to>
                                    </p:set>
                                    <p:animEffect transition="in" filter="fade">
                                      <p:cBhvr>
                                        <p:cTn id="28" dur="1000"/>
                                        <p:tgtEl>
                                          <p:spTgt spid="12291">
                                            <p:txEl>
                                              <p:pRg st="6" end="6"/>
                                            </p:txEl>
                                          </p:spTgt>
                                        </p:tgtEl>
                                      </p:cBhvr>
                                    </p:animEffect>
                                    <p:anim calcmode="lin" valueType="num">
                                      <p:cBhvr>
                                        <p:cTn id="29" dur="10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229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Line 4"/>
          <p:cNvSpPr>
            <a:spLocks noChangeShapeType="1"/>
          </p:cNvSpPr>
          <p:nvPr/>
        </p:nvSpPr>
        <p:spPr bwMode="auto">
          <a:xfrm flipV="1">
            <a:off x="7837488" y="3775075"/>
            <a:ext cx="1655762"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54" name="Line 5"/>
          <p:cNvSpPr>
            <a:spLocks noChangeShapeType="1"/>
          </p:cNvSpPr>
          <p:nvPr/>
        </p:nvSpPr>
        <p:spPr bwMode="auto">
          <a:xfrm>
            <a:off x="7835900" y="3797300"/>
            <a:ext cx="1588" cy="5016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55" name="Line 6"/>
          <p:cNvSpPr>
            <a:spLocks noChangeShapeType="1"/>
          </p:cNvSpPr>
          <p:nvPr/>
        </p:nvSpPr>
        <p:spPr bwMode="auto">
          <a:xfrm>
            <a:off x="9491664" y="3797300"/>
            <a:ext cx="1587" cy="5016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56" name="AutoShape 8"/>
          <p:cNvSpPr>
            <a:spLocks noChangeArrowheads="1"/>
          </p:cNvSpPr>
          <p:nvPr/>
        </p:nvSpPr>
        <p:spPr bwMode="auto">
          <a:xfrm>
            <a:off x="8486775" y="3276601"/>
            <a:ext cx="388938" cy="506413"/>
          </a:xfrm>
          <a:prstGeom prst="upArrow">
            <a:avLst>
              <a:gd name="adj1" fmla="val 0"/>
              <a:gd name="adj2" fmla="val 57579"/>
            </a:avLst>
          </a:prstGeom>
          <a:solidFill>
            <a:srgbClr val="FFFFFF"/>
          </a:solidFill>
          <a:ln w="9525">
            <a:solidFill>
              <a:srgbClr val="000000"/>
            </a:solidFill>
            <a:miter lim="800000"/>
            <a:headEnd/>
            <a:tailEnd/>
          </a:ln>
        </p:spPr>
        <p:txBody>
          <a:bodyPr/>
          <a:lstStyle/>
          <a:p>
            <a:endParaRPr lang="zh-CN" altLang="zh-CN" sz="2400">
              <a:latin typeface="微软雅黑" panose="020B0503020204020204" pitchFamily="34" charset="-122"/>
              <a:ea typeface="微软雅黑" panose="020B0503020204020204" pitchFamily="34" charset="-122"/>
            </a:endParaRPr>
          </a:p>
        </p:txBody>
      </p:sp>
      <p:sp>
        <p:nvSpPr>
          <p:cNvPr id="23557" name="Rectangle 9"/>
          <p:cNvSpPr>
            <a:spLocks noChangeArrowheads="1"/>
          </p:cNvSpPr>
          <p:nvPr/>
        </p:nvSpPr>
        <p:spPr bwMode="auto">
          <a:xfrm>
            <a:off x="2271714" y="923926"/>
            <a:ext cx="3073831" cy="550863"/>
          </a:xfrm>
          <a:prstGeom prst="rect">
            <a:avLst/>
          </a:prstGeom>
          <a:solidFill>
            <a:srgbClr val="FFFFFF"/>
          </a:solidFill>
          <a:ln w="12700">
            <a:solidFill>
              <a:srgbClr val="000000"/>
            </a:solidFill>
            <a:miter lim="800000"/>
            <a:headEnd/>
            <a:tailEnd/>
          </a:ln>
        </p:spPr>
        <p:txBody>
          <a:bodyPr lIns="74981" tIns="37490" rIns="74981" bIns="37490" anchor="ctr"/>
          <a:lstStyle/>
          <a:p>
            <a:pPr algn="ctr"/>
            <a:r>
              <a:rPr lang="en-US" altLang="zh-CN" sz="2600" b="1" i="1">
                <a:latin typeface="微软雅黑" panose="020B0503020204020204" pitchFamily="34" charset="-122"/>
                <a:ea typeface="微软雅黑" panose="020B0503020204020204" pitchFamily="34" charset="-122"/>
              </a:rPr>
              <a:t>Mediator</a:t>
            </a:r>
          </a:p>
        </p:txBody>
      </p:sp>
      <p:sp>
        <p:nvSpPr>
          <p:cNvPr id="23558" name="Rectangle 10"/>
          <p:cNvSpPr>
            <a:spLocks noChangeArrowheads="1"/>
          </p:cNvSpPr>
          <p:nvPr/>
        </p:nvSpPr>
        <p:spPr bwMode="auto">
          <a:xfrm>
            <a:off x="2274889" y="1890713"/>
            <a:ext cx="3060821" cy="673100"/>
          </a:xfrm>
          <a:prstGeom prst="rect">
            <a:avLst/>
          </a:prstGeom>
          <a:solidFill>
            <a:srgbClr val="FFFFFF"/>
          </a:solidFill>
          <a:ln w="9525">
            <a:solidFill>
              <a:srgbClr val="000000"/>
            </a:solidFill>
            <a:miter lim="800000"/>
            <a:headEnd/>
            <a:tailEnd/>
          </a:ln>
        </p:spPr>
        <p:txBody>
          <a:bodyPr lIns="74981" tIns="37490" rIns="74981" bIns="37490" anchor="ctr"/>
          <a:lstStyle/>
          <a:p>
            <a:pPr algn="just"/>
            <a:r>
              <a:rPr lang="en-US" altLang="zh-CN" sz="2000" b="1" i="1">
                <a:solidFill>
                  <a:srgbClr val="000000"/>
                </a:solidFill>
                <a:latin typeface="微软雅黑" panose="020B0503020204020204" pitchFamily="34" charset="-122"/>
                <a:ea typeface="微软雅黑" panose="020B0503020204020204" pitchFamily="34" charset="-122"/>
              </a:rPr>
              <a:t>+register()</a:t>
            </a:r>
          </a:p>
          <a:p>
            <a:pPr algn="just"/>
            <a:r>
              <a:rPr lang="en-US" altLang="zh-CN" sz="2000" b="1" i="1">
                <a:solidFill>
                  <a:srgbClr val="000000"/>
                </a:solidFill>
                <a:latin typeface="微软雅黑" panose="020B0503020204020204" pitchFamily="34" charset="-122"/>
                <a:ea typeface="微软雅黑" panose="020B0503020204020204" pitchFamily="34" charset="-122"/>
              </a:rPr>
              <a:t>+teamUp()</a:t>
            </a:r>
            <a:endParaRPr lang="en-US" altLang="zh-CN" sz="2000" b="1" i="1">
              <a:latin typeface="微软雅黑" panose="020B0503020204020204" pitchFamily="34" charset="-122"/>
              <a:ea typeface="微软雅黑" panose="020B0503020204020204" pitchFamily="34" charset="-122"/>
            </a:endParaRPr>
          </a:p>
        </p:txBody>
      </p:sp>
      <p:sp>
        <p:nvSpPr>
          <p:cNvPr id="23559" name="Rectangle 11"/>
          <p:cNvSpPr>
            <a:spLocks noChangeArrowheads="1"/>
          </p:cNvSpPr>
          <p:nvPr/>
        </p:nvSpPr>
        <p:spPr bwMode="auto">
          <a:xfrm>
            <a:off x="1426866" y="3406776"/>
            <a:ext cx="2584749" cy="504825"/>
          </a:xfrm>
          <a:prstGeom prst="rect">
            <a:avLst/>
          </a:prstGeom>
          <a:solidFill>
            <a:srgbClr val="FFFFFF"/>
          </a:solidFill>
          <a:ln w="9525">
            <a:solidFill>
              <a:srgbClr val="000000"/>
            </a:solidFill>
            <a:miter lim="800000"/>
            <a:headEnd/>
            <a:tailEnd/>
          </a:ln>
        </p:spPr>
        <p:txBody>
          <a:bodyPr lIns="74981" tIns="37490" rIns="74981" bIns="37490" anchor="ctr"/>
          <a:lstStyle/>
          <a:p>
            <a:pPr algn="ctr"/>
            <a:r>
              <a:rPr lang="en-US" altLang="zh-CN" sz="2400" b="1" dirty="0" err="1">
                <a:latin typeface="微软雅黑" panose="020B0503020204020204" pitchFamily="34" charset="-122"/>
                <a:ea typeface="微软雅黑" panose="020B0503020204020204" pitchFamily="34" charset="-122"/>
              </a:rPr>
              <a:t>TourMediator</a:t>
            </a:r>
            <a:endParaRPr lang="en-US" altLang="zh-CN" sz="2400" dirty="0">
              <a:latin typeface="微软雅黑" panose="020B0503020204020204" pitchFamily="34" charset="-122"/>
              <a:ea typeface="微软雅黑" panose="020B0503020204020204" pitchFamily="34" charset="-122"/>
            </a:endParaRPr>
          </a:p>
        </p:txBody>
      </p:sp>
      <p:sp>
        <p:nvSpPr>
          <p:cNvPr id="23560" name="Rectangle 12"/>
          <p:cNvSpPr>
            <a:spLocks noChangeArrowheads="1"/>
          </p:cNvSpPr>
          <p:nvPr/>
        </p:nvSpPr>
        <p:spPr bwMode="auto">
          <a:xfrm>
            <a:off x="4083051" y="3406776"/>
            <a:ext cx="2589353" cy="504825"/>
          </a:xfrm>
          <a:prstGeom prst="rect">
            <a:avLst/>
          </a:prstGeom>
          <a:solidFill>
            <a:srgbClr val="FFFFFF"/>
          </a:solidFill>
          <a:ln w="9525">
            <a:solidFill>
              <a:srgbClr val="000000"/>
            </a:solidFill>
            <a:miter lim="800000"/>
            <a:headEnd/>
            <a:tailEnd/>
          </a:ln>
        </p:spPr>
        <p:txBody>
          <a:bodyPr lIns="74981" tIns="37490" rIns="74981" bIns="37490" anchor="ctr"/>
          <a:lstStyle/>
          <a:p>
            <a:pPr algn="ctr"/>
            <a:r>
              <a:rPr lang="en-US" altLang="zh-CN" sz="2400" b="1">
                <a:latin typeface="微软雅黑" panose="020B0503020204020204" pitchFamily="34" charset="-122"/>
                <a:ea typeface="微软雅黑" panose="020B0503020204020204" pitchFamily="34" charset="-122"/>
              </a:rPr>
              <a:t>FriendMediator</a:t>
            </a:r>
          </a:p>
        </p:txBody>
      </p:sp>
      <p:sp>
        <p:nvSpPr>
          <p:cNvPr id="23561" name="Rectangle 13"/>
          <p:cNvSpPr>
            <a:spLocks noChangeArrowheads="1"/>
          </p:cNvSpPr>
          <p:nvPr/>
        </p:nvSpPr>
        <p:spPr bwMode="auto">
          <a:xfrm>
            <a:off x="4083049" y="3876675"/>
            <a:ext cx="2585889" cy="604838"/>
          </a:xfrm>
          <a:prstGeom prst="rect">
            <a:avLst/>
          </a:prstGeom>
          <a:solidFill>
            <a:srgbClr val="FFFFFF"/>
          </a:solidFill>
          <a:ln w="9525">
            <a:solidFill>
              <a:srgbClr val="000000"/>
            </a:solidFill>
            <a:miter lim="800000"/>
            <a:headEnd/>
            <a:tailEnd/>
          </a:ln>
        </p:spPr>
        <p:txBody>
          <a:bodyPr lIns="74981" tIns="37490" rIns="74981" bIns="37490" anchor="ctr"/>
          <a:lstStyle/>
          <a:p>
            <a:pPr algn="just">
              <a:lnSpc>
                <a:spcPct val="85000"/>
              </a:lnSpc>
            </a:pPr>
            <a:r>
              <a:rPr lang="en-US" altLang="zh-CN" sz="2400" b="1">
                <a:solidFill>
                  <a:srgbClr val="000000"/>
                </a:solidFill>
                <a:latin typeface="微软雅黑" panose="020B0503020204020204" pitchFamily="34" charset="-122"/>
                <a:ea typeface="微软雅黑" panose="020B0503020204020204" pitchFamily="34" charset="-122"/>
              </a:rPr>
              <a:t>+register()</a:t>
            </a:r>
          </a:p>
          <a:p>
            <a:pPr algn="just">
              <a:lnSpc>
                <a:spcPct val="85000"/>
              </a:lnSpc>
            </a:pPr>
            <a:r>
              <a:rPr lang="en-US" altLang="zh-CN" sz="2400" b="1">
                <a:solidFill>
                  <a:srgbClr val="000000"/>
                </a:solidFill>
                <a:latin typeface="微软雅黑" panose="020B0503020204020204" pitchFamily="34" charset="-122"/>
                <a:ea typeface="微软雅黑" panose="020B0503020204020204" pitchFamily="34" charset="-122"/>
              </a:rPr>
              <a:t>+teamUp()</a:t>
            </a:r>
            <a:endParaRPr lang="en-US" altLang="zh-CN" sz="2400" b="1">
              <a:latin typeface="微软雅黑" panose="020B0503020204020204" pitchFamily="34" charset="-122"/>
              <a:ea typeface="微软雅黑" panose="020B0503020204020204" pitchFamily="34" charset="-122"/>
            </a:endParaRPr>
          </a:p>
        </p:txBody>
      </p:sp>
      <p:sp>
        <p:nvSpPr>
          <p:cNvPr id="23562" name="Rectangle 14"/>
          <p:cNvSpPr>
            <a:spLocks noChangeArrowheads="1"/>
          </p:cNvSpPr>
          <p:nvPr/>
        </p:nvSpPr>
        <p:spPr bwMode="auto">
          <a:xfrm>
            <a:off x="1425220" y="3913188"/>
            <a:ext cx="2586246" cy="595312"/>
          </a:xfrm>
          <a:prstGeom prst="rect">
            <a:avLst/>
          </a:prstGeom>
          <a:solidFill>
            <a:srgbClr val="FFFFFF"/>
          </a:solidFill>
          <a:ln w="9525">
            <a:solidFill>
              <a:srgbClr val="000000"/>
            </a:solidFill>
            <a:miter lim="800000"/>
            <a:headEnd/>
            <a:tailEnd/>
          </a:ln>
        </p:spPr>
        <p:txBody>
          <a:bodyPr lIns="74981" tIns="37490" rIns="74981" bIns="37490" anchor="ctr"/>
          <a:lstStyle/>
          <a:p>
            <a:pPr algn="just">
              <a:lnSpc>
                <a:spcPct val="85000"/>
              </a:lnSpc>
            </a:pPr>
            <a:r>
              <a:rPr lang="en-US" altLang="zh-CN" sz="2400" b="1">
                <a:solidFill>
                  <a:srgbClr val="000000"/>
                </a:solidFill>
                <a:latin typeface="微软雅黑" panose="020B0503020204020204" pitchFamily="34" charset="-122"/>
                <a:ea typeface="微软雅黑" panose="020B0503020204020204" pitchFamily="34" charset="-122"/>
              </a:rPr>
              <a:t>+register()</a:t>
            </a:r>
          </a:p>
          <a:p>
            <a:pPr algn="just">
              <a:lnSpc>
                <a:spcPct val="85000"/>
              </a:lnSpc>
            </a:pPr>
            <a:r>
              <a:rPr lang="en-US" altLang="zh-CN" sz="2400" b="1">
                <a:solidFill>
                  <a:srgbClr val="000000"/>
                </a:solidFill>
                <a:latin typeface="微软雅黑" panose="020B0503020204020204" pitchFamily="34" charset="-122"/>
                <a:ea typeface="微软雅黑" panose="020B0503020204020204" pitchFamily="34" charset="-122"/>
              </a:rPr>
              <a:t>+teamUp()</a:t>
            </a:r>
            <a:endParaRPr lang="en-US" altLang="zh-CN" sz="2400" b="1">
              <a:latin typeface="微软雅黑" panose="020B0503020204020204" pitchFamily="34" charset="-122"/>
              <a:ea typeface="微软雅黑" panose="020B0503020204020204" pitchFamily="34" charset="-122"/>
            </a:endParaRPr>
          </a:p>
        </p:txBody>
      </p:sp>
      <p:sp>
        <p:nvSpPr>
          <p:cNvPr id="23563" name="Line 15"/>
          <p:cNvSpPr>
            <a:spLocks noChangeShapeType="1"/>
          </p:cNvSpPr>
          <p:nvPr/>
        </p:nvSpPr>
        <p:spPr bwMode="auto">
          <a:xfrm>
            <a:off x="2753008" y="3055938"/>
            <a:ext cx="25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64" name="Line 16"/>
          <p:cNvSpPr>
            <a:spLocks noChangeShapeType="1"/>
          </p:cNvSpPr>
          <p:nvPr/>
        </p:nvSpPr>
        <p:spPr bwMode="auto">
          <a:xfrm>
            <a:off x="2712812" y="3055939"/>
            <a:ext cx="0"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65" name="Line 17"/>
          <p:cNvSpPr>
            <a:spLocks noChangeShapeType="1"/>
          </p:cNvSpPr>
          <p:nvPr/>
        </p:nvSpPr>
        <p:spPr bwMode="auto">
          <a:xfrm>
            <a:off x="5344815" y="3060177"/>
            <a:ext cx="0" cy="323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66" name="AutoShape 18"/>
          <p:cNvSpPr>
            <a:spLocks noChangeArrowheads="1"/>
          </p:cNvSpPr>
          <p:nvPr/>
        </p:nvSpPr>
        <p:spPr bwMode="auto">
          <a:xfrm>
            <a:off x="3867150" y="2551113"/>
            <a:ext cx="388938" cy="506412"/>
          </a:xfrm>
          <a:prstGeom prst="upArrow">
            <a:avLst>
              <a:gd name="adj1" fmla="val 0"/>
              <a:gd name="adj2" fmla="val 57579"/>
            </a:avLst>
          </a:prstGeom>
          <a:solidFill>
            <a:srgbClr val="FFFFFF"/>
          </a:solidFill>
          <a:ln w="9525">
            <a:solidFill>
              <a:srgbClr val="000000"/>
            </a:solidFill>
            <a:miter lim="800000"/>
            <a:headEnd/>
            <a:tailEnd/>
          </a:ln>
        </p:spPr>
        <p:txBody>
          <a:bodyPr/>
          <a:lstStyle/>
          <a:p>
            <a:endParaRPr lang="zh-CN" altLang="zh-CN">
              <a:latin typeface="微软雅黑" panose="020B0503020204020204" pitchFamily="34" charset="-122"/>
              <a:ea typeface="微软雅黑" panose="020B0503020204020204" pitchFamily="34" charset="-122"/>
            </a:endParaRPr>
          </a:p>
        </p:txBody>
      </p:sp>
      <p:sp>
        <p:nvSpPr>
          <p:cNvPr id="23567" name="Rectangle 20"/>
          <p:cNvSpPr>
            <a:spLocks noChangeArrowheads="1"/>
          </p:cNvSpPr>
          <p:nvPr/>
        </p:nvSpPr>
        <p:spPr bwMode="auto">
          <a:xfrm>
            <a:off x="8710613" y="4035426"/>
            <a:ext cx="1511300" cy="473075"/>
          </a:xfrm>
          <a:prstGeom prst="rect">
            <a:avLst/>
          </a:prstGeom>
          <a:solidFill>
            <a:srgbClr val="FFFFFF"/>
          </a:solidFill>
          <a:ln w="9525">
            <a:solidFill>
              <a:srgbClr val="000000"/>
            </a:solidFill>
            <a:miter lim="800000"/>
            <a:headEnd/>
            <a:tailEnd/>
          </a:ln>
        </p:spPr>
        <p:txBody>
          <a:bodyPr lIns="74981" tIns="37490" rIns="74981" bIns="37490" anchor="ctr"/>
          <a:lstStyle/>
          <a:p>
            <a:pPr algn="ctr"/>
            <a:r>
              <a:rPr lang="en-US" altLang="zh-CN" sz="2400" b="1">
                <a:latin typeface="微软雅黑" panose="020B0503020204020204" pitchFamily="34" charset="-122"/>
                <a:ea typeface="微软雅黑" panose="020B0503020204020204" pitchFamily="34" charset="-122"/>
              </a:rPr>
              <a:t>Woman</a:t>
            </a:r>
          </a:p>
        </p:txBody>
      </p:sp>
      <p:grpSp>
        <p:nvGrpSpPr>
          <p:cNvPr id="111657" name="Group 41"/>
          <p:cNvGrpSpPr>
            <a:grpSpLocks/>
          </p:cNvGrpSpPr>
          <p:nvPr/>
        </p:nvGrpSpPr>
        <p:grpSpPr bwMode="auto">
          <a:xfrm>
            <a:off x="5091114" y="4508500"/>
            <a:ext cx="2039937" cy="469900"/>
            <a:chOff x="2063" y="2795"/>
            <a:chExt cx="576" cy="318"/>
          </a:xfrm>
        </p:grpSpPr>
        <p:sp>
          <p:nvSpPr>
            <p:cNvPr id="23569" name="Line 42"/>
            <p:cNvSpPr>
              <a:spLocks noChangeShapeType="1"/>
            </p:cNvSpPr>
            <p:nvPr/>
          </p:nvSpPr>
          <p:spPr bwMode="auto">
            <a:xfrm>
              <a:off x="2064" y="2795"/>
              <a:ext cx="0" cy="31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70" name="Line 43"/>
            <p:cNvSpPr>
              <a:spLocks noChangeShapeType="1"/>
            </p:cNvSpPr>
            <p:nvPr/>
          </p:nvSpPr>
          <p:spPr bwMode="auto">
            <a:xfrm>
              <a:off x="2063" y="3113"/>
              <a:ext cx="576" cy="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111660" name="Group 44"/>
          <p:cNvGrpSpPr>
            <a:grpSpLocks/>
          </p:cNvGrpSpPr>
          <p:nvPr/>
        </p:nvGrpSpPr>
        <p:grpSpPr bwMode="auto">
          <a:xfrm>
            <a:off x="4645025" y="4508501"/>
            <a:ext cx="4622800" cy="1008063"/>
            <a:chOff x="1782" y="2795"/>
            <a:chExt cx="1715" cy="731"/>
          </a:xfrm>
        </p:grpSpPr>
        <p:sp>
          <p:nvSpPr>
            <p:cNvPr id="23572" name="Line 45"/>
            <p:cNvSpPr>
              <a:spLocks noChangeShapeType="1"/>
            </p:cNvSpPr>
            <p:nvPr/>
          </p:nvSpPr>
          <p:spPr bwMode="auto">
            <a:xfrm>
              <a:off x="1791" y="2795"/>
              <a:ext cx="0" cy="726"/>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73" name="Line 46"/>
            <p:cNvSpPr>
              <a:spLocks noChangeShapeType="1"/>
            </p:cNvSpPr>
            <p:nvPr/>
          </p:nvSpPr>
          <p:spPr bwMode="auto">
            <a:xfrm>
              <a:off x="1782" y="3521"/>
              <a:ext cx="171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74" name="Line 47"/>
            <p:cNvSpPr>
              <a:spLocks noChangeShapeType="1"/>
            </p:cNvSpPr>
            <p:nvPr/>
          </p:nvSpPr>
          <p:spPr bwMode="auto">
            <a:xfrm flipV="1">
              <a:off x="3497" y="3367"/>
              <a:ext cx="0" cy="159"/>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2" name="组合 1"/>
          <p:cNvGrpSpPr>
            <a:grpSpLocks/>
          </p:cNvGrpSpPr>
          <p:nvPr/>
        </p:nvGrpSpPr>
        <p:grpSpPr bwMode="auto">
          <a:xfrm>
            <a:off x="3003550" y="4508500"/>
            <a:ext cx="4851400" cy="1233488"/>
            <a:chOff x="1479550" y="4573588"/>
            <a:chExt cx="4851400" cy="1233487"/>
          </a:xfrm>
        </p:grpSpPr>
        <p:sp>
          <p:nvSpPr>
            <p:cNvPr id="23576" name="Line 49"/>
            <p:cNvSpPr>
              <a:spLocks noChangeShapeType="1"/>
            </p:cNvSpPr>
            <p:nvPr/>
          </p:nvSpPr>
          <p:spPr bwMode="auto">
            <a:xfrm>
              <a:off x="1479550" y="4573588"/>
              <a:ext cx="0" cy="123348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77" name="Line 50"/>
            <p:cNvSpPr>
              <a:spLocks noChangeShapeType="1"/>
            </p:cNvSpPr>
            <p:nvPr/>
          </p:nvSpPr>
          <p:spPr bwMode="auto">
            <a:xfrm>
              <a:off x="1479550" y="5807075"/>
              <a:ext cx="4851400"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78" name="Line 51"/>
            <p:cNvSpPr>
              <a:spLocks noChangeShapeType="1"/>
            </p:cNvSpPr>
            <p:nvPr/>
          </p:nvSpPr>
          <p:spPr bwMode="auto">
            <a:xfrm flipV="1">
              <a:off x="6300788" y="5300663"/>
              <a:ext cx="0" cy="50641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111668" name="Group 52"/>
          <p:cNvGrpSpPr>
            <a:grpSpLocks/>
          </p:cNvGrpSpPr>
          <p:nvPr/>
        </p:nvGrpSpPr>
        <p:grpSpPr bwMode="auto">
          <a:xfrm>
            <a:off x="2716213" y="4508500"/>
            <a:ext cx="6807200" cy="1404938"/>
            <a:chOff x="567" y="2795"/>
            <a:chExt cx="4127" cy="1089"/>
          </a:xfrm>
        </p:grpSpPr>
        <p:sp>
          <p:nvSpPr>
            <p:cNvPr id="23580" name="Line 53"/>
            <p:cNvSpPr>
              <a:spLocks noChangeShapeType="1"/>
            </p:cNvSpPr>
            <p:nvPr/>
          </p:nvSpPr>
          <p:spPr bwMode="auto">
            <a:xfrm>
              <a:off x="567" y="2795"/>
              <a:ext cx="0" cy="1089"/>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81" name="Line 54"/>
            <p:cNvSpPr>
              <a:spLocks noChangeShapeType="1"/>
            </p:cNvSpPr>
            <p:nvPr/>
          </p:nvSpPr>
          <p:spPr bwMode="auto">
            <a:xfrm>
              <a:off x="567" y="3884"/>
              <a:ext cx="4127"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82" name="Line 55"/>
            <p:cNvSpPr>
              <a:spLocks noChangeShapeType="1"/>
            </p:cNvSpPr>
            <p:nvPr/>
          </p:nvSpPr>
          <p:spPr bwMode="auto">
            <a:xfrm flipV="1">
              <a:off x="4694" y="3385"/>
              <a:ext cx="0" cy="49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3583" name="Rectangle 56"/>
          <p:cNvSpPr>
            <a:spLocks noChangeArrowheads="1"/>
          </p:cNvSpPr>
          <p:nvPr/>
        </p:nvSpPr>
        <p:spPr bwMode="auto">
          <a:xfrm>
            <a:off x="2035175" y="1889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2600" b="1">
                <a:solidFill>
                  <a:schemeClr val="tx2"/>
                </a:solidFill>
              </a:rPr>
              <a:t>Advantages of Mediator Pattern</a:t>
            </a:r>
          </a:p>
        </p:txBody>
      </p:sp>
      <p:sp>
        <p:nvSpPr>
          <p:cNvPr id="23584" name="Text Box 58"/>
          <p:cNvSpPr txBox="1">
            <a:spLocks noChangeArrowheads="1"/>
          </p:cNvSpPr>
          <p:nvPr/>
        </p:nvSpPr>
        <p:spPr bwMode="auto">
          <a:xfrm>
            <a:off x="2063750" y="6381751"/>
            <a:ext cx="763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p>
        </p:txBody>
      </p:sp>
      <p:sp>
        <p:nvSpPr>
          <p:cNvPr id="23585" name="Text Box 59"/>
          <p:cNvSpPr txBox="1">
            <a:spLocks noChangeArrowheads="1"/>
          </p:cNvSpPr>
          <p:nvPr/>
        </p:nvSpPr>
        <p:spPr bwMode="auto">
          <a:xfrm>
            <a:off x="793584" y="6093152"/>
            <a:ext cx="9271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400" b="1" dirty="0">
                <a:latin typeface="微软雅黑" panose="020B0503020204020204" pitchFamily="34" charset="-122"/>
                <a:ea typeface="微软雅黑" panose="020B0503020204020204" pitchFamily="34" charset="-122"/>
              </a:rPr>
              <a:t>参与者对象之间的关系可以由中介者子类对象调节的例子</a:t>
            </a:r>
            <a:r>
              <a:rPr lang="en-US" altLang="zh-CN" sz="2400" b="1" dirty="0">
                <a:latin typeface="微软雅黑" panose="020B0503020204020204" pitchFamily="34" charset="-122"/>
                <a:ea typeface="微软雅黑" panose="020B0503020204020204" pitchFamily="34" charset="-122"/>
              </a:rPr>
              <a:t> </a:t>
            </a:r>
          </a:p>
        </p:txBody>
      </p:sp>
      <p:sp>
        <p:nvSpPr>
          <p:cNvPr id="23586" name="Rectangle 3"/>
          <p:cNvSpPr>
            <a:spLocks noChangeArrowheads="1"/>
          </p:cNvSpPr>
          <p:nvPr/>
        </p:nvSpPr>
        <p:spPr bwMode="auto">
          <a:xfrm>
            <a:off x="8710613" y="4508501"/>
            <a:ext cx="1511300" cy="727075"/>
          </a:xfrm>
          <a:prstGeom prst="rect">
            <a:avLst/>
          </a:prstGeom>
          <a:solidFill>
            <a:srgbClr val="FFFFFF"/>
          </a:solidFill>
          <a:ln w="12700">
            <a:solidFill>
              <a:srgbClr val="000000"/>
            </a:solidFill>
            <a:miter lim="800000"/>
            <a:headEnd/>
            <a:tailEnd/>
          </a:ln>
        </p:spPr>
        <p:txBody>
          <a:bodyPr lIns="74981" tIns="37490" rIns="74981" bIns="37490" anchor="ctr"/>
          <a:lstStyle/>
          <a:p>
            <a:pPr>
              <a:lnSpc>
                <a:spcPct val="85000"/>
              </a:lnSpc>
            </a:pPr>
            <a:r>
              <a:rPr lang="en-US" altLang="zh-CN" sz="2400" b="1">
                <a:latin typeface="微软雅黑" panose="020B0503020204020204" pitchFamily="34" charset="-122"/>
                <a:ea typeface="微软雅黑" panose="020B0503020204020204" pitchFamily="34" charset="-122"/>
              </a:rPr>
              <a:t>+talk()</a:t>
            </a:r>
          </a:p>
          <a:p>
            <a:pPr>
              <a:lnSpc>
                <a:spcPct val="85000"/>
              </a:lnSpc>
            </a:pPr>
            <a:r>
              <a:rPr lang="en-US" altLang="zh-CN" sz="2400" b="1">
                <a:latin typeface="微软雅黑" panose="020B0503020204020204" pitchFamily="34" charset="-122"/>
                <a:ea typeface="微软雅黑" panose="020B0503020204020204" pitchFamily="34" charset="-122"/>
              </a:rPr>
              <a:t>+work()</a:t>
            </a:r>
          </a:p>
        </p:txBody>
      </p:sp>
      <p:sp>
        <p:nvSpPr>
          <p:cNvPr id="23587" name="Rectangle 20"/>
          <p:cNvSpPr>
            <a:spLocks noChangeArrowheads="1"/>
          </p:cNvSpPr>
          <p:nvPr/>
        </p:nvSpPr>
        <p:spPr bwMode="auto">
          <a:xfrm>
            <a:off x="7116764" y="4029075"/>
            <a:ext cx="1476375" cy="471488"/>
          </a:xfrm>
          <a:prstGeom prst="rect">
            <a:avLst/>
          </a:prstGeom>
          <a:solidFill>
            <a:srgbClr val="FFFFFF"/>
          </a:solidFill>
          <a:ln w="9525">
            <a:solidFill>
              <a:srgbClr val="000000"/>
            </a:solidFill>
            <a:miter lim="800000"/>
            <a:headEnd/>
            <a:tailEnd/>
          </a:ln>
        </p:spPr>
        <p:txBody>
          <a:bodyPr lIns="74981" tIns="37490" rIns="74981" bIns="37490" anchor="ctr"/>
          <a:lstStyle/>
          <a:p>
            <a:pPr algn="ctr"/>
            <a:r>
              <a:rPr lang="en-US" altLang="zh-CN" sz="2400" b="1">
                <a:latin typeface="微软雅黑" panose="020B0503020204020204" pitchFamily="34" charset="-122"/>
                <a:ea typeface="微软雅黑" panose="020B0503020204020204" pitchFamily="34" charset="-122"/>
              </a:rPr>
              <a:t>Man</a:t>
            </a:r>
          </a:p>
        </p:txBody>
      </p:sp>
      <p:sp>
        <p:nvSpPr>
          <p:cNvPr id="23588" name="Rectangle 3"/>
          <p:cNvSpPr>
            <a:spLocks noChangeArrowheads="1"/>
          </p:cNvSpPr>
          <p:nvPr/>
        </p:nvSpPr>
        <p:spPr bwMode="auto">
          <a:xfrm>
            <a:off x="7116764" y="4500564"/>
            <a:ext cx="1476375" cy="727075"/>
          </a:xfrm>
          <a:prstGeom prst="rect">
            <a:avLst/>
          </a:prstGeom>
          <a:solidFill>
            <a:srgbClr val="FFFFFF"/>
          </a:solidFill>
          <a:ln w="12700">
            <a:solidFill>
              <a:srgbClr val="000000"/>
            </a:solidFill>
            <a:miter lim="800000"/>
            <a:headEnd/>
            <a:tailEnd/>
          </a:ln>
        </p:spPr>
        <p:txBody>
          <a:bodyPr lIns="74981" tIns="37490" rIns="74981" bIns="37490" anchor="ctr"/>
          <a:lstStyle/>
          <a:p>
            <a:pPr>
              <a:lnSpc>
                <a:spcPct val="85000"/>
              </a:lnSpc>
            </a:pPr>
            <a:r>
              <a:rPr lang="en-US" altLang="zh-CN" sz="2400" b="1">
                <a:latin typeface="微软雅黑" panose="020B0503020204020204" pitchFamily="34" charset="-122"/>
                <a:ea typeface="微软雅黑" panose="020B0503020204020204" pitchFamily="34" charset="-122"/>
              </a:rPr>
              <a:t>+talk()</a:t>
            </a:r>
          </a:p>
          <a:p>
            <a:pPr>
              <a:lnSpc>
                <a:spcPct val="85000"/>
              </a:lnSpc>
            </a:pPr>
            <a:r>
              <a:rPr lang="en-US" altLang="zh-CN" sz="2400" b="1">
                <a:latin typeface="微软雅黑" panose="020B0503020204020204" pitchFamily="34" charset="-122"/>
                <a:ea typeface="微软雅黑" panose="020B0503020204020204" pitchFamily="34" charset="-122"/>
              </a:rPr>
              <a:t>+work()</a:t>
            </a:r>
          </a:p>
        </p:txBody>
      </p:sp>
      <p:sp>
        <p:nvSpPr>
          <p:cNvPr id="23589" name="Line 20"/>
          <p:cNvSpPr>
            <a:spLocks noChangeShapeType="1"/>
          </p:cNvSpPr>
          <p:nvPr/>
        </p:nvSpPr>
        <p:spPr bwMode="auto">
          <a:xfrm flipH="1">
            <a:off x="5345546" y="2155825"/>
            <a:ext cx="2268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3590" name="Text Box 21"/>
          <p:cNvSpPr txBox="1">
            <a:spLocks noChangeArrowheads="1"/>
          </p:cNvSpPr>
          <p:nvPr/>
        </p:nvSpPr>
        <p:spPr bwMode="auto">
          <a:xfrm>
            <a:off x="6096001" y="1541463"/>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b="1">
                <a:latin typeface="微软雅黑" panose="020B0503020204020204" pitchFamily="34" charset="-122"/>
                <a:ea typeface="微软雅黑" panose="020B0503020204020204" pitchFamily="34" charset="-122"/>
              </a:rPr>
              <a:t>m</a:t>
            </a:r>
          </a:p>
        </p:txBody>
      </p:sp>
      <p:sp>
        <p:nvSpPr>
          <p:cNvPr id="23591" name="Rectangle 10"/>
          <p:cNvSpPr>
            <a:spLocks noChangeArrowheads="1"/>
          </p:cNvSpPr>
          <p:nvPr/>
        </p:nvSpPr>
        <p:spPr bwMode="auto">
          <a:xfrm>
            <a:off x="2284414" y="1484313"/>
            <a:ext cx="3060821" cy="406400"/>
          </a:xfrm>
          <a:prstGeom prst="rect">
            <a:avLst/>
          </a:prstGeom>
          <a:solidFill>
            <a:srgbClr val="FFFFFF"/>
          </a:solidFill>
          <a:ln w="9525">
            <a:solidFill>
              <a:srgbClr val="000000"/>
            </a:solidFill>
            <a:miter lim="800000"/>
            <a:headEnd/>
            <a:tailEnd/>
          </a:ln>
        </p:spPr>
        <p:txBody>
          <a:bodyPr lIns="74981" tIns="37490" rIns="74981" bIns="37490" anchor="ctr"/>
          <a:lstStyle/>
          <a:p>
            <a:pPr algn="just"/>
            <a:r>
              <a:rPr lang="en-US" altLang="zh-CN" sz="2000" b="1">
                <a:solidFill>
                  <a:srgbClr val="000000"/>
                </a:solidFill>
                <a:latin typeface="微软雅黑" panose="020B0503020204020204" pitchFamily="34" charset="-122"/>
                <a:ea typeface="微软雅黑" panose="020B0503020204020204" pitchFamily="34" charset="-122"/>
              </a:rPr>
              <a:t>-p: ArrayList&lt;Person&gt;</a:t>
            </a:r>
          </a:p>
        </p:txBody>
      </p:sp>
      <p:sp>
        <p:nvSpPr>
          <p:cNvPr id="23592" name="Rectangle 3"/>
          <p:cNvSpPr>
            <a:spLocks noChangeArrowheads="1"/>
          </p:cNvSpPr>
          <p:nvPr/>
        </p:nvSpPr>
        <p:spPr bwMode="auto">
          <a:xfrm>
            <a:off x="7672389" y="1557339"/>
            <a:ext cx="2177781" cy="466725"/>
          </a:xfrm>
          <a:prstGeom prst="rect">
            <a:avLst/>
          </a:prstGeom>
          <a:solidFill>
            <a:schemeClr val="bg1"/>
          </a:solidFill>
          <a:ln w="12700">
            <a:solidFill>
              <a:srgbClr val="000000"/>
            </a:solidFill>
            <a:miter lim="800000"/>
            <a:headEnd/>
            <a:tailEnd/>
          </a:ln>
        </p:spPr>
        <p:txBody>
          <a:bodyPr lIns="74981" tIns="37490" rIns="74981" bIns="37490" anchor="ctr"/>
          <a:lstStyle/>
          <a:p>
            <a:pPr algn="ctr"/>
            <a:r>
              <a:rPr lang="en-US" altLang="zh-CN" sz="2600" b="1" i="1">
                <a:latin typeface="微软雅黑" panose="020B0503020204020204" pitchFamily="34" charset="-122"/>
                <a:ea typeface="微软雅黑" panose="020B0503020204020204" pitchFamily="34" charset="-122"/>
              </a:rPr>
              <a:t>Person</a:t>
            </a:r>
          </a:p>
        </p:txBody>
      </p:sp>
      <p:sp>
        <p:nvSpPr>
          <p:cNvPr id="23593" name="Rectangle 3"/>
          <p:cNvSpPr>
            <a:spLocks noChangeArrowheads="1"/>
          </p:cNvSpPr>
          <p:nvPr/>
        </p:nvSpPr>
        <p:spPr bwMode="auto">
          <a:xfrm>
            <a:off x="7672389" y="2492376"/>
            <a:ext cx="2177781" cy="727075"/>
          </a:xfrm>
          <a:prstGeom prst="rect">
            <a:avLst/>
          </a:prstGeom>
          <a:solidFill>
            <a:schemeClr val="bg1"/>
          </a:solidFill>
          <a:ln w="12700">
            <a:solidFill>
              <a:srgbClr val="000000"/>
            </a:solidFill>
            <a:miter lim="800000"/>
            <a:headEnd/>
            <a:tailEnd/>
          </a:ln>
        </p:spPr>
        <p:txBody>
          <a:bodyPr lIns="74981" tIns="37490" rIns="74981" bIns="37490" anchor="ctr"/>
          <a:lstStyle/>
          <a:p>
            <a:pPr>
              <a:lnSpc>
                <a:spcPct val="85000"/>
              </a:lnSpc>
            </a:pPr>
            <a:r>
              <a:rPr lang="en-US" altLang="zh-CN" sz="2400" b="1" i="1">
                <a:latin typeface="微软雅黑" panose="020B0503020204020204" pitchFamily="34" charset="-122"/>
                <a:ea typeface="微软雅黑" panose="020B0503020204020204" pitchFamily="34" charset="-122"/>
              </a:rPr>
              <a:t>+talk()</a:t>
            </a:r>
          </a:p>
          <a:p>
            <a:pPr>
              <a:lnSpc>
                <a:spcPct val="85000"/>
              </a:lnSpc>
            </a:pPr>
            <a:r>
              <a:rPr lang="en-US" altLang="zh-CN" sz="2400" b="1" i="1">
                <a:latin typeface="微软雅黑" panose="020B0503020204020204" pitchFamily="34" charset="-122"/>
                <a:ea typeface="微软雅黑" panose="020B0503020204020204" pitchFamily="34" charset="-122"/>
              </a:rPr>
              <a:t>+work()</a:t>
            </a:r>
          </a:p>
        </p:txBody>
      </p:sp>
      <p:sp>
        <p:nvSpPr>
          <p:cNvPr id="23594" name="Rectangle 3"/>
          <p:cNvSpPr>
            <a:spLocks noChangeArrowheads="1"/>
          </p:cNvSpPr>
          <p:nvPr/>
        </p:nvSpPr>
        <p:spPr bwMode="auto">
          <a:xfrm>
            <a:off x="7671917" y="2033589"/>
            <a:ext cx="2177781" cy="466725"/>
          </a:xfrm>
          <a:prstGeom prst="rect">
            <a:avLst/>
          </a:prstGeom>
          <a:solidFill>
            <a:schemeClr val="bg1"/>
          </a:solidFill>
          <a:ln w="12700">
            <a:solidFill>
              <a:srgbClr val="000000"/>
            </a:solidFill>
            <a:miter lim="800000"/>
            <a:headEnd/>
            <a:tailEnd/>
          </a:ln>
        </p:spPr>
        <p:txBody>
          <a:bodyPr lIns="74981" tIns="37490" rIns="74981" bIns="37490" anchor="ctr"/>
          <a:lstStyle/>
          <a:p>
            <a:r>
              <a:rPr lang="en-US" altLang="zh-CN" sz="2200" b="1">
                <a:latin typeface="微软雅黑" panose="020B0503020204020204" pitchFamily="34" charset="-122"/>
                <a:ea typeface="微软雅黑" panose="020B0503020204020204" pitchFamily="34" charset="-122"/>
              </a:rPr>
              <a:t>-m: Mediator</a:t>
            </a:r>
          </a:p>
        </p:txBody>
      </p:sp>
    </p:spTree>
    <p:extLst>
      <p:ext uri="{BB962C8B-B14F-4D97-AF65-F5344CB8AC3E}">
        <p14:creationId xmlns:p14="http://schemas.microsoft.com/office/powerpoint/2010/main" val="3564162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11657"/>
                                        </p:tgtEl>
                                        <p:attrNameLst>
                                          <p:attrName>style.visibility</p:attrName>
                                        </p:attrNameLst>
                                      </p:cBhvr>
                                      <p:to>
                                        <p:strVal val="visible"/>
                                      </p:to>
                                    </p:set>
                                    <p:animEffect transition="in" filter="fade">
                                      <p:cBhvr>
                                        <p:cTn id="7" dur="1000"/>
                                        <p:tgtEl>
                                          <p:spTgt spid="111657"/>
                                        </p:tgtEl>
                                      </p:cBhvr>
                                    </p:animEffect>
                                    <p:anim calcmode="lin" valueType="num">
                                      <p:cBhvr>
                                        <p:cTn id="8" dur="1000" fill="hold"/>
                                        <p:tgtEl>
                                          <p:spTgt spid="111657"/>
                                        </p:tgtEl>
                                        <p:attrNameLst>
                                          <p:attrName>ppt_x</p:attrName>
                                        </p:attrNameLst>
                                      </p:cBhvr>
                                      <p:tavLst>
                                        <p:tav tm="0">
                                          <p:val>
                                            <p:strVal val="#ppt_x"/>
                                          </p:val>
                                        </p:tav>
                                        <p:tav tm="100000">
                                          <p:val>
                                            <p:strVal val="#ppt_x"/>
                                          </p:val>
                                        </p:tav>
                                      </p:tavLst>
                                    </p:anim>
                                    <p:anim calcmode="lin" valueType="num">
                                      <p:cBhvr>
                                        <p:cTn id="9" dur="1000" fill="hold"/>
                                        <p:tgtEl>
                                          <p:spTgt spid="11165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1660"/>
                                        </p:tgtEl>
                                        <p:attrNameLst>
                                          <p:attrName>style.visibility</p:attrName>
                                        </p:attrNameLst>
                                      </p:cBhvr>
                                      <p:to>
                                        <p:strVal val="visible"/>
                                      </p:to>
                                    </p:set>
                                    <p:animEffect transition="in" filter="fade">
                                      <p:cBhvr>
                                        <p:cTn id="14" dur="1000"/>
                                        <p:tgtEl>
                                          <p:spTgt spid="111660"/>
                                        </p:tgtEl>
                                      </p:cBhvr>
                                    </p:animEffect>
                                    <p:anim calcmode="lin" valueType="num">
                                      <p:cBhvr>
                                        <p:cTn id="15" dur="1000" fill="hold"/>
                                        <p:tgtEl>
                                          <p:spTgt spid="111660"/>
                                        </p:tgtEl>
                                        <p:attrNameLst>
                                          <p:attrName>ppt_x</p:attrName>
                                        </p:attrNameLst>
                                      </p:cBhvr>
                                      <p:tavLst>
                                        <p:tav tm="0">
                                          <p:val>
                                            <p:strVal val="#ppt_x"/>
                                          </p:val>
                                        </p:tav>
                                        <p:tav tm="100000">
                                          <p:val>
                                            <p:strVal val="#ppt_x"/>
                                          </p:val>
                                        </p:tav>
                                      </p:tavLst>
                                    </p:anim>
                                    <p:anim calcmode="lin" valueType="num">
                                      <p:cBhvr>
                                        <p:cTn id="16" dur="1000" fill="hold"/>
                                        <p:tgtEl>
                                          <p:spTgt spid="11166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11668"/>
                                        </p:tgtEl>
                                        <p:attrNameLst>
                                          <p:attrName>style.visibility</p:attrName>
                                        </p:attrNameLst>
                                      </p:cBhvr>
                                      <p:to>
                                        <p:strVal val="visible"/>
                                      </p:to>
                                    </p:set>
                                    <p:animEffect transition="in" filter="fade">
                                      <p:cBhvr>
                                        <p:cTn id="28" dur="1000"/>
                                        <p:tgtEl>
                                          <p:spTgt spid="111668"/>
                                        </p:tgtEl>
                                      </p:cBhvr>
                                    </p:animEffect>
                                    <p:anim calcmode="lin" valueType="num">
                                      <p:cBhvr>
                                        <p:cTn id="29" dur="1000" fill="hold"/>
                                        <p:tgtEl>
                                          <p:spTgt spid="111668"/>
                                        </p:tgtEl>
                                        <p:attrNameLst>
                                          <p:attrName>ppt_x</p:attrName>
                                        </p:attrNameLst>
                                      </p:cBhvr>
                                      <p:tavLst>
                                        <p:tav tm="0">
                                          <p:val>
                                            <p:strVal val="#ppt_x"/>
                                          </p:val>
                                        </p:tav>
                                        <p:tav tm="100000">
                                          <p:val>
                                            <p:strVal val="#ppt_x"/>
                                          </p:val>
                                        </p:tav>
                                      </p:tavLst>
                                    </p:anim>
                                    <p:anim calcmode="lin" valueType="num">
                                      <p:cBhvr>
                                        <p:cTn id="30" dur="1000" fill="hold"/>
                                        <p:tgtEl>
                                          <p:spTgt spid="1116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endParaRPr lang="zh-CN" altLang="zh-CN" smtClean="0"/>
          </a:p>
        </p:txBody>
      </p:sp>
      <p:sp>
        <p:nvSpPr>
          <p:cNvPr id="73731" name="Rectangle 3"/>
          <p:cNvSpPr>
            <a:spLocks noGrp="1" noChangeArrowheads="1"/>
          </p:cNvSpPr>
          <p:nvPr>
            <p:ph idx="1"/>
          </p:nvPr>
        </p:nvSpPr>
        <p:spPr>
          <a:xfrm>
            <a:off x="902455" y="2279210"/>
            <a:ext cx="7743604" cy="1477978"/>
          </a:xfrm>
        </p:spPr>
        <p:txBody>
          <a:bodyPr>
            <a:normAutofit/>
          </a:bodyPr>
          <a:lstStyle/>
          <a:p>
            <a:pPr eaLnBrk="1" hangingPunct="1">
              <a:lnSpc>
                <a:spcPct val="120000"/>
              </a:lnSpc>
            </a:pPr>
            <a:r>
              <a:rPr lang="zh-CN" altLang="en-US" sz="3000" b="1" dirty="0" smtClean="0">
                <a:solidFill>
                  <a:srgbClr val="0000CC"/>
                </a:solidFill>
                <a:latin typeface="微软雅黑" panose="020B0503020204020204" pitchFamily="34" charset="-122"/>
                <a:ea typeface="微软雅黑" panose="020B0503020204020204" pitchFamily="34" charset="-122"/>
              </a:rPr>
              <a:t>中介者模式的缺点</a:t>
            </a:r>
            <a:r>
              <a:rPr lang="en-US" altLang="zh-CN" sz="3000" b="1" dirty="0" smtClean="0">
                <a:solidFill>
                  <a:srgbClr val="0000CC"/>
                </a:solidFill>
                <a:latin typeface="微软雅黑" panose="020B0503020204020204" pitchFamily="34" charset="-122"/>
                <a:ea typeface="微软雅黑" panose="020B0503020204020204" pitchFamily="34" charset="-122"/>
              </a:rPr>
              <a:t>(Disadvantage) :</a:t>
            </a:r>
          </a:p>
          <a:p>
            <a:pPr eaLnBrk="1" hangingPunct="1">
              <a:lnSpc>
                <a:spcPct val="120000"/>
              </a:lnSpc>
            </a:pPr>
            <a:r>
              <a:rPr lang="zh-CN" altLang="en-US" sz="3000" b="1" dirty="0" smtClean="0">
                <a:latin typeface="微软雅黑" panose="020B0503020204020204" pitchFamily="34" charset="-122"/>
                <a:ea typeface="微软雅黑" panose="020B0503020204020204" pitchFamily="34" charset="-122"/>
              </a:rPr>
              <a:t>使用中介者可能影响性能</a:t>
            </a:r>
          </a:p>
        </p:txBody>
      </p:sp>
      <p:sp>
        <p:nvSpPr>
          <p:cNvPr id="5" name="棱台 4">
            <a:hlinkClick r:id="rId2" action="ppaction://hlinksldjump"/>
          </p:cNvPr>
          <p:cNvSpPr/>
          <p:nvPr/>
        </p:nvSpPr>
        <p:spPr>
          <a:xfrm>
            <a:off x="9483286" y="5670078"/>
            <a:ext cx="1792586" cy="730439"/>
          </a:xfrm>
          <a:prstGeom prst="bevel">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59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Effect transition="in" filter="slide(fromBottom)">
                                      <p:cBhvr>
                                        <p:cTn id="7" dur="500"/>
                                        <p:tgtEl>
                                          <p:spTgt spid="73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endParaRPr lang="zh-CN" altLang="zh-CN" smtClean="0"/>
          </a:p>
        </p:txBody>
      </p:sp>
      <p:sp>
        <p:nvSpPr>
          <p:cNvPr id="105476" name="AutoShape 4"/>
          <p:cNvSpPr>
            <a:spLocks noChangeArrowheads="1"/>
          </p:cNvSpPr>
          <p:nvPr/>
        </p:nvSpPr>
        <p:spPr bwMode="auto">
          <a:xfrm>
            <a:off x="1435729" y="3044636"/>
            <a:ext cx="8595512" cy="929835"/>
          </a:xfrm>
          <a:prstGeom prst="bevel">
            <a:avLst>
              <a:gd name="adj" fmla="val 8121"/>
            </a:avLst>
          </a:prstGeom>
          <a:solidFill>
            <a:srgbClr val="FFCC00">
              <a:alpha val="21000"/>
            </a:srgbClr>
          </a:solidFill>
          <a:ln w="9525">
            <a:solidFill>
              <a:schemeClr val="tx1"/>
            </a:solidFill>
            <a:miter lim="800000"/>
          </a:ln>
          <a:effectLst/>
        </p:spPr>
        <p:txBody>
          <a:bodyPr wrap="none" anchor="ctr"/>
          <a:lstStyle/>
          <a:p>
            <a:pPr algn="ctr">
              <a:defRPr/>
            </a:pPr>
            <a:r>
              <a:rPr lang="en-US" altLang="zh-CN" sz="3200" b="1" dirty="0">
                <a:effectLst>
                  <a:outerShdw blurRad="38100" dist="38100" dir="2700000" algn="tl">
                    <a:srgbClr val="FFFFFF"/>
                  </a:outerShdw>
                </a:effectLst>
              </a:rPr>
              <a:t>Example Design </a:t>
            </a:r>
            <a:r>
              <a:rPr lang="en-US" altLang="zh-CN" sz="3200" b="1" dirty="0" smtClean="0">
                <a:effectLst>
                  <a:outerShdw blurRad="38100" dist="38100" dir="2700000" algn="tl">
                    <a:srgbClr val="FFFFFF"/>
                  </a:outerShdw>
                </a:effectLst>
              </a:rPr>
              <a:t>Using the </a:t>
            </a:r>
            <a:r>
              <a:rPr lang="en-US" altLang="zh-CN" sz="3200" b="1" dirty="0">
                <a:effectLst>
                  <a:outerShdw blurRad="38100" dist="38100" dir="2700000" algn="tl">
                    <a:srgbClr val="FFFFFF"/>
                  </a:outerShdw>
                </a:effectLst>
              </a:rPr>
              <a:t>Mediator Pattern</a:t>
            </a:r>
          </a:p>
        </p:txBody>
      </p:sp>
    </p:spTree>
    <p:extLst>
      <p:ext uri="{BB962C8B-B14F-4D97-AF65-F5344CB8AC3E}">
        <p14:creationId xmlns:p14="http://schemas.microsoft.com/office/powerpoint/2010/main" val="3552234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981200" y="274638"/>
            <a:ext cx="8229600" cy="633412"/>
          </a:xfrm>
        </p:spPr>
        <p:txBody>
          <a:bodyPr/>
          <a:lstStyle/>
          <a:p>
            <a:pPr eaLnBrk="1" hangingPunct="1"/>
            <a:r>
              <a:rPr lang="en-US" altLang="zh-CN" sz="3200" b="1"/>
              <a:t>Example of Mediator Pattern</a:t>
            </a:r>
          </a:p>
        </p:txBody>
      </p:sp>
      <p:sp>
        <p:nvSpPr>
          <p:cNvPr id="63491" name="Rectangle 3"/>
          <p:cNvSpPr>
            <a:spLocks noGrp="1" noChangeArrowheads="1"/>
          </p:cNvSpPr>
          <p:nvPr>
            <p:ph idx="1"/>
          </p:nvPr>
        </p:nvSpPr>
        <p:spPr/>
        <p:txBody>
          <a:bodyPr/>
          <a:lstStyle/>
          <a:p>
            <a:pPr eaLnBrk="1" hangingPunct="1">
              <a:lnSpc>
                <a:spcPct val="90000"/>
              </a:lnSpc>
            </a:pPr>
            <a:r>
              <a:rPr lang="en-US" altLang="zh-CN" b="1">
                <a:latin typeface="微软雅黑" panose="020B0503020204020204" pitchFamily="34" charset="-122"/>
                <a:ea typeface="微软雅黑" panose="020B0503020204020204" pitchFamily="34" charset="-122"/>
              </a:rPr>
              <a:t>Example: Hotel-Airline-Tour info system</a:t>
            </a:r>
          </a:p>
          <a:p>
            <a:pPr eaLnBrk="1" hangingPunct="1">
              <a:lnSpc>
                <a:spcPct val="90000"/>
              </a:lnSpc>
            </a:pPr>
            <a:r>
              <a:rPr lang="en-US" altLang="zh-CN" b="1">
                <a:latin typeface="微软雅黑" panose="020B0503020204020204" pitchFamily="34" charset="-122"/>
                <a:ea typeface="微软雅黑" panose="020B0503020204020204" pitchFamily="34" charset="-122"/>
              </a:rPr>
              <a:t>See the following class diagram for the Mediator pattern implementation of collaboration program for </a:t>
            </a:r>
          </a:p>
          <a:p>
            <a:pPr lvl="1" eaLnBrk="1" hangingPunct="1">
              <a:lnSpc>
                <a:spcPct val="90000"/>
              </a:lnSpc>
            </a:pPr>
            <a:r>
              <a:rPr lang="en-US" altLang="zh-CN" b="1" smtClean="0">
                <a:solidFill>
                  <a:srgbClr val="0000CC"/>
                </a:solidFill>
                <a:latin typeface="微软雅黑" panose="020B0503020204020204" pitchFamily="34" charset="-122"/>
                <a:ea typeface="微软雅黑" panose="020B0503020204020204" pitchFamily="34" charset="-122"/>
              </a:rPr>
              <a:t>Hotel (</a:t>
            </a:r>
            <a:r>
              <a:rPr lang="zh-CN" altLang="en-US" b="1" smtClean="0">
                <a:solidFill>
                  <a:srgbClr val="0000CC"/>
                </a:solidFill>
                <a:latin typeface="微软雅黑" panose="020B0503020204020204" pitchFamily="34" charset="-122"/>
                <a:ea typeface="微软雅黑" panose="020B0503020204020204" pitchFamily="34" charset="-122"/>
              </a:rPr>
              <a:t>宾馆</a:t>
            </a:r>
            <a:r>
              <a:rPr lang="en-US" altLang="zh-CN" b="1" smtClean="0">
                <a:solidFill>
                  <a:srgbClr val="0000CC"/>
                </a:solidFill>
                <a:latin typeface="微软雅黑" panose="020B0503020204020204" pitchFamily="34" charset="-122"/>
                <a:ea typeface="微软雅黑" panose="020B0503020204020204" pitchFamily="34" charset="-122"/>
              </a:rPr>
              <a:t>), </a:t>
            </a:r>
          </a:p>
          <a:p>
            <a:pPr lvl="1" eaLnBrk="1" hangingPunct="1">
              <a:lnSpc>
                <a:spcPct val="90000"/>
              </a:lnSpc>
            </a:pPr>
            <a:r>
              <a:rPr lang="en-US" altLang="zh-CN" b="1" smtClean="0">
                <a:solidFill>
                  <a:srgbClr val="0000CC"/>
                </a:solidFill>
                <a:latin typeface="微软雅黑" panose="020B0503020204020204" pitchFamily="34" charset="-122"/>
                <a:ea typeface="微软雅黑" panose="020B0503020204020204" pitchFamily="34" charset="-122"/>
              </a:rPr>
              <a:t>Airline (</a:t>
            </a:r>
            <a:r>
              <a:rPr lang="zh-CN" altLang="en-US" b="1" smtClean="0">
                <a:solidFill>
                  <a:srgbClr val="0000CC"/>
                </a:solidFill>
                <a:latin typeface="微软雅黑" panose="020B0503020204020204" pitchFamily="34" charset="-122"/>
                <a:ea typeface="微软雅黑" panose="020B0503020204020204" pitchFamily="34" charset="-122"/>
              </a:rPr>
              <a:t>航空公司</a:t>
            </a:r>
            <a:r>
              <a:rPr lang="en-US" altLang="zh-CN" b="1" smtClean="0">
                <a:solidFill>
                  <a:srgbClr val="0000CC"/>
                </a:solidFill>
                <a:latin typeface="微软雅黑" panose="020B0503020204020204" pitchFamily="34" charset="-122"/>
                <a:ea typeface="微软雅黑" panose="020B0503020204020204" pitchFamily="34" charset="-122"/>
              </a:rPr>
              <a:t>) and </a:t>
            </a:r>
          </a:p>
          <a:p>
            <a:pPr lvl="1" eaLnBrk="1" hangingPunct="1">
              <a:lnSpc>
                <a:spcPct val="90000"/>
              </a:lnSpc>
            </a:pPr>
            <a:r>
              <a:rPr lang="en-US" altLang="zh-CN" b="1" smtClean="0">
                <a:solidFill>
                  <a:srgbClr val="0000CC"/>
                </a:solidFill>
                <a:latin typeface="微软雅黑" panose="020B0503020204020204" pitchFamily="34" charset="-122"/>
                <a:ea typeface="微软雅黑" panose="020B0503020204020204" pitchFamily="34" charset="-122"/>
              </a:rPr>
              <a:t>Tour (</a:t>
            </a:r>
            <a:r>
              <a:rPr lang="zh-CN" altLang="en-US" b="1" smtClean="0">
                <a:solidFill>
                  <a:srgbClr val="0000CC"/>
                </a:solidFill>
                <a:latin typeface="微软雅黑" panose="020B0503020204020204" pitchFamily="34" charset="-122"/>
                <a:ea typeface="微软雅黑" panose="020B0503020204020204" pitchFamily="34" charset="-122"/>
              </a:rPr>
              <a:t>旅游公司</a:t>
            </a:r>
            <a:r>
              <a:rPr lang="en-US" altLang="zh-CN" b="1" smtClean="0">
                <a:solidFill>
                  <a:srgbClr val="0000CC"/>
                </a:solidFill>
                <a:latin typeface="微软雅黑" panose="020B0503020204020204" pitchFamily="34" charset="-122"/>
                <a:ea typeface="微软雅黑" panose="020B0503020204020204" pitchFamily="34" charset="-122"/>
              </a:rPr>
              <a:t>) . </a:t>
            </a:r>
          </a:p>
          <a:p>
            <a:pPr eaLnBrk="1" hangingPunct="1">
              <a:lnSpc>
                <a:spcPct val="90000"/>
              </a:lnSpc>
              <a:buFontTx/>
              <a:buNone/>
            </a:pPr>
            <a:endParaRPr lang="en-US" altLang="zh-CN" b="1">
              <a:latin typeface="微软雅黑" panose="020B0503020204020204" pitchFamily="34" charset="-122"/>
              <a:ea typeface="微软雅黑" panose="020B0503020204020204" pitchFamily="34" charset="-122"/>
            </a:endParaRPr>
          </a:p>
          <a:p>
            <a:pPr eaLnBrk="1" hangingPunct="1">
              <a:lnSpc>
                <a:spcPct val="90000"/>
              </a:lnSpc>
            </a:pPr>
            <a:r>
              <a:rPr lang="en-US" altLang="zh-CN" b="1">
                <a:latin typeface="微软雅黑" panose="020B0503020204020204" pitchFamily="34" charset="-122"/>
                <a:ea typeface="微软雅黑" panose="020B0503020204020204" pitchFamily="34" charset="-122"/>
              </a:rPr>
              <a:t>The prototypes of three user interfaces for the Hotel, Airline and Tour are as below.</a:t>
            </a:r>
          </a:p>
        </p:txBody>
      </p:sp>
    </p:spTree>
    <p:extLst>
      <p:ext uri="{BB962C8B-B14F-4D97-AF65-F5344CB8AC3E}">
        <p14:creationId xmlns:p14="http://schemas.microsoft.com/office/powerpoint/2010/main" val="2958727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557338"/>
            <a:ext cx="8208962"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Rectangle 6"/>
          <p:cNvSpPr>
            <a:spLocks noChangeArrowheads="1"/>
          </p:cNvSpPr>
          <p:nvPr/>
        </p:nvSpPr>
        <p:spPr bwMode="auto">
          <a:xfrm>
            <a:off x="4008439" y="5661025"/>
            <a:ext cx="410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t>Hotel information GUI</a:t>
            </a:r>
          </a:p>
        </p:txBody>
      </p:sp>
      <p:sp>
        <p:nvSpPr>
          <p:cNvPr id="28675" name="Rectangle 7"/>
          <p:cNvSpPr>
            <a:spLocks noGrp="1" noChangeArrowheads="1"/>
          </p:cNvSpPr>
          <p:nvPr>
            <p:ph type="title"/>
          </p:nvPr>
        </p:nvSpPr>
        <p:spPr>
          <a:xfrm>
            <a:off x="1981200" y="274638"/>
            <a:ext cx="8229600" cy="633412"/>
          </a:xfrm>
        </p:spPr>
        <p:txBody>
          <a:bodyPr/>
          <a:lstStyle/>
          <a:p>
            <a:pPr eaLnBrk="1" hangingPunct="1"/>
            <a:r>
              <a:rPr lang="en-US" altLang="zh-CN" sz="2800" b="1"/>
              <a:t>Example of Mediator Pattern</a:t>
            </a:r>
          </a:p>
        </p:txBody>
      </p:sp>
    </p:spTree>
    <p:extLst>
      <p:ext uri="{BB962C8B-B14F-4D97-AF65-F5344CB8AC3E}">
        <p14:creationId xmlns:p14="http://schemas.microsoft.com/office/powerpoint/2010/main" val="685466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628776"/>
            <a:ext cx="74168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5"/>
          <p:cNvSpPr>
            <a:spLocks noChangeArrowheads="1"/>
          </p:cNvSpPr>
          <p:nvPr/>
        </p:nvSpPr>
        <p:spPr bwMode="auto">
          <a:xfrm>
            <a:off x="4008439" y="5661025"/>
            <a:ext cx="410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t>Airline information GUI</a:t>
            </a:r>
          </a:p>
        </p:txBody>
      </p:sp>
      <p:sp>
        <p:nvSpPr>
          <p:cNvPr id="29699" name="Rectangle 6"/>
          <p:cNvSpPr>
            <a:spLocks noGrp="1" noChangeArrowheads="1"/>
          </p:cNvSpPr>
          <p:nvPr>
            <p:ph type="title"/>
          </p:nvPr>
        </p:nvSpPr>
        <p:spPr>
          <a:xfrm>
            <a:off x="1981200" y="274638"/>
            <a:ext cx="8229600" cy="633412"/>
          </a:xfrm>
        </p:spPr>
        <p:txBody>
          <a:bodyPr/>
          <a:lstStyle/>
          <a:p>
            <a:pPr eaLnBrk="1" hangingPunct="1"/>
            <a:r>
              <a:rPr lang="en-US" altLang="zh-CN" sz="2800" b="1"/>
              <a:t>Example of Mediator Pattern</a:t>
            </a:r>
          </a:p>
        </p:txBody>
      </p:sp>
    </p:spTree>
    <p:extLst>
      <p:ext uri="{BB962C8B-B14F-4D97-AF65-F5344CB8AC3E}">
        <p14:creationId xmlns:p14="http://schemas.microsoft.com/office/powerpoint/2010/main" val="2573533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600200"/>
            <a:ext cx="8229600" cy="3557588"/>
          </a:xfrm>
        </p:spPr>
      </p:pic>
      <p:sp>
        <p:nvSpPr>
          <p:cNvPr id="30722" name="Rectangle 4"/>
          <p:cNvSpPr>
            <a:spLocks noChangeArrowheads="1"/>
          </p:cNvSpPr>
          <p:nvPr/>
        </p:nvSpPr>
        <p:spPr bwMode="auto">
          <a:xfrm>
            <a:off x="4008439" y="5661025"/>
            <a:ext cx="410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t>Tour information GUI</a:t>
            </a:r>
          </a:p>
        </p:txBody>
      </p:sp>
      <p:sp>
        <p:nvSpPr>
          <p:cNvPr id="30723" name="Rectangle 5"/>
          <p:cNvSpPr>
            <a:spLocks noGrp="1" noChangeArrowheads="1"/>
          </p:cNvSpPr>
          <p:nvPr>
            <p:ph type="title"/>
          </p:nvPr>
        </p:nvSpPr>
        <p:spPr>
          <a:xfrm>
            <a:off x="1981200" y="274638"/>
            <a:ext cx="8229600" cy="633412"/>
          </a:xfrm>
        </p:spPr>
        <p:txBody>
          <a:bodyPr/>
          <a:lstStyle/>
          <a:p>
            <a:pPr eaLnBrk="1" hangingPunct="1"/>
            <a:r>
              <a:rPr lang="en-US" altLang="zh-CN" sz="2800" b="1"/>
              <a:t>Example of Mediator Pattern</a:t>
            </a:r>
          </a:p>
        </p:txBody>
      </p:sp>
    </p:spTree>
    <p:extLst>
      <p:ext uri="{BB962C8B-B14F-4D97-AF65-F5344CB8AC3E}">
        <p14:creationId xmlns:p14="http://schemas.microsoft.com/office/powerpoint/2010/main" val="2686832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13"/>
          <p:cNvGrpSpPr>
            <a:grpSpLocks/>
          </p:cNvGrpSpPr>
          <p:nvPr/>
        </p:nvGrpSpPr>
        <p:grpSpPr bwMode="auto">
          <a:xfrm>
            <a:off x="1030587" y="1628776"/>
            <a:ext cx="2817813" cy="3960813"/>
            <a:chOff x="567" y="1026"/>
            <a:chExt cx="1496" cy="2495"/>
          </a:xfrm>
        </p:grpSpPr>
        <p:sp>
          <p:nvSpPr>
            <p:cNvPr id="31746" name="Rectangle 2"/>
            <p:cNvSpPr>
              <a:spLocks noChangeArrowheads="1"/>
            </p:cNvSpPr>
            <p:nvPr/>
          </p:nvSpPr>
          <p:spPr bwMode="auto">
            <a:xfrm>
              <a:off x="567" y="1026"/>
              <a:ext cx="1496" cy="453"/>
            </a:xfrm>
            <a:prstGeom prst="rect">
              <a:avLst/>
            </a:prstGeom>
            <a:solidFill>
              <a:schemeClr val="bg1"/>
            </a:solidFill>
            <a:ln w="9525">
              <a:solidFill>
                <a:schemeClr val="tx1"/>
              </a:solidFill>
              <a:miter lim="800000"/>
              <a:headEnd/>
              <a:tailEnd/>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Hotel</a:t>
              </a:r>
            </a:p>
          </p:txBody>
        </p:sp>
        <p:sp>
          <p:nvSpPr>
            <p:cNvPr id="31747" name="Rectangle 3"/>
            <p:cNvSpPr>
              <a:spLocks noChangeArrowheads="1"/>
            </p:cNvSpPr>
            <p:nvPr/>
          </p:nvSpPr>
          <p:spPr bwMode="auto">
            <a:xfrm>
              <a:off x="567" y="1480"/>
              <a:ext cx="1496" cy="498"/>
            </a:xfrm>
            <a:prstGeom prst="rect">
              <a:avLst/>
            </a:prstGeom>
            <a:solidFill>
              <a:schemeClr val="bg1"/>
            </a:solidFill>
            <a:ln w="9525">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-flight </a:t>
              </a:r>
              <a:r>
                <a:rPr lang="en-US" altLang="zh-CN" sz="2400" b="1" dirty="0" err="1">
                  <a:latin typeface="微软雅黑" panose="020B0503020204020204" pitchFamily="34" charset="-122"/>
                  <a:ea typeface="微软雅黑" panose="020B0503020204020204" pitchFamily="34" charset="-122"/>
                </a:rPr>
                <a:t>Flight</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-tour </a:t>
              </a:r>
              <a:r>
                <a:rPr lang="en-US" altLang="zh-CN" sz="2400" b="1" dirty="0" err="1">
                  <a:latin typeface="微软雅黑" panose="020B0503020204020204" pitchFamily="34" charset="-122"/>
                  <a:ea typeface="微软雅黑" panose="020B0503020204020204" pitchFamily="34" charset="-122"/>
                </a:rPr>
                <a:t>Tour</a:t>
              </a:r>
              <a:r>
                <a:rPr lang="en-US" altLang="zh-CN" sz="2400" b="1" dirty="0">
                  <a:latin typeface="微软雅黑" panose="020B0503020204020204" pitchFamily="34" charset="-122"/>
                  <a:ea typeface="微软雅黑" panose="020B0503020204020204" pitchFamily="34" charset="-122"/>
                </a:rPr>
                <a:t> </a:t>
              </a:r>
            </a:p>
          </p:txBody>
        </p:sp>
        <p:sp>
          <p:nvSpPr>
            <p:cNvPr id="31748" name="Rectangle 4"/>
            <p:cNvSpPr>
              <a:spLocks noChangeArrowheads="1"/>
            </p:cNvSpPr>
            <p:nvPr/>
          </p:nvSpPr>
          <p:spPr bwMode="auto">
            <a:xfrm>
              <a:off x="567" y="1978"/>
              <a:ext cx="1496" cy="1543"/>
            </a:xfrm>
            <a:prstGeom prst="rect">
              <a:avLst/>
            </a:prstGeom>
            <a:solidFill>
              <a:schemeClr val="bg1"/>
            </a:solidFill>
            <a:ln w="9525">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reserveRoom</a:t>
              </a:r>
              <a:r>
                <a:rPr lang="en-US" altLang="zh-CN" sz="2400" b="1" dirty="0">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checkIn</a:t>
              </a:r>
              <a:r>
                <a:rPr lang="en-US" altLang="zh-CN" sz="2400" b="1" dirty="0">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checkOut</a:t>
              </a:r>
              <a:r>
                <a:rPr lang="en-US" altLang="zh-CN" sz="2400" b="1" dirty="0">
                  <a:latin typeface="微软雅黑" panose="020B0503020204020204" pitchFamily="34" charset="-122"/>
                  <a:ea typeface="微软雅黑" panose="020B0503020204020204" pitchFamily="34" charset="-122"/>
                </a:rPr>
                <a:t>()</a:t>
              </a:r>
            </a:p>
            <a:p>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notifyAirline</a:t>
              </a:r>
              <a:r>
                <a:rPr lang="en-US" altLang="zh-CN" sz="2400" b="1" dirty="0">
                  <a:solidFill>
                    <a:srgbClr val="0000CC"/>
                  </a:solidFill>
                  <a:latin typeface="微软雅黑" panose="020B0503020204020204" pitchFamily="34" charset="-122"/>
                  <a:ea typeface="微软雅黑" panose="020B0503020204020204" pitchFamily="34" charset="-122"/>
                </a:rPr>
                <a:t>()</a:t>
              </a:r>
            </a:p>
            <a:p>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notifyTour</a:t>
              </a:r>
              <a:r>
                <a:rPr lang="en-US" altLang="zh-CN" sz="2400" b="1" dirty="0">
                  <a:solidFill>
                    <a:srgbClr val="0000CC"/>
                  </a:solidFill>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+display()</a:t>
              </a:r>
            </a:p>
          </p:txBody>
        </p:sp>
      </p:grpSp>
      <p:grpSp>
        <p:nvGrpSpPr>
          <p:cNvPr id="31749" name="Group 14"/>
          <p:cNvGrpSpPr>
            <a:grpSpLocks/>
          </p:cNvGrpSpPr>
          <p:nvPr/>
        </p:nvGrpSpPr>
        <p:grpSpPr bwMode="auto">
          <a:xfrm>
            <a:off x="4354718" y="1628775"/>
            <a:ext cx="2892222" cy="3887788"/>
            <a:chOff x="2199" y="1026"/>
            <a:chExt cx="1406" cy="2449"/>
          </a:xfrm>
        </p:grpSpPr>
        <p:sp>
          <p:nvSpPr>
            <p:cNvPr id="31750" name="Rectangle 5"/>
            <p:cNvSpPr>
              <a:spLocks noChangeArrowheads="1"/>
            </p:cNvSpPr>
            <p:nvPr/>
          </p:nvSpPr>
          <p:spPr bwMode="auto">
            <a:xfrm>
              <a:off x="2199" y="1026"/>
              <a:ext cx="1406" cy="453"/>
            </a:xfrm>
            <a:prstGeom prst="rect">
              <a:avLst/>
            </a:prstGeom>
            <a:solidFill>
              <a:schemeClr val="bg1"/>
            </a:solidFill>
            <a:ln w="9525">
              <a:solidFill>
                <a:schemeClr val="tx1"/>
              </a:solidFill>
              <a:miter lim="800000"/>
              <a:headEnd/>
              <a:tailEnd/>
            </a:ln>
          </p:spPr>
          <p:txBody>
            <a:bodyPr wrap="none" anchor="ctr"/>
            <a:lstStyle/>
            <a:p>
              <a:pPr algn="ctr"/>
              <a:r>
                <a:rPr lang="en-US" altLang="zh-CN" sz="2800" b="1" dirty="0" smtClean="0">
                  <a:latin typeface="微软雅黑" panose="020B0503020204020204" pitchFamily="34" charset="-122"/>
                  <a:ea typeface="微软雅黑" panose="020B0503020204020204" pitchFamily="34" charset="-122"/>
                </a:rPr>
                <a:t>Airline</a:t>
              </a:r>
              <a:endParaRPr lang="en-US" altLang="zh-CN" sz="2800" b="1" dirty="0">
                <a:latin typeface="微软雅黑" panose="020B0503020204020204" pitchFamily="34" charset="-122"/>
                <a:ea typeface="微软雅黑" panose="020B0503020204020204" pitchFamily="34" charset="-122"/>
              </a:endParaRPr>
            </a:p>
          </p:txBody>
        </p:sp>
        <p:sp>
          <p:nvSpPr>
            <p:cNvPr id="31751" name="Rectangle 6"/>
            <p:cNvSpPr>
              <a:spLocks noChangeArrowheads="1"/>
            </p:cNvSpPr>
            <p:nvPr/>
          </p:nvSpPr>
          <p:spPr bwMode="auto">
            <a:xfrm>
              <a:off x="2199" y="1480"/>
              <a:ext cx="1406" cy="498"/>
            </a:xfrm>
            <a:prstGeom prst="rect">
              <a:avLst/>
            </a:prstGeom>
            <a:solidFill>
              <a:schemeClr val="bg1"/>
            </a:solidFill>
            <a:ln w="9525">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-hotel </a:t>
              </a:r>
              <a:r>
                <a:rPr lang="en-US" altLang="zh-CN" sz="2400" b="1" dirty="0" err="1">
                  <a:latin typeface="微软雅黑" panose="020B0503020204020204" pitchFamily="34" charset="-122"/>
                  <a:ea typeface="微软雅黑" panose="020B0503020204020204" pitchFamily="34" charset="-122"/>
                </a:rPr>
                <a:t>Hotel</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-tour </a:t>
              </a:r>
              <a:r>
                <a:rPr lang="en-US" altLang="zh-CN" sz="2400" b="1" dirty="0" err="1">
                  <a:latin typeface="微软雅黑" panose="020B0503020204020204" pitchFamily="34" charset="-122"/>
                  <a:ea typeface="微软雅黑" panose="020B0503020204020204" pitchFamily="34" charset="-122"/>
                </a:rPr>
                <a:t>Tour</a:t>
              </a:r>
              <a:r>
                <a:rPr lang="en-US" altLang="zh-CN" sz="2400" b="1" dirty="0">
                  <a:latin typeface="微软雅黑" panose="020B0503020204020204" pitchFamily="34" charset="-122"/>
                  <a:ea typeface="微软雅黑" panose="020B0503020204020204" pitchFamily="34" charset="-122"/>
                </a:rPr>
                <a:t> </a:t>
              </a:r>
            </a:p>
          </p:txBody>
        </p:sp>
        <p:sp>
          <p:nvSpPr>
            <p:cNvPr id="31752" name="Rectangle 7"/>
            <p:cNvSpPr>
              <a:spLocks noChangeArrowheads="1"/>
            </p:cNvSpPr>
            <p:nvPr/>
          </p:nvSpPr>
          <p:spPr bwMode="auto">
            <a:xfrm>
              <a:off x="2199" y="1978"/>
              <a:ext cx="1406" cy="1497"/>
            </a:xfrm>
            <a:prstGeom prst="rect">
              <a:avLst/>
            </a:prstGeom>
            <a:solidFill>
              <a:schemeClr val="bg1"/>
            </a:solidFill>
            <a:ln w="9525">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reserveTicket</a:t>
              </a:r>
              <a:r>
                <a:rPr lang="en-US" altLang="zh-CN" sz="2400" b="1" dirty="0">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checkIn</a:t>
              </a:r>
              <a:r>
                <a:rPr lang="en-US" altLang="zh-CN" sz="2400" b="1" dirty="0">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checkOut</a:t>
              </a:r>
              <a:r>
                <a:rPr lang="en-US" altLang="zh-CN" sz="2400" b="1" dirty="0">
                  <a:latin typeface="微软雅黑" panose="020B0503020204020204" pitchFamily="34" charset="-122"/>
                  <a:ea typeface="微软雅黑" panose="020B0503020204020204" pitchFamily="34" charset="-122"/>
                </a:rPr>
                <a:t>()</a:t>
              </a:r>
            </a:p>
            <a:p>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notifyHotel</a:t>
              </a:r>
              <a:r>
                <a:rPr lang="en-US" altLang="zh-CN" sz="2400" b="1" dirty="0">
                  <a:solidFill>
                    <a:srgbClr val="0000CC"/>
                  </a:solidFill>
                  <a:latin typeface="微软雅黑" panose="020B0503020204020204" pitchFamily="34" charset="-122"/>
                  <a:ea typeface="微软雅黑" panose="020B0503020204020204" pitchFamily="34" charset="-122"/>
                </a:rPr>
                <a:t>()</a:t>
              </a:r>
            </a:p>
            <a:p>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notifyTour</a:t>
              </a:r>
              <a:r>
                <a:rPr lang="en-US" altLang="zh-CN" sz="2400" b="1" dirty="0">
                  <a:solidFill>
                    <a:srgbClr val="0000CC"/>
                  </a:solidFill>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+display()</a:t>
              </a:r>
            </a:p>
          </p:txBody>
        </p:sp>
      </p:grpSp>
      <p:grpSp>
        <p:nvGrpSpPr>
          <p:cNvPr id="31753" name="Group 15"/>
          <p:cNvGrpSpPr>
            <a:grpSpLocks/>
          </p:cNvGrpSpPr>
          <p:nvPr/>
        </p:nvGrpSpPr>
        <p:grpSpPr bwMode="auto">
          <a:xfrm>
            <a:off x="7464426" y="1628775"/>
            <a:ext cx="3082861" cy="3816350"/>
            <a:chOff x="3742" y="1026"/>
            <a:chExt cx="1406" cy="2404"/>
          </a:xfrm>
        </p:grpSpPr>
        <p:sp>
          <p:nvSpPr>
            <p:cNvPr id="31754" name="Rectangle 8"/>
            <p:cNvSpPr>
              <a:spLocks noChangeArrowheads="1"/>
            </p:cNvSpPr>
            <p:nvPr/>
          </p:nvSpPr>
          <p:spPr bwMode="auto">
            <a:xfrm>
              <a:off x="3742" y="1026"/>
              <a:ext cx="1406" cy="453"/>
            </a:xfrm>
            <a:prstGeom prst="rect">
              <a:avLst/>
            </a:prstGeom>
            <a:solidFill>
              <a:schemeClr val="bg1"/>
            </a:solidFill>
            <a:ln w="9525">
              <a:solidFill>
                <a:schemeClr val="tx1"/>
              </a:solidFill>
              <a:miter lim="800000"/>
              <a:headEnd/>
              <a:tailEnd/>
            </a:ln>
          </p:spPr>
          <p:txBody>
            <a:bodyPr wrap="none" anchor="ctr"/>
            <a:lstStyle/>
            <a:p>
              <a:pPr algn="ctr"/>
              <a:r>
                <a:rPr lang="en-US" altLang="zh-CN" sz="3200" b="1">
                  <a:latin typeface="微软雅黑" panose="020B0503020204020204" pitchFamily="34" charset="-122"/>
                  <a:ea typeface="微软雅黑" panose="020B0503020204020204" pitchFamily="34" charset="-122"/>
                </a:rPr>
                <a:t>Tour</a:t>
              </a:r>
            </a:p>
          </p:txBody>
        </p:sp>
        <p:sp>
          <p:nvSpPr>
            <p:cNvPr id="31755" name="Rectangle 9"/>
            <p:cNvSpPr>
              <a:spLocks noChangeArrowheads="1"/>
            </p:cNvSpPr>
            <p:nvPr/>
          </p:nvSpPr>
          <p:spPr bwMode="auto">
            <a:xfrm>
              <a:off x="3742" y="1480"/>
              <a:ext cx="1406" cy="498"/>
            </a:xfrm>
            <a:prstGeom prst="rect">
              <a:avLst/>
            </a:prstGeom>
            <a:solidFill>
              <a:schemeClr val="bg1"/>
            </a:solidFill>
            <a:ln w="9525">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-hotel </a:t>
              </a:r>
              <a:r>
                <a:rPr lang="en-US" altLang="zh-CN" sz="2400" b="1" dirty="0" err="1">
                  <a:latin typeface="微软雅黑" panose="020B0503020204020204" pitchFamily="34" charset="-122"/>
                  <a:ea typeface="微软雅黑" panose="020B0503020204020204" pitchFamily="34" charset="-122"/>
                </a:rPr>
                <a:t>Hotel</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-flight </a:t>
              </a:r>
              <a:r>
                <a:rPr lang="en-US" altLang="zh-CN" sz="2400" b="1" dirty="0" err="1">
                  <a:latin typeface="微软雅黑" panose="020B0503020204020204" pitchFamily="34" charset="-122"/>
                  <a:ea typeface="微软雅黑" panose="020B0503020204020204" pitchFamily="34" charset="-122"/>
                </a:rPr>
                <a:t>Flight</a:t>
              </a:r>
              <a:r>
                <a:rPr lang="en-US" altLang="zh-CN" sz="2400" b="1" dirty="0">
                  <a:latin typeface="微软雅黑" panose="020B0503020204020204" pitchFamily="34" charset="-122"/>
                  <a:ea typeface="微软雅黑" panose="020B0503020204020204" pitchFamily="34" charset="-122"/>
                </a:rPr>
                <a:t> </a:t>
              </a:r>
            </a:p>
          </p:txBody>
        </p:sp>
        <p:sp>
          <p:nvSpPr>
            <p:cNvPr id="31756" name="Rectangle 10"/>
            <p:cNvSpPr>
              <a:spLocks noChangeArrowheads="1"/>
            </p:cNvSpPr>
            <p:nvPr/>
          </p:nvSpPr>
          <p:spPr bwMode="auto">
            <a:xfrm>
              <a:off x="3742" y="1978"/>
              <a:ext cx="1406" cy="1452"/>
            </a:xfrm>
            <a:prstGeom prst="rect">
              <a:avLst/>
            </a:prstGeom>
            <a:solidFill>
              <a:schemeClr val="bg1"/>
            </a:solidFill>
            <a:ln w="9525">
              <a:solidFill>
                <a:schemeClr val="tx1"/>
              </a:solidFill>
              <a:miter lim="800000"/>
              <a:headEnd/>
              <a:tailEnd/>
            </a:ln>
          </p:spPr>
          <p:txBody>
            <a:bodyPr wrap="none" anchor="ctr"/>
            <a:lstStyle/>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reserveTour</a:t>
              </a:r>
              <a:r>
                <a:rPr lang="en-US" altLang="zh-CN" sz="2400" b="1" dirty="0">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checkIn</a:t>
              </a:r>
              <a:r>
                <a:rPr lang="en-US" altLang="zh-CN" sz="2400" b="1" dirty="0">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checkOut</a:t>
              </a:r>
              <a:r>
                <a:rPr lang="en-US" altLang="zh-CN" sz="2400" b="1" dirty="0">
                  <a:latin typeface="微软雅黑" panose="020B0503020204020204" pitchFamily="34" charset="-122"/>
                  <a:ea typeface="微软雅黑" panose="020B0503020204020204" pitchFamily="34" charset="-122"/>
                </a:rPr>
                <a:t>()</a:t>
              </a:r>
            </a:p>
            <a:p>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notifyHotel</a:t>
              </a:r>
              <a:r>
                <a:rPr lang="en-US" altLang="zh-CN" sz="2400" b="1" dirty="0">
                  <a:solidFill>
                    <a:srgbClr val="0000CC"/>
                  </a:solidFill>
                  <a:latin typeface="微软雅黑" panose="020B0503020204020204" pitchFamily="34" charset="-122"/>
                  <a:ea typeface="微软雅黑" panose="020B0503020204020204" pitchFamily="34" charset="-122"/>
                </a:rPr>
                <a:t>()</a:t>
              </a:r>
            </a:p>
            <a:p>
              <a:r>
                <a:rPr lang="en-US" altLang="zh-CN"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notifyFlight</a:t>
              </a:r>
              <a:r>
                <a:rPr lang="en-US" altLang="zh-CN" sz="2400" b="1" dirty="0">
                  <a:solidFill>
                    <a:srgbClr val="0000CC"/>
                  </a:solidFill>
                  <a:latin typeface="微软雅黑" panose="020B0503020204020204" pitchFamily="34" charset="-122"/>
                  <a:ea typeface="微软雅黑" panose="020B0503020204020204" pitchFamily="34" charset="-122"/>
                </a:rPr>
                <a:t>()</a:t>
              </a:r>
            </a:p>
            <a:p>
              <a:r>
                <a:rPr lang="en-US" altLang="zh-CN" sz="2400" b="1" dirty="0">
                  <a:latin typeface="微软雅黑" panose="020B0503020204020204" pitchFamily="34" charset="-122"/>
                  <a:ea typeface="微软雅黑" panose="020B0503020204020204" pitchFamily="34" charset="-122"/>
                </a:rPr>
                <a:t>+display()</a:t>
              </a:r>
            </a:p>
          </p:txBody>
        </p:sp>
      </p:grpSp>
      <p:sp>
        <p:nvSpPr>
          <p:cNvPr id="31757" name="Text Box 11"/>
          <p:cNvSpPr txBox="1">
            <a:spLocks noChangeArrowheads="1"/>
          </p:cNvSpPr>
          <p:nvPr/>
        </p:nvSpPr>
        <p:spPr bwMode="auto">
          <a:xfrm>
            <a:off x="2424114" y="5949950"/>
            <a:ext cx="7343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400" b="1" dirty="0"/>
              <a:t>Class diagrams</a:t>
            </a:r>
          </a:p>
        </p:txBody>
      </p:sp>
      <p:sp>
        <p:nvSpPr>
          <p:cNvPr id="31758" name="Rectangle 12"/>
          <p:cNvSpPr>
            <a:spLocks noGrp="1" noChangeArrowheads="1"/>
          </p:cNvSpPr>
          <p:nvPr>
            <p:ph type="title"/>
          </p:nvPr>
        </p:nvSpPr>
        <p:spPr>
          <a:xfrm>
            <a:off x="1981200" y="490539"/>
            <a:ext cx="8229600" cy="490537"/>
          </a:xfrm>
        </p:spPr>
        <p:txBody>
          <a:bodyPr>
            <a:normAutofit fontScale="90000"/>
          </a:bodyPr>
          <a:lstStyle/>
          <a:p>
            <a:pPr eaLnBrk="1" hangingPunct="1"/>
            <a:r>
              <a:rPr lang="en-US" altLang="zh-CN" sz="3200" b="1"/>
              <a:t>Example of Mediator Pattern</a:t>
            </a:r>
            <a:r>
              <a:rPr lang="en-US" altLang="zh-CN" sz="3200"/>
              <a:t> </a:t>
            </a:r>
          </a:p>
        </p:txBody>
      </p:sp>
    </p:spTree>
    <p:extLst>
      <p:ext uri="{BB962C8B-B14F-4D97-AF65-F5344CB8AC3E}">
        <p14:creationId xmlns:p14="http://schemas.microsoft.com/office/powerpoint/2010/main" val="3748546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p:nvPr>
        </p:nvSpPr>
        <p:spPr/>
        <p:txBody>
          <a:bodyPr/>
          <a:lstStyle/>
          <a:p>
            <a:pPr eaLnBrk="1" hangingPunct="1"/>
            <a:endParaRPr lang="zh-CN" altLang="zh-CN" smtClean="0"/>
          </a:p>
        </p:txBody>
      </p:sp>
      <p:sp>
        <p:nvSpPr>
          <p:cNvPr id="103428" name="AutoShape 4"/>
          <p:cNvSpPr>
            <a:spLocks noChangeArrowheads="1"/>
          </p:cNvSpPr>
          <p:nvPr/>
        </p:nvSpPr>
        <p:spPr bwMode="auto">
          <a:xfrm>
            <a:off x="2424114" y="2781300"/>
            <a:ext cx="7343775" cy="1727200"/>
          </a:xfrm>
          <a:prstGeom prst="bevel">
            <a:avLst>
              <a:gd name="adj" fmla="val 12500"/>
            </a:avLst>
          </a:prstGeom>
          <a:solidFill>
            <a:srgbClr val="FFCC00">
              <a:alpha val="15000"/>
            </a:srgbClr>
          </a:solidFill>
          <a:ln w="9525">
            <a:solidFill>
              <a:schemeClr val="tx1"/>
            </a:solidFill>
            <a:miter lim="800000"/>
          </a:ln>
          <a:effectLst/>
        </p:spPr>
        <p:txBody>
          <a:bodyPr wrap="none" anchor="ctr"/>
          <a:lstStyle/>
          <a:p>
            <a:pPr algn="ctr">
              <a:defRPr/>
            </a:pPr>
            <a:r>
              <a:rPr lang="en-US" altLang="zh-CN" sz="3600" b="1">
                <a:effectLst>
                  <a:outerShdw blurRad="38100" dist="38100" dir="2700000" algn="tl">
                    <a:srgbClr val="FFFFFF"/>
                  </a:outerShdw>
                </a:effectLst>
              </a:rPr>
              <a:t>Introductory Example to the </a:t>
            </a:r>
          </a:p>
          <a:p>
            <a:pPr algn="ctr">
              <a:defRPr/>
            </a:pPr>
            <a:r>
              <a:rPr lang="en-US" altLang="zh-CN" sz="3600" b="1">
                <a:effectLst>
                  <a:outerShdw blurRad="38100" dist="38100" dir="2700000" algn="tl">
                    <a:srgbClr val="FFFFFF"/>
                  </a:outerShdw>
                </a:effectLst>
              </a:rPr>
              <a:t>Mediator Pattern</a:t>
            </a:r>
          </a:p>
        </p:txBody>
      </p:sp>
    </p:spTree>
    <p:extLst>
      <p:ext uri="{BB962C8B-B14F-4D97-AF65-F5344CB8AC3E}">
        <p14:creationId xmlns:p14="http://schemas.microsoft.com/office/powerpoint/2010/main" val="3966038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753626" y="1268414"/>
            <a:ext cx="10621108" cy="3729099"/>
          </a:xfrm>
        </p:spPr>
        <p:txBody>
          <a:bodyPr>
            <a:normAutofit/>
          </a:bodyPr>
          <a:lstStyle/>
          <a:p>
            <a:pPr eaLnBrk="1" hangingPunct="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目的：三家企业信息共享</a:t>
            </a:r>
            <a:endParaRPr lang="en-US" altLang="zh-CN" b="1" dirty="0">
              <a:solidFill>
                <a:srgbClr val="0000CC"/>
              </a:solidFill>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在酒店前台，当</a:t>
            </a:r>
            <a:r>
              <a:rPr lang="zh-CN" altLang="en-US" b="1" dirty="0">
                <a:latin typeface="微软雅黑" panose="020B0503020204020204" pitchFamily="34" charset="-122"/>
                <a:ea typeface="微软雅黑" panose="020B0503020204020204" pitchFamily="34" charset="-122"/>
              </a:rPr>
              <a:t>接待员将客户信息输入酒店</a:t>
            </a:r>
            <a:r>
              <a:rPr lang="zh-CN" altLang="en-US" b="1" dirty="0" smtClean="0">
                <a:latin typeface="微软雅黑" panose="020B0503020204020204" pitchFamily="34" charset="-122"/>
                <a:ea typeface="微软雅黑" panose="020B0503020204020204" pitchFamily="34" charset="-122"/>
              </a:rPr>
              <a:t>信息系统时，航空公司系统的</a:t>
            </a:r>
            <a:r>
              <a:rPr lang="en-US" altLang="zh-CN" b="1" dirty="0" smtClean="0">
                <a:latin typeface="微软雅黑" panose="020B0503020204020204" pitchFamily="34" charset="-122"/>
                <a:ea typeface="微软雅黑" panose="020B0503020204020204" pitchFamily="34" charset="-122"/>
              </a:rPr>
              <a:t>GUI</a:t>
            </a:r>
            <a:r>
              <a:rPr lang="zh-CN" altLang="en-US" b="1" dirty="0">
                <a:latin typeface="微软雅黑" panose="020B0503020204020204" pitchFamily="34" charset="-122"/>
                <a:ea typeface="微软雅黑" panose="020B0503020204020204" pitchFamily="34" charset="-122"/>
              </a:rPr>
              <a:t>和游客</a:t>
            </a:r>
            <a:r>
              <a:rPr lang="zh-CN" altLang="en-US" b="1" dirty="0" smtClean="0">
                <a:latin typeface="微软雅黑" panose="020B0503020204020204" pitchFamily="34" charset="-122"/>
                <a:ea typeface="微软雅黑" panose="020B0503020204020204" pitchFamily="34" charset="-122"/>
              </a:rPr>
              <a:t>信息的</a:t>
            </a:r>
            <a:r>
              <a:rPr lang="en-US" altLang="zh-CN" b="1" dirty="0" smtClean="0">
                <a:latin typeface="微软雅黑" panose="020B0503020204020204" pitchFamily="34" charset="-122"/>
                <a:ea typeface="微软雅黑" panose="020B0503020204020204" pitchFamily="34" charset="-122"/>
              </a:rPr>
              <a:t>GUI</a:t>
            </a:r>
            <a:r>
              <a:rPr lang="zh-CN" altLang="en-US" b="1" dirty="0">
                <a:latin typeface="微软雅黑" panose="020B0503020204020204" pitchFamily="34" charset="-122"/>
                <a:ea typeface="微软雅黑" panose="020B0503020204020204" pitchFamily="34" charset="-122"/>
              </a:rPr>
              <a:t>将显示相同的信息，</a:t>
            </a:r>
            <a:r>
              <a:rPr lang="zh-CN" altLang="en-US" b="1" dirty="0" smtClean="0">
                <a:latin typeface="微软雅黑" panose="020B0503020204020204" pitchFamily="34" charset="-122"/>
                <a:ea typeface="微软雅黑" panose="020B0503020204020204" pitchFamily="34" charset="-122"/>
              </a:rPr>
              <a:t>包括</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客户名称：</a:t>
            </a:r>
            <a:r>
              <a:rPr lang="en-US" altLang="zh-CN" sz="2800" b="1" dirty="0" smtClean="0">
                <a:latin typeface="微软雅黑" panose="020B0503020204020204" pitchFamily="34" charset="-122"/>
                <a:ea typeface="微软雅黑" panose="020B0503020204020204" pitchFamily="34" charset="-122"/>
              </a:rPr>
              <a:t>name</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身份证号码</a:t>
            </a:r>
            <a:r>
              <a:rPr lang="en-US" altLang="zh-CN" sz="2800" b="1" dirty="0" smtClean="0">
                <a:latin typeface="微软雅黑" panose="020B0503020204020204" pitchFamily="34" charset="-122"/>
                <a:ea typeface="微软雅黑" panose="020B0503020204020204" pitchFamily="34" charset="-122"/>
              </a:rPr>
              <a:t>: id</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以及国籍</a:t>
            </a:r>
            <a:r>
              <a:rPr lang="en-US" altLang="zh-CN" sz="2800" b="1" dirty="0" smtClean="0">
                <a:latin typeface="微软雅黑" panose="020B0503020204020204" pitchFamily="34" charset="-122"/>
                <a:ea typeface="微软雅黑" panose="020B0503020204020204" pitchFamily="34" charset="-122"/>
              </a:rPr>
              <a:t>: nationality</a:t>
            </a:r>
          </a:p>
        </p:txBody>
      </p:sp>
      <p:sp>
        <p:nvSpPr>
          <p:cNvPr id="32770" name="Rectangle 4"/>
          <p:cNvSpPr>
            <a:spLocks noGrp="1" noChangeArrowheads="1"/>
          </p:cNvSpPr>
          <p:nvPr>
            <p:ph type="title"/>
          </p:nvPr>
        </p:nvSpPr>
        <p:spPr>
          <a:xfrm>
            <a:off x="1981200" y="490539"/>
            <a:ext cx="8229600" cy="490537"/>
          </a:xfrm>
        </p:spPr>
        <p:txBody>
          <a:bodyPr>
            <a:normAutofit fontScale="90000"/>
          </a:bodyPr>
          <a:lstStyle/>
          <a:p>
            <a:pPr eaLnBrk="1" hangingPunct="1"/>
            <a:r>
              <a:rPr lang="en-US" altLang="zh-CN" sz="3200" b="1"/>
              <a:t>Example of Mediator Pattern</a:t>
            </a:r>
            <a:r>
              <a:rPr lang="en-US" altLang="zh-CN" sz="3200"/>
              <a:t> </a:t>
            </a:r>
          </a:p>
        </p:txBody>
      </p:sp>
    </p:spTree>
    <p:extLst>
      <p:ext uri="{BB962C8B-B14F-4D97-AF65-F5344CB8AC3E}">
        <p14:creationId xmlns:p14="http://schemas.microsoft.com/office/powerpoint/2010/main" val="2996589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3094038"/>
            <a:ext cx="1573212"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 name="Picture 5">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1864" y="1582738"/>
            <a:ext cx="1665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6"/>
          <p:cNvSpPr txBox="1">
            <a:spLocks noChangeArrowheads="1"/>
          </p:cNvSpPr>
          <p:nvPr/>
        </p:nvSpPr>
        <p:spPr bwMode="auto">
          <a:xfrm>
            <a:off x="2063750" y="4318001"/>
            <a:ext cx="1335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b="1" dirty="0">
                <a:latin typeface="微软雅黑" panose="020B0503020204020204" pitchFamily="34" charset="-122"/>
                <a:ea typeface="微软雅黑" panose="020B0503020204020204" pitchFamily="34" charset="-122"/>
              </a:rPr>
              <a:t>Hotel</a:t>
            </a:r>
            <a:r>
              <a:rPr lang="en-US" altLang="zh-CN" dirty="0">
                <a:latin typeface="微软雅黑" panose="020B0503020204020204" pitchFamily="34" charset="-122"/>
                <a:ea typeface="微软雅黑" panose="020B0503020204020204" pitchFamily="34" charset="-122"/>
              </a:rPr>
              <a:t> </a:t>
            </a:r>
          </a:p>
        </p:txBody>
      </p:sp>
      <p:sp>
        <p:nvSpPr>
          <p:cNvPr id="33796" name="Text Box 7"/>
          <p:cNvSpPr txBox="1">
            <a:spLocks noChangeArrowheads="1"/>
          </p:cNvSpPr>
          <p:nvPr/>
        </p:nvSpPr>
        <p:spPr bwMode="auto">
          <a:xfrm>
            <a:off x="8866189" y="1798638"/>
            <a:ext cx="1406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b="1" dirty="0">
                <a:latin typeface="微软雅黑" panose="020B0503020204020204" pitchFamily="34" charset="-122"/>
                <a:ea typeface="微软雅黑" panose="020B0503020204020204" pitchFamily="34" charset="-122"/>
              </a:rPr>
              <a:t>Airline</a:t>
            </a:r>
            <a:r>
              <a:rPr lang="en-US" altLang="zh-CN" dirty="0"/>
              <a:t>  </a:t>
            </a:r>
          </a:p>
        </p:txBody>
      </p:sp>
      <p:pic>
        <p:nvPicPr>
          <p:cNvPr id="33797" name="Picture 8">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9989" y="4751389"/>
            <a:ext cx="134143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9"/>
          <p:cNvSpPr txBox="1">
            <a:spLocks noChangeArrowheads="1"/>
          </p:cNvSpPr>
          <p:nvPr/>
        </p:nvSpPr>
        <p:spPr bwMode="auto">
          <a:xfrm>
            <a:off x="6816725" y="5606922"/>
            <a:ext cx="2846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b="1" dirty="0" err="1">
                <a:latin typeface="微软雅黑" panose="020B0503020204020204" pitchFamily="34" charset="-122"/>
                <a:ea typeface="微软雅黑" panose="020B0503020204020204" pitchFamily="34" charset="-122"/>
              </a:rPr>
              <a:t>TourCompany</a:t>
            </a:r>
            <a:r>
              <a:rPr lang="en-US" altLang="zh-CN" dirty="0"/>
              <a:t> </a:t>
            </a:r>
          </a:p>
        </p:txBody>
      </p:sp>
      <p:sp>
        <p:nvSpPr>
          <p:cNvPr id="33799" name="Text Box 22"/>
          <p:cNvSpPr txBox="1">
            <a:spLocks noChangeArrowheads="1"/>
          </p:cNvSpPr>
          <p:nvPr/>
        </p:nvSpPr>
        <p:spPr bwMode="auto">
          <a:xfrm>
            <a:off x="2424114" y="6237288"/>
            <a:ext cx="7489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b="1"/>
              <a:t>The three objects are tightly coupled</a:t>
            </a:r>
          </a:p>
        </p:txBody>
      </p:sp>
      <p:sp>
        <p:nvSpPr>
          <p:cNvPr id="33800" name="Rectangle 23"/>
          <p:cNvSpPr>
            <a:spLocks noGrp="1" noChangeArrowheads="1"/>
          </p:cNvSpPr>
          <p:nvPr>
            <p:ph type="title"/>
          </p:nvPr>
        </p:nvSpPr>
        <p:spPr>
          <a:xfrm>
            <a:off x="1981200" y="115889"/>
            <a:ext cx="8229600" cy="490537"/>
          </a:xfrm>
        </p:spPr>
        <p:txBody>
          <a:bodyPr/>
          <a:lstStyle/>
          <a:p>
            <a:pPr eaLnBrk="1" hangingPunct="1"/>
            <a:r>
              <a:rPr lang="en-US" altLang="zh-CN" sz="2800" b="1"/>
              <a:t>Example of Mediator Pattern</a:t>
            </a:r>
            <a:r>
              <a:rPr lang="en-US" altLang="zh-CN" sz="2800"/>
              <a:t> </a:t>
            </a:r>
          </a:p>
        </p:txBody>
      </p:sp>
      <p:sp>
        <p:nvSpPr>
          <p:cNvPr id="33801" name="Rectangle 25"/>
          <p:cNvSpPr>
            <a:spLocks noChangeArrowheads="1"/>
          </p:cNvSpPr>
          <p:nvPr/>
        </p:nvSpPr>
        <p:spPr bwMode="auto">
          <a:xfrm>
            <a:off x="602900" y="711200"/>
            <a:ext cx="11274251"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r>
              <a:rPr lang="zh-CN" altLang="en-US" sz="2800" b="1" dirty="0">
                <a:latin typeface="微软雅黑" panose="020B0503020204020204" pitchFamily="34" charset="-122"/>
                <a:ea typeface="微软雅黑" panose="020B0503020204020204" pitchFamily="34" charset="-122"/>
              </a:rPr>
              <a:t>初步设计：</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个对象</a:t>
            </a:r>
            <a:r>
              <a:rPr lang="en-US" altLang="zh-CN" sz="2800" b="1" dirty="0">
                <a:latin typeface="微软雅黑" panose="020B0503020204020204" pitchFamily="34" charset="-122"/>
                <a:ea typeface="微软雅黑" panose="020B0503020204020204" pitchFamily="34" charset="-122"/>
              </a:rPr>
              <a:t>, Hotel, Airline, </a:t>
            </a:r>
            <a:r>
              <a:rPr lang="en-US" altLang="zh-CN" sz="2800" b="1" dirty="0" err="1" smtClean="0">
                <a:latin typeface="微软雅黑" panose="020B0503020204020204" pitchFamily="34" charset="-122"/>
                <a:ea typeface="微软雅黑" panose="020B0503020204020204" pitchFamily="34" charset="-122"/>
              </a:rPr>
              <a:t>TourCompany</a:t>
            </a:r>
            <a:r>
              <a:rPr lang="zh-CN" altLang="en-US" sz="2800" b="1" dirty="0" smtClean="0">
                <a:latin typeface="微软雅黑" panose="020B0503020204020204" pitchFamily="34" charset="-122"/>
                <a:ea typeface="微软雅黑" panose="020B0503020204020204" pitchFamily="34" charset="-122"/>
              </a:rPr>
              <a:t>，这</a:t>
            </a: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个对象有</a:t>
            </a:r>
            <a:r>
              <a:rPr lang="zh-CN" altLang="en-US" sz="2800" b="1" dirty="0" smtClean="0">
                <a:latin typeface="微软雅黑" panose="020B0503020204020204" pitchFamily="34" charset="-122"/>
                <a:ea typeface="微软雅黑" panose="020B0503020204020204" pitchFamily="34" charset="-122"/>
              </a:rPr>
              <a:t>以</a:t>
            </a:r>
            <a:endParaRPr lang="en-US" altLang="zh-CN" sz="2800" b="1" dirty="0" smtClean="0">
              <a:latin typeface="微软雅黑" panose="020B0503020204020204" pitchFamily="34" charset="-122"/>
              <a:ea typeface="微软雅黑" panose="020B0503020204020204" pitchFamily="34" charset="-122"/>
            </a:endParaRPr>
          </a:p>
          <a:p>
            <a:r>
              <a:rPr lang="en-US" altLang="zh-CN" sz="2800" b="1" dirty="0">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下</a:t>
            </a:r>
            <a:r>
              <a:rPr lang="zh-CN" altLang="en-US" sz="2800" b="1" dirty="0">
                <a:latin typeface="微软雅黑" panose="020B0503020204020204" pitchFamily="34" charset="-122"/>
                <a:ea typeface="微软雅黑" panose="020B0503020204020204" pitchFamily="34" charset="-122"/>
              </a:rPr>
              <a:t>关系。</a:t>
            </a:r>
          </a:p>
        </p:txBody>
      </p:sp>
      <p:sp>
        <p:nvSpPr>
          <p:cNvPr id="33803" name="Rectangle 16"/>
          <p:cNvSpPr>
            <a:spLocks noChangeArrowheads="1"/>
          </p:cNvSpPr>
          <p:nvPr/>
        </p:nvSpPr>
        <p:spPr bwMode="auto">
          <a:xfrm rot="20442151">
            <a:off x="3861874" y="2221426"/>
            <a:ext cx="2530475" cy="34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err="1"/>
              <a:t>notifyAirLine</a:t>
            </a:r>
            <a:r>
              <a:rPr lang="en-US" altLang="zh-CN" b="1" dirty="0"/>
              <a:t>()</a:t>
            </a:r>
          </a:p>
        </p:txBody>
      </p:sp>
      <p:sp>
        <p:nvSpPr>
          <p:cNvPr id="33806" name="Rectangle 18"/>
          <p:cNvSpPr>
            <a:spLocks noChangeArrowheads="1"/>
          </p:cNvSpPr>
          <p:nvPr/>
        </p:nvSpPr>
        <p:spPr bwMode="auto">
          <a:xfrm rot="20529465">
            <a:off x="4585494" y="2849801"/>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err="1"/>
              <a:t>notifyHotel</a:t>
            </a:r>
            <a:r>
              <a:rPr lang="en-US" altLang="zh-CN" b="1" dirty="0"/>
              <a:t>()</a:t>
            </a:r>
          </a:p>
        </p:txBody>
      </p:sp>
      <p:sp>
        <p:nvSpPr>
          <p:cNvPr id="33809" name="Rectangle 17"/>
          <p:cNvSpPr>
            <a:spLocks noChangeArrowheads="1"/>
          </p:cNvSpPr>
          <p:nvPr/>
        </p:nvSpPr>
        <p:spPr bwMode="auto">
          <a:xfrm rot="956723">
            <a:off x="4727577" y="390842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err="1"/>
              <a:t>notifyTour</a:t>
            </a:r>
            <a:r>
              <a:rPr lang="en-US" altLang="zh-CN" b="1" dirty="0"/>
              <a:t>()</a:t>
            </a:r>
          </a:p>
        </p:txBody>
      </p:sp>
      <p:sp>
        <p:nvSpPr>
          <p:cNvPr id="33812" name="Rectangle 19"/>
          <p:cNvSpPr>
            <a:spLocks noChangeArrowheads="1"/>
          </p:cNvSpPr>
          <p:nvPr/>
        </p:nvSpPr>
        <p:spPr bwMode="auto">
          <a:xfrm rot="823347">
            <a:off x="4449038" y="4691448"/>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err="1"/>
              <a:t>notifyHotel</a:t>
            </a:r>
            <a:r>
              <a:rPr lang="en-US" altLang="zh-CN" b="1" dirty="0"/>
              <a:t>()</a:t>
            </a:r>
          </a:p>
        </p:txBody>
      </p:sp>
      <p:sp>
        <p:nvSpPr>
          <p:cNvPr id="33815" name="Rectangle 20"/>
          <p:cNvSpPr>
            <a:spLocks noChangeArrowheads="1"/>
          </p:cNvSpPr>
          <p:nvPr/>
        </p:nvSpPr>
        <p:spPr bwMode="auto">
          <a:xfrm rot="16200000">
            <a:off x="6757518" y="3397036"/>
            <a:ext cx="201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a:t>
            </a:r>
            <a:r>
              <a:rPr lang="en-US" altLang="zh-CN" sz="2000" b="1" dirty="0" err="1"/>
              <a:t>notifyAirLine</a:t>
            </a:r>
            <a:r>
              <a:rPr lang="en-US" altLang="zh-CN" b="1" dirty="0"/>
              <a:t>()</a:t>
            </a:r>
          </a:p>
        </p:txBody>
      </p:sp>
      <p:sp>
        <p:nvSpPr>
          <p:cNvPr id="33818" name="Rectangle 21"/>
          <p:cNvSpPr>
            <a:spLocks noChangeArrowheads="1"/>
          </p:cNvSpPr>
          <p:nvPr/>
        </p:nvSpPr>
        <p:spPr bwMode="auto">
          <a:xfrm rot="5400000">
            <a:off x="7702205" y="3482975"/>
            <a:ext cx="1800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a:t>
            </a:r>
            <a:r>
              <a:rPr lang="en-US" altLang="zh-CN" sz="2000" b="1" dirty="0" err="1"/>
              <a:t>notifyTour</a:t>
            </a:r>
            <a:r>
              <a:rPr lang="en-US" altLang="zh-CN" b="1" dirty="0"/>
              <a:t>()</a:t>
            </a:r>
          </a:p>
        </p:txBody>
      </p:sp>
      <p:cxnSp>
        <p:nvCxnSpPr>
          <p:cNvPr id="3" name="直接箭头连接符 2"/>
          <p:cNvCxnSpPr/>
          <p:nvPr/>
        </p:nvCxnSpPr>
        <p:spPr>
          <a:xfrm flipV="1">
            <a:off x="3863976" y="2079980"/>
            <a:ext cx="3257078" cy="1162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3781425" y="2270042"/>
            <a:ext cx="3500439" cy="123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7988730" y="2751229"/>
            <a:ext cx="0" cy="184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8282396" y="2751229"/>
            <a:ext cx="0" cy="1847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flipV="1">
            <a:off x="3742296" y="4229303"/>
            <a:ext cx="3722130" cy="1071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3795713" y="3879519"/>
            <a:ext cx="3668713" cy="1040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5100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977773" y="1600200"/>
            <a:ext cx="10646877" cy="3696077"/>
          </a:xfrm>
        </p:spPr>
        <p:txBody>
          <a:bodyPr>
            <a:normAutofit/>
          </a:bodyPr>
          <a:lstStyle/>
          <a:p>
            <a:pPr eaLnBrk="1" hangingPunct="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设计缺点：</a:t>
            </a:r>
            <a:r>
              <a:rPr lang="zh-CN" altLang="en-US" b="1" dirty="0">
                <a:latin typeface="微软雅黑" panose="020B0503020204020204" pitchFamily="34" charset="-122"/>
                <a:ea typeface="微软雅黑" panose="020B0503020204020204" pitchFamily="34" charset="-122"/>
              </a:rPr>
              <a:t>各个对象之间直接交互</a:t>
            </a:r>
            <a:endParaRPr lang="en-US" altLang="zh-CN"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800" b="1" dirty="0">
                <a:latin typeface="微软雅黑" panose="020B0503020204020204" pitchFamily="34" charset="-122"/>
                <a:ea typeface="微软雅黑" panose="020B0503020204020204" pitchFamily="34" charset="-122"/>
              </a:rPr>
              <a:t>调用关系复杂</a:t>
            </a:r>
            <a:endParaRPr lang="en-US" altLang="zh-CN" sz="2800"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800" b="1" dirty="0">
                <a:latin typeface="微软雅黑" panose="020B0503020204020204" pitchFamily="34" charset="-122"/>
                <a:ea typeface="微软雅黑" panose="020B0503020204020204" pitchFamily="34" charset="-122"/>
              </a:rPr>
              <a:t>可扩展性差</a:t>
            </a:r>
            <a:endParaRPr lang="en-US" altLang="zh-CN" sz="2800"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800" b="1" dirty="0" smtClean="0">
                <a:latin typeface="微软雅黑" panose="020B0503020204020204" pitchFamily="34" charset="-122"/>
                <a:ea typeface="微软雅黑" panose="020B0503020204020204" pitchFamily="34" charset="-122"/>
              </a:rPr>
              <a:t>等</a:t>
            </a:r>
            <a:endParaRPr lang="en-US" altLang="zh-CN" sz="2800" b="1"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endParaRPr lang="en-US" altLang="zh-CN" b="1"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解决方案</a:t>
            </a:r>
            <a:r>
              <a:rPr lang="zh-CN" altLang="en-US" b="1" dirty="0">
                <a:latin typeface="微软雅黑" panose="020B0503020204020204" pitchFamily="34" charset="-122"/>
                <a:ea typeface="微软雅黑" panose="020B0503020204020204" pitchFamily="34" charset="-122"/>
              </a:rPr>
              <a:t>：使用中介者模式，引入中介者类</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BusinessMediator</a:t>
            </a:r>
            <a:r>
              <a:rPr lang="en-US" altLang="zh-CN" b="1" dirty="0">
                <a:latin typeface="微软雅黑" panose="020B0503020204020204" pitchFamily="34" charset="-122"/>
                <a:ea typeface="微软雅黑" panose="020B0503020204020204" pitchFamily="34" charset="-122"/>
              </a:rPr>
              <a:t>. </a:t>
            </a:r>
          </a:p>
        </p:txBody>
      </p:sp>
      <p:sp>
        <p:nvSpPr>
          <p:cNvPr id="34818" name="Rectangle 4"/>
          <p:cNvSpPr>
            <a:spLocks noGrp="1" noChangeArrowheads="1"/>
          </p:cNvSpPr>
          <p:nvPr>
            <p:ph type="title"/>
          </p:nvPr>
        </p:nvSpPr>
        <p:spPr>
          <a:xfrm>
            <a:off x="1981200" y="490539"/>
            <a:ext cx="8229600" cy="490537"/>
          </a:xfrm>
        </p:spPr>
        <p:txBody>
          <a:bodyPr>
            <a:normAutofit fontScale="90000"/>
          </a:bodyPr>
          <a:lstStyle/>
          <a:p>
            <a:pPr eaLnBrk="1" hangingPunct="1"/>
            <a:r>
              <a:rPr lang="en-US" altLang="zh-CN" sz="3200" b="1"/>
              <a:t>Example of Mediator Pattern</a:t>
            </a:r>
            <a:r>
              <a:rPr lang="en-US" altLang="zh-CN" sz="3200"/>
              <a:t> </a:t>
            </a:r>
          </a:p>
        </p:txBody>
      </p:sp>
    </p:spTree>
    <p:extLst>
      <p:ext uri="{BB962C8B-B14F-4D97-AF65-F5344CB8AC3E}">
        <p14:creationId xmlns:p14="http://schemas.microsoft.com/office/powerpoint/2010/main" val="2905754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1683">
                                            <p:txEl>
                                              <p:pRg st="5" end="5"/>
                                            </p:txEl>
                                          </p:spTgt>
                                        </p:tgtEl>
                                        <p:attrNameLst>
                                          <p:attrName>style.visibility</p:attrName>
                                        </p:attrNameLst>
                                      </p:cBhvr>
                                      <p:to>
                                        <p:strVal val="visible"/>
                                      </p:to>
                                    </p:set>
                                    <p:animEffect transition="in" filter="fade">
                                      <p:cBhvr>
                                        <p:cTn id="7" dur="1000"/>
                                        <p:tgtEl>
                                          <p:spTgt spid="71683">
                                            <p:txEl>
                                              <p:pRg st="5" end="5"/>
                                            </p:txEl>
                                          </p:spTgt>
                                        </p:tgtEl>
                                      </p:cBhvr>
                                    </p:animEffect>
                                    <p:anim calcmode="lin" valueType="num">
                                      <p:cBhvr>
                                        <p:cTn id="8" dur="10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168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4">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4278313"/>
            <a:ext cx="15716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2" name="Picture 5">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425" y="1519239"/>
            <a:ext cx="16652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6"/>
          <p:cNvSpPr txBox="1">
            <a:spLocks noChangeArrowheads="1"/>
          </p:cNvSpPr>
          <p:nvPr/>
        </p:nvSpPr>
        <p:spPr bwMode="auto">
          <a:xfrm>
            <a:off x="2208214" y="5368926"/>
            <a:ext cx="1330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latin typeface="微软雅黑" panose="020B0503020204020204" pitchFamily="34" charset="-122"/>
                <a:ea typeface="微软雅黑" panose="020B0503020204020204" pitchFamily="34" charset="-122"/>
              </a:rPr>
              <a:t>Hotel</a:t>
            </a:r>
            <a:r>
              <a:rPr lang="en-US" altLang="zh-CN" b="1">
                <a:latin typeface="微软雅黑" panose="020B0503020204020204" pitchFamily="34" charset="-122"/>
                <a:ea typeface="微软雅黑" panose="020B0503020204020204" pitchFamily="34" charset="-122"/>
              </a:rPr>
              <a:t> </a:t>
            </a:r>
          </a:p>
        </p:txBody>
      </p:sp>
      <p:sp>
        <p:nvSpPr>
          <p:cNvPr id="35844" name="Text Box 7"/>
          <p:cNvSpPr txBox="1">
            <a:spLocks noChangeArrowheads="1"/>
          </p:cNvSpPr>
          <p:nvPr/>
        </p:nvSpPr>
        <p:spPr bwMode="auto">
          <a:xfrm>
            <a:off x="6921500" y="1774826"/>
            <a:ext cx="1695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b="1">
                <a:latin typeface="微软雅黑" panose="020B0503020204020204" pitchFamily="34" charset="-122"/>
                <a:ea typeface="微软雅黑" panose="020B0503020204020204" pitchFamily="34" charset="-122"/>
              </a:rPr>
              <a:t>Airport</a:t>
            </a:r>
            <a:r>
              <a:rPr lang="en-US" altLang="zh-CN">
                <a:latin typeface="微软雅黑" panose="020B0503020204020204" pitchFamily="34" charset="-122"/>
                <a:ea typeface="微软雅黑" panose="020B0503020204020204" pitchFamily="34" charset="-122"/>
              </a:rPr>
              <a:t>  </a:t>
            </a:r>
          </a:p>
        </p:txBody>
      </p:sp>
      <p:pic>
        <p:nvPicPr>
          <p:cNvPr id="35845" name="Picture 8">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37475" y="4662488"/>
            <a:ext cx="134143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9"/>
          <p:cNvSpPr txBox="1">
            <a:spLocks noChangeArrowheads="1"/>
          </p:cNvSpPr>
          <p:nvPr/>
        </p:nvSpPr>
        <p:spPr bwMode="auto">
          <a:xfrm>
            <a:off x="7248526" y="5364163"/>
            <a:ext cx="309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800" b="1">
                <a:latin typeface="微软雅黑" panose="020B0503020204020204" pitchFamily="34" charset="-122"/>
                <a:ea typeface="微软雅黑" panose="020B0503020204020204" pitchFamily="34" charset="-122"/>
              </a:rPr>
              <a:t>TourCompany</a:t>
            </a:r>
            <a:r>
              <a:rPr lang="en-US" altLang="zh-CN" sz="2400">
                <a:latin typeface="微软雅黑" panose="020B0503020204020204" pitchFamily="34" charset="-122"/>
                <a:ea typeface="微软雅黑" panose="020B0503020204020204" pitchFamily="34" charset="-122"/>
              </a:rPr>
              <a:t> </a:t>
            </a:r>
          </a:p>
        </p:txBody>
      </p:sp>
      <p:sp>
        <p:nvSpPr>
          <p:cNvPr id="69642" name="Line 10"/>
          <p:cNvSpPr>
            <a:spLocks noChangeShapeType="1"/>
          </p:cNvSpPr>
          <p:nvPr/>
        </p:nvSpPr>
        <p:spPr bwMode="auto">
          <a:xfrm>
            <a:off x="6210300" y="2481264"/>
            <a:ext cx="0" cy="769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9643" name="Line 11"/>
          <p:cNvSpPr>
            <a:spLocks noChangeShapeType="1"/>
          </p:cNvSpPr>
          <p:nvPr/>
        </p:nvSpPr>
        <p:spPr bwMode="auto">
          <a:xfrm flipV="1">
            <a:off x="5813425" y="2481264"/>
            <a:ext cx="0" cy="769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9645" name="Line 13"/>
          <p:cNvSpPr>
            <a:spLocks noChangeShapeType="1"/>
          </p:cNvSpPr>
          <p:nvPr/>
        </p:nvSpPr>
        <p:spPr bwMode="auto">
          <a:xfrm flipV="1">
            <a:off x="3935413" y="3829050"/>
            <a:ext cx="1662112" cy="833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9646" name="Line 14"/>
          <p:cNvSpPr>
            <a:spLocks noChangeShapeType="1"/>
          </p:cNvSpPr>
          <p:nvPr/>
        </p:nvSpPr>
        <p:spPr bwMode="auto">
          <a:xfrm flipH="1">
            <a:off x="3895221" y="3893036"/>
            <a:ext cx="1980000" cy="1081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9647" name="Line 15"/>
          <p:cNvSpPr>
            <a:spLocks noChangeShapeType="1"/>
          </p:cNvSpPr>
          <p:nvPr/>
        </p:nvSpPr>
        <p:spPr bwMode="auto">
          <a:xfrm>
            <a:off x="6498967" y="3862884"/>
            <a:ext cx="1224000" cy="963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9648" name="Line 16"/>
          <p:cNvSpPr>
            <a:spLocks noChangeShapeType="1"/>
          </p:cNvSpPr>
          <p:nvPr/>
        </p:nvSpPr>
        <p:spPr bwMode="auto">
          <a:xfrm flipH="1" flipV="1">
            <a:off x="6075364" y="3829050"/>
            <a:ext cx="1582737" cy="1155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853" name="Text Box 17"/>
          <p:cNvSpPr txBox="1">
            <a:spLocks noChangeArrowheads="1"/>
          </p:cNvSpPr>
          <p:nvPr/>
        </p:nvSpPr>
        <p:spPr bwMode="auto">
          <a:xfrm>
            <a:off x="2782888" y="6157913"/>
            <a:ext cx="6265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400" b="1"/>
              <a:t>Use mediator to reduce the coupling</a:t>
            </a:r>
          </a:p>
        </p:txBody>
      </p:sp>
      <p:sp>
        <p:nvSpPr>
          <p:cNvPr id="35854" name="Rectangle 18"/>
          <p:cNvSpPr>
            <a:spLocks noGrp="1" noChangeArrowheads="1"/>
          </p:cNvSpPr>
          <p:nvPr>
            <p:ph type="title"/>
          </p:nvPr>
        </p:nvSpPr>
        <p:spPr>
          <a:xfrm>
            <a:off x="1981200" y="236539"/>
            <a:ext cx="8229600" cy="490537"/>
          </a:xfrm>
        </p:spPr>
        <p:txBody>
          <a:bodyPr>
            <a:normAutofit fontScale="90000"/>
          </a:bodyPr>
          <a:lstStyle/>
          <a:p>
            <a:pPr eaLnBrk="1" hangingPunct="1"/>
            <a:r>
              <a:rPr lang="en-US" altLang="zh-CN" sz="3200" b="1"/>
              <a:t>Example of Mediator Pattern</a:t>
            </a:r>
            <a:r>
              <a:rPr lang="en-US" altLang="zh-CN" sz="3200"/>
              <a:t> </a:t>
            </a:r>
          </a:p>
        </p:txBody>
      </p:sp>
      <p:sp>
        <p:nvSpPr>
          <p:cNvPr id="69644" name="AutoShape 12"/>
          <p:cNvSpPr>
            <a:spLocks noChangeArrowheads="1"/>
          </p:cNvSpPr>
          <p:nvPr/>
        </p:nvSpPr>
        <p:spPr bwMode="auto">
          <a:xfrm>
            <a:off x="4006851" y="3251200"/>
            <a:ext cx="4105275" cy="609600"/>
          </a:xfrm>
          <a:prstGeom prst="roundRect">
            <a:avLst>
              <a:gd name="adj" fmla="val 16667"/>
            </a:avLst>
          </a:prstGeom>
          <a:solidFill>
            <a:srgbClr val="FF99CC">
              <a:alpha val="49019"/>
            </a:srgbClr>
          </a:solidFill>
          <a:ln w="9525">
            <a:solidFill>
              <a:schemeClr val="tx1"/>
            </a:solidFill>
            <a:round/>
            <a:headEnd/>
            <a:tailEnd/>
          </a:ln>
        </p:spPr>
        <p:txBody>
          <a:bodyPr wrap="none" anchor="ctr"/>
          <a:lstStyle/>
          <a:p>
            <a:pPr algn="ctr"/>
            <a:r>
              <a:rPr lang="en-US" altLang="zh-CN" sz="2800" b="1" dirty="0" err="1">
                <a:latin typeface="微软雅黑" panose="020B0503020204020204" pitchFamily="34" charset="-122"/>
                <a:ea typeface="微软雅黑" panose="020B0503020204020204" pitchFamily="34" charset="-122"/>
              </a:rPr>
              <a:t>BusinessMediator</a:t>
            </a:r>
            <a:r>
              <a:rPr lang="en-US" altLang="zh-CN" sz="2000" b="1"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683778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9644"/>
                                        </p:tgtEl>
                                        <p:attrNameLst>
                                          <p:attrName>style.visibility</p:attrName>
                                        </p:attrNameLst>
                                      </p:cBhvr>
                                      <p:to>
                                        <p:strVal val="visible"/>
                                      </p:to>
                                    </p:set>
                                    <p:animEffect transition="in" filter="diamond(in)">
                                      <p:cBhvr>
                                        <p:cTn id="7" dur="2000"/>
                                        <p:tgtEl>
                                          <p:spTgt spid="69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9643"/>
                                        </p:tgtEl>
                                        <p:attrNameLst>
                                          <p:attrName>style.visibility</p:attrName>
                                        </p:attrNameLst>
                                      </p:cBhvr>
                                      <p:to>
                                        <p:strVal val="visible"/>
                                      </p:to>
                                    </p:set>
                                    <p:animEffect transition="in" filter="diamond(in)">
                                      <p:cBhvr>
                                        <p:cTn id="12" dur="2000"/>
                                        <p:tgtEl>
                                          <p:spTgt spid="69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9642"/>
                                        </p:tgtEl>
                                        <p:attrNameLst>
                                          <p:attrName>style.visibility</p:attrName>
                                        </p:attrNameLst>
                                      </p:cBhvr>
                                      <p:to>
                                        <p:strVal val="visible"/>
                                      </p:to>
                                    </p:set>
                                    <p:animEffect transition="in" filter="diamond(in)">
                                      <p:cBhvr>
                                        <p:cTn id="17" dur="2000"/>
                                        <p:tgtEl>
                                          <p:spTgt spid="696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9645"/>
                                        </p:tgtEl>
                                        <p:attrNameLst>
                                          <p:attrName>style.visibility</p:attrName>
                                        </p:attrNameLst>
                                      </p:cBhvr>
                                      <p:to>
                                        <p:strVal val="visible"/>
                                      </p:to>
                                    </p:set>
                                    <p:animEffect transition="in" filter="diamond(in)">
                                      <p:cBhvr>
                                        <p:cTn id="22" dur="2000"/>
                                        <p:tgtEl>
                                          <p:spTgt spid="696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69646"/>
                                        </p:tgtEl>
                                        <p:attrNameLst>
                                          <p:attrName>style.visibility</p:attrName>
                                        </p:attrNameLst>
                                      </p:cBhvr>
                                      <p:to>
                                        <p:strVal val="visible"/>
                                      </p:to>
                                    </p:set>
                                    <p:animEffect transition="in" filter="diamond(in)">
                                      <p:cBhvr>
                                        <p:cTn id="27" dur="2000"/>
                                        <p:tgtEl>
                                          <p:spTgt spid="696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69648"/>
                                        </p:tgtEl>
                                        <p:attrNameLst>
                                          <p:attrName>style.visibility</p:attrName>
                                        </p:attrNameLst>
                                      </p:cBhvr>
                                      <p:to>
                                        <p:strVal val="visible"/>
                                      </p:to>
                                    </p:set>
                                    <p:animEffect transition="in" filter="diamond(in)">
                                      <p:cBhvr>
                                        <p:cTn id="32" dur="2000"/>
                                        <p:tgtEl>
                                          <p:spTgt spid="696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69647"/>
                                        </p:tgtEl>
                                        <p:attrNameLst>
                                          <p:attrName>style.visibility</p:attrName>
                                        </p:attrNameLst>
                                      </p:cBhvr>
                                      <p:to>
                                        <p:strVal val="visible"/>
                                      </p:to>
                                    </p:set>
                                    <p:animEffect transition="in" filter="diamond(in)">
                                      <p:cBhvr>
                                        <p:cTn id="37" dur="2000"/>
                                        <p:tgtEl>
                                          <p:spTgt spid="69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2" grpId="0" animBg="1"/>
      <p:bldP spid="69643" grpId="0" animBg="1"/>
      <p:bldP spid="69645" grpId="0" animBg="1"/>
      <p:bldP spid="69646" grpId="0" animBg="1"/>
      <p:bldP spid="69647" grpId="0" animBg="1"/>
      <p:bldP spid="69648" grpId="0" animBg="1"/>
      <p:bldP spid="696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6"/>
          <p:cNvSpPr>
            <a:spLocks noChangeArrowheads="1"/>
          </p:cNvSpPr>
          <p:nvPr/>
        </p:nvSpPr>
        <p:spPr bwMode="auto">
          <a:xfrm>
            <a:off x="1676400" y="-317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Arial Narrow" panose="020B0606020202030204" pitchFamily="34" charset="0"/>
            </a:endParaRPr>
          </a:p>
        </p:txBody>
      </p:sp>
      <p:sp>
        <p:nvSpPr>
          <p:cNvPr id="36866" name="Rectangle 24"/>
          <p:cNvSpPr>
            <a:spLocks noChangeArrowheads="1"/>
          </p:cNvSpPr>
          <p:nvPr/>
        </p:nvSpPr>
        <p:spPr bwMode="auto">
          <a:xfrm>
            <a:off x="2228876" y="4987926"/>
            <a:ext cx="3052763" cy="460375"/>
          </a:xfrm>
          <a:prstGeom prst="rect">
            <a:avLst/>
          </a:prstGeom>
          <a:solidFill>
            <a:srgbClr val="FFFFFF"/>
          </a:solidFill>
          <a:ln w="12700">
            <a:solidFill>
              <a:srgbClr val="000000"/>
            </a:solidFill>
            <a:miter lim="800000"/>
            <a:headEnd/>
            <a:tailEnd/>
          </a:ln>
        </p:spPr>
        <p:txBody>
          <a:bodyPr lIns="54864" tIns="27432" rIns="54864" bIns="27432" anchor="ctr"/>
          <a:lstStyle/>
          <a:p>
            <a:pPr algn="ctr" eaLnBrk="0" hangingPunct="0"/>
            <a:r>
              <a:rPr lang="en-US" altLang="zh-CN" sz="2600" b="1">
                <a:solidFill>
                  <a:srgbClr val="000000"/>
                </a:solidFill>
                <a:latin typeface="微软雅黑" panose="020B0503020204020204" pitchFamily="34" charset="-122"/>
                <a:ea typeface="微软雅黑" panose="020B0503020204020204" pitchFamily="34" charset="-122"/>
              </a:rPr>
              <a:t>HotelGUI</a:t>
            </a:r>
            <a:endParaRPr lang="en-US" altLang="zh-CN" sz="2600" b="1">
              <a:latin typeface="微软雅黑" panose="020B0503020204020204" pitchFamily="34" charset="-122"/>
              <a:ea typeface="微软雅黑" panose="020B0503020204020204" pitchFamily="34" charset="-122"/>
            </a:endParaRPr>
          </a:p>
        </p:txBody>
      </p:sp>
      <p:sp>
        <p:nvSpPr>
          <p:cNvPr id="36867" name="Rectangle 23"/>
          <p:cNvSpPr>
            <a:spLocks noChangeArrowheads="1"/>
          </p:cNvSpPr>
          <p:nvPr/>
        </p:nvSpPr>
        <p:spPr bwMode="auto">
          <a:xfrm>
            <a:off x="2228876" y="5438775"/>
            <a:ext cx="3052763" cy="450850"/>
          </a:xfrm>
          <a:prstGeom prst="rect">
            <a:avLst/>
          </a:prstGeom>
          <a:solidFill>
            <a:srgbClr val="FFFFFF"/>
          </a:solidFill>
          <a:ln w="12700">
            <a:solidFill>
              <a:srgbClr val="000000"/>
            </a:solidFill>
            <a:miter lim="800000"/>
            <a:headEnd/>
            <a:tailEnd/>
          </a:ln>
        </p:spPr>
        <p:txBody>
          <a:bodyPr lIns="54864" tIns="27432" rIns="54864" bIns="27432" anchor="ctr"/>
          <a:lstStyle/>
          <a:p>
            <a:pPr eaLnBrk="0" hangingPunct="0"/>
            <a:r>
              <a:rPr lang="en-US" altLang="zh-CN" sz="2000" b="1">
                <a:solidFill>
                  <a:srgbClr val="000000"/>
                </a:solidFill>
                <a:latin typeface="Arial Narrow" panose="020B0606020202030204" pitchFamily="34" charset="0"/>
              </a:rPr>
              <a:t>-m: BusinessMediator</a:t>
            </a:r>
            <a:endParaRPr lang="en-US" altLang="zh-CN" sz="2000" b="1">
              <a:latin typeface="Arial Narrow" panose="020B0606020202030204" pitchFamily="34" charset="0"/>
            </a:endParaRPr>
          </a:p>
        </p:txBody>
      </p:sp>
      <p:sp>
        <p:nvSpPr>
          <p:cNvPr id="36868" name="Rectangle 22"/>
          <p:cNvSpPr>
            <a:spLocks noChangeArrowheads="1"/>
          </p:cNvSpPr>
          <p:nvPr/>
        </p:nvSpPr>
        <p:spPr bwMode="auto">
          <a:xfrm>
            <a:off x="2228876" y="5843588"/>
            <a:ext cx="3052763" cy="825500"/>
          </a:xfrm>
          <a:prstGeom prst="rect">
            <a:avLst/>
          </a:prstGeom>
          <a:solidFill>
            <a:srgbClr val="FFFFFF"/>
          </a:solidFill>
          <a:ln w="12700">
            <a:solidFill>
              <a:srgbClr val="000000"/>
            </a:solidFill>
            <a:miter lim="800000"/>
            <a:headEnd/>
            <a:tailEnd/>
          </a:ln>
        </p:spPr>
        <p:txBody>
          <a:bodyPr lIns="54864" tIns="27432" rIns="54864" bIns="27432" anchor="ctr"/>
          <a:lstStyle/>
          <a:p>
            <a:pPr eaLnBrk="0" hangingPunct="0"/>
            <a:r>
              <a:rPr lang="en-US" altLang="zh-CN" b="1" dirty="0">
                <a:solidFill>
                  <a:srgbClr val="000000"/>
                </a:solidFill>
                <a:latin typeface="Arial Narrow" panose="020B0606020202030204" pitchFamily="34" charset="0"/>
              </a:rPr>
              <a:t>+</a:t>
            </a:r>
            <a:r>
              <a:rPr lang="en-US" altLang="zh-CN" b="1" dirty="0" err="1">
                <a:solidFill>
                  <a:srgbClr val="000000"/>
                </a:solidFill>
                <a:latin typeface="Arial Narrow" panose="020B0606020202030204" pitchFamily="34" charset="0"/>
              </a:rPr>
              <a:t>addCustomer</a:t>
            </a:r>
            <a:r>
              <a:rPr lang="en-US" altLang="zh-CN" b="1" dirty="0">
                <a:solidFill>
                  <a:srgbClr val="000000"/>
                </a:solidFill>
                <a:latin typeface="Arial Narrow" panose="020B0606020202030204" pitchFamily="34" charset="0"/>
              </a:rPr>
              <a:t>(String c);</a:t>
            </a:r>
            <a:endParaRPr lang="en-US" altLang="zh-CN" b="1" dirty="0">
              <a:latin typeface="Arial Narrow" panose="020B0606020202030204" pitchFamily="34" charset="0"/>
            </a:endParaRPr>
          </a:p>
          <a:p>
            <a:pPr eaLnBrk="0" hangingPunct="0"/>
            <a:r>
              <a:rPr lang="en-US" altLang="zh-CN" b="1" dirty="0">
                <a:solidFill>
                  <a:srgbClr val="000000"/>
                </a:solidFill>
                <a:latin typeface="Arial Narrow" panose="020B0606020202030204" pitchFamily="34" charset="0"/>
              </a:rPr>
              <a:t>+</a:t>
            </a:r>
            <a:r>
              <a:rPr lang="en-US" altLang="zh-CN" b="1" dirty="0" err="1">
                <a:solidFill>
                  <a:srgbClr val="000000"/>
                </a:solidFill>
                <a:latin typeface="Arial Narrow" panose="020B0606020202030204" pitchFamily="34" charset="0"/>
              </a:rPr>
              <a:t>addPossibleCustomer</a:t>
            </a:r>
            <a:r>
              <a:rPr lang="en-US" altLang="zh-CN" b="1" dirty="0">
                <a:solidFill>
                  <a:srgbClr val="000000"/>
                </a:solidFill>
                <a:latin typeface="Arial Narrow" panose="020B0606020202030204" pitchFamily="34" charset="0"/>
              </a:rPr>
              <a:t>(String c)</a:t>
            </a:r>
            <a:endParaRPr lang="en-US" altLang="zh-CN" b="1" dirty="0">
              <a:latin typeface="Arial Narrow" panose="020B0606020202030204" pitchFamily="34" charset="0"/>
            </a:endParaRPr>
          </a:p>
          <a:p>
            <a:pPr eaLnBrk="0" hangingPunct="0"/>
            <a:r>
              <a:rPr lang="en-US" altLang="zh-CN" b="1" dirty="0">
                <a:solidFill>
                  <a:srgbClr val="000000"/>
                </a:solidFill>
                <a:latin typeface="Arial Narrow" panose="020B0606020202030204" pitchFamily="34" charset="0"/>
              </a:rPr>
              <a:t>+</a:t>
            </a:r>
            <a:r>
              <a:rPr lang="en-US" altLang="zh-CN" b="1" dirty="0" err="1">
                <a:solidFill>
                  <a:srgbClr val="000000"/>
                </a:solidFill>
                <a:latin typeface="Arial Narrow" panose="020B0606020202030204" pitchFamily="34" charset="0"/>
              </a:rPr>
              <a:t>displayInfo</a:t>
            </a:r>
            <a:r>
              <a:rPr lang="en-US" altLang="zh-CN" b="1" dirty="0">
                <a:solidFill>
                  <a:srgbClr val="000000"/>
                </a:solidFill>
                <a:latin typeface="Arial Narrow" panose="020B0606020202030204" pitchFamily="34" charset="0"/>
              </a:rPr>
              <a:t>(String txt)</a:t>
            </a:r>
            <a:endParaRPr lang="en-US" altLang="zh-CN" b="1" dirty="0">
              <a:latin typeface="Arial Narrow" panose="020B0606020202030204" pitchFamily="34" charset="0"/>
            </a:endParaRPr>
          </a:p>
        </p:txBody>
      </p:sp>
      <p:sp>
        <p:nvSpPr>
          <p:cNvPr id="36869" name="Rectangle 21"/>
          <p:cNvSpPr>
            <a:spLocks noChangeArrowheads="1"/>
          </p:cNvSpPr>
          <p:nvPr/>
        </p:nvSpPr>
        <p:spPr bwMode="auto">
          <a:xfrm>
            <a:off x="8205813" y="5014914"/>
            <a:ext cx="3060700" cy="460375"/>
          </a:xfrm>
          <a:prstGeom prst="rect">
            <a:avLst/>
          </a:prstGeom>
          <a:solidFill>
            <a:srgbClr val="FFFFFF"/>
          </a:solidFill>
          <a:ln w="12700">
            <a:solidFill>
              <a:srgbClr val="000000"/>
            </a:solidFill>
            <a:miter lim="800000"/>
            <a:headEnd/>
            <a:tailEnd/>
          </a:ln>
        </p:spPr>
        <p:txBody>
          <a:bodyPr lIns="54864" tIns="27432" rIns="54864" bIns="27432" anchor="ctr"/>
          <a:lstStyle/>
          <a:p>
            <a:pPr algn="ctr" eaLnBrk="0" hangingPunct="0"/>
            <a:r>
              <a:rPr lang="en-US" altLang="zh-CN" sz="2600" b="1">
                <a:solidFill>
                  <a:srgbClr val="000000"/>
                </a:solidFill>
                <a:latin typeface="微软雅黑" panose="020B0503020204020204" pitchFamily="34" charset="-122"/>
                <a:ea typeface="微软雅黑" panose="020B0503020204020204" pitchFamily="34" charset="-122"/>
              </a:rPr>
              <a:t>TourGUI</a:t>
            </a:r>
            <a:endParaRPr lang="en-US" altLang="zh-CN" sz="2600" b="1">
              <a:latin typeface="微软雅黑" panose="020B0503020204020204" pitchFamily="34" charset="-122"/>
              <a:ea typeface="微软雅黑" panose="020B0503020204020204" pitchFamily="34" charset="-122"/>
            </a:endParaRPr>
          </a:p>
        </p:txBody>
      </p:sp>
      <p:sp>
        <p:nvSpPr>
          <p:cNvPr id="36870" name="Rectangle 20"/>
          <p:cNvSpPr>
            <a:spLocks noChangeArrowheads="1"/>
          </p:cNvSpPr>
          <p:nvPr/>
        </p:nvSpPr>
        <p:spPr bwMode="auto">
          <a:xfrm>
            <a:off x="8205813" y="5476875"/>
            <a:ext cx="3060700" cy="393700"/>
          </a:xfrm>
          <a:prstGeom prst="rect">
            <a:avLst/>
          </a:prstGeom>
          <a:solidFill>
            <a:srgbClr val="FFFFFF"/>
          </a:solidFill>
          <a:ln w="12700">
            <a:solidFill>
              <a:srgbClr val="000000"/>
            </a:solidFill>
            <a:miter lim="800000"/>
            <a:headEnd/>
            <a:tailEnd/>
          </a:ln>
        </p:spPr>
        <p:txBody>
          <a:bodyPr lIns="54864" tIns="27432" rIns="54864" bIns="27432" anchor="ctr"/>
          <a:lstStyle/>
          <a:p>
            <a:pPr eaLnBrk="0" hangingPunct="0"/>
            <a:r>
              <a:rPr lang="en-US" altLang="zh-CN" sz="2000" b="1">
                <a:solidFill>
                  <a:srgbClr val="000000"/>
                </a:solidFill>
                <a:latin typeface="Arial Narrow" panose="020B0606020202030204" pitchFamily="34" charset="0"/>
              </a:rPr>
              <a:t>-m: BusinessMediator</a:t>
            </a:r>
            <a:endParaRPr lang="en-US" altLang="zh-CN" sz="2000" b="1">
              <a:latin typeface="Arial Narrow" panose="020B0606020202030204" pitchFamily="34" charset="0"/>
            </a:endParaRPr>
          </a:p>
        </p:txBody>
      </p:sp>
      <p:sp>
        <p:nvSpPr>
          <p:cNvPr id="36871" name="Rectangle 19"/>
          <p:cNvSpPr>
            <a:spLocks noChangeArrowheads="1"/>
          </p:cNvSpPr>
          <p:nvPr/>
        </p:nvSpPr>
        <p:spPr bwMode="auto">
          <a:xfrm>
            <a:off x="454024" y="1030632"/>
            <a:ext cx="4105275" cy="460375"/>
          </a:xfrm>
          <a:prstGeom prst="rect">
            <a:avLst/>
          </a:prstGeom>
          <a:solidFill>
            <a:srgbClr val="FFFFFF"/>
          </a:solidFill>
          <a:ln w="12700">
            <a:solidFill>
              <a:srgbClr val="FF00FF"/>
            </a:solidFill>
            <a:miter lim="800000"/>
            <a:headEnd/>
            <a:tailEnd/>
          </a:ln>
        </p:spPr>
        <p:txBody>
          <a:bodyPr lIns="54864" tIns="27432" rIns="54864" bIns="27432" anchor="ctr"/>
          <a:lstStyle/>
          <a:p>
            <a:pPr algn="ctr" eaLnBrk="0" hangingPunct="0"/>
            <a:r>
              <a:rPr lang="en-US" altLang="zh-CN" sz="2600" b="1">
                <a:solidFill>
                  <a:srgbClr val="000000"/>
                </a:solidFill>
                <a:latin typeface="微软雅黑" panose="020B0503020204020204" pitchFamily="34" charset="-122"/>
                <a:ea typeface="微软雅黑" panose="020B0503020204020204" pitchFamily="34" charset="-122"/>
              </a:rPr>
              <a:t>BusinessMediator</a:t>
            </a:r>
            <a:r>
              <a:rPr lang="en-US" altLang="zh-CN" sz="1000" b="1">
                <a:solidFill>
                  <a:srgbClr val="000000"/>
                </a:solidFill>
                <a:latin typeface="Arial Narrow" panose="020B0606020202030204" pitchFamily="34" charset="0"/>
                <a:ea typeface="微软雅黑" panose="020B0503020204020204" pitchFamily="34" charset="-122"/>
              </a:rPr>
              <a:t> </a:t>
            </a:r>
            <a:endParaRPr lang="en-US" altLang="zh-CN">
              <a:latin typeface="Arial Narrow" panose="020B0606020202030204" pitchFamily="34" charset="0"/>
              <a:ea typeface="微软雅黑" panose="020B0503020204020204" pitchFamily="34" charset="-122"/>
            </a:endParaRPr>
          </a:p>
        </p:txBody>
      </p:sp>
      <p:sp>
        <p:nvSpPr>
          <p:cNvPr id="36872" name="Rectangle 18"/>
          <p:cNvSpPr>
            <a:spLocks noChangeArrowheads="1"/>
          </p:cNvSpPr>
          <p:nvPr/>
        </p:nvSpPr>
        <p:spPr bwMode="auto">
          <a:xfrm>
            <a:off x="454024" y="1491007"/>
            <a:ext cx="4105275" cy="452437"/>
          </a:xfrm>
          <a:prstGeom prst="rect">
            <a:avLst/>
          </a:prstGeom>
          <a:solidFill>
            <a:srgbClr val="FFFFFF"/>
          </a:solidFill>
          <a:ln w="12700">
            <a:solidFill>
              <a:srgbClr val="FF00FF"/>
            </a:solidFill>
            <a:miter lim="800000"/>
            <a:headEnd/>
            <a:tailEnd/>
          </a:ln>
        </p:spPr>
        <p:txBody>
          <a:bodyPr lIns="54864" tIns="27432" rIns="54864" bIns="27432" anchor="ctr"/>
          <a:lstStyle/>
          <a:p>
            <a:pPr eaLnBrk="0" hangingPunct="0"/>
            <a:r>
              <a:rPr lang="en-US" altLang="zh-CN" sz="2000" b="1">
                <a:solidFill>
                  <a:srgbClr val="000000"/>
                </a:solidFill>
                <a:latin typeface="Arial Narrow" panose="020B0606020202030204" pitchFamily="34" charset="0"/>
              </a:rPr>
              <a:t>companyList</a:t>
            </a:r>
            <a:r>
              <a:rPr lang="en-US" altLang="zh-CN" sz="2000">
                <a:solidFill>
                  <a:srgbClr val="000000"/>
                </a:solidFill>
                <a:latin typeface="Arial Narrow" panose="020B0606020202030204" pitchFamily="34" charset="0"/>
              </a:rPr>
              <a:t>: </a:t>
            </a:r>
            <a:r>
              <a:rPr lang="en-US" altLang="zh-CN" sz="2000" b="1">
                <a:solidFill>
                  <a:srgbClr val="000000"/>
                </a:solidFill>
                <a:latin typeface="Arial Narrow" panose="020B0606020202030204" pitchFamily="34" charset="0"/>
              </a:rPr>
              <a:t>ArrayList</a:t>
            </a:r>
            <a:r>
              <a:rPr lang="en-US" altLang="zh-CN" sz="2000">
                <a:latin typeface="Arial Narrow" panose="020B0606020202030204" pitchFamily="34" charset="0"/>
              </a:rPr>
              <a:t> </a:t>
            </a:r>
            <a:r>
              <a:rPr lang="en-US" altLang="zh-CN" sz="2000">
                <a:solidFill>
                  <a:srgbClr val="000000"/>
                </a:solidFill>
                <a:latin typeface="Arial Narrow" panose="020B0606020202030204" pitchFamily="34" charset="0"/>
              </a:rPr>
              <a:t>&lt;</a:t>
            </a:r>
            <a:r>
              <a:rPr lang="en-US" altLang="zh-CN" sz="2000" b="1">
                <a:solidFill>
                  <a:srgbClr val="000000"/>
                </a:solidFill>
                <a:latin typeface="Arial Narrow" panose="020B0606020202030204" pitchFamily="34" charset="0"/>
              </a:rPr>
              <a:t>CompanyGUI</a:t>
            </a:r>
            <a:r>
              <a:rPr lang="en-US" altLang="zh-CN" sz="2000">
                <a:solidFill>
                  <a:srgbClr val="000000"/>
                </a:solidFill>
                <a:latin typeface="Arial Narrow" panose="020B0606020202030204" pitchFamily="34" charset="0"/>
              </a:rPr>
              <a:t>&gt;</a:t>
            </a:r>
            <a:endParaRPr lang="en-US" altLang="zh-CN" sz="2000">
              <a:latin typeface="Arial Narrow" panose="020B0606020202030204" pitchFamily="34" charset="0"/>
            </a:endParaRPr>
          </a:p>
        </p:txBody>
      </p:sp>
      <p:sp>
        <p:nvSpPr>
          <p:cNvPr id="36873" name="Rectangle 17"/>
          <p:cNvSpPr>
            <a:spLocks noChangeArrowheads="1"/>
          </p:cNvSpPr>
          <p:nvPr/>
        </p:nvSpPr>
        <p:spPr bwMode="auto">
          <a:xfrm>
            <a:off x="454024" y="1946619"/>
            <a:ext cx="4105275" cy="815975"/>
          </a:xfrm>
          <a:prstGeom prst="rect">
            <a:avLst/>
          </a:prstGeom>
          <a:solidFill>
            <a:srgbClr val="FFFFFF"/>
          </a:solidFill>
          <a:ln w="12700">
            <a:solidFill>
              <a:srgbClr val="FF00FF"/>
            </a:solidFill>
            <a:miter lim="800000"/>
            <a:headEnd/>
            <a:tailEnd/>
          </a:ln>
        </p:spPr>
        <p:txBody>
          <a:bodyPr lIns="54864" tIns="27432" rIns="54864" bIns="27432" anchor="ctr"/>
          <a:lstStyle/>
          <a:p>
            <a:pPr eaLnBrk="0" hangingPunct="0"/>
            <a:r>
              <a:rPr lang="en-US" altLang="zh-CN" b="1" dirty="0">
                <a:solidFill>
                  <a:srgbClr val="000000"/>
                </a:solidFill>
                <a:latin typeface="Arial Narrow" panose="020B0606020202030204" pitchFamily="34" charset="0"/>
              </a:rPr>
              <a:t>+register(c:  </a:t>
            </a:r>
            <a:r>
              <a:rPr lang="en-US" altLang="zh-CN" b="1" dirty="0" err="1">
                <a:solidFill>
                  <a:srgbClr val="000000"/>
                </a:solidFill>
                <a:latin typeface="Arial Narrow" panose="020B0606020202030204" pitchFamily="34" charset="0"/>
              </a:rPr>
              <a:t>CompanyGUI</a:t>
            </a:r>
            <a:r>
              <a:rPr lang="en-US" altLang="zh-CN" b="1" dirty="0">
                <a:solidFill>
                  <a:srgbClr val="000000"/>
                </a:solidFill>
                <a:latin typeface="Arial Narrow" panose="020B0606020202030204" pitchFamily="34" charset="0"/>
              </a:rPr>
              <a:t>)</a:t>
            </a:r>
            <a:endParaRPr lang="en-US" altLang="zh-CN" b="1" dirty="0">
              <a:latin typeface="Arial Narrow" panose="020B0606020202030204" pitchFamily="34" charset="0"/>
            </a:endParaRPr>
          </a:p>
          <a:p>
            <a:pPr eaLnBrk="0" hangingPunct="0"/>
            <a:r>
              <a:rPr lang="en-US" altLang="zh-CN" b="1" dirty="0">
                <a:solidFill>
                  <a:srgbClr val="000000"/>
                </a:solidFill>
                <a:latin typeface="Arial Narrow" panose="020B0606020202030204" pitchFamily="34" charset="0"/>
              </a:rPr>
              <a:t>+</a:t>
            </a:r>
            <a:r>
              <a:rPr lang="en-US" altLang="zh-CN" b="1" dirty="0" err="1">
                <a:solidFill>
                  <a:srgbClr val="000000"/>
                </a:solidFill>
                <a:latin typeface="Arial Narrow" panose="020B0606020202030204" pitchFamily="34" charset="0"/>
              </a:rPr>
              <a:t>updateAllGuis</a:t>
            </a:r>
            <a:r>
              <a:rPr lang="en-US" altLang="zh-CN" b="1" dirty="0">
                <a:solidFill>
                  <a:srgbClr val="000000"/>
                </a:solidFill>
                <a:latin typeface="Arial Narrow" panose="020B0606020202030204" pitchFamily="34" charset="0"/>
              </a:rPr>
              <a:t>(String text)</a:t>
            </a:r>
            <a:endParaRPr lang="en-US" altLang="zh-CN" b="1" dirty="0">
              <a:latin typeface="Arial Narrow" panose="020B0606020202030204" pitchFamily="34" charset="0"/>
            </a:endParaRPr>
          </a:p>
          <a:p>
            <a:pPr eaLnBrk="0" hangingPunct="0"/>
            <a:r>
              <a:rPr lang="en-US" altLang="zh-CN" b="1" dirty="0">
                <a:solidFill>
                  <a:srgbClr val="000000"/>
                </a:solidFill>
                <a:latin typeface="Arial Narrow" panose="020B0606020202030204" pitchFamily="34" charset="0"/>
              </a:rPr>
              <a:t>+</a:t>
            </a:r>
            <a:r>
              <a:rPr lang="en-US" altLang="zh-CN" b="1" dirty="0" err="1">
                <a:solidFill>
                  <a:srgbClr val="000000"/>
                </a:solidFill>
                <a:latin typeface="Arial Narrow" panose="020B0606020202030204" pitchFamily="34" charset="0"/>
              </a:rPr>
              <a:t>addPossibleCus</a:t>
            </a:r>
            <a:r>
              <a:rPr lang="en-US" altLang="zh-CN" b="1" dirty="0">
                <a:solidFill>
                  <a:srgbClr val="000000"/>
                </a:solidFill>
                <a:latin typeface="Arial Narrow" panose="020B0606020202030204" pitchFamily="34" charset="0"/>
              </a:rPr>
              <a:t>(String opt, String text)</a:t>
            </a:r>
            <a:endParaRPr lang="en-US" altLang="zh-CN" b="1" dirty="0">
              <a:latin typeface="Arial Narrow" panose="020B0606020202030204" pitchFamily="34" charset="0"/>
            </a:endParaRPr>
          </a:p>
        </p:txBody>
      </p:sp>
      <p:sp>
        <p:nvSpPr>
          <p:cNvPr id="36874" name="Rectangle 16"/>
          <p:cNvSpPr>
            <a:spLocks noChangeArrowheads="1"/>
          </p:cNvSpPr>
          <p:nvPr/>
        </p:nvSpPr>
        <p:spPr bwMode="auto">
          <a:xfrm>
            <a:off x="5388000" y="4986339"/>
            <a:ext cx="2732088" cy="460375"/>
          </a:xfrm>
          <a:prstGeom prst="rect">
            <a:avLst/>
          </a:prstGeom>
          <a:solidFill>
            <a:srgbClr val="FFFFFF"/>
          </a:solidFill>
          <a:ln w="12700">
            <a:solidFill>
              <a:srgbClr val="000000"/>
            </a:solidFill>
            <a:miter lim="800000"/>
            <a:headEnd/>
            <a:tailEnd/>
          </a:ln>
        </p:spPr>
        <p:txBody>
          <a:bodyPr lIns="54864" tIns="27432" rIns="54864" bIns="27432" anchor="ctr"/>
          <a:lstStyle/>
          <a:p>
            <a:pPr algn="ctr" eaLnBrk="0" hangingPunct="0"/>
            <a:r>
              <a:rPr lang="en-US" altLang="zh-CN" sz="2600" b="1">
                <a:solidFill>
                  <a:srgbClr val="000000"/>
                </a:solidFill>
                <a:latin typeface="微软雅黑" panose="020B0503020204020204" pitchFamily="34" charset="-122"/>
                <a:ea typeface="微软雅黑" panose="020B0503020204020204" pitchFamily="34" charset="-122"/>
              </a:rPr>
              <a:t>AirlineGUI</a:t>
            </a:r>
            <a:endParaRPr lang="en-US" altLang="zh-CN" sz="2600" b="1">
              <a:latin typeface="微软雅黑" panose="020B0503020204020204" pitchFamily="34" charset="-122"/>
              <a:ea typeface="微软雅黑" panose="020B0503020204020204" pitchFamily="34" charset="-122"/>
            </a:endParaRPr>
          </a:p>
        </p:txBody>
      </p:sp>
      <p:sp>
        <p:nvSpPr>
          <p:cNvPr id="36875" name="Rectangle 15"/>
          <p:cNvSpPr>
            <a:spLocks noChangeArrowheads="1"/>
          </p:cNvSpPr>
          <p:nvPr/>
        </p:nvSpPr>
        <p:spPr bwMode="auto">
          <a:xfrm>
            <a:off x="5388000" y="5464175"/>
            <a:ext cx="2732088" cy="374650"/>
          </a:xfrm>
          <a:prstGeom prst="rect">
            <a:avLst/>
          </a:prstGeom>
          <a:solidFill>
            <a:srgbClr val="FFFFFF"/>
          </a:solidFill>
          <a:ln w="12700">
            <a:solidFill>
              <a:srgbClr val="000000"/>
            </a:solidFill>
            <a:miter lim="800000"/>
            <a:headEnd/>
            <a:tailEnd/>
          </a:ln>
        </p:spPr>
        <p:txBody>
          <a:bodyPr lIns="0" tIns="0" rIns="0" bIns="0" anchor="ctr"/>
          <a:lstStyle/>
          <a:p>
            <a:pPr eaLnBrk="0" hangingPunct="0"/>
            <a:r>
              <a:rPr lang="en-US" altLang="zh-CN" sz="2000" b="1">
                <a:solidFill>
                  <a:srgbClr val="000000"/>
                </a:solidFill>
                <a:latin typeface="Arial Narrow" panose="020B0606020202030204" pitchFamily="34" charset="0"/>
              </a:rPr>
              <a:t>-m: BusinessMediator</a:t>
            </a:r>
            <a:endParaRPr lang="en-US" altLang="zh-CN" sz="2000" b="1">
              <a:latin typeface="Arial Narrow" panose="020B0606020202030204" pitchFamily="34" charset="0"/>
            </a:endParaRPr>
          </a:p>
        </p:txBody>
      </p:sp>
      <p:sp>
        <p:nvSpPr>
          <p:cNvPr id="36876" name="Line 14"/>
          <p:cNvSpPr>
            <a:spLocks noChangeShapeType="1"/>
          </p:cNvSpPr>
          <p:nvPr/>
        </p:nvSpPr>
        <p:spPr bwMode="auto">
          <a:xfrm>
            <a:off x="6502428" y="2187919"/>
            <a:ext cx="0" cy="67627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Rectangle 13"/>
          <p:cNvSpPr>
            <a:spLocks noChangeArrowheads="1"/>
          </p:cNvSpPr>
          <p:nvPr/>
        </p:nvSpPr>
        <p:spPr bwMode="auto">
          <a:xfrm>
            <a:off x="5389588" y="5843588"/>
            <a:ext cx="2735262" cy="825500"/>
          </a:xfrm>
          <a:prstGeom prst="rect">
            <a:avLst/>
          </a:prstGeom>
          <a:solidFill>
            <a:srgbClr val="FFFFFF"/>
          </a:solidFill>
          <a:ln w="12700">
            <a:solidFill>
              <a:srgbClr val="000000"/>
            </a:solidFill>
            <a:miter lim="800000"/>
            <a:headEnd/>
            <a:tailEnd/>
          </a:ln>
        </p:spPr>
        <p:txBody>
          <a:bodyPr lIns="54864" tIns="27432" rIns="54864" bIns="27432" anchor="ctr"/>
          <a:lstStyle/>
          <a:p>
            <a:pPr eaLnBrk="0" hangingPunct="0"/>
            <a:r>
              <a:rPr lang="en-US" altLang="zh-CN" sz="1600" b="1">
                <a:solidFill>
                  <a:srgbClr val="000000"/>
                </a:solidFill>
                <a:latin typeface="Arial Narrow" panose="020B0606020202030204" pitchFamily="34" charset="0"/>
              </a:rPr>
              <a:t>+addCustomer(String c);</a:t>
            </a:r>
            <a:endParaRPr lang="en-US" altLang="zh-CN" sz="1600" b="1">
              <a:latin typeface="Arial Narrow" panose="020B0606020202030204" pitchFamily="34" charset="0"/>
            </a:endParaRPr>
          </a:p>
          <a:p>
            <a:pPr eaLnBrk="0" hangingPunct="0"/>
            <a:r>
              <a:rPr lang="en-US" altLang="zh-CN" sz="1600" b="1">
                <a:solidFill>
                  <a:srgbClr val="000000"/>
                </a:solidFill>
                <a:latin typeface="Arial Narrow" panose="020B0606020202030204" pitchFamily="34" charset="0"/>
              </a:rPr>
              <a:t>+addPossibleCustomer(String c)</a:t>
            </a:r>
            <a:endParaRPr lang="en-US" altLang="zh-CN" sz="1600" b="1">
              <a:latin typeface="Arial Narrow" panose="020B0606020202030204" pitchFamily="34" charset="0"/>
            </a:endParaRPr>
          </a:p>
          <a:p>
            <a:pPr eaLnBrk="0" hangingPunct="0"/>
            <a:r>
              <a:rPr lang="en-US" altLang="zh-CN" sz="1600" b="1">
                <a:solidFill>
                  <a:srgbClr val="000000"/>
                </a:solidFill>
                <a:latin typeface="Arial Narrow" panose="020B0606020202030204" pitchFamily="34" charset="0"/>
              </a:rPr>
              <a:t>+displayInfo(String txt)</a:t>
            </a:r>
            <a:endParaRPr lang="en-US" altLang="zh-CN" sz="1600" b="1">
              <a:latin typeface="Arial Narrow" panose="020B0606020202030204" pitchFamily="34" charset="0"/>
            </a:endParaRPr>
          </a:p>
        </p:txBody>
      </p:sp>
      <p:sp>
        <p:nvSpPr>
          <p:cNvPr id="36878" name="Rectangle 12"/>
          <p:cNvSpPr>
            <a:spLocks noChangeArrowheads="1"/>
          </p:cNvSpPr>
          <p:nvPr/>
        </p:nvSpPr>
        <p:spPr bwMode="auto">
          <a:xfrm>
            <a:off x="8205813" y="5837238"/>
            <a:ext cx="3060700" cy="825500"/>
          </a:xfrm>
          <a:prstGeom prst="rect">
            <a:avLst/>
          </a:prstGeom>
          <a:solidFill>
            <a:srgbClr val="FFFFFF"/>
          </a:solidFill>
          <a:ln w="12700">
            <a:solidFill>
              <a:srgbClr val="000000"/>
            </a:solidFill>
            <a:miter lim="800000"/>
            <a:headEnd/>
            <a:tailEnd/>
          </a:ln>
        </p:spPr>
        <p:txBody>
          <a:bodyPr lIns="54864" tIns="27432" rIns="54864" bIns="27432" anchor="ctr"/>
          <a:lstStyle/>
          <a:p>
            <a:pPr eaLnBrk="0" hangingPunct="0"/>
            <a:r>
              <a:rPr lang="en-US" altLang="zh-CN" b="1">
                <a:solidFill>
                  <a:srgbClr val="000000"/>
                </a:solidFill>
                <a:latin typeface="Arial Narrow" panose="020B0606020202030204" pitchFamily="34" charset="0"/>
              </a:rPr>
              <a:t>+addCustomer(String c);</a:t>
            </a:r>
            <a:endParaRPr lang="en-US" altLang="zh-CN" b="1">
              <a:latin typeface="Arial Narrow" panose="020B0606020202030204" pitchFamily="34" charset="0"/>
            </a:endParaRPr>
          </a:p>
          <a:p>
            <a:pPr eaLnBrk="0" hangingPunct="0"/>
            <a:r>
              <a:rPr lang="en-US" altLang="zh-CN" b="1">
                <a:solidFill>
                  <a:srgbClr val="000000"/>
                </a:solidFill>
                <a:latin typeface="Arial Narrow" panose="020B0606020202030204" pitchFamily="34" charset="0"/>
              </a:rPr>
              <a:t>+addPossibleCustomer(String c)</a:t>
            </a:r>
            <a:endParaRPr lang="en-US" altLang="zh-CN" b="1">
              <a:latin typeface="Arial Narrow" panose="020B0606020202030204" pitchFamily="34" charset="0"/>
            </a:endParaRPr>
          </a:p>
          <a:p>
            <a:pPr eaLnBrk="0" hangingPunct="0"/>
            <a:r>
              <a:rPr lang="en-US" altLang="zh-CN" b="1">
                <a:solidFill>
                  <a:srgbClr val="000000"/>
                </a:solidFill>
                <a:latin typeface="Arial Narrow" panose="020B0606020202030204" pitchFamily="34" charset="0"/>
              </a:rPr>
              <a:t>+displayInfo(String txt)</a:t>
            </a:r>
            <a:endParaRPr lang="en-US" altLang="zh-CN" b="1">
              <a:latin typeface="Arial Narrow" panose="020B0606020202030204" pitchFamily="34" charset="0"/>
            </a:endParaRPr>
          </a:p>
        </p:txBody>
      </p:sp>
      <p:sp>
        <p:nvSpPr>
          <p:cNvPr id="36879" name="Rectangle 11"/>
          <p:cNvSpPr>
            <a:spLocks noChangeArrowheads="1"/>
          </p:cNvSpPr>
          <p:nvPr/>
        </p:nvSpPr>
        <p:spPr bwMode="auto">
          <a:xfrm>
            <a:off x="5238776" y="2886076"/>
            <a:ext cx="3051175" cy="639763"/>
          </a:xfrm>
          <a:prstGeom prst="rect">
            <a:avLst/>
          </a:prstGeom>
          <a:solidFill>
            <a:srgbClr val="FFFFFF"/>
          </a:solidFill>
          <a:ln w="12700">
            <a:solidFill>
              <a:srgbClr val="000000"/>
            </a:solidFill>
            <a:miter lim="800000"/>
            <a:headEnd/>
            <a:tailEnd/>
          </a:ln>
        </p:spPr>
        <p:txBody>
          <a:bodyPr lIns="54864" tIns="27432" rIns="54864" bIns="27432" anchor="ctr"/>
          <a:lstStyle/>
          <a:p>
            <a:pPr algn="ctr" eaLnBrk="0" hangingPunct="0">
              <a:lnSpc>
                <a:spcPct val="85000"/>
              </a:lnSpc>
            </a:pPr>
            <a:r>
              <a:rPr lang="en-US" altLang="zh-CN" sz="2400" b="1">
                <a:solidFill>
                  <a:srgbClr val="000000"/>
                </a:solidFill>
                <a:latin typeface="微软雅黑" panose="020B0503020204020204" pitchFamily="34" charset="-122"/>
                <a:ea typeface="微软雅黑" panose="020B0503020204020204" pitchFamily="34" charset="-122"/>
              </a:rPr>
              <a:t>&lt;&lt;interface&gt;&gt;</a:t>
            </a:r>
            <a:endParaRPr lang="en-US" altLang="zh-CN" sz="2400">
              <a:latin typeface="微软雅黑" panose="020B0503020204020204" pitchFamily="34" charset="-122"/>
              <a:ea typeface="微软雅黑" panose="020B0503020204020204" pitchFamily="34" charset="-122"/>
            </a:endParaRPr>
          </a:p>
          <a:p>
            <a:pPr algn="ctr" eaLnBrk="0" hangingPunct="0">
              <a:lnSpc>
                <a:spcPct val="85000"/>
              </a:lnSpc>
            </a:pPr>
            <a:r>
              <a:rPr lang="en-US" altLang="zh-CN" sz="2400" b="1">
                <a:solidFill>
                  <a:srgbClr val="000000"/>
                </a:solidFill>
                <a:latin typeface="微软雅黑" panose="020B0503020204020204" pitchFamily="34" charset="-122"/>
                <a:ea typeface="微软雅黑" panose="020B0503020204020204" pitchFamily="34" charset="-122"/>
              </a:rPr>
              <a:t>CompanyGUI</a:t>
            </a:r>
            <a:endParaRPr lang="en-US" altLang="zh-CN" sz="2400">
              <a:latin typeface="微软雅黑" panose="020B0503020204020204" pitchFamily="34" charset="-122"/>
              <a:ea typeface="微软雅黑" panose="020B0503020204020204" pitchFamily="34" charset="-122"/>
            </a:endParaRPr>
          </a:p>
        </p:txBody>
      </p:sp>
      <p:sp>
        <p:nvSpPr>
          <p:cNvPr id="36880" name="Rectangle 10"/>
          <p:cNvSpPr>
            <a:spLocks noChangeArrowheads="1"/>
          </p:cNvSpPr>
          <p:nvPr/>
        </p:nvSpPr>
        <p:spPr bwMode="auto">
          <a:xfrm>
            <a:off x="5238776" y="3538539"/>
            <a:ext cx="3051175" cy="827087"/>
          </a:xfrm>
          <a:prstGeom prst="rect">
            <a:avLst/>
          </a:prstGeom>
          <a:solidFill>
            <a:srgbClr val="FFFFFF"/>
          </a:solidFill>
          <a:ln w="12700">
            <a:solidFill>
              <a:srgbClr val="000000"/>
            </a:solidFill>
            <a:miter lim="800000"/>
            <a:headEnd/>
            <a:tailEnd/>
          </a:ln>
        </p:spPr>
        <p:txBody>
          <a:bodyPr lIns="54864" tIns="27432" rIns="54864" bIns="27432" anchor="ctr"/>
          <a:lstStyle/>
          <a:p>
            <a:pPr eaLnBrk="0" hangingPunct="0"/>
            <a:r>
              <a:rPr lang="en-US" altLang="zh-CN" b="1" i="1">
                <a:solidFill>
                  <a:srgbClr val="000000"/>
                </a:solidFill>
                <a:latin typeface="Arial Narrow" panose="020B0606020202030204" pitchFamily="34" charset="0"/>
              </a:rPr>
              <a:t>+addCustomer(String c);</a:t>
            </a:r>
            <a:endParaRPr lang="en-US" altLang="zh-CN" b="1" i="1">
              <a:latin typeface="Arial Narrow" panose="020B0606020202030204" pitchFamily="34" charset="0"/>
            </a:endParaRPr>
          </a:p>
          <a:p>
            <a:pPr eaLnBrk="0" hangingPunct="0"/>
            <a:r>
              <a:rPr lang="en-US" altLang="zh-CN" b="1" i="1">
                <a:solidFill>
                  <a:srgbClr val="000000"/>
                </a:solidFill>
                <a:latin typeface="Arial Narrow" panose="020B0606020202030204" pitchFamily="34" charset="0"/>
              </a:rPr>
              <a:t>+addPossibleCustomer(String c)</a:t>
            </a:r>
            <a:endParaRPr lang="en-US" altLang="zh-CN" b="1" i="1">
              <a:latin typeface="Arial Narrow" panose="020B0606020202030204" pitchFamily="34" charset="0"/>
            </a:endParaRPr>
          </a:p>
          <a:p>
            <a:pPr eaLnBrk="0" hangingPunct="0"/>
            <a:r>
              <a:rPr lang="en-US" altLang="zh-CN" b="1" i="1">
                <a:solidFill>
                  <a:srgbClr val="000000"/>
                </a:solidFill>
                <a:latin typeface="Arial Narrow" panose="020B0606020202030204" pitchFamily="34" charset="0"/>
              </a:rPr>
              <a:t>+displayInfo(String txt)</a:t>
            </a:r>
            <a:endParaRPr lang="en-US" altLang="zh-CN" b="1" i="1">
              <a:latin typeface="Arial Narrow" panose="020B0606020202030204" pitchFamily="34" charset="0"/>
            </a:endParaRPr>
          </a:p>
        </p:txBody>
      </p:sp>
      <p:cxnSp>
        <p:nvCxnSpPr>
          <p:cNvPr id="36881" name="AutoShape 9"/>
          <p:cNvCxnSpPr>
            <a:cxnSpLocks noChangeShapeType="1"/>
          </p:cNvCxnSpPr>
          <p:nvPr/>
        </p:nvCxnSpPr>
        <p:spPr bwMode="auto">
          <a:xfrm>
            <a:off x="3827488" y="4713288"/>
            <a:ext cx="579596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2" name="AutoShape 8"/>
          <p:cNvCxnSpPr>
            <a:cxnSpLocks noChangeShapeType="1"/>
          </p:cNvCxnSpPr>
          <p:nvPr/>
        </p:nvCxnSpPr>
        <p:spPr bwMode="auto">
          <a:xfrm flipH="1">
            <a:off x="3813200" y="4735514"/>
            <a:ext cx="0"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3" name="AutoShape 7"/>
          <p:cNvCxnSpPr>
            <a:cxnSpLocks noChangeShapeType="1"/>
          </p:cNvCxnSpPr>
          <p:nvPr/>
        </p:nvCxnSpPr>
        <p:spPr bwMode="auto">
          <a:xfrm flipH="1">
            <a:off x="6765950" y="4724401"/>
            <a:ext cx="1588" cy="2698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4" name="AutoShape 6"/>
          <p:cNvCxnSpPr>
            <a:cxnSpLocks noChangeShapeType="1"/>
          </p:cNvCxnSpPr>
          <p:nvPr/>
        </p:nvCxnSpPr>
        <p:spPr bwMode="auto">
          <a:xfrm flipH="1">
            <a:off x="9632975" y="4713289"/>
            <a:ext cx="1588" cy="2682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6885" name="AutoShape 5"/>
          <p:cNvSpPr>
            <a:spLocks noChangeArrowheads="1"/>
          </p:cNvSpPr>
          <p:nvPr/>
        </p:nvSpPr>
        <p:spPr bwMode="auto">
          <a:xfrm rot="10800000">
            <a:off x="6607200" y="4365626"/>
            <a:ext cx="336550" cy="373063"/>
          </a:xfrm>
          <a:prstGeom prst="downArrow">
            <a:avLst>
              <a:gd name="adj1" fmla="val 0"/>
              <a:gd name="adj2" fmla="val 54121"/>
            </a:avLst>
          </a:prstGeom>
          <a:solidFill>
            <a:srgbClr val="FFFFFF"/>
          </a:solidFill>
          <a:ln w="9525">
            <a:solidFill>
              <a:srgbClr val="000000"/>
            </a:solidFill>
            <a:miter lim="800000"/>
            <a:headEnd/>
            <a:tailEnd/>
          </a:ln>
        </p:spPr>
        <p:txBody>
          <a:bodyPr vert="eaVert"/>
          <a:lstStyle/>
          <a:p>
            <a:endParaRPr lang="zh-CN" altLang="en-US">
              <a:latin typeface="Arial Narrow" panose="020B0606020202030204" pitchFamily="34" charset="0"/>
            </a:endParaRPr>
          </a:p>
        </p:txBody>
      </p:sp>
      <p:cxnSp>
        <p:nvCxnSpPr>
          <p:cNvPr id="36886" name="AutoShape 4"/>
          <p:cNvCxnSpPr>
            <a:cxnSpLocks noChangeShapeType="1"/>
          </p:cNvCxnSpPr>
          <p:nvPr/>
        </p:nvCxnSpPr>
        <p:spPr bwMode="auto">
          <a:xfrm>
            <a:off x="4581281" y="2187918"/>
            <a:ext cx="19080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7" name="AutoShape 3"/>
          <p:cNvCxnSpPr>
            <a:cxnSpLocks noChangeShapeType="1"/>
          </p:cNvCxnSpPr>
          <p:nvPr/>
        </p:nvCxnSpPr>
        <p:spPr bwMode="auto">
          <a:xfrm>
            <a:off x="6837944" y="1827557"/>
            <a:ext cx="0" cy="1019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888" name="AutoShape 2"/>
          <p:cNvCxnSpPr>
            <a:cxnSpLocks noChangeShapeType="1"/>
          </p:cNvCxnSpPr>
          <p:nvPr/>
        </p:nvCxnSpPr>
        <p:spPr bwMode="auto">
          <a:xfrm flipH="1">
            <a:off x="4559299" y="1827557"/>
            <a:ext cx="23040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6889" name="Rectangle 22"/>
          <p:cNvSpPr>
            <a:spLocks noChangeArrowheads="1"/>
          </p:cNvSpPr>
          <p:nvPr/>
        </p:nvSpPr>
        <p:spPr bwMode="auto">
          <a:xfrm>
            <a:off x="1462086" y="170207"/>
            <a:ext cx="1871663" cy="504825"/>
          </a:xfrm>
          <a:prstGeom prst="rect">
            <a:avLst/>
          </a:prstGeom>
          <a:solidFill>
            <a:schemeClr val="bg1"/>
          </a:solidFill>
          <a:ln w="9525">
            <a:solidFill>
              <a:schemeClr val="tx1"/>
            </a:solidFill>
            <a:miter lim="800000"/>
            <a:headEnd/>
            <a:tailEnd/>
          </a:ln>
        </p:spPr>
        <p:txBody>
          <a:bodyPr wrap="none" anchor="ctr"/>
          <a:lstStyle/>
          <a:p>
            <a:pPr algn="ctr"/>
            <a:r>
              <a:rPr lang="en-US" altLang="zh-CN" sz="2800" b="1"/>
              <a:t>Client</a:t>
            </a:r>
          </a:p>
        </p:txBody>
      </p:sp>
      <p:cxnSp>
        <p:nvCxnSpPr>
          <p:cNvPr id="32" name="直接箭头连接符 31"/>
          <p:cNvCxnSpPr/>
          <p:nvPr/>
        </p:nvCxnSpPr>
        <p:spPr>
          <a:xfrm>
            <a:off x="2398710" y="682968"/>
            <a:ext cx="0" cy="3952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91" name="矩形 1"/>
          <p:cNvSpPr>
            <a:spLocks noChangeArrowheads="1"/>
          </p:cNvSpPr>
          <p:nvPr/>
        </p:nvSpPr>
        <p:spPr bwMode="auto">
          <a:xfrm>
            <a:off x="6386513" y="333376"/>
            <a:ext cx="36257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Design of the Hotel, Airline</a:t>
            </a:r>
          </a:p>
          <a:p>
            <a:r>
              <a:rPr lang="en-US" altLang="zh-CN" sz="2400" b="1"/>
              <a:t>and Tour info system by </a:t>
            </a:r>
          </a:p>
          <a:p>
            <a:r>
              <a:rPr lang="en-US" altLang="zh-CN" sz="2400" b="1"/>
              <a:t>the mediator pattern</a:t>
            </a:r>
            <a:endParaRPr lang="zh-CN" altLang="en-US" sz="2400"/>
          </a:p>
        </p:txBody>
      </p:sp>
    </p:spTree>
    <p:extLst>
      <p:ext uri="{BB962C8B-B14F-4D97-AF65-F5344CB8AC3E}">
        <p14:creationId xmlns:p14="http://schemas.microsoft.com/office/powerpoint/2010/main" val="42807716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9"/>
          <p:cNvSpPr>
            <a:spLocks noChangeArrowheads="1"/>
          </p:cNvSpPr>
          <p:nvPr/>
        </p:nvSpPr>
        <p:spPr bwMode="auto">
          <a:xfrm>
            <a:off x="3689106" y="1178486"/>
            <a:ext cx="5294120" cy="514387"/>
          </a:xfrm>
          <a:prstGeom prst="rect">
            <a:avLst/>
          </a:prstGeom>
          <a:solidFill>
            <a:srgbClr val="92D050">
              <a:alpha val="44000"/>
            </a:srgbClr>
          </a:solidFill>
          <a:ln w="22225">
            <a:solidFill>
              <a:srgbClr val="FF00FF"/>
            </a:solidFill>
            <a:miter lim="800000"/>
            <a:headEnd/>
            <a:tailEnd/>
          </a:ln>
        </p:spPr>
        <p:txBody>
          <a:bodyPr wrap="none" anchor="ctr"/>
          <a:lstStyle/>
          <a:p>
            <a:pPr algn="ctr"/>
            <a:r>
              <a:rPr lang="en-US" altLang="zh-CN" sz="2000" b="1" dirty="0"/>
              <a:t>:</a:t>
            </a:r>
            <a:r>
              <a:rPr lang="en-US" altLang="zh-CN" sz="2400" b="1" dirty="0" err="1">
                <a:latin typeface="微软雅黑" panose="020B0503020204020204" pitchFamily="34" charset="-122"/>
                <a:ea typeface="微软雅黑" panose="020B0503020204020204" pitchFamily="34" charset="-122"/>
              </a:rPr>
              <a:t>BusinessMediator</a:t>
            </a:r>
            <a:r>
              <a:rPr lang="en-US" altLang="zh-CN" sz="1400" b="1" dirty="0"/>
              <a:t> </a:t>
            </a:r>
          </a:p>
        </p:txBody>
      </p:sp>
      <p:sp>
        <p:nvSpPr>
          <p:cNvPr id="37890" name="Rectangle 10"/>
          <p:cNvSpPr>
            <a:spLocks noChangeArrowheads="1"/>
          </p:cNvSpPr>
          <p:nvPr/>
        </p:nvSpPr>
        <p:spPr bwMode="auto">
          <a:xfrm>
            <a:off x="3689106" y="1689661"/>
            <a:ext cx="5294120" cy="363574"/>
          </a:xfrm>
          <a:prstGeom prst="rect">
            <a:avLst/>
          </a:prstGeom>
          <a:solidFill>
            <a:srgbClr val="92D050">
              <a:alpha val="44000"/>
            </a:srgbClr>
          </a:solidFill>
          <a:ln w="22225">
            <a:solidFill>
              <a:srgbClr val="FF00FF"/>
            </a:solidFill>
            <a:miter lim="800000"/>
            <a:headEnd/>
            <a:tailEnd/>
          </a:ln>
        </p:spPr>
        <p:txBody>
          <a:bodyPr wrap="none" anchor="ct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companyList</a:t>
            </a:r>
            <a:r>
              <a:rPr lang="en-US" altLang="zh-CN" b="1" dirty="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ArrayList</a:t>
            </a:r>
            <a:r>
              <a:rPr lang="en-US" altLang="zh-CN" b="1" dirty="0" smtClean="0">
                <a:latin typeface="微软雅黑" panose="020B0503020204020204" pitchFamily="34" charset="-122"/>
                <a:ea typeface="微软雅黑" panose="020B0503020204020204" pitchFamily="34" charset="-122"/>
              </a:rPr>
              <a:t>&lt;</a:t>
            </a:r>
            <a:r>
              <a:rPr lang="en-US" altLang="zh-CN" b="1" dirty="0" err="1" smtClean="0">
                <a:latin typeface="微软雅黑" panose="020B0503020204020204" pitchFamily="34" charset="-122"/>
                <a:ea typeface="微软雅黑" panose="020B0503020204020204" pitchFamily="34" charset="-122"/>
              </a:rPr>
              <a:t>CompanyGUI</a:t>
            </a:r>
            <a:r>
              <a:rPr lang="en-US" altLang="zh-CN" b="1" dirty="0">
                <a:latin typeface="微软雅黑" panose="020B0503020204020204" pitchFamily="34" charset="-122"/>
                <a:ea typeface="微软雅黑" panose="020B0503020204020204" pitchFamily="34" charset="-122"/>
              </a:rPr>
              <a:t>&gt;      </a:t>
            </a:r>
          </a:p>
        </p:txBody>
      </p:sp>
      <p:sp>
        <p:nvSpPr>
          <p:cNvPr id="37891" name="Rectangle 11"/>
          <p:cNvSpPr>
            <a:spLocks noChangeArrowheads="1"/>
          </p:cNvSpPr>
          <p:nvPr/>
        </p:nvSpPr>
        <p:spPr bwMode="auto">
          <a:xfrm>
            <a:off x="3689106" y="2067486"/>
            <a:ext cx="5294120" cy="1643063"/>
          </a:xfrm>
          <a:prstGeom prst="rect">
            <a:avLst/>
          </a:prstGeom>
          <a:solidFill>
            <a:srgbClr val="92D050">
              <a:alpha val="44000"/>
            </a:srgbClr>
          </a:solidFill>
          <a:ln w="22225">
            <a:solidFill>
              <a:srgbClr val="FF00FF"/>
            </a:solidFill>
            <a:miter lim="800000"/>
            <a:headEnd/>
            <a:tailEnd/>
          </a:ln>
        </p:spPr>
        <p:txBody>
          <a:bodyPr wrap="none" anchor="ctr"/>
          <a:lstStyle/>
          <a:p>
            <a:pPr eaLnBrk="0" hangingPunct="0"/>
            <a:r>
              <a:rPr lang="en-US" altLang="zh-CN" b="1" dirty="0">
                <a:solidFill>
                  <a:srgbClr val="000000"/>
                </a:solidFill>
                <a:latin typeface="微软雅黑" panose="020B0503020204020204" pitchFamily="34" charset="-122"/>
                <a:ea typeface="微软雅黑" panose="020B0503020204020204" pitchFamily="34" charset="-122"/>
              </a:rPr>
              <a:t>+register(c:  </a:t>
            </a:r>
            <a:r>
              <a:rPr lang="en-US" altLang="zh-CN" b="1" dirty="0" err="1">
                <a:solidFill>
                  <a:srgbClr val="000000"/>
                </a:solidFill>
                <a:latin typeface="微软雅黑" panose="020B0503020204020204" pitchFamily="34" charset="-122"/>
                <a:ea typeface="微软雅黑" panose="020B0503020204020204" pitchFamily="34" charset="-122"/>
              </a:rPr>
              <a:t>CompanyGUI</a:t>
            </a:r>
            <a:r>
              <a:rPr lang="en-US" altLang="zh-CN" b="1" dirty="0">
                <a:solidFill>
                  <a:srgbClr val="000000"/>
                </a:solidFill>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eaLnBrk="0" hangingPunct="0"/>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err="1">
                <a:solidFill>
                  <a:srgbClr val="000000"/>
                </a:solidFill>
                <a:latin typeface="微软雅黑" panose="020B0503020204020204" pitchFamily="34" charset="-122"/>
                <a:ea typeface="微软雅黑" panose="020B0503020204020204" pitchFamily="34" charset="-122"/>
              </a:rPr>
              <a:t>updateAllGuis</a:t>
            </a:r>
            <a:r>
              <a:rPr lang="en-US" altLang="zh-CN" b="1" dirty="0">
                <a:solidFill>
                  <a:srgbClr val="000000"/>
                </a:solidFill>
                <a:latin typeface="微软雅黑" panose="020B0503020204020204" pitchFamily="34" charset="-122"/>
                <a:ea typeface="微软雅黑" panose="020B0503020204020204" pitchFamily="34" charset="-122"/>
              </a:rPr>
              <a:t>(c: </a:t>
            </a:r>
            <a:r>
              <a:rPr lang="en-US" altLang="zh-CN" b="1" dirty="0" err="1">
                <a:solidFill>
                  <a:srgbClr val="000000"/>
                </a:solidFill>
                <a:latin typeface="微软雅黑" panose="020B0503020204020204" pitchFamily="34" charset="-122"/>
                <a:ea typeface="微软雅黑" panose="020B0503020204020204" pitchFamily="34" charset="-122"/>
              </a:rPr>
              <a:t>CompanyGUI</a:t>
            </a:r>
            <a:r>
              <a:rPr lang="en-US" altLang="zh-CN" b="1" dirty="0">
                <a:solidFill>
                  <a:srgbClr val="000000"/>
                </a:solidFill>
                <a:latin typeface="微软雅黑" panose="020B0503020204020204" pitchFamily="34" charset="-122"/>
                <a:ea typeface="微软雅黑" panose="020B0503020204020204" pitchFamily="34" charset="-122"/>
              </a:rPr>
              <a:t>, t: String)</a:t>
            </a:r>
            <a:endParaRPr lang="en-US" altLang="zh-CN" b="1" dirty="0">
              <a:latin typeface="微软雅黑" panose="020B0503020204020204" pitchFamily="34" charset="-122"/>
              <a:ea typeface="微软雅黑" panose="020B0503020204020204" pitchFamily="34" charset="-122"/>
            </a:endParaRPr>
          </a:p>
          <a:p>
            <a:pPr eaLnBrk="0" hangingPunct="0"/>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err="1">
                <a:solidFill>
                  <a:srgbClr val="000000"/>
                </a:solidFill>
                <a:latin typeface="微软雅黑" panose="020B0503020204020204" pitchFamily="34" charset="-122"/>
                <a:ea typeface="微软雅黑" panose="020B0503020204020204" pitchFamily="34" charset="-122"/>
              </a:rPr>
              <a:t>addPossibleCus</a:t>
            </a:r>
            <a:r>
              <a:rPr lang="en-US" altLang="zh-CN" b="1" dirty="0">
                <a:solidFill>
                  <a:srgbClr val="000000"/>
                </a:solidFill>
                <a:latin typeface="微软雅黑" panose="020B0503020204020204" pitchFamily="34" charset="-122"/>
                <a:ea typeface="微软雅黑" panose="020B0503020204020204" pitchFamily="34" charset="-122"/>
              </a:rPr>
              <a:t>(c: </a:t>
            </a:r>
            <a:r>
              <a:rPr lang="en-US" altLang="zh-CN" b="1" dirty="0" err="1">
                <a:solidFill>
                  <a:srgbClr val="000000"/>
                </a:solidFill>
                <a:latin typeface="微软雅黑" panose="020B0503020204020204" pitchFamily="34" charset="-122"/>
                <a:ea typeface="微软雅黑" panose="020B0503020204020204" pitchFamily="34" charset="-122"/>
              </a:rPr>
              <a:t>CompanyGU</a:t>
            </a:r>
            <a:r>
              <a:rPr lang="en-US" altLang="zh-CN" b="1" dirty="0">
                <a:solidFill>
                  <a:srgbClr val="000000"/>
                </a:solidFill>
                <a:latin typeface="微软雅黑" panose="020B0503020204020204" pitchFamily="34" charset="-122"/>
                <a:ea typeface="微软雅黑" panose="020B0503020204020204" pitchFamily="34" charset="-122"/>
              </a:rPr>
              <a:t>, </a:t>
            </a:r>
          </a:p>
          <a:p>
            <a:pPr eaLnBrk="0" hangingPunct="0"/>
            <a:r>
              <a:rPr lang="en-US" altLang="zh-CN" b="1" dirty="0">
                <a:solidFill>
                  <a:srgbClr val="000000"/>
                </a:solidFill>
                <a:latin typeface="微软雅黑" panose="020B0503020204020204" pitchFamily="34" charset="-122"/>
                <a:ea typeface="微软雅黑" panose="020B0503020204020204" pitchFamily="34" charset="-122"/>
              </a:rPr>
              <a:t>                               text: String)</a:t>
            </a:r>
          </a:p>
          <a:p>
            <a:pPr eaLnBrk="0" hangingPunct="0"/>
            <a:r>
              <a:rPr lang="en-US" altLang="zh-CN" b="1" dirty="0">
                <a:solidFill>
                  <a:srgbClr val="000000"/>
                </a:solidFill>
                <a:latin typeface="微软雅黑" panose="020B0503020204020204" pitchFamily="34" charset="-122"/>
                <a:ea typeface="微软雅黑" panose="020B0503020204020204" pitchFamily="34" charset="-122"/>
              </a:rPr>
              <a:t>+</a:t>
            </a:r>
            <a:r>
              <a:rPr lang="en-US" altLang="zh-CN" b="1" dirty="0" err="1">
                <a:solidFill>
                  <a:srgbClr val="000000"/>
                </a:solidFill>
                <a:latin typeface="微软雅黑" panose="020B0503020204020204" pitchFamily="34" charset="-122"/>
                <a:ea typeface="微软雅黑" panose="020B0503020204020204" pitchFamily="34" charset="-122"/>
              </a:rPr>
              <a:t>writePossibleCusToXmlFile</a:t>
            </a:r>
            <a:r>
              <a:rPr lang="en-US" altLang="zh-CN" b="1" dirty="0">
                <a:solidFill>
                  <a:srgbClr val="000000"/>
                </a:solidFill>
                <a:latin typeface="微软雅黑" panose="020B0503020204020204" pitchFamily="34" charset="-122"/>
                <a:ea typeface="微软雅黑" panose="020B0503020204020204" pitchFamily="34" charset="-122"/>
              </a:rPr>
              <a:t>(c: Company, </a:t>
            </a:r>
          </a:p>
          <a:p>
            <a:pPr eaLnBrk="0" hangingPunct="0"/>
            <a:r>
              <a:rPr lang="en-US" altLang="zh-CN" b="1" dirty="0">
                <a:solidFill>
                  <a:srgbClr val="000000"/>
                </a:solidFill>
                <a:latin typeface="微软雅黑" panose="020B0503020204020204" pitchFamily="34" charset="-122"/>
                <a:ea typeface="微软雅黑" panose="020B0503020204020204" pitchFamily="34" charset="-122"/>
              </a:rPr>
              <a:t>                                         </a:t>
            </a:r>
            <a:r>
              <a:rPr lang="en-US" altLang="zh-CN" b="1" dirty="0" err="1">
                <a:solidFill>
                  <a:srgbClr val="000000"/>
                </a:solidFill>
                <a:latin typeface="微软雅黑" panose="020B0503020204020204" pitchFamily="34" charset="-122"/>
                <a:ea typeface="微软雅黑" panose="020B0503020204020204" pitchFamily="34" charset="-122"/>
              </a:rPr>
              <a:t>cusData</a:t>
            </a:r>
            <a:r>
              <a:rPr lang="en-US" altLang="zh-CN" b="1" dirty="0">
                <a:solidFill>
                  <a:srgbClr val="000000"/>
                </a:solidFill>
                <a:latin typeface="微软雅黑" panose="020B0503020204020204" pitchFamily="34" charset="-122"/>
                <a:ea typeface="微软雅黑" panose="020B0503020204020204" pitchFamily="34" charset="-122"/>
              </a:rPr>
              <a:t>: String[])</a:t>
            </a:r>
            <a:endParaRPr lang="en-US" altLang="zh-CN" b="1" dirty="0">
              <a:latin typeface="微软雅黑" panose="020B0503020204020204" pitchFamily="34" charset="-122"/>
              <a:ea typeface="微软雅黑" panose="020B0503020204020204" pitchFamily="34" charset="-122"/>
            </a:endParaRPr>
          </a:p>
        </p:txBody>
      </p:sp>
      <p:sp>
        <p:nvSpPr>
          <p:cNvPr id="112657" name="Line 17"/>
          <p:cNvSpPr>
            <a:spLocks noChangeShapeType="1"/>
          </p:cNvSpPr>
          <p:nvPr/>
        </p:nvSpPr>
        <p:spPr bwMode="auto">
          <a:xfrm flipH="1">
            <a:off x="2192624" y="2636838"/>
            <a:ext cx="1476375" cy="11350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8" name="Line 18"/>
          <p:cNvSpPr>
            <a:spLocks noChangeShapeType="1"/>
          </p:cNvSpPr>
          <p:nvPr/>
        </p:nvSpPr>
        <p:spPr bwMode="auto">
          <a:xfrm flipV="1">
            <a:off x="2672048" y="3068638"/>
            <a:ext cx="925512" cy="7921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9" name="Line 19"/>
          <p:cNvSpPr>
            <a:spLocks noChangeShapeType="1"/>
          </p:cNvSpPr>
          <p:nvPr/>
        </p:nvSpPr>
        <p:spPr bwMode="auto">
          <a:xfrm>
            <a:off x="6077594" y="3710548"/>
            <a:ext cx="1826484" cy="16430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0" name="Line 20"/>
          <p:cNvSpPr>
            <a:spLocks noChangeShapeType="1"/>
          </p:cNvSpPr>
          <p:nvPr/>
        </p:nvSpPr>
        <p:spPr bwMode="auto">
          <a:xfrm flipH="1" flipV="1">
            <a:off x="6608677" y="3710549"/>
            <a:ext cx="1169863" cy="113275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6" name="Text Box 21"/>
          <p:cNvSpPr txBox="1">
            <a:spLocks noChangeArrowheads="1"/>
          </p:cNvSpPr>
          <p:nvPr/>
        </p:nvSpPr>
        <p:spPr bwMode="auto">
          <a:xfrm>
            <a:off x="9745379" y="627064"/>
            <a:ext cx="1728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latin typeface="微软雅黑" panose="020B0503020204020204" pitchFamily="34" charset="-122"/>
                <a:ea typeface="微软雅黑" panose="020B0503020204020204" pitchFamily="34" charset="-122"/>
              </a:rPr>
              <a:t>典型交互</a:t>
            </a:r>
            <a:endParaRPr lang="en-US" altLang="zh-CN" sz="2800" b="1" dirty="0">
              <a:latin typeface="微软雅黑" panose="020B0503020204020204" pitchFamily="34" charset="-122"/>
              <a:ea typeface="微软雅黑" panose="020B0503020204020204" pitchFamily="34" charset="-122"/>
            </a:endParaRPr>
          </a:p>
        </p:txBody>
      </p:sp>
      <p:sp>
        <p:nvSpPr>
          <p:cNvPr id="37897" name="Rectangle 24"/>
          <p:cNvSpPr>
            <a:spLocks noChangeArrowheads="1"/>
          </p:cNvSpPr>
          <p:nvPr/>
        </p:nvSpPr>
        <p:spPr bwMode="auto">
          <a:xfrm>
            <a:off x="1509998" y="260351"/>
            <a:ext cx="1162050" cy="504825"/>
          </a:xfrm>
          <a:prstGeom prst="rect">
            <a:avLst/>
          </a:prstGeom>
          <a:solidFill>
            <a:srgbClr val="FFFF00">
              <a:alpha val="41000"/>
            </a:srgbClr>
          </a:solidFill>
          <a:ln w="9525">
            <a:solidFill>
              <a:schemeClr val="tx1"/>
            </a:solidFill>
            <a:miter lim="800000"/>
            <a:headEnd/>
            <a:tailEnd/>
          </a:ln>
        </p:spPr>
        <p:txBody>
          <a:bodyPr wrap="none" anchor="ctr"/>
          <a:lstStyle/>
          <a:p>
            <a:pPr algn="ctr"/>
            <a:r>
              <a:rPr lang="en-US" altLang="zh-CN" sz="2400" b="1" dirty="0">
                <a:latin typeface="微软雅黑" panose="020B0503020204020204" pitchFamily="34" charset="-122"/>
                <a:ea typeface="微软雅黑" panose="020B0503020204020204" pitchFamily="34" charset="-122"/>
              </a:rPr>
              <a:t>:Client</a:t>
            </a:r>
          </a:p>
        </p:txBody>
      </p:sp>
      <p:sp>
        <p:nvSpPr>
          <p:cNvPr id="37898" name="Text Box 27"/>
          <p:cNvSpPr txBox="1">
            <a:spLocks noChangeArrowheads="1"/>
          </p:cNvSpPr>
          <p:nvPr/>
        </p:nvSpPr>
        <p:spPr bwMode="auto">
          <a:xfrm>
            <a:off x="4151314" y="260351"/>
            <a:ext cx="5113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p>
        </p:txBody>
      </p:sp>
      <p:sp>
        <p:nvSpPr>
          <p:cNvPr id="112668" name="Rectangle 28"/>
          <p:cNvSpPr>
            <a:spLocks noChangeArrowheads="1"/>
          </p:cNvSpPr>
          <p:nvPr/>
        </p:nvSpPr>
        <p:spPr bwMode="auto">
          <a:xfrm>
            <a:off x="3359151" y="84643"/>
            <a:ext cx="544320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b="1" dirty="0" err="1">
                <a:latin typeface="微软雅黑" panose="020B0503020204020204" pitchFamily="34" charset="-122"/>
                <a:ea typeface="微软雅黑" panose="020B0503020204020204" pitchFamily="34" charset="-122"/>
              </a:rPr>
              <a:t>BusinessMediator</a:t>
            </a:r>
            <a:r>
              <a:rPr lang="en-US" altLang="zh-CN" sz="1600" b="1" dirty="0">
                <a:latin typeface="微软雅黑" panose="020B0503020204020204" pitchFamily="34" charset="-122"/>
                <a:ea typeface="微软雅黑" panose="020B0503020204020204" pitchFamily="34" charset="-122"/>
              </a:rPr>
              <a:t>  m = new </a:t>
            </a:r>
            <a:r>
              <a:rPr lang="en-US" altLang="zh-CN" sz="1600" b="1" dirty="0" err="1">
                <a:latin typeface="微软雅黑" panose="020B0503020204020204" pitchFamily="34" charset="-122"/>
                <a:ea typeface="微软雅黑" panose="020B0503020204020204" pitchFamily="34" charset="-122"/>
              </a:rPr>
              <a:t>BusinessMediator</a:t>
            </a:r>
            <a:r>
              <a:rPr lang="en-US" altLang="zh-CN" sz="1600" b="1" dirty="0">
                <a:latin typeface="微软雅黑" panose="020B0503020204020204" pitchFamily="34" charset="-122"/>
                <a:ea typeface="微软雅黑" panose="020B0503020204020204" pitchFamily="34" charset="-122"/>
              </a:rPr>
              <a:t>();</a:t>
            </a:r>
          </a:p>
          <a:p>
            <a:r>
              <a:rPr lang="en-US" altLang="zh-CN" sz="1600" b="1" dirty="0">
                <a:latin typeface="微软雅黑" panose="020B0503020204020204" pitchFamily="34" charset="-122"/>
                <a:ea typeface="微软雅黑" panose="020B0503020204020204" pitchFamily="34" charset="-122"/>
              </a:rPr>
              <a:t>h=new </a:t>
            </a:r>
            <a:r>
              <a:rPr lang="en-US" altLang="zh-CN" sz="1600" b="1" dirty="0" err="1">
                <a:latin typeface="微软雅黑" panose="020B0503020204020204" pitchFamily="34" charset="-122"/>
                <a:ea typeface="微软雅黑" panose="020B0503020204020204" pitchFamily="34" charset="-122"/>
              </a:rPr>
              <a:t>HotelGUI</a:t>
            </a:r>
            <a:r>
              <a:rPr lang="en-US" altLang="zh-CN" sz="1600" b="1" dirty="0">
                <a:latin typeface="微软雅黑" panose="020B0503020204020204" pitchFamily="34" charset="-122"/>
                <a:ea typeface="微软雅黑" panose="020B0503020204020204" pitchFamily="34" charset="-122"/>
              </a:rPr>
              <a:t>(m);  m.</a:t>
            </a:r>
            <a:r>
              <a:rPr lang="en-US" altLang="zh-CN" sz="1600" b="1" dirty="0">
                <a:solidFill>
                  <a:srgbClr val="000000"/>
                </a:solidFill>
                <a:latin typeface="微软雅黑" panose="020B0503020204020204" pitchFamily="34" charset="-122"/>
                <a:ea typeface="微软雅黑" panose="020B0503020204020204" pitchFamily="34" charset="-122"/>
              </a:rPr>
              <a:t> register(h)</a:t>
            </a:r>
            <a:endParaRPr lang="en-US" altLang="zh-CN" sz="16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T=new </a:t>
            </a:r>
            <a:r>
              <a:rPr lang="en-US" altLang="zh-CN" sz="1600" b="1" dirty="0" err="1">
                <a:latin typeface="微软雅黑" panose="020B0503020204020204" pitchFamily="34" charset="-122"/>
                <a:ea typeface="微软雅黑" panose="020B0503020204020204" pitchFamily="34" charset="-122"/>
              </a:rPr>
              <a:t>TourGUI</a:t>
            </a:r>
            <a:r>
              <a:rPr lang="en-US" altLang="zh-CN" sz="1600" b="1" dirty="0">
                <a:latin typeface="微软雅黑" panose="020B0503020204020204" pitchFamily="34" charset="-122"/>
                <a:ea typeface="微软雅黑" panose="020B0503020204020204" pitchFamily="34" charset="-122"/>
              </a:rPr>
              <a:t>(mediator); m.</a:t>
            </a:r>
            <a:r>
              <a:rPr lang="en-US" altLang="zh-CN" sz="1600" b="1" dirty="0">
                <a:solidFill>
                  <a:srgbClr val="000000"/>
                </a:solidFill>
                <a:latin typeface="微软雅黑" panose="020B0503020204020204" pitchFamily="34" charset="-122"/>
                <a:ea typeface="微软雅黑" panose="020B0503020204020204" pitchFamily="34" charset="-122"/>
              </a:rPr>
              <a:t> register(t)</a:t>
            </a:r>
            <a:endParaRPr lang="en-US" altLang="zh-CN" sz="1600" b="1" dirty="0">
              <a:latin typeface="微软雅黑" panose="020B0503020204020204" pitchFamily="34" charset="-122"/>
              <a:ea typeface="微软雅黑" panose="020B0503020204020204" pitchFamily="34" charset="-122"/>
            </a:endParaRPr>
          </a:p>
        </p:txBody>
      </p:sp>
      <p:sp>
        <p:nvSpPr>
          <p:cNvPr id="112669" name="Line 29"/>
          <p:cNvSpPr>
            <a:spLocks noChangeShapeType="1"/>
          </p:cNvSpPr>
          <p:nvPr/>
        </p:nvSpPr>
        <p:spPr bwMode="auto">
          <a:xfrm>
            <a:off x="2157698" y="765175"/>
            <a:ext cx="1439862" cy="1778000"/>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70" name="Line 30"/>
          <p:cNvSpPr>
            <a:spLocks noChangeShapeType="1"/>
          </p:cNvSpPr>
          <p:nvPr/>
        </p:nvSpPr>
        <p:spPr bwMode="auto">
          <a:xfrm>
            <a:off x="1941798" y="765176"/>
            <a:ext cx="0" cy="3095625"/>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2674" name="Group 34"/>
          <p:cNvGrpSpPr>
            <a:grpSpLocks/>
          </p:cNvGrpSpPr>
          <p:nvPr/>
        </p:nvGrpSpPr>
        <p:grpSpPr bwMode="auto">
          <a:xfrm>
            <a:off x="2672046" y="636588"/>
            <a:ext cx="6833695" cy="3224212"/>
            <a:chOff x="1474" y="346"/>
            <a:chExt cx="3356" cy="1814"/>
          </a:xfrm>
        </p:grpSpPr>
        <p:sp>
          <p:nvSpPr>
            <p:cNvPr id="37903" name="Line 32"/>
            <p:cNvSpPr>
              <a:spLocks noChangeShapeType="1"/>
            </p:cNvSpPr>
            <p:nvPr/>
          </p:nvSpPr>
          <p:spPr bwMode="auto">
            <a:xfrm>
              <a:off x="1474" y="346"/>
              <a:ext cx="335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33"/>
            <p:cNvSpPr>
              <a:spLocks noChangeShapeType="1"/>
            </p:cNvSpPr>
            <p:nvPr/>
          </p:nvSpPr>
          <p:spPr bwMode="auto">
            <a:xfrm>
              <a:off x="4830" y="346"/>
              <a:ext cx="0" cy="181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7905" name="组合 2"/>
          <p:cNvGrpSpPr>
            <a:grpSpLocks/>
          </p:cNvGrpSpPr>
          <p:nvPr/>
        </p:nvGrpSpPr>
        <p:grpSpPr bwMode="auto">
          <a:xfrm>
            <a:off x="315630" y="3860801"/>
            <a:ext cx="3824284" cy="2881313"/>
            <a:chOff x="107948" y="3716338"/>
            <a:chExt cx="2555876" cy="2881312"/>
          </a:xfrm>
        </p:grpSpPr>
        <p:sp>
          <p:nvSpPr>
            <p:cNvPr id="37906" name="Rectangle 5"/>
            <p:cNvSpPr>
              <a:spLocks noChangeArrowheads="1"/>
            </p:cNvSpPr>
            <p:nvPr/>
          </p:nvSpPr>
          <p:spPr bwMode="auto">
            <a:xfrm>
              <a:off x="107948" y="3716338"/>
              <a:ext cx="2551907" cy="504825"/>
            </a:xfrm>
            <a:prstGeom prst="rect">
              <a:avLst/>
            </a:prstGeom>
            <a:solidFill>
              <a:schemeClr val="bg1"/>
            </a:solidFill>
            <a:ln w="9525">
              <a:solidFill>
                <a:schemeClr val="tx1"/>
              </a:solidFill>
              <a:miter lim="800000"/>
              <a:headEnd/>
              <a:tailEnd/>
            </a:ln>
          </p:spPr>
          <p:txBody>
            <a:bodyPr wrap="none" anchor="ctr"/>
            <a:lstStyle/>
            <a:p>
              <a:pPr algn="ctr"/>
              <a:r>
                <a:rPr lang="en-US" altLang="zh-CN" sz="2000" b="1" dirty="0"/>
                <a:t>:</a:t>
              </a:r>
              <a:r>
                <a:rPr lang="en-US" altLang="zh-CN" sz="2400" b="1" dirty="0" err="1">
                  <a:latin typeface="微软雅黑" panose="020B0503020204020204" pitchFamily="34" charset="-122"/>
                  <a:ea typeface="微软雅黑" panose="020B0503020204020204" pitchFamily="34" charset="-122"/>
                </a:rPr>
                <a:t>HotelGUI</a:t>
              </a:r>
              <a:endParaRPr lang="en-US" altLang="zh-CN" sz="2400" b="1" dirty="0">
                <a:latin typeface="微软雅黑" panose="020B0503020204020204" pitchFamily="34" charset="-122"/>
                <a:ea typeface="微软雅黑" panose="020B0503020204020204" pitchFamily="34" charset="-122"/>
              </a:endParaRPr>
            </a:p>
          </p:txBody>
        </p:sp>
        <p:sp>
          <p:nvSpPr>
            <p:cNvPr id="37907" name="Rectangle 6"/>
            <p:cNvSpPr>
              <a:spLocks noChangeArrowheads="1"/>
            </p:cNvSpPr>
            <p:nvPr/>
          </p:nvSpPr>
          <p:spPr bwMode="auto">
            <a:xfrm>
              <a:off x="107950" y="4149725"/>
              <a:ext cx="2551906" cy="431800"/>
            </a:xfrm>
            <a:prstGeom prst="rect">
              <a:avLst/>
            </a:prstGeom>
            <a:solidFill>
              <a:schemeClr val="bg1"/>
            </a:solidFill>
            <a:ln w="9525">
              <a:solidFill>
                <a:schemeClr val="tx1"/>
              </a:solidFill>
              <a:miter lim="800000"/>
              <a:headEnd/>
              <a:tailEnd/>
            </a:ln>
          </p:spPr>
          <p:txBody>
            <a:bodyPr wrap="none" anchor="ctr"/>
            <a:lstStyle/>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mdtr</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TourMediator</a:t>
              </a:r>
              <a:r>
                <a:rPr lang="en-US" altLang="zh-CN" sz="2000" b="1" dirty="0">
                  <a:latin typeface="微软雅黑" panose="020B0503020204020204" pitchFamily="34" charset="-122"/>
                  <a:ea typeface="微软雅黑" panose="020B0503020204020204" pitchFamily="34" charset="-122"/>
                </a:rPr>
                <a:t> </a:t>
              </a:r>
            </a:p>
          </p:txBody>
        </p:sp>
        <p:sp>
          <p:nvSpPr>
            <p:cNvPr id="37908" name="Rectangle 7"/>
            <p:cNvSpPr>
              <a:spLocks noChangeArrowheads="1"/>
            </p:cNvSpPr>
            <p:nvPr/>
          </p:nvSpPr>
          <p:spPr bwMode="auto">
            <a:xfrm>
              <a:off x="107949" y="4581525"/>
              <a:ext cx="2555875" cy="2016125"/>
            </a:xfrm>
            <a:prstGeom prst="rect">
              <a:avLst/>
            </a:prstGeom>
            <a:solidFill>
              <a:schemeClr val="bg1"/>
            </a:solidFill>
            <a:ln w="9525">
              <a:solidFill>
                <a:schemeClr val="tx1"/>
              </a:solidFill>
              <a:miter lim="800000"/>
              <a:headEnd/>
              <a:tailEnd/>
            </a:ln>
          </p:spPr>
          <p:txBody>
            <a:bodyPr wrap="none" lIns="0" rIns="0" anchor="ctr"/>
            <a:lstStyle/>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HotelGUI</a:t>
              </a:r>
              <a:r>
                <a:rPr lang="en-US" altLang="zh-CN" sz="1400" b="1" dirty="0">
                  <a:latin typeface="微软雅黑" panose="020B0503020204020204" pitchFamily="34" charset="-122"/>
                  <a:ea typeface="微软雅黑" panose="020B0503020204020204" pitchFamily="34" charset="-122"/>
                </a:rPr>
                <a:t>(mediator);</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getCusName</a:t>
              </a:r>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getCusID</a:t>
              </a:r>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getCusNation</a:t>
              </a:r>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addCustomer</a:t>
              </a:r>
              <a:r>
                <a:rPr lang="en-US" altLang="zh-CN" sz="1400" b="1" dirty="0">
                  <a:latin typeface="微软雅黑" panose="020B0503020204020204" pitchFamily="34" charset="-122"/>
                  <a:ea typeface="微软雅黑" panose="020B0503020204020204" pitchFamily="34" charset="-122"/>
                </a:rPr>
                <a:t>(String c);</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addPossibleCustomer</a:t>
              </a:r>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displayInfo</a:t>
              </a:r>
              <a:r>
                <a:rPr lang="en-US" altLang="zh-CN" sz="1400" b="1" dirty="0">
                  <a:latin typeface="微软雅黑" panose="020B0503020204020204" pitchFamily="34" charset="-122"/>
                  <a:ea typeface="微软雅黑" panose="020B0503020204020204" pitchFamily="34" charset="-122"/>
                </a:rPr>
                <a:t>(String txt)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writeCusToXmlFile</a:t>
              </a:r>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cus</a:t>
              </a:r>
              <a:r>
                <a:rPr lang="en-US" altLang="zh-CN" sz="1400" b="1" dirty="0">
                  <a:latin typeface="微软雅黑" panose="020B0503020204020204" pitchFamily="34" charset="-122"/>
                  <a:ea typeface="微软雅黑" panose="020B0503020204020204" pitchFamily="34" charset="-122"/>
                </a:rPr>
                <a:t>: String[])</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writeCandidateCusToXmlFile</a:t>
              </a:r>
              <a:r>
                <a:rPr lang="en-US" altLang="zh-CN" sz="1400" b="1" dirty="0">
                  <a:latin typeface="微软雅黑" panose="020B0503020204020204" pitchFamily="34" charset="-122"/>
                  <a:ea typeface="微软雅黑" panose="020B0503020204020204" pitchFamily="34" charset="-122"/>
                </a:rPr>
                <a:t>(c: String[])</a:t>
              </a:r>
            </a:p>
          </p:txBody>
        </p:sp>
      </p:grpSp>
      <p:sp>
        <p:nvSpPr>
          <p:cNvPr id="112679" name="Line 39"/>
          <p:cNvSpPr>
            <a:spLocks noChangeShapeType="1"/>
          </p:cNvSpPr>
          <p:nvPr/>
        </p:nvSpPr>
        <p:spPr bwMode="auto">
          <a:xfrm flipH="1">
            <a:off x="4872038" y="512763"/>
            <a:ext cx="863600" cy="1778000"/>
          </a:xfrm>
          <a:prstGeom prst="line">
            <a:avLst/>
          </a:prstGeom>
          <a:noFill/>
          <a:ln w="1905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21"/>
          <p:cNvSpPr txBox="1">
            <a:spLocks noChangeArrowheads="1"/>
          </p:cNvSpPr>
          <p:nvPr/>
        </p:nvSpPr>
        <p:spPr bwMode="auto">
          <a:xfrm>
            <a:off x="9764820" y="1463677"/>
            <a:ext cx="15843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1" dirty="0">
                <a:solidFill>
                  <a:srgbClr val="0000CC"/>
                </a:solidFill>
                <a:latin typeface="微软雅黑" panose="020B0503020204020204" pitchFamily="34" charset="-122"/>
                <a:ea typeface="微软雅黑" panose="020B0503020204020204" pitchFamily="34" charset="-122"/>
              </a:rPr>
              <a:t>程序运行至此，</a:t>
            </a:r>
            <a:r>
              <a:rPr lang="en-US" altLang="zh-CN" sz="2000" b="1" dirty="0">
                <a:solidFill>
                  <a:srgbClr val="0000CC"/>
                </a:solidFill>
                <a:latin typeface="微软雅黑" panose="020B0503020204020204" pitchFamily="34" charset="-122"/>
                <a:ea typeface="微软雅黑" panose="020B0503020204020204" pitchFamily="34" charset="-122"/>
              </a:rPr>
              <a:t>2</a:t>
            </a:r>
            <a:r>
              <a:rPr lang="zh-CN" altLang="en-US" sz="2000" b="1" dirty="0">
                <a:solidFill>
                  <a:srgbClr val="0000CC"/>
                </a:solidFill>
                <a:latin typeface="微软雅黑" panose="020B0503020204020204" pitchFamily="34" charset="-122"/>
                <a:ea typeface="微软雅黑" panose="020B0503020204020204" pitchFamily="34" charset="-122"/>
              </a:rPr>
              <a:t>个对象都与中介者对象绑定了</a:t>
            </a:r>
            <a:endParaRPr lang="en-US" altLang="zh-CN" sz="2000" b="1" dirty="0">
              <a:solidFill>
                <a:srgbClr val="0000CC"/>
              </a:solidFill>
              <a:latin typeface="微软雅黑" panose="020B0503020204020204" pitchFamily="34" charset="-122"/>
              <a:ea typeface="微软雅黑" panose="020B0503020204020204" pitchFamily="34" charset="-122"/>
            </a:endParaRPr>
          </a:p>
        </p:txBody>
      </p:sp>
      <p:grpSp>
        <p:nvGrpSpPr>
          <p:cNvPr id="37911" name="组合 40"/>
          <p:cNvGrpSpPr>
            <a:grpSpLocks/>
          </p:cNvGrpSpPr>
          <p:nvPr/>
        </p:nvGrpSpPr>
        <p:grpSpPr bwMode="auto">
          <a:xfrm>
            <a:off x="7894095" y="3850753"/>
            <a:ext cx="3942861" cy="2881313"/>
            <a:chOff x="107948" y="3716338"/>
            <a:chExt cx="2555876" cy="2881312"/>
          </a:xfrm>
        </p:grpSpPr>
        <p:sp>
          <p:nvSpPr>
            <p:cNvPr id="37912" name="Rectangle 5"/>
            <p:cNvSpPr>
              <a:spLocks noChangeArrowheads="1"/>
            </p:cNvSpPr>
            <p:nvPr/>
          </p:nvSpPr>
          <p:spPr bwMode="auto">
            <a:xfrm>
              <a:off x="107948" y="3716338"/>
              <a:ext cx="2551907" cy="504825"/>
            </a:xfrm>
            <a:prstGeom prst="rect">
              <a:avLst/>
            </a:prstGeom>
            <a:solidFill>
              <a:schemeClr val="bg1"/>
            </a:solidFill>
            <a:ln w="9525">
              <a:solidFill>
                <a:schemeClr val="tx1"/>
              </a:solidFill>
              <a:miter lim="800000"/>
              <a:headEnd/>
              <a:tailEnd/>
            </a:ln>
          </p:spPr>
          <p:txBody>
            <a:bodyPr wrap="none" anchor="ctr"/>
            <a:lstStyle/>
            <a:p>
              <a:pPr algn="ctr"/>
              <a:r>
                <a:rPr lang="en-US" altLang="zh-CN" sz="2000" b="1" dirty="0"/>
                <a:t>:</a:t>
              </a:r>
              <a:r>
                <a:rPr lang="en-US" altLang="zh-CN" sz="2400" b="1" dirty="0" err="1">
                  <a:latin typeface="微软雅黑" panose="020B0503020204020204" pitchFamily="34" charset="-122"/>
                  <a:ea typeface="微软雅黑" panose="020B0503020204020204" pitchFamily="34" charset="-122"/>
                </a:rPr>
                <a:t>TourGUI</a:t>
              </a:r>
              <a:endParaRPr lang="en-US" altLang="zh-CN" sz="2400" b="1" dirty="0">
                <a:latin typeface="微软雅黑" panose="020B0503020204020204" pitchFamily="34" charset="-122"/>
                <a:ea typeface="微软雅黑" panose="020B0503020204020204" pitchFamily="34" charset="-122"/>
              </a:endParaRPr>
            </a:p>
          </p:txBody>
        </p:sp>
        <p:sp>
          <p:nvSpPr>
            <p:cNvPr id="37913" name="Rectangle 6"/>
            <p:cNvSpPr>
              <a:spLocks noChangeArrowheads="1"/>
            </p:cNvSpPr>
            <p:nvPr/>
          </p:nvSpPr>
          <p:spPr bwMode="auto">
            <a:xfrm>
              <a:off x="107950" y="4149725"/>
              <a:ext cx="2551906" cy="431800"/>
            </a:xfrm>
            <a:prstGeom prst="rect">
              <a:avLst/>
            </a:prstGeom>
            <a:solidFill>
              <a:schemeClr val="bg1"/>
            </a:solidFill>
            <a:ln w="9525">
              <a:solidFill>
                <a:schemeClr val="tx1"/>
              </a:solidFill>
              <a:miter lim="800000"/>
              <a:headEnd/>
              <a:tailEnd/>
            </a:ln>
          </p:spPr>
          <p:txBody>
            <a:bodyPr wrap="none" anchor="ctr"/>
            <a:lstStyle/>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mdtr</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TourMediator</a:t>
              </a:r>
              <a:r>
                <a:rPr lang="en-US" altLang="zh-CN" sz="2000" b="1" dirty="0">
                  <a:latin typeface="微软雅黑" panose="020B0503020204020204" pitchFamily="34" charset="-122"/>
                  <a:ea typeface="微软雅黑" panose="020B0503020204020204" pitchFamily="34" charset="-122"/>
                </a:rPr>
                <a:t> </a:t>
              </a:r>
            </a:p>
          </p:txBody>
        </p:sp>
        <p:sp>
          <p:nvSpPr>
            <p:cNvPr id="37914" name="Rectangle 7"/>
            <p:cNvSpPr>
              <a:spLocks noChangeArrowheads="1"/>
            </p:cNvSpPr>
            <p:nvPr/>
          </p:nvSpPr>
          <p:spPr bwMode="auto">
            <a:xfrm>
              <a:off x="107949" y="4581525"/>
              <a:ext cx="2555875" cy="2016125"/>
            </a:xfrm>
            <a:prstGeom prst="rect">
              <a:avLst/>
            </a:prstGeom>
            <a:solidFill>
              <a:schemeClr val="bg1"/>
            </a:solidFill>
            <a:ln w="9525">
              <a:solidFill>
                <a:schemeClr val="tx1"/>
              </a:solidFill>
              <a:miter lim="800000"/>
              <a:headEnd/>
              <a:tailEnd/>
            </a:ln>
          </p:spPr>
          <p:txBody>
            <a:bodyPr wrap="none" lIns="0" rIns="0" anchor="ctr"/>
            <a:lstStyle/>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HotelGUI</a:t>
              </a:r>
              <a:r>
                <a:rPr lang="en-US" altLang="zh-CN" sz="1400" b="1" dirty="0">
                  <a:latin typeface="微软雅黑" panose="020B0503020204020204" pitchFamily="34" charset="-122"/>
                  <a:ea typeface="微软雅黑" panose="020B0503020204020204" pitchFamily="34" charset="-122"/>
                </a:rPr>
                <a:t>(mediator);</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getCusName</a:t>
              </a:r>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getCusID</a:t>
              </a:r>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getCusNation</a:t>
              </a:r>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addCustomer</a:t>
              </a:r>
              <a:r>
                <a:rPr lang="en-US" altLang="zh-CN" sz="1400" b="1" dirty="0">
                  <a:latin typeface="微软雅黑" panose="020B0503020204020204" pitchFamily="34" charset="-122"/>
                  <a:ea typeface="微软雅黑" panose="020B0503020204020204" pitchFamily="34" charset="-122"/>
                </a:rPr>
                <a:t>(String c);</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addPossibleCustomer</a:t>
              </a:r>
              <a:r>
                <a:rPr lang="en-US" altLang="zh-CN" sz="1400" b="1" dirty="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displayInfo</a:t>
              </a:r>
              <a:r>
                <a:rPr lang="en-US" altLang="zh-CN" sz="1400" b="1" dirty="0">
                  <a:latin typeface="微软雅黑" panose="020B0503020204020204" pitchFamily="34" charset="-122"/>
                  <a:ea typeface="微软雅黑" panose="020B0503020204020204" pitchFamily="34" charset="-122"/>
                </a:rPr>
                <a:t>(String txt)</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writeCusToXmlFile</a:t>
              </a:r>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cus</a:t>
              </a:r>
              <a:r>
                <a:rPr lang="en-US" altLang="zh-CN" sz="1400" b="1" dirty="0">
                  <a:latin typeface="微软雅黑" panose="020B0503020204020204" pitchFamily="34" charset="-122"/>
                  <a:ea typeface="微软雅黑" panose="020B0503020204020204" pitchFamily="34" charset="-122"/>
                </a:rPr>
                <a:t>: String[])</a:t>
              </a:r>
            </a:p>
            <a:p>
              <a:r>
                <a:rPr lang="en-US" altLang="zh-CN" sz="1400" b="1" dirty="0">
                  <a:latin typeface="微软雅黑" panose="020B0503020204020204" pitchFamily="34" charset="-122"/>
                  <a:ea typeface="微软雅黑" panose="020B0503020204020204" pitchFamily="34" charset="-122"/>
                </a:rPr>
                <a:t>+</a:t>
              </a:r>
              <a:r>
                <a:rPr lang="en-US" altLang="zh-CN" sz="1400" b="1" dirty="0" err="1">
                  <a:latin typeface="微软雅黑" panose="020B0503020204020204" pitchFamily="34" charset="-122"/>
                  <a:ea typeface="微软雅黑" panose="020B0503020204020204" pitchFamily="34" charset="-122"/>
                </a:rPr>
                <a:t>writeCandidateCusToXmlFile</a:t>
              </a:r>
              <a:r>
                <a:rPr lang="en-US" altLang="zh-CN" sz="1400" b="1" dirty="0">
                  <a:latin typeface="微软雅黑" panose="020B0503020204020204" pitchFamily="34" charset="-122"/>
                  <a:ea typeface="微软雅黑" panose="020B0503020204020204" pitchFamily="34" charset="-122"/>
                </a:rPr>
                <a:t>(c: String[])</a:t>
              </a:r>
            </a:p>
          </p:txBody>
        </p:sp>
      </p:grpSp>
      <p:sp>
        <p:nvSpPr>
          <p:cNvPr id="112681" name="Line 41"/>
          <p:cNvSpPr>
            <a:spLocks noChangeShapeType="1"/>
          </p:cNvSpPr>
          <p:nvPr/>
        </p:nvSpPr>
        <p:spPr bwMode="auto">
          <a:xfrm flipH="1">
            <a:off x="6519864" y="765175"/>
            <a:ext cx="187325" cy="1525588"/>
          </a:xfrm>
          <a:prstGeom prst="line">
            <a:avLst/>
          </a:prstGeom>
          <a:noFill/>
          <a:ln w="1905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429355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2668">
                                            <p:txEl>
                                              <p:pRg st="0" end="0"/>
                                            </p:txEl>
                                          </p:spTgt>
                                        </p:tgtEl>
                                        <p:attrNameLst>
                                          <p:attrName>style.visibility</p:attrName>
                                        </p:attrNameLst>
                                      </p:cBhvr>
                                      <p:to>
                                        <p:strVal val="visible"/>
                                      </p:to>
                                    </p:set>
                                    <p:anim calcmode="lin" valueType="num">
                                      <p:cBhvr>
                                        <p:cTn id="7" dur="1000" fill="hold"/>
                                        <p:tgtEl>
                                          <p:spTgt spid="112668">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266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2668">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12669"/>
                                        </p:tgtEl>
                                        <p:attrNameLst>
                                          <p:attrName>style.visibility</p:attrName>
                                        </p:attrNameLst>
                                      </p:cBhvr>
                                      <p:to>
                                        <p:strVal val="visible"/>
                                      </p:to>
                                    </p:set>
                                    <p:anim calcmode="lin" valueType="num">
                                      <p:cBhvr>
                                        <p:cTn id="14" dur="1000" fill="hold"/>
                                        <p:tgtEl>
                                          <p:spTgt spid="112669"/>
                                        </p:tgtEl>
                                        <p:attrNameLst>
                                          <p:attrName>ppt_x</p:attrName>
                                        </p:attrNameLst>
                                      </p:cBhvr>
                                      <p:tavLst>
                                        <p:tav tm="0">
                                          <p:val>
                                            <p:strVal val="#ppt_x-.2"/>
                                          </p:val>
                                        </p:tav>
                                        <p:tav tm="100000">
                                          <p:val>
                                            <p:strVal val="#ppt_x"/>
                                          </p:val>
                                        </p:tav>
                                      </p:tavLst>
                                    </p:anim>
                                    <p:anim calcmode="lin" valueType="num">
                                      <p:cBhvr>
                                        <p:cTn id="15" dur="1000" fill="hold"/>
                                        <p:tgtEl>
                                          <p:spTgt spid="11266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26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2668">
                                            <p:txEl>
                                              <p:pRg st="1" end="1"/>
                                            </p:txEl>
                                          </p:spTgt>
                                        </p:tgtEl>
                                        <p:attrNameLst>
                                          <p:attrName>style.visibility</p:attrName>
                                        </p:attrNameLst>
                                      </p:cBhvr>
                                      <p:to>
                                        <p:strVal val="visible"/>
                                      </p:to>
                                    </p:set>
                                    <p:anim calcmode="lin" valueType="num">
                                      <p:cBhvr>
                                        <p:cTn id="21" dur="1000" fill="hold"/>
                                        <p:tgtEl>
                                          <p:spTgt spid="112668">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11266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2668">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12670"/>
                                        </p:tgtEl>
                                        <p:attrNameLst>
                                          <p:attrName>style.visibility</p:attrName>
                                        </p:attrNameLst>
                                      </p:cBhvr>
                                      <p:to>
                                        <p:strVal val="visible"/>
                                      </p:to>
                                    </p:set>
                                    <p:anim calcmode="lin" valueType="num">
                                      <p:cBhvr>
                                        <p:cTn id="28" dur="1000" fill="hold"/>
                                        <p:tgtEl>
                                          <p:spTgt spid="112670"/>
                                        </p:tgtEl>
                                        <p:attrNameLst>
                                          <p:attrName>ppt_x</p:attrName>
                                        </p:attrNameLst>
                                      </p:cBhvr>
                                      <p:tavLst>
                                        <p:tav tm="0">
                                          <p:val>
                                            <p:strVal val="#ppt_x-.2"/>
                                          </p:val>
                                        </p:tav>
                                        <p:tav tm="100000">
                                          <p:val>
                                            <p:strVal val="#ppt_x"/>
                                          </p:val>
                                        </p:tav>
                                      </p:tavLst>
                                    </p:anim>
                                    <p:anim calcmode="lin" valueType="num">
                                      <p:cBhvr>
                                        <p:cTn id="29" dur="1000" fill="hold"/>
                                        <p:tgtEl>
                                          <p:spTgt spid="112670"/>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267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112658"/>
                                        </p:tgtEl>
                                        <p:attrNameLst>
                                          <p:attrName>style.visibility</p:attrName>
                                        </p:attrNameLst>
                                      </p:cBhvr>
                                      <p:to>
                                        <p:strVal val="visible"/>
                                      </p:to>
                                    </p:set>
                                    <p:anim calcmode="lin" valueType="num">
                                      <p:cBhvr>
                                        <p:cTn id="35" dur="1000" fill="hold"/>
                                        <p:tgtEl>
                                          <p:spTgt spid="112658"/>
                                        </p:tgtEl>
                                        <p:attrNameLst>
                                          <p:attrName>ppt_x</p:attrName>
                                        </p:attrNameLst>
                                      </p:cBhvr>
                                      <p:tavLst>
                                        <p:tav tm="0">
                                          <p:val>
                                            <p:strVal val="#ppt_x-.2"/>
                                          </p:val>
                                        </p:tav>
                                        <p:tav tm="100000">
                                          <p:val>
                                            <p:strVal val="#ppt_x"/>
                                          </p:val>
                                        </p:tav>
                                      </p:tavLst>
                                    </p:anim>
                                    <p:anim calcmode="lin" valueType="num">
                                      <p:cBhvr>
                                        <p:cTn id="36" dur="1000" fill="hold"/>
                                        <p:tgtEl>
                                          <p:spTgt spid="11265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26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112679"/>
                                        </p:tgtEl>
                                        <p:attrNameLst>
                                          <p:attrName>style.visibility</p:attrName>
                                        </p:attrNameLst>
                                      </p:cBhvr>
                                      <p:to>
                                        <p:strVal val="visible"/>
                                      </p:to>
                                    </p:set>
                                    <p:anim calcmode="lin" valueType="num">
                                      <p:cBhvr>
                                        <p:cTn id="42" dur="1000" fill="hold"/>
                                        <p:tgtEl>
                                          <p:spTgt spid="112679"/>
                                        </p:tgtEl>
                                        <p:attrNameLst>
                                          <p:attrName>ppt_x</p:attrName>
                                        </p:attrNameLst>
                                      </p:cBhvr>
                                      <p:tavLst>
                                        <p:tav tm="0">
                                          <p:val>
                                            <p:strVal val="#ppt_x-.2"/>
                                          </p:val>
                                        </p:tav>
                                        <p:tav tm="100000">
                                          <p:val>
                                            <p:strVal val="#ppt_x"/>
                                          </p:val>
                                        </p:tav>
                                      </p:tavLst>
                                    </p:anim>
                                    <p:anim calcmode="lin" valueType="num">
                                      <p:cBhvr>
                                        <p:cTn id="43" dur="1000" fill="hold"/>
                                        <p:tgtEl>
                                          <p:spTgt spid="11267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1267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112657"/>
                                        </p:tgtEl>
                                        <p:attrNameLst>
                                          <p:attrName>style.visibility</p:attrName>
                                        </p:attrNameLst>
                                      </p:cBhvr>
                                      <p:to>
                                        <p:strVal val="visible"/>
                                      </p:to>
                                    </p:set>
                                    <p:anim calcmode="lin" valueType="num">
                                      <p:cBhvr>
                                        <p:cTn id="49" dur="1000" fill="hold"/>
                                        <p:tgtEl>
                                          <p:spTgt spid="112657"/>
                                        </p:tgtEl>
                                        <p:attrNameLst>
                                          <p:attrName>ppt_x</p:attrName>
                                        </p:attrNameLst>
                                      </p:cBhvr>
                                      <p:tavLst>
                                        <p:tav tm="0">
                                          <p:val>
                                            <p:strVal val="#ppt_x-.2"/>
                                          </p:val>
                                        </p:tav>
                                        <p:tav tm="100000">
                                          <p:val>
                                            <p:strVal val="#ppt_x"/>
                                          </p:val>
                                        </p:tav>
                                      </p:tavLst>
                                    </p:anim>
                                    <p:anim calcmode="lin" valueType="num">
                                      <p:cBhvr>
                                        <p:cTn id="50" dur="1000" fill="hold"/>
                                        <p:tgtEl>
                                          <p:spTgt spid="112657"/>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1265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nodeType="clickEffect">
                                  <p:stCondLst>
                                    <p:cond delay="0"/>
                                  </p:stCondLst>
                                  <p:childTnLst>
                                    <p:set>
                                      <p:cBhvr>
                                        <p:cTn id="55" dur="1" fill="hold">
                                          <p:stCondLst>
                                            <p:cond delay="0"/>
                                          </p:stCondLst>
                                        </p:cTn>
                                        <p:tgtEl>
                                          <p:spTgt spid="112668">
                                            <p:txEl>
                                              <p:pRg st="2" end="2"/>
                                            </p:txEl>
                                          </p:spTgt>
                                        </p:tgtEl>
                                        <p:attrNameLst>
                                          <p:attrName>style.visibility</p:attrName>
                                        </p:attrNameLst>
                                      </p:cBhvr>
                                      <p:to>
                                        <p:strVal val="visible"/>
                                      </p:to>
                                    </p:set>
                                    <p:animEffect transition="in" filter="slide(fromBottom)">
                                      <p:cBhvr>
                                        <p:cTn id="56" dur="500"/>
                                        <p:tgtEl>
                                          <p:spTgt spid="112668">
                                            <p:txEl>
                                              <p:pRg st="2" end="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9" presetClass="entr" presetSubtype="0" fill="hold" nodeType="clickEffect">
                                  <p:stCondLst>
                                    <p:cond delay="0"/>
                                  </p:stCondLst>
                                  <p:childTnLst>
                                    <p:set>
                                      <p:cBhvr>
                                        <p:cTn id="60" dur="1" fill="hold">
                                          <p:stCondLst>
                                            <p:cond delay="0"/>
                                          </p:stCondLst>
                                        </p:cTn>
                                        <p:tgtEl>
                                          <p:spTgt spid="112674"/>
                                        </p:tgtEl>
                                        <p:attrNameLst>
                                          <p:attrName>style.visibility</p:attrName>
                                        </p:attrNameLst>
                                      </p:cBhvr>
                                      <p:to>
                                        <p:strVal val="visible"/>
                                      </p:to>
                                    </p:set>
                                    <p:anim calcmode="lin" valueType="num">
                                      <p:cBhvr>
                                        <p:cTn id="61" dur="1000" fill="hold"/>
                                        <p:tgtEl>
                                          <p:spTgt spid="112674"/>
                                        </p:tgtEl>
                                        <p:attrNameLst>
                                          <p:attrName>ppt_x</p:attrName>
                                        </p:attrNameLst>
                                      </p:cBhvr>
                                      <p:tavLst>
                                        <p:tav tm="0">
                                          <p:val>
                                            <p:strVal val="#ppt_x-.2"/>
                                          </p:val>
                                        </p:tav>
                                        <p:tav tm="100000">
                                          <p:val>
                                            <p:strVal val="#ppt_x"/>
                                          </p:val>
                                        </p:tav>
                                      </p:tavLst>
                                    </p:anim>
                                    <p:anim calcmode="lin" valueType="num">
                                      <p:cBhvr>
                                        <p:cTn id="62" dur="1000" fill="hold"/>
                                        <p:tgtEl>
                                          <p:spTgt spid="112674"/>
                                        </p:tgtEl>
                                        <p:attrNameLst>
                                          <p:attrName>ppt_y</p:attrName>
                                        </p:attrNameLst>
                                      </p:cBhvr>
                                      <p:tavLst>
                                        <p:tav tm="0">
                                          <p:val>
                                            <p:strVal val="#ppt_y"/>
                                          </p:val>
                                        </p:tav>
                                        <p:tav tm="100000">
                                          <p:val>
                                            <p:strVal val="#ppt_y"/>
                                          </p:val>
                                        </p:tav>
                                      </p:tavLst>
                                    </p:anim>
                                    <p:animEffect transition="in" filter="wipe(right)" prLst="gradientSize: 0.1">
                                      <p:cBhvr>
                                        <p:cTn id="63" dur="1000"/>
                                        <p:tgtEl>
                                          <p:spTgt spid="11267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4" fill="hold" grpId="0" nodeType="clickEffect">
                                  <p:stCondLst>
                                    <p:cond delay="0"/>
                                  </p:stCondLst>
                                  <p:childTnLst>
                                    <p:set>
                                      <p:cBhvr>
                                        <p:cTn id="67" dur="1" fill="hold">
                                          <p:stCondLst>
                                            <p:cond delay="0"/>
                                          </p:stCondLst>
                                        </p:cTn>
                                        <p:tgtEl>
                                          <p:spTgt spid="112660"/>
                                        </p:tgtEl>
                                        <p:attrNameLst>
                                          <p:attrName>style.visibility</p:attrName>
                                        </p:attrNameLst>
                                      </p:cBhvr>
                                      <p:to>
                                        <p:strVal val="visible"/>
                                      </p:to>
                                    </p:set>
                                    <p:animEffect transition="in" filter="slide(fromBottom)">
                                      <p:cBhvr>
                                        <p:cTn id="68" dur="500"/>
                                        <p:tgtEl>
                                          <p:spTgt spid="11266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12681"/>
                                        </p:tgtEl>
                                        <p:attrNameLst>
                                          <p:attrName>style.visibility</p:attrName>
                                        </p:attrNameLst>
                                      </p:cBhvr>
                                      <p:to>
                                        <p:strVal val="visible"/>
                                      </p:to>
                                    </p:set>
                                    <p:animEffect transition="in" filter="fade">
                                      <p:cBhvr>
                                        <p:cTn id="73" dur="1000"/>
                                        <p:tgtEl>
                                          <p:spTgt spid="112681"/>
                                        </p:tgtEl>
                                      </p:cBhvr>
                                    </p:animEffect>
                                    <p:anim calcmode="lin" valueType="num">
                                      <p:cBhvr>
                                        <p:cTn id="74" dur="1000" fill="hold"/>
                                        <p:tgtEl>
                                          <p:spTgt spid="112681"/>
                                        </p:tgtEl>
                                        <p:attrNameLst>
                                          <p:attrName>ppt_x</p:attrName>
                                        </p:attrNameLst>
                                      </p:cBhvr>
                                      <p:tavLst>
                                        <p:tav tm="0">
                                          <p:val>
                                            <p:strVal val="#ppt_x"/>
                                          </p:val>
                                        </p:tav>
                                        <p:tav tm="100000">
                                          <p:val>
                                            <p:strVal val="#ppt_x"/>
                                          </p:val>
                                        </p:tav>
                                      </p:tavLst>
                                    </p:anim>
                                    <p:anim calcmode="lin" valueType="num">
                                      <p:cBhvr>
                                        <p:cTn id="75" dur="1000" fill="hold"/>
                                        <p:tgtEl>
                                          <p:spTgt spid="112681"/>
                                        </p:tgtEl>
                                        <p:attrNameLst>
                                          <p:attrName>ppt_y</p:attrName>
                                        </p:attrNameLst>
                                      </p:cBhvr>
                                      <p:tavLst>
                                        <p:tav tm="0">
                                          <p:val>
                                            <p:strVal val="#ppt_y+.1"/>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112659"/>
                                        </p:tgtEl>
                                        <p:attrNameLst>
                                          <p:attrName>style.visibility</p:attrName>
                                        </p:attrNameLst>
                                      </p:cBhvr>
                                      <p:to>
                                        <p:strVal val="visible"/>
                                      </p:to>
                                    </p:set>
                                    <p:animEffect transition="in" filter="slide(fromBottom)">
                                      <p:cBhvr>
                                        <p:cTn id="80" dur="500"/>
                                        <p:tgtEl>
                                          <p:spTgt spid="11265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1000"/>
                                        <p:tgtEl>
                                          <p:spTgt spid="39"/>
                                        </p:tgtEl>
                                      </p:cBhvr>
                                    </p:animEffect>
                                    <p:anim calcmode="lin" valueType="num">
                                      <p:cBhvr>
                                        <p:cTn id="86" dur="1000" fill="hold"/>
                                        <p:tgtEl>
                                          <p:spTgt spid="39"/>
                                        </p:tgtEl>
                                        <p:attrNameLst>
                                          <p:attrName>ppt_x</p:attrName>
                                        </p:attrNameLst>
                                      </p:cBhvr>
                                      <p:tavLst>
                                        <p:tav tm="0">
                                          <p:val>
                                            <p:strVal val="#ppt_x"/>
                                          </p:val>
                                        </p:tav>
                                        <p:tav tm="100000">
                                          <p:val>
                                            <p:strVal val="#ppt_x"/>
                                          </p:val>
                                        </p:tav>
                                      </p:tavLst>
                                    </p:anim>
                                    <p:anim calcmode="lin" valueType="num">
                                      <p:cBhvr>
                                        <p:cTn id="8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7" grpId="0" animBg="1"/>
      <p:bldP spid="112658" grpId="0" animBg="1"/>
      <p:bldP spid="112659" grpId="0" animBg="1"/>
      <p:bldP spid="112660" grpId="0" animBg="1"/>
      <p:bldP spid="112669" grpId="0" animBg="1"/>
      <p:bldP spid="112670" grpId="0" animBg="1"/>
      <p:bldP spid="112679" grpId="0" animBg="1"/>
      <p:bldP spid="39" grpId="0"/>
      <p:bldP spid="11268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
          <p:cNvSpPr>
            <a:spLocks noChangeArrowheads="1"/>
          </p:cNvSpPr>
          <p:nvPr/>
        </p:nvSpPr>
        <p:spPr bwMode="auto">
          <a:xfrm>
            <a:off x="3150606" y="1196976"/>
            <a:ext cx="4768619" cy="606425"/>
          </a:xfrm>
          <a:prstGeom prst="rect">
            <a:avLst/>
          </a:prstGeom>
          <a:solidFill>
            <a:srgbClr val="92D050">
              <a:alpha val="36000"/>
            </a:srgbClr>
          </a:solidFill>
          <a:ln w="22225">
            <a:solidFill>
              <a:srgbClr val="FF00FF"/>
            </a:solidFill>
            <a:miter lim="800000"/>
            <a:headEnd/>
            <a:tailEnd/>
          </a:ln>
        </p:spPr>
        <p:txBody>
          <a:bodyPr wrap="none" anchor="ctr"/>
          <a:lstStyle/>
          <a:p>
            <a:pPr algn="ct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BusinessMediator</a:t>
            </a:r>
            <a:r>
              <a:rPr lang="en-US" altLang="zh-CN" sz="2400" b="1" dirty="0">
                <a:latin typeface="微软雅黑" panose="020B0503020204020204" pitchFamily="34" charset="-122"/>
                <a:ea typeface="微软雅黑" panose="020B0503020204020204" pitchFamily="34" charset="-122"/>
              </a:rPr>
              <a:t> </a:t>
            </a:r>
          </a:p>
        </p:txBody>
      </p:sp>
      <p:sp>
        <p:nvSpPr>
          <p:cNvPr id="38915" name="Rectangle 10"/>
          <p:cNvSpPr>
            <a:spLocks noChangeArrowheads="1"/>
          </p:cNvSpPr>
          <p:nvPr/>
        </p:nvSpPr>
        <p:spPr bwMode="auto">
          <a:xfrm>
            <a:off x="3150606" y="1818939"/>
            <a:ext cx="4768619" cy="333712"/>
          </a:xfrm>
          <a:prstGeom prst="rect">
            <a:avLst/>
          </a:prstGeom>
          <a:solidFill>
            <a:srgbClr val="92D050">
              <a:alpha val="36000"/>
            </a:srgbClr>
          </a:solidFill>
          <a:ln w="22225">
            <a:solidFill>
              <a:srgbClr val="FF00FF"/>
            </a:solidFill>
            <a:miter lim="800000"/>
            <a:headEnd/>
            <a:tailEnd/>
          </a:ln>
        </p:spPr>
        <p:txBody>
          <a:bodyPr wrap="none" anchor="ctr"/>
          <a:lstStyle/>
          <a:p>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companyList</a:t>
            </a:r>
            <a:r>
              <a:rPr lang="en-US" altLang="zh-CN" b="1" dirty="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ArrayList</a:t>
            </a:r>
            <a:r>
              <a:rPr lang="en-US" altLang="zh-CN" b="1" dirty="0" smtClean="0">
                <a:latin typeface="微软雅黑" panose="020B0503020204020204" pitchFamily="34" charset="-122"/>
                <a:ea typeface="微软雅黑" panose="020B0503020204020204" pitchFamily="34" charset="-122"/>
              </a:rPr>
              <a:t>&lt;</a:t>
            </a:r>
            <a:r>
              <a:rPr lang="en-US" altLang="zh-CN" b="1" dirty="0" err="1" smtClean="0">
                <a:latin typeface="微软雅黑" panose="020B0503020204020204" pitchFamily="34" charset="-122"/>
                <a:ea typeface="微软雅黑" panose="020B0503020204020204" pitchFamily="34" charset="-122"/>
              </a:rPr>
              <a:t>CompanyGUI</a:t>
            </a:r>
            <a:r>
              <a:rPr lang="en-US" altLang="zh-CN" b="1" dirty="0">
                <a:latin typeface="微软雅黑" panose="020B0503020204020204" pitchFamily="34" charset="-122"/>
                <a:ea typeface="微软雅黑" panose="020B0503020204020204" pitchFamily="34" charset="-122"/>
              </a:rPr>
              <a:t>&gt;      </a:t>
            </a:r>
          </a:p>
        </p:txBody>
      </p:sp>
      <p:sp>
        <p:nvSpPr>
          <p:cNvPr id="38916" name="Rectangle 11"/>
          <p:cNvSpPr>
            <a:spLocks noChangeArrowheads="1"/>
          </p:cNvSpPr>
          <p:nvPr/>
        </p:nvSpPr>
        <p:spPr bwMode="auto">
          <a:xfrm>
            <a:off x="3150606" y="2117726"/>
            <a:ext cx="4768619" cy="1643063"/>
          </a:xfrm>
          <a:prstGeom prst="rect">
            <a:avLst/>
          </a:prstGeom>
          <a:solidFill>
            <a:srgbClr val="92D050">
              <a:alpha val="36000"/>
            </a:srgbClr>
          </a:solidFill>
          <a:ln w="22225">
            <a:solidFill>
              <a:srgbClr val="FF00FF"/>
            </a:solidFill>
            <a:miter lim="800000"/>
            <a:headEnd/>
            <a:tailEnd/>
          </a:ln>
        </p:spPr>
        <p:txBody>
          <a:bodyPr wrap="none" anchor="ctr"/>
          <a:lstStyle/>
          <a:p>
            <a:pPr eaLnBrk="0" hangingPunct="0"/>
            <a:r>
              <a:rPr lang="en-US" altLang="zh-CN" b="1" dirty="0">
                <a:solidFill>
                  <a:srgbClr val="000000"/>
                </a:solidFill>
                <a:latin typeface="Arial Narrow" panose="020B0606020202030204" pitchFamily="34" charset="0"/>
              </a:rPr>
              <a:t>+register(c:  </a:t>
            </a:r>
            <a:r>
              <a:rPr lang="en-US" altLang="zh-CN" b="1" dirty="0" err="1">
                <a:solidFill>
                  <a:srgbClr val="000000"/>
                </a:solidFill>
                <a:latin typeface="Arial Narrow" panose="020B0606020202030204" pitchFamily="34" charset="0"/>
              </a:rPr>
              <a:t>CompanyGUI</a:t>
            </a:r>
            <a:r>
              <a:rPr lang="en-US" altLang="zh-CN" b="1" dirty="0">
                <a:solidFill>
                  <a:srgbClr val="000000"/>
                </a:solidFill>
                <a:latin typeface="Arial Narrow" panose="020B0606020202030204" pitchFamily="34" charset="0"/>
              </a:rPr>
              <a:t>)</a:t>
            </a:r>
            <a:endParaRPr lang="en-US" altLang="zh-CN" b="1" dirty="0">
              <a:latin typeface="Arial Narrow" panose="020B0606020202030204" pitchFamily="34" charset="0"/>
            </a:endParaRPr>
          </a:p>
          <a:p>
            <a:pPr eaLnBrk="0" hangingPunct="0"/>
            <a:r>
              <a:rPr lang="en-US" altLang="zh-CN" b="1" dirty="0">
                <a:solidFill>
                  <a:srgbClr val="000000"/>
                </a:solidFill>
                <a:latin typeface="Arial Narrow" panose="020B0606020202030204" pitchFamily="34" charset="0"/>
              </a:rPr>
              <a:t>+</a:t>
            </a:r>
            <a:r>
              <a:rPr lang="en-US" altLang="zh-CN" b="1" dirty="0" err="1">
                <a:solidFill>
                  <a:srgbClr val="000000"/>
                </a:solidFill>
                <a:latin typeface="Arial Narrow" panose="020B0606020202030204" pitchFamily="34" charset="0"/>
              </a:rPr>
              <a:t>updateAllGuis</a:t>
            </a:r>
            <a:r>
              <a:rPr lang="en-US" altLang="zh-CN" b="1" dirty="0">
                <a:solidFill>
                  <a:srgbClr val="000000"/>
                </a:solidFill>
                <a:latin typeface="Arial Narrow" panose="020B0606020202030204" pitchFamily="34" charset="0"/>
              </a:rPr>
              <a:t>(c: </a:t>
            </a:r>
            <a:r>
              <a:rPr lang="en-US" altLang="zh-CN" b="1" dirty="0" err="1">
                <a:solidFill>
                  <a:srgbClr val="000000"/>
                </a:solidFill>
                <a:latin typeface="Arial Narrow" panose="020B0606020202030204" pitchFamily="34" charset="0"/>
                <a:ea typeface="微软雅黑" panose="020B0503020204020204" pitchFamily="34" charset="-122"/>
              </a:rPr>
              <a:t>CompanyGUI</a:t>
            </a:r>
            <a:r>
              <a:rPr lang="en-US" altLang="zh-CN" b="1" dirty="0">
                <a:solidFill>
                  <a:srgbClr val="000000"/>
                </a:solidFill>
                <a:latin typeface="Arial Narrow" panose="020B0606020202030204" pitchFamily="34" charset="0"/>
                <a:ea typeface="微软雅黑" panose="020B0503020204020204" pitchFamily="34" charset="-122"/>
              </a:rPr>
              <a:t>, t: String</a:t>
            </a:r>
            <a:r>
              <a:rPr lang="en-US" altLang="zh-CN" b="1" dirty="0">
                <a:solidFill>
                  <a:srgbClr val="000000"/>
                </a:solidFill>
                <a:latin typeface="Arial Narrow" panose="020B0606020202030204" pitchFamily="34" charset="0"/>
              </a:rPr>
              <a:t>)</a:t>
            </a:r>
            <a:endParaRPr lang="en-US" altLang="zh-CN" b="1" dirty="0">
              <a:latin typeface="Arial Narrow" panose="020B0606020202030204" pitchFamily="34" charset="0"/>
            </a:endParaRPr>
          </a:p>
          <a:p>
            <a:pPr eaLnBrk="0" hangingPunct="0"/>
            <a:r>
              <a:rPr lang="en-US" altLang="zh-CN" b="1" dirty="0">
                <a:solidFill>
                  <a:srgbClr val="000000"/>
                </a:solidFill>
                <a:latin typeface="Arial Narrow" panose="020B0606020202030204" pitchFamily="34" charset="0"/>
              </a:rPr>
              <a:t>+</a:t>
            </a:r>
            <a:r>
              <a:rPr lang="en-US" altLang="zh-CN" b="1" dirty="0" err="1">
                <a:solidFill>
                  <a:srgbClr val="000000"/>
                </a:solidFill>
                <a:latin typeface="Arial Narrow" panose="020B0606020202030204" pitchFamily="34" charset="0"/>
              </a:rPr>
              <a:t>addPossibleCus</a:t>
            </a:r>
            <a:r>
              <a:rPr lang="en-US" altLang="zh-CN" b="1" dirty="0">
                <a:solidFill>
                  <a:srgbClr val="000000"/>
                </a:solidFill>
                <a:latin typeface="Arial Narrow" panose="020B0606020202030204" pitchFamily="34" charset="0"/>
              </a:rPr>
              <a:t>(c: </a:t>
            </a:r>
            <a:r>
              <a:rPr lang="en-US" altLang="zh-CN" b="1" dirty="0" err="1">
                <a:solidFill>
                  <a:srgbClr val="000000"/>
                </a:solidFill>
                <a:latin typeface="Arial Narrow" panose="020B0606020202030204" pitchFamily="34" charset="0"/>
                <a:ea typeface="微软雅黑" panose="020B0503020204020204" pitchFamily="34" charset="-122"/>
              </a:rPr>
              <a:t>CompanyGU</a:t>
            </a:r>
            <a:r>
              <a:rPr lang="en-US" altLang="zh-CN" b="1" dirty="0">
                <a:solidFill>
                  <a:srgbClr val="000000"/>
                </a:solidFill>
                <a:latin typeface="Arial Narrow" panose="020B0606020202030204" pitchFamily="34" charset="0"/>
              </a:rPr>
              <a:t>, </a:t>
            </a:r>
            <a:r>
              <a:rPr lang="en-US" altLang="zh-CN" b="1" dirty="0" smtClean="0">
                <a:solidFill>
                  <a:srgbClr val="000000"/>
                </a:solidFill>
                <a:latin typeface="Arial Narrow" panose="020B0606020202030204" pitchFamily="34" charset="0"/>
              </a:rPr>
              <a:t> </a:t>
            </a:r>
            <a:r>
              <a:rPr lang="en-US" altLang="zh-CN" b="1" dirty="0">
                <a:solidFill>
                  <a:srgbClr val="000000"/>
                </a:solidFill>
                <a:latin typeface="Arial Narrow" panose="020B0606020202030204" pitchFamily="34" charset="0"/>
              </a:rPr>
              <a:t>text: String)</a:t>
            </a:r>
          </a:p>
          <a:p>
            <a:pPr eaLnBrk="0" hangingPunct="0"/>
            <a:r>
              <a:rPr lang="en-US" altLang="zh-CN" b="1" dirty="0">
                <a:solidFill>
                  <a:srgbClr val="000000"/>
                </a:solidFill>
                <a:latin typeface="Arial Narrow" panose="020B0606020202030204" pitchFamily="34" charset="0"/>
              </a:rPr>
              <a:t>+</a:t>
            </a:r>
            <a:r>
              <a:rPr lang="en-US" altLang="zh-CN" b="1" dirty="0" err="1">
                <a:solidFill>
                  <a:srgbClr val="000000"/>
                </a:solidFill>
                <a:latin typeface="Arial Narrow" panose="020B0606020202030204" pitchFamily="34" charset="0"/>
              </a:rPr>
              <a:t>writePossibleCusToXmlFile</a:t>
            </a:r>
            <a:r>
              <a:rPr lang="en-US" altLang="zh-CN" b="1" dirty="0">
                <a:solidFill>
                  <a:srgbClr val="000000"/>
                </a:solidFill>
                <a:latin typeface="Arial Narrow" panose="020B0606020202030204" pitchFamily="34" charset="0"/>
              </a:rPr>
              <a:t>(c: Company, </a:t>
            </a:r>
          </a:p>
          <a:p>
            <a:pPr eaLnBrk="0" hangingPunct="0"/>
            <a:r>
              <a:rPr lang="en-US" altLang="zh-CN" b="1" dirty="0">
                <a:solidFill>
                  <a:srgbClr val="000000"/>
                </a:solidFill>
                <a:latin typeface="Arial Narrow" panose="020B0606020202030204" pitchFamily="34" charset="0"/>
              </a:rPr>
              <a:t>                                         </a:t>
            </a:r>
            <a:r>
              <a:rPr lang="en-US" altLang="zh-CN" b="1" dirty="0" err="1">
                <a:solidFill>
                  <a:srgbClr val="000000"/>
                </a:solidFill>
                <a:latin typeface="Arial Narrow" panose="020B0606020202030204" pitchFamily="34" charset="0"/>
              </a:rPr>
              <a:t>cusData</a:t>
            </a:r>
            <a:r>
              <a:rPr lang="en-US" altLang="zh-CN" b="1" dirty="0">
                <a:solidFill>
                  <a:srgbClr val="000000"/>
                </a:solidFill>
                <a:latin typeface="Arial Narrow" panose="020B0606020202030204" pitchFamily="34" charset="0"/>
              </a:rPr>
              <a:t>: String[])</a:t>
            </a:r>
            <a:endParaRPr lang="en-US" altLang="zh-CN" b="1" dirty="0">
              <a:latin typeface="Arial Narrow" panose="020B0606020202030204" pitchFamily="34" charset="0"/>
            </a:endParaRPr>
          </a:p>
        </p:txBody>
      </p:sp>
      <p:sp>
        <p:nvSpPr>
          <p:cNvPr id="38917" name="Line 17"/>
          <p:cNvSpPr>
            <a:spLocks noChangeShapeType="1"/>
          </p:cNvSpPr>
          <p:nvPr/>
        </p:nvSpPr>
        <p:spPr bwMode="auto">
          <a:xfrm flipH="1">
            <a:off x="2176029" y="2586833"/>
            <a:ext cx="792163" cy="12239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8" name="Line 18"/>
          <p:cNvSpPr>
            <a:spLocks noChangeShapeType="1"/>
          </p:cNvSpPr>
          <p:nvPr/>
        </p:nvSpPr>
        <p:spPr bwMode="auto">
          <a:xfrm flipV="1">
            <a:off x="2541165" y="2979543"/>
            <a:ext cx="461962" cy="812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9" name="Line 19"/>
          <p:cNvSpPr>
            <a:spLocks noChangeShapeType="1"/>
          </p:cNvSpPr>
          <p:nvPr/>
        </p:nvSpPr>
        <p:spPr bwMode="auto">
          <a:xfrm>
            <a:off x="7919224" y="3068638"/>
            <a:ext cx="463550" cy="812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0" name="Line 20"/>
          <p:cNvSpPr>
            <a:spLocks noChangeShapeType="1"/>
          </p:cNvSpPr>
          <p:nvPr/>
        </p:nvSpPr>
        <p:spPr bwMode="auto">
          <a:xfrm flipH="1" flipV="1">
            <a:off x="7919225" y="2719388"/>
            <a:ext cx="760413" cy="1041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1" name="Text Box 21"/>
          <p:cNvSpPr txBox="1">
            <a:spLocks noChangeArrowheads="1"/>
          </p:cNvSpPr>
          <p:nvPr/>
        </p:nvSpPr>
        <p:spPr bwMode="auto">
          <a:xfrm>
            <a:off x="8344675" y="1509713"/>
            <a:ext cx="309034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0000CC"/>
                </a:solidFill>
                <a:latin typeface="微软雅黑" panose="020B0503020204020204" pitchFamily="34" charset="-122"/>
                <a:ea typeface="微软雅黑" panose="020B0503020204020204" pitchFamily="34" charset="-122"/>
              </a:rPr>
              <a:t>2</a:t>
            </a:r>
            <a:r>
              <a:rPr lang="zh-CN" altLang="en-US" sz="2400" b="1" dirty="0">
                <a:solidFill>
                  <a:srgbClr val="0000CC"/>
                </a:solidFill>
                <a:latin typeface="微软雅黑" panose="020B0503020204020204" pitchFamily="34" charset="-122"/>
                <a:ea typeface="微软雅黑" panose="020B0503020204020204" pitchFamily="34" charset="-122"/>
              </a:rPr>
              <a:t>个对象都与中介者对象绑定之后，参与者与中介者的交互情况。</a:t>
            </a:r>
            <a:endParaRPr lang="en-US" altLang="zh-CN" sz="2400" b="1" dirty="0">
              <a:latin typeface="微软雅黑" panose="020B0503020204020204" pitchFamily="34" charset="-122"/>
              <a:ea typeface="微软雅黑" panose="020B0503020204020204" pitchFamily="34" charset="-122"/>
            </a:endParaRPr>
          </a:p>
        </p:txBody>
      </p:sp>
      <p:sp>
        <p:nvSpPr>
          <p:cNvPr id="38922" name="Rectangle 24"/>
          <p:cNvSpPr>
            <a:spLocks noChangeArrowheads="1"/>
          </p:cNvSpPr>
          <p:nvPr/>
        </p:nvSpPr>
        <p:spPr bwMode="auto">
          <a:xfrm>
            <a:off x="1612087" y="260351"/>
            <a:ext cx="1162050" cy="504825"/>
          </a:xfrm>
          <a:prstGeom prst="rect">
            <a:avLst/>
          </a:prstGeom>
          <a:solidFill>
            <a:schemeClr val="accent1"/>
          </a:solidFill>
          <a:ln w="9525">
            <a:solidFill>
              <a:schemeClr val="tx1"/>
            </a:solidFill>
            <a:miter lim="800000"/>
            <a:headEnd/>
            <a:tailEnd/>
          </a:ln>
        </p:spPr>
        <p:txBody>
          <a:bodyPr wrap="none" anchor="ctr"/>
          <a:lstStyle/>
          <a:p>
            <a:pPr algn="ctr"/>
            <a:r>
              <a:rPr lang="en-US" altLang="zh-CN" sz="2000" b="1"/>
              <a:t>:Client</a:t>
            </a:r>
          </a:p>
        </p:txBody>
      </p:sp>
      <p:sp>
        <p:nvSpPr>
          <p:cNvPr id="38923" name="Text Box 27"/>
          <p:cNvSpPr txBox="1">
            <a:spLocks noChangeArrowheads="1"/>
          </p:cNvSpPr>
          <p:nvPr/>
        </p:nvSpPr>
        <p:spPr bwMode="auto">
          <a:xfrm>
            <a:off x="3771088" y="260350"/>
            <a:ext cx="4192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zh-CN"/>
          </a:p>
        </p:txBody>
      </p:sp>
      <p:sp>
        <p:nvSpPr>
          <p:cNvPr id="38924" name="Rectangle 28"/>
          <p:cNvSpPr>
            <a:spLocks noChangeArrowheads="1"/>
          </p:cNvSpPr>
          <p:nvPr/>
        </p:nvSpPr>
        <p:spPr bwMode="auto">
          <a:xfrm>
            <a:off x="2809061" y="84138"/>
            <a:ext cx="685745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err="1">
                <a:latin typeface="微软雅黑" panose="020B0503020204020204" pitchFamily="34" charset="-122"/>
                <a:ea typeface="微软雅黑" panose="020B0503020204020204" pitchFamily="34" charset="-122"/>
              </a:rPr>
              <a:t>BusinessMediator</a:t>
            </a:r>
            <a:r>
              <a:rPr lang="en-US" altLang="zh-CN" sz="2000" b="1" dirty="0">
                <a:latin typeface="微软雅黑" panose="020B0503020204020204" pitchFamily="34" charset="-122"/>
                <a:ea typeface="微软雅黑" panose="020B0503020204020204" pitchFamily="34" charset="-122"/>
              </a:rPr>
              <a:t>  m = new </a:t>
            </a:r>
            <a:r>
              <a:rPr lang="en-US" altLang="zh-CN" sz="2000" b="1" dirty="0" err="1">
                <a:latin typeface="微软雅黑" panose="020B0503020204020204" pitchFamily="34" charset="-122"/>
                <a:ea typeface="微软雅黑" panose="020B0503020204020204" pitchFamily="34" charset="-122"/>
              </a:rPr>
              <a:t>BusinessMediator</a:t>
            </a:r>
            <a:r>
              <a:rPr lang="en-US" altLang="zh-CN" sz="2000" b="1" dirty="0">
                <a:latin typeface="微软雅黑" panose="020B0503020204020204" pitchFamily="34" charset="-122"/>
                <a:ea typeface="微软雅黑" panose="020B0503020204020204" pitchFamily="34" charset="-122"/>
              </a:rPr>
              <a:t>();</a:t>
            </a:r>
          </a:p>
          <a:p>
            <a:r>
              <a:rPr lang="en-US" altLang="zh-CN" sz="2000" b="1" dirty="0">
                <a:latin typeface="微软雅黑" panose="020B0503020204020204" pitchFamily="34" charset="-122"/>
                <a:ea typeface="微软雅黑" panose="020B0503020204020204" pitchFamily="34" charset="-122"/>
              </a:rPr>
              <a:t>h=new </a:t>
            </a:r>
            <a:r>
              <a:rPr lang="en-US" altLang="zh-CN" sz="2000" b="1" dirty="0" err="1">
                <a:latin typeface="微软雅黑" panose="020B0503020204020204" pitchFamily="34" charset="-122"/>
                <a:ea typeface="微软雅黑" panose="020B0503020204020204" pitchFamily="34" charset="-122"/>
              </a:rPr>
              <a:t>HotelGUI</a:t>
            </a:r>
            <a:r>
              <a:rPr lang="en-US" altLang="zh-CN" sz="2000" b="1" dirty="0">
                <a:latin typeface="微软雅黑" panose="020B0503020204020204" pitchFamily="34" charset="-122"/>
                <a:ea typeface="微软雅黑" panose="020B0503020204020204" pitchFamily="34" charset="-122"/>
              </a:rPr>
              <a:t>(m);  m.</a:t>
            </a:r>
            <a:r>
              <a:rPr lang="en-US" altLang="zh-CN" sz="2000" b="1" dirty="0">
                <a:solidFill>
                  <a:srgbClr val="000000"/>
                </a:solidFill>
                <a:latin typeface="微软雅黑" panose="020B0503020204020204" pitchFamily="34" charset="-122"/>
                <a:ea typeface="微软雅黑" panose="020B0503020204020204" pitchFamily="34" charset="-122"/>
              </a:rPr>
              <a:t> register(h)</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T=new </a:t>
            </a:r>
            <a:r>
              <a:rPr lang="en-US" altLang="zh-CN" sz="2000" b="1" dirty="0" err="1">
                <a:latin typeface="微软雅黑" panose="020B0503020204020204" pitchFamily="34" charset="-122"/>
                <a:ea typeface="微软雅黑" panose="020B0503020204020204" pitchFamily="34" charset="-122"/>
              </a:rPr>
              <a:t>TourGUI</a:t>
            </a:r>
            <a:r>
              <a:rPr lang="en-US" altLang="zh-CN" sz="2000" b="1" dirty="0">
                <a:latin typeface="微软雅黑" panose="020B0503020204020204" pitchFamily="34" charset="-122"/>
                <a:ea typeface="微软雅黑" panose="020B0503020204020204" pitchFamily="34" charset="-122"/>
              </a:rPr>
              <a:t>(mediator); m.</a:t>
            </a:r>
            <a:r>
              <a:rPr lang="en-US" altLang="zh-CN" sz="2000" b="1" dirty="0">
                <a:solidFill>
                  <a:srgbClr val="000000"/>
                </a:solidFill>
                <a:latin typeface="微软雅黑" panose="020B0503020204020204" pitchFamily="34" charset="-122"/>
                <a:ea typeface="微软雅黑" panose="020B0503020204020204" pitchFamily="34" charset="-122"/>
              </a:rPr>
              <a:t> register(t)</a:t>
            </a:r>
            <a:endParaRPr lang="en-US" altLang="zh-CN" sz="2000" b="1" dirty="0">
              <a:latin typeface="微软雅黑" panose="020B0503020204020204" pitchFamily="34" charset="-122"/>
              <a:ea typeface="微软雅黑" panose="020B0503020204020204" pitchFamily="34" charset="-122"/>
            </a:endParaRPr>
          </a:p>
        </p:txBody>
      </p:sp>
      <p:sp>
        <p:nvSpPr>
          <p:cNvPr id="38925" name="Rectangle 5"/>
          <p:cNvSpPr>
            <a:spLocks noChangeArrowheads="1"/>
          </p:cNvSpPr>
          <p:nvPr/>
        </p:nvSpPr>
        <p:spPr bwMode="auto">
          <a:xfrm>
            <a:off x="1867512" y="3860801"/>
            <a:ext cx="3549650" cy="504825"/>
          </a:xfrm>
          <a:prstGeom prst="rect">
            <a:avLst/>
          </a:prstGeom>
          <a:solidFill>
            <a:schemeClr val="bg1"/>
          </a:solidFill>
          <a:ln w="9525">
            <a:solidFill>
              <a:schemeClr val="tx1"/>
            </a:solidFill>
            <a:miter lim="800000"/>
            <a:headEnd/>
            <a:tailEnd/>
          </a:ln>
        </p:spPr>
        <p:txBody>
          <a:bodyPr wrap="none" anchor="ctr"/>
          <a:lstStyle/>
          <a:p>
            <a:pPr algn="ct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HotelGUI</a:t>
            </a:r>
            <a:endParaRPr lang="en-US" altLang="zh-CN" sz="2400" b="1" dirty="0">
              <a:latin typeface="微软雅黑" panose="020B0503020204020204" pitchFamily="34" charset="-122"/>
              <a:ea typeface="微软雅黑" panose="020B0503020204020204" pitchFamily="34" charset="-122"/>
            </a:endParaRPr>
          </a:p>
        </p:txBody>
      </p:sp>
      <p:sp>
        <p:nvSpPr>
          <p:cNvPr id="38926" name="Rectangle 6"/>
          <p:cNvSpPr>
            <a:spLocks noChangeArrowheads="1"/>
          </p:cNvSpPr>
          <p:nvPr/>
        </p:nvSpPr>
        <p:spPr bwMode="auto">
          <a:xfrm>
            <a:off x="1867512" y="4294188"/>
            <a:ext cx="3549650" cy="431800"/>
          </a:xfrm>
          <a:prstGeom prst="rect">
            <a:avLst/>
          </a:prstGeom>
          <a:solidFill>
            <a:schemeClr val="bg1"/>
          </a:solidFill>
          <a:ln w="9525">
            <a:solidFill>
              <a:schemeClr val="tx1"/>
            </a:solidFill>
            <a:miter lim="800000"/>
            <a:headEnd/>
            <a:tailEnd/>
          </a:ln>
        </p:spPr>
        <p:txBody>
          <a:bodyPr wrap="none" anchor="ctr"/>
          <a:lstStyle/>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mdtr</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TourMediator</a:t>
            </a:r>
            <a:r>
              <a:rPr lang="en-US" altLang="zh-CN" sz="2000" b="1" dirty="0">
                <a:latin typeface="微软雅黑" panose="020B0503020204020204" pitchFamily="34" charset="-122"/>
                <a:ea typeface="微软雅黑" panose="020B0503020204020204" pitchFamily="34" charset="-122"/>
              </a:rPr>
              <a:t> </a:t>
            </a:r>
          </a:p>
        </p:txBody>
      </p:sp>
      <p:sp>
        <p:nvSpPr>
          <p:cNvPr id="61" name="Rectangle 7"/>
          <p:cNvSpPr>
            <a:spLocks noChangeArrowheads="1"/>
          </p:cNvSpPr>
          <p:nvPr/>
        </p:nvSpPr>
        <p:spPr bwMode="auto">
          <a:xfrm>
            <a:off x="1867512" y="4725989"/>
            <a:ext cx="3554412" cy="2016125"/>
          </a:xfrm>
          <a:prstGeom prst="rect">
            <a:avLst/>
          </a:prstGeom>
          <a:solidFill>
            <a:schemeClr val="bg1"/>
          </a:solidFill>
          <a:ln w="9525">
            <a:solidFill>
              <a:schemeClr val="tx1"/>
            </a:solidFill>
            <a:miter lim="800000"/>
            <a:headEnd/>
            <a:tailEnd/>
          </a:ln>
        </p:spPr>
        <p:txBody>
          <a:bodyPr wrap="none" lIns="0" rIns="0" anchor="ctr"/>
          <a:lstStyle/>
          <a:p>
            <a:pPr>
              <a:lnSpc>
                <a:spcPct val="80000"/>
              </a:lnSpc>
            </a:pPr>
            <a:r>
              <a:rPr lang="en-US" altLang="zh-CN" b="1" dirty="0"/>
              <a:t>+</a:t>
            </a:r>
            <a:r>
              <a:rPr lang="en-US" altLang="zh-CN" b="1" dirty="0" err="1"/>
              <a:t>HotelGUI</a:t>
            </a:r>
            <a:r>
              <a:rPr lang="en-US" altLang="zh-CN" b="1" dirty="0"/>
              <a:t>(mediator);</a:t>
            </a:r>
          </a:p>
          <a:p>
            <a:pPr>
              <a:lnSpc>
                <a:spcPct val="80000"/>
              </a:lnSpc>
            </a:pPr>
            <a:r>
              <a:rPr lang="en-US" altLang="zh-CN" b="1" dirty="0"/>
              <a:t>+</a:t>
            </a:r>
            <a:r>
              <a:rPr lang="en-US" altLang="zh-CN" b="1" dirty="0" err="1"/>
              <a:t>getCusName</a:t>
            </a:r>
            <a:r>
              <a:rPr lang="en-US" altLang="zh-CN" b="1" dirty="0"/>
              <a:t>()</a:t>
            </a:r>
          </a:p>
          <a:p>
            <a:pPr>
              <a:lnSpc>
                <a:spcPct val="80000"/>
              </a:lnSpc>
            </a:pPr>
            <a:r>
              <a:rPr lang="en-US" altLang="zh-CN" b="1" dirty="0"/>
              <a:t>+</a:t>
            </a:r>
            <a:r>
              <a:rPr lang="en-US" altLang="zh-CN" b="1" dirty="0" err="1"/>
              <a:t>getCusID</a:t>
            </a:r>
            <a:r>
              <a:rPr lang="en-US" altLang="zh-CN" b="1" dirty="0"/>
              <a:t>()</a:t>
            </a:r>
          </a:p>
          <a:p>
            <a:pPr>
              <a:lnSpc>
                <a:spcPct val="80000"/>
              </a:lnSpc>
            </a:pPr>
            <a:r>
              <a:rPr lang="en-US" altLang="zh-CN" b="1" dirty="0"/>
              <a:t>+</a:t>
            </a:r>
            <a:r>
              <a:rPr lang="en-US" altLang="zh-CN" b="1" dirty="0" err="1"/>
              <a:t>getCusNation</a:t>
            </a:r>
            <a:r>
              <a:rPr lang="en-US" altLang="zh-CN" b="1" dirty="0"/>
              <a:t>()</a:t>
            </a:r>
          </a:p>
          <a:p>
            <a:pPr>
              <a:lnSpc>
                <a:spcPct val="80000"/>
              </a:lnSpc>
            </a:pPr>
            <a:r>
              <a:rPr lang="en-US" altLang="zh-CN" b="1" dirty="0"/>
              <a:t>+</a:t>
            </a:r>
            <a:r>
              <a:rPr lang="en-US" altLang="zh-CN" b="1" dirty="0" err="1"/>
              <a:t>addCustomer</a:t>
            </a:r>
            <a:r>
              <a:rPr lang="en-US" altLang="zh-CN" b="1" dirty="0"/>
              <a:t>(String c);</a:t>
            </a:r>
          </a:p>
          <a:p>
            <a:pPr>
              <a:lnSpc>
                <a:spcPct val="80000"/>
              </a:lnSpc>
            </a:pPr>
            <a:r>
              <a:rPr lang="en-US" altLang="zh-CN" b="1" dirty="0"/>
              <a:t>+</a:t>
            </a:r>
            <a:r>
              <a:rPr lang="en-US" altLang="zh-CN" b="1" dirty="0" err="1"/>
              <a:t>addPossibleCustomer</a:t>
            </a:r>
            <a:r>
              <a:rPr lang="en-US" altLang="zh-CN" b="1" dirty="0"/>
              <a:t>(this, t)</a:t>
            </a:r>
          </a:p>
          <a:p>
            <a:pPr>
              <a:lnSpc>
                <a:spcPct val="80000"/>
              </a:lnSpc>
            </a:pPr>
            <a:r>
              <a:rPr lang="en-US" altLang="zh-CN" b="1" dirty="0"/>
              <a:t>+</a:t>
            </a:r>
            <a:r>
              <a:rPr lang="en-US" altLang="zh-CN" b="1" dirty="0" err="1"/>
              <a:t>displayInfo</a:t>
            </a:r>
            <a:r>
              <a:rPr lang="en-US" altLang="zh-CN" b="1" dirty="0"/>
              <a:t>(String txt)</a:t>
            </a:r>
          </a:p>
          <a:p>
            <a:pPr>
              <a:lnSpc>
                <a:spcPct val="80000"/>
              </a:lnSpc>
            </a:pPr>
            <a:r>
              <a:rPr lang="en-US" altLang="zh-CN" b="1" dirty="0"/>
              <a:t>+</a:t>
            </a:r>
            <a:r>
              <a:rPr lang="en-US" altLang="zh-CN" b="1" dirty="0" err="1"/>
              <a:t>writeCusToXmlFile</a:t>
            </a:r>
            <a:r>
              <a:rPr lang="en-US" altLang="zh-CN" b="1" dirty="0"/>
              <a:t>(</a:t>
            </a:r>
            <a:r>
              <a:rPr lang="en-US" altLang="zh-CN" b="1" dirty="0" err="1"/>
              <a:t>cus</a:t>
            </a:r>
            <a:r>
              <a:rPr lang="en-US" altLang="zh-CN" b="1" dirty="0"/>
              <a:t>: String[])</a:t>
            </a:r>
          </a:p>
          <a:p>
            <a:pPr>
              <a:lnSpc>
                <a:spcPct val="80000"/>
              </a:lnSpc>
            </a:pPr>
            <a:r>
              <a:rPr lang="en-US" altLang="zh-CN" b="1" dirty="0"/>
              <a:t>+</a:t>
            </a:r>
            <a:r>
              <a:rPr lang="en-US" altLang="zh-CN" b="1" dirty="0" err="1"/>
              <a:t>writeCandidateCusToXmlFile</a:t>
            </a:r>
            <a:r>
              <a:rPr lang="en-US" altLang="zh-CN" b="1" dirty="0"/>
              <a:t>(this, c[])</a:t>
            </a:r>
          </a:p>
        </p:txBody>
      </p:sp>
      <p:grpSp>
        <p:nvGrpSpPr>
          <p:cNvPr id="38928" name="组合 63"/>
          <p:cNvGrpSpPr>
            <a:grpSpLocks/>
          </p:cNvGrpSpPr>
          <p:nvPr/>
        </p:nvGrpSpPr>
        <p:grpSpPr bwMode="auto">
          <a:xfrm>
            <a:off x="6055499" y="3860801"/>
            <a:ext cx="4052890" cy="2881313"/>
            <a:chOff x="107948" y="3716338"/>
            <a:chExt cx="2555876" cy="2881312"/>
          </a:xfrm>
        </p:grpSpPr>
        <p:sp>
          <p:nvSpPr>
            <p:cNvPr id="38929" name="Rectangle 5"/>
            <p:cNvSpPr>
              <a:spLocks noChangeArrowheads="1"/>
            </p:cNvSpPr>
            <p:nvPr/>
          </p:nvSpPr>
          <p:spPr bwMode="auto">
            <a:xfrm>
              <a:off x="107948" y="3716338"/>
              <a:ext cx="2551907" cy="504825"/>
            </a:xfrm>
            <a:prstGeom prst="rect">
              <a:avLst/>
            </a:prstGeom>
            <a:solidFill>
              <a:schemeClr val="bg1"/>
            </a:solidFill>
            <a:ln w="9525">
              <a:solidFill>
                <a:schemeClr val="tx1"/>
              </a:solidFill>
              <a:miter lim="800000"/>
              <a:headEnd/>
              <a:tailEnd/>
            </a:ln>
          </p:spPr>
          <p:txBody>
            <a:bodyPr wrap="none" anchor="ctr"/>
            <a:lstStyle/>
            <a:p>
              <a:pPr algn="ct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TourGUI</a:t>
              </a:r>
              <a:endParaRPr lang="en-US" altLang="zh-CN" sz="2400" b="1" dirty="0">
                <a:latin typeface="微软雅黑" panose="020B0503020204020204" pitchFamily="34" charset="-122"/>
                <a:ea typeface="微软雅黑" panose="020B0503020204020204" pitchFamily="34" charset="-122"/>
              </a:endParaRPr>
            </a:p>
          </p:txBody>
        </p:sp>
        <p:sp>
          <p:nvSpPr>
            <p:cNvPr id="38930" name="Rectangle 6"/>
            <p:cNvSpPr>
              <a:spLocks noChangeArrowheads="1"/>
            </p:cNvSpPr>
            <p:nvPr/>
          </p:nvSpPr>
          <p:spPr bwMode="auto">
            <a:xfrm>
              <a:off x="107950" y="4149725"/>
              <a:ext cx="2551906" cy="431800"/>
            </a:xfrm>
            <a:prstGeom prst="rect">
              <a:avLst/>
            </a:prstGeom>
            <a:solidFill>
              <a:schemeClr val="bg1"/>
            </a:solidFill>
            <a:ln w="9525">
              <a:solidFill>
                <a:schemeClr val="tx1"/>
              </a:solidFill>
              <a:miter lim="800000"/>
              <a:headEnd/>
              <a:tailEnd/>
            </a:ln>
          </p:spPr>
          <p:txBody>
            <a:bodyPr wrap="none" anchor="ctr"/>
            <a:lstStyle/>
            <a:p>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mdtr</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TourMediator</a:t>
              </a:r>
              <a:r>
                <a:rPr lang="en-US" altLang="zh-CN" sz="2000" b="1" dirty="0">
                  <a:latin typeface="微软雅黑" panose="020B0503020204020204" pitchFamily="34" charset="-122"/>
                  <a:ea typeface="微软雅黑" panose="020B0503020204020204" pitchFamily="34" charset="-122"/>
                </a:rPr>
                <a:t> </a:t>
              </a:r>
            </a:p>
          </p:txBody>
        </p:sp>
        <p:sp>
          <p:nvSpPr>
            <p:cNvPr id="38931" name="Rectangle 7"/>
            <p:cNvSpPr>
              <a:spLocks noChangeArrowheads="1"/>
            </p:cNvSpPr>
            <p:nvPr/>
          </p:nvSpPr>
          <p:spPr bwMode="auto">
            <a:xfrm>
              <a:off x="107949" y="4581525"/>
              <a:ext cx="2555875" cy="2016125"/>
            </a:xfrm>
            <a:prstGeom prst="rect">
              <a:avLst/>
            </a:prstGeom>
            <a:solidFill>
              <a:schemeClr val="bg1"/>
            </a:solidFill>
            <a:ln w="9525">
              <a:solidFill>
                <a:schemeClr val="tx1"/>
              </a:solidFill>
              <a:miter lim="800000"/>
              <a:headEnd/>
              <a:tailEnd/>
            </a:ln>
          </p:spPr>
          <p:txBody>
            <a:bodyPr wrap="none" lIns="0" rIns="0" anchor="ctr"/>
            <a:lstStyle/>
            <a:p>
              <a:r>
                <a:rPr lang="en-US" altLang="zh-CN" b="1" dirty="0"/>
                <a:t>+</a:t>
              </a:r>
              <a:r>
                <a:rPr lang="en-US" altLang="zh-CN" b="1" dirty="0" err="1"/>
                <a:t>HotelGUI</a:t>
              </a:r>
              <a:r>
                <a:rPr lang="en-US" altLang="zh-CN" b="1" dirty="0"/>
                <a:t>(mediator);</a:t>
              </a:r>
            </a:p>
            <a:p>
              <a:pPr>
                <a:lnSpc>
                  <a:spcPct val="80000"/>
                </a:lnSpc>
              </a:pPr>
              <a:r>
                <a:rPr lang="en-US" altLang="zh-CN" b="1" dirty="0"/>
                <a:t>+</a:t>
              </a:r>
              <a:r>
                <a:rPr lang="en-US" altLang="zh-CN" b="1" dirty="0" err="1"/>
                <a:t>getCusName</a:t>
              </a:r>
              <a:r>
                <a:rPr lang="en-US" altLang="zh-CN" b="1" dirty="0"/>
                <a:t>()</a:t>
              </a:r>
            </a:p>
            <a:p>
              <a:pPr>
                <a:lnSpc>
                  <a:spcPct val="80000"/>
                </a:lnSpc>
              </a:pPr>
              <a:r>
                <a:rPr lang="en-US" altLang="zh-CN" b="1" dirty="0"/>
                <a:t>+</a:t>
              </a:r>
              <a:r>
                <a:rPr lang="en-US" altLang="zh-CN" b="1" dirty="0" err="1"/>
                <a:t>getCusID</a:t>
              </a:r>
              <a:r>
                <a:rPr lang="en-US" altLang="zh-CN" b="1" dirty="0"/>
                <a:t>()</a:t>
              </a:r>
            </a:p>
            <a:p>
              <a:pPr>
                <a:lnSpc>
                  <a:spcPct val="80000"/>
                </a:lnSpc>
              </a:pPr>
              <a:r>
                <a:rPr lang="en-US" altLang="zh-CN" b="1" dirty="0"/>
                <a:t>+</a:t>
              </a:r>
              <a:r>
                <a:rPr lang="en-US" altLang="zh-CN" b="1" dirty="0" err="1"/>
                <a:t>getCusNation</a:t>
              </a:r>
              <a:r>
                <a:rPr lang="en-US" altLang="zh-CN" b="1" dirty="0"/>
                <a:t>()</a:t>
              </a:r>
            </a:p>
            <a:p>
              <a:pPr>
                <a:lnSpc>
                  <a:spcPct val="80000"/>
                </a:lnSpc>
              </a:pPr>
              <a:r>
                <a:rPr lang="en-US" altLang="zh-CN" b="1" dirty="0"/>
                <a:t>+</a:t>
              </a:r>
              <a:r>
                <a:rPr lang="en-US" altLang="zh-CN" b="1" dirty="0" err="1"/>
                <a:t>addCustomer</a:t>
              </a:r>
              <a:r>
                <a:rPr lang="en-US" altLang="zh-CN" b="1" dirty="0"/>
                <a:t>(String c);</a:t>
              </a:r>
            </a:p>
            <a:p>
              <a:pPr>
                <a:lnSpc>
                  <a:spcPct val="80000"/>
                </a:lnSpc>
              </a:pPr>
              <a:r>
                <a:rPr lang="en-US" altLang="zh-CN" b="1" dirty="0"/>
                <a:t>+</a:t>
              </a:r>
              <a:r>
                <a:rPr lang="en-US" altLang="zh-CN" b="1" dirty="0" err="1"/>
                <a:t>addPossibleCustomer</a:t>
              </a:r>
              <a:r>
                <a:rPr lang="en-US" altLang="zh-CN" b="1" dirty="0"/>
                <a:t>(text)</a:t>
              </a:r>
            </a:p>
            <a:p>
              <a:pPr>
                <a:lnSpc>
                  <a:spcPct val="80000"/>
                </a:lnSpc>
              </a:pPr>
              <a:r>
                <a:rPr lang="en-US" altLang="zh-CN" b="1" dirty="0"/>
                <a:t>+</a:t>
              </a:r>
              <a:r>
                <a:rPr lang="en-US" altLang="zh-CN" b="1" dirty="0" err="1"/>
                <a:t>displayInfo</a:t>
              </a:r>
              <a:r>
                <a:rPr lang="en-US" altLang="zh-CN" b="1" dirty="0"/>
                <a:t>(String txt)</a:t>
              </a:r>
            </a:p>
            <a:p>
              <a:pPr>
                <a:lnSpc>
                  <a:spcPct val="80000"/>
                </a:lnSpc>
              </a:pPr>
              <a:r>
                <a:rPr lang="en-US" altLang="zh-CN" b="1" dirty="0"/>
                <a:t>+</a:t>
              </a:r>
              <a:r>
                <a:rPr lang="en-US" altLang="zh-CN" b="1" dirty="0" err="1"/>
                <a:t>writeCusToXmlFile</a:t>
              </a:r>
              <a:r>
                <a:rPr lang="en-US" altLang="zh-CN" b="1" dirty="0"/>
                <a:t>(</a:t>
              </a:r>
              <a:r>
                <a:rPr lang="en-US" altLang="zh-CN" b="1" dirty="0" err="1"/>
                <a:t>cus</a:t>
              </a:r>
              <a:r>
                <a:rPr lang="en-US" altLang="zh-CN" b="1" dirty="0"/>
                <a:t>: String[])</a:t>
              </a:r>
            </a:p>
            <a:p>
              <a:pPr>
                <a:lnSpc>
                  <a:spcPct val="80000"/>
                </a:lnSpc>
              </a:pPr>
              <a:r>
                <a:rPr lang="en-US" altLang="zh-CN" b="1" dirty="0"/>
                <a:t>+</a:t>
              </a:r>
              <a:r>
                <a:rPr lang="en-US" altLang="zh-CN" b="1" dirty="0" err="1"/>
                <a:t>writeCandidateCusToXmlFile</a:t>
              </a:r>
              <a:r>
                <a:rPr lang="en-US" altLang="zh-CN" b="1" dirty="0"/>
                <a:t>(c: String[])</a:t>
              </a:r>
            </a:p>
          </p:txBody>
        </p:sp>
      </p:grpSp>
      <p:sp>
        <p:nvSpPr>
          <p:cNvPr id="38932" name="TextBox 1"/>
          <p:cNvSpPr txBox="1">
            <a:spLocks noChangeArrowheads="1"/>
          </p:cNvSpPr>
          <p:nvPr/>
        </p:nvSpPr>
        <p:spPr bwMode="auto">
          <a:xfrm>
            <a:off x="153940" y="4068763"/>
            <a:ext cx="1941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a:latin typeface="微软雅黑" panose="020B0503020204020204" pitchFamily="34" charset="-122"/>
                <a:ea typeface="微软雅黑" panose="020B0503020204020204" pitchFamily="34" charset="-122"/>
              </a:rPr>
              <a:t>Mike Sun</a:t>
            </a:r>
          </a:p>
          <a:p>
            <a:r>
              <a:rPr lang="en-US" altLang="zh-CN" sz="2000" b="1">
                <a:latin typeface="微软雅黑" panose="020B0503020204020204" pitchFamily="34" charset="-122"/>
                <a:ea typeface="微软雅黑" panose="020B0503020204020204" pitchFamily="34" charset="-122"/>
              </a:rPr>
              <a:t>111668888</a:t>
            </a:r>
          </a:p>
          <a:p>
            <a:r>
              <a:rPr lang="en-US" altLang="zh-CN" sz="2000" b="1">
                <a:latin typeface="微软雅黑" panose="020B0503020204020204" pitchFamily="34" charset="-122"/>
                <a:ea typeface="微软雅黑" panose="020B0503020204020204" pitchFamily="34" charset="-122"/>
              </a:rPr>
              <a:t>China</a:t>
            </a:r>
            <a:endParaRPr lang="zh-CN" altLang="en-US" sz="2000" b="1">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flipV="1">
            <a:off x="4563249" y="2924175"/>
            <a:ext cx="700088" cy="300990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5860238" y="2865438"/>
            <a:ext cx="1800225" cy="3084512"/>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5139512" y="3475038"/>
            <a:ext cx="647700" cy="3122612"/>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6436499" y="3475038"/>
            <a:ext cx="2243138" cy="3122612"/>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84" name="Text Box 21"/>
          <p:cNvSpPr txBox="1">
            <a:spLocks noChangeArrowheads="1"/>
          </p:cNvSpPr>
          <p:nvPr/>
        </p:nvSpPr>
        <p:spPr bwMode="auto">
          <a:xfrm>
            <a:off x="244474" y="5294313"/>
            <a:ext cx="176811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p>
            <a:r>
              <a:rPr lang="zh-CN" altLang="en-US" sz="2400" b="1" dirty="0">
                <a:solidFill>
                  <a:srgbClr val="0000CC"/>
                </a:solidFill>
                <a:latin typeface="微软雅黑" panose="020B0503020204020204" pitchFamily="34" charset="-122"/>
                <a:ea typeface="微软雅黑" panose="020B0503020204020204" pitchFamily="34" charset="-122"/>
              </a:rPr>
              <a:t>这个程序</a:t>
            </a:r>
            <a:endParaRPr lang="en-US" altLang="zh-CN" sz="2400" b="1" dirty="0">
              <a:solidFill>
                <a:srgbClr val="0000CC"/>
              </a:solidFill>
              <a:latin typeface="微软雅黑" panose="020B0503020204020204" pitchFamily="34" charset="-122"/>
              <a:ea typeface="微软雅黑" panose="020B0503020204020204" pitchFamily="34" charset="-122"/>
            </a:endParaRPr>
          </a:p>
          <a:p>
            <a:r>
              <a:rPr lang="zh-CN" altLang="en-US" sz="2400" b="1" dirty="0">
                <a:solidFill>
                  <a:srgbClr val="0000CC"/>
                </a:solidFill>
                <a:latin typeface="微软雅黑" panose="020B0503020204020204" pitchFamily="34" charset="-122"/>
                <a:ea typeface="微软雅黑" panose="020B0503020204020204" pitchFamily="34" charset="-122"/>
              </a:rPr>
              <a:t>设计的可</a:t>
            </a:r>
            <a:endParaRPr lang="en-US" altLang="zh-CN" sz="2400" b="1" dirty="0">
              <a:solidFill>
                <a:srgbClr val="0000CC"/>
              </a:solidFill>
              <a:latin typeface="微软雅黑" panose="020B0503020204020204" pitchFamily="34" charset="-122"/>
              <a:ea typeface="微软雅黑" panose="020B0503020204020204" pitchFamily="34" charset="-122"/>
            </a:endParaRPr>
          </a:p>
          <a:p>
            <a:r>
              <a:rPr lang="zh-CN" altLang="en-US" sz="2400" b="1" dirty="0">
                <a:solidFill>
                  <a:srgbClr val="0000CC"/>
                </a:solidFill>
                <a:latin typeface="微软雅黑" panose="020B0503020204020204" pitchFamily="34" charset="-122"/>
                <a:ea typeface="微软雅黑" panose="020B0503020204020204" pitchFamily="34" charset="-122"/>
              </a:rPr>
              <a:t>扩展性好。</a:t>
            </a:r>
            <a:endParaRPr lang="en-US" altLang="zh-CN" sz="2400" b="1" dirty="0">
              <a:latin typeface="微软雅黑" panose="020B0503020204020204" pitchFamily="34" charset="-122"/>
              <a:ea typeface="微软雅黑" panose="020B0503020204020204" pitchFamily="34" charset="-122"/>
            </a:endParaRPr>
          </a:p>
        </p:txBody>
      </p:sp>
      <p:sp>
        <p:nvSpPr>
          <p:cNvPr id="27" name="棱台 26">
            <a:hlinkClick r:id="rId2" action="ppaction://hlinksldjump"/>
          </p:cNvPr>
          <p:cNvSpPr/>
          <p:nvPr/>
        </p:nvSpPr>
        <p:spPr>
          <a:xfrm>
            <a:off x="10376678" y="5889185"/>
            <a:ext cx="1579627" cy="730439"/>
          </a:xfrm>
          <a:prstGeom prst="bevel">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3329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
                                            <p:txEl>
                                              <p:pRg st="4" end="4"/>
                                            </p:txEl>
                                          </p:spTgt>
                                        </p:tgtEl>
                                        <p:attrNameLst>
                                          <p:attrName>style.visibility</p:attrName>
                                        </p:attrNameLst>
                                      </p:cBhvr>
                                      <p:to>
                                        <p:strVal val="visible"/>
                                      </p:to>
                                    </p:set>
                                    <p:animEffect transition="in" filter="fade">
                                      <p:cBhvr>
                                        <p:cTn id="7" dur="1000"/>
                                        <p:tgtEl>
                                          <p:spTgt spid="61">
                                            <p:txEl>
                                              <p:pRg st="4" end="4"/>
                                            </p:txEl>
                                          </p:spTgt>
                                        </p:tgtEl>
                                      </p:cBhvr>
                                    </p:animEffect>
                                    <p:anim calcmode="lin" valueType="num">
                                      <p:cBhvr>
                                        <p:cTn id="8" dur="1000" fill="hold"/>
                                        <p:tgtEl>
                                          <p:spTgt spid="6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1">
                                            <p:txEl>
                                              <p:pRg st="5" end="5"/>
                                            </p:txEl>
                                          </p:spTgt>
                                        </p:tgtEl>
                                        <p:attrNameLst>
                                          <p:attrName>style.visibility</p:attrName>
                                        </p:attrNameLst>
                                      </p:cBhvr>
                                      <p:to>
                                        <p:strVal val="visible"/>
                                      </p:to>
                                    </p:set>
                                    <p:animEffect transition="in" filter="fade">
                                      <p:cBhvr>
                                        <p:cTn id="14" dur="1000"/>
                                        <p:tgtEl>
                                          <p:spTgt spid="61">
                                            <p:txEl>
                                              <p:pRg st="5" end="5"/>
                                            </p:txEl>
                                          </p:spTgt>
                                        </p:tgtEl>
                                      </p:cBhvr>
                                    </p:animEffect>
                                    <p:anim calcmode="lin" valueType="num">
                                      <p:cBhvr>
                                        <p:cTn id="15" dur="1000" fill="hold"/>
                                        <p:tgtEl>
                                          <p:spTgt spid="61">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6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fade">
                                      <p:cBhvr>
                                        <p:cTn id="28" dur="1000"/>
                                        <p:tgtEl>
                                          <p:spTgt spid="72"/>
                                        </p:tgtEl>
                                      </p:cBhvr>
                                    </p:animEffect>
                                    <p:anim calcmode="lin" valueType="num">
                                      <p:cBhvr>
                                        <p:cTn id="29" dur="1000" fill="hold"/>
                                        <p:tgtEl>
                                          <p:spTgt spid="72"/>
                                        </p:tgtEl>
                                        <p:attrNameLst>
                                          <p:attrName>ppt_x</p:attrName>
                                        </p:attrNameLst>
                                      </p:cBhvr>
                                      <p:tavLst>
                                        <p:tav tm="0">
                                          <p:val>
                                            <p:strVal val="#ppt_x"/>
                                          </p:val>
                                        </p:tav>
                                        <p:tav tm="100000">
                                          <p:val>
                                            <p:strVal val="#ppt_x"/>
                                          </p:val>
                                        </p:tav>
                                      </p:tavLst>
                                    </p:anim>
                                    <p:anim calcmode="lin" valueType="num">
                                      <p:cBhvr>
                                        <p:cTn id="30"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61">
                                            <p:txEl>
                                              <p:pRg st="7" end="7"/>
                                            </p:txEl>
                                          </p:spTgt>
                                        </p:tgtEl>
                                        <p:attrNameLst>
                                          <p:attrName>style.visibility</p:attrName>
                                        </p:attrNameLst>
                                      </p:cBhvr>
                                      <p:to>
                                        <p:strVal val="visible"/>
                                      </p:to>
                                    </p:set>
                                    <p:animEffect transition="in" filter="fade">
                                      <p:cBhvr>
                                        <p:cTn id="35" dur="1000"/>
                                        <p:tgtEl>
                                          <p:spTgt spid="61">
                                            <p:txEl>
                                              <p:pRg st="7" end="7"/>
                                            </p:txEl>
                                          </p:spTgt>
                                        </p:tgtEl>
                                      </p:cBhvr>
                                    </p:animEffect>
                                    <p:anim calcmode="lin" valueType="num">
                                      <p:cBhvr>
                                        <p:cTn id="36" dur="1000" fill="hold"/>
                                        <p:tgtEl>
                                          <p:spTgt spid="61">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6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61">
                                            <p:txEl>
                                              <p:pRg st="8" end="8"/>
                                            </p:txEl>
                                          </p:spTgt>
                                        </p:tgtEl>
                                        <p:attrNameLst>
                                          <p:attrName>style.visibility</p:attrName>
                                        </p:attrNameLst>
                                      </p:cBhvr>
                                      <p:to>
                                        <p:strVal val="visible"/>
                                      </p:to>
                                    </p:set>
                                    <p:animEffect transition="in" filter="fade">
                                      <p:cBhvr>
                                        <p:cTn id="42" dur="1000"/>
                                        <p:tgtEl>
                                          <p:spTgt spid="61">
                                            <p:txEl>
                                              <p:pRg st="8" end="8"/>
                                            </p:txEl>
                                          </p:spTgt>
                                        </p:tgtEl>
                                      </p:cBhvr>
                                    </p:animEffect>
                                    <p:anim calcmode="lin" valueType="num">
                                      <p:cBhvr>
                                        <p:cTn id="43" dur="1000" fill="hold"/>
                                        <p:tgtEl>
                                          <p:spTgt spid="61">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6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1000"/>
                                        <p:tgtEl>
                                          <p:spTgt spid="75"/>
                                        </p:tgtEl>
                                      </p:cBhvr>
                                    </p:animEffect>
                                    <p:anim calcmode="lin" valueType="num">
                                      <p:cBhvr>
                                        <p:cTn id="50" dur="1000" fill="hold"/>
                                        <p:tgtEl>
                                          <p:spTgt spid="75"/>
                                        </p:tgtEl>
                                        <p:attrNameLst>
                                          <p:attrName>ppt_x</p:attrName>
                                        </p:attrNameLst>
                                      </p:cBhvr>
                                      <p:tavLst>
                                        <p:tav tm="0">
                                          <p:val>
                                            <p:strVal val="#ppt_x"/>
                                          </p:val>
                                        </p:tav>
                                        <p:tav tm="100000">
                                          <p:val>
                                            <p:strVal val="#ppt_x"/>
                                          </p:val>
                                        </p:tav>
                                      </p:tavLst>
                                    </p:anim>
                                    <p:anim calcmode="lin" valueType="num">
                                      <p:cBhvr>
                                        <p:cTn id="51"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fade">
                                      <p:cBhvr>
                                        <p:cTn id="56" dur="1000"/>
                                        <p:tgtEl>
                                          <p:spTgt spid="77"/>
                                        </p:tgtEl>
                                      </p:cBhvr>
                                    </p:animEffect>
                                    <p:anim calcmode="lin" valueType="num">
                                      <p:cBhvr>
                                        <p:cTn id="57" dur="1000" fill="hold"/>
                                        <p:tgtEl>
                                          <p:spTgt spid="77"/>
                                        </p:tgtEl>
                                        <p:attrNameLst>
                                          <p:attrName>ppt_x</p:attrName>
                                        </p:attrNameLst>
                                      </p:cBhvr>
                                      <p:tavLst>
                                        <p:tav tm="0">
                                          <p:val>
                                            <p:strVal val="#ppt_x"/>
                                          </p:val>
                                        </p:tav>
                                        <p:tav tm="100000">
                                          <p:val>
                                            <p:strVal val="#ppt_x"/>
                                          </p:val>
                                        </p:tav>
                                      </p:tavLst>
                                    </p:anim>
                                    <p:anim calcmode="lin" valueType="num">
                                      <p:cBhvr>
                                        <p:cTn id="58"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fade">
                                      <p:cBhvr>
                                        <p:cTn id="63" dur="1000"/>
                                        <p:tgtEl>
                                          <p:spTgt spid="84"/>
                                        </p:tgtEl>
                                      </p:cBhvr>
                                    </p:animEffect>
                                    <p:anim calcmode="lin" valueType="num">
                                      <p:cBhvr>
                                        <p:cTn id="64" dur="1000" fill="hold"/>
                                        <p:tgtEl>
                                          <p:spTgt spid="84"/>
                                        </p:tgtEl>
                                        <p:attrNameLst>
                                          <p:attrName>ppt_x</p:attrName>
                                        </p:attrNameLst>
                                      </p:cBhvr>
                                      <p:tavLst>
                                        <p:tav tm="0">
                                          <p:val>
                                            <p:strVal val="#ppt_x"/>
                                          </p:val>
                                        </p:tav>
                                        <p:tav tm="100000">
                                          <p:val>
                                            <p:strVal val="#ppt_x"/>
                                          </p:val>
                                        </p:tav>
                                      </p:tavLst>
                                    </p:anim>
                                    <p:anim calcmode="lin" valueType="num">
                                      <p:cBhvr>
                                        <p:cTn id="65"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endParaRPr lang="zh-CN" altLang="zh-CN" dirty="0" smtClean="0"/>
          </a:p>
        </p:txBody>
      </p:sp>
      <p:sp>
        <p:nvSpPr>
          <p:cNvPr id="106500" name="AutoShape 4"/>
          <p:cNvSpPr>
            <a:spLocks noChangeArrowheads="1"/>
          </p:cNvSpPr>
          <p:nvPr/>
        </p:nvSpPr>
        <p:spPr bwMode="auto">
          <a:xfrm>
            <a:off x="1810693" y="2781300"/>
            <a:ext cx="7525395" cy="1211278"/>
          </a:xfrm>
          <a:prstGeom prst="bevel">
            <a:avLst>
              <a:gd name="adj" fmla="val 7458"/>
            </a:avLst>
          </a:prstGeom>
          <a:solidFill>
            <a:srgbClr val="FFCC00">
              <a:alpha val="28000"/>
            </a:srgbClr>
          </a:solidFill>
          <a:ln w="9525">
            <a:solidFill>
              <a:schemeClr val="tx1"/>
            </a:solidFill>
            <a:miter lim="800000"/>
          </a:ln>
          <a:effectLst/>
        </p:spPr>
        <p:txBody>
          <a:bodyPr wrap="none" anchor="ctr"/>
          <a:lstStyle/>
          <a:p>
            <a:pPr algn="ctr">
              <a:defRPr/>
            </a:pPr>
            <a:r>
              <a:rPr lang="zh-CN" altLang="en-US" sz="3200" b="1" dirty="0">
                <a:solidFill>
                  <a:srgbClr val="0000CC"/>
                </a:solidFill>
                <a:latin typeface="微软雅黑" panose="020B0503020204020204" pitchFamily="34" charset="-122"/>
                <a:ea typeface="微软雅黑" panose="020B0503020204020204" pitchFamily="34" charset="-122"/>
              </a:rPr>
              <a:t>实现细节：用</a:t>
            </a:r>
            <a:r>
              <a:rPr lang="en-US" altLang="zh-CN" sz="3200" b="1" dirty="0">
                <a:solidFill>
                  <a:srgbClr val="0000CC"/>
                </a:solidFill>
                <a:latin typeface="微软雅黑" panose="020B0503020204020204" pitchFamily="34" charset="-122"/>
                <a:ea typeface="微软雅黑" panose="020B0503020204020204" pitchFamily="34" charset="-122"/>
              </a:rPr>
              <a:t>Java</a:t>
            </a:r>
            <a:r>
              <a:rPr lang="zh-CN" altLang="en-US" sz="3200" b="1" dirty="0">
                <a:solidFill>
                  <a:srgbClr val="0000CC"/>
                </a:solidFill>
                <a:latin typeface="微软雅黑" panose="020B0503020204020204" pitchFamily="34" charset="-122"/>
                <a:ea typeface="微软雅黑" panose="020B0503020204020204" pitchFamily="34" charset="-122"/>
              </a:rPr>
              <a:t>实现中介者模式</a:t>
            </a:r>
            <a:endParaRPr lang="en-US" altLang="zh-CN" sz="3200" b="1" dirty="0">
              <a:effectLst>
                <a:outerShdw blurRad="38100" dist="38100" dir="2700000" algn="tl">
                  <a:srgbClr val="FFFFFF"/>
                </a:outerShdw>
              </a:effectLst>
            </a:endParaRPr>
          </a:p>
        </p:txBody>
      </p:sp>
    </p:spTree>
    <p:extLst>
      <p:ext uri="{BB962C8B-B14F-4D97-AF65-F5344CB8AC3E}">
        <p14:creationId xmlns:p14="http://schemas.microsoft.com/office/powerpoint/2010/main" val="436857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2669264" y="274639"/>
            <a:ext cx="6320828" cy="706437"/>
          </a:xfrm>
        </p:spPr>
        <p:txBody>
          <a:bodyPr/>
          <a:lstStyle/>
          <a:p>
            <a:pPr algn="ctr" eaLnBrk="1" hangingPunct="1"/>
            <a:r>
              <a:rPr lang="zh-CN" altLang="en-US" sz="2800" b="1" dirty="0" smtClean="0">
                <a:solidFill>
                  <a:srgbClr val="0000CC"/>
                </a:solidFill>
                <a:latin typeface="微软雅黑" panose="020B0503020204020204" pitchFamily="34" charset="-122"/>
                <a:ea typeface="微软雅黑" panose="020B0503020204020204" pitchFamily="34" charset="-122"/>
              </a:rPr>
              <a:t>实现细节：用</a:t>
            </a:r>
            <a:r>
              <a:rPr lang="en-US" altLang="zh-CN" sz="2800" b="1" dirty="0" smtClean="0">
                <a:solidFill>
                  <a:srgbClr val="0000CC"/>
                </a:solidFill>
                <a:latin typeface="微软雅黑" panose="020B0503020204020204" pitchFamily="34" charset="-122"/>
                <a:ea typeface="微软雅黑" panose="020B0503020204020204" pitchFamily="34" charset="-122"/>
              </a:rPr>
              <a:t>Java</a:t>
            </a:r>
            <a:r>
              <a:rPr lang="zh-CN" altLang="en-US" sz="2800" b="1" dirty="0" smtClean="0">
                <a:solidFill>
                  <a:srgbClr val="0000CC"/>
                </a:solidFill>
                <a:latin typeface="微软雅黑" panose="020B0503020204020204" pitchFamily="34" charset="-122"/>
                <a:ea typeface="微软雅黑" panose="020B0503020204020204" pitchFamily="34" charset="-122"/>
              </a:rPr>
              <a:t>实现中介者模式</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74755" name="Rectangle 3"/>
          <p:cNvSpPr>
            <a:spLocks noGrp="1" noChangeArrowheads="1"/>
          </p:cNvSpPr>
          <p:nvPr>
            <p:ph idx="1"/>
          </p:nvPr>
        </p:nvSpPr>
        <p:spPr>
          <a:xfrm>
            <a:off x="586967" y="1520982"/>
            <a:ext cx="11282126" cy="4499572"/>
          </a:xfrm>
        </p:spPr>
        <p:txBody>
          <a:bodyPr>
            <a:noAutofit/>
          </a:bodyPr>
          <a:lstStyle/>
          <a:p>
            <a:pPr marL="609600" indent="-609600">
              <a:lnSpc>
                <a:spcPct val="120000"/>
              </a:lnSpc>
              <a:spcBef>
                <a:spcPts val="600"/>
              </a:spcBef>
              <a:buFontTx/>
              <a:buAutoNum type="arabicPeriod"/>
            </a:pPr>
            <a:r>
              <a:rPr lang="zh-CN" altLang="en-US" b="1" dirty="0" smtClean="0">
                <a:latin typeface="微软雅黑" panose="020B0503020204020204" pitchFamily="34" charset="-122"/>
                <a:ea typeface="微软雅黑" panose="020B0503020204020204" pitchFamily="34" charset="-122"/>
              </a:rPr>
              <a:t>设计并实现一</a:t>
            </a:r>
            <a:r>
              <a:rPr lang="zh-CN" altLang="en-US" b="1" dirty="0">
                <a:latin typeface="微软雅黑" panose="020B0503020204020204" pitchFamily="34" charset="-122"/>
                <a:ea typeface="微软雅黑" panose="020B0503020204020204" pitchFamily="34" charset="-122"/>
              </a:rPr>
              <a:t>个中介</a:t>
            </a:r>
            <a:r>
              <a:rPr lang="zh-CN" altLang="en-US" b="1" dirty="0" smtClean="0">
                <a:latin typeface="微软雅黑" panose="020B0503020204020204" pitchFamily="34" charset="-122"/>
                <a:ea typeface="微软雅黑" panose="020B0503020204020204" pitchFamily="34" charset="-122"/>
              </a:rPr>
              <a:t>类</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a:latin typeface="微软雅黑" panose="020B0503020204020204" pitchFamily="34" charset="-122"/>
                <a:ea typeface="微软雅黑" panose="020B0503020204020204" pitchFamily="34" charset="-122"/>
              </a:rPr>
              <a:t>编写一个中介类，并</a:t>
            </a:r>
            <a:r>
              <a:rPr lang="zh-CN" altLang="en-US" b="1" dirty="0" smtClean="0">
                <a:latin typeface="微软雅黑" panose="020B0503020204020204" pitchFamily="34" charset="-122"/>
                <a:ea typeface="微软雅黑" panose="020B0503020204020204" pitchFamily="34" charset="-122"/>
              </a:rPr>
              <a:t>声明一个变量</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fr-FR" altLang="zh-CN" b="1" dirty="0">
                <a:latin typeface="微软雅黑" panose="020B0503020204020204" pitchFamily="34" charset="-122"/>
                <a:ea typeface="微软雅黑" panose="020B0503020204020204" pitchFamily="34" charset="-122"/>
              </a:rPr>
              <a:t> private ArrayList&lt;ParticipantGUI&gt; </a:t>
            </a:r>
            <a:r>
              <a:rPr lang="fr-FR" altLang="zh-CN" b="1" dirty="0" smtClean="0">
                <a:latin typeface="微软雅黑" panose="020B0503020204020204" pitchFamily="34" charset="-122"/>
                <a:ea typeface="微软雅黑" panose="020B0503020204020204" pitchFamily="34" charset="-122"/>
              </a:rPr>
              <a:t>companyList; </a:t>
            </a:r>
          </a:p>
          <a:p>
            <a:pPr>
              <a:lnSpc>
                <a:spcPct val="120000"/>
              </a:lnSpc>
              <a:spcBef>
                <a:spcPts val="600"/>
              </a:spcBef>
            </a:pP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注：如果参与者没有形成层次类，则可以声明几个变量</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en-US" altLang="zh-CN" b="1" dirty="0" smtClean="0">
                <a:latin typeface="微软雅黑" panose="020B0503020204020204" pitchFamily="34" charset="-122"/>
                <a:ea typeface="微软雅黑" panose="020B0503020204020204" pitchFamily="34" charset="-122"/>
              </a:rPr>
              <a:t>private </a:t>
            </a:r>
            <a:r>
              <a:rPr lang="en-US" altLang="zh-CN" b="1" dirty="0" err="1" smtClean="0">
                <a:latin typeface="微软雅黑" panose="020B0503020204020204" pitchFamily="34" charset="-122"/>
                <a:ea typeface="微软雅黑" panose="020B0503020204020204" pitchFamily="34" charset="-122"/>
              </a:rPr>
              <a:t>HotelGUI</a:t>
            </a: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hotelGui</a:t>
            </a:r>
            <a:r>
              <a:rPr lang="en-US" altLang="zh-CN" b="1" dirty="0" smtClean="0">
                <a:latin typeface="微软雅黑" panose="020B0503020204020204" pitchFamily="34" charset="-122"/>
                <a:ea typeface="微软雅黑" panose="020B0503020204020204" pitchFamily="34" charset="-122"/>
              </a:rPr>
              <a:t>;</a:t>
            </a:r>
          </a:p>
          <a:p>
            <a:pPr lvl="1">
              <a:lnSpc>
                <a:spcPct val="120000"/>
              </a:lnSpc>
              <a:spcBef>
                <a:spcPts val="600"/>
              </a:spcBef>
            </a:pPr>
            <a:r>
              <a:rPr lang="en-US" altLang="zh-CN" b="1" dirty="0">
                <a:latin typeface="微软雅黑" panose="020B0503020204020204" pitchFamily="34" charset="-122"/>
                <a:ea typeface="微软雅黑" panose="020B0503020204020204" pitchFamily="34" charset="-122"/>
              </a:rPr>
              <a:t>private </a:t>
            </a:r>
            <a:r>
              <a:rPr lang="en-US" altLang="zh-CN" b="1" dirty="0" err="1" smtClean="0">
                <a:latin typeface="微软雅黑" panose="020B0503020204020204" pitchFamily="34" charset="-122"/>
                <a:ea typeface="微软雅黑" panose="020B0503020204020204" pitchFamily="34" charset="-122"/>
              </a:rPr>
              <a:t>AirlineGUI</a:t>
            </a: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airlineGui</a:t>
            </a:r>
            <a:r>
              <a:rPr lang="en-US" altLang="zh-CN" b="1" dirty="0" smtClean="0">
                <a:latin typeface="微软雅黑" panose="020B0503020204020204" pitchFamily="34" charset="-122"/>
                <a:ea typeface="微软雅黑" panose="020B0503020204020204" pitchFamily="34" charset="-122"/>
              </a:rPr>
              <a:t>;</a:t>
            </a:r>
          </a:p>
          <a:p>
            <a:pPr lvl="1">
              <a:lnSpc>
                <a:spcPct val="120000"/>
              </a:lnSpc>
              <a:spcBef>
                <a:spcPts val="600"/>
              </a:spcBef>
            </a:pPr>
            <a:r>
              <a:rPr lang="en-US" altLang="zh-CN" b="1" dirty="0">
                <a:latin typeface="微软雅黑" panose="020B0503020204020204" pitchFamily="34" charset="-122"/>
                <a:ea typeface="微软雅黑" panose="020B0503020204020204" pitchFamily="34" charset="-122"/>
              </a:rPr>
              <a:t>private </a:t>
            </a:r>
            <a:r>
              <a:rPr lang="en-US" altLang="zh-CN" b="1" dirty="0" err="1" smtClean="0">
                <a:latin typeface="微软雅黑" panose="020B0503020204020204" pitchFamily="34" charset="-122"/>
                <a:ea typeface="微软雅黑" panose="020B0503020204020204" pitchFamily="34" charset="-122"/>
              </a:rPr>
              <a:t>TourGUI</a:t>
            </a: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tourGui</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15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4" end="4"/>
                                            </p:txEl>
                                          </p:spTgt>
                                        </p:tgtEl>
                                        <p:attrNameLst>
                                          <p:attrName>style.visibility</p:attrName>
                                        </p:attrNameLst>
                                      </p:cBhvr>
                                      <p:to>
                                        <p:strVal val="visible"/>
                                      </p:to>
                                    </p:set>
                                    <p:anim calcmode="lin" valueType="num">
                                      <p:cBhvr additive="base">
                                        <p:cTn id="7"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55">
                                            <p:txEl>
                                              <p:pRg st="5" end="5"/>
                                            </p:txEl>
                                          </p:spTgt>
                                        </p:tgtEl>
                                        <p:attrNameLst>
                                          <p:attrName>style.visibility</p:attrName>
                                        </p:attrNameLst>
                                      </p:cBhvr>
                                      <p:to>
                                        <p:strVal val="visible"/>
                                      </p:to>
                                    </p:set>
                                    <p:anim calcmode="lin" valueType="num">
                                      <p:cBhvr additive="base">
                                        <p:cTn id="11"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75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755">
                                            <p:txEl>
                                              <p:pRg st="6" end="6"/>
                                            </p:txEl>
                                          </p:spTgt>
                                        </p:tgtEl>
                                        <p:attrNameLst>
                                          <p:attrName>style.visibility</p:attrName>
                                        </p:attrNameLst>
                                      </p:cBhvr>
                                      <p:to>
                                        <p:strVal val="visible"/>
                                      </p:to>
                                    </p:set>
                                    <p:anim calcmode="lin" valueType="num">
                                      <p:cBhvr additive="base">
                                        <p:cTn id="15" dur="5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75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755">
                                            <p:txEl>
                                              <p:pRg st="7" end="7"/>
                                            </p:txEl>
                                          </p:spTgt>
                                        </p:tgtEl>
                                        <p:attrNameLst>
                                          <p:attrName>style.visibility</p:attrName>
                                        </p:attrNameLst>
                                      </p:cBhvr>
                                      <p:to>
                                        <p:strVal val="visible"/>
                                      </p:to>
                                    </p:set>
                                    <p:anim calcmode="lin" valueType="num">
                                      <p:cBhvr additive="base">
                                        <p:cTn id="19" dur="500" fill="hold"/>
                                        <p:tgtEl>
                                          <p:spTgt spid="7475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758983" y="851026"/>
            <a:ext cx="10809837" cy="51333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120000"/>
              </a:lnSpc>
              <a:spcBef>
                <a:spcPts val="600"/>
              </a:spcBef>
              <a:buFontTx/>
              <a:buAutoNum type="arabicPeriod" startAt="2"/>
            </a:pPr>
            <a:r>
              <a:rPr lang="zh-CN" altLang="en-US" b="1" dirty="0" smtClean="0">
                <a:latin typeface="微软雅黑" panose="020B0503020204020204" pitchFamily="34" charset="-122"/>
                <a:ea typeface="微软雅黑" panose="020B0503020204020204" pitchFamily="34" charset="-122"/>
              </a:rPr>
              <a:t>写注册方法</a:t>
            </a:r>
            <a:r>
              <a:rPr lang="en-US" altLang="zh-CN" b="1" dirty="0" smtClean="0">
                <a:latin typeface="微软雅黑" panose="020B0503020204020204" pitchFamily="34" charset="-122"/>
                <a:ea typeface="微软雅黑" panose="020B0503020204020204" pitchFamily="34" charset="-122"/>
              </a:rPr>
              <a:t> </a:t>
            </a:r>
          </a:p>
          <a:p>
            <a:pPr>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在中介类中，编写所有注册方法来注册所有参与对象。</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en-US" altLang="zh-CN" sz="2800" b="1" dirty="0" smtClean="0">
                <a:solidFill>
                  <a:srgbClr val="000000"/>
                </a:solidFill>
                <a:latin typeface="微软雅黑" panose="020B0503020204020204" pitchFamily="34" charset="-122"/>
                <a:ea typeface="微软雅黑" panose="020B0503020204020204" pitchFamily="34" charset="-122"/>
              </a:rPr>
              <a:t>register(</a:t>
            </a:r>
            <a:r>
              <a:rPr lang="en-US" altLang="zh-CN" sz="2800" b="1" dirty="0" err="1" smtClean="0">
                <a:solidFill>
                  <a:srgbClr val="000000"/>
                </a:solidFill>
                <a:latin typeface="微软雅黑" panose="020B0503020204020204" pitchFamily="34" charset="-122"/>
                <a:ea typeface="微软雅黑" panose="020B0503020204020204" pitchFamily="34" charset="-122"/>
              </a:rPr>
              <a:t>CompanyGUI</a:t>
            </a:r>
            <a:r>
              <a:rPr lang="en-US" altLang="zh-CN" sz="2800" b="1" dirty="0" smtClean="0">
                <a:solidFill>
                  <a:srgbClr val="000000"/>
                </a:solidFill>
                <a:latin typeface="微软雅黑" panose="020B0503020204020204" pitchFamily="34" charset="-122"/>
                <a:ea typeface="微软雅黑" panose="020B0503020204020204" pitchFamily="34" charset="-122"/>
              </a:rPr>
              <a:t> company);</a:t>
            </a:r>
            <a:endParaRPr lang="en-US" altLang="zh-CN" sz="2800" b="1" dirty="0">
              <a:latin typeface="微软雅黑" panose="020B0503020204020204" pitchFamily="34" charset="-122"/>
              <a:ea typeface="微软雅黑" panose="020B0503020204020204" pitchFamily="34" charset="-122"/>
            </a:endParaRPr>
          </a:p>
          <a:p>
            <a:pPr>
              <a:lnSpc>
                <a:spcPct val="120000"/>
              </a:lnSpc>
              <a:spcBef>
                <a:spcPts val="600"/>
              </a:spcBef>
            </a:pP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600"/>
              </a:spcBef>
            </a:pPr>
            <a:endParaRPr lang="en-US" altLang="zh-CN"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a:latin typeface="微软雅黑" panose="020B0503020204020204" pitchFamily="34" charset="-122"/>
                <a:ea typeface="微软雅黑" panose="020B0503020204020204" pitchFamily="34" charset="-122"/>
              </a:rPr>
              <a:t>注：如果参与者没有形成层次类，则可以声明几</a:t>
            </a:r>
            <a:r>
              <a:rPr lang="zh-CN" altLang="en-US" b="1" dirty="0" smtClean="0">
                <a:latin typeface="微软雅黑" panose="020B0503020204020204" pitchFamily="34" charset="-122"/>
                <a:ea typeface="微软雅黑" panose="020B0503020204020204" pitchFamily="34" charset="-122"/>
              </a:rPr>
              <a:t>个注册方法</a:t>
            </a:r>
            <a:endParaRPr lang="en-US" altLang="zh-CN" b="1" dirty="0" smtClean="0">
              <a:latin typeface="微软雅黑" panose="020B0503020204020204" pitchFamily="34" charset="-122"/>
              <a:ea typeface="微软雅黑" panose="020B0503020204020204" pitchFamily="34" charset="-122"/>
            </a:endParaRPr>
          </a:p>
          <a:p>
            <a:pPr marL="914400" lvl="1" indent="-457200">
              <a:lnSpc>
                <a:spcPct val="120000"/>
              </a:lnSpc>
              <a:spcBef>
                <a:spcPts val="600"/>
              </a:spcBef>
            </a:pPr>
            <a:r>
              <a:rPr lang="en-US" altLang="zh-CN" sz="2800" b="1" dirty="0" err="1" smtClean="0">
                <a:latin typeface="微软雅黑" panose="020B0503020204020204" pitchFamily="34" charset="-122"/>
                <a:ea typeface="微软雅黑" panose="020B0503020204020204" pitchFamily="34" charset="-122"/>
              </a:rPr>
              <a:t>registerHotelGUI</a:t>
            </a:r>
            <a:r>
              <a:rPr lang="en-US" altLang="zh-CN" sz="2800" b="1" dirty="0" smtClean="0">
                <a:latin typeface="微软雅黑" panose="020B0503020204020204" pitchFamily="34" charset="-122"/>
                <a:ea typeface="微软雅黑" panose="020B0503020204020204" pitchFamily="34" charset="-122"/>
              </a:rPr>
              <a:t>(</a:t>
            </a:r>
            <a:r>
              <a:rPr lang="en-US" altLang="zh-CN" sz="2800" b="1" dirty="0" err="1" smtClean="0">
                <a:solidFill>
                  <a:srgbClr val="0000CC"/>
                </a:solidFill>
                <a:latin typeface="微软雅黑" panose="020B0503020204020204" pitchFamily="34" charset="-122"/>
                <a:ea typeface="微软雅黑" panose="020B0503020204020204" pitchFamily="34" charset="-122"/>
              </a:rPr>
              <a:t>HotelGUI</a:t>
            </a:r>
            <a:r>
              <a:rPr lang="en-US" altLang="zh-CN" sz="2800" b="1" dirty="0" smtClean="0">
                <a:solidFill>
                  <a:srgbClr val="0000CC"/>
                </a:solidFill>
                <a:latin typeface="微软雅黑" panose="020B0503020204020204" pitchFamily="34" charset="-122"/>
                <a:ea typeface="微软雅黑" panose="020B0503020204020204" pitchFamily="34" charset="-122"/>
              </a:rPr>
              <a:t> hg</a:t>
            </a:r>
            <a:r>
              <a:rPr lang="en-US" altLang="zh-CN" sz="2800" b="1" dirty="0" smtClean="0">
                <a:latin typeface="微软雅黑" panose="020B0503020204020204" pitchFamily="34" charset="-122"/>
                <a:ea typeface="微软雅黑" panose="020B0503020204020204" pitchFamily="34" charset="-122"/>
              </a:rPr>
              <a:t>)</a:t>
            </a:r>
          </a:p>
          <a:p>
            <a:pPr marL="914400" lvl="1" indent="-457200">
              <a:lnSpc>
                <a:spcPct val="120000"/>
              </a:lnSpc>
              <a:spcBef>
                <a:spcPts val="600"/>
              </a:spcBef>
            </a:pPr>
            <a:r>
              <a:rPr lang="en-US" altLang="zh-CN" sz="2800" b="1" dirty="0" err="1" smtClean="0">
                <a:latin typeface="微软雅黑" panose="020B0503020204020204" pitchFamily="34" charset="-122"/>
                <a:ea typeface="微软雅黑" panose="020B0503020204020204" pitchFamily="34" charset="-122"/>
              </a:rPr>
              <a:t>registerAirlineGUI</a:t>
            </a:r>
            <a:r>
              <a:rPr lang="en-US" altLang="zh-CN" sz="2800" b="1" dirty="0" smtClean="0">
                <a:latin typeface="微软雅黑" panose="020B0503020204020204" pitchFamily="34" charset="-122"/>
                <a:ea typeface="微软雅黑" panose="020B0503020204020204" pitchFamily="34" charset="-122"/>
              </a:rPr>
              <a:t>(</a:t>
            </a:r>
            <a:r>
              <a:rPr lang="en-US" altLang="zh-CN" sz="2800" b="1" dirty="0" err="1" smtClean="0">
                <a:solidFill>
                  <a:srgbClr val="0000CC"/>
                </a:solidFill>
                <a:latin typeface="微软雅黑" panose="020B0503020204020204" pitchFamily="34" charset="-122"/>
                <a:ea typeface="微软雅黑" panose="020B0503020204020204" pitchFamily="34" charset="-122"/>
              </a:rPr>
              <a:t>AirlineGUI</a:t>
            </a:r>
            <a:r>
              <a:rPr lang="en-US" altLang="zh-CN" sz="2800" b="1" dirty="0" smtClean="0">
                <a:solidFill>
                  <a:srgbClr val="0000CC"/>
                </a:solidFill>
                <a:latin typeface="微软雅黑" panose="020B0503020204020204" pitchFamily="34" charset="-122"/>
                <a:ea typeface="微软雅黑" panose="020B0503020204020204" pitchFamily="34" charset="-122"/>
              </a:rPr>
              <a:t> ag)</a:t>
            </a:r>
          </a:p>
          <a:p>
            <a:pPr marL="914400" lvl="1" indent="-457200">
              <a:lnSpc>
                <a:spcPct val="120000"/>
              </a:lnSpc>
              <a:spcBef>
                <a:spcPts val="600"/>
              </a:spcBef>
            </a:pPr>
            <a:r>
              <a:rPr lang="en-US" altLang="zh-CN" sz="2800" b="1" dirty="0" err="1" smtClean="0">
                <a:latin typeface="微软雅黑" panose="020B0503020204020204" pitchFamily="34" charset="-122"/>
                <a:ea typeface="微软雅黑" panose="020B0503020204020204" pitchFamily="34" charset="-122"/>
              </a:rPr>
              <a:t>registerTourGUI</a:t>
            </a:r>
            <a:r>
              <a:rPr lang="en-US" altLang="zh-CN" sz="2800" b="1" dirty="0" smtClean="0">
                <a:latin typeface="微软雅黑" panose="020B0503020204020204" pitchFamily="34" charset="-122"/>
                <a:ea typeface="微软雅黑" panose="020B0503020204020204" pitchFamily="34" charset="-122"/>
              </a:rPr>
              <a:t>(</a:t>
            </a:r>
            <a:r>
              <a:rPr lang="en-US" altLang="zh-CN" sz="2800" b="1" dirty="0" err="1" smtClean="0">
                <a:solidFill>
                  <a:srgbClr val="0000CC"/>
                </a:solidFill>
                <a:latin typeface="微软雅黑" panose="020B0503020204020204" pitchFamily="34" charset="-122"/>
                <a:ea typeface="微软雅黑" panose="020B0503020204020204" pitchFamily="34" charset="-122"/>
              </a:rPr>
              <a:t>TourGUI</a:t>
            </a:r>
            <a:r>
              <a:rPr lang="en-US" altLang="zh-CN" sz="2800" b="1" dirty="0" smtClean="0">
                <a:solidFill>
                  <a:srgbClr val="0000CC"/>
                </a:solidFill>
                <a:latin typeface="微软雅黑" panose="020B0503020204020204" pitchFamily="34" charset="-122"/>
                <a:ea typeface="微软雅黑" panose="020B0503020204020204" pitchFamily="34" charset="-122"/>
              </a:rPr>
              <a:t> </a:t>
            </a:r>
            <a:r>
              <a:rPr lang="en-US" altLang="zh-CN" sz="2800" b="1" dirty="0" err="1" smtClean="0">
                <a:solidFill>
                  <a:srgbClr val="0000CC"/>
                </a:solidFill>
                <a:latin typeface="微软雅黑" panose="020B0503020204020204" pitchFamily="34" charset="-122"/>
                <a:ea typeface="微软雅黑" panose="020B0503020204020204" pitchFamily="34" charset="-122"/>
              </a:rPr>
              <a:t>tg</a:t>
            </a:r>
            <a:r>
              <a:rPr lang="en-US" altLang="zh-CN"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910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 calcmode="lin" valueType="num">
                                      <p:cBhvr additive="base">
                                        <p:cTn id="1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 calcmode="lin" valueType="num">
                                      <p:cBhvr additive="base">
                                        <p:cTn id="1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a:xfrm>
            <a:off x="1981200" y="274639"/>
            <a:ext cx="8229600" cy="561975"/>
          </a:xfrm>
        </p:spPr>
        <p:txBody>
          <a:bodyPr/>
          <a:lstStyle/>
          <a:p>
            <a:r>
              <a:rPr lang="en-US" altLang="zh-CN" sz="2800" b="1"/>
              <a:t>Introductory example to the mediator pattern</a:t>
            </a:r>
            <a:endParaRPr lang="zh-CN" altLang="en-US" sz="2800" b="1"/>
          </a:p>
        </p:txBody>
      </p:sp>
      <p:pic>
        <p:nvPicPr>
          <p:cNvPr id="5122" name="Picture 11" descr="u=3994355019,2726717591&amp;fm=21&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4174910"/>
            <a:ext cx="26638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3" descr="u=239737820,1544156386&amp;fm=21&amp;g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14" y="4146764"/>
            <a:ext cx="3671887"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19"/>
          <p:cNvSpPr txBox="1">
            <a:spLocks noChangeArrowheads="1"/>
          </p:cNvSpPr>
          <p:nvPr/>
        </p:nvSpPr>
        <p:spPr bwMode="auto">
          <a:xfrm>
            <a:off x="695325" y="1271590"/>
            <a:ext cx="6562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例</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：机场</a:t>
            </a:r>
            <a:r>
              <a:rPr lang="zh-CN" altLang="en-US" sz="2800" b="1" dirty="0" smtClean="0">
                <a:latin typeface="微软雅黑" panose="020B0503020204020204" pitchFamily="34" charset="-122"/>
                <a:ea typeface="微软雅黑" panose="020B0503020204020204" pitchFamily="34" charset="-122"/>
              </a:rPr>
              <a:t>指挥塔</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中心</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的</a:t>
            </a:r>
            <a:r>
              <a:rPr lang="zh-CN" altLang="en-US" sz="2800" b="1" dirty="0">
                <a:latin typeface="微软雅黑" panose="020B0503020204020204" pitchFamily="34" charset="-122"/>
                <a:ea typeface="微软雅黑" panose="020B0503020204020204" pitchFamily="34" charset="-122"/>
              </a:rPr>
              <a:t>功能</a:t>
            </a:r>
          </a:p>
        </p:txBody>
      </p:sp>
      <p:sp>
        <p:nvSpPr>
          <p:cNvPr id="5126" name="Text Box 20"/>
          <p:cNvSpPr txBox="1">
            <a:spLocks noChangeArrowheads="1"/>
          </p:cNvSpPr>
          <p:nvPr/>
        </p:nvSpPr>
        <p:spPr bwMode="auto">
          <a:xfrm>
            <a:off x="1013989" y="2060576"/>
            <a:ext cx="9258726"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AutoNum type="alphaLcParenR"/>
            </a:pPr>
            <a:r>
              <a:rPr lang="zh-CN" altLang="en-US" sz="2600" b="1" dirty="0">
                <a:solidFill>
                  <a:srgbClr val="0000CC"/>
                </a:solidFill>
                <a:latin typeface="微软雅黑" panose="020B0503020204020204" pitchFamily="34" charset="-122"/>
                <a:ea typeface="微软雅黑" panose="020B0503020204020204" pitchFamily="34" charset="-122"/>
              </a:rPr>
              <a:t>指挥起飞</a:t>
            </a:r>
            <a:r>
              <a:rPr lang="zh-CN" altLang="en-US" sz="2600" b="1" dirty="0">
                <a:latin typeface="微软雅黑" panose="020B0503020204020204" pitchFamily="34" charset="-122"/>
                <a:ea typeface="微软雅黑" panose="020B0503020204020204" pitchFamily="34" charset="-122"/>
              </a:rPr>
              <a:t>：所有的飞机必须接到起飞的命令才能起飞</a:t>
            </a:r>
          </a:p>
          <a:p>
            <a:pPr>
              <a:spcBef>
                <a:spcPct val="50000"/>
              </a:spcBef>
              <a:buFontTx/>
              <a:buAutoNum type="alphaLcParenR"/>
            </a:pPr>
            <a:r>
              <a:rPr lang="zh-CN" altLang="en-US" sz="2600" b="1" dirty="0">
                <a:solidFill>
                  <a:srgbClr val="0000CC"/>
                </a:solidFill>
                <a:latin typeface="微软雅黑" panose="020B0503020204020204" pitchFamily="34" charset="-122"/>
                <a:ea typeface="微软雅黑" panose="020B0503020204020204" pitchFamily="34" charset="-122"/>
              </a:rPr>
              <a:t>指挥降落</a:t>
            </a:r>
            <a:r>
              <a:rPr lang="zh-CN" altLang="en-US" sz="2600" b="1" dirty="0">
                <a:latin typeface="微软雅黑" panose="020B0503020204020204" pitchFamily="34" charset="-122"/>
                <a:ea typeface="微软雅黑" panose="020B0503020204020204" pitchFamily="34" charset="-122"/>
              </a:rPr>
              <a:t>：所有的飞机必须接到降落的命令才能降落</a:t>
            </a:r>
          </a:p>
          <a:p>
            <a:pPr>
              <a:spcBef>
                <a:spcPct val="50000"/>
              </a:spcBef>
              <a:buFontTx/>
              <a:buAutoNum type="alphaLcParenR"/>
            </a:pPr>
            <a:r>
              <a:rPr lang="zh-CN" altLang="en-US" sz="2600" b="1" dirty="0">
                <a:solidFill>
                  <a:srgbClr val="0000CC"/>
                </a:solidFill>
                <a:latin typeface="微软雅黑" panose="020B0503020204020204" pitchFamily="34" charset="-122"/>
                <a:ea typeface="微软雅黑" panose="020B0503020204020204" pitchFamily="34" charset="-122"/>
              </a:rPr>
              <a:t>通讯</a:t>
            </a:r>
            <a:r>
              <a:rPr lang="zh-CN" altLang="en-US" sz="2600" b="1" dirty="0">
                <a:latin typeface="微软雅黑" panose="020B0503020204020204" pitchFamily="34" charset="-122"/>
                <a:ea typeface="微软雅黑" panose="020B0503020204020204" pitchFamily="34" charset="-122"/>
              </a:rPr>
              <a:t>：</a:t>
            </a:r>
            <a:r>
              <a:rPr lang="zh-CN" altLang="en-US" sz="2600" b="1" dirty="0">
                <a:solidFill>
                  <a:srgbClr val="A50021"/>
                </a:solidFill>
                <a:latin typeface="微软雅黑" panose="020B0503020204020204" pitchFamily="34" charset="-122"/>
                <a:ea typeface="微软雅黑" panose="020B0503020204020204" pitchFamily="34" charset="-122"/>
              </a:rPr>
              <a:t>飞机和指挥塔通讯；所有的飞机不能直接通讯</a:t>
            </a:r>
          </a:p>
        </p:txBody>
      </p:sp>
      <p:pic>
        <p:nvPicPr>
          <p:cNvPr id="2" name="Picture 21" descr="u=553232628,2339147579&amp;fm=21&amp;g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688" y="4535273"/>
            <a:ext cx="1981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0905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fade">
                                      <p:cBhvr>
                                        <p:cTn id="7" dur="1000"/>
                                        <p:tgtEl>
                                          <p:spTgt spid="5126">
                                            <p:txEl>
                                              <p:pRg st="0" end="0"/>
                                            </p:txEl>
                                          </p:spTgt>
                                        </p:tgtEl>
                                      </p:cBhvr>
                                    </p:animEffect>
                                    <p:anim calcmode="lin" valueType="num">
                                      <p:cBhvr>
                                        <p:cTn id="8" dur="1000" fill="hold"/>
                                        <p:tgtEl>
                                          <p:spTgt spid="51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126">
                                            <p:txEl>
                                              <p:pRg st="1" end="1"/>
                                            </p:txEl>
                                          </p:spTgt>
                                        </p:tgtEl>
                                        <p:attrNameLst>
                                          <p:attrName>style.visibility</p:attrName>
                                        </p:attrNameLst>
                                      </p:cBhvr>
                                      <p:to>
                                        <p:strVal val="visible"/>
                                      </p:to>
                                    </p:set>
                                    <p:animEffect transition="in" filter="fade">
                                      <p:cBhvr>
                                        <p:cTn id="14" dur="1000"/>
                                        <p:tgtEl>
                                          <p:spTgt spid="5126">
                                            <p:txEl>
                                              <p:pRg st="1" end="1"/>
                                            </p:txEl>
                                          </p:spTgt>
                                        </p:tgtEl>
                                      </p:cBhvr>
                                    </p:animEffect>
                                    <p:anim calcmode="lin" valueType="num">
                                      <p:cBhvr>
                                        <p:cTn id="15" dur="1000" fill="hold"/>
                                        <p:tgtEl>
                                          <p:spTgt spid="512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126">
                                            <p:txEl>
                                              <p:pRg st="2" end="2"/>
                                            </p:txEl>
                                          </p:spTgt>
                                        </p:tgtEl>
                                        <p:attrNameLst>
                                          <p:attrName>style.visibility</p:attrName>
                                        </p:attrNameLst>
                                      </p:cBhvr>
                                      <p:to>
                                        <p:strVal val="visible"/>
                                      </p:to>
                                    </p:set>
                                    <p:animEffect transition="in" filter="fade">
                                      <p:cBhvr>
                                        <p:cTn id="21" dur="1000"/>
                                        <p:tgtEl>
                                          <p:spTgt spid="5126">
                                            <p:txEl>
                                              <p:pRg st="2" end="2"/>
                                            </p:txEl>
                                          </p:spTgt>
                                        </p:tgtEl>
                                      </p:cBhvr>
                                    </p:animEffect>
                                    <p:anim calcmode="lin" valueType="num">
                                      <p:cBhvr>
                                        <p:cTn id="22" dur="1000" fill="hold"/>
                                        <p:tgtEl>
                                          <p:spTgt spid="512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2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tLang="zh-CN" sz="3200"/>
              <a:t>  </a:t>
            </a:r>
          </a:p>
        </p:txBody>
      </p:sp>
      <p:sp>
        <p:nvSpPr>
          <p:cNvPr id="76803" name="Rectangle 3"/>
          <p:cNvSpPr>
            <a:spLocks noGrp="1" noChangeArrowheads="1"/>
          </p:cNvSpPr>
          <p:nvPr>
            <p:ph idx="1"/>
          </p:nvPr>
        </p:nvSpPr>
        <p:spPr>
          <a:xfrm>
            <a:off x="688063" y="1822054"/>
            <a:ext cx="10511074" cy="2673349"/>
          </a:xfrm>
        </p:spPr>
        <p:txBody>
          <a:bodyPr>
            <a:normAutofit/>
          </a:bodyPr>
          <a:lstStyle/>
          <a:p>
            <a:pPr>
              <a:lnSpc>
                <a:spcPct val="110000"/>
              </a:lnSpc>
              <a:spcBef>
                <a:spcPct val="10000"/>
              </a:spcBef>
              <a:buNone/>
            </a:pPr>
            <a:r>
              <a:rPr lang="en-US" altLang="zh-CN" b="1" dirty="0">
                <a:latin typeface="微软雅黑" panose="020B0503020204020204" pitchFamily="34" charset="-122"/>
                <a:ea typeface="微软雅黑" panose="020B0503020204020204" pitchFamily="34" charset="-122"/>
              </a:rPr>
              <a:t>3</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在注册</a:t>
            </a:r>
            <a:r>
              <a:rPr lang="zh-CN" altLang="en-US" b="1" dirty="0">
                <a:latin typeface="微软雅黑" panose="020B0503020204020204" pitchFamily="34" charset="-122"/>
                <a:ea typeface="微软雅黑" panose="020B0503020204020204" pitchFamily="34" charset="-122"/>
              </a:rPr>
              <a:t>方法中，将从参数</a:t>
            </a:r>
            <a:r>
              <a:rPr lang="zh-CN" altLang="en-US" b="1" dirty="0" smtClean="0">
                <a:latin typeface="微软雅黑" panose="020B0503020204020204" pitchFamily="34" charset="-122"/>
                <a:ea typeface="微软雅黑" panose="020B0503020204020204" pitchFamily="34" charset="-122"/>
              </a:rPr>
              <a:t>传递进来的对象</a:t>
            </a:r>
            <a:r>
              <a:rPr lang="zh-CN" altLang="en-US" b="1" dirty="0" smtClean="0">
                <a:solidFill>
                  <a:srgbClr val="C00000"/>
                </a:solidFill>
                <a:latin typeface="微软雅黑" panose="020B0503020204020204" pitchFamily="34" charset="-122"/>
                <a:ea typeface="微软雅黑" panose="020B0503020204020204" pitchFamily="34" charset="-122"/>
              </a:rPr>
              <a:t>添加</a:t>
            </a:r>
            <a:r>
              <a:rPr lang="zh-CN" altLang="en-US" b="1" dirty="0" smtClean="0">
                <a:latin typeface="微软雅黑" panose="020B0503020204020204" pitchFamily="34" charset="-122"/>
                <a:ea typeface="微软雅黑" panose="020B0503020204020204" pitchFamily="34" charset="-122"/>
              </a:rPr>
              <a:t>到</a:t>
            </a:r>
            <a:r>
              <a:rPr lang="en-US" altLang="zh-CN" b="1" dirty="0" smtClean="0">
                <a:latin typeface="微软雅黑" panose="020B0503020204020204" pitchFamily="34" charset="-122"/>
                <a:ea typeface="微软雅黑" panose="020B0503020204020204" pitchFamily="34" charset="-122"/>
              </a:rPr>
              <a:t>Mediator</a:t>
            </a:r>
            <a:r>
              <a:rPr lang="zh-CN" altLang="en-US" b="1" dirty="0" smtClean="0">
                <a:latin typeface="微软雅黑" panose="020B0503020204020204" pitchFamily="34" charset="-122"/>
                <a:ea typeface="微软雅黑" panose="020B0503020204020204" pitchFamily="34" charset="-122"/>
              </a:rPr>
              <a:t>所包含的</a:t>
            </a:r>
            <a:r>
              <a:rPr lang="en-US" altLang="zh-CN" b="1" dirty="0" err="1" smtClean="0">
                <a:latin typeface="微软雅黑" panose="020B0503020204020204" pitchFamily="34" charset="-122"/>
                <a:ea typeface="微软雅黑" panose="020B0503020204020204" pitchFamily="34" charset="-122"/>
              </a:rPr>
              <a:t>ArrayList</a:t>
            </a:r>
            <a:r>
              <a:rPr lang="zh-CN" altLang="en-US" b="1" dirty="0" smtClean="0">
                <a:latin typeface="微软雅黑" panose="020B0503020204020204" pitchFamily="34" charset="-122"/>
                <a:ea typeface="微软雅黑" panose="020B0503020204020204" pitchFamily="34" charset="-122"/>
              </a:rPr>
              <a:t>对象之中</a:t>
            </a:r>
            <a:endParaRPr lang="en-US" altLang="zh-CN" b="1" dirty="0" smtClean="0">
              <a:latin typeface="微软雅黑" panose="020B0503020204020204" pitchFamily="34" charset="-122"/>
              <a:ea typeface="微软雅黑" panose="020B0503020204020204" pitchFamily="34" charset="-122"/>
            </a:endParaRPr>
          </a:p>
          <a:p>
            <a:pPr>
              <a:lnSpc>
                <a:spcPct val="110000"/>
              </a:lnSpc>
              <a:spcBef>
                <a:spcPct val="10000"/>
              </a:spcBef>
              <a:buNone/>
            </a:pPr>
            <a:r>
              <a:rPr lang="en-US" altLang="zh-CN" b="1" dirty="0" smtClean="0">
                <a:latin typeface="微软雅黑" panose="020B0503020204020204" pitchFamily="34" charset="-122"/>
                <a:ea typeface="微软雅黑" panose="020B0503020204020204" pitchFamily="34" charset="-122"/>
              </a:rPr>
              <a:t>            register(</a:t>
            </a:r>
            <a:r>
              <a:rPr lang="en-US" altLang="zh-CN" b="1" dirty="0" err="1" smtClean="0">
                <a:latin typeface="微软雅黑" panose="020B0503020204020204" pitchFamily="34" charset="-122"/>
                <a:ea typeface="微软雅黑" panose="020B0503020204020204" pitchFamily="34" charset="-122"/>
              </a:rPr>
              <a:t>ParticipantGUI</a:t>
            </a:r>
            <a:r>
              <a:rPr lang="en-US" altLang="zh-CN" b="1" dirty="0" smtClean="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company</a:t>
            </a:r>
            <a:r>
              <a:rPr lang="en-US" altLang="zh-CN"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10000"/>
              </a:lnSpc>
              <a:spcBef>
                <a:spcPct val="10000"/>
              </a:spcBef>
              <a:buNone/>
            </a:pP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companyList.add</a:t>
            </a:r>
            <a:r>
              <a:rPr lang="en-US" altLang="zh-CN" b="1" dirty="0" smtClean="0">
                <a:latin typeface="微软雅黑" panose="020B0503020204020204" pitchFamily="34" charset="-122"/>
                <a:ea typeface="微软雅黑" panose="020B0503020204020204" pitchFamily="34" charset="-122"/>
              </a:rPr>
              <a:t>(company);</a:t>
            </a:r>
            <a:endParaRPr lang="en-US" altLang="zh-CN" b="1" dirty="0">
              <a:latin typeface="微软雅黑" panose="020B0503020204020204" pitchFamily="34" charset="-122"/>
              <a:ea typeface="微软雅黑" panose="020B0503020204020204" pitchFamily="34" charset="-122"/>
            </a:endParaRPr>
          </a:p>
          <a:p>
            <a:pPr eaLnBrk="1" hangingPunct="1">
              <a:lnSpc>
                <a:spcPct val="110000"/>
              </a:lnSpc>
              <a:spcBef>
                <a:spcPct val="10000"/>
              </a:spcBef>
              <a:buFontTx/>
              <a:buNone/>
            </a:pPr>
            <a:r>
              <a:rPr lang="en-US" altLang="zh-CN" b="1" dirty="0">
                <a:latin typeface="微软雅黑" panose="020B0503020204020204" pitchFamily="34" charset="-122"/>
                <a:ea typeface="微软雅黑" panose="020B0503020204020204" pitchFamily="34" charset="-122"/>
              </a:rPr>
              <a:t>            }</a:t>
            </a:r>
          </a:p>
        </p:txBody>
      </p:sp>
      <p:sp>
        <p:nvSpPr>
          <p:cNvPr id="76805" name="Rectangle 5"/>
          <p:cNvSpPr>
            <a:spLocks noChangeArrowheads="1"/>
          </p:cNvSpPr>
          <p:nvPr/>
        </p:nvSpPr>
        <p:spPr bwMode="auto">
          <a:xfrm>
            <a:off x="838199" y="4959787"/>
            <a:ext cx="101889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latin typeface="微软雅黑" panose="020B0503020204020204" pitchFamily="34" charset="-122"/>
                <a:ea typeface="微软雅黑" panose="020B0503020204020204" pitchFamily="34" charset="-122"/>
              </a:rPr>
              <a:t>通过这种方式，参与对象被“拉”到中介</a:t>
            </a:r>
            <a:r>
              <a:rPr lang="zh-CN" altLang="en-US" sz="2800" b="1" dirty="0" smtClean="0">
                <a:latin typeface="微软雅黑" panose="020B0503020204020204" pitchFamily="34" charset="-122"/>
                <a:ea typeface="微软雅黑" panose="020B0503020204020204" pitchFamily="34" charset="-122"/>
              </a:rPr>
              <a:t>对象</a:t>
            </a:r>
            <a:r>
              <a:rPr lang="en-US" altLang="zh-CN" sz="2800" b="1" dirty="0">
                <a:solidFill>
                  <a:srgbClr val="0000CC"/>
                </a:solidFill>
                <a:latin typeface="微软雅黑" panose="020B0503020204020204" pitchFamily="34" charset="-122"/>
                <a:ea typeface="微软雅黑" panose="020B0503020204020204" pitchFamily="34" charset="-122"/>
              </a:rPr>
              <a:t>mediator</a:t>
            </a:r>
            <a:r>
              <a:rPr lang="zh-CN" altLang="en-US" sz="2800" b="1" dirty="0" smtClean="0">
                <a:latin typeface="微软雅黑" panose="020B0503020204020204" pitchFamily="34" charset="-122"/>
                <a:ea typeface="微软雅黑" panose="020B0503020204020204" pitchFamily="34" charset="-122"/>
              </a:rPr>
              <a:t>中。</a:t>
            </a:r>
            <a:endParaRPr lang="en-US" altLang="zh-CN" sz="2800" b="1" dirty="0">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2669264" y="274639"/>
            <a:ext cx="6320828" cy="7064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800" b="1" smtClean="0">
                <a:solidFill>
                  <a:srgbClr val="0000CC"/>
                </a:solidFill>
                <a:latin typeface="微软雅黑" panose="020B0503020204020204" pitchFamily="34" charset="-122"/>
                <a:ea typeface="微软雅黑" panose="020B0503020204020204" pitchFamily="34" charset="-122"/>
              </a:rPr>
              <a:t>实现细节：用</a:t>
            </a:r>
            <a:r>
              <a:rPr lang="en-US" altLang="zh-CN" sz="2800" b="1" smtClean="0">
                <a:solidFill>
                  <a:srgbClr val="0000CC"/>
                </a:solidFill>
                <a:latin typeface="微软雅黑" panose="020B0503020204020204" pitchFamily="34" charset="-122"/>
                <a:ea typeface="微软雅黑" panose="020B0503020204020204" pitchFamily="34" charset="-122"/>
              </a:rPr>
              <a:t>Java</a:t>
            </a:r>
            <a:r>
              <a:rPr lang="zh-CN" altLang="en-US" sz="2800" b="1" smtClean="0">
                <a:solidFill>
                  <a:srgbClr val="0000CC"/>
                </a:solidFill>
                <a:latin typeface="微软雅黑" panose="020B0503020204020204" pitchFamily="34" charset="-122"/>
                <a:ea typeface="微软雅黑" panose="020B0503020204020204" pitchFamily="34" charset="-122"/>
              </a:rPr>
              <a:t>实现中介者模式</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81211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697117" y="981077"/>
            <a:ext cx="10728356" cy="2473663"/>
          </a:xfrm>
        </p:spPr>
        <p:txBody>
          <a:bodyPr>
            <a:normAutofit lnSpcReduction="10000"/>
          </a:bodyPr>
          <a:lstStyle/>
          <a:p>
            <a:pPr marL="0" indent="0">
              <a:lnSpc>
                <a:spcPct val="110000"/>
              </a:lnSpc>
              <a:spcBef>
                <a:spcPct val="10000"/>
              </a:spcBef>
              <a:buNone/>
              <a:defRPr/>
            </a:pPr>
            <a:r>
              <a:rPr lang="en-US" altLang="zh-CN" b="1" dirty="0" smtClean="0">
                <a:solidFill>
                  <a:srgbClr val="0000CC"/>
                </a:solidFill>
                <a:latin typeface="微软雅黑" panose="020B0503020204020204" pitchFamily="34" charset="-122"/>
                <a:ea typeface="微软雅黑" panose="020B0503020204020204" pitchFamily="34" charset="-122"/>
              </a:rPr>
              <a:t>Client</a:t>
            </a:r>
            <a:r>
              <a:rPr lang="zh-CN" altLang="en-US" b="1" dirty="0" smtClean="0">
                <a:solidFill>
                  <a:srgbClr val="0000CC"/>
                </a:solidFill>
                <a:latin typeface="微软雅黑" panose="020B0503020204020204" pitchFamily="34" charset="-122"/>
                <a:ea typeface="微软雅黑" panose="020B0503020204020204" pitchFamily="34" charset="-122"/>
              </a:rPr>
              <a:t>类</a:t>
            </a:r>
            <a:r>
              <a:rPr lang="en-US" altLang="zh-CN" b="1" dirty="0" smtClean="0">
                <a:solidFill>
                  <a:srgbClr val="0000CC"/>
                </a:solidFill>
                <a:latin typeface="微软雅黑" panose="020B0503020204020204" pitchFamily="34" charset="-122"/>
                <a:ea typeface="微软雅黑" panose="020B0503020204020204" pitchFamily="34" charset="-122"/>
              </a:rPr>
              <a:t>(</a:t>
            </a:r>
            <a:r>
              <a:rPr lang="zh-CN" altLang="en-US" b="1" dirty="0" smtClean="0">
                <a:solidFill>
                  <a:srgbClr val="0000CC"/>
                </a:solidFill>
                <a:latin typeface="微软雅黑" panose="020B0503020204020204" pitchFamily="34" charset="-122"/>
                <a:ea typeface="微软雅黑" panose="020B0503020204020204" pitchFamily="34" charset="-122"/>
              </a:rPr>
              <a:t>带有主方法）的实现</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marL="514350" indent="-514350">
              <a:lnSpc>
                <a:spcPct val="110000"/>
              </a:lnSpc>
              <a:spcBef>
                <a:spcPct val="10000"/>
              </a:spcBef>
              <a:buFont typeface="+mj-lt"/>
              <a:buAutoNum type="alphaLcParenR"/>
              <a:defRPr/>
            </a:pPr>
            <a:r>
              <a:rPr lang="zh-CN" altLang="en-US" b="1" dirty="0" smtClean="0">
                <a:latin typeface="微软雅黑" panose="020B0503020204020204" pitchFamily="34" charset="-122"/>
                <a:ea typeface="微软雅黑" panose="020B0503020204020204" pitchFamily="34" charset="-122"/>
              </a:rPr>
              <a:t>创建</a:t>
            </a:r>
            <a:r>
              <a:rPr lang="zh-CN" altLang="en-US" b="1" dirty="0">
                <a:latin typeface="微软雅黑" panose="020B0503020204020204" pitchFamily="34" charset="-122"/>
                <a:ea typeface="微软雅黑" panose="020B0503020204020204" pitchFamily="34" charset="-122"/>
              </a:rPr>
              <a:t>中介</a:t>
            </a:r>
            <a:r>
              <a:rPr lang="zh-CN" altLang="en-US" b="1" dirty="0" smtClean="0">
                <a:latin typeface="微软雅黑" panose="020B0503020204020204" pitchFamily="34" charset="-122"/>
                <a:ea typeface="微软雅黑" panose="020B0503020204020204" pitchFamily="34" charset="-122"/>
              </a:rPr>
              <a:t>类</a:t>
            </a:r>
            <a:r>
              <a:rPr lang="en-US" altLang="zh-CN" b="1" dirty="0" smtClean="0">
                <a:latin typeface="微软雅黑" panose="020B0503020204020204" pitchFamily="34" charset="-122"/>
                <a:ea typeface="微软雅黑" panose="020B0503020204020204" pitchFamily="34" charset="-122"/>
              </a:rPr>
              <a:t>Mediator</a:t>
            </a:r>
            <a:r>
              <a:rPr lang="zh-CN" altLang="en-US" b="1" dirty="0" smtClean="0">
                <a:latin typeface="微软雅黑" panose="020B0503020204020204" pitchFamily="34" charset="-122"/>
                <a:ea typeface="微软雅黑" panose="020B0503020204020204" pitchFamily="34" charset="-122"/>
              </a:rPr>
              <a:t>对象：</a:t>
            </a:r>
            <a:r>
              <a:rPr lang="en-US" altLang="zh-CN" b="1" dirty="0" smtClean="0">
                <a:latin typeface="微软雅黑" panose="020B0503020204020204" pitchFamily="34" charset="-122"/>
                <a:ea typeface="微软雅黑" panose="020B0503020204020204" pitchFamily="34" charset="-122"/>
              </a:rPr>
              <a:t>mediator</a:t>
            </a:r>
          </a:p>
          <a:p>
            <a:pPr marL="514350" indent="-514350">
              <a:lnSpc>
                <a:spcPct val="110000"/>
              </a:lnSpc>
              <a:spcBef>
                <a:spcPct val="10000"/>
              </a:spcBef>
              <a:buFont typeface="+mj-lt"/>
              <a:buAutoNum type="alphaLcParenR"/>
              <a:defRPr/>
            </a:pPr>
            <a:r>
              <a:rPr lang="zh-CN" altLang="en-US" b="1" dirty="0" smtClean="0">
                <a:latin typeface="微软雅黑" panose="020B0503020204020204" pitchFamily="34" charset="-122"/>
                <a:ea typeface="微软雅黑" panose="020B0503020204020204" pitchFamily="34" charset="-122"/>
              </a:rPr>
              <a:t>创建所有参与者对象，并且通过</a:t>
            </a:r>
            <a:r>
              <a:rPr lang="zh-CN" altLang="en-US" b="1" dirty="0">
                <a:latin typeface="微软雅黑" panose="020B0503020204020204" pitchFamily="34" charset="-122"/>
                <a:ea typeface="微软雅黑" panose="020B0503020204020204" pitchFamily="34" charset="-122"/>
              </a:rPr>
              <a:t>参数</a:t>
            </a:r>
            <a:r>
              <a:rPr lang="zh-CN" altLang="en-US" b="1" dirty="0" smtClean="0">
                <a:latin typeface="微软雅黑" panose="020B0503020204020204" pitchFamily="34" charset="-122"/>
                <a:ea typeface="微软雅黑" panose="020B0503020204020204" pitchFamily="34" charset="-122"/>
              </a:rPr>
              <a:t>传入</a:t>
            </a:r>
            <a:r>
              <a:rPr lang="en-US" altLang="zh-CN" b="1" dirty="0" smtClean="0">
                <a:latin typeface="微软雅黑" panose="020B0503020204020204" pitchFamily="34" charset="-122"/>
                <a:ea typeface="微软雅黑" panose="020B0503020204020204" pitchFamily="34" charset="-122"/>
              </a:rPr>
              <a:t>mediator</a:t>
            </a:r>
            <a:r>
              <a:rPr lang="zh-CN" altLang="en-US" b="1" dirty="0">
                <a:latin typeface="微软雅黑" panose="020B0503020204020204" pitchFamily="34" charset="-122"/>
                <a:ea typeface="微软雅黑" panose="020B0503020204020204" pitchFamily="34" charset="-122"/>
              </a:rPr>
              <a:t>对象。</a:t>
            </a:r>
            <a:endParaRPr lang="en-US" altLang="zh-CN" b="1" dirty="0" smtClean="0">
              <a:latin typeface="微软雅黑" panose="020B0503020204020204" pitchFamily="34" charset="-122"/>
              <a:ea typeface="微软雅黑" panose="020B0503020204020204" pitchFamily="34" charset="-122"/>
            </a:endParaRPr>
          </a:p>
          <a:p>
            <a:pPr marL="514350" indent="-514350">
              <a:lnSpc>
                <a:spcPct val="110000"/>
              </a:lnSpc>
              <a:spcBef>
                <a:spcPct val="10000"/>
              </a:spcBef>
              <a:buFont typeface="+mj-lt"/>
              <a:buAutoNum type="alphaLcParenR"/>
              <a:defRPr/>
            </a:pPr>
            <a:r>
              <a:rPr lang="zh-CN" altLang="en-US" b="1" dirty="0" smtClean="0">
                <a:latin typeface="微软雅黑" panose="020B0503020204020204" pitchFamily="34" charset="-122"/>
                <a:ea typeface="微软雅黑" panose="020B0503020204020204" pitchFamily="34" charset="-122"/>
              </a:rPr>
              <a:t>最后，利用注册方法</a:t>
            </a:r>
            <a:r>
              <a:rPr lang="en-US" altLang="zh-CN" b="1" dirty="0" smtClean="0">
                <a:latin typeface="微软雅黑" panose="020B0503020204020204" pitchFamily="34" charset="-122"/>
                <a:ea typeface="微软雅黑" panose="020B0503020204020204" pitchFamily="34" charset="-122"/>
              </a:rPr>
              <a:t>register</a:t>
            </a:r>
            <a:r>
              <a:rPr lang="zh-CN" altLang="en-US" b="1" dirty="0" smtClean="0">
                <a:latin typeface="微软雅黑" panose="020B0503020204020204" pitchFamily="34" charset="-122"/>
                <a:ea typeface="微软雅黑" panose="020B0503020204020204" pitchFamily="34" charset="-122"/>
              </a:rPr>
              <a:t>，将所有的参与者对象注册到</a:t>
            </a:r>
            <a:r>
              <a:rPr lang="en-US" altLang="zh-CN" b="1" dirty="0" smtClean="0">
                <a:latin typeface="微软雅黑" panose="020B0503020204020204" pitchFamily="34" charset="-122"/>
                <a:ea typeface="微软雅黑" panose="020B0503020204020204" pitchFamily="34" charset="-122"/>
              </a:rPr>
              <a:t>mediator</a:t>
            </a:r>
            <a:r>
              <a:rPr lang="zh-CN" altLang="en-US" b="1" dirty="0" smtClean="0">
                <a:latin typeface="微软雅黑" panose="020B0503020204020204" pitchFamily="34" charset="-122"/>
                <a:ea typeface="微软雅黑" panose="020B0503020204020204" pitchFamily="34" charset="-122"/>
              </a:rPr>
              <a:t>中。</a:t>
            </a:r>
            <a:endParaRPr lang="en-US" altLang="zh-CN" b="1" dirty="0">
              <a:latin typeface="微软雅黑" panose="020B0503020204020204" pitchFamily="34" charset="-122"/>
              <a:ea typeface="微软雅黑" panose="020B0503020204020204" pitchFamily="34" charset="-122"/>
            </a:endParaRPr>
          </a:p>
        </p:txBody>
      </p:sp>
      <p:sp>
        <p:nvSpPr>
          <p:cNvPr id="5" name="棱台 4">
            <a:hlinkClick r:id="rId2" action="ppaction://hlinksldjump"/>
          </p:cNvPr>
          <p:cNvSpPr/>
          <p:nvPr/>
        </p:nvSpPr>
        <p:spPr>
          <a:xfrm>
            <a:off x="10376678" y="5889185"/>
            <a:ext cx="1579627" cy="730439"/>
          </a:xfrm>
          <a:prstGeom prst="bevel">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2669264" y="274639"/>
            <a:ext cx="6320828" cy="706437"/>
          </a:xfrm>
        </p:spPr>
        <p:txBody>
          <a:bodyPr/>
          <a:lstStyle/>
          <a:p>
            <a:pPr algn="ctr" eaLnBrk="1" hangingPunct="1"/>
            <a:r>
              <a:rPr lang="zh-CN" altLang="en-US" sz="2800" b="1" dirty="0" smtClean="0">
                <a:solidFill>
                  <a:srgbClr val="0000CC"/>
                </a:solidFill>
                <a:latin typeface="微软雅黑" panose="020B0503020204020204" pitchFamily="34" charset="-122"/>
                <a:ea typeface="微软雅黑" panose="020B0503020204020204" pitchFamily="34" charset="-122"/>
              </a:rPr>
              <a:t>实现细节：用</a:t>
            </a:r>
            <a:r>
              <a:rPr lang="en-US" altLang="zh-CN" sz="2800" b="1" dirty="0" smtClean="0">
                <a:solidFill>
                  <a:srgbClr val="0000CC"/>
                </a:solidFill>
                <a:latin typeface="微软雅黑" panose="020B0503020204020204" pitchFamily="34" charset="-122"/>
                <a:ea typeface="微软雅黑" panose="020B0503020204020204" pitchFamily="34" charset="-122"/>
              </a:rPr>
              <a:t>Java</a:t>
            </a:r>
            <a:r>
              <a:rPr lang="zh-CN" altLang="en-US" sz="2800" b="1" dirty="0" smtClean="0">
                <a:solidFill>
                  <a:srgbClr val="0000CC"/>
                </a:solidFill>
                <a:latin typeface="微软雅黑" panose="020B0503020204020204" pitchFamily="34" charset="-122"/>
                <a:ea typeface="微软雅黑" panose="020B0503020204020204" pitchFamily="34" charset="-122"/>
              </a:rPr>
              <a:t>实现中介者模式</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2" name="矩形 1"/>
          <p:cNvSpPr/>
          <p:nvPr/>
        </p:nvSpPr>
        <p:spPr>
          <a:xfrm>
            <a:off x="619133" y="3579751"/>
            <a:ext cx="7329109" cy="2923877"/>
          </a:xfrm>
          <a:prstGeom prst="rect">
            <a:avLst/>
          </a:prstGeom>
        </p:spPr>
        <p:txBody>
          <a:bodyPr wrap="square">
            <a:spAutoFit/>
          </a:bodyPr>
          <a:lstStyle/>
          <a:p>
            <a:pPr>
              <a:spcBef>
                <a:spcPts val="600"/>
              </a:spcBef>
            </a:pPr>
            <a:r>
              <a:rPr lang="zh-CN" altLang="en-US" sz="2200" b="1" dirty="0">
                <a:latin typeface="微软雅黑" panose="020B0503020204020204" pitchFamily="34" charset="-122"/>
                <a:ea typeface="微软雅黑" panose="020B0503020204020204" pitchFamily="34" charset="-122"/>
              </a:rPr>
              <a:t>mediator = new BusinessMediator();</a:t>
            </a:r>
          </a:p>
          <a:p>
            <a:pPr>
              <a:spcBef>
                <a:spcPts val="600"/>
              </a:spcBef>
            </a:pPr>
            <a:r>
              <a:rPr lang="zh-CN" altLang="en-US" sz="2200" b="1" dirty="0" smtClean="0">
                <a:latin typeface="微软雅黑" panose="020B0503020204020204" pitchFamily="34" charset="-122"/>
                <a:ea typeface="微软雅黑" panose="020B0503020204020204" pitchFamily="34" charset="-122"/>
              </a:rPr>
              <a:t>ParticipantGUI </a:t>
            </a:r>
            <a:r>
              <a:rPr lang="zh-CN" altLang="en-US" sz="2200" b="1" dirty="0">
                <a:latin typeface="微软雅黑" panose="020B0503020204020204" pitchFamily="34" charset="-122"/>
                <a:ea typeface="微软雅黑" panose="020B0503020204020204" pitchFamily="34" charset="-122"/>
              </a:rPr>
              <a:t>airLine = new AirlineGUI(</a:t>
            </a:r>
            <a:r>
              <a:rPr lang="zh-CN" altLang="en-US" sz="2200" b="1" dirty="0">
                <a:solidFill>
                  <a:srgbClr val="C00000"/>
                </a:solidFill>
                <a:latin typeface="微软雅黑" panose="020B0503020204020204" pitchFamily="34" charset="-122"/>
                <a:ea typeface="微软雅黑" panose="020B0503020204020204" pitchFamily="34" charset="-122"/>
              </a:rPr>
              <a:t>mediator</a:t>
            </a:r>
            <a:r>
              <a:rPr lang="zh-CN" altLang="en-US" sz="2200" b="1" dirty="0">
                <a:latin typeface="微软雅黑" panose="020B0503020204020204" pitchFamily="34" charset="-122"/>
                <a:ea typeface="微软雅黑" panose="020B0503020204020204" pitchFamily="34" charset="-122"/>
              </a:rPr>
              <a:t>);</a:t>
            </a:r>
          </a:p>
          <a:p>
            <a:pPr>
              <a:spcBef>
                <a:spcPts val="600"/>
              </a:spcBef>
            </a:pPr>
            <a:r>
              <a:rPr lang="zh-CN" altLang="en-US" sz="2200" b="1" dirty="0" smtClean="0">
                <a:latin typeface="微软雅黑" panose="020B0503020204020204" pitchFamily="34" charset="-122"/>
                <a:ea typeface="微软雅黑" panose="020B0503020204020204" pitchFamily="34" charset="-122"/>
              </a:rPr>
              <a:t>ParticipantGUI </a:t>
            </a:r>
            <a:r>
              <a:rPr lang="zh-CN" altLang="en-US" sz="2200" b="1" dirty="0">
                <a:latin typeface="微软雅黑" panose="020B0503020204020204" pitchFamily="34" charset="-122"/>
                <a:ea typeface="微软雅黑" panose="020B0503020204020204" pitchFamily="34" charset="-122"/>
              </a:rPr>
              <a:t>hotel = new HotelGUI(</a:t>
            </a:r>
            <a:r>
              <a:rPr lang="zh-CN" altLang="en-US" sz="2200" b="1" dirty="0">
                <a:solidFill>
                  <a:srgbClr val="C00000"/>
                </a:solidFill>
                <a:latin typeface="微软雅黑" panose="020B0503020204020204" pitchFamily="34" charset="-122"/>
                <a:ea typeface="微软雅黑" panose="020B0503020204020204" pitchFamily="34" charset="-122"/>
              </a:rPr>
              <a:t>mediator</a:t>
            </a:r>
            <a:r>
              <a:rPr lang="zh-CN" altLang="en-US" sz="2200" b="1" dirty="0">
                <a:latin typeface="微软雅黑" panose="020B0503020204020204" pitchFamily="34" charset="-122"/>
                <a:ea typeface="微软雅黑" panose="020B0503020204020204" pitchFamily="34" charset="-122"/>
              </a:rPr>
              <a:t>);</a:t>
            </a:r>
          </a:p>
          <a:p>
            <a:pPr>
              <a:spcBef>
                <a:spcPts val="600"/>
              </a:spcBef>
            </a:pPr>
            <a:r>
              <a:rPr lang="zh-CN" altLang="en-US" sz="2200" b="1" dirty="0" smtClean="0">
                <a:latin typeface="微软雅黑" panose="020B0503020204020204" pitchFamily="34" charset="-122"/>
                <a:ea typeface="微软雅黑" panose="020B0503020204020204" pitchFamily="34" charset="-122"/>
              </a:rPr>
              <a:t>ParticipantGUI </a:t>
            </a:r>
            <a:r>
              <a:rPr lang="zh-CN" altLang="en-US" sz="2200" b="1" dirty="0">
                <a:latin typeface="微软雅黑" panose="020B0503020204020204" pitchFamily="34" charset="-122"/>
                <a:ea typeface="微软雅黑" panose="020B0503020204020204" pitchFamily="34" charset="-122"/>
              </a:rPr>
              <a:t>tour = new TourGUI(</a:t>
            </a:r>
            <a:r>
              <a:rPr lang="zh-CN" altLang="en-US" sz="2200" b="1" dirty="0">
                <a:solidFill>
                  <a:srgbClr val="C00000"/>
                </a:solidFill>
                <a:latin typeface="微软雅黑" panose="020B0503020204020204" pitchFamily="34" charset="-122"/>
                <a:ea typeface="微软雅黑" panose="020B0503020204020204" pitchFamily="34" charset="-122"/>
              </a:rPr>
              <a:t>mediator</a:t>
            </a:r>
            <a:r>
              <a:rPr lang="zh-CN" altLang="en-US" sz="2200" b="1" dirty="0">
                <a:latin typeface="微软雅黑" panose="020B0503020204020204" pitchFamily="34" charset="-122"/>
                <a:ea typeface="微软雅黑" panose="020B0503020204020204" pitchFamily="34" charset="-122"/>
              </a:rPr>
              <a:t>);</a:t>
            </a:r>
          </a:p>
          <a:p>
            <a:pPr>
              <a:spcBef>
                <a:spcPts val="600"/>
              </a:spcBef>
            </a:pPr>
            <a:r>
              <a:rPr lang="zh-CN" altLang="en-US" sz="2200" b="1" dirty="0" smtClean="0">
                <a:latin typeface="微软雅黑" panose="020B0503020204020204" pitchFamily="34" charset="-122"/>
                <a:ea typeface="微软雅黑" panose="020B0503020204020204" pitchFamily="34" charset="-122"/>
              </a:rPr>
              <a:t>mediator</a:t>
            </a:r>
            <a:r>
              <a:rPr lang="zh-CN" altLang="en-US" sz="2200" b="1" dirty="0">
                <a:latin typeface="微软雅黑" panose="020B0503020204020204" pitchFamily="34" charset="-122"/>
                <a:ea typeface="微软雅黑" panose="020B0503020204020204" pitchFamily="34" charset="-122"/>
              </a:rPr>
              <a:t>.register(</a:t>
            </a:r>
            <a:r>
              <a:rPr lang="zh-CN" altLang="en-US" sz="2200" b="1" dirty="0">
                <a:solidFill>
                  <a:srgbClr val="C00000"/>
                </a:solidFill>
                <a:latin typeface="微软雅黑" panose="020B0503020204020204" pitchFamily="34" charset="-122"/>
                <a:ea typeface="微软雅黑" panose="020B0503020204020204" pitchFamily="34" charset="-122"/>
              </a:rPr>
              <a:t>airLine</a:t>
            </a:r>
            <a:r>
              <a:rPr lang="zh-CN" altLang="en-US" sz="2200" b="1" dirty="0">
                <a:latin typeface="微软雅黑" panose="020B0503020204020204" pitchFamily="34" charset="-122"/>
                <a:ea typeface="微软雅黑" panose="020B0503020204020204" pitchFamily="34" charset="-122"/>
              </a:rPr>
              <a:t>);</a:t>
            </a:r>
          </a:p>
          <a:p>
            <a:pPr>
              <a:spcBef>
                <a:spcPts val="600"/>
              </a:spcBef>
            </a:pPr>
            <a:r>
              <a:rPr lang="zh-CN" altLang="en-US" sz="2200" b="1" dirty="0" smtClean="0">
                <a:latin typeface="微软雅黑" panose="020B0503020204020204" pitchFamily="34" charset="-122"/>
                <a:ea typeface="微软雅黑" panose="020B0503020204020204" pitchFamily="34" charset="-122"/>
              </a:rPr>
              <a:t>mediator</a:t>
            </a:r>
            <a:r>
              <a:rPr lang="zh-CN" altLang="en-US" sz="2200" b="1" dirty="0">
                <a:latin typeface="微软雅黑" panose="020B0503020204020204" pitchFamily="34" charset="-122"/>
                <a:ea typeface="微软雅黑" panose="020B0503020204020204" pitchFamily="34" charset="-122"/>
              </a:rPr>
              <a:t>.register(</a:t>
            </a:r>
            <a:r>
              <a:rPr lang="zh-CN" altLang="en-US" sz="2200" b="1" dirty="0">
                <a:solidFill>
                  <a:srgbClr val="C00000"/>
                </a:solidFill>
                <a:latin typeface="微软雅黑" panose="020B0503020204020204" pitchFamily="34" charset="-122"/>
                <a:ea typeface="微软雅黑" panose="020B0503020204020204" pitchFamily="34" charset="-122"/>
              </a:rPr>
              <a:t>hotel</a:t>
            </a:r>
            <a:r>
              <a:rPr lang="zh-CN" altLang="en-US" sz="2200" b="1" dirty="0">
                <a:latin typeface="微软雅黑" panose="020B0503020204020204" pitchFamily="34" charset="-122"/>
                <a:ea typeface="微软雅黑" panose="020B0503020204020204" pitchFamily="34" charset="-122"/>
              </a:rPr>
              <a:t>);</a:t>
            </a:r>
          </a:p>
          <a:p>
            <a:pPr>
              <a:spcBef>
                <a:spcPts val="600"/>
              </a:spcBef>
            </a:pPr>
            <a:r>
              <a:rPr lang="zh-CN" altLang="en-US" sz="2200" b="1" dirty="0" smtClean="0">
                <a:latin typeface="微软雅黑" panose="020B0503020204020204" pitchFamily="34" charset="-122"/>
                <a:ea typeface="微软雅黑" panose="020B0503020204020204" pitchFamily="34" charset="-122"/>
              </a:rPr>
              <a:t>mediator</a:t>
            </a:r>
            <a:r>
              <a:rPr lang="zh-CN" altLang="en-US" sz="2200" b="1" dirty="0">
                <a:latin typeface="微软雅黑" panose="020B0503020204020204" pitchFamily="34" charset="-122"/>
                <a:ea typeface="微软雅黑" panose="020B0503020204020204" pitchFamily="34" charset="-122"/>
              </a:rPr>
              <a:t>.register(</a:t>
            </a:r>
            <a:r>
              <a:rPr lang="zh-CN" altLang="en-US" sz="2200" b="1" dirty="0">
                <a:solidFill>
                  <a:srgbClr val="C00000"/>
                </a:solidFill>
                <a:latin typeface="微软雅黑" panose="020B0503020204020204" pitchFamily="34" charset="-122"/>
                <a:ea typeface="微软雅黑" panose="020B0503020204020204" pitchFamily="34" charset="-122"/>
              </a:rPr>
              <a:t>tour</a:t>
            </a:r>
            <a:r>
              <a:rPr lang="zh-CN" altLang="en-US" sz="2200" b="1" dirty="0">
                <a:latin typeface="微软雅黑" panose="020B0503020204020204" pitchFamily="34" charset="-122"/>
                <a:ea typeface="微软雅黑" panose="020B0503020204020204" pitchFamily="34" charset="-122"/>
              </a:rPr>
              <a:t>);</a:t>
            </a:r>
          </a:p>
        </p:txBody>
      </p:sp>
      <p:grpSp>
        <p:nvGrpSpPr>
          <p:cNvPr id="7" name="组合 6"/>
          <p:cNvGrpSpPr/>
          <p:nvPr/>
        </p:nvGrpSpPr>
        <p:grpSpPr>
          <a:xfrm>
            <a:off x="7620040" y="4166981"/>
            <a:ext cx="3674305" cy="2211637"/>
            <a:chOff x="7620040" y="4166981"/>
            <a:chExt cx="3674305" cy="2211637"/>
          </a:xfrm>
        </p:grpSpPr>
        <p:sp>
          <p:nvSpPr>
            <p:cNvPr id="3" name="圆角矩形标注 2"/>
            <p:cNvSpPr/>
            <p:nvPr/>
          </p:nvSpPr>
          <p:spPr>
            <a:xfrm>
              <a:off x="8813496" y="4528725"/>
              <a:ext cx="2480849" cy="1168692"/>
            </a:xfrm>
            <a:prstGeom prst="wedgeRoundRectCallout">
              <a:avLst>
                <a:gd name="adj1" fmla="val -64002"/>
                <a:gd name="adj2" fmla="val 20565"/>
                <a:gd name="adj3" fmla="val 16667"/>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通过参数与注册方法将中介者对象与参与者对象绑定</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4" name="右大括号 3"/>
            <p:cNvSpPr/>
            <p:nvPr/>
          </p:nvSpPr>
          <p:spPr>
            <a:xfrm>
              <a:off x="7620040" y="4166981"/>
              <a:ext cx="874207" cy="2211637"/>
            </a:xfrm>
            <a:prstGeom prst="rightBrace">
              <a:avLst>
                <a:gd name="adj1" fmla="val 9483"/>
                <a:gd name="adj2" fmla="val 5265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59854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anim calcmode="lin" valueType="num">
                                      <p:cBhvr additive="base">
                                        <p:cTn id="7"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 calcmode="lin" valueType="num">
                                      <p:cBhvr additive="base">
                                        <p:cTn id="2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additive="base">
                                        <p:cTn id="3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9875">
                                            <p:txEl>
                                              <p:pRg st="3" end="3"/>
                                            </p:txEl>
                                          </p:spTgt>
                                        </p:tgtEl>
                                        <p:attrNameLst>
                                          <p:attrName>style.visibility</p:attrName>
                                        </p:attrNameLst>
                                      </p:cBhvr>
                                      <p:to>
                                        <p:strVal val="visible"/>
                                      </p:to>
                                    </p:set>
                                    <p:anim calcmode="lin" valueType="num">
                                      <p:cBhvr additive="base">
                                        <p:cTn id="39"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9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 calcmode="lin" valueType="num">
                                      <p:cBhvr additive="base">
                                        <p:cTn id="4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 calcmode="lin" valueType="num">
                                      <p:cBhvr additive="base">
                                        <p:cTn id="4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
                                            <p:txEl>
                                              <p:pRg st="6" end="6"/>
                                            </p:txEl>
                                          </p:spTgt>
                                        </p:tgtEl>
                                        <p:attrNameLst>
                                          <p:attrName>style.visibility</p:attrName>
                                        </p:attrNameLst>
                                      </p:cBhvr>
                                      <p:to>
                                        <p:strVal val="visible"/>
                                      </p:to>
                                    </p:set>
                                    <p:anim calcmode="lin" valueType="num">
                                      <p:cBhvr additive="base">
                                        <p:cTn id="5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p:cNvSpPr>
            <a:spLocks noGrp="1" noChangeArrowheads="1"/>
          </p:cNvSpPr>
          <p:nvPr>
            <p:ph idx="1"/>
          </p:nvPr>
        </p:nvSpPr>
        <p:spPr>
          <a:xfrm>
            <a:off x="867624" y="1131887"/>
            <a:ext cx="3106847" cy="604838"/>
          </a:xfrm>
        </p:spPr>
        <p:txBody>
          <a:bodyPr/>
          <a:lstStyle/>
          <a:p>
            <a:r>
              <a:rPr lang="zh-CN" altLang="en-US" b="1" dirty="0" smtClean="0">
                <a:latin typeface="微软雅黑" panose="020B0503020204020204" pitchFamily="34" charset="-122"/>
                <a:ea typeface="微软雅黑" panose="020B0503020204020204" pitchFamily="34" charset="-122"/>
              </a:rPr>
              <a:t>通讯方式：星形</a:t>
            </a:r>
          </a:p>
        </p:txBody>
      </p:sp>
      <p:sp>
        <p:nvSpPr>
          <p:cNvPr id="6146" name="Oval 4"/>
          <p:cNvSpPr>
            <a:spLocks noChangeArrowheads="1"/>
          </p:cNvSpPr>
          <p:nvPr/>
        </p:nvSpPr>
        <p:spPr bwMode="auto">
          <a:xfrm>
            <a:off x="2896644" y="3212115"/>
            <a:ext cx="792163" cy="719137"/>
          </a:xfrm>
          <a:prstGeom prst="ellipse">
            <a:avLst/>
          </a:prstGeom>
          <a:solidFill>
            <a:schemeClr val="accent1"/>
          </a:solidFill>
          <a:ln w="9525">
            <a:solidFill>
              <a:schemeClr val="tx1"/>
            </a:solidFill>
            <a:round/>
            <a:headEnd/>
            <a:tailEnd/>
          </a:ln>
        </p:spPr>
        <p:txBody>
          <a:bodyPr wrap="none" anchor="ctr"/>
          <a:lstStyle/>
          <a:p>
            <a:pPr algn="ctr"/>
            <a:r>
              <a:rPr lang="en-US" altLang="zh-CN" sz="2800" b="1"/>
              <a:t>A8</a:t>
            </a:r>
          </a:p>
        </p:txBody>
      </p:sp>
      <p:sp>
        <p:nvSpPr>
          <p:cNvPr id="6147" name="Oval 5"/>
          <p:cNvSpPr>
            <a:spLocks noChangeArrowheads="1"/>
          </p:cNvSpPr>
          <p:nvPr/>
        </p:nvSpPr>
        <p:spPr bwMode="auto">
          <a:xfrm>
            <a:off x="2896644" y="4725001"/>
            <a:ext cx="792163" cy="719138"/>
          </a:xfrm>
          <a:prstGeom prst="ellipse">
            <a:avLst/>
          </a:prstGeom>
          <a:solidFill>
            <a:schemeClr val="accent1"/>
          </a:solidFill>
          <a:ln w="9525">
            <a:solidFill>
              <a:schemeClr val="tx1"/>
            </a:solidFill>
            <a:round/>
            <a:headEnd/>
            <a:tailEnd/>
          </a:ln>
        </p:spPr>
        <p:txBody>
          <a:bodyPr wrap="none" anchor="ctr"/>
          <a:lstStyle/>
          <a:p>
            <a:pPr algn="ctr"/>
            <a:r>
              <a:rPr lang="en-US" altLang="zh-CN" sz="2800" b="1"/>
              <a:t>A7</a:t>
            </a:r>
          </a:p>
        </p:txBody>
      </p:sp>
      <p:sp>
        <p:nvSpPr>
          <p:cNvPr id="6148" name="Oval 6"/>
          <p:cNvSpPr>
            <a:spLocks noChangeArrowheads="1"/>
          </p:cNvSpPr>
          <p:nvPr/>
        </p:nvSpPr>
        <p:spPr bwMode="auto">
          <a:xfrm>
            <a:off x="4192044" y="5733065"/>
            <a:ext cx="792163" cy="719137"/>
          </a:xfrm>
          <a:prstGeom prst="ellipse">
            <a:avLst/>
          </a:prstGeom>
          <a:solidFill>
            <a:schemeClr val="accent1"/>
          </a:solidFill>
          <a:ln w="9525">
            <a:solidFill>
              <a:schemeClr val="tx1"/>
            </a:solidFill>
            <a:round/>
            <a:headEnd/>
            <a:tailEnd/>
          </a:ln>
        </p:spPr>
        <p:txBody>
          <a:bodyPr wrap="none" anchor="ctr"/>
          <a:lstStyle/>
          <a:p>
            <a:pPr algn="ctr"/>
            <a:r>
              <a:rPr lang="en-US" altLang="zh-CN" sz="2800" b="1"/>
              <a:t>A6</a:t>
            </a:r>
          </a:p>
        </p:txBody>
      </p:sp>
      <p:sp>
        <p:nvSpPr>
          <p:cNvPr id="6149" name="Oval 7"/>
          <p:cNvSpPr>
            <a:spLocks noChangeArrowheads="1"/>
          </p:cNvSpPr>
          <p:nvPr/>
        </p:nvSpPr>
        <p:spPr bwMode="auto">
          <a:xfrm>
            <a:off x="5920831" y="5733065"/>
            <a:ext cx="792162" cy="719137"/>
          </a:xfrm>
          <a:prstGeom prst="ellipse">
            <a:avLst/>
          </a:prstGeom>
          <a:solidFill>
            <a:schemeClr val="accent1"/>
          </a:solidFill>
          <a:ln w="9525">
            <a:solidFill>
              <a:schemeClr val="tx1"/>
            </a:solidFill>
            <a:round/>
            <a:headEnd/>
            <a:tailEnd/>
          </a:ln>
        </p:spPr>
        <p:txBody>
          <a:bodyPr wrap="none" anchor="ctr"/>
          <a:lstStyle/>
          <a:p>
            <a:pPr algn="ctr"/>
            <a:r>
              <a:rPr lang="en-US" altLang="zh-CN" sz="2800" b="1"/>
              <a:t>A5</a:t>
            </a:r>
          </a:p>
        </p:txBody>
      </p:sp>
      <p:sp>
        <p:nvSpPr>
          <p:cNvPr id="6150" name="Oval 8"/>
          <p:cNvSpPr>
            <a:spLocks noChangeArrowheads="1"/>
          </p:cNvSpPr>
          <p:nvPr/>
        </p:nvSpPr>
        <p:spPr bwMode="auto">
          <a:xfrm>
            <a:off x="4049169" y="2132615"/>
            <a:ext cx="792163" cy="719137"/>
          </a:xfrm>
          <a:prstGeom prst="ellipse">
            <a:avLst/>
          </a:prstGeom>
          <a:solidFill>
            <a:schemeClr val="accent1"/>
          </a:solidFill>
          <a:ln w="9525">
            <a:solidFill>
              <a:schemeClr val="tx1"/>
            </a:solidFill>
            <a:round/>
            <a:headEnd/>
            <a:tailEnd/>
          </a:ln>
        </p:spPr>
        <p:txBody>
          <a:bodyPr wrap="none" anchor="ctr"/>
          <a:lstStyle/>
          <a:p>
            <a:pPr algn="ctr"/>
            <a:r>
              <a:rPr lang="en-US" altLang="zh-CN" sz="2800" b="1"/>
              <a:t>A1</a:t>
            </a:r>
          </a:p>
        </p:txBody>
      </p:sp>
      <p:sp>
        <p:nvSpPr>
          <p:cNvPr id="6151" name="Oval 9"/>
          <p:cNvSpPr>
            <a:spLocks noChangeArrowheads="1"/>
          </p:cNvSpPr>
          <p:nvPr/>
        </p:nvSpPr>
        <p:spPr bwMode="auto">
          <a:xfrm>
            <a:off x="5920831" y="2132615"/>
            <a:ext cx="792162" cy="719137"/>
          </a:xfrm>
          <a:prstGeom prst="ellipse">
            <a:avLst/>
          </a:prstGeom>
          <a:solidFill>
            <a:schemeClr val="accent1"/>
          </a:solidFill>
          <a:ln w="9525">
            <a:solidFill>
              <a:schemeClr val="tx1"/>
            </a:solidFill>
            <a:round/>
            <a:headEnd/>
            <a:tailEnd/>
          </a:ln>
        </p:spPr>
        <p:txBody>
          <a:bodyPr wrap="none" anchor="ctr"/>
          <a:lstStyle/>
          <a:p>
            <a:pPr algn="ctr"/>
            <a:r>
              <a:rPr lang="en-US" altLang="zh-CN" sz="2800" b="1"/>
              <a:t>A2</a:t>
            </a:r>
          </a:p>
        </p:txBody>
      </p:sp>
      <p:sp>
        <p:nvSpPr>
          <p:cNvPr id="6152" name="Oval 10"/>
          <p:cNvSpPr>
            <a:spLocks noChangeArrowheads="1"/>
          </p:cNvSpPr>
          <p:nvPr/>
        </p:nvSpPr>
        <p:spPr bwMode="auto">
          <a:xfrm>
            <a:off x="7527721" y="4364376"/>
            <a:ext cx="792162" cy="719138"/>
          </a:xfrm>
          <a:prstGeom prst="ellipse">
            <a:avLst/>
          </a:prstGeom>
          <a:solidFill>
            <a:schemeClr val="accent1"/>
          </a:solidFill>
          <a:ln w="9525">
            <a:solidFill>
              <a:schemeClr val="tx1"/>
            </a:solidFill>
            <a:round/>
            <a:headEnd/>
            <a:tailEnd/>
          </a:ln>
        </p:spPr>
        <p:txBody>
          <a:bodyPr wrap="none" anchor="ctr"/>
          <a:lstStyle/>
          <a:p>
            <a:pPr algn="ctr"/>
            <a:r>
              <a:rPr lang="en-US" altLang="zh-CN" sz="2800" b="1"/>
              <a:t>A4</a:t>
            </a:r>
          </a:p>
        </p:txBody>
      </p:sp>
      <p:sp>
        <p:nvSpPr>
          <p:cNvPr id="6153" name="Oval 11"/>
          <p:cNvSpPr>
            <a:spLocks noChangeArrowheads="1"/>
          </p:cNvSpPr>
          <p:nvPr/>
        </p:nvSpPr>
        <p:spPr bwMode="auto">
          <a:xfrm>
            <a:off x="7447336" y="3285140"/>
            <a:ext cx="792162" cy="719137"/>
          </a:xfrm>
          <a:prstGeom prst="ellipse">
            <a:avLst/>
          </a:prstGeom>
          <a:solidFill>
            <a:schemeClr val="accent1"/>
          </a:solidFill>
          <a:ln w="9525">
            <a:solidFill>
              <a:schemeClr val="tx1"/>
            </a:solidFill>
            <a:round/>
            <a:headEnd/>
            <a:tailEnd/>
          </a:ln>
        </p:spPr>
        <p:txBody>
          <a:bodyPr wrap="none" anchor="ctr"/>
          <a:lstStyle/>
          <a:p>
            <a:pPr algn="ctr"/>
            <a:r>
              <a:rPr lang="en-US" altLang="zh-CN" sz="2800" b="1"/>
              <a:t>A3</a:t>
            </a:r>
          </a:p>
        </p:txBody>
      </p:sp>
      <p:sp>
        <p:nvSpPr>
          <p:cNvPr id="6154" name="Oval 12"/>
          <p:cNvSpPr>
            <a:spLocks noChangeArrowheads="1"/>
          </p:cNvSpPr>
          <p:nvPr/>
        </p:nvSpPr>
        <p:spPr bwMode="auto">
          <a:xfrm>
            <a:off x="4912768" y="3788376"/>
            <a:ext cx="1293812" cy="1152000"/>
          </a:xfrm>
          <a:prstGeom prst="ellipse">
            <a:avLst/>
          </a:prstGeom>
          <a:solidFill>
            <a:srgbClr val="FF99CC"/>
          </a:solidFill>
          <a:ln w="9525">
            <a:solidFill>
              <a:schemeClr val="tx1"/>
            </a:solidFill>
            <a:round/>
            <a:headEnd/>
            <a:tailEnd/>
          </a:ln>
        </p:spPr>
        <p:txBody>
          <a:bodyPr wrap="none" anchor="ctr"/>
          <a:lstStyle/>
          <a:p>
            <a:pPr algn="ctr"/>
            <a:r>
              <a:rPr lang="en-US" altLang="zh-CN" sz="2800" b="1" dirty="0">
                <a:latin typeface="微软雅黑" panose="020B0503020204020204" pitchFamily="34" charset="-122"/>
                <a:ea typeface="微软雅黑" panose="020B0503020204020204" pitchFamily="34" charset="-122"/>
              </a:rPr>
              <a:t>Tower </a:t>
            </a:r>
          </a:p>
        </p:txBody>
      </p:sp>
      <p:sp>
        <p:nvSpPr>
          <p:cNvPr id="6155" name="Line 21"/>
          <p:cNvSpPr>
            <a:spLocks noChangeShapeType="1"/>
          </p:cNvSpPr>
          <p:nvPr/>
        </p:nvSpPr>
        <p:spPr bwMode="auto">
          <a:xfrm>
            <a:off x="4552406" y="2851752"/>
            <a:ext cx="684212" cy="10080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6" name="Line 22"/>
          <p:cNvSpPr>
            <a:spLocks noChangeShapeType="1"/>
          </p:cNvSpPr>
          <p:nvPr/>
        </p:nvSpPr>
        <p:spPr bwMode="auto">
          <a:xfrm flipH="1">
            <a:off x="5856752" y="2780314"/>
            <a:ext cx="324000" cy="1116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p>
        </p:txBody>
      </p:sp>
      <p:sp>
        <p:nvSpPr>
          <p:cNvPr id="6157" name="Line 24"/>
          <p:cNvSpPr>
            <a:spLocks noChangeShapeType="1"/>
          </p:cNvSpPr>
          <p:nvPr/>
        </p:nvSpPr>
        <p:spPr bwMode="auto">
          <a:xfrm flipH="1">
            <a:off x="6172037" y="3748185"/>
            <a:ext cx="1295400" cy="5048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p>
        </p:txBody>
      </p:sp>
      <p:sp>
        <p:nvSpPr>
          <p:cNvPr id="6158" name="Line 25"/>
          <p:cNvSpPr>
            <a:spLocks noChangeShapeType="1"/>
          </p:cNvSpPr>
          <p:nvPr/>
        </p:nvSpPr>
        <p:spPr bwMode="auto">
          <a:xfrm>
            <a:off x="6160883" y="4540347"/>
            <a:ext cx="1366838" cy="252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p>
        </p:txBody>
      </p:sp>
      <p:sp>
        <p:nvSpPr>
          <p:cNvPr id="6159" name="Line 26"/>
          <p:cNvSpPr>
            <a:spLocks noChangeShapeType="1"/>
          </p:cNvSpPr>
          <p:nvPr/>
        </p:nvSpPr>
        <p:spPr bwMode="auto">
          <a:xfrm>
            <a:off x="5662051" y="4905865"/>
            <a:ext cx="504825" cy="864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p>
        </p:txBody>
      </p:sp>
      <p:sp>
        <p:nvSpPr>
          <p:cNvPr id="6160" name="Line 27"/>
          <p:cNvSpPr>
            <a:spLocks noChangeShapeType="1"/>
          </p:cNvSpPr>
          <p:nvPr/>
        </p:nvSpPr>
        <p:spPr bwMode="auto">
          <a:xfrm flipH="1">
            <a:off x="4768306" y="4825483"/>
            <a:ext cx="468000" cy="936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1" name="Line 28"/>
          <p:cNvSpPr>
            <a:spLocks noChangeShapeType="1"/>
          </p:cNvSpPr>
          <p:nvPr/>
        </p:nvSpPr>
        <p:spPr bwMode="auto">
          <a:xfrm flipH="1">
            <a:off x="3688806" y="4651977"/>
            <a:ext cx="1332000" cy="3603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p>
        </p:txBody>
      </p:sp>
      <p:sp>
        <p:nvSpPr>
          <p:cNvPr id="6162" name="Line 29"/>
          <p:cNvSpPr>
            <a:spLocks noChangeShapeType="1"/>
          </p:cNvSpPr>
          <p:nvPr/>
        </p:nvSpPr>
        <p:spPr bwMode="auto">
          <a:xfrm flipH="1" flipV="1">
            <a:off x="3615782" y="3716940"/>
            <a:ext cx="1335087" cy="5032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2800"/>
          </a:p>
        </p:txBody>
      </p:sp>
      <p:sp>
        <p:nvSpPr>
          <p:cNvPr id="6163" name="Rectangle 2"/>
          <p:cNvSpPr>
            <a:spLocks noGrp="1" noChangeArrowheads="1"/>
          </p:cNvSpPr>
          <p:nvPr>
            <p:ph type="title"/>
          </p:nvPr>
        </p:nvSpPr>
        <p:spPr>
          <a:xfrm>
            <a:off x="1981200" y="274639"/>
            <a:ext cx="8229600" cy="561975"/>
          </a:xfrm>
        </p:spPr>
        <p:txBody>
          <a:bodyPr/>
          <a:lstStyle/>
          <a:p>
            <a:r>
              <a:rPr lang="en-US" altLang="zh-CN" sz="2800" b="1"/>
              <a:t>Introductory example to the mediator pattern</a:t>
            </a:r>
            <a:endParaRPr lang="zh-CN" altLang="en-US" sz="2800" b="1"/>
          </a:p>
        </p:txBody>
      </p:sp>
      <p:sp>
        <p:nvSpPr>
          <p:cNvPr id="21" name="圆角矩形标注 20"/>
          <p:cNvSpPr/>
          <p:nvPr/>
        </p:nvSpPr>
        <p:spPr>
          <a:xfrm>
            <a:off x="6832057" y="1124551"/>
            <a:ext cx="3208236" cy="1079500"/>
          </a:xfrm>
          <a:prstGeom prst="wedgeRoundRectCallout">
            <a:avLst>
              <a:gd name="adj1" fmla="val -62514"/>
              <a:gd name="adj2" fmla="val 4906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0000CC"/>
                </a:solidFill>
                <a:latin typeface="微软雅黑" panose="020B0503020204020204" pitchFamily="34" charset="-122"/>
                <a:ea typeface="微软雅黑" panose="020B0503020204020204" pitchFamily="34" charset="-122"/>
              </a:rPr>
              <a:t>指挥塔</a:t>
            </a:r>
            <a:r>
              <a:rPr lang="zh-CN" altLang="en-US" sz="2800" b="1" dirty="0" smtClean="0">
                <a:solidFill>
                  <a:srgbClr val="0000CC"/>
                </a:solidFill>
                <a:latin typeface="微软雅黑" panose="020B0503020204020204" pitchFamily="34" charset="-122"/>
                <a:ea typeface="微软雅黑" panose="020B0503020204020204" pitchFamily="34" charset="-122"/>
              </a:rPr>
              <a:t>，</a:t>
            </a:r>
            <a:r>
              <a:rPr lang="en-US" altLang="zh-CN" sz="2800" b="1" dirty="0" smtClean="0">
                <a:solidFill>
                  <a:srgbClr val="0000CC"/>
                </a:solidFill>
                <a:latin typeface="微软雅黑" panose="020B0503020204020204" pitchFamily="34" charset="-122"/>
                <a:ea typeface="微软雅黑" panose="020B0503020204020204" pitchFamily="34" charset="-122"/>
              </a:rPr>
              <a:t>CA3229</a:t>
            </a:r>
            <a:r>
              <a:rPr lang="zh-CN" altLang="en-US" sz="2800" b="1" dirty="0" smtClean="0">
                <a:solidFill>
                  <a:srgbClr val="0000CC"/>
                </a:solidFill>
                <a:latin typeface="微软雅黑" panose="020B0503020204020204" pitchFamily="34" charset="-122"/>
                <a:ea typeface="微软雅黑" panose="020B0503020204020204" pitchFamily="34" charset="-122"/>
              </a:rPr>
              <a:t>请求</a:t>
            </a:r>
            <a:r>
              <a:rPr lang="zh-CN" altLang="en-US" sz="2800" b="1" dirty="0">
                <a:solidFill>
                  <a:srgbClr val="0000CC"/>
                </a:solidFill>
                <a:latin typeface="微软雅黑" panose="020B0503020204020204" pitchFamily="34" charset="-122"/>
                <a:ea typeface="微软雅黑" panose="020B0503020204020204" pitchFamily="34" charset="-122"/>
              </a:rPr>
              <a:t>降落</a:t>
            </a:r>
          </a:p>
        </p:txBody>
      </p:sp>
      <p:sp>
        <p:nvSpPr>
          <p:cNvPr id="22" name="圆角矩形标注 21"/>
          <p:cNvSpPr/>
          <p:nvPr/>
        </p:nvSpPr>
        <p:spPr>
          <a:xfrm>
            <a:off x="7265442" y="5517164"/>
            <a:ext cx="3951802" cy="1079500"/>
          </a:xfrm>
          <a:prstGeom prst="wedgeRoundRectCallout">
            <a:avLst>
              <a:gd name="adj1" fmla="val -85358"/>
              <a:gd name="adj2" fmla="val -1212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0000CC"/>
                </a:solidFill>
                <a:latin typeface="微软雅黑" panose="020B0503020204020204" pitchFamily="34" charset="-122"/>
                <a:ea typeface="微软雅黑" panose="020B0503020204020204" pitchFamily="34" charset="-122"/>
              </a:rPr>
              <a:t>CA3229</a:t>
            </a:r>
            <a:r>
              <a:rPr lang="zh-CN" altLang="en-US" sz="2800" b="1" dirty="0" smtClean="0">
                <a:solidFill>
                  <a:srgbClr val="0000CC"/>
                </a:solidFill>
                <a:latin typeface="微软雅黑" panose="020B0503020204020204" pitchFamily="34" charset="-122"/>
                <a:ea typeface="微软雅黑" panose="020B0503020204020204" pitchFamily="34" charset="-122"/>
              </a:rPr>
              <a:t>可以降落，可以</a:t>
            </a:r>
            <a:r>
              <a:rPr lang="zh-CN" altLang="en-US" sz="2800" b="1" dirty="0">
                <a:solidFill>
                  <a:srgbClr val="0000CC"/>
                </a:solidFill>
                <a:latin typeface="微软雅黑" panose="020B0503020204020204" pitchFamily="34" charset="-122"/>
                <a:ea typeface="微软雅黑" panose="020B0503020204020204" pitchFamily="34" charset="-122"/>
              </a:rPr>
              <a:t>降落在第</a:t>
            </a:r>
            <a:r>
              <a:rPr lang="en-US" altLang="zh-CN" sz="2800" b="1" dirty="0">
                <a:solidFill>
                  <a:srgbClr val="0000CC"/>
                </a:solidFill>
                <a:latin typeface="微软雅黑" panose="020B0503020204020204" pitchFamily="34" charset="-122"/>
                <a:ea typeface="微软雅黑" panose="020B0503020204020204" pitchFamily="34" charset="-122"/>
              </a:rPr>
              <a:t>3</a:t>
            </a:r>
            <a:r>
              <a:rPr lang="zh-CN" altLang="en-US" sz="2800" b="1" dirty="0">
                <a:solidFill>
                  <a:srgbClr val="0000CC"/>
                </a:solidFill>
                <a:latin typeface="微软雅黑" panose="020B0503020204020204" pitchFamily="34" charset="-122"/>
                <a:ea typeface="微软雅黑" panose="020B0503020204020204" pitchFamily="34" charset="-122"/>
              </a:rPr>
              <a:t>跑道</a:t>
            </a:r>
          </a:p>
        </p:txBody>
      </p:sp>
    </p:spTree>
    <p:extLst>
      <p:ext uri="{BB962C8B-B14F-4D97-AF65-F5344CB8AC3E}">
        <p14:creationId xmlns:p14="http://schemas.microsoft.com/office/powerpoint/2010/main" val="2359013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idx="1"/>
          </p:nvPr>
        </p:nvSpPr>
        <p:spPr>
          <a:xfrm>
            <a:off x="1046164" y="1412876"/>
            <a:ext cx="1814732" cy="604838"/>
          </a:xfrm>
        </p:spPr>
        <p:txBody>
          <a:bodyPr/>
          <a:lstStyle/>
          <a:p>
            <a:r>
              <a:rPr lang="zh-CN" altLang="en-US" b="1" dirty="0" smtClean="0">
                <a:latin typeface="微软雅黑" panose="020B0503020204020204" pitchFamily="34" charset="-122"/>
                <a:ea typeface="微软雅黑" panose="020B0503020204020204" pitchFamily="34" charset="-122"/>
              </a:rPr>
              <a:t>而不是</a:t>
            </a:r>
          </a:p>
        </p:txBody>
      </p:sp>
      <p:sp>
        <p:nvSpPr>
          <p:cNvPr id="7170" name="Oval 4"/>
          <p:cNvSpPr>
            <a:spLocks noChangeArrowheads="1"/>
          </p:cNvSpPr>
          <p:nvPr/>
        </p:nvSpPr>
        <p:spPr bwMode="auto">
          <a:xfrm>
            <a:off x="3359151" y="3286125"/>
            <a:ext cx="792163" cy="719138"/>
          </a:xfrm>
          <a:prstGeom prst="ellipse">
            <a:avLst/>
          </a:prstGeom>
          <a:solidFill>
            <a:schemeClr val="accent1"/>
          </a:solidFill>
          <a:ln w="9525">
            <a:solidFill>
              <a:schemeClr val="tx1"/>
            </a:solidFill>
            <a:round/>
            <a:headEnd/>
            <a:tailEnd/>
          </a:ln>
        </p:spPr>
        <p:txBody>
          <a:bodyPr wrap="none" anchor="ctr"/>
          <a:lstStyle/>
          <a:p>
            <a:pPr algn="ctr"/>
            <a:r>
              <a:rPr lang="en-US" altLang="zh-CN" sz="2400" b="1"/>
              <a:t>A8</a:t>
            </a:r>
          </a:p>
        </p:txBody>
      </p:sp>
      <p:sp>
        <p:nvSpPr>
          <p:cNvPr id="7171" name="Oval 5"/>
          <p:cNvSpPr>
            <a:spLocks noChangeArrowheads="1"/>
          </p:cNvSpPr>
          <p:nvPr/>
        </p:nvSpPr>
        <p:spPr bwMode="auto">
          <a:xfrm>
            <a:off x="3432176" y="4581525"/>
            <a:ext cx="792163" cy="719138"/>
          </a:xfrm>
          <a:prstGeom prst="ellipse">
            <a:avLst/>
          </a:prstGeom>
          <a:solidFill>
            <a:schemeClr val="accent1"/>
          </a:solidFill>
          <a:ln w="9525">
            <a:solidFill>
              <a:schemeClr val="tx1"/>
            </a:solidFill>
            <a:round/>
            <a:headEnd/>
            <a:tailEnd/>
          </a:ln>
        </p:spPr>
        <p:txBody>
          <a:bodyPr wrap="none" anchor="ctr"/>
          <a:lstStyle/>
          <a:p>
            <a:pPr algn="ctr"/>
            <a:r>
              <a:rPr lang="en-US" altLang="zh-CN" sz="2400" b="1"/>
              <a:t>A7</a:t>
            </a:r>
          </a:p>
        </p:txBody>
      </p:sp>
      <p:sp>
        <p:nvSpPr>
          <p:cNvPr id="7172" name="Oval 6"/>
          <p:cNvSpPr>
            <a:spLocks noChangeArrowheads="1"/>
          </p:cNvSpPr>
          <p:nvPr/>
        </p:nvSpPr>
        <p:spPr bwMode="auto">
          <a:xfrm>
            <a:off x="4727576" y="5589589"/>
            <a:ext cx="792163" cy="719137"/>
          </a:xfrm>
          <a:prstGeom prst="ellipse">
            <a:avLst/>
          </a:prstGeom>
          <a:solidFill>
            <a:schemeClr val="accent1"/>
          </a:solidFill>
          <a:ln w="9525">
            <a:solidFill>
              <a:schemeClr val="tx1"/>
            </a:solidFill>
            <a:round/>
            <a:headEnd/>
            <a:tailEnd/>
          </a:ln>
        </p:spPr>
        <p:txBody>
          <a:bodyPr wrap="none" anchor="ctr"/>
          <a:lstStyle/>
          <a:p>
            <a:pPr algn="ctr"/>
            <a:r>
              <a:rPr lang="en-US" altLang="zh-CN" sz="2400" b="1"/>
              <a:t>A6</a:t>
            </a:r>
          </a:p>
        </p:txBody>
      </p:sp>
      <p:sp>
        <p:nvSpPr>
          <p:cNvPr id="7173" name="Oval 7"/>
          <p:cNvSpPr>
            <a:spLocks noChangeArrowheads="1"/>
          </p:cNvSpPr>
          <p:nvPr/>
        </p:nvSpPr>
        <p:spPr bwMode="auto">
          <a:xfrm>
            <a:off x="6456363" y="5589589"/>
            <a:ext cx="792162" cy="719137"/>
          </a:xfrm>
          <a:prstGeom prst="ellipse">
            <a:avLst/>
          </a:prstGeom>
          <a:solidFill>
            <a:schemeClr val="accent1"/>
          </a:solidFill>
          <a:ln w="9525">
            <a:solidFill>
              <a:schemeClr val="tx1"/>
            </a:solidFill>
            <a:round/>
            <a:headEnd/>
            <a:tailEnd/>
          </a:ln>
        </p:spPr>
        <p:txBody>
          <a:bodyPr wrap="none" anchor="ctr"/>
          <a:lstStyle/>
          <a:p>
            <a:pPr algn="ctr"/>
            <a:r>
              <a:rPr lang="en-US" altLang="zh-CN" sz="2400" b="1"/>
              <a:t>A5</a:t>
            </a:r>
          </a:p>
        </p:txBody>
      </p:sp>
      <p:sp>
        <p:nvSpPr>
          <p:cNvPr id="7174" name="Oval 8"/>
          <p:cNvSpPr>
            <a:spLocks noChangeArrowheads="1"/>
          </p:cNvSpPr>
          <p:nvPr/>
        </p:nvSpPr>
        <p:spPr bwMode="auto">
          <a:xfrm>
            <a:off x="4584701" y="1989139"/>
            <a:ext cx="792163" cy="719137"/>
          </a:xfrm>
          <a:prstGeom prst="ellipse">
            <a:avLst/>
          </a:prstGeom>
          <a:solidFill>
            <a:schemeClr val="accent1"/>
          </a:solidFill>
          <a:ln w="9525">
            <a:solidFill>
              <a:schemeClr val="tx1"/>
            </a:solidFill>
            <a:round/>
            <a:headEnd/>
            <a:tailEnd/>
          </a:ln>
        </p:spPr>
        <p:txBody>
          <a:bodyPr wrap="none" anchor="ctr"/>
          <a:lstStyle/>
          <a:p>
            <a:pPr algn="ctr"/>
            <a:r>
              <a:rPr lang="en-US" altLang="zh-CN" sz="2400" b="1"/>
              <a:t>A1</a:t>
            </a:r>
          </a:p>
        </p:txBody>
      </p:sp>
      <p:sp>
        <p:nvSpPr>
          <p:cNvPr id="7175" name="Oval 9"/>
          <p:cNvSpPr>
            <a:spLocks noChangeArrowheads="1"/>
          </p:cNvSpPr>
          <p:nvPr/>
        </p:nvSpPr>
        <p:spPr bwMode="auto">
          <a:xfrm>
            <a:off x="6456363" y="1989139"/>
            <a:ext cx="792162" cy="719137"/>
          </a:xfrm>
          <a:prstGeom prst="ellipse">
            <a:avLst/>
          </a:prstGeom>
          <a:solidFill>
            <a:schemeClr val="accent1"/>
          </a:solidFill>
          <a:ln w="9525">
            <a:solidFill>
              <a:schemeClr val="tx1"/>
            </a:solidFill>
            <a:round/>
            <a:headEnd/>
            <a:tailEnd/>
          </a:ln>
        </p:spPr>
        <p:txBody>
          <a:bodyPr wrap="none" anchor="ctr"/>
          <a:lstStyle/>
          <a:p>
            <a:pPr algn="ctr"/>
            <a:r>
              <a:rPr lang="en-US" altLang="zh-CN" sz="2400" b="1"/>
              <a:t>A2</a:t>
            </a:r>
          </a:p>
        </p:txBody>
      </p:sp>
      <p:sp>
        <p:nvSpPr>
          <p:cNvPr id="7176" name="Oval 10"/>
          <p:cNvSpPr>
            <a:spLocks noChangeArrowheads="1"/>
          </p:cNvSpPr>
          <p:nvPr/>
        </p:nvSpPr>
        <p:spPr bwMode="auto">
          <a:xfrm>
            <a:off x="7680326" y="4581525"/>
            <a:ext cx="792163" cy="719138"/>
          </a:xfrm>
          <a:prstGeom prst="ellipse">
            <a:avLst/>
          </a:prstGeom>
          <a:solidFill>
            <a:schemeClr val="accent1"/>
          </a:solidFill>
          <a:ln w="9525">
            <a:solidFill>
              <a:schemeClr val="tx1"/>
            </a:solidFill>
            <a:round/>
            <a:headEnd/>
            <a:tailEnd/>
          </a:ln>
        </p:spPr>
        <p:txBody>
          <a:bodyPr wrap="none" anchor="ctr"/>
          <a:lstStyle/>
          <a:p>
            <a:pPr algn="ctr"/>
            <a:r>
              <a:rPr lang="en-US" altLang="zh-CN" sz="2400" b="1"/>
              <a:t>A4</a:t>
            </a:r>
          </a:p>
        </p:txBody>
      </p:sp>
      <p:sp>
        <p:nvSpPr>
          <p:cNvPr id="7177" name="Oval 11"/>
          <p:cNvSpPr>
            <a:spLocks noChangeArrowheads="1"/>
          </p:cNvSpPr>
          <p:nvPr/>
        </p:nvSpPr>
        <p:spPr bwMode="auto">
          <a:xfrm>
            <a:off x="7680326" y="3141664"/>
            <a:ext cx="792163" cy="719137"/>
          </a:xfrm>
          <a:prstGeom prst="ellipse">
            <a:avLst/>
          </a:prstGeom>
          <a:solidFill>
            <a:schemeClr val="accent1"/>
          </a:solidFill>
          <a:ln w="9525">
            <a:solidFill>
              <a:schemeClr val="tx1"/>
            </a:solidFill>
            <a:round/>
            <a:headEnd/>
            <a:tailEnd/>
          </a:ln>
        </p:spPr>
        <p:txBody>
          <a:bodyPr wrap="none" anchor="ctr"/>
          <a:lstStyle/>
          <a:p>
            <a:pPr algn="ctr"/>
            <a:r>
              <a:rPr lang="en-US" altLang="zh-CN" sz="2400" b="1"/>
              <a:t>A3</a:t>
            </a:r>
          </a:p>
        </p:txBody>
      </p:sp>
      <p:sp>
        <p:nvSpPr>
          <p:cNvPr id="7178" name="Line 21"/>
          <p:cNvSpPr>
            <a:spLocks noChangeShapeType="1"/>
          </p:cNvSpPr>
          <p:nvPr/>
        </p:nvSpPr>
        <p:spPr bwMode="auto">
          <a:xfrm>
            <a:off x="5376863" y="2324100"/>
            <a:ext cx="10795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 name="Line 22"/>
          <p:cNvSpPr>
            <a:spLocks noChangeShapeType="1"/>
          </p:cNvSpPr>
          <p:nvPr/>
        </p:nvSpPr>
        <p:spPr bwMode="auto">
          <a:xfrm flipH="1">
            <a:off x="5376864" y="2636839"/>
            <a:ext cx="1366837" cy="30241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24"/>
          <p:cNvSpPr>
            <a:spLocks noChangeShapeType="1"/>
          </p:cNvSpPr>
          <p:nvPr/>
        </p:nvSpPr>
        <p:spPr bwMode="auto">
          <a:xfrm flipH="1">
            <a:off x="5489576" y="3752851"/>
            <a:ext cx="2333625" cy="197961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1" name="Line 25"/>
          <p:cNvSpPr>
            <a:spLocks noChangeShapeType="1"/>
          </p:cNvSpPr>
          <p:nvPr/>
        </p:nvSpPr>
        <p:spPr bwMode="auto">
          <a:xfrm>
            <a:off x="5303839" y="2636839"/>
            <a:ext cx="2447925" cy="21605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2" name="Line 26"/>
          <p:cNvSpPr>
            <a:spLocks noChangeShapeType="1"/>
          </p:cNvSpPr>
          <p:nvPr/>
        </p:nvSpPr>
        <p:spPr bwMode="auto">
          <a:xfrm>
            <a:off x="5213351" y="2708275"/>
            <a:ext cx="1458913" cy="29527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3" name="Line 27"/>
          <p:cNvSpPr>
            <a:spLocks noChangeShapeType="1"/>
          </p:cNvSpPr>
          <p:nvPr/>
        </p:nvSpPr>
        <p:spPr bwMode="auto">
          <a:xfrm>
            <a:off x="5122864" y="2708275"/>
            <a:ext cx="180975" cy="29527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Line 28"/>
          <p:cNvSpPr>
            <a:spLocks noChangeShapeType="1"/>
          </p:cNvSpPr>
          <p:nvPr/>
        </p:nvSpPr>
        <p:spPr bwMode="auto">
          <a:xfrm flipH="1" flipV="1">
            <a:off x="4114801" y="5157789"/>
            <a:ext cx="703263" cy="720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5" name="Line 29"/>
          <p:cNvSpPr>
            <a:spLocks noChangeShapeType="1"/>
          </p:cNvSpPr>
          <p:nvPr/>
        </p:nvSpPr>
        <p:spPr bwMode="auto">
          <a:xfrm flipH="1">
            <a:off x="4008438" y="2420939"/>
            <a:ext cx="666750" cy="8651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6" name="Line 25"/>
          <p:cNvSpPr>
            <a:spLocks noChangeShapeType="1"/>
          </p:cNvSpPr>
          <p:nvPr/>
        </p:nvSpPr>
        <p:spPr bwMode="auto">
          <a:xfrm>
            <a:off x="5375276" y="2492376"/>
            <a:ext cx="2447925" cy="9366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7" name="Line 29"/>
          <p:cNvSpPr>
            <a:spLocks noChangeShapeType="1"/>
          </p:cNvSpPr>
          <p:nvPr/>
        </p:nvSpPr>
        <p:spPr bwMode="auto">
          <a:xfrm flipH="1">
            <a:off x="4151314" y="2708275"/>
            <a:ext cx="828675" cy="19446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8" name="Line 22"/>
          <p:cNvSpPr>
            <a:spLocks noChangeShapeType="1"/>
          </p:cNvSpPr>
          <p:nvPr/>
        </p:nvSpPr>
        <p:spPr bwMode="auto">
          <a:xfrm flipH="1">
            <a:off x="6851650" y="2708276"/>
            <a:ext cx="44450" cy="288131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9" name="Line 22"/>
          <p:cNvSpPr>
            <a:spLocks noChangeShapeType="1"/>
          </p:cNvSpPr>
          <p:nvPr/>
        </p:nvSpPr>
        <p:spPr bwMode="auto">
          <a:xfrm flipH="1">
            <a:off x="4151314" y="2565400"/>
            <a:ext cx="2376487" cy="23749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0" name="Line 22"/>
          <p:cNvSpPr>
            <a:spLocks noChangeShapeType="1"/>
          </p:cNvSpPr>
          <p:nvPr/>
        </p:nvSpPr>
        <p:spPr bwMode="auto">
          <a:xfrm flipH="1">
            <a:off x="4151313" y="2420938"/>
            <a:ext cx="2305050" cy="10080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1" name="Line 22"/>
          <p:cNvSpPr>
            <a:spLocks noChangeShapeType="1"/>
          </p:cNvSpPr>
          <p:nvPr/>
        </p:nvSpPr>
        <p:spPr bwMode="auto">
          <a:xfrm>
            <a:off x="7048500" y="2636839"/>
            <a:ext cx="774700" cy="20161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2" name="Line 28"/>
          <p:cNvSpPr>
            <a:spLocks noChangeShapeType="1"/>
          </p:cNvSpPr>
          <p:nvPr/>
        </p:nvSpPr>
        <p:spPr bwMode="auto">
          <a:xfrm flipH="1" flipV="1">
            <a:off x="7248526" y="2492376"/>
            <a:ext cx="703263" cy="720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3" name="Line 28"/>
          <p:cNvSpPr>
            <a:spLocks noChangeShapeType="1"/>
          </p:cNvSpPr>
          <p:nvPr/>
        </p:nvSpPr>
        <p:spPr bwMode="auto">
          <a:xfrm flipV="1">
            <a:off x="8147051" y="3860801"/>
            <a:ext cx="180975" cy="7207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4" name="Line 24"/>
          <p:cNvSpPr>
            <a:spLocks noChangeShapeType="1"/>
          </p:cNvSpPr>
          <p:nvPr/>
        </p:nvSpPr>
        <p:spPr bwMode="auto">
          <a:xfrm flipH="1">
            <a:off x="7248525" y="5300663"/>
            <a:ext cx="655638" cy="431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5" name="Line 22"/>
          <p:cNvSpPr>
            <a:spLocks noChangeShapeType="1"/>
          </p:cNvSpPr>
          <p:nvPr/>
        </p:nvSpPr>
        <p:spPr bwMode="auto">
          <a:xfrm flipH="1">
            <a:off x="4151313" y="3573463"/>
            <a:ext cx="360045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6" name="Line 22"/>
          <p:cNvSpPr>
            <a:spLocks noChangeShapeType="1"/>
          </p:cNvSpPr>
          <p:nvPr/>
        </p:nvSpPr>
        <p:spPr bwMode="auto">
          <a:xfrm flipH="1">
            <a:off x="4224339" y="3716338"/>
            <a:ext cx="3527425" cy="12255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7" name="Line 24"/>
          <p:cNvSpPr>
            <a:spLocks noChangeShapeType="1"/>
          </p:cNvSpPr>
          <p:nvPr/>
        </p:nvSpPr>
        <p:spPr bwMode="auto">
          <a:xfrm flipH="1">
            <a:off x="7048500" y="3905251"/>
            <a:ext cx="927100" cy="17557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8" name="Line 26"/>
          <p:cNvSpPr>
            <a:spLocks noChangeShapeType="1"/>
          </p:cNvSpPr>
          <p:nvPr/>
        </p:nvSpPr>
        <p:spPr bwMode="auto">
          <a:xfrm>
            <a:off x="4151313" y="3789364"/>
            <a:ext cx="3529012" cy="10810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9" name="Line 26"/>
          <p:cNvSpPr>
            <a:spLocks noChangeShapeType="1"/>
          </p:cNvSpPr>
          <p:nvPr/>
        </p:nvSpPr>
        <p:spPr bwMode="auto">
          <a:xfrm>
            <a:off x="4224339" y="5094288"/>
            <a:ext cx="34559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0" name="Line 26"/>
          <p:cNvSpPr>
            <a:spLocks noChangeShapeType="1"/>
          </p:cNvSpPr>
          <p:nvPr/>
        </p:nvSpPr>
        <p:spPr bwMode="auto">
          <a:xfrm flipV="1">
            <a:off x="5448300" y="5175251"/>
            <a:ext cx="2312988" cy="7016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1" name="Line 28"/>
          <p:cNvSpPr>
            <a:spLocks noChangeShapeType="1"/>
          </p:cNvSpPr>
          <p:nvPr/>
        </p:nvSpPr>
        <p:spPr bwMode="auto">
          <a:xfrm flipH="1" flipV="1">
            <a:off x="5489575" y="6092825"/>
            <a:ext cx="9667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2" name="Line 29"/>
          <p:cNvSpPr>
            <a:spLocks noChangeShapeType="1"/>
          </p:cNvSpPr>
          <p:nvPr/>
        </p:nvSpPr>
        <p:spPr bwMode="auto">
          <a:xfrm>
            <a:off x="3648075" y="4003675"/>
            <a:ext cx="88900" cy="5778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3" name="Line 27"/>
          <p:cNvSpPr>
            <a:spLocks noChangeShapeType="1"/>
          </p:cNvSpPr>
          <p:nvPr/>
        </p:nvSpPr>
        <p:spPr bwMode="auto">
          <a:xfrm>
            <a:off x="4114801" y="3905251"/>
            <a:ext cx="2341563" cy="19081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4" name="Line 27"/>
          <p:cNvSpPr>
            <a:spLocks noChangeShapeType="1"/>
          </p:cNvSpPr>
          <p:nvPr/>
        </p:nvSpPr>
        <p:spPr bwMode="auto">
          <a:xfrm>
            <a:off x="4151313" y="5094289"/>
            <a:ext cx="2305050" cy="854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5" name="Line 27"/>
          <p:cNvSpPr>
            <a:spLocks noChangeShapeType="1"/>
          </p:cNvSpPr>
          <p:nvPr/>
        </p:nvSpPr>
        <p:spPr bwMode="auto">
          <a:xfrm>
            <a:off x="3935414" y="4005263"/>
            <a:ext cx="1044575" cy="165576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6" name="Rectangle 2"/>
          <p:cNvSpPr>
            <a:spLocks noGrp="1" noChangeArrowheads="1"/>
          </p:cNvSpPr>
          <p:nvPr>
            <p:ph type="title"/>
          </p:nvPr>
        </p:nvSpPr>
        <p:spPr>
          <a:xfrm>
            <a:off x="1981200" y="274639"/>
            <a:ext cx="8229600" cy="561975"/>
          </a:xfrm>
        </p:spPr>
        <p:txBody>
          <a:bodyPr/>
          <a:lstStyle/>
          <a:p>
            <a:r>
              <a:rPr lang="en-US" altLang="zh-CN" sz="2800" b="1"/>
              <a:t>Introductory example to the mediator pattern</a:t>
            </a:r>
            <a:endParaRPr lang="zh-CN" altLang="en-US" sz="2800" b="1"/>
          </a:p>
        </p:txBody>
      </p:sp>
      <p:sp>
        <p:nvSpPr>
          <p:cNvPr id="2" name="圆角矩形标注 1"/>
          <p:cNvSpPr/>
          <p:nvPr/>
        </p:nvSpPr>
        <p:spPr>
          <a:xfrm>
            <a:off x="7512050" y="1125538"/>
            <a:ext cx="2471738" cy="1079500"/>
          </a:xfrm>
          <a:prstGeom prst="wedgeRoundRectCallout">
            <a:avLst>
              <a:gd name="adj1" fmla="val -62514"/>
              <a:gd name="adj2" fmla="val 4906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0000CC"/>
                </a:solidFill>
                <a:latin typeface="微软雅黑" panose="020B0503020204020204" pitchFamily="34" charset="-122"/>
                <a:ea typeface="微软雅黑" panose="020B0503020204020204" pitchFamily="34" charset="-122"/>
              </a:rPr>
              <a:t>你们都闪开，</a:t>
            </a:r>
            <a:endParaRPr lang="en-US" altLang="zh-CN" sz="2800" b="1" dirty="0">
              <a:solidFill>
                <a:srgbClr val="0000CC"/>
              </a:solidFill>
              <a:latin typeface="微软雅黑" panose="020B0503020204020204" pitchFamily="34" charset="-122"/>
              <a:ea typeface="微软雅黑" panose="020B0503020204020204" pitchFamily="34" charset="-122"/>
            </a:endParaRPr>
          </a:p>
          <a:p>
            <a:pPr algn="ctr">
              <a:defRPr/>
            </a:pPr>
            <a:r>
              <a:rPr lang="zh-CN" altLang="en-US" sz="2800" b="1" dirty="0">
                <a:solidFill>
                  <a:srgbClr val="0000CC"/>
                </a:solidFill>
                <a:latin typeface="微软雅黑" panose="020B0503020204020204" pitchFamily="34" charset="-122"/>
                <a:ea typeface="微软雅黑" panose="020B0503020204020204" pitchFamily="34" charset="-122"/>
              </a:rPr>
              <a:t>我要降落</a:t>
            </a:r>
          </a:p>
        </p:txBody>
      </p:sp>
      <p:sp>
        <p:nvSpPr>
          <p:cNvPr id="42" name="圆角矩形标注 41"/>
          <p:cNvSpPr/>
          <p:nvPr/>
        </p:nvSpPr>
        <p:spPr>
          <a:xfrm>
            <a:off x="8591551" y="2276475"/>
            <a:ext cx="2041525" cy="1081088"/>
          </a:xfrm>
          <a:prstGeom prst="wedgeRoundRectCallout">
            <a:avLst>
              <a:gd name="adj1" fmla="val -62514"/>
              <a:gd name="adj2" fmla="val 4906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rgbClr val="0000CC"/>
                </a:solidFill>
                <a:latin typeface="微软雅黑" panose="020B0503020204020204" pitchFamily="34" charset="-122"/>
                <a:ea typeface="微软雅黑" panose="020B0503020204020204" pitchFamily="34" charset="-122"/>
              </a:rPr>
              <a:t>不行，我</a:t>
            </a:r>
            <a:endParaRPr lang="en-US" altLang="zh-CN" sz="2800" b="1" dirty="0">
              <a:solidFill>
                <a:srgbClr val="0000CC"/>
              </a:solidFill>
              <a:latin typeface="微软雅黑" panose="020B0503020204020204" pitchFamily="34" charset="-122"/>
              <a:ea typeface="微软雅黑" panose="020B0503020204020204" pitchFamily="34" charset="-122"/>
            </a:endParaRPr>
          </a:p>
          <a:p>
            <a:pPr algn="ctr">
              <a:defRPr/>
            </a:pPr>
            <a:r>
              <a:rPr lang="zh-CN" altLang="en-US" sz="2800" b="1" dirty="0">
                <a:solidFill>
                  <a:srgbClr val="0000CC"/>
                </a:solidFill>
                <a:latin typeface="微软雅黑" panose="020B0503020204020204" pitchFamily="34" charset="-122"/>
                <a:ea typeface="微软雅黑" panose="020B0503020204020204" pitchFamily="34" charset="-122"/>
              </a:rPr>
              <a:t>先降落</a:t>
            </a:r>
          </a:p>
        </p:txBody>
      </p:sp>
      <p:sp>
        <p:nvSpPr>
          <p:cNvPr id="43" name="圆角矩形标注 42"/>
          <p:cNvSpPr/>
          <p:nvPr/>
        </p:nvSpPr>
        <p:spPr>
          <a:xfrm>
            <a:off x="551936" y="5299076"/>
            <a:ext cx="3456504" cy="1298576"/>
          </a:xfrm>
          <a:prstGeom prst="wedgeRoundRectCallout">
            <a:avLst>
              <a:gd name="adj1" fmla="val 73076"/>
              <a:gd name="adj2" fmla="val 333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smtClean="0">
                <a:solidFill>
                  <a:srgbClr val="0000CC"/>
                </a:solidFill>
                <a:latin typeface="微软雅黑" panose="020B0503020204020204" pitchFamily="34" charset="-122"/>
                <a:ea typeface="微软雅黑" panose="020B0503020204020204" pitchFamily="34" charset="-122"/>
              </a:rPr>
              <a:t>你们都</a:t>
            </a:r>
            <a:r>
              <a:rPr lang="zh-CN" altLang="en-US" sz="2800" b="1" dirty="0">
                <a:solidFill>
                  <a:srgbClr val="0000CC"/>
                </a:solidFill>
                <a:latin typeface="微软雅黑" panose="020B0503020204020204" pitchFamily="34" charset="-122"/>
                <a:ea typeface="微软雅黑" panose="020B0503020204020204" pitchFamily="34" charset="-122"/>
              </a:rPr>
              <a:t>闪开，</a:t>
            </a:r>
            <a:r>
              <a:rPr lang="zh-CN" altLang="en-US" sz="2800" b="1" dirty="0" smtClean="0">
                <a:solidFill>
                  <a:srgbClr val="0000CC"/>
                </a:solidFill>
                <a:latin typeface="微软雅黑" panose="020B0503020204020204" pitchFamily="34" charset="-122"/>
                <a:ea typeface="微软雅黑" panose="020B0503020204020204" pitchFamily="34" charset="-122"/>
              </a:rPr>
              <a:t>我是大飞机，我先</a:t>
            </a:r>
            <a:r>
              <a:rPr lang="zh-CN" altLang="en-US" sz="2800" b="1" dirty="0">
                <a:solidFill>
                  <a:srgbClr val="0000CC"/>
                </a:solidFill>
                <a:latin typeface="微软雅黑" panose="020B0503020204020204" pitchFamily="34" charset="-122"/>
                <a:ea typeface="微软雅黑" panose="020B0503020204020204" pitchFamily="34" charset="-122"/>
              </a:rPr>
              <a:t>降落</a:t>
            </a:r>
          </a:p>
        </p:txBody>
      </p:sp>
      <p:sp>
        <p:nvSpPr>
          <p:cNvPr id="3" name="棱台 2">
            <a:hlinkClick r:id="rId2" action="ppaction://hlinksldjump"/>
          </p:cNvPr>
          <p:cNvSpPr/>
          <p:nvPr/>
        </p:nvSpPr>
        <p:spPr>
          <a:xfrm>
            <a:off x="9736783" y="5661025"/>
            <a:ext cx="1792586" cy="730439"/>
          </a:xfrm>
          <a:prstGeom prst="bevel">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6196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1000"/>
                                        <p:tgtEl>
                                          <p:spTgt spid="42"/>
                                        </p:tgtEl>
                                      </p:cBhvr>
                                    </p:animEffect>
                                    <p:anim calcmode="lin" valueType="num">
                                      <p:cBhvr>
                                        <p:cTn id="15" dur="1000" fill="hold"/>
                                        <p:tgtEl>
                                          <p:spTgt spid="42"/>
                                        </p:tgtEl>
                                        <p:attrNameLst>
                                          <p:attrName>ppt_x</p:attrName>
                                        </p:attrNameLst>
                                      </p:cBhvr>
                                      <p:tavLst>
                                        <p:tav tm="0">
                                          <p:val>
                                            <p:strVal val="#ppt_x"/>
                                          </p:val>
                                        </p:tav>
                                        <p:tav tm="100000">
                                          <p:val>
                                            <p:strVal val="#ppt_x"/>
                                          </p:val>
                                        </p:tav>
                                      </p:tavLst>
                                    </p:anim>
                                    <p:anim calcmode="lin" valueType="num">
                                      <p:cBhvr>
                                        <p:cTn id="1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1000"/>
                                        <p:tgtEl>
                                          <p:spTgt spid="43"/>
                                        </p:tgtEl>
                                      </p:cBhvr>
                                    </p:animEffect>
                                    <p:anim calcmode="lin" valueType="num">
                                      <p:cBhvr>
                                        <p:cTn id="22" dur="1000" fill="hold"/>
                                        <p:tgtEl>
                                          <p:spTgt spid="43"/>
                                        </p:tgtEl>
                                        <p:attrNameLst>
                                          <p:attrName>ppt_x</p:attrName>
                                        </p:attrNameLst>
                                      </p:cBhvr>
                                      <p:tavLst>
                                        <p:tav tm="0">
                                          <p:val>
                                            <p:strVal val="#ppt_x"/>
                                          </p:val>
                                        </p:tav>
                                        <p:tav tm="100000">
                                          <p:val>
                                            <p:strVal val="#ppt_x"/>
                                          </p:val>
                                        </p:tav>
                                      </p:tavLst>
                                    </p:anim>
                                    <p:anim calcmode="lin" valueType="num">
                                      <p:cBhvr>
                                        <p:cTn id="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2"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pPr eaLnBrk="1" hangingPunct="1"/>
            <a:endParaRPr lang="zh-CN" altLang="zh-CN" smtClean="0"/>
          </a:p>
        </p:txBody>
      </p:sp>
      <p:sp>
        <p:nvSpPr>
          <p:cNvPr id="104452" name="AutoShape 4"/>
          <p:cNvSpPr>
            <a:spLocks noChangeArrowheads="1"/>
          </p:cNvSpPr>
          <p:nvPr/>
        </p:nvSpPr>
        <p:spPr bwMode="auto">
          <a:xfrm>
            <a:off x="2279650" y="2781301"/>
            <a:ext cx="7486650" cy="1152525"/>
          </a:xfrm>
          <a:prstGeom prst="bevel">
            <a:avLst>
              <a:gd name="adj" fmla="val 12500"/>
            </a:avLst>
          </a:prstGeom>
          <a:solidFill>
            <a:srgbClr val="FFCC00">
              <a:alpha val="22000"/>
            </a:srgbClr>
          </a:solidFill>
          <a:ln w="9525">
            <a:solidFill>
              <a:schemeClr val="tx1"/>
            </a:solidFill>
            <a:miter lim="800000"/>
          </a:ln>
          <a:effectLst/>
        </p:spPr>
        <p:txBody>
          <a:bodyPr wrap="none" anchor="ctr"/>
          <a:lstStyle/>
          <a:p>
            <a:pPr algn="ctr">
              <a:defRPr/>
            </a:pPr>
            <a:r>
              <a:rPr lang="en-US" altLang="zh-CN" sz="3200" b="1">
                <a:effectLst>
                  <a:outerShdw blurRad="38100" dist="38100" dir="2700000" algn="tl">
                    <a:srgbClr val="FFFFFF"/>
                  </a:outerShdw>
                </a:effectLst>
                <a:latin typeface="微软雅黑" panose="020B0503020204020204" pitchFamily="34" charset="-122"/>
                <a:ea typeface="微软雅黑" panose="020B0503020204020204" pitchFamily="34" charset="-122"/>
              </a:rPr>
              <a:t>Theory of the Mediator Pattern</a:t>
            </a:r>
          </a:p>
        </p:txBody>
      </p:sp>
    </p:spTree>
    <p:extLst>
      <p:ext uri="{BB962C8B-B14F-4D97-AF65-F5344CB8AC3E}">
        <p14:creationId xmlns:p14="http://schemas.microsoft.com/office/powerpoint/2010/main" val="2370000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4213226" y="203201"/>
            <a:ext cx="4043363" cy="561975"/>
          </a:xfrm>
        </p:spPr>
        <p:txBody>
          <a:bodyPr/>
          <a:lstStyle/>
          <a:p>
            <a:pPr eaLnBrk="1" hangingPunct="1"/>
            <a:r>
              <a:rPr lang="en-US" altLang="zh-CN" sz="3200" b="1"/>
              <a:t>Mediator Pattern</a:t>
            </a:r>
          </a:p>
        </p:txBody>
      </p:sp>
      <p:sp>
        <p:nvSpPr>
          <p:cNvPr id="4099" name="Rectangle 3"/>
          <p:cNvSpPr>
            <a:spLocks noGrp="1" noChangeArrowheads="1"/>
          </p:cNvSpPr>
          <p:nvPr>
            <p:ph idx="1"/>
          </p:nvPr>
        </p:nvSpPr>
        <p:spPr>
          <a:xfrm>
            <a:off x="760489" y="1361315"/>
            <a:ext cx="10655929" cy="3129204"/>
          </a:xfrm>
        </p:spPr>
        <p:txBody>
          <a:bodyPr>
            <a:normAutofit/>
          </a:bodyPr>
          <a:lstStyle/>
          <a:p>
            <a:pPr>
              <a:lnSpc>
                <a:spcPct val="120000"/>
              </a:lnSpc>
              <a:spcBef>
                <a:spcPts val="600"/>
              </a:spcBef>
              <a:buNone/>
            </a:pPr>
            <a:r>
              <a:rPr lang="zh-CN" altLang="en-US" b="1" dirty="0" smtClean="0">
                <a:latin typeface="微软雅黑" panose="020B0503020204020204" pitchFamily="34" charset="-122"/>
                <a:ea typeface="微软雅黑" panose="020B0503020204020204" pitchFamily="34" charset="-122"/>
              </a:rPr>
              <a:t>描述</a:t>
            </a:r>
            <a:endParaRPr lang="en-US" altLang="zh-CN" b="1" dirty="0">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通常，</a:t>
            </a:r>
            <a:r>
              <a:rPr lang="zh-CN" altLang="en-US" b="1" dirty="0">
                <a:latin typeface="微软雅黑" panose="020B0503020204020204" pitchFamily="34" charset="-122"/>
                <a:ea typeface="微软雅黑" panose="020B0503020204020204" pitchFamily="34" charset="-122"/>
              </a:rPr>
              <a:t>面向对象</a:t>
            </a:r>
            <a:r>
              <a:rPr lang="zh-CN" altLang="en-US" b="1" dirty="0" smtClean="0">
                <a:latin typeface="微软雅黑" panose="020B0503020204020204" pitchFamily="34" charset="-122"/>
                <a:ea typeface="微软雅黑" panose="020B0503020204020204" pitchFamily="34" charset="-122"/>
              </a:rPr>
              <a:t>应用程序是由</a:t>
            </a:r>
            <a:r>
              <a:rPr lang="zh-CN" altLang="en-US" b="1" dirty="0">
                <a:latin typeface="微软雅黑" panose="020B0503020204020204" pitchFamily="34" charset="-122"/>
                <a:ea typeface="微软雅黑" panose="020B0503020204020204" pitchFamily="34" charset="-122"/>
              </a:rPr>
              <a:t>一组对象组成，这些对象为了提供服务而相互交互</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600"/>
              </a:spcBef>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参与对象数目较少时，对象之间可以直接</a:t>
            </a:r>
            <a:r>
              <a:rPr lang="zh-CN" altLang="en-US" b="1" dirty="0" smtClean="0">
                <a:latin typeface="微软雅黑" panose="020B0503020204020204" pitchFamily="34" charset="-122"/>
                <a:ea typeface="微软雅黑" panose="020B0503020204020204" pitchFamily="34" charset="-122"/>
              </a:rPr>
              <a:t>交互。只要</a:t>
            </a:r>
            <a:r>
              <a:rPr lang="zh-CN" altLang="en-US" b="1" dirty="0">
                <a:latin typeface="微软雅黑" panose="020B0503020204020204" pitchFamily="34" charset="-122"/>
                <a:ea typeface="微软雅黑" panose="020B0503020204020204" pitchFamily="34" charset="-122"/>
              </a:rPr>
              <a:t>相互直接引用的对象数量非常少，这种交互就可以是直接的（点对点）</a:t>
            </a:r>
            <a:r>
              <a:rPr lang="zh-CN" altLang="en-US" b="1" dirty="0" smtClean="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160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21975" y="3203655"/>
            <a:ext cx="10746463" cy="286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600"/>
              </a:spcBef>
              <a:buFontTx/>
              <a:buNone/>
              <a:defRPr/>
            </a:pPr>
            <a:r>
              <a:rPr lang="zh-CN" altLang="en-US" sz="2800" b="1" kern="0" dirty="0">
                <a:latin typeface="微软雅黑" panose="020B0503020204020204" pitchFamily="34" charset="-122"/>
                <a:ea typeface="微软雅黑" panose="020B0503020204020204" pitchFamily="34" charset="-122"/>
              </a:rPr>
              <a:t>我们经常这样做，例如</a:t>
            </a:r>
            <a:endParaRPr lang="en-US" altLang="zh-CN" sz="2800" b="1" kern="0" dirty="0">
              <a:latin typeface="微软雅黑" panose="020B0503020204020204" pitchFamily="34" charset="-122"/>
              <a:ea typeface="微软雅黑" panose="020B0503020204020204" pitchFamily="34" charset="-122"/>
            </a:endParaRPr>
          </a:p>
          <a:p>
            <a:pPr eaLnBrk="1" hangingPunct="1">
              <a:lnSpc>
                <a:spcPct val="120000"/>
              </a:lnSpc>
              <a:spcBef>
                <a:spcPts val="600"/>
              </a:spcBef>
              <a:defRPr/>
            </a:pPr>
            <a:r>
              <a:rPr lang="zh-CN" altLang="en-US" sz="2800" b="1" kern="0" dirty="0">
                <a:latin typeface="微软雅黑" panose="020B0503020204020204" pitchFamily="34" charset="-122"/>
                <a:ea typeface="微软雅黑" panose="020B0503020204020204" pitchFamily="34" charset="-122"/>
              </a:rPr>
              <a:t>在</a:t>
            </a:r>
            <a:r>
              <a:rPr lang="zh-CN" altLang="en-US" sz="2800" b="1" kern="0" dirty="0">
                <a:solidFill>
                  <a:srgbClr val="FF0000"/>
                </a:solidFill>
                <a:latin typeface="微软雅黑" panose="020B0503020204020204" pitchFamily="34" charset="-122"/>
                <a:ea typeface="微软雅黑" panose="020B0503020204020204" pitchFamily="34" charset="-122"/>
              </a:rPr>
              <a:t>策略</a:t>
            </a:r>
            <a:r>
              <a:rPr lang="zh-CN" altLang="en-US" sz="2800" b="1" kern="0" dirty="0" smtClean="0">
                <a:solidFill>
                  <a:srgbClr val="FF0000"/>
                </a:solidFill>
                <a:latin typeface="微软雅黑" panose="020B0503020204020204" pitchFamily="34" charset="-122"/>
                <a:ea typeface="微软雅黑" panose="020B0503020204020204" pitchFamily="34" charset="-122"/>
              </a:rPr>
              <a:t>模式</a:t>
            </a:r>
            <a:r>
              <a:rPr lang="zh-CN" altLang="en-US" sz="2800" b="1" kern="0" dirty="0" smtClean="0">
                <a:latin typeface="微软雅黑" panose="020B0503020204020204" pitchFamily="34" charset="-122"/>
                <a:ea typeface="微软雅黑" panose="020B0503020204020204" pitchFamily="34" charset="-122"/>
              </a:rPr>
              <a:t>里，</a:t>
            </a:r>
            <a:r>
              <a:rPr lang="en-US" altLang="zh-CN" sz="2800" b="1" kern="0" dirty="0">
                <a:latin typeface="微软雅黑" panose="020B0503020204020204" pitchFamily="34" charset="-122"/>
                <a:ea typeface="微软雅黑" panose="020B0503020204020204" pitchFamily="34" charset="-122"/>
              </a:rPr>
              <a:t>Context</a:t>
            </a:r>
            <a:r>
              <a:rPr lang="zh-CN" altLang="en-US" sz="2800" b="1" kern="0" dirty="0">
                <a:latin typeface="微软雅黑" panose="020B0503020204020204" pitchFamily="34" charset="-122"/>
                <a:ea typeface="微软雅黑" panose="020B0503020204020204" pitchFamily="34" charset="-122"/>
              </a:rPr>
              <a:t>类的对象与</a:t>
            </a:r>
            <a:r>
              <a:rPr lang="en-US" altLang="zh-CN" sz="2800" b="1" kern="0" dirty="0">
                <a:latin typeface="微软雅黑" panose="020B0503020204020204" pitchFamily="34" charset="-122"/>
                <a:ea typeface="微软雅黑" panose="020B0503020204020204" pitchFamily="34" charset="-122"/>
              </a:rPr>
              <a:t>Strategy</a:t>
            </a:r>
            <a:r>
              <a:rPr lang="zh-CN" altLang="en-US" sz="2800" b="1" kern="0" dirty="0">
                <a:latin typeface="微软雅黑" panose="020B0503020204020204" pitchFamily="34" charset="-122"/>
                <a:ea typeface="微软雅黑" panose="020B0503020204020204" pitchFamily="34" charset="-122"/>
              </a:rPr>
              <a:t>层次类对象的耦合是双向的</a:t>
            </a:r>
            <a:endParaRPr lang="en-US" altLang="zh-CN" sz="2800" b="1" kern="0" dirty="0">
              <a:latin typeface="微软雅黑" panose="020B0503020204020204" pitchFamily="34" charset="-122"/>
              <a:ea typeface="微软雅黑" panose="020B0503020204020204" pitchFamily="34" charset="-122"/>
            </a:endParaRPr>
          </a:p>
          <a:p>
            <a:pPr eaLnBrk="1" hangingPunct="1">
              <a:lnSpc>
                <a:spcPct val="120000"/>
              </a:lnSpc>
              <a:spcBef>
                <a:spcPts val="600"/>
              </a:spcBef>
              <a:defRPr/>
            </a:pPr>
            <a:r>
              <a:rPr lang="zh-CN" altLang="en-US" sz="2800" b="1" kern="0" dirty="0">
                <a:latin typeface="微软雅黑" panose="020B0503020204020204" pitchFamily="34" charset="-122"/>
                <a:ea typeface="微软雅黑" panose="020B0503020204020204" pitchFamily="34" charset="-122"/>
              </a:rPr>
              <a:t>在</a:t>
            </a:r>
            <a:r>
              <a:rPr lang="zh-CN" altLang="en-US" sz="2800" b="1" kern="0" dirty="0">
                <a:solidFill>
                  <a:srgbClr val="FF0000"/>
                </a:solidFill>
                <a:latin typeface="微软雅黑" panose="020B0503020204020204" pitchFamily="34" charset="-122"/>
                <a:ea typeface="微软雅黑" panose="020B0503020204020204" pitchFamily="34" charset="-122"/>
              </a:rPr>
              <a:t>状态模式</a:t>
            </a:r>
            <a:r>
              <a:rPr lang="zh-CN" altLang="en-US" sz="2800" b="1" kern="0" dirty="0" smtClean="0">
                <a:latin typeface="微软雅黑" panose="020B0503020204020204" pitchFamily="34" charset="-122"/>
                <a:ea typeface="微软雅黑" panose="020B0503020204020204" pitchFamily="34" charset="-122"/>
              </a:rPr>
              <a:t>里，</a:t>
            </a:r>
            <a:r>
              <a:rPr lang="en-US" altLang="zh-CN" sz="2800" b="1" kern="0" dirty="0">
                <a:latin typeface="微软雅黑" panose="020B0503020204020204" pitchFamily="34" charset="-122"/>
                <a:ea typeface="微软雅黑" panose="020B0503020204020204" pitchFamily="34" charset="-122"/>
              </a:rPr>
              <a:t>Context</a:t>
            </a:r>
            <a:r>
              <a:rPr lang="zh-CN" altLang="en-US" sz="2800" b="1" kern="0" dirty="0">
                <a:latin typeface="微软雅黑" panose="020B0503020204020204" pitchFamily="34" charset="-122"/>
                <a:ea typeface="微软雅黑" panose="020B0503020204020204" pitchFamily="34" charset="-122"/>
              </a:rPr>
              <a:t>类的对象与</a:t>
            </a:r>
            <a:r>
              <a:rPr lang="en-US" altLang="zh-CN" sz="2800" b="1" kern="0" dirty="0">
                <a:latin typeface="微软雅黑" panose="020B0503020204020204" pitchFamily="34" charset="-122"/>
                <a:ea typeface="微软雅黑" panose="020B0503020204020204" pitchFamily="34" charset="-122"/>
              </a:rPr>
              <a:t>State</a:t>
            </a:r>
            <a:r>
              <a:rPr lang="zh-CN" altLang="en-US" sz="2800" b="1" kern="0" dirty="0">
                <a:latin typeface="微软雅黑" panose="020B0503020204020204" pitchFamily="34" charset="-122"/>
                <a:ea typeface="微软雅黑" panose="020B0503020204020204" pitchFamily="34" charset="-122"/>
              </a:rPr>
              <a:t>层次类的对象之间的耦合是双向的</a:t>
            </a:r>
            <a:endParaRPr lang="en-US" altLang="zh-CN" sz="2800" b="1" kern="0" dirty="0">
              <a:latin typeface="微软雅黑" panose="020B0503020204020204" pitchFamily="34" charset="-122"/>
              <a:ea typeface="微软雅黑" panose="020B0503020204020204" pitchFamily="34" charset="-122"/>
            </a:endParaRPr>
          </a:p>
        </p:txBody>
      </p:sp>
      <p:sp>
        <p:nvSpPr>
          <p:cNvPr id="10242" name="Rectangle 5"/>
          <p:cNvSpPr>
            <a:spLocks noChangeArrowheads="1"/>
          </p:cNvSpPr>
          <p:nvPr/>
        </p:nvSpPr>
        <p:spPr bwMode="auto">
          <a:xfrm>
            <a:off x="3432176" y="1616964"/>
            <a:ext cx="2087563" cy="863600"/>
          </a:xfrm>
          <a:prstGeom prst="rect">
            <a:avLst/>
          </a:prstGeom>
          <a:solidFill>
            <a:schemeClr val="accent1">
              <a:alpha val="46000"/>
            </a:schemeClr>
          </a:solidFill>
          <a:ln w="9525">
            <a:solidFill>
              <a:schemeClr val="tx1"/>
            </a:solidFill>
            <a:miter lim="800000"/>
            <a:headEnd/>
            <a:tailEnd/>
          </a:ln>
        </p:spPr>
        <p:txBody>
          <a:bodyPr wrap="none" anchor="ctr"/>
          <a:lstStyle/>
          <a:p>
            <a:pPr algn="ctr"/>
            <a:r>
              <a:rPr lang="en-US" altLang="zh-CN" sz="3200" b="1" dirty="0" err="1">
                <a:latin typeface="微软雅黑" panose="020B0503020204020204" pitchFamily="34" charset="-122"/>
                <a:ea typeface="微软雅黑" panose="020B0503020204020204" pitchFamily="34" charset="-122"/>
              </a:rPr>
              <a:t>ObjectA</a:t>
            </a:r>
            <a:r>
              <a:rPr lang="en-US" altLang="zh-CN" sz="3200" b="1" dirty="0"/>
              <a:t> </a:t>
            </a:r>
          </a:p>
        </p:txBody>
      </p:sp>
      <p:sp>
        <p:nvSpPr>
          <p:cNvPr id="10243" name="Rectangle 6"/>
          <p:cNvSpPr>
            <a:spLocks noChangeArrowheads="1"/>
          </p:cNvSpPr>
          <p:nvPr/>
        </p:nvSpPr>
        <p:spPr bwMode="auto">
          <a:xfrm>
            <a:off x="6672264" y="1616964"/>
            <a:ext cx="2016125" cy="863600"/>
          </a:xfrm>
          <a:prstGeom prst="rect">
            <a:avLst/>
          </a:prstGeom>
          <a:solidFill>
            <a:schemeClr val="accent1">
              <a:alpha val="42000"/>
            </a:schemeClr>
          </a:solidFill>
          <a:ln w="9525">
            <a:solidFill>
              <a:schemeClr val="tx1"/>
            </a:solidFill>
            <a:miter lim="800000"/>
            <a:headEnd/>
            <a:tailEnd/>
          </a:ln>
        </p:spPr>
        <p:txBody>
          <a:bodyPr wrap="none" anchor="ctr"/>
          <a:lstStyle/>
          <a:p>
            <a:pPr algn="ctr"/>
            <a:r>
              <a:rPr lang="en-US" altLang="zh-CN" sz="3200" b="1" dirty="0" err="1">
                <a:latin typeface="微软雅黑" panose="020B0503020204020204" pitchFamily="34" charset="-122"/>
                <a:ea typeface="微软雅黑" panose="020B0503020204020204" pitchFamily="34" charset="-122"/>
              </a:rPr>
              <a:t>ObjectB</a:t>
            </a:r>
            <a:r>
              <a:rPr lang="en-US" altLang="zh-CN" sz="3200" b="1" dirty="0"/>
              <a:t> </a:t>
            </a:r>
          </a:p>
        </p:txBody>
      </p:sp>
      <p:sp>
        <p:nvSpPr>
          <p:cNvPr id="7" name="Line 7"/>
          <p:cNvSpPr>
            <a:spLocks noChangeShapeType="1"/>
          </p:cNvSpPr>
          <p:nvPr/>
        </p:nvSpPr>
        <p:spPr bwMode="auto">
          <a:xfrm>
            <a:off x="5519739" y="1904302"/>
            <a:ext cx="11525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flipH="1">
            <a:off x="5519739" y="2264664"/>
            <a:ext cx="115093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6" name="Rectangle 2"/>
          <p:cNvSpPr>
            <a:spLocks noGrp="1" noChangeArrowheads="1"/>
          </p:cNvSpPr>
          <p:nvPr>
            <p:ph type="title"/>
          </p:nvPr>
        </p:nvSpPr>
        <p:spPr>
          <a:xfrm>
            <a:off x="4213226" y="203201"/>
            <a:ext cx="4043363" cy="561975"/>
          </a:xfrm>
        </p:spPr>
        <p:txBody>
          <a:bodyPr/>
          <a:lstStyle/>
          <a:p>
            <a:pPr eaLnBrk="1" hangingPunct="1"/>
            <a:r>
              <a:rPr lang="en-US" altLang="zh-CN" sz="3200" b="1"/>
              <a:t>Mediator Pattern</a:t>
            </a:r>
          </a:p>
        </p:txBody>
      </p:sp>
    </p:spTree>
    <p:extLst>
      <p:ext uri="{BB962C8B-B14F-4D97-AF65-F5344CB8AC3E}">
        <p14:creationId xmlns:p14="http://schemas.microsoft.com/office/powerpoint/2010/main" val="68550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additive="base">
                                        <p:cTn id="1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2301</Words>
  <Application>Microsoft Office PowerPoint</Application>
  <PresentationFormat>宽屏</PresentationFormat>
  <Paragraphs>432</Paragraphs>
  <Slides>41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宋体</vt:lpstr>
      <vt:lpstr>微软雅黑</vt:lpstr>
      <vt:lpstr>Arial</vt:lpstr>
      <vt:lpstr>Arial Narrow</vt:lpstr>
      <vt:lpstr>Calibri</vt:lpstr>
      <vt:lpstr>Calibri Light</vt:lpstr>
      <vt:lpstr>Wingdings</vt:lpstr>
      <vt:lpstr>Office 主题</vt:lpstr>
      <vt:lpstr>Lecture 8. Mediator Pattern             (Behavioral)</vt:lpstr>
      <vt:lpstr>Contents of this lecture</vt:lpstr>
      <vt:lpstr>PowerPoint 演示文稿</vt:lpstr>
      <vt:lpstr>Introductory example to the mediator pattern</vt:lpstr>
      <vt:lpstr>Introductory example to the mediator pattern</vt:lpstr>
      <vt:lpstr>Introductory example to the mediator pattern</vt:lpstr>
      <vt:lpstr>PowerPoint 演示文稿</vt:lpstr>
      <vt:lpstr>Mediator Pattern</vt:lpstr>
      <vt:lpstr>Mediator Pattern</vt:lpstr>
      <vt:lpstr>Mediator Pattern</vt:lpstr>
      <vt:lpstr>Mediator Pattern</vt:lpstr>
      <vt:lpstr>Mediator Pattern</vt:lpstr>
      <vt:lpstr>PowerPoint 演示文稿</vt:lpstr>
      <vt:lpstr>Mediator Pattern</vt:lpstr>
      <vt:lpstr>PowerPoint 演示文稿</vt:lpstr>
      <vt:lpstr>Mediator Pattern</vt:lpstr>
      <vt:lpstr>Mediator Pattern</vt:lpstr>
      <vt:lpstr>Mediator Pattern</vt:lpstr>
      <vt:lpstr>Mediator Pattern</vt:lpstr>
      <vt:lpstr>Mediator Pattern</vt:lpstr>
      <vt:lpstr>Advantages of Mediator Pattern</vt:lpstr>
      <vt:lpstr>PowerPoint 演示文稿</vt:lpstr>
      <vt:lpstr>PowerPoint 演示文稿</vt:lpstr>
      <vt:lpstr>PowerPoint 演示文稿</vt:lpstr>
      <vt:lpstr>Example of Mediator Pattern</vt:lpstr>
      <vt:lpstr>Example of Mediator Pattern</vt:lpstr>
      <vt:lpstr>Example of Mediator Pattern</vt:lpstr>
      <vt:lpstr>Example of Mediator Pattern</vt:lpstr>
      <vt:lpstr>Example of Mediator Pattern </vt:lpstr>
      <vt:lpstr>Example of Mediator Pattern </vt:lpstr>
      <vt:lpstr>Example of Mediator Pattern </vt:lpstr>
      <vt:lpstr>Example of Mediator Pattern </vt:lpstr>
      <vt:lpstr>Example of Mediator Pattern </vt:lpstr>
      <vt:lpstr>PowerPoint 演示文稿</vt:lpstr>
      <vt:lpstr>PowerPoint 演示文稿</vt:lpstr>
      <vt:lpstr>PowerPoint 演示文稿</vt:lpstr>
      <vt:lpstr>PowerPoint 演示文稿</vt:lpstr>
      <vt:lpstr>实现细节：用Java实现中介者模式</vt:lpstr>
      <vt:lpstr>PowerPoint 演示文稿</vt:lpstr>
      <vt:lpstr>  </vt:lpstr>
      <vt:lpstr>实现细节：用Java实现中介者模式</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 Mediator Pattern             (Behavioral)</dc:title>
  <dc:creator>Microsoft 帐户</dc:creator>
  <cp:lastModifiedBy>Administrator</cp:lastModifiedBy>
  <cp:revision>92</cp:revision>
  <dcterms:created xsi:type="dcterms:W3CDTF">2022-10-26T14:01:18Z</dcterms:created>
  <dcterms:modified xsi:type="dcterms:W3CDTF">2023-11-19T01:41:41Z</dcterms:modified>
</cp:coreProperties>
</file>