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3" r:id="rId34"/>
    <p:sldId id="294" r:id="rId35"/>
    <p:sldId id="295" r:id="rId36"/>
    <p:sldId id="296" r:id="rId37"/>
    <p:sldId id="297" r:id="rId38"/>
    <p:sldId id="298" r:id="rId39"/>
    <p:sldId id="299" r:id="rId40"/>
    <p:sldId id="300" r:id="rId41"/>
    <p:sldId id="30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253407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13649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9391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296891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356994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77283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27791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353926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111229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415694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642BB9-7164-4DDD-9082-4C7A8A578FE1}" type="datetimeFigureOut">
              <a:rPr lang="zh-CN" altLang="en-US" smtClean="0"/>
              <a:t>2023-11-24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208716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42BB9-7164-4DDD-9082-4C7A8A578FE1}" type="datetimeFigureOut">
              <a:rPr lang="zh-CN" altLang="en-US" smtClean="0"/>
              <a:t>2023-11-24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A5710-53C5-4473-BA26-13F45C7D77C4}" type="slidenum">
              <a:rPr lang="zh-CN" altLang="en-US" smtClean="0"/>
              <a:t>‹#›</a:t>
            </a:fld>
            <a:endParaRPr lang="zh-CN" altLang="en-US"/>
          </a:p>
        </p:txBody>
      </p:sp>
    </p:spTree>
    <p:extLst>
      <p:ext uri="{BB962C8B-B14F-4D97-AF65-F5344CB8AC3E}">
        <p14:creationId xmlns:p14="http://schemas.microsoft.com/office/powerpoint/2010/main" val="184744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ctrTitle"/>
          </p:nvPr>
        </p:nvSpPr>
        <p:spPr>
          <a:xfrm>
            <a:off x="1847850" y="260351"/>
            <a:ext cx="8528050" cy="1439863"/>
          </a:xfrm>
        </p:spPr>
        <p:txBody>
          <a:bodyPr/>
          <a:lstStyle/>
          <a:p>
            <a:pPr eaLnBrk="1" hangingPunct="1"/>
            <a:r>
              <a:rPr lang="en-US" altLang="zh-CN" sz="3200" b="1">
                <a:latin typeface="微软雅黑" panose="020B0503020204020204" pitchFamily="34" charset="-122"/>
                <a:ea typeface="微软雅黑" panose="020B0503020204020204" pitchFamily="34" charset="-122"/>
              </a:rPr>
              <a:t>Lecture 9. </a:t>
            </a:r>
            <a:br>
              <a:rPr lang="en-US" altLang="zh-CN" sz="3200" b="1">
                <a:latin typeface="微软雅黑" panose="020B0503020204020204" pitchFamily="34" charset="-122"/>
                <a:ea typeface="微软雅黑" panose="020B0503020204020204" pitchFamily="34" charset="-122"/>
              </a:rPr>
            </a:br>
            <a:r>
              <a:rPr lang="en-US" altLang="zh-CN" sz="3200" b="1">
                <a:latin typeface="微软雅黑" panose="020B0503020204020204" pitchFamily="34" charset="-122"/>
                <a:ea typeface="微软雅黑" panose="020B0503020204020204" pitchFamily="34" charset="-122"/>
              </a:rPr>
              <a:t>Observer Pattern (</a:t>
            </a:r>
            <a:r>
              <a:rPr lang="zh-CN" altLang="en-US" sz="3200" b="1">
                <a:latin typeface="微软雅黑" panose="020B0503020204020204" pitchFamily="34" charset="-122"/>
                <a:ea typeface="微软雅黑" panose="020B0503020204020204" pitchFamily="34" charset="-122"/>
              </a:rPr>
              <a:t>观察者模式</a:t>
            </a:r>
            <a:r>
              <a:rPr lang="en-US" altLang="zh-CN" sz="3200" b="1">
                <a:latin typeface="微软雅黑" panose="020B0503020204020204" pitchFamily="34" charset="-122"/>
                <a:ea typeface="微软雅黑" panose="020B0503020204020204" pitchFamily="34" charset="-122"/>
              </a:rPr>
              <a:t>)</a:t>
            </a:r>
            <a:br>
              <a:rPr lang="en-US" altLang="zh-CN" sz="3200" b="1">
                <a:latin typeface="微软雅黑" panose="020B0503020204020204" pitchFamily="34" charset="-122"/>
                <a:ea typeface="微软雅黑" panose="020B0503020204020204" pitchFamily="34" charset="-122"/>
              </a:rPr>
            </a:br>
            <a:r>
              <a:rPr lang="en-US" altLang="zh-CN" sz="3200" b="1">
                <a:latin typeface="微软雅黑" panose="020B0503020204020204" pitchFamily="34" charset="-122"/>
                <a:ea typeface="微软雅黑" panose="020B0503020204020204" pitchFamily="34" charset="-122"/>
              </a:rPr>
              <a:t>            (Behavioral)</a:t>
            </a:r>
          </a:p>
        </p:txBody>
      </p:sp>
      <p:sp>
        <p:nvSpPr>
          <p:cNvPr id="3074" name="Text Box 4"/>
          <p:cNvSpPr txBox="1">
            <a:spLocks noChangeArrowheads="1"/>
          </p:cNvSpPr>
          <p:nvPr/>
        </p:nvSpPr>
        <p:spPr bwMode="auto">
          <a:xfrm>
            <a:off x="2065888" y="5044180"/>
            <a:ext cx="7232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Professor: </a:t>
            </a:r>
            <a:r>
              <a:rPr lang="en-US" altLang="zh-CN" sz="2400" b="1" dirty="0" err="1" smtClean="0">
                <a:latin typeface="微软雅黑" panose="020B0503020204020204" pitchFamily="34" charset="-122"/>
                <a:ea typeface="微软雅黑" panose="020B0503020204020204" pitchFamily="34" charset="-122"/>
              </a:rPr>
              <a:t>Yushan</a:t>
            </a:r>
            <a:r>
              <a:rPr lang="en-US" altLang="zh-CN" sz="2400" b="1" dirty="0" smtClean="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(Michael) Sun</a:t>
            </a:r>
          </a:p>
          <a:p>
            <a:pPr algn="ctr"/>
            <a:r>
              <a:rPr lang="en-US" altLang="zh-CN" sz="2400" b="1" dirty="0">
                <a:latin typeface="微软雅黑" panose="020B0503020204020204" pitchFamily="34" charset="-122"/>
                <a:ea typeface="微软雅黑" panose="020B0503020204020204" pitchFamily="34" charset="-122"/>
              </a:rPr>
              <a:t>Fall </a:t>
            </a:r>
            <a:r>
              <a:rPr lang="en-US" altLang="zh-CN" sz="2400" b="1" dirty="0" smtClean="0">
                <a:latin typeface="微软雅黑" panose="020B0503020204020204" pitchFamily="34" charset="-122"/>
                <a:ea typeface="微软雅黑" panose="020B0503020204020204" pitchFamily="34" charset="-122"/>
              </a:rPr>
              <a:t>2023</a:t>
            </a:r>
            <a:endParaRPr lang="en-US" altLang="zh-CN" sz="2400" b="1" dirty="0">
              <a:latin typeface="微软雅黑" panose="020B0503020204020204" pitchFamily="34" charset="-122"/>
              <a:ea typeface="微软雅黑" panose="020B0503020204020204" pitchFamily="34" charset="-122"/>
            </a:endParaRPr>
          </a:p>
        </p:txBody>
      </p:sp>
      <p:sp>
        <p:nvSpPr>
          <p:cNvPr id="3075" name="矩形 5"/>
          <p:cNvSpPr>
            <a:spLocks noChangeArrowheads="1"/>
          </p:cNvSpPr>
          <p:nvPr/>
        </p:nvSpPr>
        <p:spPr bwMode="auto">
          <a:xfrm>
            <a:off x="869133" y="2060576"/>
            <a:ext cx="10022186" cy="242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ts val="600"/>
              </a:spcBef>
              <a:buFontTx/>
              <a:buChar char="•"/>
            </a:pPr>
            <a:r>
              <a:rPr lang="zh-CN" altLang="zh-CN" sz="2400" b="1" dirty="0">
                <a:latin typeface="微软雅黑" panose="020B0503020204020204" pitchFamily="34" charset="-122"/>
                <a:ea typeface="微软雅黑" panose="020B0503020204020204" pitchFamily="34" charset="-122"/>
              </a:rPr>
              <a:t>行为模式关心算法和对象之间的责任分配。</a:t>
            </a:r>
            <a:endParaRPr lang="en-US" altLang="zh-CN" sz="2400" b="1" dirty="0">
              <a:latin typeface="微软雅黑" panose="020B0503020204020204" pitchFamily="34" charset="-122"/>
              <a:ea typeface="微软雅黑" panose="020B0503020204020204" pitchFamily="34" charset="-122"/>
            </a:endParaRPr>
          </a:p>
          <a:p>
            <a:pPr>
              <a:lnSpc>
                <a:spcPct val="120000"/>
              </a:lnSpc>
              <a:spcBef>
                <a:spcPts val="600"/>
              </a:spcBef>
              <a:buFontTx/>
              <a:buChar char="•"/>
            </a:pPr>
            <a:r>
              <a:rPr lang="zh-CN" altLang="zh-CN" sz="2400" b="1" dirty="0">
                <a:latin typeface="微软雅黑" panose="020B0503020204020204" pitchFamily="34" charset="-122"/>
                <a:ea typeface="微软雅黑" panose="020B0503020204020204" pitchFamily="34" charset="-122"/>
              </a:rPr>
              <a:t>它关心的不是仅仅描述对象或类的模式，而是要更加侧重描述它们之间的通信模式。</a:t>
            </a:r>
            <a:endParaRPr lang="en-US" altLang="zh-CN" sz="2400" b="1" dirty="0">
              <a:latin typeface="微软雅黑" panose="020B0503020204020204" pitchFamily="34" charset="-122"/>
              <a:ea typeface="微软雅黑" panose="020B0503020204020204" pitchFamily="34" charset="-122"/>
            </a:endParaRPr>
          </a:p>
          <a:p>
            <a:pPr>
              <a:lnSpc>
                <a:spcPct val="120000"/>
              </a:lnSpc>
              <a:spcBef>
                <a:spcPts val="600"/>
              </a:spcBef>
              <a:buFontTx/>
              <a:buChar char="•"/>
            </a:pPr>
            <a:r>
              <a:rPr lang="zh-CN" altLang="zh-CN" sz="2400" b="1" dirty="0">
                <a:latin typeface="微软雅黑" panose="020B0503020204020204" pitchFamily="34" charset="-122"/>
                <a:ea typeface="微软雅黑" panose="020B0503020204020204" pitchFamily="34" charset="-122"/>
              </a:rPr>
              <a:t>行为模式刻画了很难在运行时跟踪的复杂的控制流。该模式将软件开发者的注意力从控制流转移到对象相互关联的方式方面。</a:t>
            </a:r>
          </a:p>
        </p:txBody>
      </p:sp>
    </p:spTree>
    <p:extLst>
      <p:ext uri="{BB962C8B-B14F-4D97-AF65-F5344CB8AC3E}">
        <p14:creationId xmlns:p14="http://schemas.microsoft.com/office/powerpoint/2010/main" val="2986816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noChangeArrowheads="1"/>
          </p:cNvSpPr>
          <p:nvPr>
            <p:ph type="title"/>
          </p:nvPr>
        </p:nvSpPr>
        <p:spPr/>
        <p:txBody>
          <a:bodyPr/>
          <a:lstStyle/>
          <a:p>
            <a:endParaRPr lang="zh-CN" altLang="en-US" smtClean="0"/>
          </a:p>
        </p:txBody>
      </p:sp>
      <p:sp>
        <p:nvSpPr>
          <p:cNvPr id="4" name="图文框 3"/>
          <p:cNvSpPr/>
          <p:nvPr/>
        </p:nvSpPr>
        <p:spPr bwMode="auto">
          <a:xfrm>
            <a:off x="3143250" y="2854325"/>
            <a:ext cx="5689600" cy="935038"/>
          </a:xfrm>
          <a:prstGeom prst="frame">
            <a:avLst/>
          </a:prstGeom>
          <a:solidFill>
            <a:srgbClr val="FFC000"/>
          </a:solidFill>
          <a:ln w="12700" cap="flat" cmpd="sng" algn="ctr">
            <a:solidFill>
              <a:schemeClr val="tx1"/>
            </a:solidFill>
            <a:prstDash val="solid"/>
            <a:round/>
            <a:headEnd type="none" w="sm" len="sm"/>
            <a:tailEnd type="none" w="sm" len="sm"/>
          </a:ln>
          <a:effectLst/>
        </p:spPr>
        <p:txBody>
          <a:bodyPr wrap="none"/>
          <a:lstStyle/>
          <a:p>
            <a:pPr algn="ctr">
              <a:defRPr/>
            </a:pPr>
            <a:r>
              <a:rPr lang="en-US" altLang="zh-CN" sz="3600" b="1" dirty="0" smtClean="0"/>
              <a:t>The Observer </a:t>
            </a:r>
            <a:r>
              <a:rPr lang="en-US" altLang="zh-CN" sz="3600" b="1" dirty="0"/>
              <a:t>Pattern</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249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1981200" y="274638"/>
            <a:ext cx="8229600" cy="633412"/>
          </a:xfrm>
        </p:spPr>
        <p:txBody>
          <a:bodyPr/>
          <a:lstStyle/>
          <a:p>
            <a:pPr eaLnBrk="1" hangingPunct="1">
              <a:defRPr/>
            </a:pPr>
            <a:r>
              <a:rPr lang="en-US" altLang="zh-CN" sz="3200" b="1" dirty="0">
                <a:effectLst>
                  <a:outerShdw blurRad="38100" dist="38100" dir="2700000" algn="tl">
                    <a:srgbClr val="C0C0C0"/>
                  </a:outerShdw>
                </a:effectLst>
              </a:rPr>
              <a:t>2. Observer Pattern</a:t>
            </a:r>
            <a:endParaRPr lang="zh-CN" altLang="en-US" sz="3200" b="1" dirty="0">
              <a:effectLst>
                <a:outerShdw blurRad="38100" dist="38100" dir="2700000" algn="tl">
                  <a:srgbClr val="C0C0C0"/>
                </a:outerShdw>
              </a:effectLst>
            </a:endParaRPr>
          </a:p>
        </p:txBody>
      </p:sp>
      <p:sp>
        <p:nvSpPr>
          <p:cNvPr id="611331" name="Rectangle 3"/>
          <p:cNvSpPr>
            <a:spLocks noGrp="1" noChangeArrowheads="1"/>
          </p:cNvSpPr>
          <p:nvPr>
            <p:ph idx="1"/>
          </p:nvPr>
        </p:nvSpPr>
        <p:spPr>
          <a:xfrm>
            <a:off x="615636" y="1196975"/>
            <a:ext cx="10755516" cy="3356918"/>
          </a:xfrm>
        </p:spPr>
        <p:txBody>
          <a:bodyPr>
            <a:normAutofit/>
          </a:bodyPr>
          <a:lstStyle/>
          <a:p>
            <a:pPr eaLnBrk="1" hangingPunct="1"/>
            <a:r>
              <a:rPr lang="en-US" altLang="zh-CN" b="1" dirty="0">
                <a:latin typeface="微软雅黑" panose="020B0503020204020204" pitchFamily="34" charset="-122"/>
                <a:ea typeface="微软雅黑" panose="020B0503020204020204" pitchFamily="34" charset="-122"/>
              </a:rPr>
              <a:t>DESCRIPTION</a:t>
            </a:r>
          </a:p>
          <a:p>
            <a:pPr eaLnBrk="1" hangingPunct="1"/>
            <a:r>
              <a:rPr lang="zh-CN" altLang="en-US" b="1" dirty="0">
                <a:solidFill>
                  <a:srgbClr val="0000CC"/>
                </a:solidFill>
                <a:latin typeface="微软雅黑" panose="020B0503020204020204" pitchFamily="34" charset="-122"/>
                <a:ea typeface="微软雅黑" panose="020B0503020204020204" pitchFamily="34" charset="-122"/>
              </a:rPr>
              <a:t>观察者模式对于设计一个在</a:t>
            </a:r>
            <a:r>
              <a:rPr lang="en-US" altLang="zh-CN" b="1" dirty="0">
                <a:solidFill>
                  <a:srgbClr val="0000CC"/>
                </a:solidFill>
                <a:latin typeface="微软雅黑" panose="020B0503020204020204" pitchFamily="34" charset="-122"/>
                <a:ea typeface="微软雅黑" panose="020B0503020204020204" pitchFamily="34" charset="-122"/>
              </a:rPr>
              <a:t>Observer</a:t>
            </a:r>
            <a:r>
              <a:rPr lang="zh-CN" altLang="en-US" b="1" dirty="0">
                <a:solidFill>
                  <a:srgbClr val="0000CC"/>
                </a:solidFill>
                <a:latin typeface="微软雅黑" panose="020B0503020204020204" pitchFamily="34" charset="-122"/>
                <a:ea typeface="微软雅黑" panose="020B0503020204020204" pitchFamily="34" charset="-122"/>
              </a:rPr>
              <a:t>和</a:t>
            </a:r>
            <a:r>
              <a:rPr lang="en-US" altLang="zh-CN" b="1" dirty="0">
                <a:solidFill>
                  <a:srgbClr val="0000CC"/>
                </a:solidFill>
                <a:latin typeface="微软雅黑" panose="020B0503020204020204" pitchFamily="34" charset="-122"/>
                <a:ea typeface="微软雅黑" panose="020B0503020204020204" pitchFamily="34" charset="-122"/>
              </a:rPr>
              <a:t>Subject</a:t>
            </a:r>
            <a:r>
              <a:rPr lang="zh-CN" altLang="en-US" b="1" dirty="0">
                <a:solidFill>
                  <a:srgbClr val="0000CC"/>
                </a:solidFill>
                <a:latin typeface="微软雅黑" panose="020B0503020204020204" pitchFamily="34" charset="-122"/>
                <a:ea typeface="微软雅黑" panose="020B0503020204020204" pitchFamily="34" charset="-122"/>
              </a:rPr>
              <a:t>之间 一致的通讯模型很有用</a:t>
            </a:r>
            <a:endParaRPr lang="en-US" altLang="zh-CN" b="1" dirty="0">
              <a:solidFill>
                <a:srgbClr val="0000CC"/>
              </a:solidFill>
              <a:latin typeface="微软雅黑" panose="020B0503020204020204" pitchFamily="34" charset="-122"/>
              <a:ea typeface="微软雅黑" panose="020B0503020204020204" pitchFamily="34" charset="-122"/>
            </a:endParaRPr>
          </a:p>
          <a:p>
            <a:pPr eaLnBrk="1" hangingPunct="1"/>
            <a:r>
              <a:rPr lang="en-US" altLang="zh-CN" dirty="0">
                <a:latin typeface="微软雅黑" panose="020B0503020204020204" pitchFamily="34" charset="-122"/>
                <a:ea typeface="微软雅黑" panose="020B0503020204020204" pitchFamily="34" charset="-122"/>
              </a:rPr>
              <a:t>The Observer pattern is useful for designing a consistent communication model between </a:t>
            </a:r>
          </a:p>
          <a:p>
            <a:pPr lvl="1" eaLnBrk="1" hangingPunct="1"/>
            <a:r>
              <a:rPr lang="en-US" altLang="zh-CN" sz="2800" b="1" dirty="0" smtClean="0">
                <a:solidFill>
                  <a:srgbClr val="0000CC"/>
                </a:solidFill>
                <a:latin typeface="微软雅黑" panose="020B0503020204020204" pitchFamily="34" charset="-122"/>
                <a:ea typeface="微软雅黑" panose="020B0503020204020204" pitchFamily="34" charset="-122"/>
              </a:rPr>
              <a:t>Observers:</a:t>
            </a:r>
            <a:r>
              <a:rPr lang="en-US" altLang="zh-CN" sz="2800" dirty="0" smtClean="0">
                <a:latin typeface="微软雅黑" panose="020B0503020204020204" pitchFamily="34" charset="-122"/>
                <a:ea typeface="微软雅黑" panose="020B0503020204020204" pitchFamily="34" charset="-122"/>
              </a:rPr>
              <a:t> a set of dependent objects and </a:t>
            </a:r>
          </a:p>
          <a:p>
            <a:pPr lvl="1" eaLnBrk="1" hangingPunct="1"/>
            <a:r>
              <a:rPr lang="en-US" altLang="zh-CN" sz="2800" b="1" dirty="0" smtClean="0">
                <a:solidFill>
                  <a:srgbClr val="0000CC"/>
                </a:solidFill>
                <a:latin typeface="微软雅黑" panose="020B0503020204020204" pitchFamily="34" charset="-122"/>
                <a:ea typeface="微软雅黑" panose="020B0503020204020204" pitchFamily="34" charset="-122"/>
              </a:rPr>
              <a:t>Subject:</a:t>
            </a:r>
            <a:r>
              <a:rPr lang="en-US" altLang="zh-CN" sz="2800" dirty="0" smtClean="0">
                <a:latin typeface="微软雅黑" panose="020B0503020204020204" pitchFamily="34" charset="-122"/>
                <a:ea typeface="微软雅黑" panose="020B0503020204020204" pitchFamily="34" charset="-122"/>
              </a:rPr>
              <a:t> an object that they are dependent on.</a:t>
            </a:r>
          </a:p>
        </p:txBody>
      </p:sp>
      <p:sp>
        <p:nvSpPr>
          <p:cNvPr id="3" name="TextBox 2"/>
          <p:cNvSpPr txBox="1">
            <a:spLocks noChangeArrowheads="1"/>
          </p:cNvSpPr>
          <p:nvPr/>
        </p:nvSpPr>
        <p:spPr bwMode="auto">
          <a:xfrm>
            <a:off x="626748" y="5030442"/>
            <a:ext cx="958405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FontTx/>
              <a:buChar char="•"/>
            </a:pPr>
            <a:r>
              <a:rPr lang="zh-CN" altLang="en-US" b="1" dirty="0">
                <a:latin typeface="微软雅黑" panose="020B0503020204020204" pitchFamily="34" charset="-122"/>
                <a:ea typeface="微软雅黑" panose="020B0503020204020204" pitchFamily="34" charset="-122"/>
              </a:rPr>
              <a:t>当你可以将一个程序中的对象分为主题与观察者的时候，可以使用如下的观察者模式进行设计。</a:t>
            </a:r>
          </a:p>
        </p:txBody>
      </p:sp>
    </p:spTree>
    <p:extLst>
      <p:ext uri="{BB962C8B-B14F-4D97-AF65-F5344CB8AC3E}">
        <p14:creationId xmlns:p14="http://schemas.microsoft.com/office/powerpoint/2010/main" val="4182259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11331">
                                            <p:txEl>
                                              <p:pRg st="3" end="3"/>
                                            </p:txEl>
                                          </p:spTgt>
                                        </p:tgtEl>
                                        <p:attrNameLst>
                                          <p:attrName>style.visibility</p:attrName>
                                        </p:attrNameLst>
                                      </p:cBhvr>
                                      <p:to>
                                        <p:strVal val="visible"/>
                                      </p:to>
                                    </p:set>
                                    <p:animEffect transition="in" filter="slide(fromBottom)">
                                      <p:cBhvr>
                                        <p:cTn id="7" dur="500"/>
                                        <p:tgtEl>
                                          <p:spTgt spid="61133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11331">
                                            <p:txEl>
                                              <p:pRg st="4" end="4"/>
                                            </p:txEl>
                                          </p:spTgt>
                                        </p:tgtEl>
                                        <p:attrNameLst>
                                          <p:attrName>style.visibility</p:attrName>
                                        </p:attrNameLst>
                                      </p:cBhvr>
                                      <p:to>
                                        <p:strVal val="visible"/>
                                      </p:to>
                                    </p:set>
                                    <p:animEffect transition="in" filter="slide(fromBottom)">
                                      <p:cBhvr>
                                        <p:cTn id="12" dur="500"/>
                                        <p:tgtEl>
                                          <p:spTgt spid="61133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500" name="Line 20"/>
          <p:cNvSpPr>
            <a:spLocks noChangeShapeType="1"/>
          </p:cNvSpPr>
          <p:nvPr/>
        </p:nvSpPr>
        <p:spPr bwMode="auto">
          <a:xfrm flipV="1">
            <a:off x="4734878" y="1738313"/>
            <a:ext cx="2052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0501" name="Text Box 21"/>
          <p:cNvSpPr txBox="1">
            <a:spLocks noChangeArrowheads="1"/>
          </p:cNvSpPr>
          <p:nvPr/>
        </p:nvSpPr>
        <p:spPr bwMode="auto">
          <a:xfrm>
            <a:off x="5016501" y="1233488"/>
            <a:ext cx="1773598" cy="369332"/>
          </a:xfrm>
          <a:prstGeom prst="rect">
            <a:avLst/>
          </a:prstGeom>
          <a:noFill/>
          <a:ln>
            <a:noFill/>
          </a:ln>
          <a:effectLst/>
        </p:spPr>
        <p:txBody>
          <a:bodyPr wrap="square">
            <a:spAutoFit/>
          </a:bodyPr>
          <a:lstStyle/>
          <a:p>
            <a:pPr>
              <a:spcBef>
                <a:spcPct val="50000"/>
              </a:spcBef>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&lt;&lt;notifies&gt;&gt;</a:t>
            </a:r>
          </a:p>
        </p:txBody>
      </p:sp>
      <p:sp>
        <p:nvSpPr>
          <p:cNvPr id="660502" name="Text Box 22"/>
          <p:cNvSpPr txBox="1">
            <a:spLocks noChangeArrowheads="1"/>
          </p:cNvSpPr>
          <p:nvPr/>
        </p:nvSpPr>
        <p:spPr bwMode="auto">
          <a:xfrm>
            <a:off x="5087939" y="1773239"/>
            <a:ext cx="1702160" cy="400110"/>
          </a:xfrm>
          <a:prstGeom prst="rect">
            <a:avLst/>
          </a:prstGeom>
          <a:noFill/>
          <a:ln>
            <a:noFill/>
          </a:ln>
          <a:effec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      1..*</a:t>
            </a:r>
          </a:p>
        </p:txBody>
      </p:sp>
      <p:sp>
        <p:nvSpPr>
          <p:cNvPr id="660503" name="Line 23"/>
          <p:cNvSpPr>
            <a:spLocks noChangeShapeType="1"/>
          </p:cNvSpPr>
          <p:nvPr/>
        </p:nvSpPr>
        <p:spPr bwMode="auto">
          <a:xfrm>
            <a:off x="6681788" y="3902076"/>
            <a:ext cx="0" cy="4159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0504" name="Line 24"/>
          <p:cNvSpPr>
            <a:spLocks noChangeShapeType="1"/>
          </p:cNvSpPr>
          <p:nvPr/>
        </p:nvSpPr>
        <p:spPr bwMode="auto">
          <a:xfrm>
            <a:off x="10205276" y="3902075"/>
            <a:ext cx="0" cy="1080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0505" name="Line 25"/>
          <p:cNvSpPr>
            <a:spLocks noChangeShapeType="1"/>
          </p:cNvSpPr>
          <p:nvPr/>
        </p:nvSpPr>
        <p:spPr bwMode="auto">
          <a:xfrm flipH="1">
            <a:off x="4824984" y="4318000"/>
            <a:ext cx="1872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0506" name="Line 26"/>
          <p:cNvSpPr>
            <a:spLocks noChangeShapeType="1"/>
          </p:cNvSpPr>
          <p:nvPr/>
        </p:nvSpPr>
        <p:spPr bwMode="auto">
          <a:xfrm flipH="1" flipV="1">
            <a:off x="4834128" y="4962017"/>
            <a:ext cx="5364000" cy="1588"/>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60507" name="Text Box 27"/>
          <p:cNvSpPr txBox="1">
            <a:spLocks noChangeArrowheads="1"/>
          </p:cNvSpPr>
          <p:nvPr/>
        </p:nvSpPr>
        <p:spPr bwMode="auto">
          <a:xfrm>
            <a:off x="4952999" y="4005263"/>
            <a:ext cx="1584327" cy="369332"/>
          </a:xfrm>
          <a:prstGeom prst="rect">
            <a:avLst/>
          </a:prstGeom>
          <a:noFill/>
          <a:ln>
            <a:noFill/>
          </a:ln>
          <a:effectLst/>
        </p:spPr>
        <p:txBody>
          <a:bodyPr wrap="square">
            <a:spAutoFit/>
          </a:bodyPr>
          <a:lstStyle/>
          <a:p>
            <a:pPr>
              <a:spcBef>
                <a:spcPct val="50000"/>
              </a:spcBef>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       1..*</a:t>
            </a:r>
          </a:p>
        </p:txBody>
      </p:sp>
      <p:sp>
        <p:nvSpPr>
          <p:cNvPr id="660508" name="Text Box 28"/>
          <p:cNvSpPr txBox="1">
            <a:spLocks noChangeArrowheads="1"/>
          </p:cNvSpPr>
          <p:nvPr/>
        </p:nvSpPr>
        <p:spPr bwMode="auto">
          <a:xfrm>
            <a:off x="5026026" y="5063618"/>
            <a:ext cx="4175125" cy="366713"/>
          </a:xfrm>
          <a:prstGeom prst="rect">
            <a:avLst/>
          </a:prstGeom>
          <a:noFill/>
          <a:ln>
            <a:noFill/>
          </a:ln>
          <a:effectLst/>
        </p:spPr>
        <p:txBody>
          <a:bodyPr>
            <a:spAutoFit/>
          </a:bodyPr>
          <a:lstStyle/>
          <a:p>
            <a:pPr>
              <a:spcBef>
                <a:spcPct val="50000"/>
              </a:spcBef>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1..*                                               1..*</a:t>
            </a:r>
          </a:p>
        </p:txBody>
      </p:sp>
      <p:sp>
        <p:nvSpPr>
          <p:cNvPr id="14347" name="AutoShape 12"/>
          <p:cNvSpPr>
            <a:spLocks noChangeArrowheads="1"/>
          </p:cNvSpPr>
          <p:nvPr/>
        </p:nvSpPr>
        <p:spPr bwMode="auto">
          <a:xfrm>
            <a:off x="8075072" y="2305274"/>
            <a:ext cx="416498" cy="485775"/>
          </a:xfrm>
          <a:prstGeom prst="upArrow">
            <a:avLst>
              <a:gd name="adj1" fmla="val 0"/>
              <a:gd name="adj2" fmla="val 62890"/>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14348" name="Line 14"/>
          <p:cNvSpPr>
            <a:spLocks noChangeShapeType="1"/>
          </p:cNvSpPr>
          <p:nvPr/>
        </p:nvSpPr>
        <p:spPr bwMode="auto">
          <a:xfrm>
            <a:off x="6894376" y="2781524"/>
            <a:ext cx="29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4349" name="Line 15"/>
          <p:cNvSpPr>
            <a:spLocks noChangeShapeType="1"/>
          </p:cNvSpPr>
          <p:nvPr/>
        </p:nvSpPr>
        <p:spPr bwMode="auto">
          <a:xfrm>
            <a:off x="6894376" y="2791049"/>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 name="Group 50"/>
          <p:cNvGrpSpPr/>
          <p:nvPr/>
        </p:nvGrpSpPr>
        <p:grpSpPr bwMode="auto">
          <a:xfrm>
            <a:off x="6783239" y="1196976"/>
            <a:ext cx="3791209" cy="1108075"/>
            <a:chOff x="3266" y="1184"/>
            <a:chExt cx="1519" cy="698"/>
          </a:xfrm>
          <a:solidFill>
            <a:schemeClr val="bg1"/>
          </a:solidFill>
        </p:grpSpPr>
        <p:sp>
          <p:nvSpPr>
            <p:cNvPr id="35873" name="Rectangle 10"/>
            <p:cNvSpPr>
              <a:spLocks noChangeArrowheads="1"/>
            </p:cNvSpPr>
            <p:nvPr/>
          </p:nvSpPr>
          <p:spPr bwMode="auto">
            <a:xfrm>
              <a:off x="3266" y="1184"/>
              <a:ext cx="1519" cy="393"/>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b="1" dirty="0">
                  <a:latin typeface="微软雅黑" panose="020B0503020204020204" pitchFamily="34" charset="-122"/>
                  <a:ea typeface="微软雅黑" panose="020B0503020204020204" pitchFamily="34" charset="-122"/>
                </a:rPr>
                <a:t>&lt;&lt;interface&gt;&gt;</a:t>
              </a:r>
            </a:p>
            <a:p>
              <a:pPr algn="ctr" eaLnBrk="1" hangingPunct="1">
                <a:defRPr/>
              </a:pPr>
              <a:r>
                <a:rPr lang="en-US" altLang="zh-CN" sz="2400" b="1" dirty="0">
                  <a:latin typeface="微软雅黑" panose="020B0503020204020204" pitchFamily="34" charset="-122"/>
                  <a:ea typeface="微软雅黑" panose="020B0503020204020204" pitchFamily="34" charset="-122"/>
                </a:rPr>
                <a:t>Observer</a:t>
              </a:r>
            </a:p>
          </p:txBody>
        </p:sp>
        <p:sp>
          <p:nvSpPr>
            <p:cNvPr id="660497" name="Rectangle 17"/>
            <p:cNvSpPr>
              <a:spLocks noChangeArrowheads="1"/>
            </p:cNvSpPr>
            <p:nvPr/>
          </p:nvSpPr>
          <p:spPr bwMode="auto">
            <a:xfrm>
              <a:off x="3267" y="1577"/>
              <a:ext cx="1518"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200" b="1" i="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 s: Observable</a:t>
              </a: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grpSp>
      <p:grpSp>
        <p:nvGrpSpPr>
          <p:cNvPr id="4" name="Group 49"/>
          <p:cNvGrpSpPr/>
          <p:nvPr/>
        </p:nvGrpSpPr>
        <p:grpSpPr bwMode="auto">
          <a:xfrm>
            <a:off x="4901901" y="2998789"/>
            <a:ext cx="3589670" cy="901700"/>
            <a:chOff x="2426" y="2319"/>
            <a:chExt cx="1497" cy="568"/>
          </a:xfrm>
          <a:solidFill>
            <a:schemeClr val="bg1"/>
          </a:solidFill>
        </p:grpSpPr>
        <p:sp>
          <p:nvSpPr>
            <p:cNvPr id="660491" name="Rectangle 11"/>
            <p:cNvSpPr>
              <a:spLocks noChangeArrowheads="1"/>
            </p:cNvSpPr>
            <p:nvPr/>
          </p:nvSpPr>
          <p:spPr bwMode="auto">
            <a:xfrm>
              <a:off x="2426" y="2319"/>
              <a:ext cx="1497"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Observer1</a:t>
              </a:r>
            </a:p>
          </p:txBody>
        </p:sp>
        <p:sp>
          <p:nvSpPr>
            <p:cNvPr id="660498" name="Rectangle 18"/>
            <p:cNvSpPr>
              <a:spLocks noChangeArrowheads="1"/>
            </p:cNvSpPr>
            <p:nvPr/>
          </p:nvSpPr>
          <p:spPr bwMode="auto">
            <a:xfrm>
              <a:off x="2426" y="2582"/>
              <a:ext cx="1497"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 s: Observable)</a:t>
              </a:r>
            </a:p>
          </p:txBody>
        </p:sp>
      </p:grpSp>
      <p:sp>
        <p:nvSpPr>
          <p:cNvPr id="14352" name="Line 36"/>
          <p:cNvSpPr>
            <a:spLocks noChangeShapeType="1"/>
          </p:cNvSpPr>
          <p:nvPr/>
        </p:nvSpPr>
        <p:spPr bwMode="auto">
          <a:xfrm>
            <a:off x="9847047" y="2787874"/>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5" name="Group 48"/>
          <p:cNvGrpSpPr/>
          <p:nvPr/>
        </p:nvGrpSpPr>
        <p:grpSpPr bwMode="auto">
          <a:xfrm>
            <a:off x="8590489" y="2994573"/>
            <a:ext cx="3486826" cy="901700"/>
            <a:chOff x="4014" y="2317"/>
            <a:chExt cx="1588" cy="568"/>
          </a:xfrm>
          <a:solidFill>
            <a:schemeClr val="bg1"/>
          </a:solidFill>
        </p:grpSpPr>
        <p:sp>
          <p:nvSpPr>
            <p:cNvPr id="660515" name="Rectangle 35"/>
            <p:cNvSpPr>
              <a:spLocks noChangeArrowheads="1"/>
            </p:cNvSpPr>
            <p:nvPr/>
          </p:nvSpPr>
          <p:spPr bwMode="auto">
            <a:xfrm>
              <a:off x="4014" y="2317"/>
              <a:ext cx="1588"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Observer2</a:t>
              </a:r>
            </a:p>
          </p:txBody>
        </p:sp>
        <p:sp>
          <p:nvSpPr>
            <p:cNvPr id="660517" name="Rectangle 37"/>
            <p:cNvSpPr>
              <a:spLocks noChangeArrowheads="1"/>
            </p:cNvSpPr>
            <p:nvPr/>
          </p:nvSpPr>
          <p:spPr bwMode="auto">
            <a:xfrm>
              <a:off x="4014" y="2580"/>
              <a:ext cx="1588"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 s: Observable)</a:t>
              </a:r>
            </a:p>
          </p:txBody>
        </p:sp>
      </p:grpSp>
      <p:sp>
        <p:nvSpPr>
          <p:cNvPr id="660518" name="Text Box 38"/>
          <p:cNvSpPr txBox="1">
            <a:spLocks noChangeArrowheads="1"/>
          </p:cNvSpPr>
          <p:nvPr/>
        </p:nvSpPr>
        <p:spPr bwMode="auto">
          <a:xfrm>
            <a:off x="5448300" y="4521073"/>
            <a:ext cx="3297348" cy="400110"/>
          </a:xfrm>
          <a:prstGeom prst="rect">
            <a:avLst/>
          </a:prstGeom>
          <a:noFill/>
          <a:ln>
            <a:noFill/>
          </a:ln>
          <a:effectLst/>
        </p:spPr>
        <p:txBody>
          <a:bodyPr wrap="square">
            <a:spAutoFit/>
          </a:bodyPr>
          <a:lstStyle/>
          <a:p>
            <a:pPr algn="ctr">
              <a:spcBef>
                <a:spcPct val="50000"/>
              </a:spcBef>
              <a:defRPr/>
            </a:pPr>
            <a:r>
              <a:rPr lang="zh-CN" altLang="en-US"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主题对象的某些</a:t>
            </a:r>
            <a:r>
              <a:rPr lang="zh-CN" altLang="en-US"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355" name="Rectangle 39"/>
          <p:cNvSpPr>
            <a:spLocks noChangeArrowheads="1"/>
          </p:cNvSpPr>
          <p:nvPr/>
        </p:nvSpPr>
        <p:spPr bwMode="auto">
          <a:xfrm>
            <a:off x="2495551" y="5949951"/>
            <a:ext cx="7129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en-US" altLang="zh-CN" sz="2400" b="1"/>
              <a:t>Class Diagram for Observer pattern</a:t>
            </a:r>
            <a:endParaRPr lang="zh-CN" altLang="en-US" sz="2400" b="1"/>
          </a:p>
        </p:txBody>
      </p:sp>
      <p:sp>
        <p:nvSpPr>
          <p:cNvPr id="660520" name="Rectangle 40"/>
          <p:cNvSpPr>
            <a:spLocks noGrp="1" noChangeArrowheads="1"/>
          </p:cNvSpPr>
          <p:nvPr>
            <p:ph type="title"/>
          </p:nvPr>
        </p:nvSpPr>
        <p:spPr>
          <a:xfrm>
            <a:off x="828676" y="362745"/>
            <a:ext cx="4197350" cy="417512"/>
          </a:xfrm>
        </p:spPr>
        <p:txBody>
          <a:bodyPr>
            <a:normAutofit fontScale="90000"/>
          </a:bodyPr>
          <a:lstStyle/>
          <a:p>
            <a:pPr eaLnBrk="1" hangingPunct="1">
              <a:defRPr/>
            </a:pPr>
            <a:r>
              <a:rPr lang="en-US" altLang="zh-CN"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2. Observer Pattern</a:t>
            </a:r>
            <a:endParaRPr lang="zh-CN" altLang="en-US" sz="32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14357" name="组合 35"/>
          <p:cNvGrpSpPr>
            <a:grpSpLocks/>
          </p:cNvGrpSpPr>
          <p:nvPr/>
        </p:nvGrpSpPr>
        <p:grpSpPr bwMode="auto">
          <a:xfrm>
            <a:off x="697117" y="1265238"/>
            <a:ext cx="4111421" cy="4465606"/>
            <a:chOff x="179512" y="1265015"/>
            <a:chExt cx="3240360" cy="4229100"/>
          </a:xfrm>
        </p:grpSpPr>
        <p:sp>
          <p:nvSpPr>
            <p:cNvPr id="14358" name="AutoShape 7"/>
            <p:cNvSpPr>
              <a:spLocks noChangeArrowheads="1"/>
            </p:cNvSpPr>
            <p:nvPr/>
          </p:nvSpPr>
          <p:spPr bwMode="auto">
            <a:xfrm>
              <a:off x="1619250" y="2905125"/>
              <a:ext cx="369888" cy="566738"/>
            </a:xfrm>
            <a:prstGeom prst="upArrow">
              <a:avLst>
                <a:gd name="adj1" fmla="val 0"/>
                <a:gd name="adj2" fmla="val 67033"/>
              </a:avLst>
            </a:prstGeom>
            <a:solidFill>
              <a:srgbClr val="800000"/>
            </a:solidFill>
            <a:ln w="12700">
              <a:solidFill>
                <a:schemeClr val="tx1"/>
              </a:solidFill>
              <a:miter lim="800000"/>
              <a:headEnd type="none" w="sm" len="sm"/>
              <a:tailEnd type="none" w="sm" len="sm"/>
            </a:ln>
          </p:spPr>
          <p:txBody>
            <a:bodyPr wrap="none" anchor="ctr"/>
            <a:lstStyle/>
            <a:p>
              <a:pPr algn="ctr"/>
              <a:endParaRPr lang="zh-CN" altLang="en-US" sz="2000">
                <a:latin typeface="微软雅黑" panose="020B0503020204020204" pitchFamily="34" charset="-122"/>
                <a:ea typeface="微软雅黑" panose="020B0503020204020204" pitchFamily="34" charset="-122"/>
              </a:endParaRPr>
            </a:p>
          </p:txBody>
        </p:sp>
        <p:grpSp>
          <p:nvGrpSpPr>
            <p:cNvPr id="7" name="Group 46"/>
            <p:cNvGrpSpPr/>
            <p:nvPr/>
          </p:nvGrpSpPr>
          <p:grpSpPr bwMode="auto">
            <a:xfrm>
              <a:off x="395536" y="1265015"/>
              <a:ext cx="2952750" cy="1629568"/>
              <a:chOff x="295" y="1227"/>
              <a:chExt cx="1814" cy="993"/>
            </a:xfrm>
            <a:solidFill>
              <a:schemeClr val="bg1"/>
            </a:solidFill>
          </p:grpSpPr>
          <p:sp>
            <p:nvSpPr>
              <p:cNvPr id="35877" name="Rectangle 5"/>
              <p:cNvSpPr>
                <a:spLocks noChangeArrowheads="1"/>
              </p:cNvSpPr>
              <p:nvPr/>
            </p:nvSpPr>
            <p:spPr bwMode="auto">
              <a:xfrm>
                <a:off x="295" y="1227"/>
                <a:ext cx="1814" cy="425"/>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b="1" dirty="0">
                    <a:latin typeface="微软雅黑" panose="020B0503020204020204" pitchFamily="34" charset="-122"/>
                    <a:ea typeface="微软雅黑" panose="020B0503020204020204" pitchFamily="34" charset="-122"/>
                  </a:rPr>
                  <a:t>&lt;&lt;interface&gt;&gt;</a:t>
                </a:r>
              </a:p>
              <a:p>
                <a:pPr algn="ctr" eaLnBrk="1" hangingPunct="1">
                  <a:defRPr/>
                </a:pPr>
                <a:r>
                  <a:rPr lang="en-US" altLang="zh-CN" sz="2400" b="1" dirty="0">
                    <a:latin typeface="微软雅黑" panose="020B0503020204020204" pitchFamily="34" charset="-122"/>
                    <a:ea typeface="微软雅黑" panose="020B0503020204020204" pitchFamily="34" charset="-122"/>
                  </a:rPr>
                  <a:t>Observable</a:t>
                </a:r>
              </a:p>
            </p:txBody>
          </p:sp>
          <p:sp>
            <p:nvSpPr>
              <p:cNvPr id="35878" name="Rectangle 8"/>
              <p:cNvSpPr>
                <a:spLocks noChangeArrowheads="1"/>
              </p:cNvSpPr>
              <p:nvPr/>
            </p:nvSpPr>
            <p:spPr bwMode="auto">
              <a:xfrm>
                <a:off x="295" y="1652"/>
                <a:ext cx="1814" cy="568"/>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b="1" dirty="0">
                    <a:latin typeface="微软雅黑" panose="020B0503020204020204" pitchFamily="34" charset="-122"/>
                    <a:ea typeface="微软雅黑" panose="020B0503020204020204" pitchFamily="34" charset="-122"/>
                  </a:rPr>
                  <a:t>+register(</a:t>
                </a:r>
                <a:r>
                  <a:rPr lang="en-US" altLang="zh-CN" sz="2000" b="1" dirty="0" err="1">
                    <a:latin typeface="微软雅黑" panose="020B0503020204020204" pitchFamily="34" charset="-122"/>
                    <a:ea typeface="微软雅黑" panose="020B0503020204020204" pitchFamily="34" charset="-122"/>
                  </a:rPr>
                  <a:t>obs</a:t>
                </a:r>
                <a:r>
                  <a:rPr lang="en-US" altLang="zh-CN" sz="2000" b="1" dirty="0">
                    <a:latin typeface="微软雅黑" panose="020B0503020204020204" pitchFamily="34" charset="-122"/>
                    <a:ea typeface="微软雅黑" panose="020B0503020204020204" pitchFamily="34" charset="-122"/>
                  </a:rPr>
                  <a:t>: Observer)</a:t>
                </a:r>
              </a:p>
              <a:p>
                <a:pPr eaLnBrk="1" hangingPunct="1">
                  <a:defRPr/>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unRegister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obs:Observer</a:t>
                </a:r>
                <a:r>
                  <a:rPr lang="en-US" altLang="zh-CN" sz="2000" b="1" dirty="0">
                    <a:latin typeface="微软雅黑" panose="020B0503020204020204" pitchFamily="34" charset="-122"/>
                    <a:ea typeface="微软雅黑" panose="020B0503020204020204" pitchFamily="34" charset="-122"/>
                  </a:rPr>
                  <a:t>)</a:t>
                </a:r>
              </a:p>
              <a:p>
                <a:pPr eaLnBrk="1" hangingPunct="1">
                  <a:defRPr/>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a:t>
                </a:r>
              </a:p>
            </p:txBody>
          </p:sp>
        </p:grpSp>
        <p:sp>
          <p:nvSpPr>
            <p:cNvPr id="660486" name="Rectangle 6"/>
            <p:cNvSpPr>
              <a:spLocks noChangeArrowheads="1"/>
            </p:cNvSpPr>
            <p:nvPr/>
          </p:nvSpPr>
          <p:spPr bwMode="auto">
            <a:xfrm>
              <a:off x="179512" y="3366865"/>
              <a:ext cx="3240360" cy="42227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Subject</a:t>
              </a:r>
            </a:p>
          </p:txBody>
        </p:sp>
        <p:sp>
          <p:nvSpPr>
            <p:cNvPr id="14361" name="Rectangle 9"/>
            <p:cNvSpPr>
              <a:spLocks noChangeArrowheads="1"/>
            </p:cNvSpPr>
            <p:nvPr/>
          </p:nvSpPr>
          <p:spPr bwMode="auto">
            <a:xfrm>
              <a:off x="179512" y="4093076"/>
              <a:ext cx="3240360" cy="1401039"/>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getState</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notifyObservers</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+register(</a:t>
              </a:r>
              <a:r>
                <a:rPr lang="en-US" altLang="zh-CN" sz="2200" b="1" dirty="0" err="1">
                  <a:latin typeface="微软雅黑" panose="020B0503020204020204" pitchFamily="34" charset="-122"/>
                  <a:ea typeface="微软雅黑" panose="020B0503020204020204" pitchFamily="34" charset="-122"/>
                </a:rPr>
                <a:t>obs</a:t>
              </a:r>
              <a:r>
                <a:rPr lang="en-US" altLang="zh-CN" sz="2200" b="1" dirty="0">
                  <a:latin typeface="微软雅黑" panose="020B0503020204020204" pitchFamily="34" charset="-122"/>
                  <a:ea typeface="微软雅黑" panose="020B0503020204020204" pitchFamily="34" charset="-122"/>
                </a:rPr>
                <a:t>: Observer)</a:t>
              </a:r>
            </a:p>
            <a:p>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unRegister</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obs:Observer</a:t>
              </a:r>
              <a:r>
                <a:rPr lang="en-US" altLang="zh-CN" sz="2200" b="1" dirty="0">
                  <a:latin typeface="微软雅黑" panose="020B0503020204020204" pitchFamily="34" charset="-122"/>
                  <a:ea typeface="微软雅黑" panose="020B0503020204020204" pitchFamily="34" charset="-122"/>
                </a:rPr>
                <a:t>)</a:t>
              </a:r>
            </a:p>
          </p:txBody>
        </p:sp>
        <p:sp>
          <p:nvSpPr>
            <p:cNvPr id="35" name="Rectangle 6"/>
            <p:cNvSpPr>
              <a:spLocks noChangeArrowheads="1"/>
            </p:cNvSpPr>
            <p:nvPr/>
          </p:nvSpPr>
          <p:spPr bwMode="auto">
            <a:xfrm>
              <a:off x="179512" y="3785965"/>
              <a:ext cx="3240360" cy="42227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-list: </a:t>
              </a:r>
              <a:r>
                <a:rPr lang="en-US" altLang="zh-CN" sz="2000" b="1" dirty="0" err="1">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ArrayList</a:t>
              </a: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&lt;Observer&gt;</a:t>
              </a:r>
            </a:p>
          </p:txBody>
        </p:sp>
      </p:grpSp>
    </p:spTree>
    <p:extLst>
      <p:ext uri="{BB962C8B-B14F-4D97-AF65-F5344CB8AC3E}">
        <p14:creationId xmlns:p14="http://schemas.microsoft.com/office/powerpoint/2010/main" val="2495878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0500"/>
                                        </p:tgtEl>
                                        <p:attrNameLst>
                                          <p:attrName>style.visibility</p:attrName>
                                        </p:attrNameLst>
                                      </p:cBhvr>
                                      <p:to>
                                        <p:strVal val="visible"/>
                                      </p:to>
                                    </p:set>
                                    <p:animEffect transition="in" filter="slide(fromBottom)">
                                      <p:cBhvr>
                                        <p:cTn id="7" dur="500"/>
                                        <p:tgtEl>
                                          <p:spTgt spid="66050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60502"/>
                                        </p:tgtEl>
                                        <p:attrNameLst>
                                          <p:attrName>style.visibility</p:attrName>
                                        </p:attrNameLst>
                                      </p:cBhvr>
                                      <p:to>
                                        <p:strVal val="visible"/>
                                      </p:to>
                                    </p:set>
                                    <p:animEffect transition="in" filter="slide(fromBottom)">
                                      <p:cBhvr>
                                        <p:cTn id="10" dur="500"/>
                                        <p:tgtEl>
                                          <p:spTgt spid="660502"/>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660501"/>
                                        </p:tgtEl>
                                        <p:attrNameLst>
                                          <p:attrName>style.visibility</p:attrName>
                                        </p:attrNameLst>
                                      </p:cBhvr>
                                      <p:to>
                                        <p:strVal val="visible"/>
                                      </p:to>
                                    </p:set>
                                    <p:animEffect transition="in" filter="slide(fromBottom)">
                                      <p:cBhvr>
                                        <p:cTn id="13" dur="500"/>
                                        <p:tgtEl>
                                          <p:spTgt spid="6605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60503"/>
                                        </p:tgtEl>
                                        <p:attrNameLst>
                                          <p:attrName>style.visibility</p:attrName>
                                        </p:attrNameLst>
                                      </p:cBhvr>
                                      <p:to>
                                        <p:strVal val="visible"/>
                                      </p:to>
                                    </p:set>
                                    <p:animEffect transition="in" filter="slide(fromBottom)">
                                      <p:cBhvr>
                                        <p:cTn id="18" dur="500"/>
                                        <p:tgtEl>
                                          <p:spTgt spid="660503"/>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60504"/>
                                        </p:tgtEl>
                                        <p:attrNameLst>
                                          <p:attrName>style.visibility</p:attrName>
                                        </p:attrNameLst>
                                      </p:cBhvr>
                                      <p:to>
                                        <p:strVal val="visible"/>
                                      </p:to>
                                    </p:set>
                                    <p:animEffect transition="in" filter="slide(fromBottom)">
                                      <p:cBhvr>
                                        <p:cTn id="21" dur="500"/>
                                        <p:tgtEl>
                                          <p:spTgt spid="660504"/>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660505"/>
                                        </p:tgtEl>
                                        <p:attrNameLst>
                                          <p:attrName>style.visibility</p:attrName>
                                        </p:attrNameLst>
                                      </p:cBhvr>
                                      <p:to>
                                        <p:strVal val="visible"/>
                                      </p:to>
                                    </p:set>
                                    <p:animEffect transition="in" filter="slide(fromBottom)">
                                      <p:cBhvr>
                                        <p:cTn id="24" dur="500"/>
                                        <p:tgtEl>
                                          <p:spTgt spid="660505"/>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660506"/>
                                        </p:tgtEl>
                                        <p:attrNameLst>
                                          <p:attrName>style.visibility</p:attrName>
                                        </p:attrNameLst>
                                      </p:cBhvr>
                                      <p:to>
                                        <p:strVal val="visible"/>
                                      </p:to>
                                    </p:set>
                                    <p:animEffect transition="in" filter="slide(fromBottom)">
                                      <p:cBhvr>
                                        <p:cTn id="27" dur="500"/>
                                        <p:tgtEl>
                                          <p:spTgt spid="66050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660507"/>
                                        </p:tgtEl>
                                        <p:attrNameLst>
                                          <p:attrName>style.visibility</p:attrName>
                                        </p:attrNameLst>
                                      </p:cBhvr>
                                      <p:to>
                                        <p:strVal val="visible"/>
                                      </p:to>
                                    </p:set>
                                    <p:animEffect transition="in" filter="slide(fromBottom)">
                                      <p:cBhvr>
                                        <p:cTn id="30" dur="500"/>
                                        <p:tgtEl>
                                          <p:spTgt spid="66050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660508"/>
                                        </p:tgtEl>
                                        <p:attrNameLst>
                                          <p:attrName>style.visibility</p:attrName>
                                        </p:attrNameLst>
                                      </p:cBhvr>
                                      <p:to>
                                        <p:strVal val="visible"/>
                                      </p:to>
                                    </p:set>
                                    <p:animEffect transition="in" filter="slide(fromBottom)">
                                      <p:cBhvr>
                                        <p:cTn id="33" dur="500"/>
                                        <p:tgtEl>
                                          <p:spTgt spid="66050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660518"/>
                                        </p:tgtEl>
                                        <p:attrNameLst>
                                          <p:attrName>style.visibility</p:attrName>
                                        </p:attrNameLst>
                                      </p:cBhvr>
                                      <p:to>
                                        <p:strVal val="visible"/>
                                      </p:to>
                                    </p:set>
                                    <p:animEffect transition="in" filter="slide(fromBottom)">
                                      <p:cBhvr>
                                        <p:cTn id="36" dur="500"/>
                                        <p:tgtEl>
                                          <p:spTgt spid="660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500" grpId="0" animBg="1"/>
      <p:bldP spid="660501" grpId="0"/>
      <p:bldP spid="660502" grpId="0"/>
      <p:bldP spid="660503" grpId="0" animBg="1"/>
      <p:bldP spid="660504" grpId="0" animBg="1"/>
      <p:bldP spid="660505" grpId="0" animBg="1"/>
      <p:bldP spid="660506" grpId="0" animBg="1"/>
      <p:bldP spid="660507" grpId="0"/>
      <p:bldP spid="660508" grpId="0"/>
      <p:bldP spid="6605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7"/>
          <p:cNvSpPr>
            <a:spLocks noChangeArrowheads="1"/>
          </p:cNvSpPr>
          <p:nvPr/>
        </p:nvSpPr>
        <p:spPr bwMode="auto">
          <a:xfrm>
            <a:off x="3286125" y="3506789"/>
            <a:ext cx="369888" cy="566737"/>
          </a:xfrm>
          <a:prstGeom prst="upArrow">
            <a:avLst>
              <a:gd name="adj1" fmla="val 0"/>
              <a:gd name="adj2" fmla="val 67033"/>
            </a:avLst>
          </a:prstGeom>
          <a:solidFill>
            <a:srgbClr val="800000"/>
          </a:solidFill>
          <a:ln w="12700">
            <a:solidFill>
              <a:schemeClr val="tx1"/>
            </a:solidFill>
            <a:miter lim="800000"/>
            <a:headEnd type="none" w="sm" len="sm"/>
            <a:tailEnd type="none" w="sm" len="sm"/>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Group 46"/>
          <p:cNvGrpSpPr/>
          <p:nvPr/>
        </p:nvGrpSpPr>
        <p:grpSpPr bwMode="auto">
          <a:xfrm>
            <a:off x="1336432" y="1866081"/>
            <a:ext cx="3607442" cy="1629568"/>
            <a:chOff x="295" y="1227"/>
            <a:chExt cx="1814" cy="993"/>
          </a:xfrm>
          <a:solidFill>
            <a:schemeClr val="bg1"/>
          </a:solidFill>
        </p:grpSpPr>
        <p:sp>
          <p:nvSpPr>
            <p:cNvPr id="6" name="Rectangle 5"/>
            <p:cNvSpPr>
              <a:spLocks noChangeArrowheads="1"/>
            </p:cNvSpPr>
            <p:nvPr/>
          </p:nvSpPr>
          <p:spPr bwMode="auto">
            <a:xfrm>
              <a:off x="295" y="1227"/>
              <a:ext cx="1814" cy="425"/>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b="1" dirty="0">
                  <a:latin typeface="微软雅黑" panose="020B0503020204020204" pitchFamily="34" charset="-122"/>
                  <a:ea typeface="微软雅黑" panose="020B0503020204020204" pitchFamily="34" charset="-122"/>
                </a:rPr>
                <a:t>&lt;&lt;interface&gt;&gt;</a:t>
              </a:r>
            </a:p>
            <a:p>
              <a:pPr algn="ctr" eaLnBrk="1" hangingPunct="1">
                <a:defRPr/>
              </a:pPr>
              <a:r>
                <a:rPr lang="en-US" altLang="zh-CN" sz="2400" b="1" dirty="0">
                  <a:latin typeface="微软雅黑" panose="020B0503020204020204" pitchFamily="34" charset="-122"/>
                  <a:ea typeface="微软雅黑" panose="020B0503020204020204" pitchFamily="34" charset="-122"/>
                </a:rPr>
                <a:t>Observable</a:t>
              </a:r>
            </a:p>
          </p:txBody>
        </p:sp>
        <p:sp>
          <p:nvSpPr>
            <p:cNvPr id="7" name="Rectangle 8"/>
            <p:cNvSpPr>
              <a:spLocks noChangeArrowheads="1"/>
            </p:cNvSpPr>
            <p:nvPr/>
          </p:nvSpPr>
          <p:spPr bwMode="auto">
            <a:xfrm>
              <a:off x="295" y="1652"/>
              <a:ext cx="1814" cy="568"/>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b="1" dirty="0">
                  <a:latin typeface="微软雅黑" panose="020B0503020204020204" pitchFamily="34" charset="-122"/>
                  <a:ea typeface="微软雅黑" panose="020B0503020204020204" pitchFamily="34" charset="-122"/>
                </a:rPr>
                <a:t>register(</a:t>
              </a:r>
              <a:r>
                <a:rPr lang="en-US" altLang="zh-CN" sz="2000" b="1" dirty="0" err="1">
                  <a:latin typeface="微软雅黑" panose="020B0503020204020204" pitchFamily="34" charset="-122"/>
                  <a:ea typeface="微软雅黑" panose="020B0503020204020204" pitchFamily="34" charset="-122"/>
                </a:rPr>
                <a:t>obs</a:t>
              </a:r>
              <a:r>
                <a:rPr lang="en-US" altLang="zh-CN" sz="2000" b="1" dirty="0">
                  <a:latin typeface="微软雅黑" panose="020B0503020204020204" pitchFamily="34" charset="-122"/>
                  <a:ea typeface="微软雅黑" panose="020B0503020204020204" pitchFamily="34" charset="-122"/>
                </a:rPr>
                <a:t>: Observer)</a:t>
              </a:r>
            </a:p>
            <a:p>
              <a:pPr eaLnBrk="1" hangingPunct="1">
                <a:defRPr/>
              </a:pPr>
              <a:r>
                <a:rPr lang="en-US" altLang="zh-CN" sz="2000" b="1" dirty="0" err="1">
                  <a:latin typeface="微软雅黑" panose="020B0503020204020204" pitchFamily="34" charset="-122"/>
                  <a:ea typeface="微软雅黑" panose="020B0503020204020204" pitchFamily="34" charset="-122"/>
                </a:rPr>
                <a:t>unRegister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obs:Observer</a:t>
              </a:r>
              <a:r>
                <a:rPr lang="en-US" altLang="zh-CN" sz="2000" b="1" dirty="0">
                  <a:latin typeface="微软雅黑" panose="020B0503020204020204" pitchFamily="34" charset="-122"/>
                  <a:ea typeface="微软雅黑" panose="020B0503020204020204" pitchFamily="34" charset="-122"/>
                </a:rPr>
                <a:t>)</a:t>
              </a:r>
            </a:p>
            <a:p>
              <a:pPr eaLnBrk="1" hangingPunct="1">
                <a:defRPr/>
              </a:pPr>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a:t>
              </a:r>
            </a:p>
          </p:txBody>
        </p:sp>
      </p:grpSp>
      <p:sp>
        <p:nvSpPr>
          <p:cNvPr id="9" name="Rectangle 6"/>
          <p:cNvSpPr>
            <a:spLocks noChangeArrowheads="1"/>
          </p:cNvSpPr>
          <p:nvPr/>
        </p:nvSpPr>
        <p:spPr bwMode="auto">
          <a:xfrm>
            <a:off x="1336432" y="3979864"/>
            <a:ext cx="3678481"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Subject</a:t>
            </a:r>
          </a:p>
        </p:txBody>
      </p:sp>
      <p:sp>
        <p:nvSpPr>
          <p:cNvPr id="15364" name="Rectangle 9"/>
          <p:cNvSpPr>
            <a:spLocks noChangeArrowheads="1"/>
          </p:cNvSpPr>
          <p:nvPr/>
        </p:nvSpPr>
        <p:spPr bwMode="auto">
          <a:xfrm>
            <a:off x="1336432" y="4921250"/>
            <a:ext cx="3678481" cy="1225550"/>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000" b="1" dirty="0" err="1">
                <a:latin typeface="微软雅黑" panose="020B0503020204020204" pitchFamily="34" charset="-122"/>
                <a:ea typeface="微软雅黑" panose="020B0503020204020204" pitchFamily="34" charset="-122"/>
              </a:rPr>
              <a:t>getState</a:t>
            </a:r>
            <a:r>
              <a:rPr lang="en-US" altLang="zh-CN" sz="2000" b="1" dirty="0">
                <a:latin typeface="微软雅黑" panose="020B0503020204020204" pitchFamily="34" charset="-122"/>
                <a:ea typeface="微软雅黑" panose="020B0503020204020204" pitchFamily="34" charset="-122"/>
              </a:rPr>
              <a:t>()</a:t>
            </a:r>
          </a:p>
          <a:p>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register(</a:t>
            </a:r>
            <a:r>
              <a:rPr lang="en-US" altLang="zh-CN" sz="2000" b="1" dirty="0" err="1">
                <a:latin typeface="微软雅黑" panose="020B0503020204020204" pitchFamily="34" charset="-122"/>
                <a:ea typeface="微软雅黑" panose="020B0503020204020204" pitchFamily="34" charset="-122"/>
              </a:rPr>
              <a:t>obs</a:t>
            </a:r>
            <a:r>
              <a:rPr lang="en-US" altLang="zh-CN" sz="2000" b="1" dirty="0">
                <a:latin typeface="微软雅黑" panose="020B0503020204020204" pitchFamily="34" charset="-122"/>
                <a:ea typeface="微软雅黑" panose="020B0503020204020204" pitchFamily="34" charset="-122"/>
              </a:rPr>
              <a:t>: Observer)</a:t>
            </a:r>
          </a:p>
          <a:p>
            <a:r>
              <a:rPr lang="en-US" altLang="zh-CN" sz="2000" b="1" dirty="0" err="1">
                <a:latin typeface="微软雅黑" panose="020B0503020204020204" pitchFamily="34" charset="-122"/>
                <a:ea typeface="微软雅黑" panose="020B0503020204020204" pitchFamily="34" charset="-122"/>
              </a:rPr>
              <a:t>unRegister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obs:Observer</a:t>
            </a:r>
            <a:r>
              <a:rPr lang="en-US" altLang="zh-CN" sz="2000" b="1" dirty="0">
                <a:latin typeface="微软雅黑" panose="020B0503020204020204" pitchFamily="34" charset="-122"/>
                <a:ea typeface="微软雅黑" panose="020B0503020204020204" pitchFamily="34" charset="-122"/>
              </a:rPr>
              <a:t>)</a:t>
            </a:r>
          </a:p>
        </p:txBody>
      </p:sp>
      <p:sp>
        <p:nvSpPr>
          <p:cNvPr id="15365" name="AutoShape 12"/>
          <p:cNvSpPr>
            <a:spLocks noChangeArrowheads="1"/>
          </p:cNvSpPr>
          <p:nvPr/>
        </p:nvSpPr>
        <p:spPr bwMode="auto">
          <a:xfrm>
            <a:off x="8838082" y="2737392"/>
            <a:ext cx="252413" cy="252412"/>
          </a:xfrm>
          <a:prstGeom prst="upArrow">
            <a:avLst>
              <a:gd name="adj1" fmla="val 0"/>
              <a:gd name="adj2" fmla="val 62898"/>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15366" name="Line 14"/>
          <p:cNvSpPr>
            <a:spLocks noChangeShapeType="1"/>
          </p:cNvSpPr>
          <p:nvPr/>
        </p:nvSpPr>
        <p:spPr bwMode="auto">
          <a:xfrm>
            <a:off x="7079194" y="2998788"/>
            <a:ext cx="352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67" name="Line 15"/>
          <p:cNvSpPr>
            <a:spLocks noChangeShapeType="1"/>
          </p:cNvSpPr>
          <p:nvPr/>
        </p:nvSpPr>
        <p:spPr bwMode="auto">
          <a:xfrm>
            <a:off x="7066490" y="3008313"/>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68" name="Rectangle 10"/>
          <p:cNvSpPr>
            <a:spLocks noChangeArrowheads="1"/>
          </p:cNvSpPr>
          <p:nvPr/>
        </p:nvSpPr>
        <p:spPr bwMode="auto">
          <a:xfrm>
            <a:off x="7339744" y="1811338"/>
            <a:ext cx="3308521" cy="576262"/>
          </a:xfrm>
          <a:prstGeom prst="rect">
            <a:avLst/>
          </a:prstGeom>
          <a:solidFill>
            <a:schemeClr val="bg1"/>
          </a:solidFill>
          <a:ln w="12700">
            <a:solidFill>
              <a:schemeClr val="tx1"/>
            </a:solidFill>
            <a:miter lim="800000"/>
            <a:headEnd type="none" w="sm" len="sm"/>
            <a:tailEnd type="none" w="sm" len="sm"/>
          </a:ln>
        </p:spPr>
        <p:txBody>
          <a:bodyPr tIns="0" bIns="0" anchor="ctr"/>
          <a:lstStyle/>
          <a:p>
            <a:pPr algn="ctr">
              <a:lnSpc>
                <a:spcPts val="1800"/>
              </a:lnSpc>
            </a:pPr>
            <a:r>
              <a:rPr lang="en-US" altLang="zh-CN" sz="2000" b="1" dirty="0">
                <a:latin typeface="微软雅黑" panose="020B0503020204020204" pitchFamily="34" charset="-122"/>
                <a:ea typeface="微软雅黑" panose="020B0503020204020204" pitchFamily="34" charset="-122"/>
              </a:rPr>
              <a:t>&lt;&lt;interface&gt;&gt;</a:t>
            </a:r>
          </a:p>
          <a:p>
            <a:pPr algn="ctr">
              <a:lnSpc>
                <a:spcPts val="1800"/>
              </a:lnSpc>
            </a:pPr>
            <a:r>
              <a:rPr lang="en-US" altLang="zh-CN" sz="2400" b="1" dirty="0">
                <a:latin typeface="微软雅黑" panose="020B0503020204020204" pitchFamily="34" charset="-122"/>
                <a:ea typeface="微软雅黑" panose="020B0503020204020204" pitchFamily="34" charset="-122"/>
              </a:rPr>
              <a:t>Observer</a:t>
            </a:r>
          </a:p>
        </p:txBody>
      </p:sp>
      <p:sp>
        <p:nvSpPr>
          <p:cNvPr id="16" name="Rectangle 17"/>
          <p:cNvSpPr>
            <a:spLocks noChangeArrowheads="1"/>
          </p:cNvSpPr>
          <p:nvPr/>
        </p:nvSpPr>
        <p:spPr bwMode="auto">
          <a:xfrm>
            <a:off x="7342917" y="2397125"/>
            <a:ext cx="3304101" cy="3492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a:effectLst>
                  <a:outerShdw blurRad="38100" dist="38100" dir="2700000" algn="tl">
                    <a:srgbClr val="FFFFFF"/>
                  </a:outerShdw>
                </a:effectLst>
                <a:latin typeface="微软雅黑" panose="020B0503020204020204" pitchFamily="34" charset="-122"/>
                <a:ea typeface="微软雅黑" panose="020B0503020204020204" pitchFamily="34" charset="-122"/>
              </a:rPr>
              <a:t>update( s: Observable)</a:t>
            </a:r>
          </a:p>
        </p:txBody>
      </p:sp>
      <p:sp>
        <p:nvSpPr>
          <p:cNvPr id="18" name="Rectangle 11"/>
          <p:cNvSpPr>
            <a:spLocks noChangeArrowheads="1"/>
          </p:cNvSpPr>
          <p:nvPr/>
        </p:nvSpPr>
        <p:spPr bwMode="auto">
          <a:xfrm>
            <a:off x="5518149" y="3236913"/>
            <a:ext cx="3200337" cy="400050"/>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Observer1</a:t>
            </a:r>
          </a:p>
        </p:txBody>
      </p:sp>
      <p:sp>
        <p:nvSpPr>
          <p:cNvPr id="19" name="Rectangle 18"/>
          <p:cNvSpPr>
            <a:spLocks noChangeArrowheads="1"/>
          </p:cNvSpPr>
          <p:nvPr/>
        </p:nvSpPr>
        <p:spPr bwMode="auto">
          <a:xfrm>
            <a:off x="5518149" y="4048125"/>
            <a:ext cx="3200337" cy="4381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a:effectLst>
                  <a:outerShdw blurRad="38100" dist="38100" dir="2700000" algn="tl">
                    <a:srgbClr val="FFFFFF"/>
                  </a:outerShdw>
                </a:effectLst>
                <a:latin typeface="微软雅黑" panose="020B0503020204020204" pitchFamily="34" charset="-122"/>
                <a:ea typeface="微软雅黑" panose="020B0503020204020204" pitchFamily="34" charset="-122"/>
              </a:rPr>
              <a:t>update( s: Observable)</a:t>
            </a:r>
          </a:p>
        </p:txBody>
      </p:sp>
      <p:grpSp>
        <p:nvGrpSpPr>
          <p:cNvPr id="3" name="组合 59"/>
          <p:cNvGrpSpPr>
            <a:grpSpLocks/>
          </p:cNvGrpSpPr>
          <p:nvPr/>
        </p:nvGrpSpPr>
        <p:grpSpPr bwMode="auto">
          <a:xfrm>
            <a:off x="3194050" y="4343400"/>
            <a:ext cx="3163888" cy="793751"/>
            <a:chOff x="1670719" y="4365104"/>
            <a:chExt cx="3658965" cy="670049"/>
          </a:xfrm>
        </p:grpSpPr>
        <p:sp>
          <p:nvSpPr>
            <p:cNvPr id="15373" name="Line 23"/>
            <p:cNvSpPr>
              <a:spLocks noChangeShapeType="1"/>
            </p:cNvSpPr>
            <p:nvPr/>
          </p:nvSpPr>
          <p:spPr bwMode="auto">
            <a:xfrm>
              <a:off x="5329684" y="4365104"/>
              <a:ext cx="0" cy="670049"/>
            </a:xfrm>
            <a:prstGeom prst="line">
              <a:avLst/>
            </a:prstGeom>
            <a:noFill/>
            <a:ln w="3175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74" name="Line 25"/>
            <p:cNvSpPr>
              <a:spLocks noChangeShapeType="1"/>
            </p:cNvSpPr>
            <p:nvPr/>
          </p:nvSpPr>
          <p:spPr bwMode="auto">
            <a:xfrm flipH="1">
              <a:off x="1670719" y="5035153"/>
              <a:ext cx="3658964" cy="0"/>
            </a:xfrm>
            <a:prstGeom prst="line">
              <a:avLst/>
            </a:prstGeom>
            <a:noFill/>
            <a:ln w="31750">
              <a:solidFill>
                <a:srgbClr val="C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7" name="Text Box 27"/>
          <p:cNvSpPr txBox="1">
            <a:spLocks noChangeArrowheads="1"/>
          </p:cNvSpPr>
          <p:nvPr/>
        </p:nvSpPr>
        <p:spPr bwMode="auto">
          <a:xfrm>
            <a:off x="4989514" y="4721226"/>
            <a:ext cx="1368425" cy="366713"/>
          </a:xfrm>
          <a:prstGeom prst="rect">
            <a:avLst/>
          </a:prstGeom>
          <a:noFill/>
          <a:ln>
            <a:noFill/>
          </a:ln>
          <a:effectLst/>
        </p:spPr>
        <p:txBody>
          <a:bodyPr>
            <a:spAutoFit/>
          </a:bodyPr>
          <a:lstStyle/>
          <a:p>
            <a:pPr>
              <a:spcBef>
                <a:spcPct val="50000"/>
              </a:spcBef>
              <a:defRPr/>
            </a:pP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利用</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a:t>
            </a:r>
            <a:r>
              <a:rPr lang="zh-CN" altLang="en-US"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endPar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376" name="Line 36"/>
          <p:cNvSpPr>
            <a:spLocks noChangeShapeType="1"/>
          </p:cNvSpPr>
          <p:nvPr/>
        </p:nvSpPr>
        <p:spPr bwMode="auto">
          <a:xfrm>
            <a:off x="10614127" y="3005138"/>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Rectangle 35"/>
          <p:cNvSpPr>
            <a:spLocks noChangeArrowheads="1"/>
          </p:cNvSpPr>
          <p:nvPr/>
        </p:nvSpPr>
        <p:spPr bwMode="auto">
          <a:xfrm>
            <a:off x="8838082" y="3213719"/>
            <a:ext cx="3103441" cy="41751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Observer2</a:t>
            </a:r>
          </a:p>
        </p:txBody>
      </p:sp>
      <p:sp>
        <p:nvSpPr>
          <p:cNvPr id="32" name="Rectangle 37"/>
          <p:cNvSpPr>
            <a:spLocks noChangeArrowheads="1"/>
          </p:cNvSpPr>
          <p:nvPr/>
        </p:nvSpPr>
        <p:spPr bwMode="auto">
          <a:xfrm>
            <a:off x="8838082" y="3962311"/>
            <a:ext cx="3103441" cy="484188"/>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 s: Observable)</a:t>
            </a:r>
          </a:p>
        </p:txBody>
      </p:sp>
      <p:sp>
        <p:nvSpPr>
          <p:cNvPr id="33" name="Text Box 38"/>
          <p:cNvSpPr txBox="1">
            <a:spLocks noChangeArrowheads="1"/>
          </p:cNvSpPr>
          <p:nvPr/>
        </p:nvSpPr>
        <p:spPr bwMode="auto">
          <a:xfrm>
            <a:off x="5016501" y="5549900"/>
            <a:ext cx="4392613" cy="400050"/>
          </a:xfrm>
          <a:prstGeom prst="rect">
            <a:avLst/>
          </a:prstGeom>
          <a:noFill/>
          <a:ln>
            <a:noFill/>
          </a:ln>
          <a:effectLst/>
        </p:spPr>
        <p:txBody>
          <a:bodyPr>
            <a:spAutoFit/>
          </a:bodyPr>
          <a:lstStyle/>
          <a:p>
            <a:pPr>
              <a:spcBef>
                <a:spcPct val="50000"/>
              </a:spcBef>
              <a:defRPr/>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update</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将</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传入到</a:t>
            </a:r>
            <a:r>
              <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Observer1</a:t>
            </a:r>
            <a:r>
              <a:rPr lang="zh-CN" altLang="en-US"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中</a:t>
            </a:r>
            <a:endPar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5379" name="Line 42"/>
          <p:cNvSpPr>
            <a:spLocks noChangeShapeType="1"/>
          </p:cNvSpPr>
          <p:nvPr/>
        </p:nvSpPr>
        <p:spPr bwMode="auto">
          <a:xfrm>
            <a:off x="3120191" y="1401763"/>
            <a:ext cx="1588" cy="46355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AutoShape 43"/>
          <p:cNvSpPr>
            <a:spLocks noChangeArrowheads="1"/>
          </p:cNvSpPr>
          <p:nvPr/>
        </p:nvSpPr>
        <p:spPr bwMode="auto">
          <a:xfrm>
            <a:off x="5184364" y="627927"/>
            <a:ext cx="4622827" cy="1044574"/>
          </a:xfrm>
          <a:prstGeom prst="foldedCorner">
            <a:avLst>
              <a:gd name="adj" fmla="val 12500"/>
            </a:avLst>
          </a:prstGeom>
          <a:solidFill>
            <a:srgbClr val="FFFFFF"/>
          </a:solidFill>
          <a:ln w="12700">
            <a:solidFill>
              <a:schemeClr val="tx1"/>
            </a:solidFill>
            <a:round/>
            <a:headEnd type="none" w="sm" len="sm"/>
            <a:tailEnd type="none" w="sm" len="sm"/>
          </a:ln>
        </p:spPr>
        <p:txBody>
          <a:bodyPr wrap="none" anchor="ctr"/>
          <a:lstStyle/>
          <a:p>
            <a:r>
              <a:rPr lang="en-US" altLang="zh-CN" sz="2000" b="1" dirty="0">
                <a:latin typeface="微软雅黑" panose="020B0503020204020204" pitchFamily="34" charset="-122"/>
                <a:ea typeface="微软雅黑" panose="020B0503020204020204" pitchFamily="34" charset="-122"/>
              </a:rPr>
              <a:t>Observable S = new Subject();</a:t>
            </a:r>
          </a:p>
          <a:p>
            <a:r>
              <a:rPr lang="en-US" altLang="zh-CN" sz="2000" b="1" dirty="0">
                <a:latin typeface="微软雅黑" panose="020B0503020204020204" pitchFamily="34" charset="-122"/>
                <a:ea typeface="微软雅黑" panose="020B0503020204020204" pitchFamily="34" charset="-122"/>
              </a:rPr>
              <a:t>Observer O = new Observer1();</a:t>
            </a:r>
          </a:p>
          <a:p>
            <a:r>
              <a:rPr lang="en-US" altLang="zh-CN" sz="2000" b="1" dirty="0" err="1">
                <a:solidFill>
                  <a:srgbClr val="0000CC"/>
                </a:solidFill>
                <a:latin typeface="微软雅黑" panose="020B0503020204020204" pitchFamily="34" charset="-122"/>
                <a:ea typeface="微软雅黑" panose="020B0503020204020204" pitchFamily="34" charset="-122"/>
              </a:rPr>
              <a:t>S.register</a:t>
            </a:r>
            <a:r>
              <a:rPr lang="en-US" altLang="zh-CN" sz="2000" b="1" dirty="0">
                <a:solidFill>
                  <a:srgbClr val="0000CC"/>
                </a:solidFill>
                <a:latin typeface="微软雅黑" panose="020B0503020204020204" pitchFamily="34" charset="-122"/>
                <a:ea typeface="微软雅黑" panose="020B0503020204020204" pitchFamily="34" charset="-122"/>
              </a:rPr>
              <a:t>(O);</a:t>
            </a:r>
          </a:p>
        </p:txBody>
      </p:sp>
      <p:sp>
        <p:nvSpPr>
          <p:cNvPr id="15381" name="Line 44"/>
          <p:cNvSpPr>
            <a:spLocks noChangeShapeType="1"/>
          </p:cNvSpPr>
          <p:nvPr/>
        </p:nvSpPr>
        <p:spPr bwMode="auto">
          <a:xfrm flipV="1">
            <a:off x="3815939" y="1173163"/>
            <a:ext cx="13684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5382" name="Rectangle 41"/>
          <p:cNvSpPr>
            <a:spLocks noChangeArrowheads="1"/>
          </p:cNvSpPr>
          <p:nvPr/>
        </p:nvSpPr>
        <p:spPr bwMode="auto">
          <a:xfrm>
            <a:off x="2401055" y="968375"/>
            <a:ext cx="1366837" cy="433388"/>
          </a:xfrm>
          <a:prstGeom prst="rect">
            <a:avLst/>
          </a:prstGeom>
          <a:solidFill>
            <a:srgbClr val="FFFF00">
              <a:alpha val="40000"/>
            </a:srgbClr>
          </a:solidFill>
          <a:ln w="12700">
            <a:solidFill>
              <a:schemeClr val="tx1">
                <a:alpha val="38000"/>
              </a:schemeClr>
            </a:solidFill>
            <a:miter lim="800000"/>
            <a:headEnd type="none" w="sm" len="sm"/>
            <a:tailEnd type="none" w="sm" len="sm"/>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Client</a:t>
            </a:r>
          </a:p>
        </p:txBody>
      </p:sp>
      <p:grpSp>
        <p:nvGrpSpPr>
          <p:cNvPr id="5" name="组合 61"/>
          <p:cNvGrpSpPr>
            <a:grpSpLocks/>
          </p:cNvGrpSpPr>
          <p:nvPr/>
        </p:nvGrpSpPr>
        <p:grpSpPr bwMode="auto">
          <a:xfrm>
            <a:off x="4006850" y="4343401"/>
            <a:ext cx="3168650" cy="1116013"/>
            <a:chOff x="2483296" y="4196753"/>
            <a:chExt cx="3168650" cy="1116001"/>
          </a:xfrm>
        </p:grpSpPr>
        <p:cxnSp>
          <p:nvCxnSpPr>
            <p:cNvPr id="15384" name="直接连接符 51"/>
            <p:cNvCxnSpPr>
              <a:cxnSpLocks noChangeShapeType="1"/>
            </p:cNvCxnSpPr>
            <p:nvPr/>
          </p:nvCxnSpPr>
          <p:spPr bwMode="auto">
            <a:xfrm>
              <a:off x="2483296" y="5292700"/>
              <a:ext cx="3168650" cy="0"/>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15385" name="直接箭头连接符 53"/>
            <p:cNvCxnSpPr>
              <a:cxnSpLocks noChangeShapeType="1"/>
            </p:cNvCxnSpPr>
            <p:nvPr/>
          </p:nvCxnSpPr>
          <p:spPr bwMode="auto">
            <a:xfrm flipV="1">
              <a:off x="5651946" y="4196753"/>
              <a:ext cx="0" cy="1116001"/>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sp>
        <p:nvSpPr>
          <p:cNvPr id="57" name="Rectangle 6"/>
          <p:cNvSpPr>
            <a:spLocks noChangeArrowheads="1"/>
          </p:cNvSpPr>
          <p:nvPr/>
        </p:nvSpPr>
        <p:spPr bwMode="auto">
          <a:xfrm>
            <a:off x="1338019" y="4438651"/>
            <a:ext cx="3678481"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 (</a:t>
            </a:r>
            <a:r>
              <a:rPr lang="zh-CN" altLang="en-US"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观察者对象</a:t>
            </a: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61" name="Rectangle 11"/>
          <p:cNvSpPr>
            <a:spLocks noChangeArrowheads="1"/>
          </p:cNvSpPr>
          <p:nvPr/>
        </p:nvSpPr>
        <p:spPr bwMode="auto">
          <a:xfrm>
            <a:off x="5518149" y="3644900"/>
            <a:ext cx="3200337" cy="400050"/>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r>
              <a:rPr lang="en-US" altLang="zh-CN"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a:t>
            </a:r>
            <a:r>
              <a:rPr lang="zh-CN" altLang="en-US"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主题对象</a:t>
            </a:r>
            <a:r>
              <a:rPr lang="en-US" altLang="zh-CN"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37" name="Rectangle 40"/>
          <p:cNvSpPr>
            <a:spLocks noGrp="1" noChangeArrowheads="1"/>
          </p:cNvSpPr>
          <p:nvPr>
            <p:ph type="title"/>
          </p:nvPr>
        </p:nvSpPr>
        <p:spPr>
          <a:xfrm>
            <a:off x="865983" y="229394"/>
            <a:ext cx="3655776" cy="417513"/>
          </a:xfrm>
        </p:spPr>
        <p:txBody>
          <a:bodyPr>
            <a:normAutofit fontScale="90000"/>
          </a:bodyPr>
          <a:lstStyle/>
          <a:p>
            <a:pPr eaLnBrk="1" hangingPunct="1">
              <a:defRPr/>
            </a:pPr>
            <a:r>
              <a:rPr lang="en-US" altLang="zh-CN" sz="3200" b="1" dirty="0">
                <a:effectLst>
                  <a:outerShdw blurRad="38100" dist="38100" dir="2700000" algn="tl">
                    <a:srgbClr val="C0C0C0"/>
                  </a:outerShdw>
                </a:effectLst>
              </a:rPr>
              <a:t>2. Observer Pattern</a:t>
            </a:r>
            <a:endParaRPr lang="zh-CN" altLang="en-US" sz="3200" b="1" dirty="0">
              <a:effectLst>
                <a:outerShdw blurRad="38100" dist="38100" dir="2700000" algn="tl">
                  <a:srgbClr val="C0C0C0"/>
                </a:outerShdw>
              </a:effectLst>
            </a:endParaRPr>
          </a:p>
        </p:txBody>
      </p:sp>
      <p:sp>
        <p:nvSpPr>
          <p:cNvPr id="38" name="Text Box 38"/>
          <p:cNvSpPr txBox="1">
            <a:spLocks noChangeArrowheads="1"/>
          </p:cNvSpPr>
          <p:nvPr/>
        </p:nvSpPr>
        <p:spPr bwMode="auto">
          <a:xfrm>
            <a:off x="4151313" y="6237288"/>
            <a:ext cx="4641850" cy="461962"/>
          </a:xfrm>
          <a:prstGeom prst="rect">
            <a:avLst/>
          </a:prstGeom>
          <a:noFill/>
          <a:ln>
            <a:noFill/>
          </a:ln>
          <a:effectLst/>
        </p:spPr>
        <p:txBody>
          <a:bodyPr>
            <a:spAutoFit/>
          </a:bodyPr>
          <a:lstStyle/>
          <a:p>
            <a:pPr algn="ctr">
              <a:spcBef>
                <a:spcPct val="50000"/>
              </a:spcBef>
              <a:defRPr/>
            </a:pP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观察者模式的典型交互</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Rectangle 37"/>
          <p:cNvSpPr>
            <a:spLocks noChangeArrowheads="1"/>
          </p:cNvSpPr>
          <p:nvPr/>
        </p:nvSpPr>
        <p:spPr bwMode="auto">
          <a:xfrm>
            <a:off x="8845630" y="3629707"/>
            <a:ext cx="3103441" cy="3240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endParaRPr lang="en-US" altLang="zh-CN" sz="16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343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 calcmode="lin" valueType="num">
                                      <p:cBhvr additive="base">
                                        <p:cTn id="7" dur="500" fill="hold"/>
                                        <p:tgtEl>
                                          <p:spTgt spid="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
                                            <p:txEl>
                                              <p:pRg st="0" end="0"/>
                                            </p:txEl>
                                          </p:spTgt>
                                        </p:tgtEl>
                                        <p:attrNameLst>
                                          <p:attrName>style.visibility</p:attrName>
                                        </p:attrNameLst>
                                      </p:cBhvr>
                                      <p:to>
                                        <p:strVal val="visible"/>
                                      </p:to>
                                    </p:set>
                                    <p:anim calcmode="lin" valueType="num">
                                      <p:cBhvr additive="base">
                                        <p:cTn id="13"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1">
                                            <p:txEl>
                                              <p:pRg st="0" end="0"/>
                                            </p:txEl>
                                          </p:spTgt>
                                        </p:tgtEl>
                                        <p:attrNameLst>
                                          <p:attrName>style.visibility</p:attrName>
                                        </p:attrNameLst>
                                      </p:cBhvr>
                                      <p:to>
                                        <p:strVal val="visible"/>
                                      </p:to>
                                    </p:set>
                                    <p:anim calcmode="lin" valueType="num">
                                      <p:cBhvr additive="base">
                                        <p:cTn id="31"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1981200" y="274639"/>
            <a:ext cx="8229600" cy="777875"/>
          </a:xfrm>
        </p:spPr>
        <p:txBody>
          <a:bodyPr/>
          <a:lstStyle/>
          <a:p>
            <a:pPr eaLnBrk="1" hangingPunct="1">
              <a:defRPr/>
            </a:pPr>
            <a:r>
              <a:rPr lang="en-US" altLang="zh-CN" sz="3200" b="1" dirty="0">
                <a:effectLst>
                  <a:outerShdw blurRad="38100" dist="38100" dir="2700000" algn="tl">
                    <a:srgbClr val="C0C0C0"/>
                  </a:outerShdw>
                </a:effectLst>
              </a:rPr>
              <a:t>2. Observer Pattern</a:t>
            </a:r>
            <a:endParaRPr lang="zh-CN" altLang="en-US" sz="3200" b="1" dirty="0">
              <a:effectLst>
                <a:outerShdw blurRad="38100" dist="38100" dir="2700000" algn="tl">
                  <a:srgbClr val="C0C0C0"/>
                </a:outerShdw>
              </a:effectLst>
            </a:endParaRPr>
          </a:p>
        </p:txBody>
      </p:sp>
      <p:sp>
        <p:nvSpPr>
          <p:cNvPr id="614403" name="Rectangle 3"/>
          <p:cNvSpPr>
            <a:spLocks noGrp="1" noChangeArrowheads="1"/>
          </p:cNvSpPr>
          <p:nvPr>
            <p:ph idx="1"/>
          </p:nvPr>
        </p:nvSpPr>
        <p:spPr>
          <a:xfrm>
            <a:off x="592854" y="1196977"/>
            <a:ext cx="10941262" cy="3501772"/>
          </a:xfrm>
        </p:spPr>
        <p:txBody>
          <a:bodyPr>
            <a:normAutofit/>
          </a:bodyPr>
          <a:lstStyle/>
          <a:p>
            <a:pPr marL="609600" indent="-609600">
              <a:lnSpc>
                <a:spcPct val="120000"/>
              </a:lnSpc>
              <a:spcAft>
                <a:spcPts val="600"/>
              </a:spcAft>
              <a:buNone/>
            </a:pPr>
            <a:r>
              <a:rPr lang="en-US" altLang="zh-CN" b="1" dirty="0">
                <a:solidFill>
                  <a:srgbClr val="0000CC"/>
                </a:solidFill>
                <a:latin typeface="微软雅黑" panose="020B0503020204020204" pitchFamily="34" charset="-122"/>
                <a:ea typeface="微软雅黑" panose="020B0503020204020204" pitchFamily="34" charset="-122"/>
              </a:rPr>
              <a:t>Note 1:</a:t>
            </a:r>
          </a:p>
          <a:p>
            <a:pPr marL="609600" indent="-609600">
              <a:lnSpc>
                <a:spcPct val="120000"/>
              </a:lnSpc>
              <a:spcAft>
                <a:spcPts val="600"/>
              </a:spcAft>
              <a:buFontTx/>
              <a:buAutoNum type="arabicPeriod"/>
            </a:pPr>
            <a:r>
              <a:rPr lang="zh-CN" altLang="en-US" b="1" dirty="0">
                <a:latin typeface="微软雅黑" panose="020B0503020204020204" pitchFamily="34" charset="-122"/>
                <a:ea typeface="微软雅黑" panose="020B0503020204020204" pitchFamily="34" charset="-122"/>
              </a:rPr>
              <a:t>一个</a:t>
            </a:r>
            <a:r>
              <a:rPr lang="zh-CN" altLang="en-US" b="1" dirty="0" smtClean="0">
                <a:latin typeface="微软雅黑" panose="020B0503020204020204" pitchFamily="34" charset="-122"/>
                <a:ea typeface="微软雅黑" panose="020B0503020204020204" pitchFamily="34" charset="-122"/>
              </a:rPr>
              <a:t>主题</a:t>
            </a:r>
            <a:r>
              <a:rPr lang="en-US" altLang="zh-CN" b="1" dirty="0" smtClean="0">
                <a:latin typeface="微软雅黑" panose="020B0503020204020204" pitchFamily="34" charset="-122"/>
                <a:ea typeface="微软雅黑" panose="020B0503020204020204" pitchFamily="34" charset="-122"/>
              </a:rPr>
              <a:t>(subject)</a:t>
            </a:r>
            <a:r>
              <a:rPr lang="zh-CN" altLang="en-US" b="1" dirty="0" smtClean="0">
                <a:latin typeface="微软雅黑" panose="020B0503020204020204" pitchFamily="34" charset="-122"/>
                <a:ea typeface="微软雅黑" panose="020B0503020204020204" pitchFamily="34" charset="-122"/>
              </a:rPr>
              <a:t>可以</a:t>
            </a:r>
            <a:r>
              <a:rPr lang="zh-CN" altLang="en-US" b="1" dirty="0">
                <a:latin typeface="微软雅黑" panose="020B0503020204020204" pitchFamily="34" charset="-122"/>
                <a:ea typeface="微软雅黑" panose="020B0503020204020204" pitchFamily="34" charset="-122"/>
              </a:rPr>
              <a:t>有多个观察</a:t>
            </a:r>
            <a:r>
              <a:rPr lang="zh-CN" altLang="en-US" b="1" dirty="0" smtClean="0">
                <a:latin typeface="微软雅黑" panose="020B0503020204020204" pitchFamily="34" charset="-122"/>
                <a:ea typeface="微软雅黑" panose="020B0503020204020204" pitchFamily="34" charset="-122"/>
              </a:rPr>
              <a:t>者</a:t>
            </a:r>
            <a:r>
              <a:rPr lang="en-US" altLang="zh-CN" b="1" dirty="0" smtClean="0">
                <a:latin typeface="微软雅黑" panose="020B0503020204020204" pitchFamily="34" charset="-122"/>
                <a:ea typeface="微软雅黑" panose="020B0503020204020204" pitchFamily="34" charset="-122"/>
              </a:rPr>
              <a:t>(observer)</a:t>
            </a:r>
            <a:r>
              <a:rPr lang="zh-CN" altLang="en-US" b="1" dirty="0" smtClean="0">
                <a:latin typeface="微软雅黑" panose="020B0503020204020204" pitchFamily="34" charset="-122"/>
                <a:ea typeface="微软雅黑" panose="020B0503020204020204" pitchFamily="34" charset="-122"/>
              </a:rPr>
              <a:t>，当</a:t>
            </a:r>
            <a:r>
              <a:rPr lang="en-US" altLang="zh-CN" b="1" dirty="0" smtClean="0">
                <a:latin typeface="微软雅黑" panose="020B0503020204020204" pitchFamily="34" charset="-122"/>
                <a:ea typeface="微软雅黑" panose="020B0503020204020204" pitchFamily="34" charset="-122"/>
              </a:rPr>
              <a:t>subject</a:t>
            </a:r>
            <a:r>
              <a:rPr lang="zh-CN" altLang="en-US" b="1" dirty="0" smtClean="0">
                <a:latin typeface="微软雅黑" panose="020B0503020204020204" pitchFamily="34" charset="-122"/>
                <a:ea typeface="微软雅黑" panose="020B0503020204020204" pitchFamily="34" charset="-122"/>
              </a:rPr>
              <a:t>的状态发生改变了时候，每个</a:t>
            </a:r>
            <a:r>
              <a:rPr lang="en-US" altLang="zh-CN" b="1" dirty="0">
                <a:latin typeface="微软雅黑" panose="020B0503020204020204" pitchFamily="34" charset="-122"/>
                <a:ea typeface="微软雅黑" panose="020B0503020204020204" pitchFamily="34" charset="-122"/>
              </a:rPr>
              <a:t>observer</a:t>
            </a:r>
            <a:r>
              <a:rPr lang="zh-CN" altLang="en-US" b="1" dirty="0" smtClean="0">
                <a:latin typeface="微软雅黑" panose="020B0503020204020204" pitchFamily="34" charset="-122"/>
                <a:ea typeface="微软雅黑" panose="020B0503020204020204" pitchFamily="34" charset="-122"/>
              </a:rPr>
              <a:t>都</a:t>
            </a:r>
            <a:r>
              <a:rPr lang="zh-CN" altLang="en-US" b="1" dirty="0">
                <a:latin typeface="微软雅黑" panose="020B0503020204020204" pitchFamily="34" charset="-122"/>
                <a:ea typeface="微软雅黑" panose="020B0503020204020204" pitchFamily="34" charset="-122"/>
              </a:rPr>
              <a:t>需要</a:t>
            </a:r>
            <a:r>
              <a:rPr lang="zh-CN" altLang="en-US" b="1" dirty="0" smtClean="0">
                <a:latin typeface="微软雅黑" panose="020B0503020204020204" pitchFamily="34" charset="-122"/>
                <a:ea typeface="微软雅黑" panose="020B0503020204020204" pitchFamily="34" charset="-122"/>
              </a:rPr>
              <a:t>知道</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被通知</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609600" indent="-609600">
              <a:lnSpc>
                <a:spcPct val="120000"/>
              </a:lnSpc>
              <a:spcAft>
                <a:spcPts val="600"/>
              </a:spcAft>
              <a:buFontTx/>
              <a:buAutoNum type="arabicPeriod"/>
            </a:pPr>
            <a:r>
              <a:rPr lang="zh-CN" altLang="en-US" b="1" dirty="0">
                <a:latin typeface="微软雅黑" panose="020B0503020204020204" pitchFamily="34" charset="-122"/>
                <a:ea typeface="微软雅黑" panose="020B0503020204020204" pitchFamily="34" charset="-122"/>
              </a:rPr>
              <a:t>主题保持一个动态列表，记录已经注册的观察</a:t>
            </a:r>
            <a:r>
              <a:rPr lang="zh-CN" altLang="en-US" b="1" dirty="0" smtClean="0">
                <a:latin typeface="微软雅黑" panose="020B0503020204020204" pitchFamily="34" charset="-122"/>
                <a:ea typeface="微软雅黑" panose="020B0503020204020204" pitchFamily="34" charset="-122"/>
              </a:rPr>
              <a:t>者（不要数组</a:t>
            </a:r>
            <a:r>
              <a:rPr lang="en-US" altLang="zh-CN" b="1" dirty="0" smtClean="0">
                <a:latin typeface="微软雅黑" panose="020B0503020204020204" pitchFamily="34" charset="-122"/>
                <a:ea typeface="微软雅黑" panose="020B0503020204020204" pitchFamily="34" charset="-122"/>
              </a:rPr>
              <a:t>String[]</a:t>
            </a:r>
            <a:r>
              <a:rPr lang="zh-CN" altLang="en-US" b="1" dirty="0" smtClean="0">
                <a:latin typeface="微软雅黑" panose="020B0503020204020204" pitchFamily="34" charset="-122"/>
                <a:ea typeface="微软雅黑" panose="020B0503020204020204" pitchFamily="34" charset="-122"/>
              </a:rPr>
              <a:t>，而是需要一个长度是弹性的列表</a:t>
            </a:r>
            <a:r>
              <a:rPr lang="en-US" altLang="zh-CN" b="1" dirty="0" err="1" smtClean="0">
                <a:latin typeface="微软雅黑" panose="020B0503020204020204" pitchFamily="34" charset="-122"/>
                <a:ea typeface="微软雅黑" panose="020B0503020204020204" pitchFamily="34" charset="-122"/>
              </a:rPr>
              <a:t>ArrayList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3865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14403">
                                            <p:txEl>
                                              <p:pRg st="2" end="2"/>
                                            </p:txEl>
                                          </p:spTgt>
                                        </p:tgtEl>
                                        <p:attrNameLst>
                                          <p:attrName>style.visibility</p:attrName>
                                        </p:attrNameLst>
                                      </p:cBhvr>
                                      <p:to>
                                        <p:strVal val="visible"/>
                                      </p:to>
                                    </p:set>
                                    <p:animEffect transition="in" filter="slide(fromBottom)">
                                      <p:cBhvr>
                                        <p:cTn id="7" dur="5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1981200" y="274639"/>
            <a:ext cx="8229600" cy="490537"/>
          </a:xfrm>
        </p:spPr>
        <p:txBody>
          <a:bodyPr/>
          <a:lstStyle/>
          <a:p>
            <a:pPr eaLnBrk="1" hangingPunct="1">
              <a:defRPr/>
            </a:pPr>
            <a:r>
              <a:rPr lang="en-US" altLang="zh-CN" sz="2800" b="1" dirty="0">
                <a:effectLst>
                  <a:outerShdw blurRad="38100" dist="38100" dir="2700000" algn="tl">
                    <a:srgbClr val="C0C0C0"/>
                  </a:outerShdw>
                </a:effectLst>
              </a:rPr>
              <a:t>2. Observer Pattern</a:t>
            </a:r>
            <a:endParaRPr lang="zh-CN" altLang="en-US" sz="2800" b="1" dirty="0">
              <a:effectLst>
                <a:outerShdw blurRad="38100" dist="38100" dir="2700000" algn="tl">
                  <a:srgbClr val="C0C0C0"/>
                </a:outerShdw>
              </a:effectLst>
            </a:endParaRPr>
          </a:p>
        </p:txBody>
      </p:sp>
      <p:sp>
        <p:nvSpPr>
          <p:cNvPr id="616451" name="Rectangle 3"/>
          <p:cNvSpPr>
            <a:spLocks noGrp="1" noChangeArrowheads="1"/>
          </p:cNvSpPr>
          <p:nvPr>
            <p:ph idx="1"/>
          </p:nvPr>
        </p:nvSpPr>
        <p:spPr>
          <a:xfrm>
            <a:off x="479843" y="997202"/>
            <a:ext cx="11253448" cy="4950925"/>
          </a:xfrm>
        </p:spPr>
        <p:txBody>
          <a:bodyPr>
            <a:normAutofit/>
          </a:bodyPr>
          <a:lstStyle/>
          <a:p>
            <a:pPr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观察者模式所包含的必须的活动</a:t>
            </a:r>
            <a:endParaRPr lang="en-US" altLang="zh-CN" sz="2600"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sz="2600" b="1" dirty="0">
                <a:solidFill>
                  <a:srgbClr val="0000CC"/>
                </a:solidFill>
                <a:latin typeface="微软雅黑" panose="020B0503020204020204" pitchFamily="34" charset="-122"/>
                <a:ea typeface="微软雅黑" panose="020B0503020204020204" pitchFamily="34" charset="-122"/>
              </a:rPr>
              <a:t>观察者</a:t>
            </a:r>
            <a:r>
              <a:rPr lang="zh-CN" altLang="en-US" sz="2600" b="1" dirty="0" smtClean="0">
                <a:solidFill>
                  <a:srgbClr val="0000CC"/>
                </a:solidFill>
                <a:latin typeface="微软雅黑" panose="020B0503020204020204" pitchFamily="34" charset="-122"/>
                <a:ea typeface="微软雅黑" panose="020B0503020204020204" pitchFamily="34" charset="-122"/>
              </a:rPr>
              <a:t>必须注册自己 </a:t>
            </a:r>
            <a:r>
              <a:rPr lang="en-US" altLang="zh-CN" sz="2600" b="1" dirty="0" smtClean="0">
                <a:solidFill>
                  <a:srgbClr val="0000CC"/>
                </a:solidFill>
                <a:latin typeface="微软雅黑" panose="020B0503020204020204" pitchFamily="34" charset="-122"/>
                <a:ea typeface="微软雅黑" panose="020B0503020204020204" pitchFamily="34" charset="-122"/>
              </a:rPr>
              <a:t>(Observer </a:t>
            </a:r>
            <a:r>
              <a:rPr lang="en-US" altLang="zh-CN" sz="2600" b="1" dirty="0">
                <a:solidFill>
                  <a:srgbClr val="0000CC"/>
                </a:solidFill>
                <a:latin typeface="微软雅黑" panose="020B0503020204020204" pitchFamily="34" charset="-122"/>
                <a:ea typeface="微软雅黑" panose="020B0503020204020204" pitchFamily="34" charset="-122"/>
              </a:rPr>
              <a:t>must register </a:t>
            </a:r>
            <a:r>
              <a:rPr lang="en-US" altLang="zh-CN" sz="2600" b="1" dirty="0" smtClean="0">
                <a:solidFill>
                  <a:srgbClr val="0000CC"/>
                </a:solidFill>
                <a:latin typeface="微软雅黑" panose="020B0503020204020204" pitchFamily="34" charset="-122"/>
                <a:ea typeface="微软雅黑" panose="020B0503020204020204" pitchFamily="34" charset="-122"/>
              </a:rPr>
              <a:t>itself)</a:t>
            </a:r>
            <a:r>
              <a:rPr lang="zh-CN" altLang="en-US" sz="2600" dirty="0" smtClean="0">
                <a:solidFill>
                  <a:srgbClr val="0000CC"/>
                </a:solidFill>
                <a:latin typeface="微软雅黑" panose="020B0503020204020204" pitchFamily="34" charset="-122"/>
                <a:ea typeface="微软雅黑" panose="020B0503020204020204" pitchFamily="34" charset="-122"/>
              </a:rPr>
              <a:t>：</a:t>
            </a:r>
            <a:endParaRPr lang="zh-CN" altLang="en-US" sz="2600" dirty="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任何</a:t>
            </a:r>
            <a:r>
              <a:rPr lang="zh-CN" altLang="en-US" sz="2600" b="1" dirty="0" smtClean="0">
                <a:latin typeface="微软雅黑" panose="020B0503020204020204" pitchFamily="34" charset="-122"/>
                <a:ea typeface="微软雅黑" panose="020B0503020204020204" pitchFamily="34" charset="-122"/>
              </a:rPr>
              <a:t>对主题状态</a:t>
            </a:r>
            <a:r>
              <a:rPr lang="zh-CN" altLang="en-US" sz="2600" b="1" dirty="0">
                <a:latin typeface="微软雅黑" panose="020B0503020204020204" pitchFamily="34" charset="-122"/>
                <a:ea typeface="微软雅黑" panose="020B0503020204020204" pitchFamily="34" charset="-122"/>
              </a:rPr>
              <a:t>感兴趣的对象都需要明确地将自己注册</a:t>
            </a:r>
            <a:r>
              <a:rPr lang="zh-CN" altLang="en-US" sz="2600" b="1" dirty="0" smtClean="0">
                <a:latin typeface="微软雅黑" panose="020B0503020204020204" pitchFamily="34" charset="-122"/>
                <a:ea typeface="微软雅黑" panose="020B0503020204020204" pitchFamily="34" charset="-122"/>
              </a:rPr>
              <a:t>为主题的</a:t>
            </a:r>
            <a:r>
              <a:rPr lang="zh-CN" altLang="en-US" sz="2600" b="1" dirty="0">
                <a:latin typeface="微软雅黑" panose="020B0503020204020204" pitchFamily="34" charset="-122"/>
                <a:ea typeface="微软雅黑" panose="020B0503020204020204" pitchFamily="34" charset="-122"/>
              </a:rPr>
              <a:t>观察者</a:t>
            </a:r>
            <a:r>
              <a:rPr lang="zh-CN" altLang="en-US" sz="2600" b="1"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 </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sz="2600" b="1" dirty="0" smtClean="0">
                <a:solidFill>
                  <a:srgbClr val="0000CC"/>
                </a:solidFill>
                <a:latin typeface="微软雅黑" panose="020B0503020204020204" pitchFamily="34" charset="-122"/>
                <a:ea typeface="微软雅黑" panose="020B0503020204020204" pitchFamily="34" charset="-122"/>
              </a:rPr>
              <a:t>被观察者必须通知观察者</a:t>
            </a:r>
            <a:r>
              <a:rPr lang="en-US" altLang="zh-CN" sz="2600" b="1" dirty="0" smtClean="0">
                <a:solidFill>
                  <a:srgbClr val="0000CC"/>
                </a:solidFill>
                <a:latin typeface="微软雅黑" panose="020B0503020204020204" pitchFamily="34" charset="-122"/>
                <a:ea typeface="微软雅黑" panose="020B0503020204020204" pitchFamily="34" charset="-122"/>
              </a:rPr>
              <a:t>(Observable </a:t>
            </a:r>
            <a:r>
              <a:rPr lang="en-US" altLang="zh-CN" sz="2600" b="1" dirty="0">
                <a:solidFill>
                  <a:srgbClr val="0000CC"/>
                </a:solidFill>
                <a:latin typeface="微软雅黑" panose="020B0503020204020204" pitchFamily="34" charset="-122"/>
                <a:ea typeface="微软雅黑" panose="020B0503020204020204" pitchFamily="34" charset="-122"/>
              </a:rPr>
              <a:t>must notify the </a:t>
            </a:r>
            <a:r>
              <a:rPr lang="en-US" altLang="zh-CN" sz="2600" b="1" dirty="0" smtClean="0">
                <a:solidFill>
                  <a:srgbClr val="0000CC"/>
                </a:solidFill>
                <a:latin typeface="微软雅黑" panose="020B0503020204020204" pitchFamily="34" charset="-122"/>
                <a:ea typeface="微软雅黑" panose="020B0503020204020204" pitchFamily="34" charset="-122"/>
              </a:rPr>
              <a:t>observers)</a:t>
            </a:r>
            <a:r>
              <a:rPr lang="zh-CN" altLang="en-US" sz="2600" dirty="0" smtClean="0">
                <a:latin typeface="微软雅黑" panose="020B0503020204020204" pitchFamily="34" charset="-122"/>
                <a:ea typeface="微软雅黑" panose="020B0503020204020204" pitchFamily="34" charset="-122"/>
              </a:rPr>
              <a:t>：</a:t>
            </a:r>
            <a:endParaRPr lang="zh-CN" altLang="en-US" sz="2600" dirty="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600" b="1" dirty="0" smtClean="0">
                <a:latin typeface="微软雅黑" panose="020B0503020204020204" pitchFamily="34" charset="-122"/>
                <a:ea typeface="微软雅黑" panose="020B0503020204020204" pitchFamily="34" charset="-122"/>
              </a:rPr>
              <a:t>每当主题对象</a:t>
            </a:r>
            <a:r>
              <a:rPr lang="zh-CN" altLang="en-US" sz="2600" b="1" dirty="0">
                <a:latin typeface="微软雅黑" panose="020B0503020204020204" pitchFamily="34" charset="-122"/>
                <a:ea typeface="微软雅黑" panose="020B0503020204020204" pitchFamily="34" charset="-122"/>
              </a:rPr>
              <a:t>的状态发生变化时，它会通知所有注册的观察者</a:t>
            </a:r>
            <a:r>
              <a:rPr lang="zh-CN" altLang="en-US" sz="2600" b="1" dirty="0" smtClean="0">
                <a:latin typeface="微软雅黑" panose="020B0503020204020204" pitchFamily="34" charset="-122"/>
                <a:ea typeface="微软雅黑" panose="020B0503020204020204" pitchFamily="34" charset="-122"/>
              </a:rPr>
              <a:t>。</a:t>
            </a:r>
            <a:r>
              <a:rPr lang="en-US" altLang="zh-CN" sz="2600" b="1" dirty="0" smtClean="0">
                <a:latin typeface="微软雅黑" panose="020B0503020204020204" pitchFamily="34" charset="-122"/>
                <a:ea typeface="微软雅黑" panose="020B0503020204020204" pitchFamily="34" charset="-122"/>
              </a:rPr>
              <a:t> </a:t>
            </a:r>
            <a:endParaRPr lang="en-US" altLang="zh-CN" sz="2600"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sz="2600" b="1" dirty="0" smtClean="0">
                <a:solidFill>
                  <a:srgbClr val="0000CC"/>
                </a:solidFill>
                <a:latin typeface="微软雅黑" panose="020B0503020204020204" pitchFamily="34" charset="-122"/>
                <a:ea typeface="微软雅黑" panose="020B0503020204020204" pitchFamily="34" charset="-122"/>
              </a:rPr>
              <a:t>一个观察者可以查询被观察者的状态 </a:t>
            </a:r>
            <a:r>
              <a:rPr lang="en-US" altLang="zh-CN" sz="2600" b="1" dirty="0" smtClean="0">
                <a:solidFill>
                  <a:srgbClr val="0000CC"/>
                </a:solidFill>
                <a:latin typeface="微软雅黑" panose="020B0503020204020204" pitchFamily="34" charset="-122"/>
                <a:ea typeface="微软雅黑" panose="020B0503020204020204" pitchFamily="34" charset="-122"/>
              </a:rPr>
              <a:t>(An </a:t>
            </a:r>
            <a:r>
              <a:rPr lang="en-US" altLang="zh-CN" sz="2600" b="1" dirty="0">
                <a:solidFill>
                  <a:srgbClr val="0000CC"/>
                </a:solidFill>
                <a:latin typeface="微软雅黑" panose="020B0503020204020204" pitchFamily="34" charset="-122"/>
                <a:ea typeface="微软雅黑" panose="020B0503020204020204" pitchFamily="34" charset="-122"/>
              </a:rPr>
              <a:t>observer can query about the state of the </a:t>
            </a:r>
            <a:r>
              <a:rPr lang="en-US" altLang="zh-CN" sz="2600" b="1" dirty="0" smtClean="0">
                <a:solidFill>
                  <a:srgbClr val="0000CC"/>
                </a:solidFill>
                <a:latin typeface="微软雅黑" panose="020B0503020204020204" pitchFamily="34" charset="-122"/>
                <a:ea typeface="微软雅黑" panose="020B0503020204020204" pitchFamily="34" charset="-122"/>
              </a:rPr>
              <a:t>observable)</a:t>
            </a:r>
            <a:r>
              <a:rPr lang="zh-CN" altLang="en-US" sz="2600" dirty="0" smtClean="0">
                <a:latin typeface="微软雅黑" panose="020B0503020204020204" pitchFamily="34" charset="-122"/>
                <a:ea typeface="微软雅黑" panose="020B0503020204020204" pitchFamily="34" charset="-122"/>
              </a:rPr>
              <a:t>：</a:t>
            </a:r>
            <a:endParaRPr lang="zh-CN" altLang="en-US" sz="2600" dirty="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在</a:t>
            </a:r>
            <a:r>
              <a:rPr lang="zh-CN" altLang="en-US" sz="2600" b="1" dirty="0" smtClean="0">
                <a:latin typeface="微软雅黑" panose="020B0503020204020204" pitchFamily="34" charset="-122"/>
                <a:ea typeface="微软雅黑" panose="020B0503020204020204" pitchFamily="34" charset="-122"/>
              </a:rPr>
              <a:t>收到主题的</a:t>
            </a:r>
            <a:r>
              <a:rPr lang="zh-CN" altLang="en-US" sz="2600" b="1" dirty="0">
                <a:latin typeface="微软雅黑" panose="020B0503020204020204" pitchFamily="34" charset="-122"/>
                <a:ea typeface="微软雅黑" panose="020B0503020204020204" pitchFamily="34" charset="-122"/>
              </a:rPr>
              <a:t>通知后，每个观察者都会</a:t>
            </a:r>
            <a:r>
              <a:rPr lang="zh-CN" altLang="en-US" sz="2600" b="1" dirty="0" smtClean="0">
                <a:latin typeface="微软雅黑" panose="020B0503020204020204" pitchFamily="34" charset="-122"/>
                <a:ea typeface="微软雅黑" panose="020B0503020204020204" pitchFamily="34" charset="-122"/>
              </a:rPr>
              <a:t>询问主题以</a:t>
            </a:r>
            <a:r>
              <a:rPr lang="zh-CN" altLang="en-US" sz="2600" b="1" dirty="0">
                <a:latin typeface="微软雅黑" panose="020B0503020204020204" pitchFamily="34" charset="-122"/>
                <a:ea typeface="微软雅黑" panose="020B0503020204020204" pitchFamily="34" charset="-122"/>
              </a:rPr>
              <a:t>使其状态</a:t>
            </a:r>
            <a:r>
              <a:rPr lang="zh-CN" altLang="en-US" sz="2600" b="1" dirty="0" smtClean="0">
                <a:latin typeface="微软雅黑" panose="020B0503020204020204" pitchFamily="34" charset="-122"/>
                <a:ea typeface="微软雅黑" panose="020B0503020204020204" pitchFamily="34" charset="-122"/>
              </a:rPr>
              <a:t>与主题状态</a:t>
            </a:r>
            <a:r>
              <a:rPr lang="zh-CN" altLang="en-US" sz="2600" b="1" dirty="0">
                <a:latin typeface="微软雅黑" panose="020B0503020204020204" pitchFamily="34" charset="-122"/>
                <a:ea typeface="微软雅黑" panose="020B0503020204020204" pitchFamily="34" charset="-122"/>
              </a:rPr>
              <a:t>同步</a:t>
            </a:r>
            <a:r>
              <a:rPr lang="zh-CN" altLang="en-US" sz="2600" b="1" dirty="0" smtClean="0">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2418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6451">
                                            <p:txEl>
                                              <p:pRg st="3" end="3"/>
                                            </p:txEl>
                                          </p:spTgt>
                                        </p:tgtEl>
                                        <p:attrNameLst>
                                          <p:attrName>style.visibility</p:attrName>
                                        </p:attrNameLst>
                                      </p:cBhvr>
                                      <p:to>
                                        <p:strVal val="visible"/>
                                      </p:to>
                                    </p:set>
                                    <p:anim calcmode="lin" valueType="num">
                                      <p:cBhvr additive="base">
                                        <p:cTn id="7" dur="500" fill="hold"/>
                                        <p:tgtEl>
                                          <p:spTgt spid="61645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645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6451">
                                            <p:txEl>
                                              <p:pRg st="4" end="4"/>
                                            </p:txEl>
                                          </p:spTgt>
                                        </p:tgtEl>
                                        <p:attrNameLst>
                                          <p:attrName>style.visibility</p:attrName>
                                        </p:attrNameLst>
                                      </p:cBhvr>
                                      <p:to>
                                        <p:strVal val="visible"/>
                                      </p:to>
                                    </p:set>
                                    <p:anim calcmode="lin" valueType="num">
                                      <p:cBhvr additive="base">
                                        <p:cTn id="11" dur="500" fill="hold"/>
                                        <p:tgtEl>
                                          <p:spTgt spid="61645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64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16451">
                                            <p:txEl>
                                              <p:pRg st="5" end="5"/>
                                            </p:txEl>
                                          </p:spTgt>
                                        </p:tgtEl>
                                        <p:attrNameLst>
                                          <p:attrName>style.visibility</p:attrName>
                                        </p:attrNameLst>
                                      </p:cBhvr>
                                      <p:to>
                                        <p:strVal val="visible"/>
                                      </p:to>
                                    </p:set>
                                    <p:anim calcmode="lin" valueType="num">
                                      <p:cBhvr additive="base">
                                        <p:cTn id="17" dur="500" fill="hold"/>
                                        <p:tgtEl>
                                          <p:spTgt spid="61645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6451">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6451">
                                            <p:txEl>
                                              <p:pRg st="6" end="6"/>
                                            </p:txEl>
                                          </p:spTgt>
                                        </p:tgtEl>
                                        <p:attrNameLst>
                                          <p:attrName>style.visibility</p:attrName>
                                        </p:attrNameLst>
                                      </p:cBhvr>
                                      <p:to>
                                        <p:strVal val="visible"/>
                                      </p:to>
                                    </p:set>
                                    <p:anim calcmode="lin" valueType="num">
                                      <p:cBhvr additive="base">
                                        <p:cTn id="21" dur="500" fill="hold"/>
                                        <p:tgtEl>
                                          <p:spTgt spid="61645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64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981200" y="274639"/>
            <a:ext cx="8229600" cy="490537"/>
          </a:xfrm>
        </p:spPr>
        <p:txBody>
          <a:bodyPr/>
          <a:lstStyle/>
          <a:p>
            <a:pPr eaLnBrk="1" hangingPunct="1">
              <a:defRPr/>
            </a:pPr>
            <a:r>
              <a:rPr lang="en-US" altLang="zh-CN" sz="2800" b="1" dirty="0">
                <a:effectLst>
                  <a:outerShdw blurRad="38100" dist="38100" dir="2700000" algn="tl">
                    <a:srgbClr val="C0C0C0"/>
                  </a:outerShdw>
                </a:effectLst>
              </a:rPr>
              <a:t>2. Observer Pattern</a:t>
            </a:r>
            <a:endParaRPr lang="zh-CN" altLang="en-US" sz="2800" b="1" dirty="0">
              <a:effectLst>
                <a:outerShdw blurRad="38100" dist="38100" dir="2700000" algn="tl">
                  <a:srgbClr val="C0C0C0"/>
                </a:outerShdw>
              </a:effectLst>
            </a:endParaRPr>
          </a:p>
        </p:txBody>
      </p:sp>
      <p:sp>
        <p:nvSpPr>
          <p:cNvPr id="612355" name="Rectangle 3"/>
          <p:cNvSpPr>
            <a:spLocks noGrp="1" noChangeArrowheads="1"/>
          </p:cNvSpPr>
          <p:nvPr>
            <p:ph idx="1"/>
          </p:nvPr>
        </p:nvSpPr>
        <p:spPr>
          <a:xfrm>
            <a:off x="414287" y="908051"/>
            <a:ext cx="11271745" cy="5472113"/>
          </a:xfrm>
        </p:spPr>
        <p:txBody>
          <a:bodyPr>
            <a:normAutofit fontScale="92500" lnSpcReduction="20000"/>
          </a:bodyPr>
          <a:lstStyle/>
          <a:p>
            <a:pPr marL="533400" indent="-533400">
              <a:lnSpc>
                <a:spcPct val="140000"/>
              </a:lnSpc>
              <a:spcBef>
                <a:spcPts val="0"/>
              </a:spcBef>
              <a:buNone/>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通知观察者的两种策略</a:t>
            </a:r>
            <a:r>
              <a:rPr lang="en-US" altLang="zh-CN"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514350" indent="-457200">
              <a:lnSpc>
                <a:spcPct val="140000"/>
              </a:lnSpc>
              <a:spcBef>
                <a:spcPts val="0"/>
              </a:spcBef>
              <a:buFontTx/>
              <a:buAutoNum type="arabicPeriod"/>
              <a:defRPr/>
            </a:pPr>
            <a:r>
              <a:rPr lang="zh-CN" altLang="en-US" sz="2400"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推模式：将</a:t>
            </a:r>
            <a:r>
              <a:rPr lang="zh-CN" altLang="en-US"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观察者所需数据</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全部</a:t>
            </a:r>
            <a:r>
              <a:rPr lang="zh-CN" altLang="en-US"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推给观察者</a:t>
            </a:r>
            <a:r>
              <a:rPr lang="en-US" altLang="zh-CN"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例如，</a:t>
            </a:r>
            <a:endParaRPr lang="en-US" altLang="zh-CN"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40000"/>
              </a:lnSpc>
              <a:spcBef>
                <a:spcPts val="0"/>
              </a:spcBef>
              <a:defRPr/>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update(Object  a</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例如，将</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a={</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温度，湿度，气压，</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推给观察者</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57150" indent="0">
              <a:lnSpc>
                <a:spcPct val="140000"/>
              </a:lnSpc>
              <a:spcBef>
                <a:spcPts val="0"/>
              </a:spcBef>
              <a:buNone/>
              <a:defRPr/>
            </a:pPr>
            <a:r>
              <a:rPr lang="en-US" altLang="zh-CN" sz="2400"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拉模式：主题</a:t>
            </a:r>
            <a:r>
              <a:rPr lang="zh-CN" altLang="en-US"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提供接口，供观察者访问，例如</a:t>
            </a:r>
            <a:endParaRPr lang="en-US" altLang="zh-CN"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40000"/>
              </a:lnSpc>
              <a:spcBef>
                <a:spcPts val="0"/>
              </a:spcBef>
              <a:defRPr/>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update(Observable </a:t>
            </a:r>
            <a:r>
              <a:rPr lang="en-US" altLang="zh-CN" b="1" dirty="0" err="1" smtClean="0">
                <a:latin typeface="微软雅黑" panose="020B0503020204020204" pitchFamily="34" charset="-122"/>
                <a:ea typeface="微软雅黑" panose="020B0503020204020204" pitchFamily="34" charset="-122"/>
                <a:cs typeface="微软雅黑" panose="020B0503020204020204" pitchFamily="34" charset="-122"/>
              </a:rPr>
              <a:t>obs</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主题将自己作为对象推给观察者，使得观察者方便访问主题</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40000"/>
              </a:lnSpc>
              <a:spcBef>
                <a:spcPts val="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另外，主题应提供接口</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，使观察者能够</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查询主题，以便获得所</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需的状态信息以更新其状态</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40000"/>
              </a:lnSpc>
              <a:spcBef>
                <a:spcPts val="0"/>
              </a:spcBef>
              <a:buNone/>
              <a:defRPr/>
            </a:pPr>
            <a:r>
              <a:rPr lang="en-US" altLang="zh-CN" sz="2400" b="1"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既推又拉模式</a:t>
            </a:r>
            <a:r>
              <a:rPr lang="en-US" altLang="zh-CN" sz="2400"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 </a:t>
            </a:r>
          </a:p>
          <a:p>
            <a:pPr marL="914400" lvl="1" indent="-457200">
              <a:lnSpc>
                <a:spcPct val="140000"/>
              </a:lnSpc>
              <a:spcBef>
                <a:spcPts val="0"/>
              </a:spcBef>
              <a:defRPr/>
            </a:pP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update(Object a, Observable </a:t>
            </a:r>
            <a:r>
              <a:rPr lang="en-US" altLang="zh-CN" b="1" dirty="0" err="1">
                <a:latin typeface="微软雅黑" panose="020B0503020204020204" pitchFamily="34" charset="-122"/>
                <a:ea typeface="微软雅黑" panose="020B0503020204020204" pitchFamily="34" charset="-122"/>
                <a:cs typeface="微软雅黑" panose="020B0503020204020204" pitchFamily="34" charset="-122"/>
              </a:rPr>
              <a:t>obs</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主题将</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观察者所</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需的</a:t>
            </a:r>
            <a:r>
              <a:rPr lang="zh-CN" altLang="en-US"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部分数据</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推</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给观察</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者；并将自己</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作为对象推给观察者，使得观察者方便访问</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主题</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40000"/>
              </a:lnSpc>
              <a:spcBef>
                <a:spcPts val="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另外</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，主题应提供接口，使观察者能够查询主题，以便获得所需的状态信息以更新其状态</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982381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12355">
                                            <p:txEl>
                                              <p:pRg st="1" end="1"/>
                                            </p:txEl>
                                          </p:spTgt>
                                        </p:tgtEl>
                                        <p:attrNameLst>
                                          <p:attrName>style.visibility</p:attrName>
                                        </p:attrNameLst>
                                      </p:cBhvr>
                                      <p:to>
                                        <p:strVal val="visible"/>
                                      </p:to>
                                    </p:set>
                                    <p:animEffect transition="in" filter="slide(fromBottom)">
                                      <p:cBhvr>
                                        <p:cTn id="7" dur="500"/>
                                        <p:tgtEl>
                                          <p:spTgt spid="612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12355">
                                            <p:txEl>
                                              <p:pRg st="2" end="2"/>
                                            </p:txEl>
                                          </p:spTgt>
                                        </p:tgtEl>
                                        <p:attrNameLst>
                                          <p:attrName>style.visibility</p:attrName>
                                        </p:attrNameLst>
                                      </p:cBhvr>
                                      <p:to>
                                        <p:strVal val="visible"/>
                                      </p:to>
                                    </p:set>
                                    <p:animEffect transition="in" filter="slide(fromBottom)">
                                      <p:cBhvr>
                                        <p:cTn id="12" dur="500"/>
                                        <p:tgtEl>
                                          <p:spTgt spid="6123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12355">
                                            <p:txEl>
                                              <p:pRg st="3" end="3"/>
                                            </p:txEl>
                                          </p:spTgt>
                                        </p:tgtEl>
                                        <p:attrNameLst>
                                          <p:attrName>style.visibility</p:attrName>
                                        </p:attrNameLst>
                                      </p:cBhvr>
                                      <p:to>
                                        <p:strVal val="visible"/>
                                      </p:to>
                                    </p:set>
                                    <p:animEffect transition="in" filter="slide(fromBottom)">
                                      <p:cBhvr>
                                        <p:cTn id="17" dur="500"/>
                                        <p:tgtEl>
                                          <p:spTgt spid="6123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612355">
                                            <p:txEl>
                                              <p:pRg st="4" end="4"/>
                                            </p:txEl>
                                          </p:spTgt>
                                        </p:tgtEl>
                                        <p:attrNameLst>
                                          <p:attrName>style.visibility</p:attrName>
                                        </p:attrNameLst>
                                      </p:cBhvr>
                                      <p:to>
                                        <p:strVal val="visible"/>
                                      </p:to>
                                    </p:set>
                                    <p:animEffect transition="in" filter="slide(fromBottom)">
                                      <p:cBhvr>
                                        <p:cTn id="22" dur="500"/>
                                        <p:tgtEl>
                                          <p:spTgt spid="6123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12355">
                                            <p:txEl>
                                              <p:pRg st="5" end="5"/>
                                            </p:txEl>
                                          </p:spTgt>
                                        </p:tgtEl>
                                        <p:attrNameLst>
                                          <p:attrName>style.visibility</p:attrName>
                                        </p:attrNameLst>
                                      </p:cBhvr>
                                      <p:to>
                                        <p:strVal val="visible"/>
                                      </p:to>
                                    </p:set>
                                    <p:animEffect transition="in" filter="slide(fromBottom)">
                                      <p:cBhvr>
                                        <p:cTn id="27" dur="500"/>
                                        <p:tgtEl>
                                          <p:spTgt spid="6123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612355">
                                            <p:txEl>
                                              <p:pRg st="6" end="6"/>
                                            </p:txEl>
                                          </p:spTgt>
                                        </p:tgtEl>
                                        <p:attrNameLst>
                                          <p:attrName>style.visibility</p:attrName>
                                        </p:attrNameLst>
                                      </p:cBhvr>
                                      <p:to>
                                        <p:strVal val="visible"/>
                                      </p:to>
                                    </p:set>
                                    <p:animEffect transition="in" filter="slide(fromBottom)">
                                      <p:cBhvr>
                                        <p:cTn id="32" dur="500"/>
                                        <p:tgtEl>
                                          <p:spTgt spid="6123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612355">
                                            <p:txEl>
                                              <p:pRg st="7" end="7"/>
                                            </p:txEl>
                                          </p:spTgt>
                                        </p:tgtEl>
                                        <p:attrNameLst>
                                          <p:attrName>style.visibility</p:attrName>
                                        </p:attrNameLst>
                                      </p:cBhvr>
                                      <p:to>
                                        <p:strVal val="visible"/>
                                      </p:to>
                                    </p:set>
                                    <p:animEffect transition="in" filter="slide(fromBottom)">
                                      <p:cBhvr>
                                        <p:cTn id="37" dur="500"/>
                                        <p:tgtEl>
                                          <p:spTgt spid="61235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612355">
                                            <p:txEl>
                                              <p:pRg st="8" end="8"/>
                                            </p:txEl>
                                          </p:spTgt>
                                        </p:tgtEl>
                                        <p:attrNameLst>
                                          <p:attrName>style.visibility</p:attrName>
                                        </p:attrNameLst>
                                      </p:cBhvr>
                                      <p:to>
                                        <p:strVal val="visible"/>
                                      </p:to>
                                    </p:set>
                                    <p:animEffect transition="in" filter="slide(fromBottom)">
                                      <p:cBhvr>
                                        <p:cTn id="42" dur="500"/>
                                        <p:tgtEl>
                                          <p:spTgt spid="6123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1981200" y="274638"/>
            <a:ext cx="8229600" cy="633412"/>
          </a:xfrm>
        </p:spPr>
        <p:txBody>
          <a:bodyPr/>
          <a:lstStyle/>
          <a:p>
            <a:pPr eaLnBrk="1" hangingPunct="1">
              <a:defRPr/>
            </a:pPr>
            <a:r>
              <a:rPr lang="en-US" altLang="zh-CN" sz="2800" b="1" dirty="0">
                <a:effectLst>
                  <a:outerShdw blurRad="38100" dist="38100" dir="2700000" algn="tl">
                    <a:srgbClr val="C0C0C0"/>
                  </a:outerShdw>
                </a:effectLst>
              </a:rPr>
              <a:t>2. Observer Pattern</a:t>
            </a:r>
            <a:endParaRPr lang="zh-CN" altLang="en-US" sz="2800" b="1" dirty="0">
              <a:effectLst>
                <a:outerShdw blurRad="38100" dist="38100" dir="2700000" algn="tl">
                  <a:srgbClr val="C0C0C0"/>
                </a:outerShdw>
              </a:effectLst>
            </a:endParaRPr>
          </a:p>
        </p:txBody>
      </p:sp>
      <p:sp>
        <p:nvSpPr>
          <p:cNvPr id="613379" name="Rectangle 3"/>
          <p:cNvSpPr>
            <a:spLocks noGrp="1" noChangeArrowheads="1"/>
          </p:cNvSpPr>
          <p:nvPr>
            <p:ph idx="1"/>
          </p:nvPr>
        </p:nvSpPr>
        <p:spPr>
          <a:xfrm>
            <a:off x="679010" y="1268413"/>
            <a:ext cx="10695724" cy="2238462"/>
          </a:xfrm>
          <a:ln>
            <a:noFill/>
            <a:prstDash val="sysDash"/>
            <a:miter lim="800000"/>
            <a:headEnd/>
            <a:tailEnd/>
          </a:ln>
        </p:spPr>
        <p:txBody>
          <a:bodyPr>
            <a:noAutofit/>
          </a:bodyPr>
          <a:lstStyle/>
          <a:p>
            <a:pPr marL="609600" indent="-609600">
              <a:lnSpc>
                <a:spcPct val="120000"/>
              </a:lnSpc>
              <a:spcBef>
                <a:spcPts val="600"/>
              </a:spcBef>
              <a:buNone/>
            </a:pPr>
            <a:r>
              <a:rPr lang="zh-CN" altLang="en-US" b="1" dirty="0" smtClean="0">
                <a:solidFill>
                  <a:srgbClr val="0000CC"/>
                </a:solidFill>
                <a:latin typeface="微软雅黑" panose="020B0503020204020204" pitchFamily="34" charset="-122"/>
                <a:ea typeface="微软雅黑" panose="020B0503020204020204" pitchFamily="34" charset="-122"/>
              </a:rPr>
              <a:t>观察者模式的优点</a:t>
            </a:r>
            <a:r>
              <a:rPr lang="en-US" altLang="zh-CN" b="1" dirty="0" smtClean="0">
                <a:solidFill>
                  <a:srgbClr val="0000CC"/>
                </a:solidFill>
                <a:latin typeface="微软雅黑" panose="020B0503020204020204" pitchFamily="34" charset="-122"/>
                <a:ea typeface="微软雅黑" panose="020B0503020204020204" pitchFamily="34" charset="-122"/>
              </a:rPr>
              <a:t>(Advantages </a:t>
            </a:r>
            <a:r>
              <a:rPr lang="en-US" altLang="zh-CN" b="1" dirty="0">
                <a:solidFill>
                  <a:srgbClr val="0000CC"/>
                </a:solidFill>
                <a:latin typeface="微软雅黑" panose="020B0503020204020204" pitchFamily="34" charset="-122"/>
                <a:ea typeface="微软雅黑" panose="020B0503020204020204" pitchFamily="34" charset="-122"/>
              </a:rPr>
              <a:t>of the Observer </a:t>
            </a:r>
            <a:r>
              <a:rPr lang="en-US" altLang="zh-CN" b="1" dirty="0" smtClean="0">
                <a:solidFill>
                  <a:srgbClr val="0000CC"/>
                </a:solidFill>
                <a:latin typeface="微软雅黑" panose="020B0503020204020204" pitchFamily="34" charset="-122"/>
                <a:ea typeface="微软雅黑" panose="020B0503020204020204" pitchFamily="34" charset="-122"/>
              </a:rPr>
              <a:t>pattern): </a:t>
            </a:r>
            <a:endParaRPr lang="en-US" altLang="zh-CN" b="1" dirty="0">
              <a:solidFill>
                <a:srgbClr val="0000CC"/>
              </a:solidFill>
              <a:latin typeface="微软雅黑" panose="020B0503020204020204" pitchFamily="34" charset="-122"/>
              <a:ea typeface="微软雅黑" panose="020B0503020204020204" pitchFamily="34" charset="-122"/>
            </a:endParaRPr>
          </a:p>
          <a:p>
            <a:pPr marL="609600" indent="-609600">
              <a:lnSpc>
                <a:spcPct val="120000"/>
              </a:lnSpc>
              <a:spcBef>
                <a:spcPts val="600"/>
              </a:spcBef>
              <a:buFontTx/>
              <a:buAutoNum type="arabicPeriod"/>
            </a:pPr>
            <a:r>
              <a:rPr lang="zh-CN" altLang="en-US" b="1" dirty="0">
                <a:latin typeface="微软雅黑" panose="020B0503020204020204" pitchFamily="34" charset="-122"/>
                <a:ea typeface="微软雅黑" panose="020B0503020204020204" pitchFamily="34" charset="-122"/>
              </a:rPr>
              <a:t>可以动态添加观察</a:t>
            </a:r>
            <a:r>
              <a:rPr lang="zh-CN" altLang="en-US" b="1" dirty="0" smtClean="0">
                <a:latin typeface="微软雅黑" panose="020B0503020204020204" pitchFamily="34" charset="-122"/>
                <a:ea typeface="微软雅黑" panose="020B0503020204020204" pitchFamily="34" charset="-122"/>
              </a:rPr>
              <a:t>者对象而</a:t>
            </a:r>
            <a:r>
              <a:rPr lang="zh-CN" altLang="en-US" b="1" dirty="0">
                <a:latin typeface="微软雅黑" panose="020B0503020204020204" pitchFamily="34" charset="-122"/>
                <a:ea typeface="微软雅黑" panose="020B0503020204020204" pitchFamily="34" charset="-122"/>
              </a:rPr>
              <a:t>不</a:t>
            </a:r>
            <a:r>
              <a:rPr lang="zh-CN" altLang="en-US" b="1" dirty="0" smtClean="0">
                <a:latin typeface="微软雅黑" panose="020B0503020204020204" pitchFamily="34" charset="-122"/>
                <a:ea typeface="微软雅黑" panose="020B0503020204020204" pitchFamily="34" charset="-122"/>
              </a:rPr>
              <a:t>需要修改（代码）主题对象</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09600" indent="-609600">
              <a:lnSpc>
                <a:spcPct val="120000"/>
              </a:lnSpc>
              <a:spcBef>
                <a:spcPts val="600"/>
              </a:spcBef>
              <a:buNone/>
            </a:pP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当主题的状态或者逻辑发生变化的时候，观察者不受影响</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9009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13379">
                                            <p:txEl>
                                              <p:pRg st="1" end="1"/>
                                            </p:txEl>
                                          </p:spTgt>
                                        </p:tgtEl>
                                        <p:attrNameLst>
                                          <p:attrName>style.visibility</p:attrName>
                                        </p:attrNameLst>
                                      </p:cBhvr>
                                      <p:to>
                                        <p:strVal val="visible"/>
                                      </p:to>
                                    </p:set>
                                    <p:animEffect transition="in" filter="slide(fromBottom)">
                                      <p:cBhvr>
                                        <p:cTn id="7" dur="500"/>
                                        <p:tgtEl>
                                          <p:spTgt spid="613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13379">
                                            <p:txEl>
                                              <p:pRg st="2" end="2"/>
                                            </p:txEl>
                                          </p:spTgt>
                                        </p:tgtEl>
                                        <p:attrNameLst>
                                          <p:attrName>style.visibility</p:attrName>
                                        </p:attrNameLst>
                                      </p:cBhvr>
                                      <p:to>
                                        <p:strVal val="visible"/>
                                      </p:to>
                                    </p:set>
                                    <p:animEffect transition="in" filter="slide(fromBottom)">
                                      <p:cBhvr>
                                        <p:cTn id="12" dur="500"/>
                                        <p:tgtEl>
                                          <p:spTgt spid="613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noChangeArrowheads="1"/>
          </p:cNvSpPr>
          <p:nvPr>
            <p:ph idx="1"/>
          </p:nvPr>
        </p:nvSpPr>
        <p:spPr>
          <a:xfrm>
            <a:off x="633743" y="1196977"/>
            <a:ext cx="10683089" cy="2940458"/>
          </a:xfrm>
          <a:ln>
            <a:solidFill>
              <a:srgbClr val="C00000"/>
            </a:solidFill>
            <a:prstDash val="dash"/>
            <a:miter lim="800000"/>
            <a:headEnd/>
            <a:tailEnd/>
          </a:ln>
        </p:spPr>
        <p:txBody>
          <a:bodyPr/>
          <a:lstStyle/>
          <a:p>
            <a:pPr>
              <a:lnSpc>
                <a:spcPct val="120000"/>
              </a:lnSpc>
              <a:spcBef>
                <a:spcPts val="600"/>
              </a:spcBef>
            </a:pPr>
            <a:r>
              <a:rPr lang="zh-CN" altLang="en-US" b="1" dirty="0" smtClean="0">
                <a:solidFill>
                  <a:srgbClr val="0000CC"/>
                </a:solidFill>
                <a:latin typeface="微软雅黑" panose="020B0503020204020204" pitchFamily="34" charset="-122"/>
                <a:ea typeface="微软雅黑" panose="020B0503020204020204" pitchFamily="34" charset="-122"/>
              </a:rPr>
              <a:t>在以下情况下可以使用</a:t>
            </a:r>
            <a:r>
              <a:rPr lang="zh-CN" altLang="en-US" b="1" dirty="0">
                <a:solidFill>
                  <a:srgbClr val="0000CC"/>
                </a:solidFill>
                <a:latin typeface="微软雅黑" panose="020B0503020204020204" pitchFamily="34" charset="-122"/>
                <a:ea typeface="微软雅黑" panose="020B0503020204020204" pitchFamily="34" charset="-122"/>
              </a:rPr>
              <a:t>观察者</a:t>
            </a:r>
            <a:r>
              <a:rPr lang="zh-CN" altLang="en-US" b="1" dirty="0" smtClean="0">
                <a:solidFill>
                  <a:srgbClr val="0000CC"/>
                </a:solidFill>
                <a:latin typeface="微软雅黑" panose="020B0503020204020204" pitchFamily="34" charset="-122"/>
                <a:ea typeface="微软雅黑" panose="020B0503020204020204" pitchFamily="34" charset="-122"/>
              </a:rPr>
              <a:t>模式</a:t>
            </a:r>
            <a:endParaRPr lang="en-US" altLang="zh-CN" b="1" dirty="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a:latin typeface="微软雅黑" panose="020B0503020204020204" pitchFamily="34" charset="-122"/>
                <a:ea typeface="微软雅黑" panose="020B0503020204020204" pitchFamily="34" charset="-122"/>
              </a:rPr>
              <a:t>一个对象的状态改变必须反映在另一个对象中，而你又不想让两个对象保持高</a:t>
            </a:r>
            <a:r>
              <a:rPr lang="zh-CN" altLang="en-US" sz="2800" b="1" dirty="0" smtClean="0">
                <a:latin typeface="微软雅黑" panose="020B0503020204020204" pitchFamily="34" charset="-122"/>
                <a:ea typeface="微软雅黑" panose="020B0503020204020204" pitchFamily="34" charset="-122"/>
              </a:rPr>
              <a:t>耦合</a:t>
            </a:r>
            <a:r>
              <a:rPr lang="en-US" altLang="zh-CN" sz="2800" b="1"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a:latin typeface="微软雅黑" panose="020B0503020204020204" pitchFamily="34" charset="-122"/>
                <a:ea typeface="微软雅黑" panose="020B0503020204020204" pitchFamily="34" charset="-122"/>
              </a:rPr>
              <a:t>你设计的框架将来需要添加许多观察者，而</a:t>
            </a:r>
            <a:r>
              <a:rPr lang="zh-CN" altLang="en-US" sz="2800" b="1" dirty="0" smtClean="0">
                <a:latin typeface="微软雅黑" panose="020B0503020204020204" pitchFamily="34" charset="-122"/>
                <a:ea typeface="微软雅黑" panose="020B0503020204020204" pitchFamily="34" charset="-122"/>
              </a:rPr>
              <a:t>你又希望</a:t>
            </a:r>
            <a:r>
              <a:rPr lang="zh-CN" altLang="en-US" sz="2800" b="1" dirty="0">
                <a:latin typeface="微软雅黑" panose="020B0503020204020204" pitchFamily="34" charset="-122"/>
                <a:ea typeface="微软雅黑" panose="020B0503020204020204" pitchFamily="34" charset="-122"/>
              </a:rPr>
              <a:t>以最小限度地改变</a:t>
            </a:r>
            <a:r>
              <a:rPr lang="zh-CN" altLang="en-US" sz="2800" b="1" dirty="0" smtClean="0">
                <a:latin typeface="微软雅黑" panose="020B0503020204020204" pitchFamily="34" charset="-122"/>
                <a:ea typeface="微软雅黑" panose="020B0503020204020204" pitchFamily="34" charset="-122"/>
              </a:rPr>
              <a:t>程序。</a:t>
            </a:r>
            <a:endParaRPr lang="en-US" altLang="zh-CN" sz="2800" dirty="0">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p:nvPr>
        </p:nvSpPr>
        <p:spPr>
          <a:xfrm>
            <a:off x="1981200" y="274638"/>
            <a:ext cx="8229600" cy="633412"/>
          </a:xfrm>
        </p:spPr>
        <p:txBody>
          <a:bodyPr/>
          <a:lstStyle/>
          <a:p>
            <a:pPr eaLnBrk="1" hangingPunct="1">
              <a:defRPr/>
            </a:pPr>
            <a:r>
              <a:rPr lang="en-US" altLang="zh-CN" sz="2800" b="1" dirty="0">
                <a:effectLst>
                  <a:outerShdw blurRad="38100" dist="38100" dir="2700000" algn="tl">
                    <a:srgbClr val="C0C0C0"/>
                  </a:outerShdw>
                </a:effectLst>
              </a:rPr>
              <a:t>2. Observer Pattern</a:t>
            </a:r>
            <a:endParaRPr lang="zh-CN" altLang="en-US" sz="2800" b="1" dirty="0">
              <a:effectLst>
                <a:outerShdw blurRad="38100" dist="38100" dir="2700000" algn="tl">
                  <a:srgbClr val="C0C0C0"/>
                </a:outerShdw>
              </a:effectLst>
            </a:endParaRPr>
          </a:p>
        </p:txBody>
      </p:sp>
      <p:sp>
        <p:nvSpPr>
          <p:cNvPr id="6" name="棱台 5">
            <a:hlinkClick r:id="rId2" action="ppaction://hlinksldjump"/>
          </p:cNvPr>
          <p:cNvSpPr/>
          <p:nvPr/>
        </p:nvSpPr>
        <p:spPr>
          <a:xfrm>
            <a:off x="9764710" y="5898065"/>
            <a:ext cx="1907703" cy="697117"/>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9613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p:txBody>
          <a:bodyPr/>
          <a:lstStyle/>
          <a:p>
            <a:endParaRPr lang="zh-CN" altLang="en-US" smtClean="0"/>
          </a:p>
        </p:txBody>
      </p:sp>
      <p:sp>
        <p:nvSpPr>
          <p:cNvPr id="4" name="图文框 3"/>
          <p:cNvSpPr/>
          <p:nvPr/>
        </p:nvSpPr>
        <p:spPr bwMode="auto">
          <a:xfrm>
            <a:off x="1847850" y="2781300"/>
            <a:ext cx="8388350" cy="935038"/>
          </a:xfrm>
          <a:prstGeom prst="frame">
            <a:avLst/>
          </a:prstGeom>
          <a:solidFill>
            <a:srgbClr val="FFC000"/>
          </a:solidFill>
          <a:ln w="12700" cap="flat" cmpd="sng" algn="ctr">
            <a:solidFill>
              <a:schemeClr val="tx1"/>
            </a:solidFill>
            <a:prstDash val="solid"/>
            <a:round/>
            <a:headEnd type="none" w="sm" len="sm"/>
            <a:tailEnd type="none" w="sm" len="sm"/>
          </a:ln>
          <a:effectLst/>
        </p:spPr>
        <p:txBody>
          <a:bodyPr wrap="none"/>
          <a:lstStyle/>
          <a:p>
            <a:pPr algn="ctr">
              <a:defRPr/>
            </a:pPr>
            <a:r>
              <a:rPr lang="en-US" altLang="zh-CN" sz="3200" b="1" dirty="0">
                <a:effectLst>
                  <a:outerShdw blurRad="38100" dist="38100" dir="2700000" algn="tl">
                    <a:srgbClr val="C0C0C0"/>
                  </a:outerShdw>
                </a:effectLst>
              </a:rPr>
              <a:t>Java support for the Observer Pattern</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428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a:xfrm>
            <a:off x="4213226" y="476250"/>
            <a:ext cx="4043363" cy="941388"/>
          </a:xfrm>
        </p:spPr>
        <p:txBody>
          <a:bodyPr/>
          <a:lstStyle/>
          <a:p>
            <a:pPr eaLnBrk="1" hangingPunct="1"/>
            <a:r>
              <a:rPr lang="en-US" altLang="zh-CN" sz="3800" b="1"/>
              <a:t>Contents</a:t>
            </a:r>
            <a:endParaRPr lang="zh-CN" altLang="en-US" sz="3800" b="1"/>
          </a:p>
        </p:txBody>
      </p:sp>
      <p:sp>
        <p:nvSpPr>
          <p:cNvPr id="4098" name="TextBox 1"/>
          <p:cNvSpPr txBox="1">
            <a:spLocks noChangeArrowheads="1"/>
          </p:cNvSpPr>
          <p:nvPr/>
        </p:nvSpPr>
        <p:spPr bwMode="auto">
          <a:xfrm>
            <a:off x="1240325" y="1916113"/>
            <a:ext cx="910778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buFontTx/>
              <a:buAutoNum type="arabicPeriod"/>
            </a:pPr>
            <a:r>
              <a:rPr lang="en-US" altLang="zh-CN" sz="3000" b="1" dirty="0">
                <a:latin typeface="微软雅黑" panose="020B0503020204020204" pitchFamily="34" charset="-122"/>
                <a:ea typeface="微软雅黑" panose="020B0503020204020204" pitchFamily="34" charset="-122"/>
                <a:hlinkClick r:id="rId2" action="ppaction://hlinksldjump"/>
              </a:rPr>
              <a:t>Leading example to the observer pattern</a:t>
            </a:r>
          </a:p>
          <a:p>
            <a:pPr>
              <a:spcBef>
                <a:spcPts val="600"/>
              </a:spcBef>
              <a:spcAft>
                <a:spcPts val="600"/>
              </a:spcAft>
              <a:buFontTx/>
              <a:buAutoNum type="arabicPeriod"/>
            </a:pPr>
            <a:r>
              <a:rPr lang="en-US" altLang="zh-CN" sz="3000" b="1" dirty="0">
                <a:latin typeface="微软雅黑" panose="020B0503020204020204" pitchFamily="34" charset="-122"/>
                <a:ea typeface="微软雅黑" panose="020B0503020204020204" pitchFamily="34" charset="-122"/>
                <a:hlinkClick r:id="rId3" action="ppaction://hlinksldjump"/>
              </a:rPr>
              <a:t>The observer pattern</a:t>
            </a:r>
            <a:endParaRPr lang="en-US" altLang="zh-CN" sz="3000" b="1" dirty="0">
              <a:latin typeface="微软雅黑" panose="020B0503020204020204" pitchFamily="34" charset="-122"/>
              <a:ea typeface="微软雅黑" panose="020B0503020204020204" pitchFamily="34" charset="-122"/>
            </a:endParaRPr>
          </a:p>
          <a:p>
            <a:pPr>
              <a:spcBef>
                <a:spcPts val="600"/>
              </a:spcBef>
              <a:spcAft>
                <a:spcPts val="600"/>
              </a:spcAft>
              <a:buFontTx/>
              <a:buAutoNum type="arabicPeriod"/>
            </a:pPr>
            <a:r>
              <a:rPr lang="en-US" altLang="zh-CN" sz="3000" b="1" dirty="0">
                <a:latin typeface="微软雅黑" panose="020B0503020204020204" pitchFamily="34" charset="-122"/>
                <a:ea typeface="微软雅黑" panose="020B0503020204020204" pitchFamily="34" charset="-122"/>
                <a:hlinkClick r:id="rId4" action="ppaction://hlinksldjump"/>
              </a:rPr>
              <a:t>Java support for the observer pattern</a:t>
            </a:r>
            <a:endParaRPr lang="en-US" altLang="zh-CN" sz="3000" b="1" dirty="0">
              <a:latin typeface="微软雅黑" panose="020B0503020204020204" pitchFamily="34" charset="-122"/>
              <a:ea typeface="微软雅黑" panose="020B0503020204020204" pitchFamily="34" charset="-122"/>
            </a:endParaRPr>
          </a:p>
          <a:p>
            <a:pPr>
              <a:spcBef>
                <a:spcPts val="600"/>
              </a:spcBef>
              <a:spcAft>
                <a:spcPts val="600"/>
              </a:spcAft>
              <a:buFontTx/>
              <a:buAutoNum type="arabicPeriod"/>
            </a:pPr>
            <a:r>
              <a:rPr lang="en-US" altLang="zh-CN" sz="3000" b="1" dirty="0">
                <a:latin typeface="微软雅黑" panose="020B0503020204020204" pitchFamily="34" charset="-122"/>
                <a:ea typeface="微软雅黑" panose="020B0503020204020204" pitchFamily="34" charset="-122"/>
                <a:hlinkClick r:id="rId5" action="ppaction://hlinksldjump"/>
              </a:rPr>
              <a:t>Design examples in observer pattern</a:t>
            </a:r>
            <a:r>
              <a:rPr lang="en-US" altLang="zh-CN" b="1" dirty="0">
                <a:latin typeface="微软雅黑" panose="020B0503020204020204" pitchFamily="34" charset="-122"/>
                <a:ea typeface="微软雅黑" panose="020B0503020204020204" pitchFamily="34" charset="-122"/>
                <a:hlinkClick r:id="rId5" action="ppaction://hlinksldjump"/>
              </a:rPr>
              <a:t>   </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1277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Rectangle 3"/>
          <p:cNvSpPr>
            <a:spLocks noGrp="1" noChangeArrowheads="1"/>
          </p:cNvSpPr>
          <p:nvPr>
            <p:ph idx="1"/>
          </p:nvPr>
        </p:nvSpPr>
        <p:spPr>
          <a:xfrm>
            <a:off x="688063" y="1054100"/>
            <a:ext cx="7528837" cy="1079500"/>
          </a:xfrm>
        </p:spPr>
        <p:txBody>
          <a:bodyPr/>
          <a:lstStyle/>
          <a:p>
            <a:pPr eaLnBrk="1" hangingPunct="1">
              <a:spcBef>
                <a:spcPct val="0"/>
              </a:spcBef>
            </a:pP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语言环境对观察者模式的支持。 </a:t>
            </a:r>
          </a:p>
          <a:p>
            <a:pPr eaLnBrk="1" hangingPunct="1">
              <a:spcBef>
                <a:spcPct val="0"/>
              </a:spcBef>
            </a:pPr>
            <a:r>
              <a:rPr lang="en-US" altLang="zh-CN" b="1" dirty="0">
                <a:latin typeface="微软雅黑" panose="020B0503020204020204" pitchFamily="34" charset="-122"/>
                <a:ea typeface="微软雅黑" panose="020B0503020204020204" pitchFamily="34" charset="-122"/>
              </a:rPr>
              <a:t>Java API</a:t>
            </a:r>
            <a:r>
              <a:rPr lang="zh-CN" altLang="en-US" b="1" dirty="0">
                <a:latin typeface="微软雅黑" panose="020B0503020204020204" pitchFamily="34" charset="-122"/>
                <a:ea typeface="微软雅黑" panose="020B0503020204020204" pitchFamily="34" charset="-122"/>
              </a:rPr>
              <a:t>提供了以下的</a:t>
            </a:r>
          </a:p>
        </p:txBody>
      </p:sp>
      <p:sp>
        <p:nvSpPr>
          <p:cNvPr id="674820" name="Rectangle 4"/>
          <p:cNvSpPr>
            <a:spLocks noGrp="1" noChangeArrowheads="1"/>
          </p:cNvSpPr>
          <p:nvPr>
            <p:ph type="title"/>
          </p:nvPr>
        </p:nvSpPr>
        <p:spPr>
          <a:xfrm>
            <a:off x="1981200" y="274638"/>
            <a:ext cx="8229600" cy="633412"/>
          </a:xfrm>
        </p:spPr>
        <p:txBody>
          <a:bodyPr/>
          <a:lstStyle/>
          <a:p>
            <a:pPr eaLnBrk="1" hangingPunct="1">
              <a:defRPr/>
            </a:pPr>
            <a:r>
              <a:rPr lang="en-US" altLang="zh-CN" sz="3200" b="1" dirty="0">
                <a:effectLst>
                  <a:outerShdw blurRad="38100" dist="38100" dir="2700000" algn="tl">
                    <a:srgbClr val="C0C0C0"/>
                  </a:outerShdw>
                </a:effectLst>
              </a:rPr>
              <a:t>3. Java support for the Observer Pattern</a:t>
            </a:r>
            <a:endParaRPr lang="zh-CN" altLang="en-US" sz="3200" b="1" dirty="0">
              <a:effectLst>
                <a:outerShdw blurRad="38100" dist="38100" dir="2700000" algn="tl">
                  <a:srgbClr val="C0C0C0"/>
                </a:outerShdw>
              </a:effectLst>
            </a:endParaRPr>
          </a:p>
        </p:txBody>
      </p:sp>
      <p:sp>
        <p:nvSpPr>
          <p:cNvPr id="674821" name="Rectangle 5"/>
          <p:cNvSpPr>
            <a:spLocks noChangeArrowheads="1"/>
          </p:cNvSpPr>
          <p:nvPr/>
        </p:nvSpPr>
        <p:spPr bwMode="auto">
          <a:xfrm>
            <a:off x="787288" y="2533198"/>
            <a:ext cx="5518150" cy="468000"/>
          </a:xfrm>
          <a:prstGeom prst="rect">
            <a:avLst/>
          </a:prstGeom>
          <a:solidFill>
            <a:schemeClr val="bg1"/>
          </a:solidFill>
          <a:ln w="12700">
            <a:solidFill>
              <a:srgbClr val="000000"/>
            </a:solidFill>
            <a:miter lim="800000"/>
            <a:headEnd type="none" w="sm" len="sm"/>
            <a:tailEnd type="none" w="sm" len="sm"/>
          </a:ln>
        </p:spPr>
        <p:txBody>
          <a:bodyPr lIns="61265" tIns="30632" rIns="61265" bIns="30632" anchor="ctr"/>
          <a:lstStyle/>
          <a:p>
            <a:pPr algn="ctr"/>
            <a:r>
              <a:rPr lang="en-US" altLang="zh-CN" sz="2800" b="1" dirty="0">
                <a:solidFill>
                  <a:srgbClr val="000000"/>
                </a:solidFill>
                <a:latin typeface="微软雅黑" panose="020B0503020204020204" pitchFamily="34" charset="-122"/>
                <a:ea typeface="微软雅黑" panose="020B0503020204020204" pitchFamily="34" charset="-122"/>
              </a:rPr>
              <a:t>Observable</a:t>
            </a:r>
          </a:p>
        </p:txBody>
      </p:sp>
      <p:sp>
        <p:nvSpPr>
          <p:cNvPr id="674822" name="Rectangle 6"/>
          <p:cNvSpPr>
            <a:spLocks noChangeArrowheads="1"/>
          </p:cNvSpPr>
          <p:nvPr/>
        </p:nvSpPr>
        <p:spPr bwMode="auto">
          <a:xfrm>
            <a:off x="787288" y="3005835"/>
            <a:ext cx="5518150" cy="1231413"/>
          </a:xfrm>
          <a:prstGeom prst="rect">
            <a:avLst/>
          </a:prstGeom>
          <a:solidFill>
            <a:schemeClr val="bg1"/>
          </a:solidFill>
          <a:ln w="12700">
            <a:solidFill>
              <a:srgbClr val="000000"/>
            </a:solidFill>
            <a:miter lim="800000"/>
            <a:headEnd type="none" w="sm" len="sm"/>
            <a:tailEnd type="none" w="sm" len="sm"/>
          </a:ln>
        </p:spPr>
        <p:txBody>
          <a:bodyPr lIns="0" tIns="30632" rIns="0" bIns="30632" anchor="ctr">
            <a:spAutoFit/>
          </a:bodyPr>
          <a:lstStyle/>
          <a:p>
            <a:pPr algn="just">
              <a:spcBef>
                <a:spcPts val="600"/>
              </a:spcBef>
            </a:pPr>
            <a:r>
              <a:rPr lang="en-US" altLang="zh-CN"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000000"/>
                </a:solidFill>
                <a:latin typeface="微软雅黑" panose="020B0503020204020204" pitchFamily="34" charset="-122"/>
                <a:ea typeface="微软雅黑" panose="020B0503020204020204" pitchFamily="34" charset="-122"/>
              </a:rPr>
              <a:t>addObserver</a:t>
            </a:r>
            <a:r>
              <a:rPr lang="en-US" altLang="zh-CN"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000000"/>
                </a:solidFill>
                <a:latin typeface="微软雅黑" panose="020B0503020204020204" pitchFamily="34" charset="-122"/>
                <a:ea typeface="微软雅黑" panose="020B0503020204020204" pitchFamily="34" charset="-122"/>
              </a:rPr>
              <a:t>observer:Observer</a:t>
            </a:r>
            <a:r>
              <a:rPr lang="en-US" altLang="zh-CN" sz="2200" b="1" dirty="0">
                <a:solidFill>
                  <a:srgbClr val="000000"/>
                </a:solidFill>
                <a:latin typeface="微软雅黑" panose="020B0503020204020204" pitchFamily="34" charset="-122"/>
                <a:ea typeface="微软雅黑" panose="020B0503020204020204" pitchFamily="34" charset="-122"/>
              </a:rPr>
              <a:t>)</a:t>
            </a:r>
          </a:p>
          <a:p>
            <a:pPr algn="just">
              <a:spcBef>
                <a:spcPts val="600"/>
              </a:spcBef>
            </a:pPr>
            <a:r>
              <a:rPr lang="en-US" altLang="zh-CN"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000000"/>
                </a:solidFill>
                <a:latin typeface="微软雅黑" panose="020B0503020204020204" pitchFamily="34" charset="-122"/>
                <a:ea typeface="微软雅黑" panose="020B0503020204020204" pitchFamily="34" charset="-122"/>
              </a:rPr>
              <a:t>setChanged</a:t>
            </a:r>
            <a:r>
              <a:rPr lang="en-US" altLang="zh-CN" sz="2200" b="1" dirty="0">
                <a:solidFill>
                  <a:srgbClr val="000000"/>
                </a:solidFill>
                <a:latin typeface="微软雅黑" panose="020B0503020204020204" pitchFamily="34" charset="-122"/>
                <a:ea typeface="微软雅黑" panose="020B0503020204020204" pitchFamily="34" charset="-122"/>
              </a:rPr>
              <a:t>()</a:t>
            </a:r>
          </a:p>
          <a:p>
            <a:pPr algn="just">
              <a:spcBef>
                <a:spcPts val="600"/>
              </a:spcBef>
            </a:pPr>
            <a:r>
              <a:rPr lang="en-US" altLang="zh-CN" sz="2200" b="1" dirty="0">
                <a:solidFill>
                  <a:srgbClr val="000000"/>
                </a:solidFill>
                <a:latin typeface="微软雅黑" panose="020B0503020204020204" pitchFamily="34" charset="-122"/>
                <a:ea typeface="微软雅黑" panose="020B0503020204020204" pitchFamily="34" charset="-122"/>
              </a:rPr>
              <a:t>+</a:t>
            </a:r>
            <a:r>
              <a:rPr lang="en-US" altLang="zh-CN" sz="2200" b="1" dirty="0" err="1">
                <a:solidFill>
                  <a:srgbClr val="000000"/>
                </a:solidFill>
                <a:latin typeface="微软雅黑" panose="020B0503020204020204" pitchFamily="34" charset="-122"/>
                <a:ea typeface="微软雅黑" panose="020B0503020204020204" pitchFamily="34" charset="-122"/>
              </a:rPr>
              <a:t>notifyObservers</a:t>
            </a:r>
            <a:r>
              <a:rPr lang="en-US" altLang="zh-CN" sz="2200" b="1" dirty="0">
                <a:solidFill>
                  <a:srgbClr val="000000"/>
                </a:solidFill>
                <a:latin typeface="微软雅黑" panose="020B0503020204020204" pitchFamily="34" charset="-122"/>
                <a:ea typeface="微软雅黑" panose="020B0503020204020204" pitchFamily="34" charset="-122"/>
              </a:rPr>
              <a:t>(event: Object)</a:t>
            </a:r>
            <a:endParaRPr lang="en-US" altLang="zh-CN" sz="2200" b="1" dirty="0">
              <a:latin typeface="微软雅黑" panose="020B0503020204020204" pitchFamily="34" charset="-122"/>
              <a:ea typeface="微软雅黑" panose="020B0503020204020204" pitchFamily="34" charset="-122"/>
            </a:endParaRPr>
          </a:p>
        </p:txBody>
      </p:sp>
      <p:sp>
        <p:nvSpPr>
          <p:cNvPr id="674823" name="Rectangle 7"/>
          <p:cNvSpPr>
            <a:spLocks noChangeArrowheads="1"/>
          </p:cNvSpPr>
          <p:nvPr/>
        </p:nvSpPr>
        <p:spPr bwMode="auto">
          <a:xfrm>
            <a:off x="785702" y="4606697"/>
            <a:ext cx="5470525" cy="800526"/>
          </a:xfrm>
          <a:prstGeom prst="rect">
            <a:avLst/>
          </a:prstGeom>
          <a:solidFill>
            <a:schemeClr val="bg1"/>
          </a:solidFill>
          <a:ln w="12700">
            <a:solidFill>
              <a:srgbClr val="000000"/>
            </a:solidFill>
            <a:miter lim="800000"/>
            <a:headEnd type="none" w="sm" len="sm"/>
            <a:tailEnd type="none" w="sm" len="sm"/>
          </a:ln>
        </p:spPr>
        <p:txBody>
          <a:bodyPr lIns="0" tIns="30632" rIns="0" bIns="30632" anchor="ctr">
            <a:spAutoFit/>
          </a:bodyPr>
          <a:lstStyle/>
          <a:p>
            <a:pPr algn="ctr"/>
            <a:r>
              <a:rPr lang="en-US" altLang="zh-CN" sz="2000" b="1" dirty="0">
                <a:solidFill>
                  <a:srgbClr val="000000"/>
                </a:solidFill>
                <a:latin typeface="微软雅黑" panose="020B0503020204020204" pitchFamily="34" charset="-122"/>
                <a:ea typeface="微软雅黑" panose="020B0503020204020204" pitchFamily="34" charset="-122"/>
              </a:rPr>
              <a:t>&lt;&lt;interface&gt;&gt;</a:t>
            </a:r>
          </a:p>
          <a:p>
            <a:pPr algn="ctr"/>
            <a:r>
              <a:rPr lang="en-US" altLang="zh-CN" sz="2800" b="1" dirty="0">
                <a:solidFill>
                  <a:srgbClr val="000000"/>
                </a:solidFill>
                <a:latin typeface="微软雅黑" panose="020B0503020204020204" pitchFamily="34" charset="-122"/>
                <a:ea typeface="微软雅黑" panose="020B0503020204020204" pitchFamily="34" charset="-122"/>
              </a:rPr>
              <a:t>Observer</a:t>
            </a:r>
            <a:endParaRPr lang="en-US" altLang="zh-CN" sz="2800" dirty="0">
              <a:latin typeface="微软雅黑" panose="020B0503020204020204" pitchFamily="34" charset="-122"/>
              <a:ea typeface="微软雅黑" panose="020B0503020204020204" pitchFamily="34" charset="-122"/>
            </a:endParaRPr>
          </a:p>
        </p:txBody>
      </p:sp>
      <p:sp>
        <p:nvSpPr>
          <p:cNvPr id="674824" name="Rectangle 8"/>
          <p:cNvSpPr>
            <a:spLocks noChangeArrowheads="1"/>
          </p:cNvSpPr>
          <p:nvPr/>
        </p:nvSpPr>
        <p:spPr bwMode="auto">
          <a:xfrm>
            <a:off x="785702" y="5406346"/>
            <a:ext cx="5470525" cy="576000"/>
          </a:xfrm>
          <a:prstGeom prst="rect">
            <a:avLst/>
          </a:prstGeom>
          <a:solidFill>
            <a:schemeClr val="bg1"/>
          </a:solidFill>
          <a:ln w="12700">
            <a:solidFill>
              <a:srgbClr val="000000"/>
            </a:solidFill>
            <a:miter lim="800000"/>
            <a:headEnd type="none" w="sm" len="sm"/>
            <a:tailEnd type="none" w="sm" len="sm"/>
          </a:ln>
        </p:spPr>
        <p:txBody>
          <a:bodyPr lIns="0" tIns="30632" rIns="0" bIns="30632" anchor="ctr">
            <a:spAutoFit/>
          </a:bodyPr>
          <a:lstStyle/>
          <a:p>
            <a:pPr algn="just"/>
            <a:r>
              <a:rPr lang="en-US" altLang="zh-CN" sz="2400" b="1">
                <a:solidFill>
                  <a:srgbClr val="000000"/>
                </a:solidFill>
                <a:latin typeface="微软雅黑" panose="020B0503020204020204" pitchFamily="34" charset="-122"/>
                <a:ea typeface="微软雅黑" panose="020B0503020204020204" pitchFamily="34" charset="-122"/>
              </a:rPr>
              <a:t>+update(o: Observable, e: Object)</a:t>
            </a:r>
          </a:p>
        </p:txBody>
      </p:sp>
      <p:sp>
        <p:nvSpPr>
          <p:cNvPr id="674825" name="Text Box 9"/>
          <p:cNvSpPr txBox="1">
            <a:spLocks noChangeArrowheads="1"/>
          </p:cNvSpPr>
          <p:nvPr/>
        </p:nvSpPr>
        <p:spPr bwMode="auto">
          <a:xfrm>
            <a:off x="6420775" y="2659842"/>
            <a:ext cx="484173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120000"/>
              </a:lnSpc>
              <a:spcBef>
                <a:spcPct val="50000"/>
              </a:spcBef>
            </a:pPr>
            <a:r>
              <a:rPr lang="zh-CN" altLang="en-US" sz="2400" b="1" dirty="0">
                <a:latin typeface="微软雅黑" panose="020B0503020204020204" pitchFamily="34" charset="-122"/>
                <a:ea typeface="微软雅黑" panose="020B0503020204020204" pitchFamily="34" charset="-122"/>
              </a:rPr>
              <a:t>被观察者类。类中的三个方法都已经实现了。其子类只要调用即可。</a:t>
            </a:r>
          </a:p>
        </p:txBody>
      </p:sp>
      <p:sp>
        <p:nvSpPr>
          <p:cNvPr id="674826" name="Text Box 10"/>
          <p:cNvSpPr txBox="1">
            <a:spLocks noChangeArrowheads="1"/>
          </p:cNvSpPr>
          <p:nvPr/>
        </p:nvSpPr>
        <p:spPr bwMode="auto">
          <a:xfrm>
            <a:off x="6484149" y="5226326"/>
            <a:ext cx="5357784"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ts val="600"/>
              </a:spcBef>
            </a:pPr>
            <a:r>
              <a:rPr lang="en-US" altLang="zh-CN" sz="2400" b="1" dirty="0">
                <a:latin typeface="微软雅黑" panose="020B0503020204020204" pitchFamily="34" charset="-122"/>
                <a:ea typeface="微软雅黑" panose="020B0503020204020204" pitchFamily="34" charset="-122"/>
                <a:sym typeface="宋体" panose="02010600030101010101" pitchFamily="2" charset="-122"/>
              </a:rPr>
              <a:t>update(o: Observable, e: Object)</a:t>
            </a:r>
          </a:p>
          <a:p>
            <a:pPr>
              <a:spcBef>
                <a:spcPts val="600"/>
              </a:spcBef>
            </a:pPr>
            <a:r>
              <a:rPr lang="zh-CN" altLang="en-US" sz="2400" b="1" dirty="0">
                <a:solidFill>
                  <a:srgbClr val="0000CC"/>
                </a:solidFill>
                <a:latin typeface="微软雅黑" panose="020B0503020204020204" pitchFamily="34" charset="-122"/>
                <a:ea typeface="微软雅黑" panose="020B0503020204020204" pitchFamily="34" charset="-122"/>
                <a:sym typeface="宋体" panose="02010600030101010101" pitchFamily="2" charset="-122"/>
              </a:rPr>
              <a:t>采用了既拉又推的方式</a:t>
            </a:r>
            <a:endParaRPr lang="zh-CN" altLang="en-US" sz="24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524365" y="4753232"/>
            <a:ext cx="3385753" cy="461665"/>
          </a:xfrm>
          <a:prstGeom prst="rect">
            <a:avLst/>
          </a:prstGeom>
          <a:noFill/>
        </p:spPr>
        <p:txBody>
          <a:bodyPr wrap="squar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观察者类：</a:t>
            </a:r>
            <a:r>
              <a:rPr lang="zh-CN" altLang="en-US" sz="2400" b="1" dirty="0" smtClean="0">
                <a:latin typeface="微软雅黑" panose="020B0503020204020204" pitchFamily="34" charset="-122"/>
                <a:ea typeface="微软雅黑" panose="020B0503020204020204" pitchFamily="34" charset="-122"/>
              </a:rPr>
              <a:t>接口类</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4632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74819">
                                            <p:txEl>
                                              <p:pRg st="1" end="1"/>
                                            </p:txEl>
                                          </p:spTgt>
                                        </p:tgtEl>
                                        <p:attrNameLst>
                                          <p:attrName>style.visibility</p:attrName>
                                        </p:attrNameLst>
                                      </p:cBhvr>
                                      <p:to>
                                        <p:strVal val="visible"/>
                                      </p:to>
                                    </p:set>
                                    <p:animEffect transition="in" filter="slide(fromBottom)">
                                      <p:cBhvr>
                                        <p:cTn id="7" dur="500"/>
                                        <p:tgtEl>
                                          <p:spTgt spid="67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74821"/>
                                        </p:tgtEl>
                                        <p:attrNameLst>
                                          <p:attrName>style.visibility</p:attrName>
                                        </p:attrNameLst>
                                      </p:cBhvr>
                                      <p:to>
                                        <p:strVal val="visible"/>
                                      </p:to>
                                    </p:set>
                                    <p:animEffect transition="in" filter="slide(fromBottom)">
                                      <p:cBhvr>
                                        <p:cTn id="12" dur="500"/>
                                        <p:tgtEl>
                                          <p:spTgt spid="67482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74822"/>
                                        </p:tgtEl>
                                        <p:attrNameLst>
                                          <p:attrName>style.visibility</p:attrName>
                                        </p:attrNameLst>
                                      </p:cBhvr>
                                      <p:to>
                                        <p:strVal val="visible"/>
                                      </p:to>
                                    </p:set>
                                    <p:animEffect transition="in" filter="slide(fromBottom)">
                                      <p:cBhvr>
                                        <p:cTn id="15" dur="500"/>
                                        <p:tgtEl>
                                          <p:spTgt spid="67482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74825"/>
                                        </p:tgtEl>
                                        <p:attrNameLst>
                                          <p:attrName>style.visibility</p:attrName>
                                        </p:attrNameLst>
                                      </p:cBhvr>
                                      <p:to>
                                        <p:strVal val="visible"/>
                                      </p:to>
                                    </p:set>
                                    <p:animEffect transition="in" filter="slide(fromBottom)">
                                      <p:cBhvr>
                                        <p:cTn id="18" dur="500"/>
                                        <p:tgtEl>
                                          <p:spTgt spid="6748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74823"/>
                                        </p:tgtEl>
                                        <p:attrNameLst>
                                          <p:attrName>style.visibility</p:attrName>
                                        </p:attrNameLst>
                                      </p:cBhvr>
                                      <p:to>
                                        <p:strVal val="visible"/>
                                      </p:to>
                                    </p:set>
                                    <p:animEffect transition="in" filter="slide(fromBottom)">
                                      <p:cBhvr>
                                        <p:cTn id="23" dur="500"/>
                                        <p:tgtEl>
                                          <p:spTgt spid="67482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674824"/>
                                        </p:tgtEl>
                                        <p:attrNameLst>
                                          <p:attrName>style.visibility</p:attrName>
                                        </p:attrNameLst>
                                      </p:cBhvr>
                                      <p:to>
                                        <p:strVal val="visible"/>
                                      </p:to>
                                    </p:set>
                                    <p:animEffect transition="in" filter="slide(fromBottom)">
                                      <p:cBhvr>
                                        <p:cTn id="26" dur="500"/>
                                        <p:tgtEl>
                                          <p:spTgt spid="67482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12" presetClass="entr" presetSubtype="4" fill="hold" grpId="0" nodeType="withEffect">
                                  <p:stCondLst>
                                    <p:cond delay="0"/>
                                  </p:stCondLst>
                                  <p:childTnLst>
                                    <p:set>
                                      <p:cBhvr>
                                        <p:cTn id="34" dur="1" fill="hold">
                                          <p:stCondLst>
                                            <p:cond delay="0"/>
                                          </p:stCondLst>
                                        </p:cTn>
                                        <p:tgtEl>
                                          <p:spTgt spid="674826"/>
                                        </p:tgtEl>
                                        <p:attrNameLst>
                                          <p:attrName>style.visibility</p:attrName>
                                        </p:attrNameLst>
                                      </p:cBhvr>
                                      <p:to>
                                        <p:strVal val="visible"/>
                                      </p:to>
                                    </p:set>
                                    <p:animEffect transition="in" filter="slide(fromBottom)">
                                      <p:cBhvr>
                                        <p:cTn id="35" dur="500"/>
                                        <p:tgtEl>
                                          <p:spTgt spid="67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1" grpId="0" bldLvl="0" animBg="1"/>
      <p:bldP spid="674822" grpId="0" bldLvl="0" animBg="1"/>
      <p:bldP spid="674823" grpId="0" bldLvl="0" animBg="1"/>
      <p:bldP spid="674824" grpId="0" bldLvl="0" animBg="1"/>
      <p:bldP spid="674825" grpId="0"/>
      <p:bldP spid="67482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0" name="Text Box 56"/>
          <p:cNvSpPr txBox="1">
            <a:spLocks noChangeArrowheads="1"/>
          </p:cNvSpPr>
          <p:nvPr/>
        </p:nvSpPr>
        <p:spPr bwMode="auto">
          <a:xfrm>
            <a:off x="2755784" y="6084185"/>
            <a:ext cx="6516687" cy="520700"/>
          </a:xfrm>
          <a:prstGeom prst="rect">
            <a:avLst/>
          </a:prstGeom>
          <a:noFill/>
          <a:ln>
            <a:noFill/>
          </a:ln>
          <a:effec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支持的观察者模式类图</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39" name="Rectangle 4"/>
          <p:cNvSpPr>
            <a:spLocks noGrp="1" noChangeArrowheads="1"/>
          </p:cNvSpPr>
          <p:nvPr>
            <p:ph type="title"/>
          </p:nvPr>
        </p:nvSpPr>
        <p:spPr>
          <a:xfrm>
            <a:off x="2071735" y="166459"/>
            <a:ext cx="8229600" cy="633412"/>
          </a:xfrm>
        </p:spPr>
        <p:txBody>
          <a:bodyPr/>
          <a:lstStyle/>
          <a:p>
            <a:pPr eaLnBrk="1" hangingPunct="1">
              <a:defRPr/>
            </a:pPr>
            <a:r>
              <a:rPr lang="en-US" altLang="zh-CN" sz="3200" b="1" dirty="0">
                <a:effectLst>
                  <a:outerShdw blurRad="38100" dist="38100" dir="2700000" algn="tl">
                    <a:srgbClr val="C0C0C0"/>
                  </a:outerShdw>
                </a:effectLst>
              </a:rPr>
              <a:t>3. Java support for the Observer Pattern</a:t>
            </a:r>
            <a:endParaRPr lang="zh-CN" altLang="en-US" sz="3200" b="1" dirty="0">
              <a:effectLst>
                <a:outerShdw blurRad="38100" dist="38100" dir="2700000" algn="tl">
                  <a:srgbClr val="C0C0C0"/>
                </a:outerShdw>
              </a:effectLst>
            </a:endParaRPr>
          </a:p>
        </p:txBody>
      </p:sp>
      <p:sp>
        <p:nvSpPr>
          <p:cNvPr id="23585" name="文本框 8"/>
          <p:cNvSpPr txBox="1">
            <a:spLocks noChangeArrowheads="1"/>
          </p:cNvSpPr>
          <p:nvPr/>
        </p:nvSpPr>
        <p:spPr bwMode="auto">
          <a:xfrm>
            <a:off x="506995" y="933450"/>
            <a:ext cx="107826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此时，使用观察者模式，只需设计一个</a:t>
            </a:r>
            <a:r>
              <a:rPr lang="en-US" altLang="zh-CN" sz="2400" b="1" dirty="0">
                <a:latin typeface="微软雅黑" panose="020B0503020204020204" pitchFamily="34" charset="-122"/>
                <a:ea typeface="微软雅黑" panose="020B0503020204020204" pitchFamily="34" charset="-122"/>
              </a:rPr>
              <a:t>Subject</a:t>
            </a:r>
            <a:r>
              <a:rPr lang="zh-CN" altLang="en-US" sz="2400" b="1" dirty="0">
                <a:latin typeface="微软雅黑" panose="020B0503020204020204" pitchFamily="34" charset="-122"/>
                <a:ea typeface="微软雅黑" panose="020B0503020204020204" pitchFamily="34" charset="-122"/>
              </a:rPr>
              <a:t>类，继承</a:t>
            </a:r>
            <a:r>
              <a:rPr lang="en-US" altLang="zh-CN" sz="2400" b="1" dirty="0">
                <a:latin typeface="微软雅黑" panose="020B0503020204020204" pitchFamily="34" charset="-122"/>
                <a:ea typeface="微软雅黑" panose="020B0503020204020204" pitchFamily="34" charset="-122"/>
              </a:rPr>
              <a:t>Observable</a:t>
            </a:r>
            <a:r>
              <a:rPr lang="zh-CN" altLang="en-US" sz="2400" b="1" dirty="0">
                <a:latin typeface="微软雅黑" panose="020B0503020204020204" pitchFamily="34" charset="-122"/>
                <a:ea typeface="微软雅黑" panose="020B0503020204020204" pitchFamily="34" charset="-122"/>
              </a:rPr>
              <a:t>类；设计</a:t>
            </a:r>
            <a:r>
              <a:rPr lang="en-US" altLang="zh-CN" sz="2400" b="1" dirty="0">
                <a:latin typeface="微软雅黑" panose="020B0503020204020204" pitchFamily="34" charset="-122"/>
                <a:ea typeface="微软雅黑" panose="020B0503020204020204" pitchFamily="34" charset="-122"/>
              </a:rPr>
              <a:t>Observer1</a:t>
            </a:r>
            <a:r>
              <a:rPr lang="zh-CN" altLang="en-US" sz="2400" b="1" dirty="0">
                <a:latin typeface="微软雅黑" panose="020B0503020204020204" pitchFamily="34" charset="-122"/>
                <a:ea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rPr>
              <a:t>Observer2</a:t>
            </a:r>
            <a:r>
              <a:rPr lang="zh-CN" altLang="en-US" sz="2400" b="1" dirty="0">
                <a:latin typeface="微软雅黑" panose="020B0503020204020204" pitchFamily="34" charset="-122"/>
                <a:ea typeface="微软雅黑" panose="020B0503020204020204" pitchFamily="34" charset="-122"/>
              </a:rPr>
              <a:t>，实现</a:t>
            </a:r>
            <a:r>
              <a:rPr lang="en-US" altLang="zh-CN" sz="2400" b="1" dirty="0">
                <a:latin typeface="微软雅黑" panose="020B0503020204020204" pitchFamily="34" charset="-122"/>
                <a:ea typeface="微软雅黑" panose="020B0503020204020204" pitchFamily="34" charset="-122"/>
              </a:rPr>
              <a:t>Observer</a:t>
            </a:r>
            <a:r>
              <a:rPr lang="zh-CN" altLang="en-US" sz="2400" b="1" dirty="0">
                <a:latin typeface="微软雅黑" panose="020B0503020204020204" pitchFamily="34" charset="-122"/>
                <a:ea typeface="微软雅黑" panose="020B0503020204020204" pitchFamily="34" charset="-122"/>
              </a:rPr>
              <a:t>即可。</a:t>
            </a:r>
          </a:p>
        </p:txBody>
      </p:sp>
      <p:sp>
        <p:nvSpPr>
          <p:cNvPr id="676896" name="AutoShape 32"/>
          <p:cNvSpPr>
            <a:spLocks noChangeArrowheads="1"/>
          </p:cNvSpPr>
          <p:nvPr/>
        </p:nvSpPr>
        <p:spPr bwMode="auto">
          <a:xfrm>
            <a:off x="2238508" y="3464117"/>
            <a:ext cx="360363" cy="803275"/>
          </a:xfrm>
          <a:prstGeom prst="upArrow">
            <a:avLst>
              <a:gd name="adj1" fmla="val 0"/>
              <a:gd name="adj2" fmla="val 78461"/>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0516" name="Rectangle 30"/>
          <p:cNvSpPr>
            <a:spLocks noChangeArrowheads="1"/>
          </p:cNvSpPr>
          <p:nvPr/>
        </p:nvSpPr>
        <p:spPr bwMode="auto">
          <a:xfrm>
            <a:off x="170822" y="2017910"/>
            <a:ext cx="4320000" cy="542925"/>
          </a:xfrm>
          <a:prstGeom prst="rect">
            <a:avLst/>
          </a:prstGeom>
          <a:solidFill>
            <a:srgbClr val="00B050">
              <a:alpha val="45000"/>
            </a:srgbClr>
          </a:solidFill>
          <a:ln w="12700">
            <a:solidFill>
              <a:schemeClr val="tx1"/>
            </a:solidFill>
            <a:miter lim="800000"/>
            <a:headEnd type="none" w="sm" len="sm"/>
            <a:tailEnd type="none" w="sm" len="sm"/>
          </a:ln>
          <a:effectLst/>
        </p:spPr>
        <p:txBody>
          <a:bodyPr wrap="none" anchor="ctr"/>
          <a:lstStyle/>
          <a:p>
            <a:pPr algn="ctr">
              <a:defRPr/>
            </a:pPr>
            <a:r>
              <a:rPr lang="en-US" altLang="zh-CN" sz="2400" b="1" dirty="0">
                <a:latin typeface="微软雅黑" panose="020B0503020204020204" pitchFamily="34" charset="-122"/>
                <a:ea typeface="微软雅黑" panose="020B0503020204020204" pitchFamily="34" charset="-122"/>
              </a:rPr>
              <a:t>Observable</a:t>
            </a:r>
          </a:p>
        </p:txBody>
      </p:sp>
      <p:sp>
        <p:nvSpPr>
          <p:cNvPr id="20517" name="Rectangle 33"/>
          <p:cNvSpPr>
            <a:spLocks noChangeArrowheads="1"/>
          </p:cNvSpPr>
          <p:nvPr/>
        </p:nvSpPr>
        <p:spPr bwMode="auto">
          <a:xfrm>
            <a:off x="170822" y="2561779"/>
            <a:ext cx="4320000" cy="901700"/>
          </a:xfrm>
          <a:prstGeom prst="rect">
            <a:avLst/>
          </a:prstGeom>
          <a:solidFill>
            <a:srgbClr val="00B050">
              <a:alpha val="45000"/>
            </a:srgbClr>
          </a:solidFill>
          <a:ln w="12700">
            <a:solidFill>
              <a:schemeClr val="tx1"/>
            </a:solidFill>
            <a:miter lim="800000"/>
            <a:headEnd type="none" w="sm" len="sm"/>
            <a:tailEnd type="none" w="sm" len="sm"/>
          </a:ln>
          <a:effectLst/>
        </p:spPr>
        <p:txBody>
          <a:bodyPr wrap="none" anchor="ctr"/>
          <a:lstStyle/>
          <a:p>
            <a:pPr>
              <a:defRPr/>
            </a:pPr>
            <a:r>
              <a:rPr lang="en-US" altLang="zh-CN" sz="2000" b="1" dirty="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addObserver</a:t>
            </a:r>
            <a:r>
              <a:rPr lang="en-US" altLang="zh-CN" sz="2000" b="1" dirty="0" smtClean="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obs:Observer</a:t>
            </a:r>
            <a:r>
              <a:rPr lang="en-US" altLang="zh-CN" sz="2000" b="1" dirty="0">
                <a:latin typeface="微软雅黑" panose="020B0503020204020204" pitchFamily="34" charset="-122"/>
                <a:ea typeface="微软雅黑" panose="020B0503020204020204" pitchFamily="34" charset="-122"/>
              </a:rPr>
              <a:t>)</a:t>
            </a:r>
          </a:p>
          <a:p>
            <a:pPr>
              <a:defRPr/>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setChanged</a:t>
            </a:r>
            <a:r>
              <a:rPr lang="en-US" altLang="zh-CN" sz="2000" b="1" dirty="0">
                <a:latin typeface="微软雅黑" panose="020B0503020204020204" pitchFamily="34" charset="-122"/>
                <a:ea typeface="微软雅黑" panose="020B0503020204020204" pitchFamily="34" charset="-122"/>
              </a:rPr>
              <a:t>()</a:t>
            </a:r>
          </a:p>
          <a:p>
            <a:pPr>
              <a:defRPr/>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(event: Object)</a:t>
            </a:r>
          </a:p>
        </p:txBody>
      </p:sp>
      <p:grpSp>
        <p:nvGrpSpPr>
          <p:cNvPr id="3" name="Group 61"/>
          <p:cNvGrpSpPr>
            <a:grpSpLocks/>
          </p:cNvGrpSpPr>
          <p:nvPr/>
        </p:nvGrpSpPr>
        <p:grpSpPr bwMode="auto">
          <a:xfrm>
            <a:off x="1303470" y="4278503"/>
            <a:ext cx="2159000" cy="1322388"/>
            <a:chOff x="477" y="2552"/>
            <a:chExt cx="1360" cy="833"/>
          </a:xfrm>
        </p:grpSpPr>
        <p:sp>
          <p:nvSpPr>
            <p:cNvPr id="676895" name="Rectangle 31"/>
            <p:cNvSpPr>
              <a:spLocks noChangeArrowheads="1"/>
            </p:cNvSpPr>
            <p:nvPr/>
          </p:nvSpPr>
          <p:spPr bwMode="auto">
            <a:xfrm>
              <a:off x="477" y="2552"/>
              <a:ext cx="1360" cy="4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Subject</a:t>
              </a:r>
            </a:p>
          </p:txBody>
        </p:sp>
        <p:sp>
          <p:nvSpPr>
            <p:cNvPr id="23557" name="Rectangle 34"/>
            <p:cNvSpPr>
              <a:spLocks noChangeArrowheads="1"/>
            </p:cNvSpPr>
            <p:nvPr/>
          </p:nvSpPr>
          <p:spPr bwMode="auto">
            <a:xfrm>
              <a:off x="477" y="2976"/>
              <a:ext cx="1360" cy="409"/>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400" b="1">
                  <a:latin typeface="微软雅黑" panose="020B0503020204020204" pitchFamily="34" charset="-122"/>
                  <a:ea typeface="微软雅黑" panose="020B0503020204020204" pitchFamily="34" charset="-122"/>
                </a:rPr>
                <a:t>getState()</a:t>
              </a:r>
            </a:p>
          </p:txBody>
        </p:sp>
      </p:grpSp>
      <p:sp>
        <p:nvSpPr>
          <p:cNvPr id="676902" name="Line 38"/>
          <p:cNvSpPr>
            <a:spLocks noChangeShapeType="1"/>
          </p:cNvSpPr>
          <p:nvPr/>
        </p:nvSpPr>
        <p:spPr bwMode="auto">
          <a:xfrm>
            <a:off x="6862392" y="3403791"/>
            <a:ext cx="3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6903" name="Line 39"/>
          <p:cNvSpPr>
            <a:spLocks noChangeShapeType="1"/>
          </p:cNvSpPr>
          <p:nvPr/>
        </p:nvSpPr>
        <p:spPr bwMode="auto">
          <a:xfrm>
            <a:off x="6862392" y="3413316"/>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12" name="Rectangle 35"/>
          <p:cNvSpPr>
            <a:spLocks noChangeArrowheads="1"/>
          </p:cNvSpPr>
          <p:nvPr/>
        </p:nvSpPr>
        <p:spPr bwMode="auto">
          <a:xfrm>
            <a:off x="6898903" y="1702726"/>
            <a:ext cx="4747137" cy="739992"/>
          </a:xfrm>
          <a:prstGeom prst="rect">
            <a:avLst/>
          </a:prstGeom>
          <a:solidFill>
            <a:srgbClr val="00B050">
              <a:alpha val="60000"/>
            </a:srgbClr>
          </a:solidFill>
          <a:ln w="12700">
            <a:solidFill>
              <a:schemeClr val="tx1"/>
            </a:solidFill>
            <a:miter lim="800000"/>
            <a:headEnd type="none" w="sm" len="sm"/>
            <a:tailEnd type="none" w="sm" len="sm"/>
          </a:ln>
          <a:effectLst/>
        </p:spPr>
        <p:txBody>
          <a:bodyPr wrap="none" anchor="ctr"/>
          <a:lstStyle/>
          <a:p>
            <a:pPr algn="ctr">
              <a:defRPr/>
            </a:pPr>
            <a:r>
              <a:rPr lang="en-US" altLang="zh-CN" b="1" dirty="0">
                <a:latin typeface="微软雅黑" panose="020B0503020204020204" pitchFamily="34" charset="-122"/>
                <a:ea typeface="微软雅黑" panose="020B0503020204020204" pitchFamily="34" charset="-122"/>
              </a:rPr>
              <a:t>&lt;&lt;interface&gt;&gt;</a:t>
            </a:r>
          </a:p>
          <a:p>
            <a:pPr algn="ctr">
              <a:defRPr/>
            </a:pPr>
            <a:r>
              <a:rPr lang="en-US" altLang="zh-CN" sz="2400" b="1" dirty="0">
                <a:latin typeface="微软雅黑" panose="020B0503020204020204" pitchFamily="34" charset="-122"/>
                <a:ea typeface="微软雅黑" panose="020B0503020204020204" pitchFamily="34" charset="-122"/>
              </a:rPr>
              <a:t>Observer</a:t>
            </a:r>
          </a:p>
        </p:txBody>
      </p:sp>
      <p:sp>
        <p:nvSpPr>
          <p:cNvPr id="676904" name="Rectangle 40"/>
          <p:cNvSpPr>
            <a:spLocks noChangeArrowheads="1"/>
          </p:cNvSpPr>
          <p:nvPr/>
        </p:nvSpPr>
        <p:spPr bwMode="auto">
          <a:xfrm>
            <a:off x="6901018" y="2442718"/>
            <a:ext cx="4745022" cy="484187"/>
          </a:xfrm>
          <a:prstGeom prst="rect">
            <a:avLst/>
          </a:prstGeom>
          <a:solidFill>
            <a:srgbClr val="00B050">
              <a:alpha val="60000"/>
            </a:srgbClr>
          </a:solid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e: Object)</a:t>
            </a:r>
          </a:p>
        </p:txBody>
      </p:sp>
      <p:grpSp>
        <p:nvGrpSpPr>
          <p:cNvPr id="5" name="Group 64"/>
          <p:cNvGrpSpPr>
            <a:grpSpLocks/>
          </p:cNvGrpSpPr>
          <p:nvPr/>
        </p:nvGrpSpPr>
        <p:grpSpPr bwMode="auto">
          <a:xfrm>
            <a:off x="5305530" y="3621278"/>
            <a:ext cx="3096086" cy="971550"/>
            <a:chOff x="2426" y="2138"/>
            <a:chExt cx="1497" cy="612"/>
          </a:xfrm>
        </p:grpSpPr>
        <p:sp>
          <p:nvSpPr>
            <p:cNvPr id="676900" name="Rectangle 36"/>
            <p:cNvSpPr>
              <a:spLocks noChangeArrowheads="1"/>
            </p:cNvSpPr>
            <p:nvPr/>
          </p:nvSpPr>
          <p:spPr bwMode="auto">
            <a:xfrm>
              <a:off x="2426" y="2138"/>
              <a:ext cx="1497" cy="26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Observer1</a:t>
              </a:r>
            </a:p>
          </p:txBody>
        </p:sp>
        <p:sp>
          <p:nvSpPr>
            <p:cNvPr id="676905" name="Rectangle 41"/>
            <p:cNvSpPr>
              <a:spLocks noChangeArrowheads="1"/>
            </p:cNvSpPr>
            <p:nvPr/>
          </p:nvSpPr>
          <p:spPr bwMode="auto">
            <a:xfrm>
              <a:off x="2426" y="2401"/>
              <a:ext cx="1497" cy="349"/>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nSpc>
                  <a:spcPct val="80000"/>
                </a:lnSpc>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a:t>
              </a:r>
            </a:p>
            <a:p>
              <a:pPr>
                <a:lnSpc>
                  <a:spcPct val="80000"/>
                </a:lnSpc>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lang="en-US" altLang="zh-CN" sz="20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     e</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 Object)</a:t>
              </a:r>
            </a:p>
          </p:txBody>
        </p:sp>
      </p:grpSp>
      <p:sp>
        <p:nvSpPr>
          <p:cNvPr id="23566" name="Line 42"/>
          <p:cNvSpPr>
            <a:spLocks noChangeShapeType="1"/>
          </p:cNvSpPr>
          <p:nvPr/>
        </p:nvSpPr>
        <p:spPr bwMode="auto">
          <a:xfrm flipV="1">
            <a:off x="4494297" y="2540991"/>
            <a:ext cx="2412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6907" name="Text Box 43"/>
          <p:cNvSpPr txBox="1">
            <a:spLocks noChangeArrowheads="1"/>
          </p:cNvSpPr>
          <p:nvPr/>
        </p:nvSpPr>
        <p:spPr bwMode="auto">
          <a:xfrm>
            <a:off x="4732774" y="2093316"/>
            <a:ext cx="1979525" cy="400110"/>
          </a:xfrm>
          <a:prstGeom prst="rect">
            <a:avLst/>
          </a:prstGeom>
          <a:noFill/>
          <a:ln>
            <a:noFill/>
          </a:ln>
          <a:effec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&lt;&lt;notifies&gt;&gt;</a:t>
            </a:r>
          </a:p>
        </p:txBody>
      </p:sp>
      <p:sp>
        <p:nvSpPr>
          <p:cNvPr id="676908" name="Text Box 44"/>
          <p:cNvSpPr txBox="1">
            <a:spLocks noChangeArrowheads="1"/>
          </p:cNvSpPr>
          <p:nvPr/>
        </p:nvSpPr>
        <p:spPr bwMode="auto">
          <a:xfrm>
            <a:off x="4567322" y="2647354"/>
            <a:ext cx="2309772" cy="400110"/>
          </a:xfrm>
          <a:prstGeom prst="rect">
            <a:avLst/>
          </a:prstGeom>
          <a:noFill/>
          <a:ln>
            <a:noFill/>
          </a:ln>
          <a:effectLst/>
        </p:spPr>
        <p:txBody>
          <a:bodyPr wrap="square" lIns="0" rIns="0">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en-US" altLang="zh-CN"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1</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676916" name="Line 52"/>
          <p:cNvSpPr>
            <a:spLocks noChangeShapeType="1"/>
          </p:cNvSpPr>
          <p:nvPr/>
        </p:nvSpPr>
        <p:spPr bwMode="auto">
          <a:xfrm>
            <a:off x="9956101" y="3410141"/>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7" name="Group 63"/>
          <p:cNvGrpSpPr>
            <a:grpSpLocks/>
          </p:cNvGrpSpPr>
          <p:nvPr/>
        </p:nvGrpSpPr>
        <p:grpSpPr bwMode="auto">
          <a:xfrm>
            <a:off x="8584286" y="3618104"/>
            <a:ext cx="3061754" cy="974725"/>
            <a:chOff x="4014" y="2136"/>
            <a:chExt cx="1588" cy="614"/>
          </a:xfrm>
        </p:grpSpPr>
        <p:sp>
          <p:nvSpPr>
            <p:cNvPr id="676915" name="Rectangle 51"/>
            <p:cNvSpPr>
              <a:spLocks noChangeArrowheads="1"/>
            </p:cNvSpPr>
            <p:nvPr/>
          </p:nvSpPr>
          <p:spPr bwMode="auto">
            <a:xfrm>
              <a:off x="4014" y="2136"/>
              <a:ext cx="1588" cy="26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Observer2</a:t>
              </a:r>
            </a:p>
          </p:txBody>
        </p:sp>
        <p:sp>
          <p:nvSpPr>
            <p:cNvPr id="676917" name="Rectangle 53"/>
            <p:cNvSpPr>
              <a:spLocks noChangeArrowheads="1"/>
            </p:cNvSpPr>
            <p:nvPr/>
          </p:nvSpPr>
          <p:spPr bwMode="auto">
            <a:xfrm>
              <a:off x="4014" y="2399"/>
              <a:ext cx="1588" cy="351"/>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nSpc>
                  <a:spcPct val="80000"/>
                </a:lnSpc>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a:t>
              </a:r>
            </a:p>
            <a:p>
              <a:pPr>
                <a:lnSpc>
                  <a:spcPct val="80000"/>
                </a:lnSpc>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lang="en-US" altLang="zh-CN" sz="20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  e</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 Object)</a:t>
              </a:r>
            </a:p>
          </p:txBody>
        </p:sp>
      </p:grpSp>
      <p:sp>
        <p:nvSpPr>
          <p:cNvPr id="23574" name="Line 45"/>
          <p:cNvSpPr>
            <a:spLocks noChangeShapeType="1"/>
          </p:cNvSpPr>
          <p:nvPr/>
        </p:nvSpPr>
        <p:spPr bwMode="auto">
          <a:xfrm>
            <a:off x="7060288" y="4592829"/>
            <a:ext cx="0" cy="4159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5" name="Line 46"/>
          <p:cNvSpPr>
            <a:spLocks noChangeShapeType="1"/>
          </p:cNvSpPr>
          <p:nvPr/>
        </p:nvSpPr>
        <p:spPr bwMode="auto">
          <a:xfrm>
            <a:off x="9998116" y="4592829"/>
            <a:ext cx="0" cy="895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6" name="Line 47"/>
          <p:cNvSpPr>
            <a:spLocks noChangeShapeType="1"/>
          </p:cNvSpPr>
          <p:nvPr/>
        </p:nvSpPr>
        <p:spPr bwMode="auto">
          <a:xfrm flipH="1">
            <a:off x="3462470" y="5008754"/>
            <a:ext cx="3600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7" name="Line 48"/>
          <p:cNvSpPr>
            <a:spLocks noChangeShapeType="1"/>
          </p:cNvSpPr>
          <p:nvPr/>
        </p:nvSpPr>
        <p:spPr bwMode="auto">
          <a:xfrm flipH="1" flipV="1">
            <a:off x="3462470" y="5493399"/>
            <a:ext cx="6552000" cy="1588"/>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76913" name="Text Box 49"/>
          <p:cNvSpPr txBox="1">
            <a:spLocks noChangeArrowheads="1"/>
          </p:cNvSpPr>
          <p:nvPr/>
        </p:nvSpPr>
        <p:spPr bwMode="auto">
          <a:xfrm>
            <a:off x="3587262" y="4696017"/>
            <a:ext cx="2998061" cy="369332"/>
          </a:xfrm>
          <a:prstGeom prst="rect">
            <a:avLst/>
          </a:prstGeom>
          <a:noFill/>
          <a:ln>
            <a:noFill/>
          </a:ln>
          <a:effectLst/>
        </p:spPr>
        <p:txBody>
          <a:bodyPr wrap="square">
            <a:spAutoFit/>
          </a:bodyPr>
          <a:lstStyle/>
          <a:p>
            <a:pPr>
              <a:spcBef>
                <a:spcPct val="50000"/>
              </a:spcBef>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1</a:t>
            </a: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676914" name="Text Box 50"/>
          <p:cNvSpPr txBox="1">
            <a:spLocks noChangeArrowheads="1"/>
          </p:cNvSpPr>
          <p:nvPr/>
        </p:nvSpPr>
        <p:spPr bwMode="auto">
          <a:xfrm>
            <a:off x="4244414" y="5589779"/>
            <a:ext cx="6467009" cy="366713"/>
          </a:xfrm>
          <a:prstGeom prst="rect">
            <a:avLst/>
          </a:prstGeom>
          <a:noFill/>
          <a:ln>
            <a:noFill/>
          </a:ln>
          <a:effectLst/>
        </p:spPr>
        <p:txBody>
          <a:bodyPr>
            <a:spAutoFit/>
          </a:bodyPr>
          <a:lstStyle/>
          <a:p>
            <a:pPr>
              <a:spcBef>
                <a:spcPct val="50000"/>
              </a:spcBef>
              <a:defRPr/>
            </a:pPr>
            <a:r>
              <a:rPr lang="en-US" altLang="zh-CN" b="1">
                <a:effectLst>
                  <a:outerShdw blurRad="38100" dist="38100" dir="2700000" algn="tl">
                    <a:srgbClr val="C0C0C0"/>
                  </a:outerShdw>
                </a:effectLst>
                <a:latin typeface="微软雅黑" panose="020B0503020204020204" pitchFamily="34" charset="-122"/>
                <a:ea typeface="微软雅黑" panose="020B0503020204020204" pitchFamily="34" charset="-122"/>
              </a:rPr>
              <a:t>1..*                                               1..*</a:t>
            </a:r>
          </a:p>
        </p:txBody>
      </p:sp>
      <p:sp>
        <p:nvSpPr>
          <p:cNvPr id="676918" name="Text Box 54"/>
          <p:cNvSpPr txBox="1">
            <a:spLocks noChangeArrowheads="1"/>
          </p:cNvSpPr>
          <p:nvPr/>
        </p:nvSpPr>
        <p:spPr bwMode="auto">
          <a:xfrm>
            <a:off x="5054320" y="5081930"/>
            <a:ext cx="3225520" cy="369332"/>
          </a:xfrm>
          <a:prstGeom prst="rect">
            <a:avLst/>
          </a:prstGeom>
          <a:noFill/>
          <a:ln>
            <a:noFill/>
          </a:ln>
          <a:effectLst/>
        </p:spPr>
        <p:txBody>
          <a:bodyPr wrap="square">
            <a:spAutoFit/>
          </a:bodyPr>
          <a:lstStyle/>
          <a:p>
            <a:pPr>
              <a:spcBef>
                <a:spcPct val="50000"/>
              </a:spcBef>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&lt;&lt;retrieves state info&gt;&gt;</a:t>
            </a:r>
          </a:p>
        </p:txBody>
      </p:sp>
      <p:sp>
        <p:nvSpPr>
          <p:cNvPr id="676921" name="Text Box 57"/>
          <p:cNvSpPr txBox="1">
            <a:spLocks noChangeArrowheads="1"/>
          </p:cNvSpPr>
          <p:nvPr/>
        </p:nvSpPr>
        <p:spPr bwMode="auto">
          <a:xfrm>
            <a:off x="9241346" y="2935479"/>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某些事件</a:t>
            </a:r>
          </a:p>
        </p:txBody>
      </p:sp>
      <p:sp>
        <p:nvSpPr>
          <p:cNvPr id="676922" name="Line 58"/>
          <p:cNvSpPr>
            <a:spLocks noChangeShapeType="1"/>
          </p:cNvSpPr>
          <p:nvPr/>
        </p:nvSpPr>
        <p:spPr bwMode="auto">
          <a:xfrm flipV="1">
            <a:off x="9381754" y="2792604"/>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667012" y="2949857"/>
            <a:ext cx="324000" cy="468000"/>
            <a:chOff x="8667012" y="3297329"/>
            <a:chExt cx="324000" cy="468000"/>
          </a:xfrm>
        </p:grpSpPr>
        <p:sp>
          <p:nvSpPr>
            <p:cNvPr id="9" name="等腰三角形 8"/>
            <p:cNvSpPr/>
            <p:nvPr/>
          </p:nvSpPr>
          <p:spPr>
            <a:xfrm>
              <a:off x="8667012" y="3297329"/>
              <a:ext cx="324000" cy="214454"/>
            </a:xfrm>
            <a:prstGeom prst="triangle">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3"/>
            </p:cNvCxnSpPr>
            <p:nvPr/>
          </p:nvCxnSpPr>
          <p:spPr>
            <a:xfrm>
              <a:off x="8829012" y="3511783"/>
              <a:ext cx="0" cy="25354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78992" y="5693187"/>
            <a:ext cx="2167128" cy="646331"/>
          </a:xfrm>
          <a:prstGeom prst="rect">
            <a:avLst/>
          </a:prstGeom>
          <a:noFill/>
        </p:spPr>
        <p:txBody>
          <a:bodyPr wrap="square" rtlCol="0">
            <a:spAutoFit/>
          </a:bodyPr>
          <a:lstStyle/>
          <a:p>
            <a:r>
              <a:rPr lang="en-US" altLang="zh-CN" b="1" dirty="0" smtClean="0">
                <a:solidFill>
                  <a:srgbClr val="0000CC"/>
                </a:solidFill>
                <a:latin typeface="微软雅黑" panose="020B0503020204020204" pitchFamily="34" charset="-122"/>
                <a:ea typeface="微软雅黑" panose="020B0503020204020204" pitchFamily="34" charset="-122"/>
              </a:rPr>
              <a:t>Subject</a:t>
            </a:r>
            <a:r>
              <a:rPr lang="zh-CN" altLang="en-US" b="1" dirty="0" smtClean="0">
                <a:solidFill>
                  <a:srgbClr val="0000CC"/>
                </a:solidFill>
                <a:latin typeface="微软雅黑" panose="020B0503020204020204" pitchFamily="34" charset="-122"/>
                <a:ea typeface="微软雅黑" panose="020B0503020204020204" pitchFamily="34" charset="-122"/>
              </a:rPr>
              <a:t>调用</a:t>
            </a:r>
            <a:r>
              <a:rPr lang="en-US" altLang="zh-CN" b="1" dirty="0" smtClean="0">
                <a:solidFill>
                  <a:srgbClr val="0000CC"/>
                </a:solidFill>
                <a:latin typeface="微软雅黑" panose="020B0503020204020204" pitchFamily="34" charset="-122"/>
                <a:ea typeface="微软雅黑" panose="020B0503020204020204" pitchFamily="34" charset="-122"/>
              </a:rPr>
              <a:t>Observable</a:t>
            </a:r>
            <a:r>
              <a:rPr lang="zh-CN" altLang="en-US" b="1" dirty="0" smtClean="0">
                <a:solidFill>
                  <a:srgbClr val="0000CC"/>
                </a:solidFill>
                <a:latin typeface="微软雅黑" panose="020B0503020204020204" pitchFamily="34" charset="-122"/>
                <a:ea typeface="微软雅黑" panose="020B0503020204020204" pitchFamily="34" charset="-122"/>
              </a:rPr>
              <a:t>方法</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294654" y="5494987"/>
            <a:ext cx="2167128" cy="923330"/>
          </a:xfrm>
          <a:prstGeom prst="rect">
            <a:avLst/>
          </a:prstGeom>
          <a:noFill/>
        </p:spPr>
        <p:txBody>
          <a:bodyPr wrap="square" rtlCol="0">
            <a:spAutoFit/>
          </a:bodyPr>
          <a:lstStyle/>
          <a:p>
            <a:r>
              <a:rPr lang="en-US" altLang="zh-CN" b="1" dirty="0" smtClean="0">
                <a:solidFill>
                  <a:srgbClr val="0000CC"/>
                </a:solidFill>
                <a:latin typeface="微软雅黑" panose="020B0503020204020204" pitchFamily="34" charset="-122"/>
                <a:ea typeface="微软雅黑" panose="020B0503020204020204" pitchFamily="34" charset="-122"/>
              </a:rPr>
              <a:t>Observer</a:t>
            </a:r>
            <a:r>
              <a:rPr lang="zh-CN" altLang="en-US" b="1" dirty="0" smtClean="0">
                <a:solidFill>
                  <a:srgbClr val="0000CC"/>
                </a:solidFill>
                <a:latin typeface="微软雅黑" panose="020B0503020204020204" pitchFamily="34" charset="-122"/>
                <a:ea typeface="微软雅黑" panose="020B0503020204020204" pitchFamily="34" charset="-122"/>
              </a:rPr>
              <a:t>子类实现</a:t>
            </a:r>
            <a:r>
              <a:rPr lang="en-US" altLang="zh-CN" b="1" dirty="0" smtClean="0">
                <a:solidFill>
                  <a:srgbClr val="0000CC"/>
                </a:solidFill>
                <a:latin typeface="微软雅黑" panose="020B0503020204020204" pitchFamily="34" charset="-122"/>
                <a:ea typeface="微软雅黑" panose="020B0503020204020204" pitchFamily="34" charset="-122"/>
              </a:rPr>
              <a:t>Observer</a:t>
            </a:r>
            <a:r>
              <a:rPr lang="zh-CN" altLang="en-US" b="1" dirty="0" smtClean="0">
                <a:solidFill>
                  <a:srgbClr val="0000CC"/>
                </a:solidFill>
                <a:latin typeface="微软雅黑" panose="020B0503020204020204" pitchFamily="34" charset="-122"/>
                <a:ea typeface="微软雅黑" panose="020B0503020204020204" pitchFamily="34" charset="-122"/>
              </a:rPr>
              <a:t>接口的方法</a:t>
            </a:r>
            <a:endParaRPr lang="zh-CN" altLang="en-US"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0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7"/>
          <p:cNvSpPr>
            <a:spLocks noChangeArrowheads="1"/>
          </p:cNvSpPr>
          <p:nvPr/>
        </p:nvSpPr>
        <p:spPr bwMode="auto">
          <a:xfrm>
            <a:off x="2951160" y="3043239"/>
            <a:ext cx="369888" cy="566737"/>
          </a:xfrm>
          <a:prstGeom prst="upArrow">
            <a:avLst>
              <a:gd name="adj1" fmla="val 0"/>
              <a:gd name="adj2" fmla="val 67033"/>
            </a:avLst>
          </a:prstGeom>
          <a:solidFill>
            <a:srgbClr val="800000"/>
          </a:solidFill>
          <a:ln w="12700">
            <a:solidFill>
              <a:schemeClr val="tx1"/>
            </a:solidFill>
            <a:miter lim="800000"/>
            <a:headEnd type="none" w="sm" len="sm"/>
            <a:tailEnd type="none" w="sm" len="sm"/>
          </a:ln>
        </p:spPr>
        <p:txBody>
          <a:bodyPr wrap="none" anchor="ctr"/>
          <a:lstStyle/>
          <a:p>
            <a:pPr algn="ctr"/>
            <a:endParaRPr lang="zh-CN" altLang="en-US"/>
          </a:p>
        </p:txBody>
      </p:sp>
      <p:sp>
        <p:nvSpPr>
          <p:cNvPr id="24578" name="Rectangle 5"/>
          <p:cNvSpPr>
            <a:spLocks noChangeArrowheads="1"/>
          </p:cNvSpPr>
          <p:nvPr/>
        </p:nvSpPr>
        <p:spPr bwMode="auto">
          <a:xfrm>
            <a:off x="1091406" y="1620370"/>
            <a:ext cx="4623800" cy="4680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Observable</a:t>
            </a:r>
          </a:p>
        </p:txBody>
      </p:sp>
      <p:sp>
        <p:nvSpPr>
          <p:cNvPr id="24579" name="Rectangle 8"/>
          <p:cNvSpPr>
            <a:spLocks noChangeArrowheads="1"/>
          </p:cNvSpPr>
          <p:nvPr/>
        </p:nvSpPr>
        <p:spPr bwMode="auto">
          <a:xfrm>
            <a:off x="1091406" y="2085976"/>
            <a:ext cx="4623800" cy="931863"/>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addObserver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observer:Observer</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setChanged</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(event: Object)</a:t>
            </a:r>
          </a:p>
        </p:txBody>
      </p:sp>
      <p:sp>
        <p:nvSpPr>
          <p:cNvPr id="8" name="Rectangle 6"/>
          <p:cNvSpPr>
            <a:spLocks noChangeArrowheads="1"/>
          </p:cNvSpPr>
          <p:nvPr/>
        </p:nvSpPr>
        <p:spPr bwMode="auto">
          <a:xfrm>
            <a:off x="1727198" y="3517901"/>
            <a:ext cx="2952750"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Subject</a:t>
            </a:r>
          </a:p>
        </p:txBody>
      </p:sp>
      <p:sp>
        <p:nvSpPr>
          <p:cNvPr id="24581" name="Rectangle 9"/>
          <p:cNvSpPr>
            <a:spLocks noChangeArrowheads="1"/>
          </p:cNvSpPr>
          <p:nvPr/>
        </p:nvSpPr>
        <p:spPr bwMode="auto">
          <a:xfrm>
            <a:off x="1727198" y="4439193"/>
            <a:ext cx="2952750" cy="1403349"/>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000" b="1" dirty="0">
                <a:latin typeface="微软雅黑" panose="020B0503020204020204" pitchFamily="34" charset="-122"/>
                <a:ea typeface="微软雅黑" panose="020B0503020204020204" pitchFamily="34" charset="-122"/>
              </a:rPr>
              <a:t>+method1()</a:t>
            </a:r>
          </a:p>
          <a:p>
            <a:r>
              <a:rPr lang="en-US" altLang="zh-CN" sz="2000" b="1" dirty="0">
                <a:latin typeface="微软雅黑" panose="020B0503020204020204" pitchFamily="34" charset="-122"/>
                <a:ea typeface="微软雅黑" panose="020B0503020204020204" pitchFamily="34" charset="-122"/>
              </a:rPr>
              <a:t>+method2()</a:t>
            </a:r>
          </a:p>
          <a:p>
            <a:r>
              <a:rPr lang="en-US" altLang="zh-CN" sz="2000" b="1" dirty="0">
                <a:latin typeface="微软雅黑" panose="020B0503020204020204" pitchFamily="34" charset="-122"/>
                <a:ea typeface="微软雅黑" panose="020B0503020204020204" pitchFamily="34" charset="-122"/>
              </a:rPr>
              <a:t>+method3()</a:t>
            </a:r>
          </a:p>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getState</a:t>
            </a:r>
            <a:r>
              <a:rPr lang="en-US" altLang="zh-CN" sz="2000" b="1" dirty="0">
                <a:latin typeface="微软雅黑" panose="020B0503020204020204" pitchFamily="34" charset="-122"/>
                <a:ea typeface="微软雅黑" panose="020B0503020204020204" pitchFamily="34" charset="-122"/>
              </a:rPr>
              <a:t>()</a:t>
            </a:r>
          </a:p>
        </p:txBody>
      </p:sp>
      <p:sp>
        <p:nvSpPr>
          <p:cNvPr id="24582" name="AutoShape 12"/>
          <p:cNvSpPr>
            <a:spLocks noChangeArrowheads="1"/>
          </p:cNvSpPr>
          <p:nvPr/>
        </p:nvSpPr>
        <p:spPr bwMode="auto">
          <a:xfrm>
            <a:off x="8338761" y="2611438"/>
            <a:ext cx="358775" cy="431800"/>
          </a:xfrm>
          <a:prstGeom prst="upArrow">
            <a:avLst>
              <a:gd name="adj1" fmla="val 0"/>
              <a:gd name="adj2" fmla="val 63080"/>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p>
        </p:txBody>
      </p:sp>
      <p:sp>
        <p:nvSpPr>
          <p:cNvPr id="24583" name="Rectangle 10"/>
          <p:cNvSpPr>
            <a:spLocks noChangeArrowheads="1"/>
          </p:cNvSpPr>
          <p:nvPr/>
        </p:nvSpPr>
        <p:spPr bwMode="auto">
          <a:xfrm>
            <a:off x="6095972" y="1665288"/>
            <a:ext cx="5004078" cy="576262"/>
          </a:xfrm>
          <a:prstGeom prst="rect">
            <a:avLst/>
          </a:prstGeom>
          <a:solidFill>
            <a:schemeClr val="bg1"/>
          </a:solidFill>
          <a:ln w="12700">
            <a:solidFill>
              <a:schemeClr val="tx1"/>
            </a:solidFill>
            <a:miter lim="800000"/>
            <a:headEnd type="none" w="sm" len="sm"/>
            <a:tailEnd type="none" w="sm" len="sm"/>
          </a:ln>
        </p:spPr>
        <p:txBody>
          <a:bodyPr tIns="0" bIns="0" anchor="ctr"/>
          <a:lstStyle/>
          <a:p>
            <a:pPr algn="ctr">
              <a:lnSpc>
                <a:spcPts val="1800"/>
              </a:lnSpc>
            </a:pPr>
            <a:r>
              <a:rPr lang="en-US" altLang="zh-CN" sz="2000" b="1" dirty="0">
                <a:latin typeface="微软雅黑" panose="020B0503020204020204" pitchFamily="34" charset="-122"/>
                <a:ea typeface="微软雅黑" panose="020B0503020204020204" pitchFamily="34" charset="-122"/>
              </a:rPr>
              <a:t>&lt;&lt;interface&gt;&gt;</a:t>
            </a:r>
          </a:p>
          <a:p>
            <a:pPr algn="ctr">
              <a:lnSpc>
                <a:spcPts val="1800"/>
              </a:lnSpc>
            </a:pPr>
            <a:r>
              <a:rPr lang="en-US" altLang="zh-CN" sz="2400" b="1" dirty="0">
                <a:latin typeface="微软雅黑" panose="020B0503020204020204" pitchFamily="34" charset="-122"/>
                <a:ea typeface="微软雅黑" panose="020B0503020204020204" pitchFamily="34" charset="-122"/>
              </a:rPr>
              <a:t>Observer</a:t>
            </a:r>
          </a:p>
        </p:txBody>
      </p:sp>
      <p:sp>
        <p:nvSpPr>
          <p:cNvPr id="14" name="Rectangle 17"/>
          <p:cNvSpPr>
            <a:spLocks noChangeArrowheads="1"/>
          </p:cNvSpPr>
          <p:nvPr/>
        </p:nvSpPr>
        <p:spPr bwMode="auto">
          <a:xfrm>
            <a:off x="6097724" y="2251075"/>
            <a:ext cx="5000462" cy="3492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e: Object)</a:t>
            </a:r>
          </a:p>
        </p:txBody>
      </p:sp>
      <p:sp>
        <p:nvSpPr>
          <p:cNvPr id="15" name="Rectangle 11"/>
          <p:cNvSpPr>
            <a:spLocks noChangeArrowheads="1"/>
          </p:cNvSpPr>
          <p:nvPr/>
        </p:nvSpPr>
        <p:spPr bwMode="auto">
          <a:xfrm>
            <a:off x="6322636" y="3043239"/>
            <a:ext cx="5189396" cy="401637"/>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Observer1</a:t>
            </a:r>
          </a:p>
        </p:txBody>
      </p:sp>
      <p:sp>
        <p:nvSpPr>
          <p:cNvPr id="16" name="Rectangle 18"/>
          <p:cNvSpPr>
            <a:spLocks noChangeArrowheads="1"/>
          </p:cNvSpPr>
          <p:nvPr/>
        </p:nvSpPr>
        <p:spPr bwMode="auto">
          <a:xfrm>
            <a:off x="6322636" y="3854450"/>
            <a:ext cx="5189396" cy="4381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e: Object)</a:t>
            </a:r>
          </a:p>
        </p:txBody>
      </p:sp>
      <p:grpSp>
        <p:nvGrpSpPr>
          <p:cNvPr id="2" name="组合 16"/>
          <p:cNvGrpSpPr>
            <a:grpSpLocks/>
          </p:cNvGrpSpPr>
          <p:nvPr/>
        </p:nvGrpSpPr>
        <p:grpSpPr bwMode="auto">
          <a:xfrm>
            <a:off x="3671885" y="4197350"/>
            <a:ext cx="3636585" cy="838200"/>
            <a:chOff x="1670719" y="4365104"/>
            <a:chExt cx="3658965" cy="670049"/>
          </a:xfrm>
        </p:grpSpPr>
        <p:sp>
          <p:nvSpPr>
            <p:cNvPr id="24588" name="Line 23"/>
            <p:cNvSpPr>
              <a:spLocks noChangeShapeType="1"/>
            </p:cNvSpPr>
            <p:nvPr/>
          </p:nvSpPr>
          <p:spPr bwMode="auto">
            <a:xfrm>
              <a:off x="5329684" y="4365104"/>
              <a:ext cx="0" cy="670049"/>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89" name="Line 25"/>
            <p:cNvSpPr>
              <a:spLocks noChangeShapeType="1"/>
            </p:cNvSpPr>
            <p:nvPr/>
          </p:nvSpPr>
          <p:spPr bwMode="auto">
            <a:xfrm flipH="1">
              <a:off x="1670719" y="5035153"/>
              <a:ext cx="3658964" cy="0"/>
            </a:xfrm>
            <a:prstGeom prst="line">
              <a:avLst/>
            </a:prstGeom>
            <a:noFill/>
            <a:ln w="31750">
              <a:solidFill>
                <a:srgbClr val="0000CC"/>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20" name="Text Box 27"/>
          <p:cNvSpPr txBox="1">
            <a:spLocks noChangeArrowheads="1"/>
          </p:cNvSpPr>
          <p:nvPr/>
        </p:nvSpPr>
        <p:spPr bwMode="auto">
          <a:xfrm>
            <a:off x="4654549" y="4575176"/>
            <a:ext cx="2004139" cy="461665"/>
          </a:xfrm>
          <a:prstGeom prst="rect">
            <a:avLst/>
          </a:prstGeom>
          <a:noFill/>
          <a:ln>
            <a:noFill/>
          </a:ln>
          <a:effectLst/>
        </p:spPr>
        <p:txBody>
          <a:bodyPr wrap="square">
            <a:spAutoFit/>
          </a:bodyPr>
          <a:lstStyle/>
          <a:p>
            <a:pPr>
              <a:spcBef>
                <a:spcPct val="50000"/>
              </a:spcBef>
              <a:defRPr/>
            </a:pP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利用</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endPar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4591" name="Line 42"/>
          <p:cNvSpPr>
            <a:spLocks noChangeShapeType="1"/>
          </p:cNvSpPr>
          <p:nvPr/>
        </p:nvSpPr>
        <p:spPr bwMode="auto">
          <a:xfrm>
            <a:off x="3167060" y="1114425"/>
            <a:ext cx="0" cy="504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AutoShape 43"/>
          <p:cNvSpPr>
            <a:spLocks noChangeArrowheads="1"/>
          </p:cNvSpPr>
          <p:nvPr/>
        </p:nvSpPr>
        <p:spPr bwMode="auto">
          <a:xfrm>
            <a:off x="6059793" y="165586"/>
            <a:ext cx="4628286" cy="1132269"/>
          </a:xfrm>
          <a:prstGeom prst="foldedCorner">
            <a:avLst>
              <a:gd name="adj" fmla="val 12500"/>
            </a:avLst>
          </a:prstGeom>
          <a:solidFill>
            <a:srgbClr val="FFFFFF"/>
          </a:solidFill>
          <a:ln w="12700">
            <a:solidFill>
              <a:schemeClr val="tx1"/>
            </a:solidFill>
            <a:round/>
            <a:headEnd type="none" w="sm" len="sm"/>
            <a:tailEnd type="none" w="sm" len="sm"/>
          </a:ln>
        </p:spPr>
        <p:txBody>
          <a:bodyPr wrap="none" anchor="ctr"/>
          <a:lstStyle/>
          <a:p>
            <a:r>
              <a:rPr lang="en-US" altLang="zh-CN" sz="2000" b="1" dirty="0">
                <a:latin typeface="微软雅黑" panose="020B0503020204020204" pitchFamily="34" charset="-122"/>
                <a:ea typeface="微软雅黑" panose="020B0503020204020204" pitchFamily="34" charset="-122"/>
              </a:rPr>
              <a:t>Observable S = new Subject();</a:t>
            </a:r>
          </a:p>
          <a:p>
            <a:r>
              <a:rPr lang="en-US" altLang="zh-CN" sz="2000" b="1" dirty="0">
                <a:latin typeface="微软雅黑" panose="020B0503020204020204" pitchFamily="34" charset="-122"/>
                <a:ea typeface="微软雅黑" panose="020B0503020204020204" pitchFamily="34" charset="-122"/>
              </a:rPr>
              <a:t>Observer O = new Observer1();</a:t>
            </a:r>
          </a:p>
          <a:p>
            <a:r>
              <a:rPr lang="en-US" altLang="zh-CN" sz="2000" b="1" dirty="0" err="1">
                <a:solidFill>
                  <a:srgbClr val="0000CC"/>
                </a:solidFill>
                <a:latin typeface="微软雅黑" panose="020B0503020204020204" pitchFamily="34" charset="-122"/>
                <a:ea typeface="微软雅黑" panose="020B0503020204020204" pitchFamily="34" charset="-122"/>
              </a:rPr>
              <a:t>S.addObserver</a:t>
            </a:r>
            <a:r>
              <a:rPr lang="en-US" altLang="zh-CN" sz="2000" b="1" dirty="0">
                <a:solidFill>
                  <a:srgbClr val="0000CC"/>
                </a:solidFill>
                <a:latin typeface="微软雅黑" panose="020B0503020204020204" pitchFamily="34" charset="-122"/>
                <a:ea typeface="微软雅黑" panose="020B0503020204020204" pitchFamily="34" charset="-122"/>
              </a:rPr>
              <a:t>(O);</a:t>
            </a:r>
          </a:p>
        </p:txBody>
      </p:sp>
      <p:sp>
        <p:nvSpPr>
          <p:cNvPr id="24593" name="Line 44"/>
          <p:cNvSpPr>
            <a:spLocks noChangeShapeType="1"/>
          </p:cNvSpPr>
          <p:nvPr/>
        </p:nvSpPr>
        <p:spPr bwMode="auto">
          <a:xfrm flipV="1">
            <a:off x="3993437" y="888425"/>
            <a:ext cx="2016125"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4" name="Rectangle 41"/>
          <p:cNvSpPr>
            <a:spLocks noChangeArrowheads="1"/>
          </p:cNvSpPr>
          <p:nvPr/>
        </p:nvSpPr>
        <p:spPr bwMode="auto">
          <a:xfrm>
            <a:off x="2303461" y="681039"/>
            <a:ext cx="1655763" cy="433387"/>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Client</a:t>
            </a:r>
          </a:p>
        </p:txBody>
      </p:sp>
      <p:cxnSp>
        <p:nvCxnSpPr>
          <p:cNvPr id="24596" name="直接连接符 30"/>
          <p:cNvCxnSpPr>
            <a:cxnSpLocks noChangeShapeType="1"/>
            <a:stCxn id="24594" idx="1"/>
          </p:cNvCxnSpPr>
          <p:nvPr/>
        </p:nvCxnSpPr>
        <p:spPr bwMode="auto">
          <a:xfrm flipH="1">
            <a:off x="708888" y="897733"/>
            <a:ext cx="1594573" cy="0"/>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24597" name="直接连接符 31"/>
          <p:cNvCxnSpPr>
            <a:cxnSpLocks noChangeShapeType="1"/>
          </p:cNvCxnSpPr>
          <p:nvPr/>
        </p:nvCxnSpPr>
        <p:spPr bwMode="auto">
          <a:xfrm>
            <a:off x="708887" y="892195"/>
            <a:ext cx="0" cy="1379537"/>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24598" name="直接箭头连接符 32"/>
          <p:cNvCxnSpPr>
            <a:cxnSpLocks noChangeShapeType="1"/>
          </p:cNvCxnSpPr>
          <p:nvPr/>
        </p:nvCxnSpPr>
        <p:spPr bwMode="auto">
          <a:xfrm>
            <a:off x="708887" y="2271732"/>
            <a:ext cx="382519" cy="0"/>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sp>
        <p:nvSpPr>
          <p:cNvPr id="37" name="Rectangle 6"/>
          <p:cNvSpPr>
            <a:spLocks noChangeArrowheads="1"/>
          </p:cNvSpPr>
          <p:nvPr/>
        </p:nvSpPr>
        <p:spPr bwMode="auto">
          <a:xfrm>
            <a:off x="1728785" y="3975101"/>
            <a:ext cx="2952750"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altLang="zh-CN" sz="22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O (</a:t>
            </a:r>
            <a:r>
              <a:rPr lang="zh-CN" altLang="en-US" sz="22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观察者对象</a:t>
            </a:r>
            <a:r>
              <a:rPr lang="en-US" altLang="zh-CN" sz="22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38" name="Rectangle 11"/>
          <p:cNvSpPr>
            <a:spLocks noChangeArrowheads="1"/>
          </p:cNvSpPr>
          <p:nvPr/>
        </p:nvSpPr>
        <p:spPr bwMode="auto">
          <a:xfrm>
            <a:off x="6322636" y="3451225"/>
            <a:ext cx="5189396" cy="401638"/>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S(</a:t>
            </a:r>
            <a:r>
              <a:rPr lang="zh-CN" altLang="en-US"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主题对象</a:t>
            </a: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 event</a:t>
            </a:r>
            <a:r>
              <a:rPr lang="zh-CN" altLang="en-US"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（事件对象）</a:t>
            </a:r>
            <a:endPar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4841659" y="2728913"/>
            <a:ext cx="1497313" cy="1335409"/>
            <a:chOff x="4841659" y="2728913"/>
            <a:chExt cx="1497313" cy="1335409"/>
          </a:xfrm>
        </p:grpSpPr>
        <p:cxnSp>
          <p:nvCxnSpPr>
            <p:cNvPr id="24602" name="直接连接符 34"/>
            <p:cNvCxnSpPr>
              <a:cxnSpLocks noChangeShapeType="1"/>
              <a:stCxn id="24594" idx="1"/>
            </p:cNvCxnSpPr>
            <p:nvPr/>
          </p:nvCxnSpPr>
          <p:spPr bwMode="auto">
            <a:xfrm>
              <a:off x="4963786" y="2902642"/>
              <a:ext cx="0" cy="1161680"/>
            </a:xfrm>
            <a:prstGeom prst="line">
              <a:avLst/>
            </a:prstGeom>
            <a:noFill/>
            <a:ln w="22225">
              <a:solidFill>
                <a:srgbClr val="C00000"/>
              </a:solidFill>
              <a:round/>
              <a:headEnd type="none" w="sm" len="sm"/>
              <a:tailEnd type="none" w="sm" len="sm"/>
            </a:ln>
            <a:extLst>
              <a:ext uri="{909E8E84-426E-40DD-AFC4-6F175D3DCCD1}">
                <a14:hiddenFill xmlns:a14="http://schemas.microsoft.com/office/drawing/2010/main">
                  <a:noFill/>
                </a14:hiddenFill>
              </a:ext>
            </a:extLst>
          </p:spPr>
        </p:cxnSp>
        <p:cxnSp>
          <p:nvCxnSpPr>
            <p:cNvPr id="24603" name="直接箭头连接符 35"/>
            <p:cNvCxnSpPr>
              <a:cxnSpLocks noChangeShapeType="1"/>
              <a:stCxn id="24594" idx="1"/>
            </p:cNvCxnSpPr>
            <p:nvPr/>
          </p:nvCxnSpPr>
          <p:spPr bwMode="auto">
            <a:xfrm flipV="1">
              <a:off x="4934972" y="4064322"/>
              <a:ext cx="1404000" cy="0"/>
            </a:xfrm>
            <a:prstGeom prst="straightConnector1">
              <a:avLst/>
            </a:prstGeom>
            <a:noFill/>
            <a:ln w="22225">
              <a:solidFill>
                <a:srgbClr val="C00000"/>
              </a:solidFill>
              <a:round/>
              <a:headEnd type="none" w="sm" len="sm"/>
              <a:tailEnd type="arrow" w="med" len="med"/>
            </a:ln>
            <a:extLst>
              <a:ext uri="{909E8E84-426E-40DD-AFC4-6F175D3DCCD1}">
                <a14:hiddenFill xmlns:a14="http://schemas.microsoft.com/office/drawing/2010/main">
                  <a:noFill/>
                </a14:hiddenFill>
              </a:ext>
            </a:extLst>
          </p:spPr>
        </p:cxnSp>
        <p:sp>
          <p:nvSpPr>
            <p:cNvPr id="24604" name="椭圆 39"/>
            <p:cNvSpPr>
              <a:spLocks noChangeArrowheads="1"/>
            </p:cNvSpPr>
            <p:nvPr/>
          </p:nvSpPr>
          <p:spPr bwMode="auto">
            <a:xfrm>
              <a:off x="4841659" y="2728913"/>
              <a:ext cx="203635" cy="179997"/>
            </a:xfrm>
            <a:prstGeom prst="ellipse">
              <a:avLst/>
            </a:prstGeom>
            <a:solidFill>
              <a:schemeClr val="bg1"/>
            </a:solidFill>
            <a:ln w="22225">
              <a:solidFill>
                <a:srgbClr val="C00000"/>
              </a:solidFill>
              <a:round/>
              <a:headEnd type="none" w="sm" len="sm"/>
              <a:tailEnd type="none" w="sm" len="sm"/>
            </a:ln>
          </p:spPr>
          <p:txBody>
            <a:bodyPr wrap="none"/>
            <a:lstStyle/>
            <a:p>
              <a:endParaRPr lang="zh-CN" altLang="en-US"/>
            </a:p>
          </p:txBody>
        </p:sp>
      </p:grpSp>
      <p:grpSp>
        <p:nvGrpSpPr>
          <p:cNvPr id="5" name="组合 48"/>
          <p:cNvGrpSpPr>
            <a:grpSpLocks/>
          </p:cNvGrpSpPr>
          <p:nvPr/>
        </p:nvGrpSpPr>
        <p:grpSpPr bwMode="auto">
          <a:xfrm>
            <a:off x="7821106" y="4253729"/>
            <a:ext cx="659119" cy="733425"/>
            <a:chOff x="6216062" y="4209182"/>
            <a:chExt cx="660194" cy="731986"/>
          </a:xfrm>
        </p:grpSpPr>
        <p:sp>
          <p:nvSpPr>
            <p:cNvPr id="25" name="Text Box 38"/>
            <p:cNvSpPr txBox="1">
              <a:spLocks noChangeArrowheads="1"/>
            </p:cNvSpPr>
            <p:nvPr/>
          </p:nvSpPr>
          <p:spPr bwMode="auto">
            <a:xfrm>
              <a:off x="6216062" y="4480111"/>
              <a:ext cx="660194" cy="461057"/>
            </a:xfrm>
            <a:prstGeom prst="rect">
              <a:avLst/>
            </a:prstGeom>
            <a:noFill/>
            <a:ln>
              <a:noFill/>
            </a:ln>
            <a:effectLst/>
          </p:spPr>
          <p:txBody>
            <a:bodyPr wrap="square">
              <a:spAutoFit/>
            </a:bodyPr>
            <a:lstStyle/>
            <a:p>
              <a:pPr>
                <a:spcBef>
                  <a:spcPct val="50000"/>
                </a:spcBef>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S</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24607" name="直接箭头连接符 45"/>
            <p:cNvCxnSpPr>
              <a:cxnSpLocks noChangeShapeType="1"/>
              <a:stCxn id="24594" idx="1"/>
            </p:cNvCxnSpPr>
            <p:nvPr/>
          </p:nvCxnSpPr>
          <p:spPr bwMode="auto">
            <a:xfrm flipV="1">
              <a:off x="6216062" y="4209182"/>
              <a:ext cx="0" cy="365274"/>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6" name="组合 49"/>
          <p:cNvGrpSpPr>
            <a:grpSpLocks/>
          </p:cNvGrpSpPr>
          <p:nvPr/>
        </p:nvGrpSpPr>
        <p:grpSpPr bwMode="auto">
          <a:xfrm>
            <a:off x="9836853" y="4236265"/>
            <a:ext cx="1050925" cy="706438"/>
            <a:chOff x="7761560" y="4191496"/>
            <a:chExt cx="1050404" cy="706586"/>
          </a:xfrm>
        </p:grpSpPr>
        <p:sp>
          <p:nvSpPr>
            <p:cNvPr id="47" name="Text Box 38"/>
            <p:cNvSpPr txBox="1">
              <a:spLocks noChangeArrowheads="1"/>
            </p:cNvSpPr>
            <p:nvPr/>
          </p:nvSpPr>
          <p:spPr bwMode="auto">
            <a:xfrm>
              <a:off x="7761560" y="4436022"/>
              <a:ext cx="1050404" cy="462060"/>
            </a:xfrm>
            <a:prstGeom prst="rect">
              <a:avLst/>
            </a:prstGeom>
            <a:noFill/>
            <a:ln>
              <a:noFill/>
            </a:ln>
            <a:effectLst/>
          </p:spPr>
          <p:txBody>
            <a:bodyPr>
              <a:spAutoFit/>
            </a:bodyPr>
            <a:lstStyle/>
            <a:p>
              <a:pPr>
                <a:spcBef>
                  <a:spcPct val="50000"/>
                </a:spcBef>
                <a:defRPr/>
              </a:pPr>
              <a:r>
                <a:rPr lang="en-US" altLang="zh-CN" sz="2400" b="1" dirty="0">
                  <a:latin typeface="微软雅黑" panose="020B0503020204020204" pitchFamily="34" charset="-122"/>
                  <a:ea typeface="微软雅黑" panose="020B0503020204020204" pitchFamily="34" charset="-122"/>
                </a:rPr>
                <a:t>event</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24610" name="直接箭头连接符 47"/>
            <p:cNvCxnSpPr>
              <a:cxnSpLocks noChangeShapeType="1"/>
              <a:stCxn id="24594" idx="1"/>
            </p:cNvCxnSpPr>
            <p:nvPr/>
          </p:nvCxnSpPr>
          <p:spPr bwMode="auto">
            <a:xfrm flipV="1">
              <a:off x="7843244" y="4191496"/>
              <a:ext cx="0" cy="365273"/>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sp>
        <p:nvSpPr>
          <p:cNvPr id="25624" name="Text Box 56"/>
          <p:cNvSpPr txBox="1">
            <a:spLocks noChangeArrowheads="1"/>
          </p:cNvSpPr>
          <p:nvPr/>
        </p:nvSpPr>
        <p:spPr bwMode="auto">
          <a:xfrm>
            <a:off x="3121902" y="6021974"/>
            <a:ext cx="6445250" cy="519112"/>
          </a:xfrm>
          <a:prstGeom prst="rect">
            <a:avLst/>
          </a:prstGeom>
          <a:noFill/>
          <a:ln>
            <a:noFill/>
          </a:ln>
          <a:effec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支持的观察者模式</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典型交互</a:t>
            </a:r>
          </a:p>
        </p:txBody>
      </p:sp>
    </p:spTree>
    <p:extLst>
      <p:ext uri="{BB962C8B-B14F-4D97-AF65-F5344CB8AC3E}">
        <p14:creationId xmlns:p14="http://schemas.microsoft.com/office/powerpoint/2010/main" val="2631794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 calcmode="lin" valueType="num">
                                      <p:cBhvr additive="base">
                                        <p:cTn id="7"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
                                            <p:txEl>
                                              <p:pRg st="0" end="0"/>
                                            </p:txEl>
                                          </p:spTgt>
                                        </p:tgtEl>
                                        <p:attrNameLst>
                                          <p:attrName>style.visibility</p:attrName>
                                        </p:attrNameLst>
                                      </p:cBhvr>
                                      <p:to>
                                        <p:strVal val="visible"/>
                                      </p:to>
                                    </p:set>
                                    <p:anim calcmode="lin" valueType="num">
                                      <p:cBhvr additive="base">
                                        <p:cTn id="13"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 calcmode="lin" valueType="num">
                                      <p:cBhvr additive="base">
                                        <p:cTn id="37"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1" name="Rectangle 3"/>
          <p:cNvSpPr>
            <a:spLocks noGrp="1" noChangeArrowheads="1"/>
          </p:cNvSpPr>
          <p:nvPr>
            <p:ph idx="1"/>
          </p:nvPr>
        </p:nvSpPr>
        <p:spPr>
          <a:xfrm>
            <a:off x="572756" y="1268414"/>
            <a:ext cx="11244105" cy="4421187"/>
          </a:xfrm>
        </p:spPr>
        <p:txBody>
          <a:bodyPr/>
          <a:lstStyle/>
          <a:p>
            <a:pPr eaLnBrk="1" hangingPunct="1">
              <a:lnSpc>
                <a:spcPct val="120000"/>
              </a:lnSpc>
            </a:pPr>
            <a:r>
              <a:rPr lang="en-US" altLang="zh-CN" b="1" dirty="0">
                <a:latin typeface="微软雅黑" panose="020B0503020204020204" pitchFamily="34" charset="-122"/>
                <a:ea typeface="微软雅黑" panose="020B0503020204020204" pitchFamily="34" charset="-122"/>
              </a:rPr>
              <a:t>Observable/Observer</a:t>
            </a:r>
            <a:r>
              <a:rPr lang="zh-CN" altLang="en-US" b="1" dirty="0">
                <a:latin typeface="微软雅黑" panose="020B0503020204020204" pitchFamily="34" charset="-122"/>
                <a:ea typeface="微软雅黑" panose="020B0503020204020204" pitchFamily="34" charset="-122"/>
              </a:rPr>
              <a:t>策略工作机制</a:t>
            </a:r>
          </a:p>
          <a:p>
            <a:pPr eaLnBrk="1" hangingPunct="1">
              <a:lnSpc>
                <a:spcPct val="120000"/>
              </a:lnSpc>
            </a:pPr>
            <a:r>
              <a:rPr lang="zh-CN" altLang="en-US" b="1" dirty="0">
                <a:latin typeface="微软雅黑" panose="020B0503020204020204" pitchFamily="34" charset="-122"/>
                <a:ea typeface="微软雅黑" panose="020B0503020204020204" pitchFamily="34" charset="-122"/>
              </a:rPr>
              <a:t>被观察者可以将一个观察者添加到一个</a:t>
            </a:r>
            <a:r>
              <a:rPr lang="en-US" altLang="zh-CN" b="1" dirty="0">
                <a:latin typeface="微软雅黑" panose="020B0503020204020204" pitchFamily="34" charset="-122"/>
                <a:ea typeface="微软雅黑" panose="020B0503020204020204" pitchFamily="34" charset="-122"/>
              </a:rPr>
              <a:t>list. </a:t>
            </a:r>
            <a:r>
              <a:rPr lang="zh-CN" altLang="en-US" b="1" dirty="0">
                <a:latin typeface="微软雅黑" panose="020B0503020204020204" pitchFamily="34" charset="-122"/>
                <a:ea typeface="微软雅黑" panose="020B0503020204020204" pitchFamily="34" charset="-122"/>
              </a:rPr>
              <a:t>这也说明被观察者同意被该观察者观察。</a:t>
            </a:r>
          </a:p>
          <a:p>
            <a:pPr eaLnBrk="1" hangingPunct="1">
              <a:lnSpc>
                <a:spcPct val="120000"/>
              </a:lnSpc>
            </a:pPr>
            <a:r>
              <a:rPr lang="en-US" altLang="zh-CN" b="1" dirty="0" err="1">
                <a:latin typeface="微软雅黑" panose="020B0503020204020204" pitchFamily="34" charset="-122"/>
                <a:ea typeface="微软雅黑" panose="020B0503020204020204" pitchFamily="34" charset="-122"/>
              </a:rPr>
              <a:t>setChanged</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a:t>
            </a:r>
            <a:r>
              <a:rPr lang="en-US" altLang="zh-CN" b="1" dirty="0" err="1">
                <a:latin typeface="微软雅黑" panose="020B0503020204020204" pitchFamily="34" charset="-122"/>
                <a:ea typeface="微软雅黑" panose="020B0503020204020204" pitchFamily="34" charset="-122"/>
              </a:rPr>
              <a:t>notifyObservers</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将通知观察者主题对象的状态已经改变了，观察者对象的</a:t>
            </a:r>
            <a:r>
              <a:rPr lang="en-US" altLang="zh-CN" b="1" dirty="0">
                <a:latin typeface="微软雅黑" panose="020B0503020204020204" pitchFamily="34" charset="-122"/>
                <a:ea typeface="微软雅黑" panose="020B0503020204020204" pitchFamily="34" charset="-122"/>
              </a:rPr>
              <a:t>update()</a:t>
            </a:r>
            <a:r>
              <a:rPr lang="zh-CN" altLang="en-US" b="1" dirty="0">
                <a:latin typeface="微软雅黑" panose="020B0503020204020204" pitchFamily="34" charset="-122"/>
                <a:ea typeface="微软雅黑" panose="020B0503020204020204" pitchFamily="34" charset="-122"/>
              </a:rPr>
              <a:t>方法将自动运行。</a:t>
            </a:r>
          </a:p>
          <a:p>
            <a:pPr eaLnBrk="1" hangingPunct="1">
              <a:lnSpc>
                <a:spcPct val="120000"/>
              </a:lnSpc>
            </a:pPr>
            <a:r>
              <a:rPr lang="zh-CN" altLang="en-US" b="1" dirty="0">
                <a:latin typeface="微软雅黑" panose="020B0503020204020204" pitchFamily="34" charset="-122"/>
                <a:ea typeface="微软雅黑" panose="020B0503020204020204" pitchFamily="34" charset="-122"/>
              </a:rPr>
              <a:t>在观察者对象的</a:t>
            </a:r>
            <a:r>
              <a:rPr lang="en-US" altLang="zh-CN" b="1" dirty="0">
                <a:latin typeface="微软雅黑" panose="020B0503020204020204" pitchFamily="34" charset="-122"/>
                <a:ea typeface="微软雅黑" panose="020B0503020204020204" pitchFamily="34" charset="-122"/>
              </a:rPr>
              <a:t>update()</a:t>
            </a:r>
            <a:r>
              <a:rPr lang="zh-CN" altLang="en-US" b="1" dirty="0">
                <a:latin typeface="微软雅黑" panose="020B0503020204020204" pitchFamily="34" charset="-122"/>
                <a:ea typeface="微软雅黑" panose="020B0503020204020204" pitchFamily="34" charset="-122"/>
              </a:rPr>
              <a:t>方法中，如果需要，可以调用被观察者中的相应方法，确切了解状态变化的细节。</a:t>
            </a:r>
          </a:p>
        </p:txBody>
      </p:sp>
      <p:sp>
        <p:nvSpPr>
          <p:cNvPr id="6" name="Rectangle 4"/>
          <p:cNvSpPr>
            <a:spLocks noGrp="1" noChangeArrowheads="1"/>
          </p:cNvSpPr>
          <p:nvPr>
            <p:ph type="title"/>
          </p:nvPr>
        </p:nvSpPr>
        <p:spPr>
          <a:xfrm>
            <a:off x="1981200" y="274638"/>
            <a:ext cx="8229600" cy="633412"/>
          </a:xfrm>
        </p:spPr>
        <p:txBody>
          <a:bodyPr/>
          <a:lstStyle/>
          <a:p>
            <a:pPr eaLnBrk="1" hangingPunct="1">
              <a:defRPr/>
            </a:pPr>
            <a:r>
              <a:rPr lang="en-US" altLang="zh-CN" sz="3200" b="1" dirty="0">
                <a:effectLst>
                  <a:outerShdw blurRad="38100" dist="38100" dir="2700000" algn="tl">
                    <a:srgbClr val="C0C0C0"/>
                  </a:outerShdw>
                </a:effectLst>
              </a:rPr>
              <a:t>3. Java support for the Observer Pattern</a:t>
            </a:r>
            <a:endParaRPr lang="zh-CN" altLang="en-US" sz="3200" b="1" dirty="0">
              <a:effectLst>
                <a:outerShdw blurRad="38100" dist="38100" dir="2700000" algn="tl">
                  <a:srgbClr val="C0C0C0"/>
                </a:outerShdw>
              </a:effectLst>
            </a:endParaRPr>
          </a:p>
        </p:txBody>
      </p:sp>
      <p:sp>
        <p:nvSpPr>
          <p:cNvPr id="7" name="棱台 6">
            <a:hlinkClick r:id="rId2" action="ppaction://hlinksldjump"/>
          </p:cNvPr>
          <p:cNvSpPr/>
          <p:nvPr/>
        </p:nvSpPr>
        <p:spPr>
          <a:xfrm>
            <a:off x="9647015" y="5834691"/>
            <a:ext cx="1907703" cy="697117"/>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2441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77891">
                                            <p:txEl>
                                              <p:pRg st="1" end="1"/>
                                            </p:txEl>
                                          </p:spTgt>
                                        </p:tgtEl>
                                        <p:attrNameLst>
                                          <p:attrName>style.visibility</p:attrName>
                                        </p:attrNameLst>
                                      </p:cBhvr>
                                      <p:to>
                                        <p:strVal val="visible"/>
                                      </p:to>
                                    </p:set>
                                    <p:animEffect transition="in" filter="slide(fromBottom)">
                                      <p:cBhvr>
                                        <p:cTn id="7" dur="500"/>
                                        <p:tgtEl>
                                          <p:spTgt spid="67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77891">
                                            <p:txEl>
                                              <p:pRg st="2" end="2"/>
                                            </p:txEl>
                                          </p:spTgt>
                                        </p:tgtEl>
                                        <p:attrNameLst>
                                          <p:attrName>style.visibility</p:attrName>
                                        </p:attrNameLst>
                                      </p:cBhvr>
                                      <p:to>
                                        <p:strVal val="visible"/>
                                      </p:to>
                                    </p:set>
                                    <p:animEffect transition="in" filter="slide(fromBottom)">
                                      <p:cBhvr>
                                        <p:cTn id="12" dur="500"/>
                                        <p:tgtEl>
                                          <p:spTgt spid="67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77891">
                                            <p:txEl>
                                              <p:pRg st="3" end="3"/>
                                            </p:txEl>
                                          </p:spTgt>
                                        </p:tgtEl>
                                        <p:attrNameLst>
                                          <p:attrName>style.visibility</p:attrName>
                                        </p:attrNameLst>
                                      </p:cBhvr>
                                      <p:to>
                                        <p:strVal val="visible"/>
                                      </p:to>
                                    </p:set>
                                    <p:animEffect transition="in" filter="slide(fromBottom)">
                                      <p:cBhvr>
                                        <p:cTn id="17" dur="500"/>
                                        <p:tgtEl>
                                          <p:spTgt spid="67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3" name="AutoShape 5"/>
          <p:cNvSpPr>
            <a:spLocks noChangeArrowheads="1"/>
          </p:cNvSpPr>
          <p:nvPr/>
        </p:nvSpPr>
        <p:spPr bwMode="auto">
          <a:xfrm>
            <a:off x="1466662" y="2102291"/>
            <a:ext cx="8887925" cy="1514475"/>
          </a:xfrm>
          <a:prstGeom prst="bevel">
            <a:avLst>
              <a:gd name="adj" fmla="val 4124"/>
            </a:avLst>
          </a:prstGeom>
          <a:solidFill>
            <a:srgbClr val="FFCC00">
              <a:alpha val="21000"/>
            </a:srgbClr>
          </a:solidFill>
          <a:ln w="12700">
            <a:solidFill>
              <a:schemeClr val="tx1"/>
            </a:solidFill>
            <a:miter lim="800000"/>
            <a:headEnd type="none" w="sm" len="sm"/>
            <a:tailEnd type="none" w="sm" len="sm"/>
          </a:ln>
          <a:effectLst/>
        </p:spPr>
        <p:txBody>
          <a:bodyPr wrap="none" anchor="ctr"/>
          <a:lstStyle/>
          <a:p>
            <a:pPr algn="ctr">
              <a:spcBef>
                <a:spcPts val="600"/>
              </a:spcBef>
              <a:defRPr/>
            </a:pPr>
            <a:r>
              <a:rPr lang="zh-CN" altLang="en-US"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使用观察者模式进行设计的例子</a:t>
            </a:r>
            <a:endPar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gn="ctr">
              <a:spcBef>
                <a:spcPts val="600"/>
              </a:spcBef>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Design Examples Using the Observer Pattern</a:t>
            </a:r>
          </a:p>
        </p:txBody>
      </p:sp>
    </p:spTree>
    <p:extLst>
      <p:ext uri="{BB962C8B-B14F-4D97-AF65-F5344CB8AC3E}">
        <p14:creationId xmlns:p14="http://schemas.microsoft.com/office/powerpoint/2010/main" val="2243025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742384" y="1391028"/>
            <a:ext cx="6346825" cy="633412"/>
          </a:xfrm>
        </p:spPr>
        <p:txBody>
          <a:bodyPr>
            <a:normAutofit fontScale="90000"/>
          </a:bodyPr>
          <a:lstStyle/>
          <a:p>
            <a:pPr algn="l" eaLnBrk="1" hangingPunct="1"/>
            <a:r>
              <a:rPr lang="en-US" altLang="zh-CN" sz="3200" b="1" dirty="0" err="1">
                <a:latin typeface="微软雅黑" panose="020B0503020204020204" pitchFamily="34" charset="-122"/>
                <a:ea typeface="微软雅黑" panose="020B0503020204020204" pitchFamily="34" charset="-122"/>
              </a:rPr>
              <a:t>Observerble</a:t>
            </a:r>
            <a:r>
              <a:rPr lang="en-US" altLang="zh-CN" sz="3200" b="1" dirty="0">
                <a:latin typeface="微软雅黑" panose="020B0503020204020204" pitchFamily="34" charset="-122"/>
                <a:ea typeface="微软雅黑" panose="020B0503020204020204" pitchFamily="34" charset="-122"/>
              </a:rPr>
              <a:t>/Observer example</a:t>
            </a:r>
            <a:endParaRPr lang="zh-CN" altLang="en-US" sz="3200" b="1" dirty="0">
              <a:latin typeface="微软雅黑" panose="020B0503020204020204" pitchFamily="34" charset="-122"/>
              <a:ea typeface="微软雅黑" panose="020B0503020204020204" pitchFamily="34" charset="-122"/>
            </a:endParaRPr>
          </a:p>
        </p:txBody>
      </p:sp>
      <p:sp>
        <p:nvSpPr>
          <p:cNvPr id="636931" name="Rectangle 3"/>
          <p:cNvSpPr>
            <a:spLocks noGrp="1" noChangeArrowheads="1"/>
          </p:cNvSpPr>
          <p:nvPr>
            <p:ph idx="1"/>
          </p:nvPr>
        </p:nvSpPr>
        <p:spPr>
          <a:xfrm>
            <a:off x="742384" y="2099161"/>
            <a:ext cx="10637822" cy="3278595"/>
          </a:xfrm>
        </p:spPr>
        <p:txBody>
          <a:bodyPr>
            <a:normAutofit/>
          </a:bodyPr>
          <a:lstStyle/>
          <a:p>
            <a:pPr eaLnBrk="1" hangingPunct="1">
              <a:lnSpc>
                <a:spcPct val="10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例</a:t>
            </a:r>
            <a:r>
              <a:rPr lang="en-US" altLang="zh-CN" b="1" dirty="0">
                <a:solidFill>
                  <a:srgbClr val="0000CC"/>
                </a:solidFill>
                <a:latin typeface="微软雅黑" panose="020B0503020204020204" pitchFamily="34" charset="-122"/>
                <a:ea typeface="微软雅黑" panose="020B0503020204020204" pitchFamily="34" charset="-122"/>
              </a:rPr>
              <a:t>3. </a:t>
            </a:r>
            <a:r>
              <a:rPr lang="zh-CN" altLang="en-US" b="1" dirty="0">
                <a:latin typeface="微软雅黑" panose="020B0503020204020204" pitchFamily="34" charset="-122"/>
                <a:ea typeface="微软雅黑" panose="020B0503020204020204" pitchFamily="34" charset="-122"/>
              </a:rPr>
              <a:t>温度转换程序设计的例子。 </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用户使用用户图形界面</a:t>
            </a:r>
            <a:r>
              <a:rPr lang="en-US" altLang="zh-CN" b="1" dirty="0" err="1">
                <a:latin typeface="微软雅黑" panose="020B0503020204020204" pitchFamily="34" charset="-122"/>
                <a:ea typeface="微软雅黑" panose="020B0503020204020204" pitchFamily="34" charset="-122"/>
              </a:rPr>
              <a:t>TemperatureGUI</a:t>
            </a:r>
            <a:r>
              <a:rPr lang="zh-CN" altLang="en-US" b="1" dirty="0">
                <a:latin typeface="微软雅黑" panose="020B0503020204020204" pitchFamily="34" charset="-122"/>
                <a:ea typeface="微软雅黑" panose="020B0503020204020204" pitchFamily="34" charset="-122"/>
              </a:rPr>
              <a:t>输入以下三种温度之一</a:t>
            </a:r>
            <a:r>
              <a:rPr lang="en-US" altLang="zh-CN" b="1" dirty="0">
                <a:latin typeface="微软雅黑" panose="020B0503020204020204" pitchFamily="34" charset="-122"/>
                <a:ea typeface="微软雅黑" panose="020B0503020204020204" pitchFamily="34" charset="-122"/>
              </a:rPr>
              <a:t> </a:t>
            </a:r>
          </a:p>
          <a:p>
            <a:pPr lvl="1" eaLnBrk="1" hangingPunct="1">
              <a:lnSpc>
                <a:spcPct val="100000"/>
              </a:lnSpc>
              <a:spcBef>
                <a:spcPts val="600"/>
              </a:spcBef>
            </a:pPr>
            <a:r>
              <a:rPr lang="en-US" altLang="zh-CN" sz="2800" b="1" dirty="0">
                <a:solidFill>
                  <a:srgbClr val="0000CC"/>
                </a:solidFill>
                <a:latin typeface="微软雅黑" panose="020B0503020204020204" pitchFamily="34" charset="-122"/>
                <a:ea typeface="微软雅黑" panose="020B0503020204020204" pitchFamily="34" charset="-122"/>
              </a:rPr>
              <a:t>Celsius (</a:t>
            </a:r>
            <a:r>
              <a:rPr lang="zh-CN" altLang="en-US" sz="2800" b="1" dirty="0">
                <a:solidFill>
                  <a:srgbClr val="0000CC"/>
                </a:solidFill>
                <a:latin typeface="微软雅黑" panose="020B0503020204020204" pitchFamily="34" charset="-122"/>
                <a:ea typeface="微软雅黑" panose="020B0503020204020204" pitchFamily="34" charset="-122"/>
              </a:rPr>
              <a:t>摄氏</a:t>
            </a:r>
            <a:r>
              <a:rPr lang="en-US" altLang="zh-CN" sz="2800" b="1" dirty="0">
                <a:solidFill>
                  <a:srgbClr val="0000CC"/>
                </a:solidFill>
                <a:latin typeface="微软雅黑" panose="020B0503020204020204" pitchFamily="34" charset="-122"/>
                <a:ea typeface="微软雅黑" panose="020B0503020204020204" pitchFamily="34" charset="-122"/>
              </a:rPr>
              <a:t>) or </a:t>
            </a:r>
          </a:p>
          <a:p>
            <a:pPr lvl="1" eaLnBrk="1" hangingPunct="1">
              <a:lnSpc>
                <a:spcPct val="100000"/>
              </a:lnSpc>
              <a:spcBef>
                <a:spcPts val="600"/>
              </a:spcBef>
            </a:pPr>
            <a:r>
              <a:rPr lang="en-US" altLang="zh-CN" sz="2800" b="1" dirty="0">
                <a:solidFill>
                  <a:srgbClr val="0000CC"/>
                </a:solidFill>
                <a:latin typeface="微软雅黑" panose="020B0503020204020204" pitchFamily="34" charset="-122"/>
                <a:ea typeface="微软雅黑" panose="020B0503020204020204" pitchFamily="34" charset="-122"/>
              </a:rPr>
              <a:t>Fahrenheit (</a:t>
            </a:r>
            <a:r>
              <a:rPr lang="zh-CN" altLang="en-US" sz="2800" b="1" dirty="0">
                <a:solidFill>
                  <a:srgbClr val="0000CC"/>
                </a:solidFill>
                <a:latin typeface="微软雅黑" panose="020B0503020204020204" pitchFamily="34" charset="-122"/>
                <a:ea typeface="微软雅黑" panose="020B0503020204020204" pitchFamily="34" charset="-122"/>
              </a:rPr>
              <a:t>华氏</a:t>
            </a:r>
            <a:r>
              <a:rPr lang="en-US" altLang="zh-CN" sz="2800" b="1" dirty="0">
                <a:solidFill>
                  <a:srgbClr val="0000CC"/>
                </a:solidFill>
                <a:latin typeface="微软雅黑" panose="020B0503020204020204" pitchFamily="34" charset="-122"/>
                <a:ea typeface="微软雅黑" panose="020B0503020204020204" pitchFamily="34" charset="-122"/>
              </a:rPr>
              <a:t>) or </a:t>
            </a:r>
          </a:p>
          <a:p>
            <a:pPr lvl="1" eaLnBrk="1" hangingPunct="1">
              <a:lnSpc>
                <a:spcPct val="100000"/>
              </a:lnSpc>
              <a:spcBef>
                <a:spcPts val="600"/>
              </a:spcBef>
            </a:pPr>
            <a:r>
              <a:rPr lang="en-US" altLang="zh-CN" sz="2800" b="1" dirty="0">
                <a:solidFill>
                  <a:srgbClr val="0000CC"/>
                </a:solidFill>
                <a:latin typeface="微软雅黑" panose="020B0503020204020204" pitchFamily="34" charset="-122"/>
                <a:ea typeface="微软雅黑" panose="020B0503020204020204" pitchFamily="34" charset="-122"/>
              </a:rPr>
              <a:t>Kelvin (</a:t>
            </a:r>
            <a:r>
              <a:rPr lang="zh-CN" altLang="en-US" sz="2800" b="1" dirty="0">
                <a:solidFill>
                  <a:srgbClr val="0000CC"/>
                </a:solidFill>
                <a:latin typeface="微软雅黑" panose="020B0503020204020204" pitchFamily="34" charset="-122"/>
                <a:ea typeface="微软雅黑" panose="020B0503020204020204" pitchFamily="34" charset="-122"/>
              </a:rPr>
              <a:t>凯文</a:t>
            </a:r>
            <a:r>
              <a:rPr lang="en-US" altLang="zh-CN" sz="2800" b="1" dirty="0">
                <a:solidFill>
                  <a:srgbClr val="0000CC"/>
                </a:solidFill>
                <a:latin typeface="微软雅黑" panose="020B0503020204020204" pitchFamily="34" charset="-122"/>
                <a:ea typeface="微软雅黑" panose="020B0503020204020204" pitchFamily="34" charset="-122"/>
              </a:rPr>
              <a:t>). </a:t>
            </a: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然后其它三个用户图形界面将显示所有的温度换算值。</a:t>
            </a:r>
            <a:endParaRPr lang="en-US" altLang="zh-CN" b="1" dirty="0">
              <a:latin typeface="微软雅黑" panose="020B0503020204020204" pitchFamily="34" charset="-122"/>
              <a:ea typeface="微软雅黑" panose="020B0503020204020204" pitchFamily="34" charset="-122"/>
            </a:endParaRPr>
          </a:p>
        </p:txBody>
      </p:sp>
      <p:sp>
        <p:nvSpPr>
          <p:cNvPr id="2" name="矩形 1"/>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2462889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847851" y="119063"/>
            <a:ext cx="628332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ext Box 5"/>
          <p:cNvSpPr txBox="1">
            <a:spLocks noChangeArrowheads="1"/>
          </p:cNvSpPr>
          <p:nvPr/>
        </p:nvSpPr>
        <p:spPr bwMode="auto">
          <a:xfrm>
            <a:off x="8689976" y="479425"/>
            <a:ext cx="14906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zh-CN" altLang="en-US" sz="3200" b="1">
                <a:latin typeface="微软雅黑" panose="020B0503020204020204" pitchFamily="34" charset="-122"/>
                <a:ea typeface="微软雅黑" panose="020B0503020204020204" pitchFamily="34" charset="-122"/>
              </a:rPr>
              <a:t>用户输入摄氏温度</a:t>
            </a:r>
          </a:p>
        </p:txBody>
      </p:sp>
      <p:pic>
        <p:nvPicPr>
          <p:cNvPr id="666628" name="Picture 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1851025" y="4508501"/>
            <a:ext cx="6191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631" name="Picture 7"/>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1849439" y="2492375"/>
            <a:ext cx="61928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633" name="Text Box 9"/>
          <p:cNvSpPr txBox="1">
            <a:spLocks noChangeArrowheads="1"/>
          </p:cNvSpPr>
          <p:nvPr/>
        </p:nvSpPr>
        <p:spPr bwMode="auto">
          <a:xfrm>
            <a:off x="8472488" y="3209926"/>
            <a:ext cx="16557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zh-CN" altLang="en-US" sz="3200" b="1">
                <a:latin typeface="微软雅黑" panose="020B0503020204020204" pitchFamily="34" charset="-122"/>
                <a:ea typeface="微软雅黑" panose="020B0503020204020204" pitchFamily="34" charset="-122"/>
              </a:rPr>
              <a:t>华氏</a:t>
            </a:r>
          </a:p>
          <a:p>
            <a:pPr algn="ctr"/>
            <a:r>
              <a:rPr lang="zh-CN" altLang="en-US" sz="3200" b="1">
                <a:latin typeface="微软雅黑" panose="020B0503020204020204" pitchFamily="34" charset="-122"/>
                <a:ea typeface="微软雅黑" panose="020B0503020204020204" pitchFamily="34" charset="-122"/>
              </a:rPr>
              <a:t>温度</a:t>
            </a:r>
          </a:p>
        </p:txBody>
      </p:sp>
      <p:sp>
        <p:nvSpPr>
          <p:cNvPr id="666634" name="Text Box 10"/>
          <p:cNvSpPr txBox="1">
            <a:spLocks noChangeArrowheads="1"/>
          </p:cNvSpPr>
          <p:nvPr/>
        </p:nvSpPr>
        <p:spPr bwMode="auto">
          <a:xfrm>
            <a:off x="8472488" y="5299076"/>
            <a:ext cx="16557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zh-CN" altLang="en-US" sz="3200" b="1">
                <a:latin typeface="微软雅黑" panose="020B0503020204020204" pitchFamily="34" charset="-122"/>
                <a:ea typeface="微软雅黑" panose="020B0503020204020204" pitchFamily="34" charset="-122"/>
              </a:rPr>
              <a:t>凯文</a:t>
            </a:r>
          </a:p>
          <a:p>
            <a:pPr algn="ctr"/>
            <a:r>
              <a:rPr lang="zh-CN" altLang="en-US" sz="3200" b="1">
                <a:latin typeface="微软雅黑" panose="020B0503020204020204" pitchFamily="34" charset="-122"/>
                <a:ea typeface="微软雅黑" panose="020B0503020204020204" pitchFamily="34" charset="-122"/>
              </a:rPr>
              <a:t>温度</a:t>
            </a:r>
          </a:p>
        </p:txBody>
      </p:sp>
    </p:spTree>
    <p:extLst>
      <p:ext uri="{BB962C8B-B14F-4D97-AF65-F5344CB8AC3E}">
        <p14:creationId xmlns:p14="http://schemas.microsoft.com/office/powerpoint/2010/main" val="338655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66631"/>
                                        </p:tgtEl>
                                        <p:attrNameLst>
                                          <p:attrName>style.visibility</p:attrName>
                                        </p:attrNameLst>
                                      </p:cBhvr>
                                      <p:to>
                                        <p:strVal val="visible"/>
                                      </p:to>
                                    </p:set>
                                    <p:animEffect transition="in" filter="slide(fromBottom)">
                                      <p:cBhvr>
                                        <p:cTn id="7" dur="500"/>
                                        <p:tgtEl>
                                          <p:spTgt spid="666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66628"/>
                                        </p:tgtEl>
                                        <p:attrNameLst>
                                          <p:attrName>style.visibility</p:attrName>
                                        </p:attrNameLst>
                                      </p:cBhvr>
                                      <p:to>
                                        <p:strVal val="visible"/>
                                      </p:to>
                                    </p:set>
                                    <p:animEffect transition="in" filter="slide(fromBottom)">
                                      <p:cBhvr>
                                        <p:cTn id="12" dur="500"/>
                                        <p:tgtEl>
                                          <p:spTgt spid="66662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66633"/>
                                        </p:tgtEl>
                                        <p:attrNameLst>
                                          <p:attrName>style.visibility</p:attrName>
                                        </p:attrNameLst>
                                      </p:cBhvr>
                                      <p:to>
                                        <p:strVal val="visible"/>
                                      </p:to>
                                    </p:set>
                                    <p:animEffect transition="in" filter="slide(fromBottom)">
                                      <p:cBhvr>
                                        <p:cTn id="15" dur="500"/>
                                        <p:tgtEl>
                                          <p:spTgt spid="66663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66634"/>
                                        </p:tgtEl>
                                        <p:attrNameLst>
                                          <p:attrName>style.visibility</p:attrName>
                                        </p:attrNameLst>
                                      </p:cBhvr>
                                      <p:to>
                                        <p:strVal val="visible"/>
                                      </p:to>
                                    </p:set>
                                    <p:animEffect transition="in" filter="slide(fromBottom)">
                                      <p:cBhvr>
                                        <p:cTn id="18" dur="500"/>
                                        <p:tgtEl>
                                          <p:spTgt spid="66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3" grpId="0"/>
      <p:bldP spid="6666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p:cNvSpPr>
          <p:nvPr>
            <p:ph idx="1"/>
          </p:nvPr>
        </p:nvSpPr>
        <p:spPr>
          <a:xfrm>
            <a:off x="1186004" y="1767218"/>
            <a:ext cx="9260186" cy="3692022"/>
          </a:xfrm>
        </p:spPr>
        <p:txBody>
          <a:bodyPr>
            <a:normAutofit/>
          </a:bodyPr>
          <a:lstStyle/>
          <a:p>
            <a:pPr eaLnBrk="1" hangingPunct="1"/>
            <a:r>
              <a:rPr lang="en-US" altLang="zh-CN" b="1" noProof="1">
                <a:latin typeface="微软雅黑" panose="020B0503020204020204" pitchFamily="34" charset="-122"/>
                <a:ea typeface="微软雅黑" panose="020B0503020204020204" pitchFamily="34" charset="-122"/>
                <a:cs typeface="微软雅黑" panose="020B0503020204020204" pitchFamily="34" charset="-122"/>
              </a:rPr>
              <a:t>在这种情况下，我们可以使用</a:t>
            </a:r>
            <a:r>
              <a:rPr lang="zh-CN" altLang="en-US" b="1" noProof="1">
                <a:latin typeface="微软雅黑" panose="020B0503020204020204" pitchFamily="34" charset="-122"/>
                <a:ea typeface="微软雅黑" panose="020B0503020204020204" pitchFamily="34" charset="-122"/>
                <a:cs typeface="微软雅黑" panose="020B0503020204020204" pitchFamily="34" charset="-122"/>
              </a:rPr>
              <a:t>观察者</a:t>
            </a:r>
            <a:r>
              <a:rPr lang="en-US" altLang="zh-CN" b="1" noProof="1">
                <a:latin typeface="微软雅黑" panose="020B0503020204020204" pitchFamily="34" charset="-122"/>
                <a:ea typeface="微软雅黑" panose="020B0503020204020204" pitchFamily="34" charset="-122"/>
                <a:cs typeface="微软雅黑" panose="020B0503020204020204" pitchFamily="34" charset="-122"/>
              </a:rPr>
              <a:t>设计模式</a:t>
            </a:r>
          </a:p>
          <a:p>
            <a:pPr eaLnBrk="1" hangingPunct="1"/>
            <a:r>
              <a:rPr lang="en-US" altLang="zh-CN" b="1" noProof="1">
                <a:latin typeface="微软雅黑" panose="020B0503020204020204" pitchFamily="34" charset="-122"/>
                <a:ea typeface="微软雅黑" panose="020B0503020204020204" pitchFamily="34" charset="-122"/>
                <a:cs typeface="微软雅黑" panose="020B0503020204020204" pitchFamily="34" charset="-122"/>
              </a:rPr>
              <a:t>将TemperatureGUI封装为</a:t>
            </a:r>
            <a:r>
              <a:rPr lang="zh-CN" altLang="en-US" b="1" noProof="1">
                <a:latin typeface="微软雅黑" panose="020B0503020204020204" pitchFamily="34" charset="-122"/>
                <a:ea typeface="微软雅黑" panose="020B0503020204020204" pitchFamily="34" charset="-122"/>
                <a:cs typeface="微软雅黑" panose="020B0503020204020204" pitchFamily="34" charset="-122"/>
              </a:rPr>
              <a:t>被观察类；</a:t>
            </a:r>
            <a:endParaRPr lang="en-US" altLang="zh-CN" b="1" noProof="1">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en-US" altLang="zh-CN" b="1" noProof="1">
                <a:latin typeface="微软雅黑" panose="020B0503020204020204" pitchFamily="34" charset="-122"/>
                <a:ea typeface="微软雅黑" panose="020B0503020204020204" pitchFamily="34" charset="-122"/>
                <a:cs typeface="微软雅黑" panose="020B0503020204020204" pitchFamily="34" charset="-122"/>
              </a:rPr>
              <a:t>将</a:t>
            </a:r>
          </a:p>
          <a:p>
            <a:pPr lvl="1" eaLnBrk="1" hangingPunct="1"/>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CelsiusGUI、</a:t>
            </a:r>
          </a:p>
          <a:p>
            <a:pPr lvl="1" eaLnBrk="1" hangingPunct="1"/>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FahrenheitGUI和</a:t>
            </a:r>
          </a:p>
          <a:p>
            <a:pPr lvl="1" eaLnBrk="1" hangingPunct="1"/>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KelvinGUI</a:t>
            </a:r>
          </a:p>
          <a:p>
            <a:pPr marL="0" indent="0">
              <a:buNone/>
            </a:pPr>
            <a:r>
              <a:rPr lang="en-US" altLang="zh-CN" b="1" noProof="1">
                <a:latin typeface="微软雅黑" panose="020B0503020204020204" pitchFamily="34" charset="-122"/>
                <a:ea typeface="微软雅黑" panose="020B0503020204020204" pitchFamily="34" charset="-122"/>
                <a:cs typeface="微软雅黑" panose="020B0503020204020204" pitchFamily="34" charset="-122"/>
              </a:rPr>
              <a:t>   封装为</a:t>
            </a:r>
            <a:r>
              <a:rPr lang="zh-CN" altLang="en-US" b="1" noProof="1">
                <a:latin typeface="微软雅黑" panose="020B0503020204020204" pitchFamily="34" charset="-122"/>
                <a:ea typeface="微软雅黑" panose="020B0503020204020204" pitchFamily="34" charset="-122"/>
                <a:cs typeface="微软雅黑" panose="020B0503020204020204" pitchFamily="34" charset="-122"/>
              </a:rPr>
              <a:t>观察者类。</a:t>
            </a:r>
            <a:endParaRPr lang="zh-CN" altLang="en-US" b="1" noProof="1">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3565267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4"/>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847851" y="119063"/>
            <a:ext cx="628332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Text Box 5"/>
          <p:cNvSpPr txBox="1">
            <a:spLocks noChangeArrowheads="1"/>
          </p:cNvSpPr>
          <p:nvPr/>
        </p:nvSpPr>
        <p:spPr bwMode="auto">
          <a:xfrm>
            <a:off x="8763001" y="838201"/>
            <a:ext cx="10842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r>
              <a:rPr lang="zh-CN" altLang="en-US" sz="3200" b="1">
                <a:latin typeface="微软雅黑" panose="020B0503020204020204" pitchFamily="34" charset="-122"/>
                <a:ea typeface="微软雅黑" panose="020B0503020204020204" pitchFamily="34" charset="-122"/>
              </a:rPr>
              <a:t>被观</a:t>
            </a:r>
          </a:p>
          <a:p>
            <a:r>
              <a:rPr lang="zh-CN" altLang="en-US" sz="3200" b="1">
                <a:latin typeface="微软雅黑" panose="020B0503020204020204" pitchFamily="34" charset="-122"/>
                <a:ea typeface="微软雅黑" panose="020B0503020204020204" pitchFamily="34" charset="-122"/>
              </a:rPr>
              <a:t>察者</a:t>
            </a:r>
          </a:p>
        </p:txBody>
      </p:sp>
      <p:pic>
        <p:nvPicPr>
          <p:cNvPr id="666628" name="Picture 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1851025" y="4508501"/>
            <a:ext cx="6191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631" name="Picture 7"/>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1849439" y="2492375"/>
            <a:ext cx="61928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633" name="Text Box 9"/>
          <p:cNvSpPr txBox="1">
            <a:spLocks noChangeArrowheads="1"/>
          </p:cNvSpPr>
          <p:nvPr/>
        </p:nvSpPr>
        <p:spPr bwMode="auto">
          <a:xfrm>
            <a:off x="8472488" y="3209926"/>
            <a:ext cx="165576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spcBef>
                <a:spcPct val="50000"/>
              </a:spcBef>
            </a:pPr>
            <a:r>
              <a:rPr lang="zh-CN" altLang="en-US" sz="3200" b="1">
                <a:latin typeface="微软雅黑" panose="020B0503020204020204" pitchFamily="34" charset="-122"/>
                <a:ea typeface="微软雅黑" panose="020B0503020204020204" pitchFamily="34" charset="-122"/>
              </a:rPr>
              <a:t>观察者</a:t>
            </a:r>
            <a:r>
              <a:rPr lang="en-US" altLang="zh-CN" sz="3200" b="1">
                <a:latin typeface="微软雅黑" panose="020B0503020204020204" pitchFamily="34" charset="-122"/>
                <a:ea typeface="微软雅黑" panose="020B0503020204020204" pitchFamily="34" charset="-122"/>
              </a:rPr>
              <a:t>2</a:t>
            </a:r>
          </a:p>
        </p:txBody>
      </p:sp>
      <p:sp>
        <p:nvSpPr>
          <p:cNvPr id="666634" name="Text Box 10"/>
          <p:cNvSpPr txBox="1">
            <a:spLocks noChangeArrowheads="1"/>
          </p:cNvSpPr>
          <p:nvPr/>
        </p:nvSpPr>
        <p:spPr bwMode="auto">
          <a:xfrm>
            <a:off x="8472488" y="5586414"/>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spcBef>
                <a:spcPct val="50000"/>
              </a:spcBef>
            </a:pPr>
            <a:r>
              <a:rPr lang="zh-CN" altLang="en-US" sz="3200" b="1">
                <a:latin typeface="微软雅黑" panose="020B0503020204020204" pitchFamily="34" charset="-122"/>
                <a:ea typeface="微软雅黑" panose="020B0503020204020204" pitchFamily="34" charset="-122"/>
              </a:rPr>
              <a:t>观察者</a:t>
            </a:r>
            <a:r>
              <a:rPr lang="en-US" altLang="zh-CN" sz="3200" b="1">
                <a:latin typeface="微软雅黑" panose="020B0503020204020204" pitchFamily="34" charset="-122"/>
                <a:ea typeface="微软雅黑" panose="020B0503020204020204" pitchFamily="34" charset="-122"/>
              </a:rPr>
              <a:t>3</a:t>
            </a:r>
          </a:p>
        </p:txBody>
      </p:sp>
    </p:spTree>
    <p:extLst>
      <p:ext uri="{BB962C8B-B14F-4D97-AF65-F5344CB8AC3E}">
        <p14:creationId xmlns:p14="http://schemas.microsoft.com/office/powerpoint/2010/main" val="231857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66631"/>
                                        </p:tgtEl>
                                        <p:attrNameLst>
                                          <p:attrName>style.visibility</p:attrName>
                                        </p:attrNameLst>
                                      </p:cBhvr>
                                      <p:to>
                                        <p:strVal val="visible"/>
                                      </p:to>
                                    </p:set>
                                    <p:animEffect transition="in" filter="slide(fromBottom)">
                                      <p:cBhvr>
                                        <p:cTn id="7" dur="500"/>
                                        <p:tgtEl>
                                          <p:spTgt spid="666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66628"/>
                                        </p:tgtEl>
                                        <p:attrNameLst>
                                          <p:attrName>style.visibility</p:attrName>
                                        </p:attrNameLst>
                                      </p:cBhvr>
                                      <p:to>
                                        <p:strVal val="visible"/>
                                      </p:to>
                                    </p:set>
                                    <p:animEffect transition="in" filter="slide(fromBottom)">
                                      <p:cBhvr>
                                        <p:cTn id="12" dur="500"/>
                                        <p:tgtEl>
                                          <p:spTgt spid="666628"/>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666633"/>
                                        </p:tgtEl>
                                        <p:attrNameLst>
                                          <p:attrName>style.visibility</p:attrName>
                                        </p:attrNameLst>
                                      </p:cBhvr>
                                      <p:to>
                                        <p:strVal val="visible"/>
                                      </p:to>
                                    </p:set>
                                    <p:animEffect transition="in" filter="slide(fromBottom)">
                                      <p:cBhvr>
                                        <p:cTn id="15" dur="500"/>
                                        <p:tgtEl>
                                          <p:spTgt spid="66663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66634"/>
                                        </p:tgtEl>
                                        <p:attrNameLst>
                                          <p:attrName>style.visibility</p:attrName>
                                        </p:attrNameLst>
                                      </p:cBhvr>
                                      <p:to>
                                        <p:strVal val="visible"/>
                                      </p:to>
                                    </p:set>
                                    <p:animEffect transition="in" filter="slide(fromBottom)">
                                      <p:cBhvr>
                                        <p:cTn id="18" dur="500"/>
                                        <p:tgtEl>
                                          <p:spTgt spid="66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3" grpId="0"/>
      <p:bldP spid="6666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31746" name="图文框 1"/>
          <p:cNvSpPr>
            <a:spLocks noChangeArrowheads="1"/>
          </p:cNvSpPr>
          <p:nvPr/>
        </p:nvSpPr>
        <p:spPr bwMode="auto">
          <a:xfrm>
            <a:off x="2317750" y="2420939"/>
            <a:ext cx="7513638" cy="1855787"/>
          </a:xfrm>
          <a:custGeom>
            <a:avLst/>
            <a:gdLst>
              <a:gd name="T0" fmla="*/ 3756977 w 7513955"/>
              <a:gd name="T1" fmla="*/ 0 h 1855470"/>
              <a:gd name="T2" fmla="*/ 0 w 7513955"/>
              <a:gd name="T3" fmla="*/ 927735 h 1855470"/>
              <a:gd name="T4" fmla="*/ 3756977 w 7513955"/>
              <a:gd name="T5" fmla="*/ 1855470 h 1855470"/>
              <a:gd name="T6" fmla="*/ 7513955 w 7513955"/>
              <a:gd name="T7" fmla="*/ 927735 h 1855470"/>
              <a:gd name="T8" fmla="*/ 16200000 60000 65536"/>
              <a:gd name="T9" fmla="*/ 10800000 60000 65536"/>
              <a:gd name="T10" fmla="*/ 5400000 60000 65536"/>
              <a:gd name="T11" fmla="*/ 0 60000 65536"/>
              <a:gd name="T12" fmla="*/ 231932 w 7513955"/>
              <a:gd name="T13" fmla="*/ 231932 h 1855470"/>
              <a:gd name="T14" fmla="*/ 7282020 w 7513955"/>
              <a:gd name="T15" fmla="*/ 1623535 h 1855470"/>
            </a:gdLst>
            <a:ahLst/>
            <a:cxnLst>
              <a:cxn ang="T8">
                <a:pos x="T0" y="T1"/>
              </a:cxn>
              <a:cxn ang="T9">
                <a:pos x="T2" y="T3"/>
              </a:cxn>
              <a:cxn ang="T10">
                <a:pos x="T4" y="T5"/>
              </a:cxn>
              <a:cxn ang="T11">
                <a:pos x="T6" y="T7"/>
              </a:cxn>
            </a:cxnLst>
            <a:rect l="T12" t="T13" r="T14" b="T15"/>
            <a:pathLst>
              <a:path w="7513955" h="1855470">
                <a:moveTo>
                  <a:pt x="0" y="0"/>
                </a:moveTo>
                <a:lnTo>
                  <a:pt x="7513955" y="0"/>
                </a:lnTo>
                <a:lnTo>
                  <a:pt x="7513955" y="1855470"/>
                </a:lnTo>
                <a:lnTo>
                  <a:pt x="0" y="1855470"/>
                </a:lnTo>
                <a:close/>
                <a:moveTo>
                  <a:pt x="231933" y="231933"/>
                </a:moveTo>
                <a:lnTo>
                  <a:pt x="231933" y="1623536"/>
                </a:lnTo>
                <a:lnTo>
                  <a:pt x="7282021" y="1623536"/>
                </a:lnTo>
                <a:lnTo>
                  <a:pt x="7282021" y="231933"/>
                </a:lnTo>
                <a:close/>
              </a:path>
            </a:pathLst>
          </a:custGeom>
          <a:solidFill>
            <a:schemeClr val="accent1"/>
          </a:solidFill>
          <a:ln w="12700">
            <a:solidFill>
              <a:schemeClr val="tx1"/>
            </a:solidFill>
            <a:round/>
            <a:headEnd type="none" w="sm" len="sm"/>
            <a:tailEnd type="none" w="sm" len="sm"/>
          </a:ln>
        </p:spPr>
        <p:txBody>
          <a:bodyPr wrap="none"/>
          <a:lstStyle/>
          <a:p>
            <a:pPr algn="ctr">
              <a:spcBef>
                <a:spcPts val="600"/>
              </a:spcBef>
            </a:pPr>
            <a:r>
              <a:rPr lang="zh-CN" altLang="en-US" sz="3200" b="1">
                <a:latin typeface="微软雅黑" panose="020B0503020204020204" pitchFamily="34" charset="-122"/>
                <a:ea typeface="微软雅黑" panose="020B0503020204020204" pitchFamily="34" charset="-122"/>
              </a:rPr>
              <a:t>设计</a:t>
            </a:r>
            <a:r>
              <a:rPr lang="en-US" altLang="zh-CN" sz="3200" b="1">
                <a:latin typeface="微软雅黑" panose="020B0503020204020204" pitchFamily="34" charset="-122"/>
                <a:ea typeface="微软雅黑" panose="020B0503020204020204" pitchFamily="34" charset="-122"/>
              </a:rPr>
              <a:t>1</a:t>
            </a:r>
          </a:p>
          <a:p>
            <a:pPr algn="ctr">
              <a:spcBef>
                <a:spcPts val="600"/>
              </a:spcBef>
            </a:pPr>
            <a:r>
              <a:rPr lang="en-US" altLang="zh-CN" sz="3200" b="1">
                <a:latin typeface="微软雅黑" panose="020B0503020204020204" pitchFamily="34" charset="-122"/>
                <a:ea typeface="微软雅黑" panose="020B0503020204020204" pitchFamily="34" charset="-122"/>
              </a:rPr>
              <a:t>Design1: </a:t>
            </a:r>
            <a:r>
              <a:rPr lang="zh-CN" altLang="en-US" sz="3200" b="1">
                <a:latin typeface="微软雅黑" panose="020B0503020204020204" pitchFamily="34" charset="-122"/>
                <a:ea typeface="微软雅黑" panose="020B0503020204020204" pitchFamily="34" charset="-122"/>
              </a:rPr>
              <a:t>使用用户定义的观察者模式</a:t>
            </a:r>
          </a:p>
        </p:txBody>
      </p:sp>
    </p:spTree>
    <p:extLst>
      <p:ext uri="{BB962C8B-B14F-4D97-AF65-F5344CB8AC3E}">
        <p14:creationId xmlns:p14="http://schemas.microsoft.com/office/powerpoint/2010/main" val="15926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title"/>
          </p:nvPr>
        </p:nvSpPr>
        <p:spPr/>
        <p:txBody>
          <a:bodyPr/>
          <a:lstStyle/>
          <a:p>
            <a:endParaRPr lang="zh-CN" altLang="en-US" smtClean="0"/>
          </a:p>
        </p:txBody>
      </p:sp>
      <p:sp>
        <p:nvSpPr>
          <p:cNvPr id="4" name="图文框 3"/>
          <p:cNvSpPr/>
          <p:nvPr/>
        </p:nvSpPr>
        <p:spPr bwMode="auto">
          <a:xfrm>
            <a:off x="2063751" y="2854325"/>
            <a:ext cx="7561263" cy="935038"/>
          </a:xfrm>
          <a:prstGeom prst="frame">
            <a:avLst/>
          </a:prstGeom>
          <a:solidFill>
            <a:srgbClr val="FFC000"/>
          </a:solidFill>
          <a:ln w="12700" cap="flat" cmpd="sng" algn="ctr">
            <a:solidFill>
              <a:schemeClr val="tx1"/>
            </a:solidFill>
            <a:prstDash val="solid"/>
            <a:round/>
            <a:headEnd type="none" w="sm" len="sm"/>
            <a:tailEnd type="none" w="sm" len="sm"/>
          </a:ln>
          <a:effectLst/>
        </p:spPr>
        <p:txBody>
          <a:bodyPr wrap="none"/>
          <a:lstStyle/>
          <a:p>
            <a:pPr algn="ctr">
              <a:defRPr/>
            </a:pPr>
            <a:r>
              <a:rPr lang="en-US" altLang="zh-CN" sz="3200" b="1" dirty="0">
                <a:effectLst>
                  <a:outerShdw blurRad="38100" dist="38100" dir="2700000" algn="tl">
                    <a:srgbClr val="FFFFFF"/>
                  </a:outerShdw>
                </a:effectLst>
                <a:latin typeface="Arial Narrow" panose="020B0606020202030204" pitchFamily="34" charset="0"/>
              </a:rPr>
              <a:t>Leading Example to the Observer Pattern</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9241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AutoShape 7"/>
          <p:cNvSpPr>
            <a:spLocks noChangeArrowheads="1"/>
          </p:cNvSpPr>
          <p:nvPr/>
        </p:nvSpPr>
        <p:spPr bwMode="auto">
          <a:xfrm>
            <a:off x="3071813" y="2876684"/>
            <a:ext cx="360362" cy="525462"/>
          </a:xfrm>
          <a:prstGeom prst="upArrow">
            <a:avLst>
              <a:gd name="adj1" fmla="val 0"/>
              <a:gd name="adj2" fmla="val 67129"/>
            </a:avLst>
          </a:prstGeom>
          <a:solidFill>
            <a:schemeClr val="bg1"/>
          </a:solidFill>
          <a:ln w="12700">
            <a:solidFill>
              <a:schemeClr val="tx1"/>
            </a:solidFill>
            <a:miter lim="800000"/>
            <a:headEnd type="none" w="sm" len="sm"/>
            <a:tailEnd type="none" w="sm" len="sm"/>
          </a:ln>
        </p:spPr>
        <p:txBody>
          <a:bodyPr wrap="none" anchor="ctr"/>
          <a:lstStyle/>
          <a:p>
            <a:endParaRPr lang="zh-CN" altLang="en-US"/>
          </a:p>
        </p:txBody>
      </p:sp>
      <p:grpSp>
        <p:nvGrpSpPr>
          <p:cNvPr id="2" name="Group 41"/>
          <p:cNvGrpSpPr/>
          <p:nvPr/>
        </p:nvGrpSpPr>
        <p:grpSpPr bwMode="auto">
          <a:xfrm>
            <a:off x="1127127" y="1300295"/>
            <a:ext cx="3564237" cy="1576388"/>
            <a:chOff x="204" y="570"/>
            <a:chExt cx="1814" cy="993"/>
          </a:xfrm>
          <a:solidFill>
            <a:schemeClr val="bg1"/>
          </a:solidFill>
        </p:grpSpPr>
        <p:sp>
          <p:nvSpPr>
            <p:cNvPr id="52262" name="Rectangle 5"/>
            <p:cNvSpPr>
              <a:spLocks noChangeArrowheads="1"/>
            </p:cNvSpPr>
            <p:nvPr/>
          </p:nvSpPr>
          <p:spPr bwMode="auto">
            <a:xfrm>
              <a:off x="204" y="570"/>
              <a:ext cx="1814" cy="425"/>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b="1" dirty="0"/>
                <a:t>&lt;&lt;interface&gt;&gt;</a:t>
              </a:r>
            </a:p>
            <a:p>
              <a:pPr algn="ctr" eaLnBrk="1" hangingPunct="1">
                <a:defRPr/>
              </a:pPr>
              <a:r>
                <a:rPr lang="en-US" altLang="zh-CN" sz="2400" b="1" dirty="0">
                  <a:latin typeface="微软雅黑" panose="020B0503020204020204" pitchFamily="34" charset="-122"/>
                  <a:ea typeface="微软雅黑" panose="020B0503020204020204" pitchFamily="34" charset="-122"/>
                </a:rPr>
                <a:t>Observable</a:t>
              </a:r>
            </a:p>
          </p:txBody>
        </p:sp>
        <p:sp>
          <p:nvSpPr>
            <p:cNvPr id="52263" name="Rectangle 8"/>
            <p:cNvSpPr>
              <a:spLocks noChangeArrowheads="1"/>
            </p:cNvSpPr>
            <p:nvPr/>
          </p:nvSpPr>
          <p:spPr bwMode="auto">
            <a:xfrm>
              <a:off x="204" y="995"/>
              <a:ext cx="1814" cy="568"/>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700" b="1" i="1" dirty="0">
                  <a:latin typeface="微软雅黑" panose="020B0503020204020204" pitchFamily="34" charset="-122"/>
                  <a:ea typeface="微软雅黑" panose="020B0503020204020204" pitchFamily="34" charset="-122"/>
                </a:rPr>
                <a:t>+</a:t>
              </a:r>
              <a:r>
                <a:rPr lang="en-US" altLang="zh-CN" sz="1700" b="1" i="1" dirty="0" err="1">
                  <a:latin typeface="微软雅黑" panose="020B0503020204020204" pitchFamily="34" charset="-122"/>
                  <a:ea typeface="微软雅黑" panose="020B0503020204020204" pitchFamily="34" charset="-122"/>
                </a:rPr>
                <a:t>notifyObservers</a:t>
              </a:r>
              <a:r>
                <a:rPr lang="en-US" altLang="zh-CN" sz="1700" b="1" i="1" dirty="0">
                  <a:latin typeface="微软雅黑" panose="020B0503020204020204" pitchFamily="34" charset="-122"/>
                  <a:ea typeface="微软雅黑" panose="020B0503020204020204" pitchFamily="34" charset="-122"/>
                </a:rPr>
                <a:t>()</a:t>
              </a:r>
            </a:p>
            <a:p>
              <a:pPr eaLnBrk="1" hangingPunct="1">
                <a:defRPr/>
              </a:pPr>
              <a:r>
                <a:rPr lang="en-US" altLang="zh-CN" sz="1700" b="1" i="1" dirty="0">
                  <a:latin typeface="微软雅黑" panose="020B0503020204020204" pitchFamily="34" charset="-122"/>
                  <a:ea typeface="微软雅黑" panose="020B0503020204020204" pitchFamily="34" charset="-122"/>
                </a:rPr>
                <a:t>+register(</a:t>
              </a:r>
              <a:r>
                <a:rPr lang="en-US" altLang="zh-CN" sz="1700" b="1" i="1" dirty="0" err="1">
                  <a:latin typeface="微软雅黑" panose="020B0503020204020204" pitchFamily="34" charset="-122"/>
                  <a:ea typeface="微软雅黑" panose="020B0503020204020204" pitchFamily="34" charset="-122"/>
                </a:rPr>
                <a:t>obs</a:t>
              </a:r>
              <a:r>
                <a:rPr lang="en-US" altLang="zh-CN" sz="1700" b="1" i="1" dirty="0">
                  <a:latin typeface="微软雅黑" panose="020B0503020204020204" pitchFamily="34" charset="-122"/>
                  <a:ea typeface="微软雅黑" panose="020B0503020204020204" pitchFamily="34" charset="-122"/>
                </a:rPr>
                <a:t>: Observer)</a:t>
              </a:r>
            </a:p>
            <a:p>
              <a:pPr eaLnBrk="1" hangingPunct="1">
                <a:defRPr/>
              </a:pPr>
              <a:r>
                <a:rPr lang="en-US" altLang="zh-CN" sz="1700" b="1" i="1" dirty="0">
                  <a:latin typeface="微软雅黑" panose="020B0503020204020204" pitchFamily="34" charset="-122"/>
                  <a:ea typeface="微软雅黑" panose="020B0503020204020204" pitchFamily="34" charset="-122"/>
                </a:rPr>
                <a:t>+</a:t>
              </a:r>
              <a:r>
                <a:rPr lang="en-US" altLang="zh-CN" sz="1700" b="1" i="1" dirty="0" err="1">
                  <a:latin typeface="微软雅黑" panose="020B0503020204020204" pitchFamily="34" charset="-122"/>
                  <a:ea typeface="微软雅黑" panose="020B0503020204020204" pitchFamily="34" charset="-122"/>
                </a:rPr>
                <a:t>unRegister</a:t>
              </a:r>
              <a:r>
                <a:rPr lang="en-US" altLang="zh-CN" sz="1700" b="1" i="1" dirty="0">
                  <a:latin typeface="微软雅黑" panose="020B0503020204020204" pitchFamily="34" charset="-122"/>
                  <a:ea typeface="微软雅黑" panose="020B0503020204020204" pitchFamily="34" charset="-122"/>
                </a:rPr>
                <a:t>(</a:t>
              </a:r>
              <a:r>
                <a:rPr lang="en-US" altLang="zh-CN" sz="1700" b="1" i="1" dirty="0" err="1">
                  <a:latin typeface="微软雅黑" panose="020B0503020204020204" pitchFamily="34" charset="-122"/>
                  <a:ea typeface="微软雅黑" panose="020B0503020204020204" pitchFamily="34" charset="-122"/>
                </a:rPr>
                <a:t>obs:Observer</a:t>
              </a:r>
              <a:r>
                <a:rPr lang="en-US" altLang="zh-CN" sz="1700" b="1" dirty="0">
                  <a:latin typeface="微软雅黑" panose="020B0503020204020204" pitchFamily="34" charset="-122"/>
                  <a:ea typeface="微软雅黑" panose="020B0503020204020204" pitchFamily="34" charset="-122"/>
                </a:rPr>
                <a:t>)</a:t>
              </a:r>
            </a:p>
          </p:txBody>
        </p:sp>
      </p:grpSp>
      <p:grpSp>
        <p:nvGrpSpPr>
          <p:cNvPr id="3" name="Group 42"/>
          <p:cNvGrpSpPr/>
          <p:nvPr/>
        </p:nvGrpSpPr>
        <p:grpSpPr bwMode="auto">
          <a:xfrm>
            <a:off x="1403287" y="3402146"/>
            <a:ext cx="3324289" cy="1574800"/>
            <a:chOff x="204" y="1894"/>
            <a:chExt cx="1814" cy="992"/>
          </a:xfrm>
          <a:solidFill>
            <a:schemeClr val="bg1"/>
          </a:solidFill>
        </p:grpSpPr>
        <p:sp>
          <p:nvSpPr>
            <p:cNvPr id="637958" name="Rectangle 6"/>
            <p:cNvSpPr>
              <a:spLocks noChangeArrowheads="1"/>
            </p:cNvSpPr>
            <p:nvPr/>
          </p:nvSpPr>
          <p:spPr bwMode="auto">
            <a:xfrm>
              <a:off x="204" y="1894"/>
              <a:ext cx="1814" cy="425"/>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err="1" smtClean="0">
                  <a:effectLst>
                    <a:outerShdw blurRad="38100" dist="38100" dir="2700000" algn="tl">
                      <a:srgbClr val="FFFFFF"/>
                    </a:outerShdw>
                  </a:effectLst>
                  <a:latin typeface="微软雅黑" panose="020B0503020204020204" pitchFamily="34" charset="-122"/>
                  <a:ea typeface="微软雅黑" panose="020B0503020204020204" pitchFamily="34" charset="-122"/>
                </a:rPr>
                <a:t>TempGUI</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52261" name="Rectangle 9"/>
            <p:cNvSpPr>
              <a:spLocks noChangeArrowheads="1"/>
            </p:cNvSpPr>
            <p:nvPr/>
          </p:nvSpPr>
          <p:spPr bwMode="auto">
            <a:xfrm>
              <a:off x="204" y="2318"/>
              <a:ext cx="1814" cy="568"/>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700" b="1" dirty="0"/>
                <a:t>+</a:t>
              </a:r>
              <a:r>
                <a:rPr lang="en-US" altLang="zh-CN" sz="1700" b="1" dirty="0" err="1"/>
                <a:t>notifyObservers</a:t>
              </a:r>
              <a:r>
                <a:rPr lang="en-US" altLang="zh-CN" sz="1700" b="1" dirty="0"/>
                <a:t>()</a:t>
              </a:r>
            </a:p>
            <a:p>
              <a:pPr eaLnBrk="1" hangingPunct="1">
                <a:defRPr/>
              </a:pPr>
              <a:r>
                <a:rPr lang="en-US" altLang="zh-CN" sz="1700" b="1" dirty="0"/>
                <a:t>+register(</a:t>
              </a:r>
              <a:r>
                <a:rPr lang="en-US" altLang="zh-CN" sz="1700" b="1" dirty="0" err="1"/>
                <a:t>obs</a:t>
              </a:r>
              <a:r>
                <a:rPr lang="en-US" altLang="zh-CN" sz="1700" b="1" dirty="0"/>
                <a:t>: Observer)</a:t>
              </a:r>
            </a:p>
            <a:p>
              <a:pPr eaLnBrk="1" hangingPunct="1">
                <a:defRPr/>
              </a:pPr>
              <a:r>
                <a:rPr lang="en-US" altLang="zh-CN" sz="1700" b="1" dirty="0"/>
                <a:t>+</a:t>
              </a:r>
              <a:r>
                <a:rPr lang="en-US" altLang="zh-CN" sz="1700" b="1" dirty="0" err="1"/>
                <a:t>unRegister</a:t>
              </a:r>
              <a:r>
                <a:rPr lang="en-US" altLang="zh-CN" sz="1700" b="1" dirty="0"/>
                <a:t>(</a:t>
              </a:r>
              <a:r>
                <a:rPr lang="en-US" altLang="zh-CN" sz="1700" b="1" dirty="0" err="1"/>
                <a:t>obs:Observer</a:t>
              </a:r>
              <a:r>
                <a:rPr lang="en-US" altLang="zh-CN" sz="1700" b="1" dirty="0"/>
                <a:t>)</a:t>
              </a:r>
            </a:p>
          </p:txBody>
        </p:sp>
      </p:grpSp>
      <p:sp>
        <p:nvSpPr>
          <p:cNvPr id="32772" name="AutoShape 13"/>
          <p:cNvSpPr>
            <a:spLocks noChangeArrowheads="1"/>
          </p:cNvSpPr>
          <p:nvPr/>
        </p:nvSpPr>
        <p:spPr bwMode="auto">
          <a:xfrm>
            <a:off x="7648575" y="2340110"/>
            <a:ext cx="355600" cy="485775"/>
          </a:xfrm>
          <a:prstGeom prst="upArrow">
            <a:avLst>
              <a:gd name="adj1" fmla="val 0"/>
              <a:gd name="adj2" fmla="val 62890"/>
            </a:avLst>
          </a:prstGeom>
          <a:solidFill>
            <a:schemeClr val="bg1"/>
          </a:solidFill>
          <a:ln w="12700">
            <a:solidFill>
              <a:schemeClr val="tx1"/>
            </a:solidFill>
            <a:miter lim="800000"/>
            <a:headEnd type="none" w="sm" len="sm"/>
            <a:tailEnd type="none" w="sm" len="sm"/>
          </a:ln>
        </p:spPr>
        <p:txBody>
          <a:bodyPr wrap="none" anchor="ctr"/>
          <a:lstStyle/>
          <a:p>
            <a:endParaRPr lang="zh-CN" altLang="en-US"/>
          </a:p>
        </p:txBody>
      </p:sp>
      <p:sp>
        <p:nvSpPr>
          <p:cNvPr id="32773" name="Line 15"/>
          <p:cNvSpPr>
            <a:spLocks noChangeShapeType="1"/>
          </p:cNvSpPr>
          <p:nvPr/>
        </p:nvSpPr>
        <p:spPr bwMode="auto">
          <a:xfrm flipV="1">
            <a:off x="5951538" y="2816359"/>
            <a:ext cx="36004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74" name="Line 16"/>
          <p:cNvSpPr>
            <a:spLocks noChangeShapeType="1"/>
          </p:cNvSpPr>
          <p:nvPr/>
        </p:nvSpPr>
        <p:spPr bwMode="auto">
          <a:xfrm>
            <a:off x="5951538" y="2825884"/>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75" name="Line 17"/>
          <p:cNvSpPr>
            <a:spLocks noChangeShapeType="1"/>
          </p:cNvSpPr>
          <p:nvPr/>
        </p:nvSpPr>
        <p:spPr bwMode="auto">
          <a:xfrm>
            <a:off x="10622910" y="2825884"/>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4" name="Group 37"/>
          <p:cNvGrpSpPr/>
          <p:nvPr/>
        </p:nvGrpSpPr>
        <p:grpSpPr bwMode="auto">
          <a:xfrm>
            <a:off x="6224589" y="1232032"/>
            <a:ext cx="5137510" cy="1108075"/>
            <a:chOff x="2961" y="527"/>
            <a:chExt cx="2641" cy="698"/>
          </a:xfrm>
          <a:solidFill>
            <a:schemeClr val="bg1"/>
          </a:solidFill>
        </p:grpSpPr>
        <p:sp>
          <p:nvSpPr>
            <p:cNvPr id="52258" name="Rectangle 11"/>
            <p:cNvSpPr>
              <a:spLocks noChangeArrowheads="1"/>
            </p:cNvSpPr>
            <p:nvPr/>
          </p:nvSpPr>
          <p:spPr bwMode="auto">
            <a:xfrm>
              <a:off x="2961" y="527"/>
              <a:ext cx="2641" cy="393"/>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b="1"/>
                <a:t>&lt;&lt;interface&gt;&gt;</a:t>
              </a:r>
            </a:p>
            <a:p>
              <a:pPr algn="ctr" eaLnBrk="1" hangingPunct="1">
                <a:defRPr/>
              </a:pPr>
              <a:r>
                <a:rPr lang="en-US" altLang="zh-CN" sz="2000" b="1"/>
                <a:t>Observer</a:t>
              </a:r>
            </a:p>
          </p:txBody>
        </p:sp>
        <p:sp>
          <p:nvSpPr>
            <p:cNvPr id="637970" name="Rectangle 18"/>
            <p:cNvSpPr>
              <a:spLocks noChangeArrowheads="1"/>
            </p:cNvSpPr>
            <p:nvPr/>
          </p:nvSpPr>
          <p:spPr bwMode="auto">
            <a:xfrm>
              <a:off x="2962" y="920"/>
              <a:ext cx="2640"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b="1" i="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+update(Observable subject, Object </a:t>
              </a:r>
              <a:r>
                <a:rPr lang="en-US" altLang="zh-CN" b="1" i="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b="1" i="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grpSp>
      <p:grpSp>
        <p:nvGrpSpPr>
          <p:cNvPr id="5" name="Group 38"/>
          <p:cNvGrpSpPr/>
          <p:nvPr/>
        </p:nvGrpSpPr>
        <p:grpSpPr bwMode="auto">
          <a:xfrm>
            <a:off x="5159376" y="3033846"/>
            <a:ext cx="2127207" cy="901700"/>
            <a:chOff x="2290" y="1662"/>
            <a:chExt cx="998" cy="568"/>
          </a:xfrm>
          <a:solidFill>
            <a:schemeClr val="bg1"/>
          </a:solidFill>
        </p:grpSpPr>
        <p:sp>
          <p:nvSpPr>
            <p:cNvPr id="637964" name="Rectangle 12"/>
            <p:cNvSpPr>
              <a:spLocks noChangeArrowheads="1"/>
            </p:cNvSpPr>
            <p:nvPr/>
          </p:nvSpPr>
          <p:spPr bwMode="auto">
            <a:xfrm>
              <a:off x="2291" y="1662"/>
              <a:ext cx="997"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0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CelsiusGUI</a:t>
              </a:r>
              <a:endPar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37971" name="Rectangle 19"/>
            <p:cNvSpPr>
              <a:spLocks noChangeArrowheads="1"/>
            </p:cNvSpPr>
            <p:nvPr/>
          </p:nvSpPr>
          <p:spPr bwMode="auto">
            <a:xfrm>
              <a:off x="2290" y="1925"/>
              <a:ext cx="998"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+update(s, </a:t>
              </a:r>
              <a:r>
                <a:rPr lang="en-US" altLang="zh-CN"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grpSp>
      <p:grpSp>
        <p:nvGrpSpPr>
          <p:cNvPr id="6" name="Group 39"/>
          <p:cNvGrpSpPr/>
          <p:nvPr/>
        </p:nvGrpSpPr>
        <p:grpSpPr bwMode="auto">
          <a:xfrm>
            <a:off x="7448344" y="3033846"/>
            <a:ext cx="2103644" cy="901700"/>
            <a:chOff x="3379" y="1662"/>
            <a:chExt cx="1179" cy="568"/>
          </a:xfrm>
          <a:solidFill>
            <a:schemeClr val="bg1"/>
          </a:solidFill>
        </p:grpSpPr>
        <p:sp>
          <p:nvSpPr>
            <p:cNvPr id="637966" name="Rectangle 14"/>
            <p:cNvSpPr>
              <a:spLocks noChangeArrowheads="1"/>
            </p:cNvSpPr>
            <p:nvPr/>
          </p:nvSpPr>
          <p:spPr bwMode="auto">
            <a:xfrm>
              <a:off x="3380" y="1662"/>
              <a:ext cx="1178"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0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FahrenheitGUI</a:t>
              </a:r>
              <a:endParaRPr lang="en-US" altLang="zh-CN" sz="20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37972" name="Rectangle 20"/>
            <p:cNvSpPr>
              <a:spLocks noChangeArrowheads="1"/>
            </p:cNvSpPr>
            <p:nvPr/>
          </p:nvSpPr>
          <p:spPr bwMode="auto">
            <a:xfrm>
              <a:off x="3379" y="1925"/>
              <a:ext cx="1179"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+update(s, </a:t>
              </a:r>
              <a:r>
                <a:rPr lang="en-US" altLang="zh-CN"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grpSp>
      <p:sp>
        <p:nvSpPr>
          <p:cNvPr id="32779" name="Line 21"/>
          <p:cNvSpPr>
            <a:spLocks noChangeShapeType="1"/>
          </p:cNvSpPr>
          <p:nvPr/>
        </p:nvSpPr>
        <p:spPr bwMode="auto">
          <a:xfrm>
            <a:off x="4727576" y="1716221"/>
            <a:ext cx="1439863"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37974" name="Text Box 22"/>
          <p:cNvSpPr txBox="1">
            <a:spLocks noChangeArrowheads="1"/>
          </p:cNvSpPr>
          <p:nvPr/>
        </p:nvSpPr>
        <p:spPr bwMode="auto">
          <a:xfrm>
            <a:off x="4872038" y="1301885"/>
            <a:ext cx="1223962" cy="396875"/>
          </a:xfrm>
          <a:prstGeom prst="rect">
            <a:avLst/>
          </a:prstGeom>
          <a:solidFill>
            <a:schemeClr val="bg1"/>
          </a:solidFill>
          <a:ln>
            <a:noFill/>
          </a:ln>
          <a:effectLst/>
        </p:spPr>
        <p:txBody>
          <a:bodyPr>
            <a:spAutoFit/>
          </a:bodyPr>
          <a:lstStyle/>
          <a:p>
            <a:pPr>
              <a:spcBef>
                <a:spcPct val="50000"/>
              </a:spcBef>
              <a:defRPr/>
            </a:pPr>
            <a:r>
              <a:rPr lang="en-US" altLang="zh-CN" sz="2000" b="1">
                <a:effectLst>
                  <a:outerShdw blurRad="38100" dist="38100" dir="2700000" algn="tl">
                    <a:srgbClr val="C0C0C0"/>
                  </a:outerShdw>
                </a:effectLst>
              </a:rPr>
              <a:t>notifies</a:t>
            </a:r>
          </a:p>
        </p:txBody>
      </p:sp>
      <p:sp>
        <p:nvSpPr>
          <p:cNvPr id="637975" name="Text Box 23"/>
          <p:cNvSpPr txBox="1">
            <a:spLocks noChangeArrowheads="1"/>
          </p:cNvSpPr>
          <p:nvPr/>
        </p:nvSpPr>
        <p:spPr bwMode="auto">
          <a:xfrm>
            <a:off x="4727576" y="1751147"/>
            <a:ext cx="1368425" cy="396875"/>
          </a:xfrm>
          <a:prstGeom prst="rect">
            <a:avLst/>
          </a:prstGeom>
          <a:solidFill>
            <a:schemeClr val="bg1"/>
          </a:solidFill>
          <a:ln>
            <a:noFill/>
          </a:ln>
          <a:effectLst/>
        </p:spPr>
        <p:txBody>
          <a:bodyPr>
            <a:spAutoFit/>
          </a:bodyPr>
          <a:lstStyle/>
          <a:p>
            <a:pPr>
              <a:spcBef>
                <a:spcPct val="50000"/>
              </a:spcBef>
              <a:defRPr/>
            </a:pPr>
            <a:r>
              <a:rPr lang="en-US" altLang="zh-CN" sz="2000" b="1">
                <a:effectLst>
                  <a:outerShdw blurRad="38100" dist="38100" dir="2700000" algn="tl">
                    <a:srgbClr val="C0C0C0"/>
                  </a:outerShdw>
                </a:effectLst>
              </a:rPr>
              <a:t>1         1..*</a:t>
            </a:r>
          </a:p>
        </p:txBody>
      </p:sp>
      <p:sp>
        <p:nvSpPr>
          <p:cNvPr id="32782" name="Line 24"/>
          <p:cNvSpPr>
            <a:spLocks noChangeShapeType="1"/>
          </p:cNvSpPr>
          <p:nvPr/>
        </p:nvSpPr>
        <p:spPr bwMode="auto">
          <a:xfrm>
            <a:off x="6456363" y="3937135"/>
            <a:ext cx="0" cy="4159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83" name="Line 25"/>
          <p:cNvSpPr>
            <a:spLocks noChangeShapeType="1"/>
          </p:cNvSpPr>
          <p:nvPr/>
        </p:nvSpPr>
        <p:spPr bwMode="auto">
          <a:xfrm>
            <a:off x="10833095" y="3918846"/>
            <a:ext cx="0" cy="895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84" name="Line 26"/>
          <p:cNvSpPr>
            <a:spLocks noChangeShapeType="1"/>
          </p:cNvSpPr>
          <p:nvPr/>
        </p:nvSpPr>
        <p:spPr bwMode="auto">
          <a:xfrm flipH="1">
            <a:off x="4727575" y="4353059"/>
            <a:ext cx="1728788"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5" name="Line 27"/>
          <p:cNvSpPr>
            <a:spLocks noChangeShapeType="1"/>
          </p:cNvSpPr>
          <p:nvPr/>
        </p:nvSpPr>
        <p:spPr bwMode="auto">
          <a:xfrm flipH="1">
            <a:off x="4727575" y="4783271"/>
            <a:ext cx="6120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37980" name="Text Box 28"/>
          <p:cNvSpPr txBox="1">
            <a:spLocks noChangeArrowheads="1"/>
          </p:cNvSpPr>
          <p:nvPr/>
        </p:nvSpPr>
        <p:spPr bwMode="auto">
          <a:xfrm>
            <a:off x="4943476" y="4040322"/>
            <a:ext cx="1368425" cy="366713"/>
          </a:xfrm>
          <a:prstGeom prst="rect">
            <a:avLst/>
          </a:prstGeom>
          <a:noFill/>
          <a:ln>
            <a:noFill/>
          </a:ln>
          <a:effectLst/>
        </p:spPr>
        <p:txBody>
          <a:bodyPr>
            <a:spAutoFit/>
          </a:bodyPr>
          <a:lstStyle/>
          <a:p>
            <a:pPr>
              <a:spcBef>
                <a:spcPct val="50000"/>
              </a:spcBef>
              <a:defRPr/>
            </a:pPr>
            <a:r>
              <a:rPr lang="en-US" altLang="zh-CN" b="1" dirty="0">
                <a:effectLst>
                  <a:outerShdw blurRad="38100" dist="38100" dir="2700000" algn="tl">
                    <a:srgbClr val="C0C0C0"/>
                  </a:outerShdw>
                </a:effectLst>
              </a:rPr>
              <a:t>1           1..*</a:t>
            </a:r>
          </a:p>
        </p:txBody>
      </p:sp>
      <p:sp>
        <p:nvSpPr>
          <p:cNvPr id="637981" name="Text Box 29"/>
          <p:cNvSpPr txBox="1">
            <a:spLocks noChangeArrowheads="1"/>
          </p:cNvSpPr>
          <p:nvPr/>
        </p:nvSpPr>
        <p:spPr bwMode="auto">
          <a:xfrm>
            <a:off x="4800601" y="4826134"/>
            <a:ext cx="4175125" cy="366712"/>
          </a:xfrm>
          <a:prstGeom prst="rect">
            <a:avLst/>
          </a:prstGeom>
          <a:solidFill>
            <a:schemeClr val="bg1"/>
          </a:solidFill>
          <a:ln>
            <a:noFill/>
          </a:ln>
          <a:effectLst/>
        </p:spPr>
        <p:txBody>
          <a:bodyPr>
            <a:spAutoFit/>
          </a:bodyPr>
          <a:lstStyle/>
          <a:p>
            <a:pPr>
              <a:spcBef>
                <a:spcPct val="50000"/>
              </a:spcBef>
              <a:defRPr/>
            </a:pPr>
            <a:r>
              <a:rPr lang="en-US" altLang="zh-CN" b="1" dirty="0">
                <a:effectLst>
                  <a:outerShdw blurRad="38100" dist="38100" dir="2700000" algn="tl">
                    <a:srgbClr val="C0C0C0"/>
                  </a:outerShdw>
                </a:effectLst>
              </a:rPr>
              <a:t>1                                                       1..*</a:t>
            </a:r>
          </a:p>
        </p:txBody>
      </p:sp>
      <p:sp>
        <p:nvSpPr>
          <p:cNvPr id="637982" name="Text Box 30"/>
          <p:cNvSpPr txBox="1">
            <a:spLocks noChangeArrowheads="1"/>
          </p:cNvSpPr>
          <p:nvPr/>
        </p:nvSpPr>
        <p:spPr bwMode="auto">
          <a:xfrm>
            <a:off x="2853793" y="5732462"/>
            <a:ext cx="62563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indent="0" algn="ctr">
              <a:spcBef>
                <a:spcPct val="20000"/>
              </a:spcBef>
            </a:pPr>
            <a:r>
              <a:rPr lang="zh-CN" altLang="en-US" b="1" dirty="0" smtClean="0">
                <a:latin typeface="微软雅黑" panose="020B0503020204020204" pitchFamily="34" charset="-122"/>
                <a:ea typeface="微软雅黑" panose="020B0503020204020204" pitchFamily="34" charset="-122"/>
              </a:rPr>
              <a:t>使用自定义的观察者模式进行设计</a:t>
            </a:r>
            <a:endParaRPr lang="en-US" altLang="zh-CN" b="1" dirty="0">
              <a:latin typeface="微软雅黑" panose="020B0503020204020204" pitchFamily="34" charset="-122"/>
              <a:ea typeface="微软雅黑" panose="020B0503020204020204" pitchFamily="34" charset="-122"/>
            </a:endParaRPr>
          </a:p>
        </p:txBody>
      </p:sp>
      <p:grpSp>
        <p:nvGrpSpPr>
          <p:cNvPr id="7" name="Group 40"/>
          <p:cNvGrpSpPr/>
          <p:nvPr/>
        </p:nvGrpSpPr>
        <p:grpSpPr bwMode="auto">
          <a:xfrm>
            <a:off x="9937109" y="3032256"/>
            <a:ext cx="1900663" cy="901700"/>
            <a:chOff x="4625" y="1661"/>
            <a:chExt cx="931" cy="568"/>
          </a:xfrm>
          <a:solidFill>
            <a:schemeClr val="bg1"/>
          </a:solidFill>
        </p:grpSpPr>
        <p:sp>
          <p:nvSpPr>
            <p:cNvPr id="637983" name="Rectangle 31"/>
            <p:cNvSpPr>
              <a:spLocks noChangeArrowheads="1"/>
            </p:cNvSpPr>
            <p:nvPr/>
          </p:nvSpPr>
          <p:spPr bwMode="auto">
            <a:xfrm>
              <a:off x="4626" y="1661"/>
              <a:ext cx="930"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KelvinGUI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37984" name="Rectangle 32"/>
            <p:cNvSpPr>
              <a:spLocks noChangeArrowheads="1"/>
            </p:cNvSpPr>
            <p:nvPr/>
          </p:nvSpPr>
          <p:spPr bwMode="auto">
            <a:xfrm>
              <a:off x="4625" y="1924"/>
              <a:ext cx="931"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+update(s, </a:t>
              </a:r>
              <a:r>
                <a:rPr lang="en-US" altLang="zh-CN"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grpSp>
      <p:sp>
        <p:nvSpPr>
          <p:cNvPr id="32790" name="Line 33"/>
          <p:cNvSpPr>
            <a:spLocks noChangeShapeType="1"/>
          </p:cNvSpPr>
          <p:nvPr/>
        </p:nvSpPr>
        <p:spPr bwMode="auto">
          <a:xfrm>
            <a:off x="8384969" y="2816359"/>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91" name="Line 34"/>
          <p:cNvSpPr>
            <a:spLocks noChangeShapeType="1"/>
          </p:cNvSpPr>
          <p:nvPr/>
        </p:nvSpPr>
        <p:spPr bwMode="auto">
          <a:xfrm>
            <a:off x="8501444" y="3911735"/>
            <a:ext cx="0" cy="56038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792" name="Line 35"/>
          <p:cNvSpPr>
            <a:spLocks noChangeShapeType="1"/>
          </p:cNvSpPr>
          <p:nvPr/>
        </p:nvSpPr>
        <p:spPr bwMode="auto">
          <a:xfrm flipH="1">
            <a:off x="4727575" y="4472121"/>
            <a:ext cx="3780000" cy="0"/>
          </a:xfrm>
          <a:prstGeom prst="line">
            <a:avLst/>
          </a:prstGeom>
          <a:noFill/>
          <a:ln w="222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37988" name="Text Box 36"/>
          <p:cNvSpPr txBox="1">
            <a:spLocks noChangeArrowheads="1"/>
          </p:cNvSpPr>
          <p:nvPr/>
        </p:nvSpPr>
        <p:spPr bwMode="auto">
          <a:xfrm>
            <a:off x="4943476" y="4400684"/>
            <a:ext cx="1368425" cy="366712"/>
          </a:xfrm>
          <a:prstGeom prst="rect">
            <a:avLst/>
          </a:prstGeom>
          <a:noFill/>
          <a:ln>
            <a:noFill/>
          </a:ln>
          <a:effectLst/>
        </p:spPr>
        <p:txBody>
          <a:bodyPr>
            <a:spAutoFit/>
          </a:bodyPr>
          <a:lstStyle/>
          <a:p>
            <a:pPr>
              <a:spcBef>
                <a:spcPct val="50000"/>
              </a:spcBef>
              <a:defRPr/>
            </a:pPr>
            <a:r>
              <a:rPr lang="en-US" altLang="zh-CN" b="1">
                <a:effectLst>
                  <a:outerShdw blurRad="38100" dist="38100" dir="2700000" algn="tl">
                    <a:srgbClr val="C0C0C0"/>
                  </a:outerShdw>
                </a:effectLst>
              </a:rPr>
              <a:t>1           1..*</a:t>
            </a:r>
          </a:p>
        </p:txBody>
      </p:sp>
      <p:sp>
        <p:nvSpPr>
          <p:cNvPr id="41" name="矩形 40"/>
          <p:cNvSpPr/>
          <p:nvPr/>
        </p:nvSpPr>
        <p:spPr>
          <a:xfrm>
            <a:off x="1919288" y="115889"/>
            <a:ext cx="8208962" cy="585787"/>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4230097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37981"/>
                                        </p:tgtEl>
                                        <p:attrNameLst>
                                          <p:attrName>style.visibility</p:attrName>
                                        </p:attrNameLst>
                                      </p:cBhvr>
                                      <p:to>
                                        <p:strVal val="visible"/>
                                      </p:to>
                                    </p:set>
                                    <p:anim calcmode="lin" valueType="num">
                                      <p:cBhvr>
                                        <p:cTn id="7" dur="1000" fill="hold"/>
                                        <p:tgtEl>
                                          <p:spTgt spid="637981"/>
                                        </p:tgtEl>
                                        <p:attrNameLst>
                                          <p:attrName>ppt_w</p:attrName>
                                        </p:attrNameLst>
                                      </p:cBhvr>
                                      <p:tavLst>
                                        <p:tav tm="0">
                                          <p:val>
                                            <p:fltVal val="0"/>
                                          </p:val>
                                        </p:tav>
                                        <p:tav tm="100000">
                                          <p:val>
                                            <p:strVal val="#ppt_w"/>
                                          </p:val>
                                        </p:tav>
                                      </p:tavLst>
                                    </p:anim>
                                    <p:anim calcmode="lin" valueType="num">
                                      <p:cBhvr>
                                        <p:cTn id="8" dur="1000" fill="hold"/>
                                        <p:tgtEl>
                                          <p:spTgt spid="637981"/>
                                        </p:tgtEl>
                                        <p:attrNameLst>
                                          <p:attrName>ppt_h</p:attrName>
                                        </p:attrNameLst>
                                      </p:cBhvr>
                                      <p:tavLst>
                                        <p:tav tm="0">
                                          <p:val>
                                            <p:fltVal val="0"/>
                                          </p:val>
                                        </p:tav>
                                        <p:tav tm="100000">
                                          <p:val>
                                            <p:strVal val="#ppt_h"/>
                                          </p:val>
                                        </p:tav>
                                      </p:tavLst>
                                    </p:anim>
                                    <p:anim calcmode="lin" valueType="num">
                                      <p:cBhvr>
                                        <p:cTn id="9" dur="1000" fill="hold"/>
                                        <p:tgtEl>
                                          <p:spTgt spid="63798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3798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637982">
                                            <p:txEl>
                                              <p:pRg st="0" end="0"/>
                                            </p:txEl>
                                          </p:spTgt>
                                        </p:tgtEl>
                                        <p:attrNameLst>
                                          <p:attrName>style.visibility</p:attrName>
                                        </p:attrNameLst>
                                      </p:cBhvr>
                                      <p:to>
                                        <p:strVal val="visible"/>
                                      </p:to>
                                    </p:set>
                                    <p:animEffect transition="in" filter="slide(fromBottom)">
                                      <p:cBhvr>
                                        <p:cTn id="15" dur="500"/>
                                        <p:tgtEl>
                                          <p:spTgt spid="6379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AutoShape 7"/>
          <p:cNvSpPr>
            <a:spLocks noChangeArrowheads="1"/>
          </p:cNvSpPr>
          <p:nvPr/>
        </p:nvSpPr>
        <p:spPr bwMode="auto">
          <a:xfrm>
            <a:off x="2993517" y="3360739"/>
            <a:ext cx="369888" cy="566737"/>
          </a:xfrm>
          <a:prstGeom prst="upArrow">
            <a:avLst>
              <a:gd name="adj1" fmla="val 0"/>
              <a:gd name="adj2" fmla="val 67033"/>
            </a:avLst>
          </a:prstGeom>
          <a:solidFill>
            <a:srgbClr val="800000"/>
          </a:solidFill>
          <a:ln w="12700">
            <a:solidFill>
              <a:schemeClr val="tx1"/>
            </a:solidFill>
            <a:miter lim="800000"/>
            <a:headEnd type="none" w="sm" len="sm"/>
            <a:tailEnd type="none" w="sm" len="sm"/>
          </a:ln>
        </p:spPr>
        <p:txBody>
          <a:bodyPr wrap="none" anchor="ctr"/>
          <a:lstStyle/>
          <a:p>
            <a:pPr algn="ctr"/>
            <a:endParaRPr lang="zh-CN" altLang="en-US"/>
          </a:p>
        </p:txBody>
      </p:sp>
      <p:grpSp>
        <p:nvGrpSpPr>
          <p:cNvPr id="2" name="Group 46"/>
          <p:cNvGrpSpPr/>
          <p:nvPr/>
        </p:nvGrpSpPr>
        <p:grpSpPr bwMode="auto">
          <a:xfrm>
            <a:off x="1627131" y="1720180"/>
            <a:ext cx="3118606" cy="1629568"/>
            <a:chOff x="295" y="1227"/>
            <a:chExt cx="1814" cy="993"/>
          </a:xfrm>
          <a:solidFill>
            <a:schemeClr val="bg1"/>
          </a:solidFill>
        </p:grpSpPr>
        <p:sp>
          <p:nvSpPr>
            <p:cNvPr id="40" name="Rectangle 5"/>
            <p:cNvSpPr>
              <a:spLocks noChangeArrowheads="1"/>
            </p:cNvSpPr>
            <p:nvPr/>
          </p:nvSpPr>
          <p:spPr bwMode="auto">
            <a:xfrm>
              <a:off x="295" y="1227"/>
              <a:ext cx="1814" cy="425"/>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b="1" dirty="0"/>
                <a:t>&lt;&lt;interface&gt;&gt;</a:t>
              </a:r>
            </a:p>
            <a:p>
              <a:pPr algn="ctr" eaLnBrk="1" hangingPunct="1">
                <a:defRPr/>
              </a:pPr>
              <a:r>
                <a:rPr lang="en-US" altLang="zh-CN" sz="2400" b="1" dirty="0">
                  <a:latin typeface="微软雅黑" panose="020B0503020204020204" pitchFamily="34" charset="-122"/>
                  <a:ea typeface="微软雅黑" panose="020B0503020204020204" pitchFamily="34" charset="-122"/>
                </a:rPr>
                <a:t>Observable</a:t>
              </a:r>
            </a:p>
          </p:txBody>
        </p:sp>
        <p:sp>
          <p:nvSpPr>
            <p:cNvPr id="41" name="Rectangle 8"/>
            <p:cNvSpPr>
              <a:spLocks noChangeArrowheads="1"/>
            </p:cNvSpPr>
            <p:nvPr/>
          </p:nvSpPr>
          <p:spPr bwMode="auto">
            <a:xfrm>
              <a:off x="295" y="1652"/>
              <a:ext cx="1814" cy="568"/>
            </a:xfrm>
            <a:prstGeom prst="rect">
              <a:avLst/>
            </a:prstGeom>
            <a:grp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700" b="1" i="1" dirty="0"/>
                <a:t>+register(</a:t>
              </a:r>
              <a:r>
                <a:rPr lang="en-US" altLang="zh-CN" sz="1700" b="1" i="1" dirty="0" err="1"/>
                <a:t>obs</a:t>
              </a:r>
              <a:r>
                <a:rPr lang="en-US" altLang="zh-CN" sz="1700" b="1" i="1" dirty="0"/>
                <a:t>: Observer)</a:t>
              </a:r>
            </a:p>
            <a:p>
              <a:pPr eaLnBrk="1" hangingPunct="1">
                <a:defRPr/>
              </a:pPr>
              <a:r>
                <a:rPr lang="en-US" altLang="zh-CN" sz="1700" b="1" i="1" dirty="0"/>
                <a:t>+</a:t>
              </a:r>
              <a:r>
                <a:rPr lang="en-US" altLang="zh-CN" sz="1700" b="1" i="1" dirty="0" err="1"/>
                <a:t>unRegister</a:t>
              </a:r>
              <a:r>
                <a:rPr lang="en-US" altLang="zh-CN" sz="1700" b="1" i="1" dirty="0"/>
                <a:t>(</a:t>
              </a:r>
              <a:r>
                <a:rPr lang="en-US" altLang="zh-CN" sz="1700" b="1" i="1" dirty="0" err="1"/>
                <a:t>obs:Observer</a:t>
              </a:r>
              <a:r>
                <a:rPr lang="en-US" altLang="zh-CN" sz="1700" b="1" i="1" dirty="0"/>
                <a:t>)</a:t>
              </a:r>
            </a:p>
            <a:p>
              <a:pPr eaLnBrk="1" hangingPunct="1">
                <a:defRPr/>
              </a:pPr>
              <a:r>
                <a:rPr lang="en-US" altLang="zh-CN" sz="1700" b="1" i="1" dirty="0"/>
                <a:t>+</a:t>
              </a:r>
              <a:r>
                <a:rPr lang="en-US" altLang="zh-CN" sz="1700" b="1" i="1" dirty="0" err="1"/>
                <a:t>notifyObservers</a:t>
              </a:r>
              <a:r>
                <a:rPr lang="en-US" altLang="zh-CN" sz="1700" b="1" i="1" dirty="0"/>
                <a:t>()</a:t>
              </a:r>
            </a:p>
          </p:txBody>
        </p:sp>
      </p:grpSp>
      <p:sp>
        <p:nvSpPr>
          <p:cNvPr id="42" name="Rectangle 6"/>
          <p:cNvSpPr>
            <a:spLocks noChangeArrowheads="1"/>
          </p:cNvSpPr>
          <p:nvPr/>
        </p:nvSpPr>
        <p:spPr bwMode="auto">
          <a:xfrm>
            <a:off x="1415231" y="3833814"/>
            <a:ext cx="3599682"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smtClean="0">
                <a:effectLst>
                  <a:outerShdw blurRad="38100" dist="38100" dir="2700000" algn="tl">
                    <a:srgbClr val="FFFFFF"/>
                  </a:outerShdw>
                </a:effectLst>
                <a:latin typeface="微软雅黑" panose="020B0503020204020204" pitchFamily="34" charset="-122"/>
                <a:ea typeface="微软雅黑" panose="020B0503020204020204" pitchFamily="34" charset="-122"/>
              </a:rPr>
              <a:t>TempGUI</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33796" name="Rectangle 9"/>
          <p:cNvSpPr>
            <a:spLocks noChangeArrowheads="1"/>
          </p:cNvSpPr>
          <p:nvPr/>
        </p:nvSpPr>
        <p:spPr bwMode="auto">
          <a:xfrm>
            <a:off x="1415231" y="5013326"/>
            <a:ext cx="3599682" cy="1223963"/>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getState</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+register(</a:t>
            </a:r>
            <a:r>
              <a:rPr lang="en-US" altLang="zh-CN" sz="2000" b="1" dirty="0" err="1">
                <a:latin typeface="微软雅黑" panose="020B0503020204020204" pitchFamily="34" charset="-122"/>
                <a:ea typeface="微软雅黑" panose="020B0503020204020204" pitchFamily="34" charset="-122"/>
              </a:rPr>
              <a:t>obs</a:t>
            </a:r>
            <a:r>
              <a:rPr lang="en-US" altLang="zh-CN" sz="2000" b="1" dirty="0">
                <a:latin typeface="微软雅黑" panose="020B0503020204020204" pitchFamily="34" charset="-122"/>
                <a:ea typeface="微软雅黑" panose="020B0503020204020204" pitchFamily="34" charset="-122"/>
              </a:rPr>
              <a:t>: Observer)</a:t>
            </a:r>
          </a:p>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unRegister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obs:Observer</a:t>
            </a:r>
            <a:r>
              <a:rPr lang="en-US" altLang="zh-CN" sz="2000" b="1" dirty="0">
                <a:latin typeface="微软雅黑" panose="020B0503020204020204" pitchFamily="34" charset="-122"/>
                <a:ea typeface="微软雅黑" panose="020B0503020204020204" pitchFamily="34" charset="-122"/>
              </a:rPr>
              <a:t>)</a:t>
            </a:r>
          </a:p>
        </p:txBody>
      </p:sp>
      <p:sp>
        <p:nvSpPr>
          <p:cNvPr id="33797" name="AutoShape 12"/>
          <p:cNvSpPr>
            <a:spLocks noChangeArrowheads="1"/>
          </p:cNvSpPr>
          <p:nvPr/>
        </p:nvSpPr>
        <p:spPr bwMode="auto">
          <a:xfrm>
            <a:off x="8225537" y="2611438"/>
            <a:ext cx="252413" cy="252412"/>
          </a:xfrm>
          <a:prstGeom prst="upArrow">
            <a:avLst>
              <a:gd name="adj1" fmla="val 0"/>
              <a:gd name="adj2" fmla="val 62898"/>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p>
        </p:txBody>
      </p:sp>
      <p:sp>
        <p:nvSpPr>
          <p:cNvPr id="33798" name="Line 14"/>
          <p:cNvSpPr>
            <a:spLocks noChangeShapeType="1"/>
          </p:cNvSpPr>
          <p:nvPr/>
        </p:nvSpPr>
        <p:spPr bwMode="auto">
          <a:xfrm>
            <a:off x="6818186" y="2852738"/>
            <a:ext cx="306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799" name="Line 15"/>
          <p:cNvSpPr>
            <a:spLocks noChangeShapeType="1"/>
          </p:cNvSpPr>
          <p:nvPr/>
        </p:nvSpPr>
        <p:spPr bwMode="auto">
          <a:xfrm>
            <a:off x="6805486" y="2862263"/>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0" name="Rectangle 10"/>
          <p:cNvSpPr>
            <a:spLocks noChangeArrowheads="1"/>
          </p:cNvSpPr>
          <p:nvPr/>
        </p:nvSpPr>
        <p:spPr bwMode="auto">
          <a:xfrm>
            <a:off x="5540374" y="1665288"/>
            <a:ext cx="5713779" cy="576262"/>
          </a:xfrm>
          <a:prstGeom prst="rect">
            <a:avLst/>
          </a:prstGeom>
          <a:solidFill>
            <a:schemeClr val="bg1"/>
          </a:solidFill>
          <a:ln w="12700">
            <a:solidFill>
              <a:schemeClr val="tx1"/>
            </a:solidFill>
            <a:miter lim="800000"/>
            <a:headEnd type="none" w="sm" len="sm"/>
            <a:tailEnd type="none" w="sm" len="sm"/>
          </a:ln>
        </p:spPr>
        <p:txBody>
          <a:bodyPr tIns="0" bIns="0" anchor="ctr"/>
          <a:lstStyle/>
          <a:p>
            <a:pPr algn="ctr">
              <a:lnSpc>
                <a:spcPts val="1800"/>
              </a:lnSpc>
            </a:pPr>
            <a:r>
              <a:rPr lang="en-US" altLang="zh-CN" sz="2000" b="1" dirty="0"/>
              <a:t>&lt;&lt;interface&gt;&gt;</a:t>
            </a:r>
          </a:p>
          <a:p>
            <a:pPr algn="ctr">
              <a:lnSpc>
                <a:spcPts val="1800"/>
              </a:lnSpc>
            </a:pPr>
            <a:r>
              <a:rPr lang="en-US" altLang="zh-CN" sz="2400" b="1" dirty="0">
                <a:latin typeface="微软雅黑" panose="020B0503020204020204" pitchFamily="34" charset="-122"/>
                <a:ea typeface="微软雅黑" panose="020B0503020204020204" pitchFamily="34" charset="-122"/>
              </a:rPr>
              <a:t>Observer</a:t>
            </a:r>
          </a:p>
        </p:txBody>
      </p:sp>
      <p:sp>
        <p:nvSpPr>
          <p:cNvPr id="48" name="Rectangle 17"/>
          <p:cNvSpPr>
            <a:spLocks noChangeArrowheads="1"/>
          </p:cNvSpPr>
          <p:nvPr/>
        </p:nvSpPr>
        <p:spPr bwMode="auto">
          <a:xfrm>
            <a:off x="5543549" y="2251075"/>
            <a:ext cx="5708141" cy="3492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i="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+update(Observable subject, Object </a:t>
            </a:r>
            <a:r>
              <a:rPr lang="en-US" altLang="zh-CN" sz="2000" b="1" i="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sz="2000" b="1" i="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sp>
        <p:nvSpPr>
          <p:cNvPr id="49" name="Rectangle 11"/>
          <p:cNvSpPr>
            <a:spLocks noChangeArrowheads="1"/>
          </p:cNvSpPr>
          <p:nvPr/>
        </p:nvSpPr>
        <p:spPr bwMode="auto">
          <a:xfrm>
            <a:off x="5518150" y="3090863"/>
            <a:ext cx="2781788" cy="400050"/>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CelsiusGUI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Rectangle 18"/>
          <p:cNvSpPr>
            <a:spLocks noChangeArrowheads="1"/>
          </p:cNvSpPr>
          <p:nvPr/>
        </p:nvSpPr>
        <p:spPr bwMode="auto">
          <a:xfrm>
            <a:off x="5518150" y="3902075"/>
            <a:ext cx="2781788" cy="438150"/>
          </a:xfrm>
          <a:prstGeom prst="rect">
            <a:avLst/>
          </a:prstGeom>
          <a:solidFill>
            <a:schemeClr val="bg1"/>
          </a:solidFill>
          <a:ln w="12700">
            <a:solidFill>
              <a:schemeClr val="tx1"/>
            </a:solidFill>
            <a:miter lim="800000"/>
            <a:headEnd type="none" w="sm" len="sm"/>
            <a:tailEnd type="none" w="sm" len="sm"/>
          </a:ln>
          <a:effectLst/>
        </p:spPr>
        <p:txBody>
          <a:bodyPr wrap="none" lIns="0" anchor="ctr"/>
          <a:lstStyle/>
          <a:p>
            <a:pPr>
              <a:defRPr/>
            </a:pP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 t</a:t>
            </a:r>
            <a:r>
              <a:rPr lang="zh-CN" altLang="en-US"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sz="22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grpSp>
        <p:nvGrpSpPr>
          <p:cNvPr id="3" name="组合 50"/>
          <p:cNvGrpSpPr>
            <a:grpSpLocks/>
          </p:cNvGrpSpPr>
          <p:nvPr/>
        </p:nvGrpSpPr>
        <p:grpSpPr bwMode="auto">
          <a:xfrm>
            <a:off x="3194050" y="4197351"/>
            <a:ext cx="3163888" cy="1031875"/>
            <a:chOff x="1670719" y="4365104"/>
            <a:chExt cx="3658965" cy="670049"/>
          </a:xfrm>
        </p:grpSpPr>
        <p:sp>
          <p:nvSpPr>
            <p:cNvPr id="33805" name="Line 23"/>
            <p:cNvSpPr>
              <a:spLocks noChangeShapeType="1"/>
            </p:cNvSpPr>
            <p:nvPr/>
          </p:nvSpPr>
          <p:spPr bwMode="auto">
            <a:xfrm>
              <a:off x="5329684" y="4365104"/>
              <a:ext cx="0" cy="670049"/>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6" name="Line 25"/>
            <p:cNvSpPr>
              <a:spLocks noChangeShapeType="1"/>
            </p:cNvSpPr>
            <p:nvPr/>
          </p:nvSpPr>
          <p:spPr bwMode="auto">
            <a:xfrm flipH="1">
              <a:off x="1670719" y="5035153"/>
              <a:ext cx="3658964" cy="0"/>
            </a:xfrm>
            <a:prstGeom prst="line">
              <a:avLst/>
            </a:prstGeom>
            <a:noFill/>
            <a:ln w="31750">
              <a:solidFill>
                <a:srgbClr val="0000CC"/>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54" name="Text Box 27"/>
          <p:cNvSpPr txBox="1">
            <a:spLocks noChangeArrowheads="1"/>
          </p:cNvSpPr>
          <p:nvPr/>
        </p:nvSpPr>
        <p:spPr bwMode="auto">
          <a:xfrm>
            <a:off x="4989514" y="4811713"/>
            <a:ext cx="1368425" cy="366712"/>
          </a:xfrm>
          <a:prstGeom prst="rect">
            <a:avLst/>
          </a:prstGeom>
          <a:noFill/>
          <a:ln>
            <a:noFill/>
          </a:ln>
          <a:effectLst/>
        </p:spPr>
        <p:txBody>
          <a:bodyPr>
            <a:spAutoFit/>
          </a:bodyPr>
          <a:lstStyle/>
          <a:p>
            <a:pPr>
              <a:spcBef>
                <a:spcPct val="50000"/>
              </a:spcBef>
              <a:defRPr/>
            </a:pPr>
            <a:r>
              <a:rPr lang="zh-CN" altLang="en-US"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利用</a:t>
            </a:r>
            <a:r>
              <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t>
            </a:r>
            <a:r>
              <a:rPr lang="zh-CN" altLang="en-US"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endParaRPr lang="en-US" altLang="zh-CN"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3808" name="Line 36"/>
          <p:cNvSpPr>
            <a:spLocks noChangeShapeType="1"/>
          </p:cNvSpPr>
          <p:nvPr/>
        </p:nvSpPr>
        <p:spPr bwMode="auto">
          <a:xfrm>
            <a:off x="9887776" y="2840800"/>
            <a:ext cx="0" cy="288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09" name="Line 42"/>
          <p:cNvSpPr>
            <a:spLocks noChangeShapeType="1"/>
          </p:cNvSpPr>
          <p:nvPr/>
        </p:nvSpPr>
        <p:spPr bwMode="auto">
          <a:xfrm>
            <a:off x="3502025" y="1114425"/>
            <a:ext cx="0" cy="6477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1" name="AutoShape 43"/>
          <p:cNvSpPr>
            <a:spLocks noChangeArrowheads="1"/>
          </p:cNvSpPr>
          <p:nvPr/>
        </p:nvSpPr>
        <p:spPr bwMode="auto">
          <a:xfrm>
            <a:off x="5591176" y="115888"/>
            <a:ext cx="5130415" cy="1441450"/>
          </a:xfrm>
          <a:prstGeom prst="foldedCorner">
            <a:avLst>
              <a:gd name="adj" fmla="val 12500"/>
            </a:avLst>
          </a:prstGeom>
          <a:solidFill>
            <a:srgbClr val="FFFFFF"/>
          </a:solidFill>
          <a:ln w="12700">
            <a:solidFill>
              <a:schemeClr val="tx1"/>
            </a:solidFill>
            <a:round/>
            <a:headEnd type="none" w="sm" len="sm"/>
            <a:tailEnd type="none" w="sm" len="sm"/>
          </a:ln>
          <a:effec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defRPr/>
            </a:pP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Observable t = new </a:t>
            </a:r>
            <a:r>
              <a:rPr lang="en-US" altLang="zh-CN" sz="20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TemperatureGUI</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eaLnBrk="1" hangingPunct="1">
              <a:lnSpc>
                <a:spcPct val="9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Observer c = new </a:t>
            </a:r>
            <a:r>
              <a:rPr lang="en-US" altLang="zh-CN" sz="20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CelsiusGUI</a:t>
            </a:r>
            <a:r>
              <a:rPr lang="en-US" altLang="zh-CN" sz="2000" b="1" dirty="0">
                <a:latin typeface="微软雅黑" panose="020B0503020204020204" pitchFamily="34" charset="-122"/>
                <a:ea typeface="微软雅黑" panose="020B0503020204020204" pitchFamily="34" charset="-122"/>
              </a:rPr>
              <a:t>();</a:t>
            </a:r>
          </a:p>
          <a:p>
            <a:pPr eaLnBrk="1" hangingPunct="1">
              <a:lnSpc>
                <a:spcPct val="9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Observer f = new </a:t>
            </a:r>
            <a:r>
              <a:rPr lang="en-US" altLang="zh-CN" sz="20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FahrenheitGUI</a:t>
            </a:r>
            <a:r>
              <a:rPr lang="en-US" altLang="zh-CN" sz="2000" b="1" dirty="0">
                <a:latin typeface="微软雅黑" panose="020B0503020204020204" pitchFamily="34" charset="-122"/>
                <a:ea typeface="微软雅黑" panose="020B0503020204020204" pitchFamily="34" charset="-122"/>
              </a:rPr>
              <a:t>;</a:t>
            </a:r>
          </a:p>
          <a:p>
            <a:pPr eaLnBrk="1" hangingPunct="1">
              <a:lnSpc>
                <a:spcPct val="90000"/>
              </a:lnSpc>
              <a:spcBef>
                <a:spcPct val="0"/>
              </a:spcBef>
              <a:buFontTx/>
              <a:buNone/>
              <a:defRPr/>
            </a:pPr>
            <a:r>
              <a:rPr lang="en-US" altLang="zh-CN" sz="2000" b="1" dirty="0" err="1">
                <a:solidFill>
                  <a:srgbClr val="0000CC"/>
                </a:solidFill>
                <a:latin typeface="微软雅黑" panose="020B0503020204020204" pitchFamily="34" charset="-122"/>
                <a:ea typeface="微软雅黑" panose="020B0503020204020204" pitchFamily="34" charset="-122"/>
              </a:rPr>
              <a:t>t.register</a:t>
            </a:r>
            <a:r>
              <a:rPr lang="en-US" altLang="zh-CN" sz="2000" b="1" dirty="0">
                <a:solidFill>
                  <a:srgbClr val="0000CC"/>
                </a:solidFill>
                <a:latin typeface="微软雅黑" panose="020B0503020204020204" pitchFamily="34" charset="-122"/>
                <a:ea typeface="微软雅黑" panose="020B0503020204020204" pitchFamily="34" charset="-122"/>
              </a:rPr>
              <a:t>(c);</a:t>
            </a:r>
          </a:p>
          <a:p>
            <a:pPr eaLnBrk="1" hangingPunct="1">
              <a:lnSpc>
                <a:spcPct val="90000"/>
              </a:lnSpc>
              <a:spcBef>
                <a:spcPct val="0"/>
              </a:spcBef>
              <a:buFontTx/>
              <a:buNone/>
              <a:defRPr/>
            </a:pPr>
            <a:r>
              <a:rPr lang="en-US" altLang="zh-CN" sz="2000" b="1" dirty="0" err="1">
                <a:solidFill>
                  <a:srgbClr val="C00000"/>
                </a:solidFill>
                <a:latin typeface="微软雅黑" panose="020B0503020204020204" pitchFamily="34" charset="-122"/>
                <a:ea typeface="微软雅黑" panose="020B0503020204020204" pitchFamily="34" charset="-122"/>
              </a:rPr>
              <a:t>t.register</a:t>
            </a:r>
            <a:r>
              <a:rPr lang="en-US" altLang="zh-CN" sz="2000" b="1" dirty="0">
                <a:solidFill>
                  <a:srgbClr val="C00000"/>
                </a:solidFill>
                <a:latin typeface="微软雅黑" panose="020B0503020204020204" pitchFamily="34" charset="-122"/>
                <a:ea typeface="微软雅黑" panose="020B0503020204020204" pitchFamily="34" charset="-122"/>
              </a:rPr>
              <a:t>(f);</a:t>
            </a:r>
          </a:p>
        </p:txBody>
      </p:sp>
      <p:sp>
        <p:nvSpPr>
          <p:cNvPr id="33811" name="Line 44"/>
          <p:cNvSpPr>
            <a:spLocks noChangeShapeType="1"/>
          </p:cNvSpPr>
          <p:nvPr/>
        </p:nvSpPr>
        <p:spPr bwMode="auto">
          <a:xfrm flipV="1">
            <a:off x="4006850" y="808039"/>
            <a:ext cx="1536700" cy="1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12" name="Rectangle 41"/>
          <p:cNvSpPr>
            <a:spLocks noChangeArrowheads="1"/>
          </p:cNvSpPr>
          <p:nvPr/>
        </p:nvSpPr>
        <p:spPr bwMode="auto">
          <a:xfrm>
            <a:off x="2638426" y="681039"/>
            <a:ext cx="1655763" cy="433387"/>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Client</a:t>
            </a:r>
          </a:p>
        </p:txBody>
      </p:sp>
      <p:grpSp>
        <p:nvGrpSpPr>
          <p:cNvPr id="4" name="组合 63"/>
          <p:cNvGrpSpPr>
            <a:grpSpLocks/>
          </p:cNvGrpSpPr>
          <p:nvPr/>
        </p:nvGrpSpPr>
        <p:grpSpPr bwMode="auto">
          <a:xfrm>
            <a:off x="686432" y="869951"/>
            <a:ext cx="1880555" cy="4911725"/>
            <a:chOff x="179562" y="895995"/>
            <a:chExt cx="935309" cy="4019822"/>
          </a:xfrm>
        </p:grpSpPr>
        <p:cxnSp>
          <p:nvCxnSpPr>
            <p:cNvPr id="33814" name="直接连接符 64"/>
            <p:cNvCxnSpPr>
              <a:cxnSpLocks noChangeShapeType="1"/>
              <a:stCxn id="33812" idx="1"/>
            </p:cNvCxnSpPr>
            <p:nvPr/>
          </p:nvCxnSpPr>
          <p:spPr bwMode="auto">
            <a:xfrm flipH="1">
              <a:off x="179562" y="897061"/>
              <a:ext cx="935309" cy="717"/>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33815" name="直接连接符 65"/>
            <p:cNvCxnSpPr>
              <a:cxnSpLocks noChangeShapeType="1"/>
              <a:stCxn id="33812" idx="1"/>
            </p:cNvCxnSpPr>
            <p:nvPr/>
          </p:nvCxnSpPr>
          <p:spPr bwMode="auto">
            <a:xfrm>
              <a:off x="179562" y="895995"/>
              <a:ext cx="0" cy="4019822"/>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33816" name="直接箭头连接符 66"/>
            <p:cNvCxnSpPr>
              <a:cxnSpLocks noChangeShapeType="1"/>
              <a:stCxn id="33812" idx="1"/>
            </p:cNvCxnSpPr>
            <p:nvPr/>
          </p:nvCxnSpPr>
          <p:spPr bwMode="auto">
            <a:xfrm>
              <a:off x="179562" y="4915817"/>
              <a:ext cx="360015" cy="0"/>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5" name="组合 67"/>
          <p:cNvGrpSpPr>
            <a:grpSpLocks/>
          </p:cNvGrpSpPr>
          <p:nvPr/>
        </p:nvGrpSpPr>
        <p:grpSpPr bwMode="auto">
          <a:xfrm>
            <a:off x="4006850" y="4292601"/>
            <a:ext cx="3168650" cy="1223963"/>
            <a:chOff x="2483296" y="4196753"/>
            <a:chExt cx="3168650" cy="1116001"/>
          </a:xfrm>
        </p:grpSpPr>
        <p:cxnSp>
          <p:nvCxnSpPr>
            <p:cNvPr id="33818" name="直接连接符 68"/>
            <p:cNvCxnSpPr>
              <a:cxnSpLocks noChangeShapeType="1"/>
              <a:stCxn id="33812" idx="1"/>
            </p:cNvCxnSpPr>
            <p:nvPr/>
          </p:nvCxnSpPr>
          <p:spPr bwMode="auto">
            <a:xfrm>
              <a:off x="2483296" y="5292700"/>
              <a:ext cx="3168650" cy="0"/>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33819" name="直接箭头连接符 69"/>
            <p:cNvCxnSpPr>
              <a:cxnSpLocks noChangeShapeType="1"/>
              <a:stCxn id="33812" idx="1"/>
            </p:cNvCxnSpPr>
            <p:nvPr/>
          </p:nvCxnSpPr>
          <p:spPr bwMode="auto">
            <a:xfrm flipV="1">
              <a:off x="5651946" y="4196753"/>
              <a:ext cx="0" cy="1116001"/>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sp>
        <p:nvSpPr>
          <p:cNvPr id="71" name="Rectangle 6"/>
          <p:cNvSpPr>
            <a:spLocks noChangeArrowheads="1"/>
          </p:cNvSpPr>
          <p:nvPr/>
        </p:nvSpPr>
        <p:spPr bwMode="auto">
          <a:xfrm>
            <a:off x="1416818" y="4292601"/>
            <a:ext cx="3599682" cy="720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 (</a:t>
            </a:r>
            <a:r>
              <a:rPr lang="zh-CN" altLang="en-US"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观察者对象</a:t>
            </a: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algn="ctr"/>
            <a:r>
              <a:rPr lang="en-US" altLang="zh-CN" sz="24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f (</a:t>
            </a:r>
            <a:r>
              <a:rPr lang="zh-CN" altLang="en-US" sz="24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观察者对象</a:t>
            </a:r>
            <a:r>
              <a:rPr lang="en-US" altLang="zh-CN" sz="24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72" name="Rectangle 11"/>
          <p:cNvSpPr>
            <a:spLocks noChangeArrowheads="1"/>
          </p:cNvSpPr>
          <p:nvPr/>
        </p:nvSpPr>
        <p:spPr bwMode="auto">
          <a:xfrm>
            <a:off x="5518150" y="3498850"/>
            <a:ext cx="2781788" cy="400050"/>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r>
              <a:rPr lang="en-US" altLang="zh-CN"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t>
            </a:r>
            <a:r>
              <a:rPr lang="zh-CN" altLang="en-US"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主题</a:t>
            </a:r>
            <a:r>
              <a:rPr lang="en-US" altLang="zh-CN"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arg(</a:t>
            </a:r>
            <a:r>
              <a:rPr lang="zh-CN" altLang="en-US"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事件</a:t>
            </a:r>
            <a:r>
              <a:rPr lang="en-US" altLang="zh-CN" sz="20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73" name="Rectangle 11"/>
          <p:cNvSpPr>
            <a:spLocks noChangeArrowheads="1"/>
          </p:cNvSpPr>
          <p:nvPr/>
        </p:nvSpPr>
        <p:spPr bwMode="auto">
          <a:xfrm>
            <a:off x="8442068" y="3124201"/>
            <a:ext cx="2972859" cy="366711"/>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FahrenheitGUI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Rectangle 18"/>
          <p:cNvSpPr>
            <a:spLocks noChangeArrowheads="1"/>
          </p:cNvSpPr>
          <p:nvPr/>
        </p:nvSpPr>
        <p:spPr bwMode="auto">
          <a:xfrm>
            <a:off x="8442068" y="3938589"/>
            <a:ext cx="2972859" cy="401636"/>
          </a:xfrm>
          <a:prstGeom prst="rect">
            <a:avLst/>
          </a:prstGeom>
          <a:solidFill>
            <a:schemeClr val="bg1"/>
          </a:solidFill>
          <a:ln w="12700">
            <a:solidFill>
              <a:schemeClr val="tx1"/>
            </a:solidFill>
            <a:miter lim="800000"/>
            <a:headEnd type="none" w="sm" len="sm"/>
            <a:tailEnd type="none" w="sm" len="sm"/>
          </a:ln>
          <a:effectLst/>
        </p:spPr>
        <p:txBody>
          <a:bodyPr wrap="none" lIns="0" anchor="ctr"/>
          <a:lstStyle/>
          <a:p>
            <a:pPr>
              <a:defRPr/>
            </a:pP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 t, </a:t>
            </a:r>
            <a:r>
              <a:rPr lang="en-US" altLang="zh-CN" sz="22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arg</a:t>
            </a:r>
            <a:r>
              <a:rPr lang="en-US" altLang="zh-CN" sz="22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p>
        </p:txBody>
      </p:sp>
      <p:sp>
        <p:nvSpPr>
          <p:cNvPr id="75" name="Rectangle 11"/>
          <p:cNvSpPr>
            <a:spLocks noChangeArrowheads="1"/>
          </p:cNvSpPr>
          <p:nvPr/>
        </p:nvSpPr>
        <p:spPr bwMode="auto">
          <a:xfrm>
            <a:off x="8442068" y="3532188"/>
            <a:ext cx="2972859" cy="366711"/>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r>
              <a:rPr lang="en-US" altLang="zh-CN" sz="20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t>
            </a:r>
            <a:r>
              <a:rPr lang="zh-CN" altLang="en-US" sz="20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主题</a:t>
            </a:r>
            <a:r>
              <a:rPr lang="en-US" altLang="zh-CN" sz="20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arg(</a:t>
            </a:r>
            <a:r>
              <a:rPr lang="zh-CN" altLang="en-US" sz="20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事件</a:t>
            </a:r>
            <a:r>
              <a:rPr lang="en-US" altLang="zh-CN" sz="20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76" name="矩形 75"/>
          <p:cNvSpPr/>
          <p:nvPr/>
        </p:nvSpPr>
        <p:spPr>
          <a:xfrm>
            <a:off x="5159375" y="5589588"/>
            <a:ext cx="1728788" cy="400050"/>
          </a:xfrm>
          <a:prstGeom prst="rect">
            <a:avLst/>
          </a:prstGeom>
        </p:spPr>
        <p:txBody>
          <a:bodyPr>
            <a:spAutoFit/>
          </a:bodyPr>
          <a:lstStyle/>
          <a:p>
            <a:pPr algn="ctr">
              <a:defRPr/>
            </a:pPr>
            <a:r>
              <a:rPr lang="zh-CN" altLang="en-US"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传入</a:t>
            </a: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t, </a:t>
            </a:r>
            <a:r>
              <a:rPr lang="en-US" altLang="zh-CN" sz="2000" b="1" dirty="0" err="1">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arg</a:t>
            </a:r>
            <a:endPar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76"/>
          <p:cNvGrpSpPr>
            <a:grpSpLocks/>
          </p:cNvGrpSpPr>
          <p:nvPr/>
        </p:nvGrpSpPr>
        <p:grpSpPr bwMode="auto">
          <a:xfrm>
            <a:off x="4006851" y="4364038"/>
            <a:ext cx="5498890" cy="1225550"/>
            <a:chOff x="2483296" y="4196753"/>
            <a:chExt cx="3168650" cy="1116001"/>
          </a:xfrm>
        </p:grpSpPr>
        <p:cxnSp>
          <p:nvCxnSpPr>
            <p:cNvPr id="33827" name="直接连接符 77"/>
            <p:cNvCxnSpPr>
              <a:cxnSpLocks noChangeShapeType="1"/>
              <a:stCxn id="33812" idx="1"/>
            </p:cNvCxnSpPr>
            <p:nvPr/>
          </p:nvCxnSpPr>
          <p:spPr bwMode="auto">
            <a:xfrm>
              <a:off x="2483296" y="5292700"/>
              <a:ext cx="3168650" cy="0"/>
            </a:xfrm>
            <a:prstGeom prst="line">
              <a:avLst/>
            </a:prstGeom>
            <a:noFill/>
            <a:ln w="31750">
              <a:solidFill>
                <a:srgbClr val="C00000"/>
              </a:solidFill>
              <a:round/>
              <a:headEnd type="none" w="sm" len="sm"/>
              <a:tailEnd type="none" w="sm" len="sm"/>
            </a:ln>
            <a:extLst>
              <a:ext uri="{909E8E84-426E-40DD-AFC4-6F175D3DCCD1}">
                <a14:hiddenFill xmlns:a14="http://schemas.microsoft.com/office/drawing/2010/main">
                  <a:noFill/>
                </a14:hiddenFill>
              </a:ext>
            </a:extLst>
          </p:spPr>
        </p:cxnSp>
        <p:cxnSp>
          <p:nvCxnSpPr>
            <p:cNvPr id="33828" name="直接箭头连接符 78"/>
            <p:cNvCxnSpPr>
              <a:cxnSpLocks noChangeShapeType="1"/>
              <a:stCxn id="33812" idx="1"/>
            </p:cNvCxnSpPr>
            <p:nvPr/>
          </p:nvCxnSpPr>
          <p:spPr bwMode="auto">
            <a:xfrm flipV="1">
              <a:off x="5651946" y="4196753"/>
              <a:ext cx="0" cy="1116001"/>
            </a:xfrm>
            <a:prstGeom prst="straightConnector1">
              <a:avLst/>
            </a:prstGeom>
            <a:noFill/>
            <a:ln w="31750">
              <a:solidFill>
                <a:srgbClr val="C00000"/>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7" name="组合 79"/>
          <p:cNvGrpSpPr>
            <a:grpSpLocks/>
          </p:cNvGrpSpPr>
          <p:nvPr/>
        </p:nvGrpSpPr>
        <p:grpSpPr bwMode="auto">
          <a:xfrm>
            <a:off x="3194051" y="4383013"/>
            <a:ext cx="5565775" cy="943023"/>
            <a:chOff x="1670719" y="4423739"/>
            <a:chExt cx="3658965" cy="611414"/>
          </a:xfrm>
        </p:grpSpPr>
        <p:sp>
          <p:nvSpPr>
            <p:cNvPr id="33830" name="Line 23"/>
            <p:cNvSpPr>
              <a:spLocks noChangeShapeType="1"/>
            </p:cNvSpPr>
            <p:nvPr/>
          </p:nvSpPr>
          <p:spPr bwMode="auto">
            <a:xfrm>
              <a:off x="5329684" y="4423739"/>
              <a:ext cx="0" cy="606859"/>
            </a:xfrm>
            <a:prstGeom prst="line">
              <a:avLst/>
            </a:prstGeom>
            <a:noFill/>
            <a:ln w="317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3831" name="Line 25"/>
            <p:cNvSpPr>
              <a:spLocks noChangeShapeType="1"/>
            </p:cNvSpPr>
            <p:nvPr/>
          </p:nvSpPr>
          <p:spPr bwMode="auto">
            <a:xfrm flipH="1">
              <a:off x="1670719" y="5035153"/>
              <a:ext cx="3658964" cy="0"/>
            </a:xfrm>
            <a:prstGeom prst="line">
              <a:avLst/>
            </a:prstGeom>
            <a:noFill/>
            <a:ln w="317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83" name="Text Box 27"/>
          <p:cNvSpPr txBox="1">
            <a:spLocks noChangeArrowheads="1"/>
          </p:cNvSpPr>
          <p:nvPr/>
        </p:nvSpPr>
        <p:spPr bwMode="auto">
          <a:xfrm>
            <a:off x="7391401" y="4868863"/>
            <a:ext cx="1368425" cy="366712"/>
          </a:xfrm>
          <a:prstGeom prst="rect">
            <a:avLst/>
          </a:prstGeom>
          <a:noFill/>
          <a:ln>
            <a:noFill/>
          </a:ln>
          <a:effectLst/>
        </p:spPr>
        <p:txBody>
          <a:bodyPr>
            <a:spAutoFit/>
          </a:bodyPr>
          <a:lstStyle/>
          <a:p>
            <a:pPr>
              <a:spcBef>
                <a:spcPct val="50000"/>
              </a:spcBef>
              <a:defRPr/>
            </a:pPr>
            <a:r>
              <a:rPr lang="zh-CN" altLang="en-US"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利用</a:t>
            </a:r>
            <a:r>
              <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t</a:t>
            </a:r>
            <a:r>
              <a:rPr lang="zh-CN" altLang="en-US"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endParaRPr lang="en-US" altLang="zh-CN"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4" name="矩形 83"/>
          <p:cNvSpPr/>
          <p:nvPr/>
        </p:nvSpPr>
        <p:spPr>
          <a:xfrm>
            <a:off x="9928497" y="4553845"/>
            <a:ext cx="1390650" cy="400050"/>
          </a:xfrm>
          <a:prstGeom prst="rect">
            <a:avLst/>
          </a:prstGeom>
        </p:spPr>
        <p:txBody>
          <a:bodyPr>
            <a:spAutoFit/>
          </a:bodyPr>
          <a:lstStyle/>
          <a:p>
            <a:pPr algn="ctr">
              <a:defRPr/>
            </a:pPr>
            <a:r>
              <a:rPr lang="zh-CN" altLang="en-US" sz="2000" b="1" dirty="0">
                <a:solidFill>
                  <a:srgbClr val="C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传入</a:t>
            </a:r>
            <a:r>
              <a:rPr lang="en-US" altLang="zh-CN" sz="2000" b="1" dirty="0">
                <a:solidFill>
                  <a:srgbClr val="C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t, </a:t>
            </a:r>
            <a:r>
              <a:rPr lang="en-US" altLang="zh-CN" sz="2000" b="1" dirty="0" err="1">
                <a:solidFill>
                  <a:srgbClr val="C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arg</a:t>
            </a:r>
            <a:endParaRPr lang="en-US" altLang="zh-CN" sz="2000" b="1" dirty="0">
              <a:solidFill>
                <a:srgbClr val="C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3834" name="矩形 84"/>
          <p:cNvSpPr>
            <a:spLocks noChangeArrowheads="1"/>
          </p:cNvSpPr>
          <p:nvPr/>
        </p:nvSpPr>
        <p:spPr bwMode="auto">
          <a:xfrm>
            <a:off x="2333625" y="6269038"/>
            <a:ext cx="8083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ea typeface="黑体" panose="02010609060101010101" pitchFamily="49" charset="-122"/>
              </a:rPr>
              <a:t>利用观察者模式设计的温度转换程序的典型交互</a:t>
            </a:r>
          </a:p>
        </p:txBody>
      </p:sp>
    </p:spTree>
    <p:extLst>
      <p:ext uri="{BB962C8B-B14F-4D97-AF65-F5344CB8AC3E}">
        <p14:creationId xmlns:p14="http://schemas.microsoft.com/office/powerpoint/2010/main" val="10386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
                                            <p:txEl>
                                              <p:pRg st="4" end="4"/>
                                            </p:txEl>
                                          </p:spTgt>
                                        </p:tgtEl>
                                        <p:attrNameLst>
                                          <p:attrName>style.visibility</p:attrName>
                                        </p:attrNameLst>
                                      </p:cBhvr>
                                      <p:to>
                                        <p:strVal val="visible"/>
                                      </p:to>
                                    </p:set>
                                    <p:animEffect transition="in" filter="fade">
                                      <p:cBhvr>
                                        <p:cTn id="7" dur="1000"/>
                                        <p:tgtEl>
                                          <p:spTgt spid="61">
                                            <p:txEl>
                                              <p:pRg st="4" end="4"/>
                                            </p:txEl>
                                          </p:spTgt>
                                        </p:tgtEl>
                                      </p:cBhvr>
                                    </p:animEffect>
                                    <p:anim calcmode="lin" valueType="num">
                                      <p:cBhvr>
                                        <p:cTn id="8" dur="1000" fill="hold"/>
                                        <p:tgtEl>
                                          <p:spTgt spid="6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71">
                                            <p:txEl>
                                              <p:pRg st="0" end="0"/>
                                            </p:txEl>
                                          </p:spTgt>
                                        </p:tgtEl>
                                        <p:attrNameLst>
                                          <p:attrName>style.visibility</p:attrName>
                                        </p:attrNameLst>
                                      </p:cBhvr>
                                      <p:to>
                                        <p:strVal val="visible"/>
                                      </p:to>
                                    </p:set>
                                    <p:animEffect transition="in" filter="fade">
                                      <p:cBhvr>
                                        <p:cTn id="21" dur="1000"/>
                                        <p:tgtEl>
                                          <p:spTgt spid="71">
                                            <p:txEl>
                                              <p:pRg st="0" end="0"/>
                                            </p:txEl>
                                          </p:spTgt>
                                        </p:tgtEl>
                                      </p:cBhvr>
                                    </p:animEffect>
                                    <p:anim calcmode="lin" valueType="num">
                                      <p:cBhvr>
                                        <p:cTn id="22" dur="10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1000"/>
                                        <p:tgtEl>
                                          <p:spTgt spid="76"/>
                                        </p:tgtEl>
                                      </p:cBhvr>
                                    </p:animEffect>
                                    <p:anim calcmode="lin" valueType="num">
                                      <p:cBhvr>
                                        <p:cTn id="36" dur="1000" fill="hold"/>
                                        <p:tgtEl>
                                          <p:spTgt spid="76"/>
                                        </p:tgtEl>
                                        <p:attrNameLst>
                                          <p:attrName>ppt_x</p:attrName>
                                        </p:attrNameLst>
                                      </p:cBhvr>
                                      <p:tavLst>
                                        <p:tav tm="0">
                                          <p:val>
                                            <p:strVal val="#ppt_x"/>
                                          </p:val>
                                        </p:tav>
                                        <p:tav tm="100000">
                                          <p:val>
                                            <p:strVal val="#ppt_x"/>
                                          </p:val>
                                        </p:tav>
                                      </p:tavLst>
                                    </p:anim>
                                    <p:anim calcmode="lin" valueType="num">
                                      <p:cBhvr>
                                        <p:cTn id="3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72">
                                            <p:txEl>
                                              <p:pRg st="0" end="0"/>
                                            </p:txEl>
                                          </p:spTgt>
                                        </p:tgtEl>
                                        <p:attrNameLst>
                                          <p:attrName>style.visibility</p:attrName>
                                        </p:attrNameLst>
                                      </p:cBhvr>
                                      <p:to>
                                        <p:strVal val="visible"/>
                                      </p:to>
                                    </p:set>
                                    <p:animEffect transition="in" filter="fade">
                                      <p:cBhvr>
                                        <p:cTn id="42" dur="1000"/>
                                        <p:tgtEl>
                                          <p:spTgt spid="72">
                                            <p:txEl>
                                              <p:pRg st="0" end="0"/>
                                            </p:txEl>
                                          </p:spTgt>
                                        </p:tgtEl>
                                      </p:cBhvr>
                                    </p:animEffect>
                                    <p:anim calcmode="lin" valueType="num">
                                      <p:cBhvr>
                                        <p:cTn id="43"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1000"/>
                                        <p:tgtEl>
                                          <p:spTgt spid="54"/>
                                        </p:tgtEl>
                                      </p:cBhvr>
                                    </p:animEffect>
                                    <p:anim calcmode="lin" valueType="num">
                                      <p:cBhvr>
                                        <p:cTn id="57" dur="1000" fill="hold"/>
                                        <p:tgtEl>
                                          <p:spTgt spid="54"/>
                                        </p:tgtEl>
                                        <p:attrNameLst>
                                          <p:attrName>ppt_x</p:attrName>
                                        </p:attrNameLst>
                                      </p:cBhvr>
                                      <p:tavLst>
                                        <p:tav tm="0">
                                          <p:val>
                                            <p:strVal val="#ppt_x"/>
                                          </p:val>
                                        </p:tav>
                                        <p:tav tm="100000">
                                          <p:val>
                                            <p:strVal val="#ppt_x"/>
                                          </p:val>
                                        </p:tav>
                                      </p:tavLst>
                                    </p:anim>
                                    <p:anim calcmode="lin" valueType="num">
                                      <p:cBhvr>
                                        <p:cTn id="5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61">
                                            <p:txEl>
                                              <p:pRg st="5" end="5"/>
                                            </p:txEl>
                                          </p:spTgt>
                                        </p:tgtEl>
                                        <p:attrNameLst>
                                          <p:attrName>style.visibility</p:attrName>
                                        </p:attrNameLst>
                                      </p:cBhvr>
                                      <p:to>
                                        <p:strVal val="visible"/>
                                      </p:to>
                                    </p:set>
                                    <p:animEffect transition="in" filter="fade">
                                      <p:cBhvr>
                                        <p:cTn id="63" dur="1000"/>
                                        <p:tgtEl>
                                          <p:spTgt spid="61">
                                            <p:txEl>
                                              <p:pRg st="5" end="5"/>
                                            </p:txEl>
                                          </p:spTgt>
                                        </p:tgtEl>
                                      </p:cBhvr>
                                    </p:animEffect>
                                    <p:anim calcmode="lin" valueType="num">
                                      <p:cBhvr>
                                        <p:cTn id="64" dur="1000" fill="hold"/>
                                        <p:tgtEl>
                                          <p:spTgt spid="61">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6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entr" presetSubtype="0" fill="hold" nodeType="clickEffect">
                                  <p:stCondLst>
                                    <p:cond delay="0"/>
                                  </p:stCondLst>
                                  <p:childTnLst>
                                    <p:set>
                                      <p:cBhvr>
                                        <p:cTn id="69" dur="1" fill="hold">
                                          <p:stCondLst>
                                            <p:cond delay="0"/>
                                          </p:stCondLst>
                                        </p:cTn>
                                        <p:tgtEl>
                                          <p:spTgt spid="71">
                                            <p:txEl>
                                              <p:pRg st="1" end="1"/>
                                            </p:txEl>
                                          </p:spTgt>
                                        </p:tgtEl>
                                        <p:attrNameLst>
                                          <p:attrName>style.visibility</p:attrName>
                                        </p:attrNameLst>
                                      </p:cBhvr>
                                      <p:to>
                                        <p:strVal val="visible"/>
                                      </p:to>
                                    </p:set>
                                    <p:animEffect transition="in" filter="fade">
                                      <p:cBhvr>
                                        <p:cTn id="70" dur="1000"/>
                                        <p:tgtEl>
                                          <p:spTgt spid="71">
                                            <p:txEl>
                                              <p:pRg st="1" end="1"/>
                                            </p:txEl>
                                          </p:spTgt>
                                        </p:tgtEl>
                                      </p:cBhvr>
                                    </p:animEffect>
                                    <p:anim calcmode="lin" valueType="num">
                                      <p:cBhvr>
                                        <p:cTn id="71" dur="1000" fill="hold"/>
                                        <p:tgtEl>
                                          <p:spTgt spid="71">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42" presetClass="entr" presetSubtype="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4"/>
                                        </p:tgtEl>
                                        <p:attrNameLst>
                                          <p:attrName>style.visibility</p:attrName>
                                        </p:attrNameLst>
                                      </p:cBhvr>
                                      <p:to>
                                        <p:strVal val="visible"/>
                                      </p:to>
                                    </p:set>
                                    <p:animEffect transition="in" filter="fade">
                                      <p:cBhvr>
                                        <p:cTn id="84" dur="1000"/>
                                        <p:tgtEl>
                                          <p:spTgt spid="84"/>
                                        </p:tgtEl>
                                      </p:cBhvr>
                                    </p:animEffect>
                                    <p:anim calcmode="lin" valueType="num">
                                      <p:cBhvr>
                                        <p:cTn id="85" dur="1000" fill="hold"/>
                                        <p:tgtEl>
                                          <p:spTgt spid="84"/>
                                        </p:tgtEl>
                                        <p:attrNameLst>
                                          <p:attrName>ppt_x</p:attrName>
                                        </p:attrNameLst>
                                      </p:cBhvr>
                                      <p:tavLst>
                                        <p:tav tm="0">
                                          <p:val>
                                            <p:strVal val="#ppt_x"/>
                                          </p:val>
                                        </p:tav>
                                        <p:tav tm="100000">
                                          <p:val>
                                            <p:strVal val="#ppt_x"/>
                                          </p:val>
                                        </p:tav>
                                      </p:tavLst>
                                    </p:anim>
                                    <p:anim calcmode="lin" valueType="num">
                                      <p:cBhvr>
                                        <p:cTn id="86"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2" presetClass="entr" presetSubtype="0" fill="hold" nodeType="clickEffect">
                                  <p:stCondLst>
                                    <p:cond delay="0"/>
                                  </p:stCondLst>
                                  <p:childTnLst>
                                    <p:set>
                                      <p:cBhvr>
                                        <p:cTn id="90" dur="1" fill="hold">
                                          <p:stCondLst>
                                            <p:cond delay="0"/>
                                          </p:stCondLst>
                                        </p:cTn>
                                        <p:tgtEl>
                                          <p:spTgt spid="75">
                                            <p:txEl>
                                              <p:pRg st="0" end="0"/>
                                            </p:txEl>
                                          </p:spTgt>
                                        </p:tgtEl>
                                        <p:attrNameLst>
                                          <p:attrName>style.visibility</p:attrName>
                                        </p:attrNameLst>
                                      </p:cBhvr>
                                      <p:to>
                                        <p:strVal val="visible"/>
                                      </p:to>
                                    </p:set>
                                    <p:animEffect transition="in" filter="fade">
                                      <p:cBhvr>
                                        <p:cTn id="91" dur="1000"/>
                                        <p:tgtEl>
                                          <p:spTgt spid="75">
                                            <p:txEl>
                                              <p:pRg st="0" end="0"/>
                                            </p:txEl>
                                          </p:spTgt>
                                        </p:tgtEl>
                                      </p:cBhvr>
                                    </p:animEffect>
                                    <p:anim calcmode="lin" valueType="num">
                                      <p:cBhvr>
                                        <p:cTn id="92" dur="1000" fill="hold"/>
                                        <p:tgtEl>
                                          <p:spTgt spid="75">
                                            <p:txEl>
                                              <p:pRg st="0" end="0"/>
                                            </p:txEl>
                                          </p:spTgt>
                                        </p:tgtEl>
                                        <p:attrNameLst>
                                          <p:attrName>ppt_x</p:attrName>
                                        </p:attrNameLst>
                                      </p:cBhvr>
                                      <p:tavLst>
                                        <p:tav tm="0">
                                          <p:val>
                                            <p:strVal val="#ppt_x"/>
                                          </p:val>
                                        </p:tav>
                                        <p:tav tm="100000">
                                          <p:val>
                                            <p:strVal val="#ppt_x"/>
                                          </p:val>
                                        </p:tav>
                                      </p:tavLst>
                                    </p:anim>
                                    <p:anim calcmode="lin" valueType="num">
                                      <p:cBhvr>
                                        <p:cTn id="93" dur="1000" fill="hold"/>
                                        <p:tgtEl>
                                          <p:spTgt spid="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42" presetClass="entr" presetSubtype="0" fill="hold" nodeType="click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fade">
                                      <p:cBhvr>
                                        <p:cTn id="98" dur="1000"/>
                                        <p:tgtEl>
                                          <p:spTgt spid="7"/>
                                        </p:tgtEl>
                                      </p:cBhvr>
                                    </p:animEffect>
                                    <p:anim calcmode="lin" valueType="num">
                                      <p:cBhvr>
                                        <p:cTn id="99" dur="1000" fill="hold"/>
                                        <p:tgtEl>
                                          <p:spTgt spid="7"/>
                                        </p:tgtEl>
                                        <p:attrNameLst>
                                          <p:attrName>ppt_x</p:attrName>
                                        </p:attrNameLst>
                                      </p:cBhvr>
                                      <p:tavLst>
                                        <p:tav tm="0">
                                          <p:val>
                                            <p:strVal val="#ppt_x"/>
                                          </p:val>
                                        </p:tav>
                                        <p:tav tm="100000">
                                          <p:val>
                                            <p:strVal val="#ppt_x"/>
                                          </p:val>
                                        </p:tav>
                                      </p:tavLst>
                                    </p:anim>
                                    <p:anim calcmode="lin" valueType="num">
                                      <p:cBhvr>
                                        <p:cTn id="10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1000"/>
                                        <p:tgtEl>
                                          <p:spTgt spid="83"/>
                                        </p:tgtEl>
                                      </p:cBhvr>
                                    </p:animEffect>
                                    <p:anim calcmode="lin" valueType="num">
                                      <p:cBhvr>
                                        <p:cTn id="106" dur="1000" fill="hold"/>
                                        <p:tgtEl>
                                          <p:spTgt spid="83"/>
                                        </p:tgtEl>
                                        <p:attrNameLst>
                                          <p:attrName>ppt_x</p:attrName>
                                        </p:attrNameLst>
                                      </p:cBhvr>
                                      <p:tavLst>
                                        <p:tav tm="0">
                                          <p:val>
                                            <p:strVal val="#ppt_x"/>
                                          </p:val>
                                        </p:tav>
                                        <p:tav tm="100000">
                                          <p:val>
                                            <p:strVal val="#ppt_x"/>
                                          </p:val>
                                        </p:tav>
                                      </p:tavLst>
                                    </p:anim>
                                    <p:anim calcmode="lin" valueType="num">
                                      <p:cBhvr>
                                        <p:cTn id="107"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6" grpId="0"/>
      <p:bldP spid="83" grpId="0"/>
      <p:bldP spid="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7" name="Rectangle 3"/>
          <p:cNvSpPr>
            <a:spLocks noGrp="1" noChangeArrowheads="1"/>
          </p:cNvSpPr>
          <p:nvPr>
            <p:ph idx="1"/>
          </p:nvPr>
        </p:nvSpPr>
        <p:spPr>
          <a:xfrm>
            <a:off x="706170" y="1195388"/>
            <a:ext cx="9422080" cy="1498600"/>
          </a:xfrm>
        </p:spPr>
        <p:txBody>
          <a:bodyPr>
            <a:normAutofit lnSpcReduction="10000"/>
          </a:bodyPr>
          <a:lstStyle/>
          <a:p>
            <a:pPr eaLnBrk="1" hangingPunct="1">
              <a:lnSpc>
                <a:spcPct val="120000"/>
              </a:lnSpc>
              <a:spcBef>
                <a:spcPts val="600"/>
              </a:spcBef>
              <a:defRPr/>
            </a:pPr>
            <a:r>
              <a:rPr lang="zh-CN" altLang="en-US"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设计要点</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p>
          <a:p>
            <a:pPr eaLnBrk="1" hangingPunct="1">
              <a:lnSpc>
                <a:spcPct val="120000"/>
              </a:lnSpc>
              <a:spcBef>
                <a:spcPts val="600"/>
              </a:spcBef>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设计两个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接口类</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Observable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Observer</a:t>
            </a:r>
          </a:p>
          <a:p>
            <a:pPr marL="457200" lvl="1" indent="0">
              <a:lnSpc>
                <a:spcPct val="120000"/>
              </a:lnSpc>
              <a:spcBef>
                <a:spcPts val="600"/>
              </a:spcBef>
              <a:buNone/>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在接口中，声明观察者模式所需要的方法。</a:t>
            </a:r>
            <a:endParaRPr lang="en-US" altLang="zh-CN"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2" name="文本框 1"/>
          <p:cNvSpPr txBox="1"/>
          <p:nvPr/>
        </p:nvSpPr>
        <p:spPr>
          <a:xfrm>
            <a:off x="706171" y="2949576"/>
            <a:ext cx="9545906" cy="1569660"/>
          </a:xfrm>
          <a:prstGeom prst="rect">
            <a:avLst/>
          </a:prstGeom>
          <a:noFill/>
        </p:spPr>
        <p:txBody>
          <a:bodyPr wrap="square">
            <a:spAutoFit/>
          </a:bodyPr>
          <a:lstStyle/>
          <a:p>
            <a:pPr marL="342900" indent="-342900">
              <a:buFontTx/>
              <a:buChar char="•"/>
              <a:defRPr/>
            </a:pPr>
            <a:r>
              <a:rPr lang="zh-CN" altLang="en-US"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400" b="1" kern="0" dirty="0" err="1">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TemperatureGUI</a:t>
            </a:r>
            <a:r>
              <a:rPr lang="en-US"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被观察者</a:t>
            </a:r>
            <a:r>
              <a:rPr lang="en-US"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中</a:t>
            </a:r>
            <a:r>
              <a:rPr lang="en-US"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须实现方法：</a:t>
            </a:r>
            <a:endParaRPr lang="en-US"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Tx/>
              <a:buChar char="–"/>
              <a:defRPr/>
            </a:pPr>
            <a:r>
              <a:rPr lang="en-US" altLang="zh-CN" sz="2400" b="1" kern="0" dirty="0" err="1">
                <a:latin typeface="微软雅黑" panose="020B0503020204020204" pitchFamily="34" charset="-122"/>
                <a:ea typeface="微软雅黑" panose="020B0503020204020204" pitchFamily="34" charset="-122"/>
                <a:cs typeface="微软雅黑" panose="020B0503020204020204" pitchFamily="34" charset="-122"/>
                <a:sym typeface="+mn-ea"/>
              </a:rPr>
              <a:t>notifyObservers</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Tx/>
              <a:buChar char="–"/>
              <a:defRPr/>
            </a:pP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register(</a:t>
            </a:r>
            <a:r>
              <a:rPr lang="en-US" altLang="zh-CN" sz="2400" b="1" kern="0" dirty="0" err="1">
                <a:latin typeface="微软雅黑" panose="020B0503020204020204" pitchFamily="34" charset="-122"/>
                <a:ea typeface="微软雅黑" panose="020B0503020204020204" pitchFamily="34" charset="-122"/>
                <a:cs typeface="微软雅黑" panose="020B0503020204020204" pitchFamily="34" charset="-122"/>
                <a:sym typeface="+mn-ea"/>
              </a:rPr>
              <a:t>obs</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 Observer)</a:t>
            </a:r>
            <a:endPar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buFontTx/>
              <a:buChar char="–"/>
              <a:defRPr/>
            </a:pPr>
            <a:r>
              <a:rPr lang="en-US" altLang="zh-CN" sz="2400" b="1" kern="0" dirty="0" err="1">
                <a:latin typeface="微软雅黑" panose="020B0503020204020204" pitchFamily="34" charset="-122"/>
                <a:ea typeface="微软雅黑" panose="020B0503020204020204" pitchFamily="34" charset="-122"/>
                <a:cs typeface="微软雅黑" panose="020B0503020204020204" pitchFamily="34" charset="-122"/>
                <a:sym typeface="+mn-ea"/>
              </a:rPr>
              <a:t>unRegister</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kern="0" dirty="0" err="1">
                <a:latin typeface="微软雅黑" panose="020B0503020204020204" pitchFamily="34" charset="-122"/>
                <a:ea typeface="微软雅黑" panose="020B0503020204020204" pitchFamily="34" charset="-122"/>
                <a:cs typeface="微软雅黑" panose="020B0503020204020204" pitchFamily="34" charset="-122"/>
                <a:sym typeface="+mn-ea"/>
              </a:rPr>
              <a:t>obs:Observer</a:t>
            </a:r>
            <a:r>
              <a:rPr lang="en-US" altLang="zh-CN" sz="2400" b="1" kern="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b="1" kern="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400" noProof="1"/>
          </a:p>
        </p:txBody>
      </p:sp>
      <p:sp>
        <p:nvSpPr>
          <p:cNvPr id="35841" name="Rectangle 3"/>
          <p:cNvSpPr>
            <a:spLocks noGrp="1" noChangeArrowheads="1"/>
          </p:cNvSpPr>
          <p:nvPr/>
        </p:nvSpPr>
        <p:spPr bwMode="auto">
          <a:xfrm>
            <a:off x="805711" y="4749980"/>
            <a:ext cx="82296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FontTx/>
              <a:buChar char="•"/>
            </a:pPr>
            <a:r>
              <a:rPr lang="zh-CN" altLang="en-US" sz="2400" b="1" dirty="0">
                <a:latin typeface="微软雅黑" panose="020B0503020204020204" pitchFamily="34" charset="-122"/>
                <a:ea typeface="微软雅黑" panose="020B0503020204020204" pitchFamily="34" charset="-122"/>
              </a:rPr>
              <a:t>在观察者实现类</a:t>
            </a:r>
            <a:r>
              <a:rPr lang="en-US" altLang="zh-CN" sz="2400" b="1" dirty="0" err="1">
                <a:latin typeface="微软雅黑" panose="020B0503020204020204" pitchFamily="34" charset="-122"/>
                <a:ea typeface="微软雅黑" panose="020B0503020204020204" pitchFamily="34" charset="-122"/>
              </a:rPr>
              <a:t>CelsiusGUI</a:t>
            </a:r>
            <a:r>
              <a:rPr lang="en-US" altLang="zh-CN" sz="2400" b="1" dirty="0">
                <a:latin typeface="微软雅黑" panose="020B0503020204020204" pitchFamily="34" charset="-122"/>
                <a:ea typeface="微软雅黑" panose="020B0503020204020204" pitchFamily="34" charset="-122"/>
              </a:rPr>
              <a:t>, </a:t>
            </a:r>
            <a:r>
              <a:rPr lang="en-US" altLang="zh-CN" sz="2400" b="1" dirty="0" err="1">
                <a:solidFill>
                  <a:srgbClr val="000000"/>
                </a:solidFill>
                <a:latin typeface="微软雅黑" panose="020B0503020204020204" pitchFamily="34" charset="-122"/>
                <a:ea typeface="微软雅黑" panose="020B0503020204020204" pitchFamily="34" charset="-122"/>
              </a:rPr>
              <a:t>FahrenheitGUI</a:t>
            </a:r>
            <a:r>
              <a:rPr lang="en-US" altLang="zh-CN" sz="2400" b="1" dirty="0">
                <a:solidFill>
                  <a:srgbClr val="000000"/>
                </a:solidFill>
                <a:latin typeface="微软雅黑" panose="020B0503020204020204" pitchFamily="34" charset="-122"/>
                <a:ea typeface="微软雅黑" panose="020B0503020204020204" pitchFamily="34" charset="-122"/>
              </a:rPr>
              <a:t>, and </a:t>
            </a:r>
            <a:r>
              <a:rPr lang="en-US" altLang="zh-CN" sz="2400" b="1" dirty="0" err="1">
                <a:solidFill>
                  <a:srgbClr val="000000"/>
                </a:solidFill>
                <a:latin typeface="微软雅黑" panose="020B0503020204020204" pitchFamily="34" charset="-122"/>
                <a:ea typeface="微软雅黑" panose="020B0503020204020204" pitchFamily="34" charset="-122"/>
              </a:rPr>
              <a:t>KelvinGUI</a:t>
            </a:r>
            <a:r>
              <a:rPr lang="en-US" altLang="zh-CN" sz="2400" b="1" dirty="0">
                <a:solidFill>
                  <a:srgbClr val="000000"/>
                </a:solidFill>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中，你需要实现方法</a:t>
            </a:r>
            <a:r>
              <a:rPr lang="en-US" altLang="zh-CN" sz="2400" b="1" dirty="0">
                <a:solidFill>
                  <a:srgbClr val="000000"/>
                </a:solidFill>
                <a:latin typeface="微软雅黑" panose="020B0503020204020204" pitchFamily="34" charset="-122"/>
                <a:ea typeface="微软雅黑" panose="020B0503020204020204" pitchFamily="34" charset="-122"/>
              </a:rPr>
              <a:t> </a:t>
            </a:r>
          </a:p>
          <a:p>
            <a:pPr lvl="1">
              <a:buFontTx/>
              <a:buChar char="–"/>
            </a:pPr>
            <a:r>
              <a:rPr lang="en-US" altLang="zh-CN" sz="2400" b="1" dirty="0">
                <a:latin typeface="微软雅黑" panose="020B0503020204020204" pitchFamily="34" charset="-122"/>
                <a:ea typeface="微软雅黑" panose="020B0503020204020204" pitchFamily="34" charset="-122"/>
              </a:rPr>
              <a:t>update(Observable subject, Object </a:t>
            </a:r>
            <a:r>
              <a:rPr lang="en-US" altLang="zh-CN" sz="2400" b="1" dirty="0" err="1">
                <a:latin typeface="微软雅黑" panose="020B0503020204020204" pitchFamily="34" charset="-122"/>
                <a:ea typeface="微软雅黑" panose="020B0503020204020204" pitchFamily="34" charset="-122"/>
              </a:rPr>
              <a:t>arg</a:t>
            </a:r>
            <a:r>
              <a:rPr lang="en-US" altLang="zh-CN" sz="2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33870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1"/>
                                        </p:tgtEl>
                                        <p:attrNameLst>
                                          <p:attrName>style.visibility</p:attrName>
                                        </p:attrNameLst>
                                      </p:cBhvr>
                                      <p:to>
                                        <p:strVal val="visible"/>
                                      </p:to>
                                    </p:set>
                                    <p:anim calcmode="lin" valueType="num">
                                      <p:cBhvr additive="base">
                                        <p:cTn id="13" dur="500" fill="hold"/>
                                        <p:tgtEl>
                                          <p:spTgt spid="35841"/>
                                        </p:tgtEl>
                                        <p:attrNameLst>
                                          <p:attrName>ppt_x</p:attrName>
                                        </p:attrNameLst>
                                      </p:cBhvr>
                                      <p:tavLst>
                                        <p:tav tm="0">
                                          <p:val>
                                            <p:strVal val="#ppt_x"/>
                                          </p:val>
                                        </p:tav>
                                        <p:tav tm="100000">
                                          <p:val>
                                            <p:strVal val="#ppt_x"/>
                                          </p:val>
                                        </p:tav>
                                      </p:tavLst>
                                    </p:anim>
                                    <p:anim calcmode="lin" valueType="num">
                                      <p:cBhvr additive="base">
                                        <p:cTn id="14" dur="500" fill="hold"/>
                                        <p:tgtEl>
                                          <p:spTgt spid="358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5841" grpId="0"/>
      <p:bldP spid="35841"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39938" name="图文框 1"/>
          <p:cNvSpPr>
            <a:spLocks noChangeArrowheads="1"/>
          </p:cNvSpPr>
          <p:nvPr/>
        </p:nvSpPr>
        <p:spPr bwMode="auto">
          <a:xfrm>
            <a:off x="2063750" y="2644775"/>
            <a:ext cx="7931276" cy="1854200"/>
          </a:xfrm>
          <a:custGeom>
            <a:avLst/>
            <a:gdLst>
              <a:gd name="T0" fmla="*/ 3756977 w 7513955"/>
              <a:gd name="T1" fmla="*/ 0 h 1855470"/>
              <a:gd name="T2" fmla="*/ 0 w 7513955"/>
              <a:gd name="T3" fmla="*/ 927735 h 1855470"/>
              <a:gd name="T4" fmla="*/ 3756977 w 7513955"/>
              <a:gd name="T5" fmla="*/ 1855470 h 1855470"/>
              <a:gd name="T6" fmla="*/ 7513955 w 7513955"/>
              <a:gd name="T7" fmla="*/ 927735 h 1855470"/>
              <a:gd name="T8" fmla="*/ 16200000 60000 65536"/>
              <a:gd name="T9" fmla="*/ 10800000 60000 65536"/>
              <a:gd name="T10" fmla="*/ 5400000 60000 65536"/>
              <a:gd name="T11" fmla="*/ 0 60000 65536"/>
              <a:gd name="T12" fmla="*/ 231932 w 7513955"/>
              <a:gd name="T13" fmla="*/ 231932 h 1855470"/>
              <a:gd name="T14" fmla="*/ 7282020 w 7513955"/>
              <a:gd name="T15" fmla="*/ 1623535 h 1855470"/>
            </a:gdLst>
            <a:ahLst/>
            <a:cxnLst>
              <a:cxn ang="T8">
                <a:pos x="T0" y="T1"/>
              </a:cxn>
              <a:cxn ang="T9">
                <a:pos x="T2" y="T3"/>
              </a:cxn>
              <a:cxn ang="T10">
                <a:pos x="T4" y="T5"/>
              </a:cxn>
              <a:cxn ang="T11">
                <a:pos x="T6" y="T7"/>
              </a:cxn>
            </a:cxnLst>
            <a:rect l="T12" t="T13" r="T14" b="T15"/>
            <a:pathLst>
              <a:path w="7513955" h="1855470">
                <a:moveTo>
                  <a:pt x="0" y="0"/>
                </a:moveTo>
                <a:lnTo>
                  <a:pt x="7513955" y="0"/>
                </a:lnTo>
                <a:lnTo>
                  <a:pt x="7513955" y="1855470"/>
                </a:lnTo>
                <a:lnTo>
                  <a:pt x="0" y="1855470"/>
                </a:lnTo>
                <a:close/>
                <a:moveTo>
                  <a:pt x="231933" y="231933"/>
                </a:moveTo>
                <a:lnTo>
                  <a:pt x="231933" y="1623536"/>
                </a:lnTo>
                <a:lnTo>
                  <a:pt x="7282021" y="1623536"/>
                </a:lnTo>
                <a:lnTo>
                  <a:pt x="7282021" y="231933"/>
                </a:lnTo>
                <a:close/>
              </a:path>
            </a:pathLst>
          </a:custGeom>
          <a:solidFill>
            <a:schemeClr val="accent1"/>
          </a:solidFill>
          <a:ln w="12700">
            <a:solidFill>
              <a:schemeClr val="tx1"/>
            </a:solidFill>
            <a:round/>
            <a:headEnd type="none" w="sm" len="sm"/>
            <a:tailEnd type="none" w="sm" len="sm"/>
          </a:ln>
        </p:spPr>
        <p:txBody>
          <a:bodyPr wrap="none"/>
          <a:lstStyle/>
          <a:p>
            <a:pPr algn="ctr">
              <a:spcBef>
                <a:spcPts val="600"/>
              </a:spcBef>
            </a:pPr>
            <a:r>
              <a:rPr lang="zh-CN" altLang="en-US" sz="2800" b="1">
                <a:latin typeface="微软雅黑" panose="020B0503020204020204" pitchFamily="34" charset="-122"/>
                <a:ea typeface="微软雅黑" panose="020B0503020204020204" pitchFamily="34" charset="-122"/>
              </a:rPr>
              <a:t>设计</a:t>
            </a:r>
            <a:r>
              <a:rPr lang="en-US" altLang="zh-CN" sz="2800" b="1">
                <a:latin typeface="微软雅黑" panose="020B0503020204020204" pitchFamily="34" charset="-122"/>
                <a:ea typeface="微软雅黑" panose="020B0503020204020204" pitchFamily="34" charset="-122"/>
              </a:rPr>
              <a:t>2</a:t>
            </a:r>
          </a:p>
          <a:p>
            <a:pPr algn="ctr">
              <a:spcBef>
                <a:spcPts val="600"/>
              </a:spcBef>
            </a:pPr>
            <a:r>
              <a:rPr lang="en-US" altLang="zh-CN" sz="2800" b="1">
                <a:latin typeface="微软雅黑" panose="020B0503020204020204" pitchFamily="34" charset="-122"/>
                <a:ea typeface="微软雅黑" panose="020B0503020204020204" pitchFamily="34" charset="-122"/>
              </a:rPr>
              <a:t>Design2: </a:t>
            </a:r>
            <a:r>
              <a:rPr lang="zh-CN" altLang="en-US" sz="2800" b="1">
                <a:latin typeface="微软雅黑" panose="020B0503020204020204" pitchFamily="34" charset="-122"/>
                <a:ea typeface="微软雅黑" panose="020B0503020204020204" pitchFamily="34" charset="-122"/>
              </a:rPr>
              <a:t>使用</a:t>
            </a:r>
            <a:r>
              <a:rPr lang="en-US" altLang="zh-CN" sz="2800" b="1">
                <a:latin typeface="微软雅黑" panose="020B0503020204020204" pitchFamily="34" charset="-122"/>
                <a:ea typeface="微软雅黑" panose="020B0503020204020204" pitchFamily="34" charset="-122"/>
              </a:rPr>
              <a:t>Java API</a:t>
            </a:r>
            <a:r>
              <a:rPr lang="zh-CN" altLang="en-US" sz="2800" b="1">
                <a:latin typeface="微软雅黑" panose="020B0503020204020204" pitchFamily="34" charset="-122"/>
                <a:ea typeface="微软雅黑" panose="020B0503020204020204" pitchFamily="34" charset="-122"/>
              </a:rPr>
              <a:t>支持的观察者模式</a:t>
            </a:r>
          </a:p>
        </p:txBody>
      </p:sp>
    </p:spTree>
    <p:extLst>
      <p:ext uri="{BB962C8B-B14F-4D97-AF65-F5344CB8AC3E}">
        <p14:creationId xmlns:p14="http://schemas.microsoft.com/office/powerpoint/2010/main" val="3527728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idx="1"/>
          </p:nvPr>
        </p:nvSpPr>
        <p:spPr>
          <a:xfrm>
            <a:off x="1050202" y="1844675"/>
            <a:ext cx="9222511" cy="2464775"/>
          </a:xfrm>
        </p:spPr>
        <p:txBody>
          <a:bodyPr>
            <a:normAutofit/>
          </a:bodyPr>
          <a:lstStyle/>
          <a:p>
            <a:pPr eaLnBrk="1" hangingPunct="1">
              <a:buFontTx/>
              <a:buNone/>
            </a:pPr>
            <a:r>
              <a:rPr lang="en-US" altLang="zh-CN" b="1" dirty="0">
                <a:latin typeface="微软雅黑" panose="020B0503020204020204" pitchFamily="34" charset="-122"/>
                <a:ea typeface="微软雅黑" panose="020B0503020204020204" pitchFamily="34" charset="-122"/>
              </a:rPr>
              <a:t>Design 2: </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Java API</a:t>
            </a:r>
            <a:r>
              <a:rPr lang="zh-CN" altLang="en-US" b="1" dirty="0">
                <a:latin typeface="微软雅黑" panose="020B0503020204020204" pitchFamily="34" charset="-122"/>
                <a:ea typeface="微软雅黑" panose="020B0503020204020204" pitchFamily="34" charset="-122"/>
              </a:rPr>
              <a:t>提供的观察者机制</a:t>
            </a:r>
          </a:p>
          <a:p>
            <a:pPr eaLnBrk="1" hangingPunct="1">
              <a:buFont typeface="Wingdings" panose="05000000000000000000" pitchFamily="2" charset="2"/>
              <a:buChar char="Ø"/>
            </a:pPr>
            <a:r>
              <a:rPr lang="en-US" altLang="zh-CN" b="1" dirty="0" smtClean="0">
                <a:latin typeface="微软雅黑" panose="020B0503020204020204" pitchFamily="34" charset="-122"/>
                <a:ea typeface="微软雅黑" panose="020B0503020204020204" pitchFamily="34" charset="-122"/>
              </a:rPr>
              <a:t>Java API </a:t>
            </a:r>
            <a:r>
              <a:rPr lang="zh-CN" altLang="en-US" b="1" dirty="0" smtClean="0">
                <a:latin typeface="微软雅黑" panose="020B0503020204020204" pitchFamily="34" charset="-122"/>
                <a:ea typeface="微软雅黑" panose="020B0503020204020204" pitchFamily="34" charset="-122"/>
              </a:rPr>
              <a:t>给出的事件处理策略类</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lvl="1"/>
            <a:r>
              <a:rPr lang="en-US" altLang="zh-CN" sz="2800" b="1" dirty="0" smtClean="0">
                <a:solidFill>
                  <a:srgbClr val="0000CC"/>
                </a:solidFill>
                <a:latin typeface="微软雅黑" panose="020B0503020204020204" pitchFamily="34" charset="-122"/>
                <a:ea typeface="微软雅黑" panose="020B0503020204020204" pitchFamily="34" charset="-122"/>
              </a:rPr>
              <a:t>Observable </a:t>
            </a:r>
            <a:r>
              <a:rPr lang="zh-CN" altLang="en-US" sz="2800" b="1" dirty="0" smtClean="0">
                <a:solidFill>
                  <a:srgbClr val="0000CC"/>
                </a:solidFill>
                <a:latin typeface="微软雅黑" panose="020B0503020204020204" pitchFamily="34" charset="-122"/>
                <a:ea typeface="微软雅黑" panose="020B0503020204020204" pitchFamily="34" charset="-122"/>
              </a:rPr>
              <a:t>类，与</a:t>
            </a:r>
            <a:r>
              <a:rPr lang="en-US" altLang="zh-CN" sz="2800" b="1" dirty="0" smtClean="0">
                <a:solidFill>
                  <a:srgbClr val="0000CC"/>
                </a:solidFill>
                <a:latin typeface="微软雅黑" panose="020B0503020204020204" pitchFamily="34" charset="-122"/>
                <a:ea typeface="微软雅黑" panose="020B0503020204020204" pitchFamily="34" charset="-122"/>
              </a:rPr>
              <a:t> </a:t>
            </a:r>
          </a:p>
          <a:p>
            <a:pPr lvl="1"/>
            <a:r>
              <a:rPr lang="en-US" altLang="zh-CN" sz="2800" b="1" dirty="0" smtClean="0">
                <a:solidFill>
                  <a:srgbClr val="0000CC"/>
                </a:solidFill>
                <a:latin typeface="微软雅黑" panose="020B0503020204020204" pitchFamily="34" charset="-122"/>
                <a:ea typeface="微软雅黑" panose="020B0503020204020204" pitchFamily="34" charset="-122"/>
              </a:rPr>
              <a:t>Observer </a:t>
            </a:r>
            <a:r>
              <a:rPr lang="zh-CN" altLang="en-US" sz="2800" b="1" dirty="0" smtClean="0">
                <a:solidFill>
                  <a:srgbClr val="0000CC"/>
                </a:solidFill>
                <a:latin typeface="微软雅黑" panose="020B0503020204020204" pitchFamily="34" charset="-122"/>
                <a:ea typeface="微软雅黑" panose="020B0503020204020204" pitchFamily="34" charset="-122"/>
              </a:rPr>
              <a:t>接口</a:t>
            </a:r>
            <a:r>
              <a:rPr lang="en-US" altLang="zh-CN" sz="2800" b="1" dirty="0" smtClean="0">
                <a:solidFill>
                  <a:srgbClr val="0000CC"/>
                </a:solidFill>
                <a:latin typeface="微软雅黑" panose="020B0503020204020204" pitchFamily="34" charset="-122"/>
                <a:ea typeface="微软雅黑" panose="020B0503020204020204" pitchFamily="34" charset="-122"/>
              </a:rPr>
              <a:t> </a:t>
            </a:r>
          </a:p>
          <a:p>
            <a:pPr marL="0" indent="0" eaLnBrk="1" hangingPunct="1">
              <a:buNone/>
            </a:pPr>
            <a:r>
              <a:rPr lang="zh-CN" altLang="en-US" b="1" dirty="0" smtClean="0">
                <a:latin typeface="微软雅黑" panose="020B0503020204020204" pitchFamily="34" charset="-122"/>
                <a:ea typeface="微软雅黑" panose="020B0503020204020204" pitchFamily="34" charset="-122"/>
              </a:rPr>
              <a:t>   进行设计。</a:t>
            </a:r>
            <a:endParaRPr lang="en-US" altLang="zh-CN" b="1" dirty="0">
              <a:latin typeface="微软雅黑" panose="020B0503020204020204" pitchFamily="34" charset="-122"/>
              <a:ea typeface="微软雅黑" panose="020B0503020204020204" pitchFamily="34" charset="-122"/>
            </a:endParaRPr>
          </a:p>
        </p:txBody>
      </p:sp>
      <p:sp>
        <p:nvSpPr>
          <p:cNvPr id="4" name="矩形 3"/>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3501491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48195">
                                            <p:txEl>
                                              <p:pRg st="2" end="2"/>
                                            </p:txEl>
                                          </p:spTgt>
                                        </p:tgtEl>
                                        <p:attrNameLst>
                                          <p:attrName>style.visibility</p:attrName>
                                        </p:attrNameLst>
                                      </p:cBhvr>
                                      <p:to>
                                        <p:strVal val="visible"/>
                                      </p:to>
                                    </p:set>
                                    <p:animEffect transition="in" filter="slide(fromBottom)">
                                      <p:cBhvr>
                                        <p:cTn id="7" dur="500"/>
                                        <p:tgtEl>
                                          <p:spTgt spid="6481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48195">
                                            <p:txEl>
                                              <p:pRg st="3" end="3"/>
                                            </p:txEl>
                                          </p:spTgt>
                                        </p:tgtEl>
                                        <p:attrNameLst>
                                          <p:attrName>style.visibility</p:attrName>
                                        </p:attrNameLst>
                                      </p:cBhvr>
                                      <p:to>
                                        <p:strVal val="visible"/>
                                      </p:to>
                                    </p:set>
                                    <p:animEffect transition="in" filter="slide(fromBottom)">
                                      <p:cBhvr>
                                        <p:cTn id="12" dur="500"/>
                                        <p:tgtEl>
                                          <p:spTgt spid="6481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48195">
                                            <p:txEl>
                                              <p:pRg st="4" end="4"/>
                                            </p:txEl>
                                          </p:spTgt>
                                        </p:tgtEl>
                                        <p:attrNameLst>
                                          <p:attrName>style.visibility</p:attrName>
                                        </p:attrNameLst>
                                      </p:cBhvr>
                                      <p:to>
                                        <p:strVal val="visible"/>
                                      </p:to>
                                    </p:set>
                                    <p:animEffect transition="in" filter="slide(fromBottom)">
                                      <p:cBhvr>
                                        <p:cTn id="17" dur="500"/>
                                        <p:tgtEl>
                                          <p:spTgt spid="64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4" name="AutoShape 8"/>
          <p:cNvSpPr>
            <a:spLocks noChangeArrowheads="1"/>
          </p:cNvSpPr>
          <p:nvPr/>
        </p:nvSpPr>
        <p:spPr bwMode="auto">
          <a:xfrm>
            <a:off x="2138258" y="4022025"/>
            <a:ext cx="377825" cy="756000"/>
          </a:xfrm>
          <a:prstGeom prst="upArrow">
            <a:avLst>
              <a:gd name="adj1" fmla="val 0"/>
              <a:gd name="adj2" fmla="val 90621"/>
            </a:avLst>
          </a:prstGeom>
          <a:solidFill>
            <a:srgbClr val="FFC000"/>
          </a:solidFill>
          <a:ln w="12700">
            <a:solidFill>
              <a:schemeClr val="tx1"/>
            </a:solidFill>
            <a:miter lim="800000"/>
            <a:headEnd type="none" w="sm" len="sm"/>
            <a:tailEnd type="none" w="sm" len="sm"/>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9970" name="Rectangle 6"/>
          <p:cNvSpPr>
            <a:spLocks noChangeArrowheads="1"/>
          </p:cNvSpPr>
          <p:nvPr/>
        </p:nvSpPr>
        <p:spPr bwMode="auto">
          <a:xfrm>
            <a:off x="79107" y="2335807"/>
            <a:ext cx="4385933" cy="493119"/>
          </a:xfrm>
          <a:prstGeom prst="rect">
            <a:avLst/>
          </a:prstGeom>
          <a:solidFill>
            <a:srgbClr val="92D050">
              <a:alpha val="48000"/>
            </a:srgbClr>
          </a:solidFill>
          <a:ln w="12700">
            <a:solidFill>
              <a:schemeClr val="tx1"/>
            </a:solidFill>
            <a:miter lim="800000"/>
            <a:headEnd type="none" w="sm" len="sm"/>
            <a:tailEnd type="none" w="sm" len="sm"/>
          </a:ln>
          <a:effectLst/>
        </p:spPr>
        <p:txBody>
          <a:bodyPr wrap="none" anchor="ctr"/>
          <a:lstStyle/>
          <a:p>
            <a:pPr algn="ctr">
              <a:defRPr/>
            </a:pPr>
            <a:r>
              <a:rPr lang="en-US" altLang="zh-CN" sz="2400" b="1" dirty="0">
                <a:latin typeface="微软雅黑" panose="020B0503020204020204" pitchFamily="34" charset="-122"/>
                <a:ea typeface="微软雅黑" panose="020B0503020204020204" pitchFamily="34" charset="-122"/>
              </a:rPr>
              <a:t>Observable</a:t>
            </a:r>
          </a:p>
        </p:txBody>
      </p:sp>
      <p:sp>
        <p:nvSpPr>
          <p:cNvPr id="39971" name="Rectangle 9"/>
          <p:cNvSpPr>
            <a:spLocks noChangeArrowheads="1"/>
          </p:cNvSpPr>
          <p:nvPr/>
        </p:nvSpPr>
        <p:spPr bwMode="auto">
          <a:xfrm>
            <a:off x="79107" y="2828925"/>
            <a:ext cx="4385933" cy="1170939"/>
          </a:xfrm>
          <a:prstGeom prst="rect">
            <a:avLst/>
          </a:prstGeom>
          <a:solidFill>
            <a:srgbClr val="92D050">
              <a:alpha val="48000"/>
            </a:srgbClr>
          </a:solidFill>
          <a:ln w="12700">
            <a:solidFill>
              <a:schemeClr val="tx1"/>
            </a:solidFill>
            <a:miter lim="800000"/>
            <a:headEnd type="none" w="sm" len="sm"/>
            <a:tailEnd type="none" w="sm" len="sm"/>
          </a:ln>
          <a:effectLst/>
        </p:spPr>
        <p:txBody>
          <a:bodyPr wrap="none" anchor="ctr"/>
          <a:lstStyle/>
          <a:p>
            <a:pPr>
              <a:defRPr/>
            </a:pPr>
            <a:r>
              <a:rPr lang="en-US" altLang="zh-CN" sz="2000" b="1" dirty="0" err="1">
                <a:latin typeface="微软雅黑" panose="020B0503020204020204" pitchFamily="34" charset="-122"/>
                <a:ea typeface="微软雅黑" panose="020B0503020204020204" pitchFamily="34" charset="-122"/>
              </a:rPr>
              <a:t>addObserver</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observer:Observer</a:t>
            </a:r>
            <a:r>
              <a:rPr lang="en-US" altLang="zh-CN" sz="2000" b="1" dirty="0">
                <a:latin typeface="微软雅黑" panose="020B0503020204020204" pitchFamily="34" charset="-122"/>
                <a:ea typeface="微软雅黑" panose="020B0503020204020204" pitchFamily="34" charset="-122"/>
              </a:rPr>
              <a:t>)</a:t>
            </a:r>
          </a:p>
          <a:p>
            <a:pPr>
              <a:defRPr/>
            </a:pPr>
            <a:r>
              <a:rPr lang="en-US" altLang="zh-CN" sz="2000" b="1" dirty="0" err="1">
                <a:latin typeface="微软雅黑" panose="020B0503020204020204" pitchFamily="34" charset="-122"/>
                <a:ea typeface="微软雅黑" panose="020B0503020204020204" pitchFamily="34" charset="-122"/>
              </a:rPr>
              <a:t>setChanged</a:t>
            </a:r>
            <a:r>
              <a:rPr lang="en-US" altLang="zh-CN" sz="2000" b="1" dirty="0">
                <a:latin typeface="微软雅黑" panose="020B0503020204020204" pitchFamily="34" charset="-122"/>
                <a:ea typeface="微软雅黑" panose="020B0503020204020204" pitchFamily="34" charset="-122"/>
              </a:rPr>
              <a:t>()</a:t>
            </a:r>
          </a:p>
          <a:p>
            <a:pPr>
              <a:defRPr/>
            </a:pPr>
            <a:r>
              <a:rPr lang="en-US" altLang="zh-CN" sz="2000" b="1" dirty="0" err="1">
                <a:latin typeface="微软雅黑" panose="020B0503020204020204" pitchFamily="34" charset="-122"/>
                <a:ea typeface="微软雅黑" panose="020B0503020204020204" pitchFamily="34" charset="-122"/>
              </a:rPr>
              <a:t>notifyObservers</a:t>
            </a:r>
            <a:r>
              <a:rPr lang="en-US" altLang="zh-CN" sz="2000" b="1" dirty="0">
                <a:latin typeface="微软雅黑" panose="020B0503020204020204" pitchFamily="34" charset="-122"/>
                <a:ea typeface="微软雅黑" panose="020B0503020204020204" pitchFamily="34" charset="-122"/>
              </a:rPr>
              <a:t>(event: Object)</a:t>
            </a:r>
          </a:p>
        </p:txBody>
      </p:sp>
      <p:sp>
        <p:nvSpPr>
          <p:cNvPr id="638983" name="Rectangle 7"/>
          <p:cNvSpPr>
            <a:spLocks noChangeArrowheads="1"/>
          </p:cNvSpPr>
          <p:nvPr/>
        </p:nvSpPr>
        <p:spPr bwMode="auto">
          <a:xfrm>
            <a:off x="852383" y="4748449"/>
            <a:ext cx="3024187" cy="67468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smtClean="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TempGUI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1988" name="Rectangle 10"/>
          <p:cNvSpPr>
            <a:spLocks noChangeArrowheads="1"/>
          </p:cNvSpPr>
          <p:nvPr/>
        </p:nvSpPr>
        <p:spPr bwMode="auto">
          <a:xfrm>
            <a:off x="852383" y="5421548"/>
            <a:ext cx="3024187" cy="901700"/>
          </a:xfrm>
          <a:prstGeom prst="rect">
            <a:avLst/>
          </a:prstGeom>
          <a:solidFill>
            <a:schemeClr val="bg1"/>
          </a:solidFill>
          <a:ln w="12700">
            <a:solidFill>
              <a:schemeClr val="tx1"/>
            </a:solidFill>
            <a:miter lim="800000"/>
            <a:headEnd type="none" w="sm" len="sm"/>
            <a:tailEnd type="none" w="sm" len="sm"/>
          </a:ln>
        </p:spPr>
        <p:txBody>
          <a:bodyPr wrap="none" anchor="ctr"/>
          <a:lstStyle/>
          <a:p>
            <a:pPr eaLnBrk="0" hangingPunct="0"/>
            <a:r>
              <a:rPr lang="en-US" altLang="zh-CN" sz="2400" b="1">
                <a:latin typeface="微软雅黑" panose="020B0503020204020204" pitchFamily="34" charset="-122"/>
                <a:ea typeface="微软雅黑" panose="020B0503020204020204" pitchFamily="34" charset="-122"/>
              </a:rPr>
              <a:t>+getState()</a:t>
            </a:r>
          </a:p>
        </p:txBody>
      </p:sp>
      <p:sp>
        <p:nvSpPr>
          <p:cNvPr id="638990" name="AutoShape 14"/>
          <p:cNvSpPr>
            <a:spLocks noChangeArrowheads="1"/>
          </p:cNvSpPr>
          <p:nvPr/>
        </p:nvSpPr>
        <p:spPr bwMode="auto">
          <a:xfrm>
            <a:off x="7980587" y="3194051"/>
            <a:ext cx="355600" cy="485775"/>
          </a:xfrm>
          <a:prstGeom prst="upArrow">
            <a:avLst>
              <a:gd name="adj1" fmla="val 0"/>
              <a:gd name="adj2" fmla="val 62890"/>
            </a:avLst>
          </a:prstGeom>
          <a:solidFill>
            <a:srgbClr val="FFC000"/>
          </a:solidFill>
          <a:ln w="12700">
            <a:solidFill>
              <a:schemeClr val="tx1"/>
            </a:solidFill>
            <a:miter lim="800000"/>
            <a:headEnd type="none" w="sm" len="sm"/>
            <a:tailEnd type="none" w="sm" len="sm"/>
          </a:ln>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638992" name="Line 16"/>
          <p:cNvSpPr>
            <a:spLocks noChangeShapeType="1"/>
          </p:cNvSpPr>
          <p:nvPr/>
        </p:nvSpPr>
        <p:spPr bwMode="auto">
          <a:xfrm flipV="1">
            <a:off x="6006076" y="3670300"/>
            <a:ext cx="475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8993" name="Line 17"/>
          <p:cNvSpPr>
            <a:spLocks noChangeShapeType="1"/>
          </p:cNvSpPr>
          <p:nvPr/>
        </p:nvSpPr>
        <p:spPr bwMode="auto">
          <a:xfrm>
            <a:off x="6006070" y="3679826"/>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8994" name="Line 18"/>
          <p:cNvSpPr>
            <a:spLocks noChangeShapeType="1"/>
          </p:cNvSpPr>
          <p:nvPr/>
        </p:nvSpPr>
        <p:spPr bwMode="auto">
          <a:xfrm>
            <a:off x="10747238" y="3679826"/>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3" name="Group 49"/>
          <p:cNvGrpSpPr/>
          <p:nvPr/>
        </p:nvGrpSpPr>
        <p:grpSpPr bwMode="auto">
          <a:xfrm>
            <a:off x="6343875" y="2085976"/>
            <a:ext cx="4628926" cy="1108075"/>
            <a:chOff x="2961" y="1072"/>
            <a:chExt cx="2323" cy="698"/>
          </a:xfrm>
          <a:solidFill>
            <a:srgbClr val="92D050">
              <a:alpha val="53000"/>
            </a:srgbClr>
          </a:solidFill>
        </p:grpSpPr>
        <p:sp>
          <p:nvSpPr>
            <p:cNvPr id="39968" name="Rectangle 12"/>
            <p:cNvSpPr>
              <a:spLocks noChangeArrowheads="1"/>
            </p:cNvSpPr>
            <p:nvPr/>
          </p:nvSpPr>
          <p:spPr bwMode="auto">
            <a:xfrm>
              <a:off x="2961" y="1072"/>
              <a:ext cx="2323" cy="39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000" b="1" dirty="0">
                  <a:latin typeface="微软雅黑" panose="020B0503020204020204" pitchFamily="34" charset="-122"/>
                  <a:ea typeface="微软雅黑" panose="020B0503020204020204" pitchFamily="34" charset="-122"/>
                </a:rPr>
                <a:t>&lt;&lt;interface&gt;&gt;</a:t>
              </a:r>
            </a:p>
            <a:p>
              <a:pPr algn="ctr">
                <a:defRPr/>
              </a:pPr>
              <a:r>
                <a:rPr lang="en-US" altLang="zh-CN" sz="2400" b="1" dirty="0">
                  <a:latin typeface="微软雅黑" panose="020B0503020204020204" pitchFamily="34" charset="-122"/>
                  <a:ea typeface="微软雅黑" panose="020B0503020204020204" pitchFamily="34" charset="-122"/>
                </a:rPr>
                <a:t>Observer</a:t>
              </a:r>
            </a:p>
          </p:txBody>
        </p:sp>
        <p:sp>
          <p:nvSpPr>
            <p:cNvPr id="39969" name="Rectangle 19"/>
            <p:cNvSpPr>
              <a:spLocks noChangeArrowheads="1"/>
            </p:cNvSpPr>
            <p:nvPr/>
          </p:nvSpPr>
          <p:spPr bwMode="auto">
            <a:xfrm>
              <a:off x="2962" y="1465"/>
              <a:ext cx="2322"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000" b="1" i="1" dirty="0">
                  <a:latin typeface="微软雅黑" panose="020B0503020204020204" pitchFamily="34" charset="-122"/>
                  <a:ea typeface="微软雅黑" panose="020B0503020204020204" pitchFamily="34" charset="-122"/>
                </a:rPr>
                <a:t>+update(o: Observable, e: Object)</a:t>
              </a:r>
            </a:p>
          </p:txBody>
        </p:sp>
      </p:grpSp>
      <p:sp>
        <p:nvSpPr>
          <p:cNvPr id="638998" name="Line 22"/>
          <p:cNvSpPr>
            <a:spLocks noChangeShapeType="1"/>
          </p:cNvSpPr>
          <p:nvPr/>
        </p:nvSpPr>
        <p:spPr bwMode="auto">
          <a:xfrm>
            <a:off x="4485123" y="2570163"/>
            <a:ext cx="1836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8999" name="Text Box 23"/>
          <p:cNvSpPr txBox="1">
            <a:spLocks noChangeArrowheads="1"/>
          </p:cNvSpPr>
          <p:nvPr/>
        </p:nvSpPr>
        <p:spPr bwMode="auto">
          <a:xfrm>
            <a:off x="4782108" y="2101385"/>
            <a:ext cx="1223962" cy="396875"/>
          </a:xfrm>
          <a:prstGeom prst="rect">
            <a:avLst/>
          </a:prstGeom>
          <a:noFill/>
          <a:ln>
            <a:noFill/>
          </a:ln>
          <a:effectLst/>
        </p:spPr>
        <p:txBody>
          <a:bodyPr>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notifies</a:t>
            </a:r>
          </a:p>
        </p:txBody>
      </p:sp>
      <p:sp>
        <p:nvSpPr>
          <p:cNvPr id="639000" name="Text Box 24"/>
          <p:cNvSpPr txBox="1">
            <a:spLocks noChangeArrowheads="1"/>
          </p:cNvSpPr>
          <p:nvPr/>
        </p:nvSpPr>
        <p:spPr bwMode="auto">
          <a:xfrm>
            <a:off x="4593627" y="2605089"/>
            <a:ext cx="1621661" cy="400110"/>
          </a:xfrm>
          <a:prstGeom prst="rect">
            <a:avLst/>
          </a:prstGeom>
          <a:noFill/>
          <a:ln>
            <a:noFill/>
          </a:ln>
          <a:effec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         1..*</a:t>
            </a:r>
          </a:p>
        </p:txBody>
      </p:sp>
      <p:sp>
        <p:nvSpPr>
          <p:cNvPr id="639001" name="Line 25"/>
          <p:cNvSpPr>
            <a:spLocks noChangeShapeType="1"/>
          </p:cNvSpPr>
          <p:nvPr/>
        </p:nvSpPr>
        <p:spPr bwMode="auto">
          <a:xfrm>
            <a:off x="5941930" y="4791076"/>
            <a:ext cx="0" cy="4159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39002" name="Line 26"/>
          <p:cNvSpPr>
            <a:spLocks noChangeShapeType="1"/>
          </p:cNvSpPr>
          <p:nvPr/>
        </p:nvSpPr>
        <p:spPr bwMode="auto">
          <a:xfrm>
            <a:off x="10746443" y="4791075"/>
            <a:ext cx="0" cy="972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03" name="Line 27"/>
          <p:cNvSpPr>
            <a:spLocks noChangeShapeType="1"/>
          </p:cNvSpPr>
          <p:nvPr/>
        </p:nvSpPr>
        <p:spPr bwMode="auto">
          <a:xfrm flipH="1">
            <a:off x="3922421" y="5207000"/>
            <a:ext cx="2052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04" name="Line 28"/>
          <p:cNvSpPr>
            <a:spLocks noChangeShapeType="1"/>
          </p:cNvSpPr>
          <p:nvPr/>
        </p:nvSpPr>
        <p:spPr bwMode="auto">
          <a:xfrm flipH="1">
            <a:off x="3892279" y="5756761"/>
            <a:ext cx="6876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05" name="Text Box 29"/>
          <p:cNvSpPr txBox="1">
            <a:spLocks noChangeArrowheads="1"/>
          </p:cNvSpPr>
          <p:nvPr/>
        </p:nvSpPr>
        <p:spPr bwMode="auto">
          <a:xfrm>
            <a:off x="3922421" y="5378812"/>
            <a:ext cx="479911" cy="400110"/>
          </a:xfrm>
          <a:prstGeom prst="rect">
            <a:avLst/>
          </a:prstGeom>
          <a:noFill/>
          <a:ln>
            <a:noFill/>
          </a:ln>
          <a:effectLst/>
        </p:spPr>
        <p:txBody>
          <a:bodyPr wrap="square">
            <a:spAutoFit/>
          </a:bodyPr>
          <a:lstStyle/>
          <a:p>
            <a:pPr>
              <a:spcBef>
                <a:spcPct val="50000"/>
              </a:spcBef>
              <a:defRPr/>
            </a:pPr>
            <a:r>
              <a:rPr lang="en-US" altLang="zh-CN"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39006" name="Text Box 30"/>
          <p:cNvSpPr txBox="1">
            <a:spLocks noChangeArrowheads="1"/>
          </p:cNvSpPr>
          <p:nvPr/>
        </p:nvSpPr>
        <p:spPr bwMode="auto">
          <a:xfrm>
            <a:off x="3936123" y="5762278"/>
            <a:ext cx="443679" cy="400110"/>
          </a:xfrm>
          <a:prstGeom prst="rect">
            <a:avLst/>
          </a:prstGeom>
          <a:noFill/>
          <a:ln>
            <a:noFill/>
          </a:ln>
          <a:effectLst/>
        </p:spPr>
        <p:txBody>
          <a:bodyPr wrap="square">
            <a:spAutoFit/>
          </a:bodyPr>
          <a:lstStyle/>
          <a:p>
            <a:pPr>
              <a:spcBef>
                <a:spcPct val="50000"/>
              </a:spcBef>
              <a:defRPr/>
            </a:pPr>
            <a:r>
              <a:rPr lang="en-US" altLang="zh-CN"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4" name="Group 50"/>
          <p:cNvGrpSpPr/>
          <p:nvPr/>
        </p:nvGrpSpPr>
        <p:grpSpPr bwMode="auto">
          <a:xfrm>
            <a:off x="4742158" y="3887784"/>
            <a:ext cx="2336731" cy="901700"/>
            <a:chOff x="2426" y="2207"/>
            <a:chExt cx="998" cy="568"/>
          </a:xfrm>
          <a:solidFill>
            <a:schemeClr val="bg1"/>
          </a:solidFill>
        </p:grpSpPr>
        <p:sp>
          <p:nvSpPr>
            <p:cNvPr id="639012" name="Rectangle 36"/>
            <p:cNvSpPr>
              <a:spLocks noChangeArrowheads="1"/>
            </p:cNvSpPr>
            <p:nvPr/>
          </p:nvSpPr>
          <p:spPr bwMode="auto">
            <a:xfrm>
              <a:off x="2427" y="2207"/>
              <a:ext cx="997"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CelsiusGUI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39014" name="Rectangle 38"/>
            <p:cNvSpPr>
              <a:spLocks noChangeArrowheads="1"/>
            </p:cNvSpPr>
            <p:nvPr/>
          </p:nvSpPr>
          <p:spPr bwMode="auto">
            <a:xfrm>
              <a:off x="2426" y="2470"/>
              <a:ext cx="998"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sz="20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update(o, e)</a:t>
              </a:r>
              <a:endPar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grpSp>
      <p:grpSp>
        <p:nvGrpSpPr>
          <p:cNvPr id="5" name="Group 51"/>
          <p:cNvGrpSpPr/>
          <p:nvPr/>
        </p:nvGrpSpPr>
        <p:grpSpPr bwMode="auto">
          <a:xfrm>
            <a:off x="7223349" y="3887784"/>
            <a:ext cx="2447925" cy="901700"/>
            <a:chOff x="3515" y="2207"/>
            <a:chExt cx="1179" cy="568"/>
          </a:xfrm>
          <a:solidFill>
            <a:schemeClr val="bg1"/>
          </a:solidFill>
        </p:grpSpPr>
        <p:sp>
          <p:nvSpPr>
            <p:cNvPr id="639013" name="Rectangle 37"/>
            <p:cNvSpPr>
              <a:spLocks noChangeArrowheads="1"/>
            </p:cNvSpPr>
            <p:nvPr/>
          </p:nvSpPr>
          <p:spPr bwMode="auto">
            <a:xfrm>
              <a:off x="3516" y="2207"/>
              <a:ext cx="1178"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FahrenheitGUI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39015" name="Rectangle 39"/>
            <p:cNvSpPr>
              <a:spLocks noChangeArrowheads="1"/>
            </p:cNvSpPr>
            <p:nvPr/>
          </p:nvSpPr>
          <p:spPr bwMode="auto">
            <a:xfrm>
              <a:off x="3515" y="2470"/>
              <a:ext cx="1179"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sz="20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update(o, e)</a:t>
              </a:r>
              <a:endPar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grpSp>
      <p:grpSp>
        <p:nvGrpSpPr>
          <p:cNvPr id="6" name="Group 52"/>
          <p:cNvGrpSpPr/>
          <p:nvPr/>
        </p:nvGrpSpPr>
        <p:grpSpPr bwMode="auto">
          <a:xfrm>
            <a:off x="9807940" y="3886200"/>
            <a:ext cx="1926932" cy="901700"/>
            <a:chOff x="4761" y="2206"/>
            <a:chExt cx="931" cy="568"/>
          </a:xfrm>
          <a:solidFill>
            <a:schemeClr val="bg1"/>
          </a:solidFill>
        </p:grpSpPr>
        <p:sp>
          <p:nvSpPr>
            <p:cNvPr id="639016" name="Rectangle 40"/>
            <p:cNvSpPr>
              <a:spLocks noChangeArrowheads="1"/>
            </p:cNvSpPr>
            <p:nvPr/>
          </p:nvSpPr>
          <p:spPr bwMode="auto">
            <a:xfrm>
              <a:off x="4762" y="2206"/>
              <a:ext cx="930" cy="263"/>
            </a:xfrm>
            <a:prstGeom prst="rect">
              <a:avLst/>
            </a:prstGeom>
            <a:grpFill/>
            <a:ln w="12700">
              <a:solidFill>
                <a:schemeClr val="tx1"/>
              </a:solidFill>
              <a:miter lim="800000"/>
              <a:headEnd type="none" w="sm" len="sm"/>
              <a:tailEnd type="none" w="sm" len="sm"/>
            </a:ln>
            <a:effectLst/>
          </p:spPr>
          <p:txBody>
            <a:bodyPr wrap="none"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KelvinGUI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639017" name="Rectangle 41"/>
            <p:cNvSpPr>
              <a:spLocks noChangeArrowheads="1"/>
            </p:cNvSpPr>
            <p:nvPr/>
          </p:nvSpPr>
          <p:spPr bwMode="auto">
            <a:xfrm>
              <a:off x="4761" y="2469"/>
              <a:ext cx="931" cy="305"/>
            </a:xfrm>
            <a:prstGeom prst="rect">
              <a:avLst/>
            </a:prstGeom>
            <a:grp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lang="en-US" altLang="zh-CN" sz="2000" b="1" dirty="0" smtClean="0">
                  <a:effectLst>
                    <a:outerShdw blurRad="38100" dist="38100" dir="2700000" algn="tl">
                      <a:srgbClr val="FFFFFF"/>
                    </a:outerShdw>
                  </a:effectLst>
                  <a:latin typeface="微软雅黑" panose="020B0503020204020204" pitchFamily="34" charset="-122"/>
                  <a:ea typeface="微软雅黑" panose="020B0503020204020204" pitchFamily="34" charset="-122"/>
                </a:rPr>
                <a:t>update(o, e)</a:t>
              </a:r>
              <a:endPar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grpSp>
      <p:sp>
        <p:nvSpPr>
          <p:cNvPr id="639018" name="Line 42"/>
          <p:cNvSpPr>
            <a:spLocks noChangeShapeType="1"/>
          </p:cNvSpPr>
          <p:nvPr/>
        </p:nvSpPr>
        <p:spPr bwMode="auto">
          <a:xfrm>
            <a:off x="8159975" y="3670301"/>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19" name="Line 43"/>
          <p:cNvSpPr>
            <a:spLocks noChangeShapeType="1"/>
          </p:cNvSpPr>
          <p:nvPr/>
        </p:nvSpPr>
        <p:spPr bwMode="auto">
          <a:xfrm>
            <a:off x="8506779" y="4822826"/>
            <a:ext cx="0" cy="57467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000">
              <a:latin typeface="微软雅黑" panose="020B0503020204020204" pitchFamily="34" charset="-122"/>
              <a:ea typeface="微软雅黑" panose="020B0503020204020204" pitchFamily="34" charset="-122"/>
            </a:endParaRPr>
          </a:p>
        </p:txBody>
      </p:sp>
      <p:sp>
        <p:nvSpPr>
          <p:cNvPr id="639020" name="Line 44"/>
          <p:cNvSpPr>
            <a:spLocks noChangeShapeType="1"/>
          </p:cNvSpPr>
          <p:nvPr/>
        </p:nvSpPr>
        <p:spPr bwMode="auto">
          <a:xfrm flipH="1">
            <a:off x="3912368" y="5397500"/>
            <a:ext cx="4608000" cy="0"/>
          </a:xfrm>
          <a:prstGeom prst="line">
            <a:avLst/>
          </a:prstGeom>
          <a:noFill/>
          <a:ln w="254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21" name="Text Box 45"/>
          <p:cNvSpPr txBox="1">
            <a:spLocks noChangeArrowheads="1"/>
          </p:cNvSpPr>
          <p:nvPr/>
        </p:nvSpPr>
        <p:spPr bwMode="auto">
          <a:xfrm>
            <a:off x="3926748" y="4795183"/>
            <a:ext cx="2079322" cy="400110"/>
          </a:xfrm>
          <a:prstGeom prst="rect">
            <a:avLst/>
          </a:prstGeom>
          <a:noFill/>
          <a:ln>
            <a:noFill/>
          </a:ln>
          <a:effec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 </a:t>
            </a:r>
            <a:r>
              <a:rPr lang="en-US" altLang="zh-CN"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1</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42010" name="Rectangle 46"/>
          <p:cNvSpPr>
            <a:spLocks noChangeArrowheads="1"/>
          </p:cNvSpPr>
          <p:nvPr/>
        </p:nvSpPr>
        <p:spPr bwMode="auto">
          <a:xfrm>
            <a:off x="3024567" y="6265025"/>
            <a:ext cx="6048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ctr"/>
            <a:r>
              <a:rPr lang="en-US" altLang="zh-CN" sz="2400" b="1">
                <a:latin typeface="微软雅黑" panose="020B0503020204020204" pitchFamily="34" charset="-122"/>
                <a:ea typeface="微软雅黑" panose="020B0503020204020204" pitchFamily="34" charset="-122"/>
              </a:rPr>
              <a:t>Observerble/Observer</a:t>
            </a:r>
            <a:endParaRPr lang="zh-CN" altLang="en-US" sz="2400" b="1">
              <a:latin typeface="微软雅黑" panose="020B0503020204020204" pitchFamily="34" charset="-122"/>
              <a:ea typeface="微软雅黑" panose="020B0503020204020204" pitchFamily="34" charset="-122"/>
            </a:endParaRPr>
          </a:p>
        </p:txBody>
      </p:sp>
      <p:sp>
        <p:nvSpPr>
          <p:cNvPr id="639029" name="Rectangle 53"/>
          <p:cNvSpPr>
            <a:spLocks noChangeArrowheads="1"/>
          </p:cNvSpPr>
          <p:nvPr/>
        </p:nvSpPr>
        <p:spPr bwMode="auto">
          <a:xfrm>
            <a:off x="1548226" y="981140"/>
            <a:ext cx="1557887" cy="576263"/>
          </a:xfrm>
          <a:prstGeom prst="rect">
            <a:avLst/>
          </a:prstGeom>
          <a:solidFill>
            <a:srgbClr val="FFFFFF"/>
          </a:solidFill>
          <a:ln w="12700">
            <a:solidFill>
              <a:schemeClr val="tx1"/>
            </a:solidFill>
            <a:miter lim="800000"/>
            <a:headEnd type="none" w="sm" len="sm"/>
            <a:tailEnd type="none" w="sm" len="sm"/>
          </a:ln>
        </p:spPr>
        <p:txBody>
          <a:bodyPr wrap="none" lIns="0" rIns="0" anchor="ctr"/>
          <a:lstStyle/>
          <a:p>
            <a:pPr algn="ctr">
              <a:lnSpc>
                <a:spcPct val="80000"/>
              </a:lnSpc>
              <a:spcBef>
                <a:spcPct val="20000"/>
              </a:spcBef>
            </a:pPr>
            <a:r>
              <a:rPr lang="en-US" altLang="zh-CN" sz="2400" b="1" dirty="0" smtClean="0">
                <a:latin typeface="微软雅黑" panose="020B0503020204020204" pitchFamily="34" charset="-122"/>
                <a:ea typeface="微软雅黑" panose="020B0503020204020204" pitchFamily="34" charset="-122"/>
              </a:rPr>
              <a:t>Client</a:t>
            </a:r>
            <a:endParaRPr lang="zh-CN" altLang="en-US" sz="2400" b="1" dirty="0">
              <a:latin typeface="微软雅黑" panose="020B0503020204020204" pitchFamily="34" charset="-122"/>
              <a:ea typeface="微软雅黑" panose="020B0503020204020204" pitchFamily="34" charset="-122"/>
            </a:endParaRPr>
          </a:p>
        </p:txBody>
      </p:sp>
      <p:sp>
        <p:nvSpPr>
          <p:cNvPr id="639030" name="Line 54"/>
          <p:cNvSpPr>
            <a:spLocks noChangeShapeType="1"/>
          </p:cNvSpPr>
          <p:nvPr/>
        </p:nvSpPr>
        <p:spPr bwMode="auto">
          <a:xfrm>
            <a:off x="2327775" y="1579564"/>
            <a:ext cx="0" cy="756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31" name="Line 55"/>
          <p:cNvSpPr>
            <a:spLocks noChangeShapeType="1"/>
          </p:cNvSpPr>
          <p:nvPr/>
        </p:nvSpPr>
        <p:spPr bwMode="auto">
          <a:xfrm>
            <a:off x="3106113" y="1293814"/>
            <a:ext cx="5580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39032" name="Line 56"/>
          <p:cNvSpPr>
            <a:spLocks noChangeShapeType="1"/>
          </p:cNvSpPr>
          <p:nvPr/>
        </p:nvSpPr>
        <p:spPr bwMode="auto">
          <a:xfrm>
            <a:off x="8667097" y="1293814"/>
            <a:ext cx="0" cy="7921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7" name="矩形 46"/>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7" name="矩形 6"/>
          <p:cNvSpPr/>
          <p:nvPr/>
        </p:nvSpPr>
        <p:spPr>
          <a:xfrm>
            <a:off x="10846432" y="4855161"/>
            <a:ext cx="615874" cy="400110"/>
          </a:xfrm>
          <a:prstGeom prst="rect">
            <a:avLst/>
          </a:prstGeom>
        </p:spPr>
        <p:txBody>
          <a:bodyPr wrap="non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
        <p:nvSpPr>
          <p:cNvPr id="8" name="矩形 7"/>
          <p:cNvSpPr/>
          <p:nvPr/>
        </p:nvSpPr>
        <p:spPr>
          <a:xfrm>
            <a:off x="8637241" y="4863599"/>
            <a:ext cx="615874" cy="400110"/>
          </a:xfrm>
          <a:prstGeom prst="rect">
            <a:avLst/>
          </a:prstGeom>
        </p:spPr>
        <p:txBody>
          <a:bodyPr wrap="non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1..*</a:t>
            </a:r>
          </a:p>
        </p:txBody>
      </p:sp>
      <p:sp>
        <p:nvSpPr>
          <p:cNvPr id="2" name="文本框 1"/>
          <p:cNvSpPr txBox="1"/>
          <p:nvPr/>
        </p:nvSpPr>
        <p:spPr>
          <a:xfrm>
            <a:off x="8781706" y="1663706"/>
            <a:ext cx="1969041" cy="400110"/>
          </a:xfrm>
          <a:prstGeom prst="rect">
            <a:avLst/>
          </a:prstGeom>
          <a:noFill/>
        </p:spPr>
        <p:txBody>
          <a:bodyPr wrap="square" rtlCol="0">
            <a:spAutoFit/>
          </a:bodyPr>
          <a:lstStyle/>
          <a:p>
            <a:r>
              <a:rPr lang="en-US" altLang="zh-CN" sz="2000" b="1" dirty="0" smtClean="0">
                <a:solidFill>
                  <a:srgbClr val="0000CC"/>
                </a:solidFill>
                <a:latin typeface="微软雅黑" panose="020B0503020204020204" pitchFamily="34" charset="-122"/>
                <a:ea typeface="微软雅黑" panose="020B0503020204020204" pitchFamily="34" charset="-122"/>
              </a:rPr>
              <a:t>from Java API</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2467716" y="1863761"/>
            <a:ext cx="1969041" cy="400110"/>
          </a:xfrm>
          <a:prstGeom prst="rect">
            <a:avLst/>
          </a:prstGeom>
          <a:noFill/>
        </p:spPr>
        <p:txBody>
          <a:bodyPr wrap="square" rtlCol="0">
            <a:spAutoFit/>
          </a:bodyPr>
          <a:lstStyle/>
          <a:p>
            <a:r>
              <a:rPr lang="en-US" altLang="zh-CN" sz="2000" b="1" dirty="0" smtClean="0">
                <a:solidFill>
                  <a:srgbClr val="0000CC"/>
                </a:solidFill>
                <a:latin typeface="微软雅黑" panose="020B0503020204020204" pitchFamily="34" charset="-122"/>
                <a:ea typeface="微软雅黑" panose="020B0503020204020204" pitchFamily="34" charset="-122"/>
              </a:rPr>
              <a:t>from Java API</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2694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AutoShape 7"/>
          <p:cNvSpPr>
            <a:spLocks noChangeArrowheads="1"/>
          </p:cNvSpPr>
          <p:nvPr/>
        </p:nvSpPr>
        <p:spPr bwMode="auto">
          <a:xfrm>
            <a:off x="3286125" y="3332164"/>
            <a:ext cx="369888" cy="566737"/>
          </a:xfrm>
          <a:prstGeom prst="upArrow">
            <a:avLst>
              <a:gd name="adj1" fmla="val 0"/>
              <a:gd name="adj2" fmla="val 67033"/>
            </a:avLst>
          </a:prstGeom>
          <a:solidFill>
            <a:srgbClr val="800000"/>
          </a:solidFill>
          <a:ln w="12700">
            <a:solidFill>
              <a:schemeClr val="tx1"/>
            </a:solidFill>
            <a:miter lim="800000"/>
            <a:headEnd type="none" w="sm" len="sm"/>
            <a:tailEnd type="none" w="sm" len="sm"/>
          </a:ln>
        </p:spPr>
        <p:txBody>
          <a:bodyPr wrap="none" anchor="ctr"/>
          <a:lstStyle/>
          <a:p>
            <a:pPr algn="ctr"/>
            <a:endParaRPr lang="zh-CN" altLang="en-US"/>
          </a:p>
        </p:txBody>
      </p:sp>
      <p:sp>
        <p:nvSpPr>
          <p:cNvPr id="43010" name="Rectangle 5"/>
          <p:cNvSpPr>
            <a:spLocks noChangeArrowheads="1"/>
          </p:cNvSpPr>
          <p:nvPr/>
        </p:nvSpPr>
        <p:spPr bwMode="auto">
          <a:xfrm>
            <a:off x="1185706" y="1918156"/>
            <a:ext cx="4405469" cy="463856"/>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Observable</a:t>
            </a:r>
          </a:p>
        </p:txBody>
      </p:sp>
      <p:sp>
        <p:nvSpPr>
          <p:cNvPr id="43011" name="Rectangle 8"/>
          <p:cNvSpPr>
            <a:spLocks noChangeArrowheads="1"/>
          </p:cNvSpPr>
          <p:nvPr/>
        </p:nvSpPr>
        <p:spPr bwMode="auto">
          <a:xfrm>
            <a:off x="1185706" y="2374901"/>
            <a:ext cx="4405470" cy="931863"/>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addObserver</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observer:Observer</a:t>
            </a:r>
            <a:r>
              <a:rPr lang="en-US" altLang="zh-CN" b="1" dirty="0">
                <a:latin typeface="微软雅黑" panose="020B0503020204020204" pitchFamily="34" charset="-122"/>
                <a:ea typeface="微软雅黑" panose="020B0503020204020204" pitchFamily="34" charset="-122"/>
              </a:rPr>
              <a:t>)</a:t>
            </a:r>
          </a:p>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setChanged</a:t>
            </a:r>
            <a:r>
              <a:rPr lang="en-US" altLang="zh-CN" b="1" dirty="0">
                <a:latin typeface="微软雅黑" panose="020B0503020204020204" pitchFamily="34" charset="-122"/>
                <a:ea typeface="微软雅黑" panose="020B0503020204020204" pitchFamily="34" charset="-122"/>
              </a:rPr>
              <a:t>()</a:t>
            </a:r>
          </a:p>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notifyObservers</a:t>
            </a:r>
            <a:r>
              <a:rPr lang="en-US" altLang="zh-CN" b="1" dirty="0">
                <a:latin typeface="微软雅黑" panose="020B0503020204020204" pitchFamily="34" charset="-122"/>
                <a:ea typeface="微软雅黑" panose="020B0503020204020204" pitchFamily="34" charset="-122"/>
              </a:rPr>
              <a:t>(event: Object)</a:t>
            </a:r>
          </a:p>
        </p:txBody>
      </p:sp>
      <p:sp>
        <p:nvSpPr>
          <p:cNvPr id="7" name="Rectangle 6"/>
          <p:cNvSpPr>
            <a:spLocks noChangeArrowheads="1"/>
          </p:cNvSpPr>
          <p:nvPr/>
        </p:nvSpPr>
        <p:spPr bwMode="auto">
          <a:xfrm>
            <a:off x="2062163" y="3806826"/>
            <a:ext cx="2952750"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smtClean="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TempGUI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43013" name="Rectangle 9"/>
          <p:cNvSpPr>
            <a:spLocks noChangeArrowheads="1"/>
          </p:cNvSpPr>
          <p:nvPr/>
        </p:nvSpPr>
        <p:spPr bwMode="auto">
          <a:xfrm>
            <a:off x="2062163" y="4739161"/>
            <a:ext cx="2952750" cy="1057275"/>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400" b="1" dirty="0" err="1">
                <a:latin typeface="微软雅黑" panose="020B0503020204020204" pitchFamily="34" charset="-122"/>
                <a:ea typeface="微软雅黑" panose="020B0503020204020204" pitchFamily="34" charset="-122"/>
              </a:rPr>
              <a:t>getState</a:t>
            </a:r>
            <a:r>
              <a:rPr lang="en-US" altLang="zh-CN" sz="2400" b="1" dirty="0">
                <a:latin typeface="微软雅黑" panose="020B0503020204020204" pitchFamily="34" charset="-122"/>
                <a:ea typeface="微软雅黑" panose="020B0503020204020204" pitchFamily="34" charset="-122"/>
              </a:rPr>
              <a:t>()</a:t>
            </a:r>
          </a:p>
        </p:txBody>
      </p:sp>
      <p:sp>
        <p:nvSpPr>
          <p:cNvPr id="43014" name="AutoShape 12"/>
          <p:cNvSpPr>
            <a:spLocks noChangeArrowheads="1"/>
          </p:cNvSpPr>
          <p:nvPr/>
        </p:nvSpPr>
        <p:spPr bwMode="auto">
          <a:xfrm>
            <a:off x="8040689" y="2900363"/>
            <a:ext cx="358775" cy="431800"/>
          </a:xfrm>
          <a:prstGeom prst="upArrow">
            <a:avLst>
              <a:gd name="adj1" fmla="val 0"/>
              <a:gd name="adj2" fmla="val 63080"/>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p>
        </p:txBody>
      </p:sp>
      <p:sp>
        <p:nvSpPr>
          <p:cNvPr id="43015" name="Rectangle 10"/>
          <p:cNvSpPr>
            <a:spLocks noChangeArrowheads="1"/>
          </p:cNvSpPr>
          <p:nvPr/>
        </p:nvSpPr>
        <p:spPr bwMode="auto">
          <a:xfrm>
            <a:off x="6022974" y="1954213"/>
            <a:ext cx="4889535" cy="576262"/>
          </a:xfrm>
          <a:prstGeom prst="rect">
            <a:avLst/>
          </a:prstGeom>
          <a:solidFill>
            <a:schemeClr val="bg1"/>
          </a:solidFill>
          <a:ln w="12700">
            <a:solidFill>
              <a:schemeClr val="tx1"/>
            </a:solidFill>
            <a:miter lim="800000"/>
            <a:headEnd type="none" w="sm" len="sm"/>
            <a:tailEnd type="none" w="sm" len="sm"/>
          </a:ln>
        </p:spPr>
        <p:txBody>
          <a:bodyPr tIns="0" bIns="0" anchor="ctr"/>
          <a:lstStyle/>
          <a:p>
            <a:pPr algn="ctr">
              <a:lnSpc>
                <a:spcPct val="80000"/>
              </a:lnSpc>
            </a:pPr>
            <a:r>
              <a:rPr lang="en-US" altLang="zh-CN" sz="2000" b="1" dirty="0"/>
              <a:t>&lt;&lt;interface&gt;&gt;</a:t>
            </a:r>
          </a:p>
          <a:p>
            <a:pPr algn="ctr">
              <a:lnSpc>
                <a:spcPct val="80000"/>
              </a:lnSpc>
            </a:pPr>
            <a:r>
              <a:rPr lang="en-US" altLang="zh-CN" sz="2400" b="1" dirty="0">
                <a:latin typeface="微软雅黑" panose="020B0503020204020204" pitchFamily="34" charset="-122"/>
                <a:ea typeface="微软雅黑" panose="020B0503020204020204" pitchFamily="34" charset="-122"/>
              </a:rPr>
              <a:t>Observer</a:t>
            </a:r>
          </a:p>
        </p:txBody>
      </p:sp>
      <p:sp>
        <p:nvSpPr>
          <p:cNvPr id="11" name="Rectangle 17"/>
          <p:cNvSpPr>
            <a:spLocks noChangeArrowheads="1"/>
          </p:cNvSpPr>
          <p:nvPr/>
        </p:nvSpPr>
        <p:spPr bwMode="auto">
          <a:xfrm>
            <a:off x="6024564" y="2540000"/>
            <a:ext cx="4886002" cy="3492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e: Object)</a:t>
            </a:r>
          </a:p>
        </p:txBody>
      </p:sp>
      <p:sp>
        <p:nvSpPr>
          <p:cNvPr id="12" name="Rectangle 11"/>
          <p:cNvSpPr>
            <a:spLocks noChangeArrowheads="1"/>
          </p:cNvSpPr>
          <p:nvPr/>
        </p:nvSpPr>
        <p:spPr bwMode="auto">
          <a:xfrm>
            <a:off x="6024564" y="3332164"/>
            <a:ext cx="4958284" cy="401637"/>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4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CelsiusGUI</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18"/>
          <p:cNvSpPr>
            <a:spLocks noChangeArrowheads="1"/>
          </p:cNvSpPr>
          <p:nvPr/>
        </p:nvSpPr>
        <p:spPr bwMode="auto">
          <a:xfrm>
            <a:off x="6024564" y="4143375"/>
            <a:ext cx="4958284" cy="4381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+update(o: Observable, e: Object)</a:t>
            </a:r>
          </a:p>
        </p:txBody>
      </p:sp>
      <p:grpSp>
        <p:nvGrpSpPr>
          <p:cNvPr id="2" name="组合 13"/>
          <p:cNvGrpSpPr>
            <a:grpSpLocks/>
          </p:cNvGrpSpPr>
          <p:nvPr/>
        </p:nvGrpSpPr>
        <p:grpSpPr bwMode="auto">
          <a:xfrm>
            <a:off x="3708645" y="4486275"/>
            <a:ext cx="3301753" cy="838200"/>
            <a:chOff x="1670719" y="4365104"/>
            <a:chExt cx="3658965" cy="670049"/>
          </a:xfrm>
        </p:grpSpPr>
        <p:sp>
          <p:nvSpPr>
            <p:cNvPr id="43020" name="Line 23"/>
            <p:cNvSpPr>
              <a:spLocks noChangeShapeType="1"/>
            </p:cNvSpPr>
            <p:nvPr/>
          </p:nvSpPr>
          <p:spPr bwMode="auto">
            <a:xfrm>
              <a:off x="5329684" y="4365104"/>
              <a:ext cx="0" cy="670049"/>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1" name="Line 25"/>
            <p:cNvSpPr>
              <a:spLocks noChangeShapeType="1"/>
            </p:cNvSpPr>
            <p:nvPr/>
          </p:nvSpPr>
          <p:spPr bwMode="auto">
            <a:xfrm flipH="1">
              <a:off x="1670719" y="5035153"/>
              <a:ext cx="3658964" cy="0"/>
            </a:xfrm>
            <a:prstGeom prst="line">
              <a:avLst/>
            </a:prstGeom>
            <a:noFill/>
            <a:ln w="31750">
              <a:solidFill>
                <a:srgbClr val="0000CC"/>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17" name="Text Box 27"/>
          <p:cNvSpPr txBox="1">
            <a:spLocks noChangeArrowheads="1"/>
          </p:cNvSpPr>
          <p:nvPr/>
        </p:nvSpPr>
        <p:spPr bwMode="auto">
          <a:xfrm>
            <a:off x="5359401" y="4863381"/>
            <a:ext cx="1368425" cy="400110"/>
          </a:xfrm>
          <a:prstGeom prst="rect">
            <a:avLst/>
          </a:prstGeom>
          <a:noFill/>
          <a:ln>
            <a:noFill/>
          </a:ln>
          <a:effectLst/>
        </p:spPr>
        <p:txBody>
          <a:bodyPr>
            <a:spAutoFit/>
          </a:bodyPr>
          <a:lstStyle/>
          <a:p>
            <a:pPr>
              <a:spcBef>
                <a:spcPct val="50000"/>
              </a:spcBef>
              <a:defRPr/>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利用</a:t>
            </a: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a:t>
            </a: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调用</a:t>
            </a:r>
            <a:endPar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3023" name="Line 42"/>
          <p:cNvSpPr>
            <a:spLocks noChangeShapeType="1"/>
          </p:cNvSpPr>
          <p:nvPr/>
        </p:nvSpPr>
        <p:spPr bwMode="auto">
          <a:xfrm>
            <a:off x="3502025" y="1423446"/>
            <a:ext cx="0" cy="5040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AutoShape 43"/>
          <p:cNvSpPr>
            <a:spLocks noChangeArrowheads="1"/>
          </p:cNvSpPr>
          <p:nvPr/>
        </p:nvSpPr>
        <p:spPr bwMode="auto">
          <a:xfrm>
            <a:off x="5232399" y="693738"/>
            <a:ext cx="5268127" cy="1008062"/>
          </a:xfrm>
          <a:prstGeom prst="foldedCorner">
            <a:avLst>
              <a:gd name="adj" fmla="val 12500"/>
            </a:avLst>
          </a:prstGeom>
          <a:solidFill>
            <a:srgbClr val="FFFFFF"/>
          </a:solidFill>
          <a:ln w="12700">
            <a:solidFill>
              <a:schemeClr val="tx1"/>
            </a:solidFill>
            <a:round/>
            <a:headEnd type="none" w="sm" len="sm"/>
            <a:tailEnd type="none" w="sm" len="sm"/>
          </a:ln>
          <a:effectLst/>
        </p:spPr>
        <p:txBody>
          <a:bodyPr wrap="none"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Observable t = new </a:t>
            </a:r>
            <a:r>
              <a:rPr lang="en-US" altLang="zh-CN" sz="20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TemperatureGUI</a:t>
            </a:r>
            <a:r>
              <a:rPr lang="en-US" altLang="zh-CN" sz="2000" b="1" dirty="0">
                <a:latin typeface="微软雅黑" panose="020B0503020204020204" pitchFamily="34" charset="-122"/>
                <a:ea typeface="微软雅黑" panose="020B0503020204020204" pitchFamily="34" charset="-122"/>
              </a:rPr>
              <a:t>();</a:t>
            </a:r>
          </a:p>
          <a:p>
            <a:pPr eaLnBrk="1" hangingPunct="1">
              <a:lnSpc>
                <a:spcPct val="90000"/>
              </a:lnSpc>
              <a:spcBef>
                <a:spcPct val="0"/>
              </a:spcBef>
              <a:buFontTx/>
              <a:buNone/>
              <a:defRPr/>
            </a:pPr>
            <a:r>
              <a:rPr lang="en-US" altLang="zh-CN" sz="2000" b="1" dirty="0">
                <a:latin typeface="微软雅黑" panose="020B0503020204020204" pitchFamily="34" charset="-122"/>
                <a:ea typeface="微软雅黑" panose="020B0503020204020204" pitchFamily="34" charset="-122"/>
              </a:rPr>
              <a:t>Observer c = new </a:t>
            </a:r>
            <a:r>
              <a:rPr lang="en-US" altLang="zh-CN" sz="2000" b="1" dirty="0" err="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rPr>
              <a:t>CelsiusGUI</a:t>
            </a:r>
            <a:r>
              <a:rPr lang="en-US" altLang="zh-CN" sz="2000" b="1" dirty="0">
                <a:latin typeface="微软雅黑" panose="020B0503020204020204" pitchFamily="34" charset="-122"/>
                <a:ea typeface="微软雅黑" panose="020B0503020204020204" pitchFamily="34" charset="-122"/>
              </a:rPr>
              <a:t>();</a:t>
            </a:r>
          </a:p>
          <a:p>
            <a:pPr eaLnBrk="1" hangingPunct="1">
              <a:lnSpc>
                <a:spcPct val="90000"/>
              </a:lnSpc>
              <a:spcBef>
                <a:spcPct val="0"/>
              </a:spcBef>
              <a:buFontTx/>
              <a:buNone/>
              <a:defRPr/>
            </a:pPr>
            <a:r>
              <a:rPr lang="en-US" altLang="zh-CN" sz="2000" b="1" dirty="0" err="1">
                <a:solidFill>
                  <a:srgbClr val="0000CC"/>
                </a:solidFill>
                <a:latin typeface="微软雅黑" panose="020B0503020204020204" pitchFamily="34" charset="-122"/>
                <a:ea typeface="微软雅黑" panose="020B0503020204020204" pitchFamily="34" charset="-122"/>
              </a:rPr>
              <a:t>t.addObserver</a:t>
            </a:r>
            <a:r>
              <a:rPr lang="en-US" altLang="zh-CN" sz="2000" b="1" dirty="0">
                <a:solidFill>
                  <a:srgbClr val="0000CC"/>
                </a:solidFill>
                <a:latin typeface="微软雅黑" panose="020B0503020204020204" pitchFamily="34" charset="-122"/>
                <a:ea typeface="微软雅黑" panose="020B0503020204020204" pitchFamily="34" charset="-122"/>
              </a:rPr>
              <a:t>(c);</a:t>
            </a:r>
          </a:p>
        </p:txBody>
      </p:sp>
      <p:sp>
        <p:nvSpPr>
          <p:cNvPr id="43025" name="Line 44"/>
          <p:cNvSpPr>
            <a:spLocks noChangeShapeType="1"/>
          </p:cNvSpPr>
          <p:nvPr/>
        </p:nvSpPr>
        <p:spPr bwMode="auto">
          <a:xfrm>
            <a:off x="4330700" y="1186763"/>
            <a:ext cx="938211" cy="0"/>
          </a:xfrm>
          <a:prstGeom prst="line">
            <a:avLst/>
          </a:prstGeom>
          <a:noFill/>
          <a:ln w="254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026" name="Rectangle 41"/>
          <p:cNvSpPr>
            <a:spLocks noChangeArrowheads="1"/>
          </p:cNvSpPr>
          <p:nvPr/>
        </p:nvSpPr>
        <p:spPr bwMode="auto">
          <a:xfrm>
            <a:off x="2638426" y="829291"/>
            <a:ext cx="1655763" cy="612000"/>
          </a:xfrm>
          <a:prstGeom prst="rect">
            <a:avLst/>
          </a:prstGeom>
          <a:solidFill>
            <a:srgbClr val="92D050">
              <a:alpha val="49000"/>
            </a:srgbClr>
          </a:solidFill>
          <a:ln w="12700">
            <a:solidFill>
              <a:schemeClr val="tx1"/>
            </a:solidFill>
            <a:miter lim="800000"/>
            <a:headEnd type="none" w="sm" len="sm"/>
            <a:tailEnd type="none" w="sm" len="sm"/>
          </a:ln>
        </p:spPr>
        <p:txBody>
          <a:bodyPr wrap="none" anchor="ctr"/>
          <a:lstStyle/>
          <a:p>
            <a:pPr algn="ctr"/>
            <a:r>
              <a:rPr lang="en-US" altLang="zh-CN" sz="2800" b="1">
                <a:latin typeface="微软雅黑" panose="020B0503020204020204" pitchFamily="34" charset="-122"/>
                <a:ea typeface="微软雅黑" panose="020B0503020204020204" pitchFamily="34" charset="-122"/>
              </a:rPr>
              <a:t>Client</a:t>
            </a:r>
          </a:p>
        </p:txBody>
      </p:sp>
      <p:cxnSp>
        <p:nvCxnSpPr>
          <p:cNvPr id="43028" name="直接连接符 22"/>
          <p:cNvCxnSpPr>
            <a:cxnSpLocks noChangeShapeType="1"/>
          </p:cNvCxnSpPr>
          <p:nvPr/>
        </p:nvCxnSpPr>
        <p:spPr bwMode="auto">
          <a:xfrm flipH="1">
            <a:off x="610997" y="1224758"/>
            <a:ext cx="2016000" cy="246"/>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43029" name="直接连接符 23"/>
          <p:cNvCxnSpPr>
            <a:cxnSpLocks noChangeShapeType="1"/>
          </p:cNvCxnSpPr>
          <p:nvPr/>
        </p:nvCxnSpPr>
        <p:spPr bwMode="auto">
          <a:xfrm>
            <a:off x="610998" y="1239267"/>
            <a:ext cx="0" cy="1379316"/>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43030" name="直接箭头连接符 24"/>
          <p:cNvCxnSpPr>
            <a:cxnSpLocks noChangeShapeType="1"/>
          </p:cNvCxnSpPr>
          <p:nvPr/>
        </p:nvCxnSpPr>
        <p:spPr bwMode="auto">
          <a:xfrm>
            <a:off x="610998" y="2618583"/>
            <a:ext cx="382519" cy="0"/>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sp>
        <p:nvSpPr>
          <p:cNvPr id="26" name="Rectangle 6"/>
          <p:cNvSpPr>
            <a:spLocks noChangeArrowheads="1"/>
          </p:cNvSpPr>
          <p:nvPr/>
        </p:nvSpPr>
        <p:spPr bwMode="auto">
          <a:xfrm>
            <a:off x="2063750" y="4264026"/>
            <a:ext cx="2952750" cy="46672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 (</a:t>
            </a:r>
            <a:r>
              <a:rPr lang="zh-CN" altLang="en-US"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观察者对象</a:t>
            </a:r>
            <a:r>
              <a:rPr lang="en-US" altLang="zh-CN" sz="2400" b="1">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sp>
        <p:nvSpPr>
          <p:cNvPr id="27" name="Rectangle 11"/>
          <p:cNvSpPr>
            <a:spLocks noChangeArrowheads="1"/>
          </p:cNvSpPr>
          <p:nvPr/>
        </p:nvSpPr>
        <p:spPr bwMode="auto">
          <a:xfrm>
            <a:off x="6024564" y="3740150"/>
            <a:ext cx="4958284" cy="401638"/>
          </a:xfrm>
          <a:prstGeom prst="rect">
            <a:avLst/>
          </a:prstGeom>
          <a:solidFill>
            <a:schemeClr val="bg1"/>
          </a:solidFill>
          <a:ln w="12700">
            <a:solidFill>
              <a:schemeClr val="tx1"/>
            </a:solidFill>
            <a:miter lim="800000"/>
            <a:headEnd type="none" w="sm" len="sm"/>
            <a:tailEnd type="none" w="sm" len="sm"/>
          </a:ln>
          <a:effectLst/>
        </p:spPr>
        <p:txBody>
          <a:bodyPr wrap="none" lIns="0" tIns="0" rIns="0" bIns="0" anchor="ctr"/>
          <a:lstStyle/>
          <a:p>
            <a:pPr algn="ctr">
              <a:defRPr/>
            </a:pP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主题对象</a:t>
            </a:r>
            <a:r>
              <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event</a:t>
            </a:r>
            <a:r>
              <a:rPr lang="zh-CN" altLang="en-US"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（事件对象）</a:t>
            </a:r>
            <a:endParaRPr lang="en-US" altLang="zh-CN" sz="20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27"/>
          <p:cNvGrpSpPr>
            <a:grpSpLocks/>
          </p:cNvGrpSpPr>
          <p:nvPr/>
        </p:nvGrpSpPr>
        <p:grpSpPr bwMode="auto">
          <a:xfrm>
            <a:off x="5359401" y="3027363"/>
            <a:ext cx="760413" cy="1350962"/>
            <a:chOff x="3835028" y="2738512"/>
            <a:chExt cx="760199" cy="1350988"/>
          </a:xfrm>
        </p:grpSpPr>
        <p:cxnSp>
          <p:nvCxnSpPr>
            <p:cNvPr id="43034" name="直接连接符 28"/>
            <p:cNvCxnSpPr>
              <a:cxnSpLocks noChangeShapeType="1"/>
            </p:cNvCxnSpPr>
            <p:nvPr/>
          </p:nvCxnSpPr>
          <p:spPr bwMode="auto">
            <a:xfrm>
              <a:off x="3928120" y="2912244"/>
              <a:ext cx="0" cy="1161702"/>
            </a:xfrm>
            <a:prstGeom prst="line">
              <a:avLst/>
            </a:prstGeom>
            <a:noFill/>
            <a:ln w="31750">
              <a:solidFill>
                <a:srgbClr val="0000CC"/>
              </a:solidFill>
              <a:round/>
              <a:headEnd type="none" w="sm" len="sm"/>
              <a:tailEnd type="none" w="sm" len="sm"/>
            </a:ln>
            <a:extLst>
              <a:ext uri="{909E8E84-426E-40DD-AFC4-6F175D3DCCD1}">
                <a14:hiddenFill xmlns:a14="http://schemas.microsoft.com/office/drawing/2010/main">
                  <a:noFill/>
                </a14:hiddenFill>
              </a:ext>
            </a:extLst>
          </p:spPr>
        </p:cxnSp>
        <p:cxnSp>
          <p:nvCxnSpPr>
            <p:cNvPr id="43035" name="直接箭头连接符 29"/>
            <p:cNvCxnSpPr>
              <a:cxnSpLocks noChangeShapeType="1"/>
            </p:cNvCxnSpPr>
            <p:nvPr/>
          </p:nvCxnSpPr>
          <p:spPr bwMode="auto">
            <a:xfrm flipV="1">
              <a:off x="3911227" y="4073947"/>
              <a:ext cx="684000" cy="15553"/>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sp>
          <p:nvSpPr>
            <p:cNvPr id="43036" name="椭圆 30"/>
            <p:cNvSpPr>
              <a:spLocks noChangeArrowheads="1"/>
            </p:cNvSpPr>
            <p:nvPr/>
          </p:nvSpPr>
          <p:spPr bwMode="auto">
            <a:xfrm>
              <a:off x="3835028" y="2738512"/>
              <a:ext cx="180000" cy="180000"/>
            </a:xfrm>
            <a:prstGeom prst="ellipse">
              <a:avLst/>
            </a:prstGeom>
            <a:solidFill>
              <a:schemeClr val="bg1"/>
            </a:solidFill>
            <a:ln w="31750">
              <a:solidFill>
                <a:srgbClr val="0000CC"/>
              </a:solidFill>
              <a:round/>
              <a:headEnd type="none" w="sm" len="sm"/>
              <a:tailEnd type="none" w="sm" len="sm"/>
            </a:ln>
          </p:spPr>
          <p:txBody>
            <a:bodyPr wrap="none"/>
            <a:lstStyle/>
            <a:p>
              <a:endParaRPr lang="zh-CN" altLang="en-US"/>
            </a:p>
          </p:txBody>
        </p:sp>
      </p:grpSp>
      <p:grpSp>
        <p:nvGrpSpPr>
          <p:cNvPr id="5" name="组合 31"/>
          <p:cNvGrpSpPr>
            <a:grpSpLocks/>
          </p:cNvGrpSpPr>
          <p:nvPr/>
        </p:nvGrpSpPr>
        <p:grpSpPr bwMode="auto">
          <a:xfrm>
            <a:off x="7896225" y="4497389"/>
            <a:ext cx="503238" cy="733425"/>
            <a:chOff x="6372200" y="4209182"/>
            <a:chExt cx="504056" cy="731986"/>
          </a:xfrm>
        </p:grpSpPr>
        <p:sp>
          <p:nvSpPr>
            <p:cNvPr id="33" name="Text Box 38"/>
            <p:cNvSpPr txBox="1">
              <a:spLocks noChangeArrowheads="1"/>
            </p:cNvSpPr>
            <p:nvPr/>
          </p:nvSpPr>
          <p:spPr bwMode="auto">
            <a:xfrm>
              <a:off x="6372200" y="4480111"/>
              <a:ext cx="504056" cy="461057"/>
            </a:xfrm>
            <a:prstGeom prst="rect">
              <a:avLst/>
            </a:prstGeom>
            <a:noFill/>
            <a:ln>
              <a:noFill/>
            </a:ln>
            <a:effectLst/>
          </p:spPr>
          <p:txBody>
            <a:bodyPr>
              <a:spAutoFit/>
            </a:bodyPr>
            <a:lstStyle/>
            <a:p>
              <a:pPr>
                <a:spcBef>
                  <a:spcPct val="50000"/>
                </a:spcBef>
                <a:defRPr/>
              </a:pP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t</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3039" name="直接箭头连接符 33"/>
            <p:cNvCxnSpPr>
              <a:cxnSpLocks noChangeShapeType="1"/>
            </p:cNvCxnSpPr>
            <p:nvPr/>
          </p:nvCxnSpPr>
          <p:spPr bwMode="auto">
            <a:xfrm flipV="1">
              <a:off x="6551575" y="4209182"/>
              <a:ext cx="0" cy="365274"/>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grpSp>
        <p:nvGrpSpPr>
          <p:cNvPr id="6" name="组合 34"/>
          <p:cNvGrpSpPr>
            <a:grpSpLocks/>
          </p:cNvGrpSpPr>
          <p:nvPr/>
        </p:nvGrpSpPr>
        <p:grpSpPr bwMode="auto">
          <a:xfrm>
            <a:off x="9285289" y="4479925"/>
            <a:ext cx="1050925" cy="706438"/>
            <a:chOff x="7761560" y="4191496"/>
            <a:chExt cx="1050404" cy="706586"/>
          </a:xfrm>
        </p:grpSpPr>
        <p:sp>
          <p:nvSpPr>
            <p:cNvPr id="36" name="Text Box 38"/>
            <p:cNvSpPr txBox="1">
              <a:spLocks noChangeArrowheads="1"/>
            </p:cNvSpPr>
            <p:nvPr/>
          </p:nvSpPr>
          <p:spPr bwMode="auto">
            <a:xfrm>
              <a:off x="7761560" y="4436022"/>
              <a:ext cx="1050404" cy="462060"/>
            </a:xfrm>
            <a:prstGeom prst="rect">
              <a:avLst/>
            </a:prstGeom>
            <a:noFill/>
            <a:ln>
              <a:noFill/>
            </a:ln>
            <a:effectLst/>
          </p:spPr>
          <p:txBody>
            <a:bodyPr>
              <a:spAutoFit/>
            </a:bodyPr>
            <a:lstStyle/>
            <a:p>
              <a:pPr>
                <a:spcBef>
                  <a:spcPct val="50000"/>
                </a:spcBef>
                <a:defRPr/>
              </a:pPr>
              <a:r>
                <a:rPr lang="en-US" altLang="zh-CN" sz="2400" b="1" dirty="0">
                  <a:latin typeface="微软雅黑" panose="020B0503020204020204" pitchFamily="34" charset="-122"/>
                  <a:ea typeface="微软雅黑" panose="020B0503020204020204" pitchFamily="34" charset="-122"/>
                </a:rPr>
                <a:t>event</a:t>
              </a:r>
              <a:endParaRPr lang="en-US" altLang="zh-CN"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3042" name="直接箭头连接符 36"/>
            <p:cNvCxnSpPr>
              <a:cxnSpLocks noChangeShapeType="1"/>
            </p:cNvCxnSpPr>
            <p:nvPr/>
          </p:nvCxnSpPr>
          <p:spPr bwMode="auto">
            <a:xfrm flipV="1">
              <a:off x="8178043" y="4191496"/>
              <a:ext cx="0" cy="365274"/>
            </a:xfrm>
            <a:prstGeom prst="straightConnector1">
              <a:avLst/>
            </a:prstGeom>
            <a:noFill/>
            <a:ln w="31750">
              <a:solidFill>
                <a:srgbClr val="0000CC"/>
              </a:solidFill>
              <a:round/>
              <a:headEnd type="none" w="sm" len="sm"/>
              <a:tailEnd type="arrow" w="med" len="med"/>
            </a:ln>
            <a:extLst>
              <a:ext uri="{909E8E84-426E-40DD-AFC4-6F175D3DCCD1}">
                <a14:hiddenFill xmlns:a14="http://schemas.microsoft.com/office/drawing/2010/main">
                  <a:noFill/>
                </a14:hiddenFill>
              </a:ext>
            </a:extLst>
          </p:spPr>
        </p:cxnSp>
      </p:grpSp>
      <p:sp>
        <p:nvSpPr>
          <p:cNvPr id="43043" name="矩形 37"/>
          <p:cNvSpPr>
            <a:spLocks noChangeArrowheads="1"/>
          </p:cNvSpPr>
          <p:nvPr/>
        </p:nvSpPr>
        <p:spPr bwMode="auto">
          <a:xfrm>
            <a:off x="2333626" y="5848351"/>
            <a:ext cx="7477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ea typeface="黑体" panose="02010609060101010101" pitchFamily="49" charset="-122"/>
              </a:rPr>
              <a:t>利用</a:t>
            </a:r>
            <a:r>
              <a:rPr lang="en-US" altLang="zh-CN" sz="2400" b="1">
                <a:ea typeface="黑体" panose="02010609060101010101" pitchFamily="49" charset="-122"/>
              </a:rPr>
              <a:t>Java</a:t>
            </a:r>
            <a:r>
              <a:rPr lang="zh-CN" altLang="en-US" sz="2400" b="1">
                <a:ea typeface="黑体" panose="02010609060101010101" pitchFamily="49" charset="-122"/>
              </a:rPr>
              <a:t>提供的类与接口与观察者模式计的温度转换程序的典型交互</a:t>
            </a:r>
          </a:p>
        </p:txBody>
      </p:sp>
      <p:sp>
        <p:nvSpPr>
          <p:cNvPr id="37" name="矩形 36"/>
          <p:cNvSpPr/>
          <p:nvPr/>
        </p:nvSpPr>
        <p:spPr>
          <a:xfrm>
            <a:off x="1919288" y="158751"/>
            <a:ext cx="8208962" cy="461963"/>
          </a:xfrm>
          <a:prstGeom prst="rect">
            <a:avLst/>
          </a:prstGeom>
        </p:spPr>
        <p:txBody>
          <a:bodyPr>
            <a:spAutoFit/>
          </a:bodyPr>
          <a:lstStyle/>
          <a:p>
            <a:pPr algn="ctr">
              <a:defRPr/>
            </a:pPr>
            <a:r>
              <a:rPr lang="en-US" altLang="zh-CN" sz="24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3878191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 calcmode="lin" valueType="num">
                                      <p:cBhvr additive="base">
                                        <p:cTn id="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additive="base">
                                        <p:cTn id="1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
                                            <p:txEl>
                                              <p:pRg st="0" end="0"/>
                                            </p:txEl>
                                          </p:spTgt>
                                        </p:tgtEl>
                                        <p:attrNameLst>
                                          <p:attrName>style.visibility</p:attrName>
                                        </p:attrNameLst>
                                      </p:cBhvr>
                                      <p:to>
                                        <p:strVal val="visible"/>
                                      </p:to>
                                    </p:set>
                                    <p:anim calcmode="lin" valueType="num">
                                      <p:cBhvr additive="base">
                                        <p:cTn id="3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4"/>
          <p:cNvSpPr>
            <a:spLocks noGrp="1" noChangeArrowheads="1"/>
          </p:cNvSpPr>
          <p:nvPr>
            <p:ph idx="1"/>
          </p:nvPr>
        </p:nvSpPr>
        <p:spPr>
          <a:xfrm>
            <a:off x="562708" y="1326382"/>
            <a:ext cx="11224008" cy="4662435"/>
          </a:xfrm>
        </p:spPr>
        <p:txBody>
          <a:bodyPr vert="horz" lIns="0" tIns="45720" rIns="0" bIns="45720" rtlCol="0">
            <a:normAutofit/>
          </a:bodyPr>
          <a:lstStyle/>
          <a:p>
            <a:pPr marL="457200" indent="-457200">
              <a:lnSpc>
                <a:spcPct val="120000"/>
              </a:lnSpc>
              <a:spcBef>
                <a:spcPts val="600"/>
              </a:spcBef>
            </a:pPr>
            <a:r>
              <a:rPr lang="zh-CN" altLang="en-US" sz="2600" b="1" dirty="0">
                <a:solidFill>
                  <a:srgbClr val="0000CC"/>
                </a:solidFill>
                <a:latin typeface="微软雅黑" panose="020B0503020204020204" pitchFamily="34" charset="-122"/>
                <a:ea typeface="微软雅黑" panose="020B0503020204020204" pitchFamily="34" charset="-122"/>
              </a:rPr>
              <a:t>客户类</a:t>
            </a:r>
            <a:r>
              <a:rPr lang="en-US" altLang="zh-CN" sz="2600" b="1" dirty="0">
                <a:latin typeface="微软雅黑" panose="020B0503020204020204" pitchFamily="34" charset="-122"/>
                <a:ea typeface="微软雅黑" panose="020B0503020204020204" pitchFamily="34" charset="-122"/>
              </a:rPr>
              <a:t>. </a:t>
            </a:r>
            <a:r>
              <a:rPr lang="zh-CN" altLang="en-US" sz="2600" b="1" dirty="0" smtClean="0">
                <a:latin typeface="微软雅黑" panose="020B0503020204020204" pitchFamily="34" charset="-122"/>
                <a:ea typeface="微软雅黑" panose="020B0503020204020204" pitchFamily="34" charset="-122"/>
              </a:rPr>
              <a:t>在</a:t>
            </a:r>
            <a:r>
              <a:rPr lang="en-US" altLang="zh-CN" sz="2600" b="1" dirty="0">
                <a:latin typeface="微软雅黑" panose="020B0503020204020204" pitchFamily="34" charset="-122"/>
                <a:ea typeface="微软雅黑" panose="020B0503020204020204" pitchFamily="34" charset="-122"/>
              </a:rPr>
              <a:t>Client</a:t>
            </a:r>
            <a:r>
              <a:rPr lang="zh-CN" altLang="en-US" sz="2600" b="1" dirty="0">
                <a:latin typeface="微软雅黑" panose="020B0503020204020204" pitchFamily="34" charset="-122"/>
                <a:ea typeface="微软雅黑" panose="020B0503020204020204" pitchFamily="34" charset="-122"/>
              </a:rPr>
              <a:t>类中，使用</a:t>
            </a:r>
            <a:r>
              <a:rPr lang="en-US" altLang="zh-CN" sz="2600" b="1" dirty="0" err="1" smtClean="0">
                <a:latin typeface="微软雅黑" panose="020B0503020204020204" pitchFamily="34" charset="-122"/>
                <a:ea typeface="微软雅黑" panose="020B0503020204020204" pitchFamily="34" charset="-122"/>
              </a:rPr>
              <a:t>addObserver</a:t>
            </a:r>
            <a:r>
              <a:rPr lang="en-US" altLang="zh-CN" sz="2600" b="1" dirty="0" smtClean="0">
                <a:latin typeface="微软雅黑" panose="020B0503020204020204" pitchFamily="34" charset="-122"/>
                <a:ea typeface="微软雅黑" panose="020B0503020204020204" pitchFamily="34" charset="-122"/>
              </a:rPr>
              <a:t>(</a:t>
            </a:r>
            <a:r>
              <a:rPr lang="en-US" altLang="zh-CN" sz="2600" b="1" dirty="0" err="1">
                <a:solidFill>
                  <a:srgbClr val="0000CC"/>
                </a:solidFill>
                <a:latin typeface="微软雅黑" panose="020B0503020204020204" pitchFamily="34" charset="-122"/>
                <a:ea typeface="微软雅黑" panose="020B0503020204020204" pitchFamily="34" charset="-122"/>
              </a:rPr>
              <a:t>observer:Observer</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将</a:t>
            </a:r>
            <a:r>
              <a:rPr lang="zh-CN" altLang="en-US" sz="2600" b="1" dirty="0">
                <a:latin typeface="微软雅黑" panose="020B0503020204020204" pitchFamily="34" charset="-122"/>
                <a:ea typeface="微软雅黑" panose="020B0503020204020204" pitchFamily="34" charset="-122"/>
              </a:rPr>
              <a:t>观察者</a:t>
            </a:r>
            <a:r>
              <a:rPr lang="en-US" altLang="zh-CN" sz="2600" b="1" dirty="0" err="1">
                <a:latin typeface="微软雅黑" panose="020B0503020204020204" pitchFamily="34" charset="-122"/>
                <a:ea typeface="微软雅黑" panose="020B0503020204020204" pitchFamily="34" charset="-122"/>
              </a:rPr>
              <a:t>CelsiusGUI</a:t>
            </a:r>
            <a:r>
              <a:rPr lang="zh-CN" altLang="en-US" sz="2600" b="1" dirty="0">
                <a:latin typeface="微软雅黑" panose="020B0503020204020204" pitchFamily="34" charset="-122"/>
                <a:ea typeface="微软雅黑" panose="020B0503020204020204" pitchFamily="34" charset="-122"/>
              </a:rPr>
              <a:t>、</a:t>
            </a:r>
            <a:r>
              <a:rPr lang="en-US" altLang="zh-CN" sz="2600" b="1" dirty="0" err="1">
                <a:latin typeface="微软雅黑" panose="020B0503020204020204" pitchFamily="34" charset="-122"/>
                <a:ea typeface="微软雅黑" panose="020B0503020204020204" pitchFamily="34" charset="-122"/>
              </a:rPr>
              <a:t>FahrenheitGUI</a:t>
            </a:r>
            <a:r>
              <a:rPr lang="zh-CN" altLang="en-US" sz="2600" b="1" dirty="0">
                <a:latin typeface="微软雅黑" panose="020B0503020204020204" pitchFamily="34" charset="-122"/>
                <a:ea typeface="微软雅黑" panose="020B0503020204020204" pitchFamily="34" charset="-122"/>
              </a:rPr>
              <a:t>和</a:t>
            </a:r>
            <a:r>
              <a:rPr lang="en-US" altLang="zh-CN" sz="2600" b="1" dirty="0" err="1">
                <a:latin typeface="微软雅黑" panose="020B0503020204020204" pitchFamily="34" charset="-122"/>
                <a:ea typeface="微软雅黑" panose="020B0503020204020204" pitchFamily="34" charset="-122"/>
              </a:rPr>
              <a:t>KelvinGUI</a:t>
            </a:r>
            <a:r>
              <a:rPr lang="zh-CN" altLang="en-US" sz="2600" b="1" dirty="0">
                <a:latin typeface="微软雅黑" panose="020B0503020204020204" pitchFamily="34" charset="-122"/>
                <a:ea typeface="微软雅黑" panose="020B0503020204020204" pitchFamily="34" charset="-122"/>
              </a:rPr>
              <a:t>添加到</a:t>
            </a:r>
            <a:r>
              <a:rPr lang="en-US" altLang="zh-CN" sz="2600" b="1" dirty="0" err="1">
                <a:latin typeface="微软雅黑" panose="020B0503020204020204" pitchFamily="34" charset="-122"/>
                <a:ea typeface="微软雅黑" panose="020B0503020204020204" pitchFamily="34" charset="-122"/>
              </a:rPr>
              <a:t>TemperatureGUI</a:t>
            </a:r>
            <a:r>
              <a:rPr lang="zh-CN" altLang="en-US" sz="2600" b="1" dirty="0" smtClean="0">
                <a:latin typeface="微软雅黑" panose="020B0503020204020204" pitchFamily="34" charset="-122"/>
                <a:ea typeface="微软雅黑" panose="020B0503020204020204" pitchFamily="34" charset="-122"/>
              </a:rPr>
              <a:t>对象。</a:t>
            </a:r>
            <a:endParaRPr lang="en-US" altLang="zh-CN" sz="2600" b="1" dirty="0">
              <a:latin typeface="微软雅黑" panose="020B0503020204020204" pitchFamily="34" charset="-122"/>
              <a:ea typeface="微软雅黑" panose="020B0503020204020204" pitchFamily="34" charset="-122"/>
            </a:endParaRPr>
          </a:p>
          <a:p>
            <a:pPr marL="457200" indent="-457200">
              <a:lnSpc>
                <a:spcPct val="120000"/>
              </a:lnSpc>
              <a:spcBef>
                <a:spcPts val="600"/>
              </a:spcBef>
            </a:pPr>
            <a:r>
              <a:rPr lang="zh-CN" altLang="en-US" sz="2600" b="1" dirty="0">
                <a:solidFill>
                  <a:srgbClr val="0000CC"/>
                </a:solidFill>
                <a:latin typeface="微软雅黑" panose="020B0503020204020204" pitchFamily="34" charset="-122"/>
                <a:ea typeface="微软雅黑" panose="020B0503020204020204" pitchFamily="34" charset="-122"/>
              </a:rPr>
              <a:t>被观察类</a:t>
            </a:r>
            <a:r>
              <a:rPr lang="en-US" altLang="zh-CN" sz="2600" b="1" dirty="0" smtClean="0">
                <a:latin typeface="微软雅黑" panose="020B0503020204020204" pitchFamily="34" charset="-122"/>
                <a:ea typeface="微软雅黑" panose="020B0503020204020204" pitchFamily="34" charset="-122"/>
              </a:rPr>
              <a:t>. </a:t>
            </a:r>
            <a:r>
              <a:rPr lang="zh-CN" altLang="en-US" sz="2600" b="1" dirty="0" smtClean="0">
                <a:latin typeface="微软雅黑" panose="020B0503020204020204" pitchFamily="34" charset="-122"/>
                <a:ea typeface="微软雅黑" panose="020B0503020204020204" pitchFamily="34" charset="-122"/>
              </a:rPr>
              <a:t>在</a:t>
            </a:r>
            <a:r>
              <a:rPr lang="zh-CN" altLang="en-US" sz="2600" b="1" dirty="0">
                <a:latin typeface="微软雅黑" panose="020B0503020204020204" pitchFamily="34" charset="-122"/>
                <a:ea typeface="微软雅黑" panose="020B0503020204020204" pitchFamily="34" charset="-122"/>
              </a:rPr>
              <a:t>类</a:t>
            </a:r>
            <a:r>
              <a:rPr lang="en-US" altLang="zh-CN" sz="2600" b="1" dirty="0" err="1">
                <a:latin typeface="微软雅黑" panose="020B0503020204020204" pitchFamily="34" charset="-122"/>
                <a:ea typeface="微软雅黑" panose="020B0503020204020204" pitchFamily="34" charset="-122"/>
              </a:rPr>
              <a:t>TempGUI</a:t>
            </a:r>
            <a:r>
              <a:rPr lang="zh-CN" altLang="en-US" sz="2600" b="1" dirty="0">
                <a:latin typeface="微软雅黑" panose="020B0503020204020204" pitchFamily="34" charset="-122"/>
                <a:ea typeface="微软雅黑" panose="020B0503020204020204" pitchFamily="34" charset="-122"/>
              </a:rPr>
              <a:t>中，使用</a:t>
            </a:r>
            <a:r>
              <a:rPr lang="en-US" altLang="zh-CN" sz="2600" b="1" dirty="0" err="1" smtClean="0">
                <a:latin typeface="微软雅黑" panose="020B0503020204020204" pitchFamily="34" charset="-122"/>
                <a:ea typeface="微软雅黑" panose="020B0503020204020204" pitchFamily="34" charset="-122"/>
              </a:rPr>
              <a:t>setChanged</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和</a:t>
            </a:r>
            <a:r>
              <a:rPr lang="en-US" altLang="zh-CN" sz="2600" b="1" dirty="0" err="1" smtClean="0">
                <a:latin typeface="微软雅黑" panose="020B0503020204020204" pitchFamily="34" charset="-122"/>
                <a:ea typeface="微软雅黑" panose="020B0503020204020204" pitchFamily="34" charset="-122"/>
              </a:rPr>
              <a:t>notifyObservers</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一起</a:t>
            </a:r>
            <a:r>
              <a:rPr lang="zh-CN" altLang="en-US" sz="2600" b="1" dirty="0">
                <a:latin typeface="微软雅黑" panose="020B0503020204020204" pitchFamily="34" charset="-122"/>
                <a:ea typeface="微软雅黑" panose="020B0503020204020204" pitchFamily="34" charset="-122"/>
              </a:rPr>
              <a:t>通知观察者对象温度</a:t>
            </a:r>
            <a:r>
              <a:rPr lang="en-US" altLang="zh-CN" sz="2600" b="1" dirty="0">
                <a:latin typeface="微软雅黑" panose="020B0503020204020204" pitchFamily="34" charset="-122"/>
                <a:ea typeface="微软雅黑" panose="020B0503020204020204" pitchFamily="34" charset="-122"/>
              </a:rPr>
              <a:t>GUI</a:t>
            </a:r>
            <a:r>
              <a:rPr lang="zh-CN" altLang="en-US" sz="2600" b="1" dirty="0">
                <a:latin typeface="微软雅黑" panose="020B0503020204020204" pitchFamily="34" charset="-122"/>
                <a:ea typeface="微软雅黑" panose="020B0503020204020204" pitchFamily="34" charset="-122"/>
              </a:rPr>
              <a:t>的状态已经改变，并且那么将自动调用</a:t>
            </a:r>
            <a:r>
              <a:rPr lang="en-US" altLang="zh-CN" sz="2600" b="1" dirty="0" err="1">
                <a:latin typeface="微软雅黑" panose="020B0503020204020204" pitchFamily="34" charset="-122"/>
                <a:ea typeface="微软雅黑" panose="020B0503020204020204" pitchFamily="34" charset="-122"/>
              </a:rPr>
              <a:t>CelsiusGUI</a:t>
            </a:r>
            <a:r>
              <a:rPr lang="zh-CN" altLang="en-US" sz="2600" b="1" dirty="0">
                <a:latin typeface="微软雅黑" panose="020B0503020204020204" pitchFamily="34" charset="-122"/>
                <a:ea typeface="微软雅黑" panose="020B0503020204020204" pitchFamily="34" charset="-122"/>
              </a:rPr>
              <a:t>、</a:t>
            </a:r>
            <a:r>
              <a:rPr lang="en-US" altLang="zh-CN" sz="2600" b="1" dirty="0" err="1">
                <a:latin typeface="微软雅黑" panose="020B0503020204020204" pitchFamily="34" charset="-122"/>
                <a:ea typeface="微软雅黑" panose="020B0503020204020204" pitchFamily="34" charset="-122"/>
              </a:rPr>
              <a:t>FahrenheitGUI</a:t>
            </a:r>
            <a:r>
              <a:rPr lang="zh-CN" altLang="en-US" sz="2600" b="1" dirty="0">
                <a:latin typeface="微软雅黑" panose="020B0503020204020204" pitchFamily="34" charset="-122"/>
                <a:ea typeface="微软雅黑" panose="020B0503020204020204" pitchFamily="34" charset="-122"/>
              </a:rPr>
              <a:t>和</a:t>
            </a:r>
            <a:r>
              <a:rPr lang="en-US" altLang="zh-CN" sz="2600" b="1" dirty="0" err="1">
                <a:latin typeface="微软雅黑" panose="020B0503020204020204" pitchFamily="34" charset="-122"/>
                <a:ea typeface="微软雅黑" panose="020B0503020204020204" pitchFamily="34" charset="-122"/>
              </a:rPr>
              <a:t>KelvinGUI</a:t>
            </a:r>
            <a:r>
              <a:rPr lang="zh-CN" altLang="en-US" sz="2600" b="1" dirty="0">
                <a:latin typeface="微软雅黑" panose="020B0503020204020204" pitchFamily="34" charset="-122"/>
                <a:ea typeface="微软雅黑" panose="020B0503020204020204" pitchFamily="34" charset="-122"/>
              </a:rPr>
              <a:t>对象中</a:t>
            </a:r>
            <a:r>
              <a:rPr lang="zh-CN" altLang="en-US" sz="2600" b="1" dirty="0" smtClean="0">
                <a:latin typeface="微软雅黑" panose="020B0503020204020204" pitchFamily="34" charset="-122"/>
                <a:ea typeface="微软雅黑" panose="020B0503020204020204" pitchFamily="34" charset="-122"/>
              </a:rPr>
              <a:t>的</a:t>
            </a:r>
            <a:endParaRPr lang="en-US" altLang="zh-CN" sz="2600" b="1" dirty="0" smtClean="0">
              <a:latin typeface="微软雅黑" panose="020B0503020204020204" pitchFamily="34" charset="-122"/>
              <a:ea typeface="微软雅黑" panose="020B0503020204020204" pitchFamily="34" charset="-122"/>
            </a:endParaRPr>
          </a:p>
          <a:p>
            <a:pPr marL="0" indent="0" algn="ctr">
              <a:lnSpc>
                <a:spcPct val="120000"/>
              </a:lnSpc>
              <a:spcBef>
                <a:spcPts val="600"/>
              </a:spcBef>
              <a:buNone/>
            </a:pPr>
            <a:r>
              <a:rPr lang="en-US" altLang="zh-CN" sz="2600" b="1" dirty="0">
                <a:latin typeface="微软雅黑" panose="020B0503020204020204" pitchFamily="34" charset="-122"/>
                <a:ea typeface="微软雅黑" panose="020B0503020204020204" pitchFamily="34" charset="-122"/>
              </a:rPr>
              <a:t>u</a:t>
            </a:r>
            <a:r>
              <a:rPr lang="en-US" altLang="zh-CN" sz="2600" b="1" dirty="0" smtClean="0">
                <a:latin typeface="微软雅黑" panose="020B0503020204020204" pitchFamily="34" charset="-122"/>
                <a:ea typeface="微软雅黑" panose="020B0503020204020204" pitchFamily="34" charset="-122"/>
              </a:rPr>
              <a:t>pdate(o: Observable</a:t>
            </a:r>
            <a:r>
              <a:rPr lang="zh-CN" altLang="en-US" sz="2600" b="1" dirty="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e</a:t>
            </a:r>
            <a:r>
              <a:rPr lang="en-US" altLang="zh-CN" sz="2600" b="1" dirty="0" smtClean="0">
                <a:latin typeface="微软雅黑" panose="020B0503020204020204" pitchFamily="34" charset="-122"/>
                <a:ea typeface="微软雅黑" panose="020B0503020204020204" pitchFamily="34" charset="-122"/>
              </a:rPr>
              <a:t>: Object)</a:t>
            </a:r>
          </a:p>
          <a:p>
            <a:pPr marL="457200" indent="-457200">
              <a:lnSpc>
                <a:spcPct val="120000"/>
              </a:lnSpc>
              <a:spcBef>
                <a:spcPts val="600"/>
              </a:spcBef>
            </a:pPr>
            <a:r>
              <a:rPr lang="zh-CN" altLang="en-US" sz="2600" b="1" dirty="0" smtClean="0">
                <a:latin typeface="微软雅黑" panose="020B0503020204020204" pitchFamily="34" charset="-122"/>
                <a:ea typeface="微软雅黑" panose="020B0503020204020204" pitchFamily="34" charset="-122"/>
              </a:rPr>
              <a:t>方法</a:t>
            </a:r>
            <a:r>
              <a:rPr lang="zh-CN" altLang="en-US" sz="2600" b="1" dirty="0">
                <a:latin typeface="微软雅黑" panose="020B0503020204020204" pitchFamily="34" charset="-122"/>
                <a:ea typeface="微软雅黑" panose="020B0503020204020204" pitchFamily="34" charset="-122"/>
              </a:rPr>
              <a:t>来更新温度显示。反过来，在更新方法中，可以调用</a:t>
            </a:r>
            <a:r>
              <a:rPr lang="en-US" altLang="zh-CN" sz="2600" b="1" dirty="0">
                <a:latin typeface="微软雅黑" panose="020B0503020204020204" pitchFamily="34" charset="-122"/>
                <a:ea typeface="微软雅黑" panose="020B0503020204020204" pitchFamily="34" charset="-122"/>
              </a:rPr>
              <a:t>observable</a:t>
            </a:r>
            <a:r>
              <a:rPr lang="zh-CN" altLang="en-US" sz="2600" b="1" dirty="0">
                <a:latin typeface="微软雅黑" panose="020B0503020204020204" pitchFamily="34" charset="-122"/>
                <a:ea typeface="微软雅黑" panose="020B0503020204020204" pitchFamily="34" charset="-122"/>
              </a:rPr>
              <a:t>来检查状态变化</a:t>
            </a:r>
            <a:r>
              <a:rPr lang="zh-CN" altLang="en-US" sz="2600" b="1" dirty="0" smtClean="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295080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56388">
                                            <p:txEl>
                                              <p:pRg st="1" end="1"/>
                                            </p:txEl>
                                          </p:spTgt>
                                        </p:tgtEl>
                                        <p:attrNameLst>
                                          <p:attrName>style.visibility</p:attrName>
                                        </p:attrNameLst>
                                      </p:cBhvr>
                                      <p:to>
                                        <p:strVal val="visible"/>
                                      </p:to>
                                    </p:set>
                                    <p:animEffect transition="in" filter="slide(fromBottom)">
                                      <p:cBhvr>
                                        <p:cTn id="7" dur="500"/>
                                        <p:tgtEl>
                                          <p:spTgt spid="656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56388">
                                            <p:txEl>
                                              <p:pRg st="2" end="2"/>
                                            </p:txEl>
                                          </p:spTgt>
                                        </p:tgtEl>
                                        <p:attrNameLst>
                                          <p:attrName>style.visibility</p:attrName>
                                        </p:attrNameLst>
                                      </p:cBhvr>
                                      <p:to>
                                        <p:strVal val="visible"/>
                                      </p:to>
                                    </p:set>
                                    <p:animEffect transition="in" filter="slide(fromBottom)">
                                      <p:cBhvr>
                                        <p:cTn id="12" dur="500"/>
                                        <p:tgtEl>
                                          <p:spTgt spid="6563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56388">
                                            <p:txEl>
                                              <p:pRg st="3" end="3"/>
                                            </p:txEl>
                                          </p:spTgt>
                                        </p:tgtEl>
                                        <p:attrNameLst>
                                          <p:attrName>style.visibility</p:attrName>
                                        </p:attrNameLst>
                                      </p:cBhvr>
                                      <p:to>
                                        <p:strVal val="visible"/>
                                      </p:to>
                                    </p:set>
                                    <p:animEffect transition="in" filter="slide(fromBottom)">
                                      <p:cBhvr>
                                        <p:cTn id="17" dur="500"/>
                                        <p:tgtEl>
                                          <p:spTgt spid="656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idx="1"/>
          </p:nvPr>
        </p:nvSpPr>
        <p:spPr>
          <a:xfrm>
            <a:off x="759342" y="896293"/>
            <a:ext cx="10358303" cy="5667469"/>
          </a:xfrm>
        </p:spPr>
        <p:txBody>
          <a:bodyPr>
            <a:noAutofit/>
          </a:bodyPr>
          <a:lstStyle/>
          <a:p>
            <a:pPr eaLnBrk="1" hangingPunct="1">
              <a:lnSpc>
                <a:spcPct val="100000"/>
              </a:lnSpc>
              <a:spcBef>
                <a:spcPts val="600"/>
              </a:spcBef>
              <a:buFontTx/>
              <a:buNone/>
            </a:pPr>
            <a:r>
              <a:rPr lang="en-US" altLang="zh-CN" sz="2200" b="1" dirty="0">
                <a:solidFill>
                  <a:srgbClr val="0000CC"/>
                </a:solidFill>
                <a:latin typeface="微软雅黑" panose="020B0503020204020204" pitchFamily="34" charset="-122"/>
                <a:ea typeface="微软雅黑" panose="020B0503020204020204" pitchFamily="34" charset="-122"/>
              </a:rPr>
              <a:t>public class </a:t>
            </a:r>
            <a:r>
              <a:rPr lang="en-US" altLang="zh-CN" sz="2200" b="1" dirty="0" err="1" smtClean="0">
                <a:solidFill>
                  <a:srgbClr val="0000CC"/>
                </a:solidFill>
                <a:latin typeface="微软雅黑" panose="020B0503020204020204" pitchFamily="34" charset="-122"/>
                <a:ea typeface="微软雅黑" panose="020B0503020204020204" pitchFamily="34" charset="-122"/>
              </a:rPr>
              <a:t>TempGUI</a:t>
            </a:r>
            <a:r>
              <a:rPr lang="en-US" altLang="zh-CN" sz="2200" b="1" dirty="0" smtClean="0">
                <a:solidFill>
                  <a:srgbClr val="0000CC"/>
                </a:solidFill>
                <a:latin typeface="微软雅黑" panose="020B0503020204020204" pitchFamily="34" charset="-122"/>
                <a:ea typeface="微软雅黑" panose="020B0503020204020204" pitchFamily="34" charset="-122"/>
              </a:rPr>
              <a:t> </a:t>
            </a:r>
            <a:r>
              <a:rPr lang="en-US" altLang="zh-CN" sz="2200" b="1" dirty="0">
                <a:solidFill>
                  <a:srgbClr val="0000CC"/>
                </a:solidFill>
                <a:latin typeface="微软雅黑" panose="020B0503020204020204" pitchFamily="34" charset="-122"/>
                <a:ea typeface="微软雅黑" panose="020B0503020204020204" pitchFamily="34" charset="-122"/>
              </a:rPr>
              <a:t>extends Observable{</a:t>
            </a:r>
          </a:p>
          <a:p>
            <a:pPr lvl="1">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class </a:t>
            </a:r>
            <a:r>
              <a:rPr lang="en-US" altLang="zh-CN" sz="2200" b="1" dirty="0" err="1">
                <a:latin typeface="微软雅黑" panose="020B0503020204020204" pitchFamily="34" charset="-122"/>
                <a:ea typeface="微软雅黑" panose="020B0503020204020204" pitchFamily="34" charset="-122"/>
              </a:rPr>
              <a:t>ButtonHandler</a:t>
            </a:r>
            <a:r>
              <a:rPr lang="en-US" altLang="zh-CN" sz="2200" b="1" dirty="0">
                <a:latin typeface="微软雅黑" panose="020B0503020204020204" pitchFamily="34" charset="-122"/>
                <a:ea typeface="微软雅黑" panose="020B0503020204020204" pitchFamily="34" charset="-122"/>
              </a:rPr>
              <a:t> implements </a:t>
            </a:r>
            <a:r>
              <a:rPr lang="en-US" altLang="zh-CN" sz="2200" b="1" dirty="0" err="1" smtClean="0">
                <a:latin typeface="微软雅黑" panose="020B0503020204020204" pitchFamily="34" charset="-122"/>
                <a:ea typeface="微软雅黑" panose="020B0503020204020204" pitchFamily="34" charset="-122"/>
              </a:rPr>
              <a:t>ActionListener</a:t>
            </a:r>
            <a:r>
              <a:rPr lang="en-US" altLang="zh-CN" sz="2200" b="1" dirty="0" smtClean="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      public void </a:t>
            </a:r>
            <a:r>
              <a:rPr lang="en-US" altLang="zh-CN" sz="2200" b="1" dirty="0" err="1">
                <a:latin typeface="微软雅黑" panose="020B0503020204020204" pitchFamily="34" charset="-122"/>
                <a:ea typeface="微软雅黑" panose="020B0503020204020204" pitchFamily="34" charset="-122"/>
              </a:rPr>
              <a:t>actionPerformed</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ActionEvent</a:t>
            </a:r>
            <a:r>
              <a:rPr lang="en-US" altLang="zh-CN" sz="2200" b="1" dirty="0">
                <a:latin typeface="微软雅黑" panose="020B0503020204020204" pitchFamily="34" charset="-122"/>
                <a:ea typeface="微软雅黑" panose="020B0503020204020204" pitchFamily="34" charset="-122"/>
              </a:rPr>
              <a:t> e</a:t>
            </a:r>
            <a:r>
              <a:rPr lang="en-US" altLang="zh-CN" sz="2200" b="1" dirty="0" smtClean="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pPr lvl="2">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         if (</a:t>
            </a:r>
            <a:r>
              <a:rPr lang="en-US" altLang="zh-CN" sz="2200" b="1" dirty="0" err="1">
                <a:latin typeface="微软雅黑" panose="020B0503020204020204" pitchFamily="34" charset="-122"/>
                <a:ea typeface="微软雅黑" panose="020B0503020204020204" pitchFamily="34" charset="-122"/>
              </a:rPr>
              <a:t>e.getActionCommand</a:t>
            </a:r>
            <a:r>
              <a:rPr lang="en-US" altLang="zh-CN" sz="2200" b="1" dirty="0">
                <a:latin typeface="微软雅黑" panose="020B0503020204020204" pitchFamily="34" charset="-122"/>
                <a:ea typeface="微软雅黑" panose="020B0503020204020204" pitchFamily="34" charset="-122"/>
              </a:rPr>
              <a:t>().equals(SUBMIT</a:t>
            </a:r>
            <a:r>
              <a:rPr lang="en-US" altLang="zh-CN" sz="2200" b="1" dirty="0" smtClean="0">
                <a:latin typeface="微软雅黑" panose="020B0503020204020204" pitchFamily="34" charset="-122"/>
                <a:ea typeface="微软雅黑" panose="020B0503020204020204" pitchFamily="34" charset="-122"/>
              </a:rPr>
              <a:t>)) {</a:t>
            </a:r>
            <a:endParaRPr lang="en-US" altLang="zh-CN" sz="2200" b="1" dirty="0">
              <a:latin typeface="微软雅黑" panose="020B0503020204020204" pitchFamily="34" charset="-122"/>
              <a:ea typeface="微软雅黑" panose="020B0503020204020204" pitchFamily="34" charset="-122"/>
            </a:endParaRPr>
          </a:p>
          <a:p>
            <a:pPr lvl="2">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            String tem = </a:t>
            </a:r>
            <a:r>
              <a:rPr lang="en-US" altLang="zh-CN" sz="2200" b="1" dirty="0" err="1">
                <a:latin typeface="微软雅黑" panose="020B0503020204020204" pitchFamily="34" charset="-122"/>
                <a:ea typeface="微软雅黑" panose="020B0503020204020204" pitchFamily="34" charset="-122"/>
              </a:rPr>
              <a:t>boilerTem.getText</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获得用户输入温度值</a:t>
            </a:r>
            <a:endParaRPr lang="en-US" altLang="zh-CN" sz="2200" b="1" dirty="0">
              <a:latin typeface="微软雅黑" panose="020B0503020204020204" pitchFamily="34" charset="-122"/>
              <a:ea typeface="微软雅黑" panose="020B0503020204020204" pitchFamily="34" charset="-122"/>
            </a:endParaRPr>
          </a:p>
          <a:p>
            <a:pPr lvl="2">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setTemperature</a:t>
            </a:r>
            <a:r>
              <a:rPr lang="en-US" altLang="zh-CN" sz="2200" b="1" dirty="0">
                <a:latin typeface="微软雅黑" panose="020B0503020204020204" pitchFamily="34" charset="-122"/>
                <a:ea typeface="微软雅黑" panose="020B0503020204020204" pitchFamily="34" charset="-122"/>
              </a:rPr>
              <a:t>(tem);</a:t>
            </a:r>
          </a:p>
          <a:p>
            <a:pPr lvl="2">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solidFill>
                  <a:srgbClr val="A50021"/>
                </a:solidFill>
                <a:latin typeface="微软雅黑" panose="020B0503020204020204" pitchFamily="34" charset="-122"/>
                <a:ea typeface="微软雅黑" panose="020B0503020204020204" pitchFamily="34" charset="-122"/>
              </a:rPr>
              <a:t>setChanged</a:t>
            </a:r>
            <a:r>
              <a:rPr lang="en-US" altLang="zh-CN" sz="2200" b="1" dirty="0">
                <a:solidFill>
                  <a:srgbClr val="A50021"/>
                </a:solidFill>
                <a:latin typeface="微软雅黑" panose="020B0503020204020204" pitchFamily="34" charset="-122"/>
                <a:ea typeface="微软雅黑" panose="020B0503020204020204" pitchFamily="34" charset="-122"/>
              </a:rPr>
              <a:t>();</a:t>
            </a:r>
          </a:p>
          <a:p>
            <a:pPr lvl="2">
              <a:lnSpc>
                <a:spcPct val="100000"/>
              </a:lnSpc>
              <a:spcBef>
                <a:spcPts val="600"/>
              </a:spcBef>
              <a:buFontTx/>
              <a:buNone/>
            </a:pPr>
            <a:r>
              <a:rPr lang="en-US" altLang="zh-CN" sz="2200" b="1" dirty="0">
                <a:solidFill>
                  <a:srgbClr val="A50021"/>
                </a:solidFill>
                <a:latin typeface="微软雅黑" panose="020B0503020204020204" pitchFamily="34" charset="-122"/>
                <a:ea typeface="微软雅黑" panose="020B0503020204020204" pitchFamily="34" charset="-122"/>
              </a:rPr>
              <a:t>            </a:t>
            </a:r>
            <a:r>
              <a:rPr lang="en-US" altLang="zh-CN" sz="2200" b="1" dirty="0" err="1">
                <a:solidFill>
                  <a:srgbClr val="A50021"/>
                </a:solidFill>
                <a:latin typeface="微软雅黑" panose="020B0503020204020204" pitchFamily="34" charset="-122"/>
                <a:ea typeface="微软雅黑" panose="020B0503020204020204" pitchFamily="34" charset="-122"/>
              </a:rPr>
              <a:t>notifyObservers</a:t>
            </a:r>
            <a:r>
              <a:rPr lang="en-US" altLang="zh-CN" sz="2200" b="1" dirty="0">
                <a:solidFill>
                  <a:srgbClr val="A50021"/>
                </a:solidFill>
                <a:latin typeface="微软雅黑" panose="020B0503020204020204" pitchFamily="34" charset="-122"/>
                <a:ea typeface="微软雅黑" panose="020B0503020204020204" pitchFamily="34" charset="-122"/>
              </a:rPr>
              <a:t>(</a:t>
            </a:r>
            <a:r>
              <a:rPr lang="en-US" altLang="zh-CN" sz="2200" b="1" dirty="0" err="1">
                <a:solidFill>
                  <a:srgbClr val="A50021"/>
                </a:solidFill>
                <a:latin typeface="微软雅黑" panose="020B0503020204020204" pitchFamily="34" charset="-122"/>
                <a:ea typeface="微软雅黑" panose="020B0503020204020204" pitchFamily="34" charset="-122"/>
              </a:rPr>
              <a:t>bTem</a:t>
            </a:r>
            <a:r>
              <a:rPr lang="en-US" altLang="zh-CN" sz="2200" b="1" dirty="0">
                <a:solidFill>
                  <a:srgbClr val="A50021"/>
                </a:solidFill>
                <a:latin typeface="微软雅黑" panose="020B0503020204020204" pitchFamily="34" charset="-122"/>
                <a:ea typeface="微软雅黑" panose="020B0503020204020204" pitchFamily="34" charset="-122"/>
              </a:rPr>
              <a:t>);</a:t>
            </a:r>
          </a:p>
          <a:p>
            <a:pPr lvl="2">
              <a:lnSpc>
                <a:spcPct val="100000"/>
              </a:lnSpc>
              <a:spcBef>
                <a:spcPts val="600"/>
              </a:spcBef>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0000CC"/>
                </a:solidFill>
                <a:latin typeface="微软雅黑" panose="020B0503020204020204" pitchFamily="34" charset="-122"/>
                <a:ea typeface="微软雅黑" panose="020B0503020204020204" pitchFamily="34" charset="-122"/>
              </a:rPr>
              <a:t>//</a:t>
            </a:r>
            <a:r>
              <a:rPr lang="en-US" altLang="zh-CN" sz="2200" b="1" dirty="0" err="1">
                <a:solidFill>
                  <a:srgbClr val="0000CC"/>
                </a:solidFill>
                <a:latin typeface="微软雅黑" panose="020B0503020204020204" pitchFamily="34" charset="-122"/>
                <a:ea typeface="微软雅黑" panose="020B0503020204020204" pitchFamily="34" charset="-122"/>
              </a:rPr>
              <a:t>notifyObservers</a:t>
            </a:r>
            <a:r>
              <a:rPr lang="zh-CN" altLang="en-US" sz="2200" b="1" dirty="0">
                <a:solidFill>
                  <a:srgbClr val="0000CC"/>
                </a:solidFill>
                <a:latin typeface="微软雅黑" panose="020B0503020204020204" pitchFamily="34" charset="-122"/>
                <a:ea typeface="微软雅黑" panose="020B0503020204020204" pitchFamily="34" charset="-122"/>
              </a:rPr>
              <a:t>的实现中，调用了观察者类的                </a:t>
            </a:r>
            <a:endParaRPr lang="en-US" altLang="zh-CN" sz="2200" b="1" dirty="0">
              <a:solidFill>
                <a:srgbClr val="0000CC"/>
              </a:solidFill>
              <a:latin typeface="微软雅黑" panose="020B0503020204020204" pitchFamily="34" charset="-122"/>
              <a:ea typeface="微软雅黑" panose="020B0503020204020204" pitchFamily="34" charset="-122"/>
            </a:endParaRPr>
          </a:p>
          <a:p>
            <a:pPr lvl="2">
              <a:lnSpc>
                <a:spcPct val="100000"/>
              </a:lnSpc>
              <a:spcBef>
                <a:spcPts val="600"/>
              </a:spcBef>
              <a:buFontTx/>
              <a:buNone/>
            </a:pPr>
            <a:r>
              <a:rPr lang="en-US" altLang="zh-CN" sz="2200" b="1" dirty="0">
                <a:solidFill>
                  <a:srgbClr val="0000CC"/>
                </a:solidFill>
                <a:latin typeface="微软雅黑" panose="020B0503020204020204" pitchFamily="34" charset="-122"/>
                <a:ea typeface="微软雅黑" panose="020B0503020204020204" pitchFamily="34" charset="-122"/>
              </a:rPr>
              <a:t>            //update(Observable subject, Object </a:t>
            </a:r>
            <a:r>
              <a:rPr lang="en-US" altLang="zh-CN" sz="2200" b="1" dirty="0" err="1">
                <a:solidFill>
                  <a:srgbClr val="0000CC"/>
                </a:solidFill>
                <a:latin typeface="微软雅黑" panose="020B0503020204020204" pitchFamily="34" charset="-122"/>
                <a:ea typeface="微软雅黑" panose="020B0503020204020204" pitchFamily="34" charset="-122"/>
              </a:rPr>
              <a:t>arg</a:t>
            </a: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方法</a:t>
            </a:r>
          </a:p>
          <a:p>
            <a:pPr lvl="2">
              <a:lnSpc>
                <a:spcPct val="100000"/>
              </a:lnSpc>
              <a:spcBef>
                <a:spcPts val="600"/>
              </a:spcBef>
              <a:buFontTx/>
              <a:buNone/>
            </a:pP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温度</a:t>
            </a:r>
            <a:r>
              <a:rPr lang="en-US" altLang="zh-CN" sz="2200" b="1" dirty="0" err="1">
                <a:solidFill>
                  <a:srgbClr val="A50021"/>
                </a:solidFill>
                <a:latin typeface="微软雅黑" panose="020B0503020204020204" pitchFamily="34" charset="-122"/>
                <a:ea typeface="微软雅黑" panose="020B0503020204020204" pitchFamily="34" charset="-122"/>
              </a:rPr>
              <a:t>bTem</a:t>
            </a:r>
            <a:r>
              <a:rPr lang="zh-CN" altLang="en-US" sz="2200" b="1" dirty="0">
                <a:solidFill>
                  <a:srgbClr val="A50021"/>
                </a:solidFill>
                <a:latin typeface="微软雅黑" panose="020B0503020204020204" pitchFamily="34" charset="-122"/>
                <a:ea typeface="微软雅黑" panose="020B0503020204020204" pitchFamily="34" charset="-122"/>
              </a:rPr>
              <a:t>经由</a:t>
            </a:r>
            <a:r>
              <a:rPr lang="zh-CN" altLang="en-US" sz="2200" b="1" dirty="0">
                <a:latin typeface="微软雅黑" panose="020B0503020204020204" pitchFamily="34" charset="-122"/>
                <a:ea typeface="微软雅黑" panose="020B0503020204020204" pitchFamily="34" charset="-122"/>
              </a:rPr>
              <a:t>参数</a:t>
            </a:r>
            <a:r>
              <a:rPr lang="en-US" altLang="zh-CN" sz="2200" b="1" dirty="0" err="1">
                <a:solidFill>
                  <a:srgbClr val="0000CC"/>
                </a:solidFill>
                <a:latin typeface="微软雅黑" panose="020B0503020204020204" pitchFamily="34" charset="-122"/>
                <a:ea typeface="微软雅黑" panose="020B0503020204020204" pitchFamily="34" charset="-122"/>
              </a:rPr>
              <a:t>arg</a:t>
            </a:r>
            <a:r>
              <a:rPr lang="zh-CN" altLang="en-US" sz="2200" b="1" dirty="0">
                <a:solidFill>
                  <a:srgbClr val="0000CC"/>
                </a:solidFill>
                <a:latin typeface="微软雅黑" panose="020B0503020204020204" pitchFamily="34" charset="-122"/>
                <a:ea typeface="微软雅黑" panose="020B0503020204020204" pitchFamily="34" charset="-122"/>
              </a:rPr>
              <a:t>传入观察者</a:t>
            </a:r>
            <a:endParaRPr lang="zh-CN" altLang="en-US" sz="2200" b="1" dirty="0">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zh-CN" altLang="en-US" sz="2200" b="1" dirty="0">
                <a:latin typeface="微软雅黑" panose="020B0503020204020204" pitchFamily="34" charset="-122"/>
                <a:ea typeface="微软雅黑" panose="020B0503020204020204" pitchFamily="34" charset="-122"/>
              </a:rPr>
              <a:t>	     </a:t>
            </a:r>
            <a:r>
              <a:rPr lang="en-US" altLang="zh-CN" sz="2200" b="1" dirty="0" smtClean="0">
                <a:latin typeface="微软雅黑" panose="020B0503020204020204" pitchFamily="34" charset="-122"/>
                <a:ea typeface="微软雅黑" panose="020B0503020204020204" pitchFamily="34" charset="-122"/>
              </a:rPr>
              <a:t>}</a:t>
            </a:r>
          </a:p>
          <a:p>
            <a:pPr>
              <a:lnSpc>
                <a:spcPct val="100000"/>
              </a:lnSpc>
              <a:spcBef>
                <a:spcPts val="600"/>
              </a:spcBef>
              <a:buFontTx/>
              <a:buNone/>
            </a:pPr>
            <a:r>
              <a:rPr lang="en-US" altLang="zh-CN" sz="2600" b="1" dirty="0" smtClean="0">
                <a:latin typeface="微软雅黑" panose="020B0503020204020204" pitchFamily="34" charset="-122"/>
                <a:ea typeface="微软雅黑" panose="020B0503020204020204" pitchFamily="34" charset="-122"/>
              </a:rPr>
              <a:t>}}  }</a:t>
            </a:r>
            <a:endParaRPr lang="zh-CN" altLang="en-US" sz="2600" b="1" dirty="0">
              <a:latin typeface="微软雅黑" panose="020B0503020204020204" pitchFamily="34" charset="-122"/>
              <a:ea typeface="微软雅黑" panose="020B0503020204020204" pitchFamily="34" charset="-122"/>
            </a:endParaRPr>
          </a:p>
        </p:txBody>
      </p:sp>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4265305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42051">
                                            <p:txEl>
                                              <p:pRg st="6" end="6"/>
                                            </p:txEl>
                                          </p:spTgt>
                                        </p:tgtEl>
                                        <p:attrNameLst>
                                          <p:attrName>style.visibility</p:attrName>
                                        </p:attrNameLst>
                                      </p:cBhvr>
                                      <p:to>
                                        <p:strVal val="visible"/>
                                      </p:to>
                                    </p:set>
                                    <p:animEffect transition="in" filter="slide(fromBottom)">
                                      <p:cBhvr>
                                        <p:cTn id="7" dur="500"/>
                                        <p:tgtEl>
                                          <p:spTgt spid="6420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642051">
                                            <p:txEl>
                                              <p:pRg st="7" end="7"/>
                                            </p:txEl>
                                          </p:spTgt>
                                        </p:tgtEl>
                                        <p:attrNameLst>
                                          <p:attrName>style.visibility</p:attrName>
                                        </p:attrNameLst>
                                      </p:cBhvr>
                                      <p:to>
                                        <p:strVal val="visible"/>
                                      </p:to>
                                    </p:set>
                                    <p:animEffect transition="in" filter="slide(fromBottom)">
                                      <p:cBhvr>
                                        <p:cTn id="12" dur="500"/>
                                        <p:tgtEl>
                                          <p:spTgt spid="6420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642051">
                                            <p:txEl>
                                              <p:pRg st="8" end="8"/>
                                            </p:txEl>
                                          </p:spTgt>
                                        </p:tgtEl>
                                        <p:attrNameLst>
                                          <p:attrName>style.visibility</p:attrName>
                                        </p:attrNameLst>
                                      </p:cBhvr>
                                      <p:to>
                                        <p:strVal val="visible"/>
                                      </p:to>
                                    </p:set>
                                    <p:animEffect transition="in" filter="fade">
                                      <p:cBhvr>
                                        <p:cTn id="17" dur="1000"/>
                                        <p:tgtEl>
                                          <p:spTgt spid="642051">
                                            <p:txEl>
                                              <p:pRg st="8" end="8"/>
                                            </p:txEl>
                                          </p:spTgt>
                                        </p:tgtEl>
                                      </p:cBhvr>
                                    </p:animEffect>
                                    <p:anim calcmode="lin" valueType="num">
                                      <p:cBhvr>
                                        <p:cTn id="18" dur="1000" fill="hold"/>
                                        <p:tgtEl>
                                          <p:spTgt spid="642051">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642051">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42051">
                                            <p:txEl>
                                              <p:pRg st="9" end="9"/>
                                            </p:txEl>
                                          </p:spTgt>
                                        </p:tgtEl>
                                        <p:attrNameLst>
                                          <p:attrName>style.visibility</p:attrName>
                                        </p:attrNameLst>
                                      </p:cBhvr>
                                      <p:to>
                                        <p:strVal val="visible"/>
                                      </p:to>
                                    </p:set>
                                    <p:animEffect transition="in" filter="fade">
                                      <p:cBhvr>
                                        <p:cTn id="22" dur="1000"/>
                                        <p:tgtEl>
                                          <p:spTgt spid="642051">
                                            <p:txEl>
                                              <p:pRg st="9" end="9"/>
                                            </p:txEl>
                                          </p:spTgt>
                                        </p:tgtEl>
                                      </p:cBhvr>
                                    </p:animEffect>
                                    <p:anim calcmode="lin" valueType="num">
                                      <p:cBhvr>
                                        <p:cTn id="23" dur="1000" fill="hold"/>
                                        <p:tgtEl>
                                          <p:spTgt spid="642051">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642051">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42051">
                                            <p:txEl>
                                              <p:pRg st="10" end="10"/>
                                            </p:txEl>
                                          </p:spTgt>
                                        </p:tgtEl>
                                        <p:attrNameLst>
                                          <p:attrName>style.visibility</p:attrName>
                                        </p:attrNameLst>
                                      </p:cBhvr>
                                      <p:to>
                                        <p:strVal val="visible"/>
                                      </p:to>
                                    </p:set>
                                    <p:animEffect transition="in" filter="fade">
                                      <p:cBhvr>
                                        <p:cTn id="27" dur="1000"/>
                                        <p:tgtEl>
                                          <p:spTgt spid="642051">
                                            <p:txEl>
                                              <p:pRg st="10" end="10"/>
                                            </p:txEl>
                                          </p:spTgt>
                                        </p:tgtEl>
                                      </p:cBhvr>
                                    </p:animEffect>
                                    <p:anim calcmode="lin" valueType="num">
                                      <p:cBhvr>
                                        <p:cTn id="28" dur="1000" fill="hold"/>
                                        <p:tgtEl>
                                          <p:spTgt spid="642051">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64205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xfrm>
            <a:off x="615636" y="894281"/>
            <a:ext cx="9934669" cy="5903913"/>
          </a:xfrm>
        </p:spPr>
        <p:txBody>
          <a:bodyPr vert="horz" lIns="0" tIns="45720" rIns="0" bIns="45720" rtlCol="0">
            <a:noAutofit/>
          </a:bodyPr>
          <a:lstStyle/>
          <a:p>
            <a:pPr eaLnBrk="1" hangingPunct="1">
              <a:lnSpc>
                <a:spcPct val="120000"/>
              </a:lnSpc>
              <a:spcBef>
                <a:spcPts val="600"/>
              </a:spcBef>
              <a:buFontTx/>
              <a:buNone/>
            </a:pPr>
            <a:r>
              <a:rPr lang="en-US" altLang="zh-CN" sz="2000" b="1" dirty="0">
                <a:latin typeface="微软雅黑" panose="020B0503020204020204" pitchFamily="34" charset="-122"/>
                <a:ea typeface="微软雅黑" panose="020B0503020204020204" pitchFamily="34" charset="-122"/>
              </a:rPr>
              <a:t>public class </a:t>
            </a:r>
            <a:r>
              <a:rPr lang="en-US" altLang="zh-CN" sz="2000" b="1" dirty="0" err="1">
                <a:latin typeface="微软雅黑" panose="020B0503020204020204" pitchFamily="34" charset="-122"/>
                <a:ea typeface="微软雅黑" panose="020B0503020204020204" pitchFamily="34" charset="-122"/>
              </a:rPr>
              <a:t>CelsiusGUI</a:t>
            </a:r>
            <a:r>
              <a:rPr lang="en-US" altLang="zh-CN" sz="2000" b="1" dirty="0">
                <a:latin typeface="微软雅黑" panose="020B0503020204020204" pitchFamily="34" charset="-122"/>
                <a:ea typeface="微软雅黑" panose="020B0503020204020204" pitchFamily="34" charset="-122"/>
              </a:rPr>
              <a:t> extends </a:t>
            </a:r>
            <a:r>
              <a:rPr lang="en-US" altLang="zh-CN" sz="2000" b="1" dirty="0" err="1">
                <a:latin typeface="微软雅黑" panose="020B0503020204020204" pitchFamily="34" charset="-122"/>
                <a:ea typeface="微软雅黑" panose="020B0503020204020204" pitchFamily="34" charset="-122"/>
              </a:rPr>
              <a:t>JFrame</a:t>
            </a:r>
            <a:r>
              <a:rPr lang="en-US" altLang="zh-CN" sz="2000" b="1" dirty="0">
                <a:latin typeface="微软雅黑" panose="020B0503020204020204" pitchFamily="34" charset="-122"/>
                <a:ea typeface="微软雅黑" panose="020B0503020204020204" pitchFamily="34" charset="-122"/>
              </a:rPr>
              <a:t> implements Observer{</a:t>
            </a:r>
          </a:p>
          <a:p>
            <a:pPr eaLnBrk="1" hangingPunct="1">
              <a:lnSpc>
                <a:spcPct val="100000"/>
              </a:lnSpc>
              <a:spcBef>
                <a:spcPts val="30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private </a:t>
            </a:r>
            <a:r>
              <a:rPr lang="en-US" altLang="zh-CN" sz="2000" b="1" dirty="0" err="1">
                <a:latin typeface="微软雅黑" panose="020B0503020204020204" pitchFamily="34" charset="-122"/>
                <a:ea typeface="微软雅黑" panose="020B0503020204020204" pitchFamily="34" charset="-122"/>
              </a:rPr>
              <a:t>JTextArea</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tempTextArea</a:t>
            </a:r>
            <a:r>
              <a:rPr lang="en-US" altLang="zh-CN" sz="2000" b="1" dirty="0">
                <a:latin typeface="微软雅黑" panose="020B0503020204020204" pitchFamily="34" charset="-122"/>
                <a:ea typeface="微软雅黑" panose="020B0503020204020204" pitchFamily="34" charset="-122"/>
              </a:rPr>
              <a:t>;</a:t>
            </a:r>
          </a:p>
          <a:p>
            <a:pPr eaLnBrk="1" hangingPunct="1">
              <a:lnSpc>
                <a:spcPct val="100000"/>
              </a:lnSpc>
              <a:spcBef>
                <a:spcPts val="30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private </a:t>
            </a:r>
            <a:r>
              <a:rPr lang="en-US" altLang="zh-CN" sz="2000" b="1" dirty="0">
                <a:latin typeface="微软雅黑" panose="020B0503020204020204" pitchFamily="34" charset="-122"/>
                <a:ea typeface="微软雅黑" panose="020B0503020204020204" pitchFamily="34" charset="-122"/>
              </a:rPr>
              <a:t>Container </a:t>
            </a:r>
            <a:r>
              <a:rPr lang="en-US" altLang="zh-CN" sz="2000" b="1" dirty="0" err="1">
                <a:latin typeface="微软雅黑" panose="020B0503020204020204" pitchFamily="34" charset="-122"/>
                <a:ea typeface="微软雅黑" panose="020B0503020204020204" pitchFamily="34" charset="-122"/>
              </a:rPr>
              <a:t>contentPane</a:t>
            </a:r>
            <a:r>
              <a:rPr lang="en-US" altLang="zh-CN" sz="2000" b="1" dirty="0">
                <a:latin typeface="微软雅黑" panose="020B0503020204020204" pitchFamily="34" charset="-122"/>
                <a:ea typeface="微软雅黑" panose="020B0503020204020204" pitchFamily="34" charset="-122"/>
              </a:rPr>
              <a:t>;</a:t>
            </a:r>
          </a:p>
          <a:p>
            <a:pPr eaLnBrk="1" hangingPunct="1">
              <a:lnSpc>
                <a:spcPct val="100000"/>
              </a:lnSpc>
              <a:spcBef>
                <a:spcPts val="300"/>
              </a:spcBef>
            </a:pPr>
            <a:endParaRPr lang="en-US" altLang="zh-CN" sz="2000" b="1" dirty="0">
              <a:latin typeface="微软雅黑" panose="020B0503020204020204" pitchFamily="34" charset="-122"/>
              <a:ea typeface="微软雅黑" panose="020B0503020204020204" pitchFamily="34" charset="-122"/>
            </a:endParaRPr>
          </a:p>
          <a:p>
            <a:pPr eaLnBrk="1" hangingPunct="1">
              <a:lnSpc>
                <a:spcPct val="100000"/>
              </a:lnSpc>
              <a:spcBef>
                <a:spcPts val="60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此处省略了图形界面生成代码</a:t>
            </a:r>
          </a:p>
          <a:p>
            <a:pPr eaLnBrk="1" hangingPunct="1">
              <a:lnSpc>
                <a:spcPct val="100000"/>
              </a:lnSpc>
              <a:spcBef>
                <a:spcPts val="60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public </a:t>
            </a:r>
            <a:r>
              <a:rPr lang="en-US" altLang="zh-CN" sz="2000" b="1" dirty="0">
                <a:latin typeface="微软雅黑" panose="020B0503020204020204" pitchFamily="34" charset="-122"/>
                <a:ea typeface="微软雅黑" panose="020B0503020204020204" pitchFamily="34" charset="-122"/>
              </a:rPr>
              <a:t>void update(Observable subject, Object </a:t>
            </a:r>
            <a:r>
              <a:rPr lang="en-US" altLang="zh-CN" sz="2000" b="1" dirty="0" err="1">
                <a:latin typeface="微软雅黑" panose="020B0503020204020204" pitchFamily="34" charset="-122"/>
                <a:ea typeface="微软雅黑" panose="020B0503020204020204" pitchFamily="34" charset="-122"/>
              </a:rPr>
              <a:t>arg</a:t>
            </a:r>
            <a:r>
              <a:rPr lang="en-US" altLang="zh-CN" sz="2000" b="1" dirty="0">
                <a:latin typeface="微软雅黑" panose="020B0503020204020204" pitchFamily="34" charset="-122"/>
                <a:ea typeface="微软雅黑" panose="020B0503020204020204" pitchFamily="34" charset="-122"/>
              </a:rPr>
              <a:t>) {      </a:t>
            </a:r>
            <a:r>
              <a:rPr lang="en-US" altLang="zh-CN" sz="2000" b="1" dirty="0">
                <a:solidFill>
                  <a:srgbClr val="0000CC"/>
                </a:solidFill>
                <a:latin typeface="微软雅黑" panose="020B0503020204020204" pitchFamily="34" charset="-122"/>
                <a:ea typeface="微软雅黑" panose="020B0503020204020204" pitchFamily="34" charset="-122"/>
              </a:rPr>
              <a:t>      </a:t>
            </a:r>
          </a:p>
          <a:p>
            <a:pPr lvl="1">
              <a:lnSpc>
                <a:spcPct val="100000"/>
              </a:lnSpc>
              <a:spcBef>
                <a:spcPts val="600"/>
              </a:spcBef>
              <a:buFontTx/>
              <a:buNone/>
            </a:pPr>
            <a:r>
              <a:rPr lang="zh-CN" altLang="en-US" sz="2000" b="1" dirty="0">
                <a:solidFill>
                  <a:srgbClr val="0000CC"/>
                </a:solidFill>
                <a:latin typeface="微软雅黑" panose="020B0503020204020204" pitchFamily="34" charset="-122"/>
                <a:ea typeface="微软雅黑" panose="020B0503020204020204" pitchFamily="34" charset="-122"/>
              </a:rPr>
              <a:t>      </a:t>
            </a:r>
            <a:r>
              <a:rPr lang="en-US" altLang="zh-CN" sz="2000" b="1" dirty="0">
                <a:solidFill>
                  <a:srgbClr val="0000CC"/>
                </a:solidFill>
                <a:latin typeface="微软雅黑" panose="020B0503020204020204" pitchFamily="34" charset="-122"/>
                <a:ea typeface="微软雅黑" panose="020B0503020204020204" pitchFamily="34" charset="-122"/>
              </a:rPr>
              <a:t>String t = (String) </a:t>
            </a:r>
            <a:r>
              <a:rPr lang="en-US" altLang="zh-CN" sz="2000" b="1" dirty="0" err="1">
                <a:solidFill>
                  <a:srgbClr val="0000CC"/>
                </a:solidFill>
                <a:latin typeface="微软雅黑" panose="020B0503020204020204" pitchFamily="34" charset="-122"/>
                <a:ea typeface="微软雅黑" panose="020B0503020204020204" pitchFamily="34" charset="-122"/>
              </a:rPr>
              <a:t>arg</a:t>
            </a:r>
            <a:r>
              <a:rPr lang="en-US" altLang="zh-CN" sz="2000" b="1" dirty="0">
                <a:solidFill>
                  <a:srgbClr val="0000CC"/>
                </a:solidFill>
                <a:latin typeface="微软雅黑" panose="020B0503020204020204" pitchFamily="34" charset="-122"/>
                <a:ea typeface="微软雅黑" panose="020B0503020204020204" pitchFamily="34" charset="-122"/>
              </a:rPr>
              <a:t>;  //</a:t>
            </a:r>
            <a:r>
              <a:rPr lang="zh-CN" altLang="en-US" sz="2000" b="1" dirty="0">
                <a:solidFill>
                  <a:srgbClr val="0000CC"/>
                </a:solidFill>
                <a:latin typeface="微软雅黑" panose="020B0503020204020204" pitchFamily="34" charset="-122"/>
                <a:ea typeface="微软雅黑" panose="020B0503020204020204" pitchFamily="34" charset="-122"/>
              </a:rPr>
              <a:t>用户输入的温度数值</a:t>
            </a:r>
            <a:endParaRPr lang="en-US" altLang="zh-CN" sz="2000" b="1" dirty="0">
              <a:solidFill>
                <a:srgbClr val="0000CC"/>
              </a:solidFill>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en-US" altLang="zh-CN" sz="2000" b="1" dirty="0">
                <a:solidFill>
                  <a:srgbClr val="0000CC"/>
                </a:solidFill>
                <a:latin typeface="微软雅黑" panose="020B0503020204020204" pitchFamily="34" charset="-122"/>
                <a:ea typeface="微软雅黑" panose="020B0503020204020204" pitchFamily="34" charset="-122"/>
              </a:rPr>
              <a:t>      //</a:t>
            </a:r>
            <a:r>
              <a:rPr lang="zh-CN" altLang="en-US" sz="2000" b="1" dirty="0">
                <a:solidFill>
                  <a:srgbClr val="0000CC"/>
                </a:solidFill>
                <a:latin typeface="微软雅黑" panose="020B0503020204020204" pitchFamily="34" charset="-122"/>
                <a:ea typeface="微软雅黑" panose="020B0503020204020204" pitchFamily="34" charset="-122"/>
              </a:rPr>
              <a:t>参数</a:t>
            </a:r>
            <a:r>
              <a:rPr lang="en-US" altLang="zh-CN" sz="2000" b="1" dirty="0">
                <a:solidFill>
                  <a:srgbClr val="0000CC"/>
                </a:solidFill>
                <a:latin typeface="微软雅黑" panose="020B0503020204020204" pitchFamily="34" charset="-122"/>
                <a:ea typeface="微软雅黑" panose="020B0503020204020204" pitchFamily="34" charset="-122"/>
              </a:rPr>
              <a:t>subject</a:t>
            </a:r>
            <a:r>
              <a:rPr lang="zh-CN" altLang="en-US" sz="2000" b="1" dirty="0">
                <a:solidFill>
                  <a:srgbClr val="0000CC"/>
                </a:solidFill>
                <a:latin typeface="微软雅黑" panose="020B0503020204020204" pitchFamily="34" charset="-122"/>
                <a:ea typeface="微软雅黑" panose="020B0503020204020204" pitchFamily="34" charset="-122"/>
              </a:rPr>
              <a:t>代表被观察者</a:t>
            </a:r>
            <a:r>
              <a:rPr lang="en-US" altLang="zh-CN" sz="2000" b="1" dirty="0" err="1">
                <a:latin typeface="微软雅黑" panose="020B0503020204020204" pitchFamily="34" charset="-122"/>
                <a:ea typeface="微软雅黑" panose="020B0503020204020204" pitchFamily="34" charset="-122"/>
              </a:rPr>
              <a:t>TemperatureGUI</a:t>
            </a:r>
            <a:r>
              <a:rPr lang="zh-CN" altLang="en-US" sz="2000" b="1" dirty="0">
                <a:solidFill>
                  <a:srgbClr val="0000CC"/>
                </a:solidFill>
                <a:latin typeface="微软雅黑" panose="020B0503020204020204" pitchFamily="34" charset="-122"/>
                <a:ea typeface="微软雅黑" panose="020B0503020204020204" pitchFamily="34" charset="-122"/>
              </a:rPr>
              <a:t>对象</a:t>
            </a:r>
            <a:endParaRPr lang="zh-CN" altLang="en-US" sz="2000" b="1" dirty="0">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zh-CN" altLang="en-US"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TemperatureGUI</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tg</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TemperatureGUI</a:t>
            </a:r>
            <a:r>
              <a:rPr lang="en-US" altLang="zh-CN" sz="2000" b="1" dirty="0">
                <a:latin typeface="微软雅黑" panose="020B0503020204020204" pitchFamily="34" charset="-122"/>
                <a:ea typeface="微软雅黑" panose="020B0503020204020204" pitchFamily="34" charset="-122"/>
              </a:rPr>
              <a:t>)subject</a:t>
            </a:r>
            <a:r>
              <a:rPr lang="en-US" altLang="zh-CN" sz="2000" b="1" dirty="0" smtClean="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en-US" altLang="zh-CN" sz="2000" b="1" dirty="0">
                <a:latin typeface="微软雅黑" panose="020B0503020204020204" pitchFamily="34" charset="-122"/>
                <a:ea typeface="微软雅黑" panose="020B0503020204020204" pitchFamily="34" charset="-122"/>
              </a:rPr>
              <a:t>      String option = </a:t>
            </a:r>
            <a:r>
              <a:rPr lang="en-US" altLang="zh-CN" sz="2000" b="1" dirty="0" err="1">
                <a:latin typeface="微软雅黑" panose="020B0503020204020204" pitchFamily="34" charset="-122"/>
                <a:ea typeface="微软雅黑" panose="020B0503020204020204" pitchFamily="34" charset="-122"/>
              </a:rPr>
              <a:t>tg.getSelectedTemExpression</a:t>
            </a:r>
            <a:r>
              <a:rPr lang="en-US" altLang="zh-CN" sz="2000" b="1" dirty="0" smtClean="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TemperatureConvertor</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tc</a:t>
            </a:r>
            <a:r>
              <a:rPr lang="en-US" altLang="zh-CN" sz="2000" b="1" dirty="0">
                <a:latin typeface="微软雅黑" panose="020B0503020204020204" pitchFamily="34" charset="-122"/>
                <a:ea typeface="微软雅黑" panose="020B0503020204020204" pitchFamily="34" charset="-122"/>
              </a:rPr>
              <a:t>=new </a:t>
            </a:r>
            <a:r>
              <a:rPr lang="en-US" altLang="zh-CN" sz="2000" b="1" dirty="0" err="1">
                <a:latin typeface="微软雅黑" panose="020B0503020204020204" pitchFamily="34" charset="-122"/>
                <a:ea typeface="微软雅黑" panose="020B0503020204020204" pitchFamily="34" charset="-122"/>
              </a:rPr>
              <a:t>TemperatureConvertor</a:t>
            </a:r>
            <a:r>
              <a:rPr lang="en-US" altLang="zh-CN" sz="2000" b="1" dirty="0" smtClean="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lvl="1">
              <a:lnSpc>
                <a:spcPct val="100000"/>
              </a:lnSpc>
              <a:spcBef>
                <a:spcPts val="600"/>
              </a:spcBef>
              <a:buFontTx/>
              <a:buNone/>
            </a:pPr>
            <a:r>
              <a:rPr lang="en-US" altLang="zh-CN" sz="2000" b="1" dirty="0">
                <a:latin typeface="微软雅黑" panose="020B0503020204020204" pitchFamily="34" charset="-122"/>
                <a:ea typeface="微软雅黑" panose="020B0503020204020204" pitchFamily="34" charset="-122"/>
              </a:rPr>
              <a:t>      float </a:t>
            </a:r>
            <a:r>
              <a:rPr lang="en-US" altLang="zh-CN" sz="2000" b="1" dirty="0" err="1">
                <a:latin typeface="微软雅黑" panose="020B0503020204020204" pitchFamily="34" charset="-122"/>
                <a:ea typeface="微软雅黑" panose="020B0503020204020204" pitchFamily="34" charset="-122"/>
              </a:rPr>
              <a:t>cTem</a:t>
            </a:r>
            <a:r>
              <a:rPr lang="en-US" altLang="zh-CN" sz="2000" b="1" dirty="0">
                <a:latin typeface="微软雅黑" panose="020B0503020204020204" pitchFamily="34" charset="-122"/>
                <a:ea typeface="微软雅黑" panose="020B0503020204020204" pitchFamily="34" charset="-122"/>
              </a:rPr>
              <a:t> = </a:t>
            </a:r>
            <a:r>
              <a:rPr lang="en-US" altLang="zh-CN" sz="2000" b="1" dirty="0" err="1">
                <a:latin typeface="微软雅黑" panose="020B0503020204020204" pitchFamily="34" charset="-122"/>
                <a:ea typeface="微软雅黑" panose="020B0503020204020204" pitchFamily="34" charset="-122"/>
              </a:rPr>
              <a:t>tc.getCelsiusTemperature</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option,t</a:t>
            </a:r>
            <a:r>
              <a:rPr lang="en-US" altLang="zh-CN" sz="2000" b="1" dirty="0">
                <a:latin typeface="微软雅黑" panose="020B0503020204020204" pitchFamily="34" charset="-122"/>
                <a:ea typeface="微软雅黑" panose="020B0503020204020204" pitchFamily="34" charset="-122"/>
              </a:rPr>
              <a:t>);</a:t>
            </a:r>
          </a:p>
          <a:p>
            <a:pPr lvl="1">
              <a:lnSpc>
                <a:spcPct val="100000"/>
              </a:lnSpc>
              <a:spcBef>
                <a:spcPts val="60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tempTextArea.setText</a:t>
            </a:r>
            <a:r>
              <a:rPr lang="en-US" altLang="zh-CN" sz="2000" b="1" dirty="0">
                <a:latin typeface="微软雅黑" panose="020B0503020204020204" pitchFamily="34" charset="-122"/>
                <a:ea typeface="微软雅黑" panose="020B0503020204020204" pitchFamily="34" charset="-122"/>
              </a:rPr>
              <a:t>("Celsius Temp: \n"+ </a:t>
            </a:r>
            <a:r>
              <a:rPr lang="en-US" altLang="zh-CN" sz="2000" b="1" dirty="0" err="1">
                <a:latin typeface="微软雅黑" panose="020B0503020204020204" pitchFamily="34" charset="-122"/>
                <a:ea typeface="微软雅黑" panose="020B0503020204020204" pitchFamily="34" charset="-122"/>
              </a:rPr>
              <a:t>cTem</a:t>
            </a:r>
            <a:r>
              <a:rPr lang="en-US" altLang="zh-CN" sz="2000" b="1" dirty="0">
                <a:latin typeface="微软雅黑" panose="020B0503020204020204" pitchFamily="34" charset="-122"/>
                <a:ea typeface="微软雅黑" panose="020B0503020204020204" pitchFamily="34" charset="-122"/>
              </a:rPr>
              <a:t>);</a:t>
            </a:r>
          </a:p>
          <a:p>
            <a:pPr eaLnBrk="1" hangingPunct="1">
              <a:lnSpc>
                <a:spcPct val="120000"/>
              </a:lnSpc>
              <a:spcBef>
                <a:spcPts val="600"/>
              </a:spcBef>
              <a:buFontTx/>
              <a:buNone/>
            </a:pPr>
            <a:r>
              <a:rPr lang="en-US" altLang="zh-CN" sz="2000" b="1" dirty="0">
                <a:latin typeface="微软雅黑" panose="020B0503020204020204" pitchFamily="34" charset="-122"/>
                <a:ea typeface="微软雅黑" panose="020B0503020204020204" pitchFamily="34" charset="-122"/>
              </a:rPr>
              <a:t>   }</a:t>
            </a:r>
          </a:p>
          <a:p>
            <a:pPr eaLnBrk="1" hangingPunct="1">
              <a:lnSpc>
                <a:spcPct val="120000"/>
              </a:lnSpc>
              <a:spcBef>
                <a:spcPts val="600"/>
              </a:spcBef>
              <a:buFontTx/>
              <a:buNone/>
            </a:pPr>
            <a:r>
              <a:rPr lang="en-US" altLang="zh-CN" sz="2000" b="1" dirty="0">
                <a:latin typeface="微软雅黑" panose="020B0503020204020204" pitchFamily="34" charset="-122"/>
                <a:ea typeface="微软雅黑" panose="020B0503020204020204" pitchFamily="34" charset="-122"/>
              </a:rPr>
              <a:t>}</a:t>
            </a:r>
          </a:p>
        </p:txBody>
      </p:sp>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2320080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43075">
                                            <p:txEl>
                                              <p:pRg st="1" end="1"/>
                                            </p:txEl>
                                          </p:spTgt>
                                        </p:tgtEl>
                                        <p:attrNameLst>
                                          <p:attrName>style.visibility</p:attrName>
                                        </p:attrNameLst>
                                      </p:cBhvr>
                                      <p:to>
                                        <p:strVal val="visible"/>
                                      </p:to>
                                    </p:set>
                                    <p:animEffect transition="in" filter="slide(fromBottom)">
                                      <p:cBhvr>
                                        <p:cTn id="7" dur="500"/>
                                        <p:tgtEl>
                                          <p:spTgt spid="64307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43075">
                                            <p:txEl>
                                              <p:pRg st="2" end="2"/>
                                            </p:txEl>
                                          </p:spTgt>
                                        </p:tgtEl>
                                        <p:attrNameLst>
                                          <p:attrName>style.visibility</p:attrName>
                                        </p:attrNameLst>
                                      </p:cBhvr>
                                      <p:to>
                                        <p:strVal val="visible"/>
                                      </p:to>
                                    </p:set>
                                    <p:animEffect transition="in" filter="slide(fromBottom)">
                                      <p:cBhvr>
                                        <p:cTn id="10" dur="500"/>
                                        <p:tgtEl>
                                          <p:spTgt spid="64307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643075">
                                            <p:txEl>
                                              <p:pRg st="4" end="4"/>
                                            </p:txEl>
                                          </p:spTgt>
                                        </p:tgtEl>
                                        <p:attrNameLst>
                                          <p:attrName>style.visibility</p:attrName>
                                        </p:attrNameLst>
                                      </p:cBhvr>
                                      <p:to>
                                        <p:strVal val="visible"/>
                                      </p:to>
                                    </p:set>
                                    <p:animEffect transition="in" filter="slide(fromBottom)">
                                      <p:cBhvr>
                                        <p:cTn id="15" dur="500"/>
                                        <p:tgtEl>
                                          <p:spTgt spid="64307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643075">
                                            <p:txEl>
                                              <p:pRg st="6" end="6"/>
                                            </p:txEl>
                                          </p:spTgt>
                                        </p:tgtEl>
                                        <p:attrNameLst>
                                          <p:attrName>style.visibility</p:attrName>
                                        </p:attrNameLst>
                                      </p:cBhvr>
                                      <p:to>
                                        <p:strVal val="visible"/>
                                      </p:to>
                                    </p:set>
                                    <p:animEffect transition="in" filter="slide(fromBottom)">
                                      <p:cBhvr>
                                        <p:cTn id="20" dur="500"/>
                                        <p:tgtEl>
                                          <p:spTgt spid="643075">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643075">
                                            <p:txEl>
                                              <p:pRg st="7" end="7"/>
                                            </p:txEl>
                                          </p:spTgt>
                                        </p:tgtEl>
                                        <p:attrNameLst>
                                          <p:attrName>style.visibility</p:attrName>
                                        </p:attrNameLst>
                                      </p:cBhvr>
                                      <p:to>
                                        <p:strVal val="visible"/>
                                      </p:to>
                                    </p:set>
                                    <p:animEffect transition="in" filter="slide(fromBottom)">
                                      <p:cBhvr>
                                        <p:cTn id="25" dur="500"/>
                                        <p:tgtEl>
                                          <p:spTgt spid="643075">
                                            <p:txEl>
                                              <p:pRg st="7" end="7"/>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643075">
                                            <p:txEl>
                                              <p:pRg st="8" end="8"/>
                                            </p:txEl>
                                          </p:spTgt>
                                        </p:tgtEl>
                                        <p:attrNameLst>
                                          <p:attrName>style.visibility</p:attrName>
                                        </p:attrNameLst>
                                      </p:cBhvr>
                                      <p:to>
                                        <p:strVal val="visible"/>
                                      </p:to>
                                    </p:set>
                                    <p:animEffect transition="in" filter="slide(fromBottom)">
                                      <p:cBhvr>
                                        <p:cTn id="28" dur="500"/>
                                        <p:tgtEl>
                                          <p:spTgt spid="643075">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643075">
                                            <p:txEl>
                                              <p:pRg st="9" end="9"/>
                                            </p:txEl>
                                          </p:spTgt>
                                        </p:tgtEl>
                                        <p:attrNameLst>
                                          <p:attrName>style.visibility</p:attrName>
                                        </p:attrNameLst>
                                      </p:cBhvr>
                                      <p:to>
                                        <p:strVal val="visible"/>
                                      </p:to>
                                    </p:set>
                                    <p:animEffect transition="in" filter="slide(fromBottom)">
                                      <p:cBhvr>
                                        <p:cTn id="33" dur="500"/>
                                        <p:tgtEl>
                                          <p:spTgt spid="643075">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643075">
                                            <p:txEl>
                                              <p:pRg st="10" end="10"/>
                                            </p:txEl>
                                          </p:spTgt>
                                        </p:tgtEl>
                                        <p:attrNameLst>
                                          <p:attrName>style.visibility</p:attrName>
                                        </p:attrNameLst>
                                      </p:cBhvr>
                                      <p:to>
                                        <p:strVal val="visible"/>
                                      </p:to>
                                    </p:set>
                                    <p:animEffect transition="in" filter="slide(fromBottom)">
                                      <p:cBhvr>
                                        <p:cTn id="38" dur="500"/>
                                        <p:tgtEl>
                                          <p:spTgt spid="643075">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643075">
                                            <p:txEl>
                                              <p:pRg st="11" end="11"/>
                                            </p:txEl>
                                          </p:spTgt>
                                        </p:tgtEl>
                                        <p:attrNameLst>
                                          <p:attrName>style.visibility</p:attrName>
                                        </p:attrNameLst>
                                      </p:cBhvr>
                                      <p:to>
                                        <p:strVal val="visible"/>
                                      </p:to>
                                    </p:set>
                                    <p:animEffect transition="in" filter="slide(fromBottom)">
                                      <p:cBhvr>
                                        <p:cTn id="43" dur="500"/>
                                        <p:tgtEl>
                                          <p:spTgt spid="64307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43075">
                                            <p:txEl>
                                              <p:pRg st="12" end="12"/>
                                            </p:txEl>
                                          </p:spTgt>
                                        </p:tgtEl>
                                        <p:attrNameLst>
                                          <p:attrName>style.visibility</p:attrName>
                                        </p:attrNameLst>
                                      </p:cBhvr>
                                      <p:to>
                                        <p:strVal val="visible"/>
                                      </p:to>
                                    </p:set>
                                    <p:anim calcmode="lin" valueType="num">
                                      <p:cBhvr additive="base">
                                        <p:cTn id="48" dur="500" fill="hold"/>
                                        <p:tgtEl>
                                          <p:spTgt spid="643075">
                                            <p:txEl>
                                              <p:pRg st="12" end="1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4307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2708276" y="1122363"/>
            <a:ext cx="2854325" cy="44926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OceanData</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5" name="Rectangle 9"/>
          <p:cNvSpPr>
            <a:spLocks noChangeArrowheads="1"/>
          </p:cNvSpPr>
          <p:nvPr/>
        </p:nvSpPr>
        <p:spPr bwMode="auto">
          <a:xfrm>
            <a:off x="2708276" y="1571625"/>
            <a:ext cx="2854325" cy="2299731"/>
          </a:xfrm>
          <a:prstGeom prst="rect">
            <a:avLst/>
          </a:prstGeom>
          <a:solidFill>
            <a:schemeClr val="bg1"/>
          </a:solidFill>
          <a:ln w="12700">
            <a:solidFill>
              <a:schemeClr val="tx1"/>
            </a:solidFill>
            <a:miter lim="800000"/>
            <a:headEnd type="none" w="sm" len="sm"/>
            <a:tailEnd type="none" w="sm" len="sm"/>
          </a:ln>
          <a:effectLst/>
        </p:spPr>
        <p:txBody>
          <a:bodyPr wrap="none" tIns="108000" anchor="ctr"/>
          <a:lstStyle/>
          <a:p>
            <a:pPr>
              <a:defRPr/>
            </a:pPr>
            <a:r>
              <a:rPr lang="en-US" altLang="zh-CN" sz="2000" b="1" dirty="0">
                <a:latin typeface="微软雅黑" panose="020B0503020204020204" pitchFamily="34" charset="-122"/>
                <a:ea typeface="微软雅黑" panose="020B0503020204020204" pitchFamily="34" charset="-122"/>
              </a:rPr>
              <a:t>+getData1():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Struct1</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+getData2():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Struct2</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+getData3():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Struct3</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+getData4():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Struct4</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+getData5():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Struct5</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+getData6():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Struct6</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+getData7():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Struct7</a:t>
            </a:r>
            <a:endParaRPr lang="en-US" altLang="zh-CN" sz="2000" b="1" dirty="0">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6165851" y="1122363"/>
            <a:ext cx="2606675" cy="44926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DataAnalizer</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6148" name="Rectangle 9"/>
          <p:cNvSpPr>
            <a:spLocks noChangeArrowheads="1"/>
          </p:cNvSpPr>
          <p:nvPr/>
        </p:nvSpPr>
        <p:spPr bwMode="auto">
          <a:xfrm>
            <a:off x="6165851" y="1571625"/>
            <a:ext cx="2627313" cy="889000"/>
          </a:xfrm>
          <a:prstGeom prst="rect">
            <a:avLst/>
          </a:prstGeom>
          <a:solidFill>
            <a:schemeClr val="bg1"/>
          </a:solidFill>
          <a:ln w="12700">
            <a:solidFill>
              <a:schemeClr val="tx1"/>
            </a:solidFill>
            <a:miter lim="800000"/>
            <a:headEnd type="none" w="sm" len="sm"/>
            <a:tailEnd type="none" w="sm" len="sm"/>
          </a:ln>
        </p:spPr>
        <p:txBody>
          <a:bodyPr wrap="none" tIns="108000" anchor="ctr"/>
          <a:lstStyle/>
          <a:p>
            <a:r>
              <a:rPr lang="en-US" altLang="zh-CN" sz="2400" b="1"/>
              <a:t>+analizeData()</a:t>
            </a:r>
          </a:p>
          <a:p>
            <a:r>
              <a:rPr lang="en-US" altLang="zh-CN" sz="2400" b="1"/>
              <a:t>+traverseData()</a:t>
            </a:r>
          </a:p>
        </p:txBody>
      </p:sp>
      <p:sp>
        <p:nvSpPr>
          <p:cNvPr id="6149" name="椭圆 25"/>
          <p:cNvSpPr>
            <a:spLocks noChangeArrowheads="1"/>
          </p:cNvSpPr>
          <p:nvPr/>
        </p:nvSpPr>
        <p:spPr bwMode="auto">
          <a:xfrm>
            <a:off x="8558213" y="2165351"/>
            <a:ext cx="144462" cy="142875"/>
          </a:xfrm>
          <a:prstGeom prst="ellipse">
            <a:avLst/>
          </a:prstGeom>
          <a:solidFill>
            <a:schemeClr val="accent1"/>
          </a:solidFill>
          <a:ln w="12700">
            <a:solidFill>
              <a:schemeClr val="tx1"/>
            </a:solidFill>
            <a:round/>
            <a:headEnd type="none" w="sm" len="sm"/>
            <a:tailEnd type="none" w="sm" len="sm"/>
          </a:ln>
        </p:spPr>
        <p:txBody>
          <a:bodyPr wrap="none"/>
          <a:lstStyle/>
          <a:p>
            <a:endParaRPr lang="zh-CN" altLang="en-US">
              <a:solidFill>
                <a:srgbClr val="0000CC"/>
              </a:solidFill>
            </a:endParaRPr>
          </a:p>
        </p:txBody>
      </p:sp>
      <p:cxnSp>
        <p:nvCxnSpPr>
          <p:cNvPr id="6150" name="直接连接符 27"/>
          <p:cNvCxnSpPr>
            <a:cxnSpLocks noChangeShapeType="1"/>
          </p:cNvCxnSpPr>
          <p:nvPr/>
        </p:nvCxnSpPr>
        <p:spPr bwMode="auto">
          <a:xfrm flipH="1">
            <a:off x="8580439" y="2278064"/>
            <a:ext cx="71437" cy="7778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3" name="折角形 12"/>
          <p:cNvSpPr/>
          <p:nvPr/>
        </p:nvSpPr>
        <p:spPr bwMode="auto">
          <a:xfrm>
            <a:off x="6200776" y="2741613"/>
            <a:ext cx="4434273" cy="2332038"/>
          </a:xfrm>
          <a:prstGeom prst="foldedCorner">
            <a:avLst/>
          </a:prstGeom>
          <a:solidFill>
            <a:schemeClr val="bg1"/>
          </a:solidFill>
          <a:ln w="12700" cap="flat" cmpd="sng" algn="ctr">
            <a:solidFill>
              <a:schemeClr val="tx1"/>
            </a:solidFill>
            <a:prstDash val="solid"/>
            <a:round/>
            <a:headEnd type="none" w="sm" len="sm"/>
            <a:tailEnd type="none" w="sm" len="sm"/>
          </a:ln>
          <a:effectLst/>
        </p:spPr>
        <p:txBody>
          <a:bodyPr wrap="none"/>
          <a:lstStyle/>
          <a:p>
            <a:pPr>
              <a:lnSpc>
                <a:spcPct val="90000"/>
              </a:lnSpc>
              <a:defRPr/>
            </a:pPr>
            <a:r>
              <a:rPr lang="en-US" altLang="zh-CN" sz="2200" b="1" dirty="0" err="1">
                <a:effectLst>
                  <a:outerShdw blurRad="38100" dist="38100" dir="2700000" algn="tl">
                    <a:srgbClr val="FFFFFF"/>
                  </a:outerShdw>
                </a:effectLst>
              </a:rPr>
              <a:t>OceanData</a:t>
            </a:r>
            <a:r>
              <a:rPr lang="en-US" altLang="zh-CN" sz="2200" b="1" dirty="0">
                <a:effectLst>
                  <a:outerShdw blurRad="38100" dist="38100" dir="2700000" algn="tl">
                    <a:srgbClr val="FFFFFF"/>
                  </a:outerShdw>
                </a:effectLst>
              </a:rPr>
              <a:t> </a:t>
            </a:r>
            <a:r>
              <a:rPr lang="en-US" altLang="zh-CN" sz="2200" b="1" dirty="0" smtClean="0">
                <a:effectLst>
                  <a:outerShdw blurRad="38100" dist="38100" dir="2700000" algn="tl">
                    <a:srgbClr val="FFFFFF"/>
                  </a:outerShdw>
                </a:effectLst>
              </a:rPr>
              <a:t>o </a:t>
            </a:r>
            <a:r>
              <a:rPr lang="en-US" altLang="zh-CN" sz="2200" b="1" dirty="0">
                <a:effectLst>
                  <a:outerShdw blurRad="38100" dist="38100" dir="2700000" algn="tl">
                    <a:srgbClr val="FFFFFF"/>
                  </a:outerShdw>
                </a:effectLst>
              </a:rPr>
              <a:t>= new </a:t>
            </a:r>
            <a:r>
              <a:rPr lang="en-US" altLang="zh-CN" sz="2200" b="1" dirty="0" err="1">
                <a:effectLst>
                  <a:outerShdw blurRad="38100" dist="38100" dir="2700000" algn="tl">
                    <a:srgbClr val="FFFFFF"/>
                  </a:outerShdw>
                </a:effectLst>
              </a:rPr>
              <a:t>OceanData</a:t>
            </a:r>
            <a:r>
              <a:rPr lang="en-US" altLang="zh-CN" sz="2200" b="1" dirty="0">
                <a:effectLst>
                  <a:outerShdw blurRad="38100" dist="38100" dir="2700000" algn="tl">
                    <a:srgbClr val="FFFFFF"/>
                  </a:outerShdw>
                </a:effectLst>
              </a:rPr>
              <a:t>()</a:t>
            </a:r>
            <a:r>
              <a:rPr lang="zh-CN" altLang="en-US" sz="2200" b="1" dirty="0">
                <a:effectLst>
                  <a:outerShdw blurRad="38100" dist="38100" dir="2700000" algn="tl">
                    <a:srgbClr val="FFFFFF"/>
                  </a:outerShdw>
                </a:effectLst>
              </a:rPr>
              <a:t>；</a:t>
            </a:r>
            <a:endParaRPr lang="en-US" altLang="zh-CN" sz="2200" b="1" dirty="0">
              <a:solidFill>
                <a:srgbClr val="0000CC"/>
              </a:solidFill>
            </a:endParaRPr>
          </a:p>
          <a:p>
            <a:pPr>
              <a:lnSpc>
                <a:spcPct val="90000"/>
              </a:lnSpc>
              <a:defRPr/>
            </a:pPr>
            <a:r>
              <a:rPr lang="en-US" altLang="zh-CN" sz="2200" b="1" dirty="0">
                <a:solidFill>
                  <a:srgbClr val="0000CC"/>
                </a:solidFill>
              </a:rPr>
              <a:t>while true {</a:t>
            </a:r>
          </a:p>
          <a:p>
            <a:pPr lvl="1">
              <a:lnSpc>
                <a:spcPct val="90000"/>
              </a:lnSpc>
              <a:defRPr/>
            </a:pPr>
            <a:r>
              <a:rPr lang="en-US" altLang="zh-CN" sz="2200" b="1" dirty="0">
                <a:solidFill>
                  <a:srgbClr val="0000CC"/>
                </a:solidFill>
              </a:rPr>
              <a:t>o. </a:t>
            </a:r>
            <a:r>
              <a:rPr lang="en-US" altLang="zh-CN" sz="2200" b="1" dirty="0"/>
              <a:t>getData1();</a:t>
            </a:r>
          </a:p>
          <a:p>
            <a:pPr lvl="1">
              <a:lnSpc>
                <a:spcPct val="90000"/>
              </a:lnSpc>
              <a:defRPr/>
            </a:pPr>
            <a:r>
              <a:rPr lang="en-US" altLang="zh-CN" sz="2200" b="1" dirty="0">
                <a:solidFill>
                  <a:srgbClr val="0000CC"/>
                </a:solidFill>
              </a:rPr>
              <a:t>o. </a:t>
            </a:r>
            <a:r>
              <a:rPr lang="en-US" altLang="zh-CN" sz="2200" b="1" dirty="0"/>
              <a:t>getData2();</a:t>
            </a:r>
          </a:p>
          <a:p>
            <a:pPr lvl="1">
              <a:lnSpc>
                <a:spcPct val="90000"/>
              </a:lnSpc>
              <a:defRPr/>
            </a:pPr>
            <a:r>
              <a:rPr lang="en-US" altLang="zh-CN" sz="2200" b="1" dirty="0">
                <a:solidFill>
                  <a:srgbClr val="0000CC"/>
                </a:solidFill>
              </a:rPr>
              <a:t>…</a:t>
            </a:r>
            <a:endParaRPr lang="en-US" altLang="zh-CN" sz="2200" b="1" dirty="0"/>
          </a:p>
          <a:p>
            <a:pPr lvl="1">
              <a:lnSpc>
                <a:spcPct val="90000"/>
              </a:lnSpc>
              <a:defRPr/>
            </a:pPr>
            <a:r>
              <a:rPr lang="en-US" altLang="zh-CN" sz="2200" b="1" dirty="0">
                <a:solidFill>
                  <a:srgbClr val="0000CC"/>
                </a:solidFill>
              </a:rPr>
              <a:t>o. </a:t>
            </a:r>
            <a:r>
              <a:rPr lang="en-US" altLang="zh-CN" sz="2200" b="1" dirty="0"/>
              <a:t>getData7()</a:t>
            </a:r>
            <a:r>
              <a:rPr lang="zh-CN" altLang="en-US" sz="2200" b="1" dirty="0"/>
              <a:t>；</a:t>
            </a:r>
            <a:endParaRPr lang="en-US" altLang="zh-CN" sz="2200" b="1" dirty="0">
              <a:solidFill>
                <a:srgbClr val="0000CC"/>
              </a:solidFill>
              <a:effectLst>
                <a:outerShdw blurRad="38100" dist="38100" dir="2700000" algn="tl">
                  <a:srgbClr val="C0C0C0"/>
                </a:outerShdw>
              </a:effectLst>
            </a:endParaRPr>
          </a:p>
          <a:p>
            <a:pPr>
              <a:lnSpc>
                <a:spcPct val="90000"/>
              </a:lnSpc>
              <a:defRPr/>
            </a:pPr>
            <a:r>
              <a:rPr lang="en-US" altLang="zh-CN" sz="2200" b="1" dirty="0">
                <a:solidFill>
                  <a:srgbClr val="0000CC"/>
                </a:solidFill>
                <a:effectLst>
                  <a:outerShdw blurRad="38100" dist="38100" dir="2700000" algn="tl">
                    <a:srgbClr val="C0C0C0"/>
                  </a:outerShdw>
                </a:effectLst>
              </a:rPr>
              <a:t>}</a:t>
            </a:r>
            <a:endParaRPr lang="zh-CN" altLang="en-US" sz="2200" b="1" dirty="0">
              <a:solidFill>
                <a:srgbClr val="0000CC"/>
              </a:solidFill>
            </a:endParaRPr>
          </a:p>
        </p:txBody>
      </p:sp>
      <p:cxnSp>
        <p:nvCxnSpPr>
          <p:cNvPr id="6152" name="直接箭头连接符 15"/>
          <p:cNvCxnSpPr>
            <a:cxnSpLocks noChangeShapeType="1"/>
          </p:cNvCxnSpPr>
          <p:nvPr/>
        </p:nvCxnSpPr>
        <p:spPr bwMode="auto">
          <a:xfrm flipH="1">
            <a:off x="5589588" y="2057400"/>
            <a:ext cx="576262" cy="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7178" name="TextBox 16"/>
          <p:cNvSpPr txBox="1">
            <a:spLocks noChangeArrowheads="1"/>
          </p:cNvSpPr>
          <p:nvPr/>
        </p:nvSpPr>
        <p:spPr bwMode="auto">
          <a:xfrm>
            <a:off x="742951" y="5962651"/>
            <a:ext cx="9101265" cy="492443"/>
          </a:xfrm>
          <a:prstGeom prst="rect">
            <a:avLst/>
          </a:prstGeom>
          <a:noFill/>
          <a:ln>
            <a:noFill/>
          </a:ln>
        </p:spPr>
        <p:txBody>
          <a:bodyPr wrap="square">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6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缺点</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：不间断的循环调用，浪费了</a:t>
            </a:r>
            <a:r>
              <a:rPr lang="en-US" altLang="zh-CN" sz="2600" b="1" dirty="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sz="2600" b="1" dirty="0">
                <a:latin typeface="微软雅黑" panose="020B0503020204020204" pitchFamily="34" charset="-122"/>
                <a:ea typeface="微软雅黑" panose="020B0503020204020204" pitchFamily="34" charset="-122"/>
                <a:cs typeface="微软雅黑" panose="020B0503020204020204" pitchFamily="34" charset="-122"/>
              </a:rPr>
              <a:t>运行能力，效率很低。</a:t>
            </a:r>
          </a:p>
        </p:txBody>
      </p:sp>
      <p:sp>
        <p:nvSpPr>
          <p:cNvPr id="6154" name="TextBox 1"/>
          <p:cNvSpPr txBox="1">
            <a:spLocks noChangeArrowheads="1"/>
          </p:cNvSpPr>
          <p:nvPr/>
        </p:nvSpPr>
        <p:spPr bwMode="auto">
          <a:xfrm>
            <a:off x="7605713" y="5300663"/>
            <a:ext cx="143986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000" b="1">
                <a:solidFill>
                  <a:srgbClr val="0000CC"/>
                </a:solidFill>
                <a:latin typeface="微软雅黑" panose="020B0503020204020204" pitchFamily="34" charset="-122"/>
                <a:ea typeface="微软雅黑" panose="020B0503020204020204" pitchFamily="34" charset="-122"/>
              </a:rPr>
              <a:t>依赖者</a:t>
            </a:r>
          </a:p>
        </p:txBody>
      </p:sp>
      <p:sp>
        <p:nvSpPr>
          <p:cNvPr id="6155" name="TextBox 11"/>
          <p:cNvSpPr txBox="1">
            <a:spLocks noChangeArrowheads="1"/>
          </p:cNvSpPr>
          <p:nvPr/>
        </p:nvSpPr>
        <p:spPr bwMode="auto">
          <a:xfrm>
            <a:off x="2133601" y="5226050"/>
            <a:ext cx="35290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000" b="1">
                <a:solidFill>
                  <a:srgbClr val="0000CC"/>
                </a:solidFill>
                <a:latin typeface="微软雅黑" panose="020B0503020204020204" pitchFamily="34" charset="-122"/>
                <a:ea typeface="微软雅黑" panose="020B0503020204020204" pitchFamily="34" charset="-122"/>
              </a:rPr>
              <a:t>信息中心</a:t>
            </a:r>
            <a:r>
              <a:rPr lang="en-US" altLang="zh-CN" sz="3000" b="1">
                <a:solidFill>
                  <a:srgbClr val="0000CC"/>
                </a:solidFill>
                <a:latin typeface="微软雅黑" panose="020B0503020204020204" pitchFamily="34" charset="-122"/>
                <a:ea typeface="微软雅黑" panose="020B0503020204020204" pitchFamily="34" charset="-122"/>
              </a:rPr>
              <a:t>-</a:t>
            </a:r>
            <a:r>
              <a:rPr lang="zh-CN" altLang="en-US" sz="3000" b="1">
                <a:solidFill>
                  <a:srgbClr val="0000CC"/>
                </a:solidFill>
                <a:latin typeface="微软雅黑" panose="020B0503020204020204" pitchFamily="34" charset="-122"/>
                <a:ea typeface="微软雅黑" panose="020B0503020204020204" pitchFamily="34" charset="-122"/>
              </a:rPr>
              <a:t>被依赖者</a:t>
            </a:r>
          </a:p>
        </p:txBody>
      </p:sp>
      <p:sp>
        <p:nvSpPr>
          <p:cNvPr id="6156" name="文本框 2"/>
          <p:cNvSpPr txBox="1">
            <a:spLocks noChangeArrowheads="1"/>
          </p:cNvSpPr>
          <p:nvPr/>
        </p:nvSpPr>
        <p:spPr bwMode="auto">
          <a:xfrm>
            <a:off x="742951" y="364025"/>
            <a:ext cx="8029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微软雅黑" panose="020B0503020204020204" pitchFamily="34" charset="-122"/>
                <a:ea typeface="微软雅黑" panose="020B0503020204020204" pitchFamily="34" charset="-122"/>
              </a:rPr>
              <a:t>例</a:t>
            </a:r>
            <a:r>
              <a:rPr lang="en-US" altLang="zh-CN" sz="2800" b="1">
                <a:latin typeface="微软雅黑" panose="020B0503020204020204" pitchFamily="34" charset="-122"/>
                <a:ea typeface="微软雅黑" panose="020B0503020204020204" pitchFamily="34" charset="-122"/>
              </a:rPr>
              <a:t>1: </a:t>
            </a:r>
            <a:r>
              <a:rPr lang="zh-CN" altLang="en-US" sz="2800" b="1">
                <a:latin typeface="微软雅黑" panose="020B0503020204020204" pitchFamily="34" charset="-122"/>
                <a:ea typeface="微软雅黑" panose="020B0503020204020204" pitchFamily="34" charset="-122"/>
              </a:rPr>
              <a:t>设计一个海洋信息分析系统，暂时设计</a:t>
            </a: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个类。</a:t>
            </a:r>
          </a:p>
        </p:txBody>
      </p:sp>
      <p:sp>
        <p:nvSpPr>
          <p:cNvPr id="6157" name="文本框 5"/>
          <p:cNvSpPr txBox="1">
            <a:spLocks noChangeArrowheads="1"/>
          </p:cNvSpPr>
          <p:nvPr/>
        </p:nvSpPr>
        <p:spPr bwMode="auto">
          <a:xfrm>
            <a:off x="8907464" y="1122363"/>
            <a:ext cx="1646237"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b="1">
                <a:solidFill>
                  <a:srgbClr val="0000CC"/>
                </a:solidFill>
                <a:latin typeface="微软雅黑" panose="020B0503020204020204" pitchFamily="34" charset="-122"/>
                <a:ea typeface="微软雅黑" panose="020B0503020204020204" pitchFamily="34" charset="-122"/>
              </a:rPr>
              <a:t>数据分析类；需要不断地遍历数据、分析数据。</a:t>
            </a:r>
          </a:p>
        </p:txBody>
      </p:sp>
      <p:sp>
        <p:nvSpPr>
          <p:cNvPr id="6158" name="文本框 7"/>
          <p:cNvSpPr txBox="1">
            <a:spLocks noChangeArrowheads="1"/>
          </p:cNvSpPr>
          <p:nvPr/>
        </p:nvSpPr>
        <p:spPr bwMode="auto">
          <a:xfrm>
            <a:off x="788988" y="1814891"/>
            <a:ext cx="12922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dirty="0">
                <a:solidFill>
                  <a:srgbClr val="0000CC"/>
                </a:solidFill>
                <a:latin typeface="微软雅黑" panose="020B0503020204020204" pitchFamily="34" charset="-122"/>
                <a:ea typeface="微软雅黑" panose="020B0503020204020204" pitchFamily="34" charset="-122"/>
              </a:rPr>
              <a:t>海洋数据类</a:t>
            </a:r>
          </a:p>
        </p:txBody>
      </p:sp>
    </p:spTree>
    <p:extLst>
      <p:ext uri="{BB962C8B-B14F-4D97-AF65-F5344CB8AC3E}">
        <p14:creationId xmlns:p14="http://schemas.microsoft.com/office/powerpoint/2010/main" val="31294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1000"/>
                                        <p:tgtEl>
                                          <p:spTgt spid="7178"/>
                                        </p:tgtEl>
                                      </p:cBhvr>
                                    </p:animEffect>
                                    <p:anim calcmode="lin" valueType="num">
                                      <p:cBhvr>
                                        <p:cTn id="8" dur="1000" fill="hold"/>
                                        <p:tgtEl>
                                          <p:spTgt spid="7178"/>
                                        </p:tgtEl>
                                        <p:attrNameLst>
                                          <p:attrName>ppt_x</p:attrName>
                                        </p:attrNameLst>
                                      </p:cBhvr>
                                      <p:tavLst>
                                        <p:tav tm="0">
                                          <p:val>
                                            <p:strVal val="#ppt_x"/>
                                          </p:val>
                                        </p:tav>
                                        <p:tav tm="100000">
                                          <p:val>
                                            <p:strVal val="#ppt_x"/>
                                          </p:val>
                                        </p:tav>
                                      </p:tavLst>
                                    </p:anim>
                                    <p:anim calcmode="lin" valueType="num">
                                      <p:cBhvr>
                                        <p:cTn id="9" dur="10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1" name="Rectangle 3"/>
          <p:cNvSpPr>
            <a:spLocks noGrp="1" noChangeArrowheads="1"/>
          </p:cNvSpPr>
          <p:nvPr>
            <p:ph idx="1"/>
          </p:nvPr>
        </p:nvSpPr>
        <p:spPr>
          <a:xfrm>
            <a:off x="642797" y="1006460"/>
            <a:ext cx="8971984" cy="5327650"/>
          </a:xfrm>
        </p:spPr>
        <p:txBody>
          <a:bodyPr>
            <a:noAutofit/>
          </a:bodyPr>
          <a:lstStyle/>
          <a:p>
            <a:pPr eaLnBrk="1" hangingPunct="1">
              <a:lnSpc>
                <a:spcPct val="100000"/>
              </a:lnSpc>
              <a:spcBef>
                <a:spcPts val="0"/>
              </a:spcBef>
              <a:buFontTx/>
              <a:buNone/>
            </a:pPr>
            <a:r>
              <a:rPr lang="en-US" altLang="zh-CN" sz="2000" b="1" dirty="0">
                <a:solidFill>
                  <a:srgbClr val="0000CC"/>
                </a:solidFill>
                <a:latin typeface="微软雅黑" panose="020B0503020204020204" pitchFamily="34" charset="-122"/>
                <a:ea typeface="微软雅黑" panose="020B0503020204020204" pitchFamily="34" charset="-122"/>
              </a:rPr>
              <a:t>public class </a:t>
            </a:r>
            <a:r>
              <a:rPr lang="en-US" altLang="zh-CN" sz="2000" b="1" dirty="0" smtClean="0">
                <a:solidFill>
                  <a:srgbClr val="0000CC"/>
                </a:solidFill>
                <a:latin typeface="微软雅黑" panose="020B0503020204020204" pitchFamily="34" charset="-122"/>
                <a:ea typeface="微软雅黑" panose="020B0503020204020204" pitchFamily="34" charset="-122"/>
              </a:rPr>
              <a:t>Client </a:t>
            </a:r>
            <a:r>
              <a:rPr lang="en-US" altLang="zh-CN" sz="2000" b="1" dirty="0">
                <a:solidFill>
                  <a:srgbClr val="0000CC"/>
                </a:solidFill>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public </a:t>
            </a:r>
            <a:r>
              <a:rPr lang="en-US" altLang="zh-CN" sz="2000" b="1" dirty="0">
                <a:latin typeface="微软雅黑" panose="020B0503020204020204" pitchFamily="34" charset="-122"/>
                <a:ea typeface="微软雅黑" panose="020B0503020204020204" pitchFamily="34" charset="-122"/>
              </a:rPr>
              <a:t>static void main(String[] </a:t>
            </a:r>
            <a:r>
              <a:rPr lang="en-US" altLang="zh-CN" sz="2000" b="1" dirty="0" err="1">
                <a:latin typeface="微软雅黑" panose="020B0503020204020204" pitchFamily="34" charset="-122"/>
                <a:ea typeface="微软雅黑" panose="020B0503020204020204" pitchFamily="34" charset="-122"/>
              </a:rPr>
              <a:t>args</a:t>
            </a:r>
            <a:r>
              <a:rPr lang="en-US" altLang="zh-CN" sz="2000" b="1" dirty="0">
                <a:latin typeface="微软雅黑" panose="020B0503020204020204" pitchFamily="34" charset="-122"/>
                <a:ea typeface="微软雅黑" panose="020B0503020204020204" pitchFamily="34" charset="-122"/>
              </a:rPr>
              <a:t>) throws Exception {</a:t>
            </a:r>
          </a:p>
          <a:p>
            <a:pPr eaLnBrk="1" hangingPunct="1">
              <a:lnSpc>
                <a:spcPct val="100000"/>
              </a:lnSpc>
              <a:spcBef>
                <a:spcPts val="0"/>
              </a:spcBef>
            </a:pPr>
            <a:endParaRPr lang="en-US" altLang="zh-CN" sz="2000" b="1" dirty="0">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smtClean="0">
                <a:solidFill>
                  <a:srgbClr val="A50021"/>
                </a:solidFill>
                <a:latin typeface="微软雅黑" panose="020B0503020204020204" pitchFamily="34" charset="-122"/>
                <a:ea typeface="微软雅黑" panose="020B0503020204020204" pitchFamily="34" charset="-122"/>
              </a:rPr>
              <a:t>//</a:t>
            </a:r>
            <a:r>
              <a:rPr lang="en-US" altLang="zh-CN" sz="2000" b="1" dirty="0">
                <a:solidFill>
                  <a:srgbClr val="A50021"/>
                </a:solidFill>
                <a:latin typeface="微软雅黑" panose="020B0503020204020204" pitchFamily="34" charset="-122"/>
                <a:ea typeface="微软雅黑" panose="020B0503020204020204" pitchFamily="34" charset="-122"/>
              </a:rPr>
              <a:t>create an observable object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TemperatureGUI</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temperatureObj</a:t>
            </a:r>
            <a:r>
              <a:rPr lang="en-US" altLang="zh-CN" sz="2000" b="1" dirty="0">
                <a:latin typeface="微软雅黑" panose="020B0503020204020204" pitchFamily="34" charset="-122"/>
                <a:ea typeface="微软雅黑" panose="020B0503020204020204" pitchFamily="34" charset="-122"/>
              </a:rPr>
              <a:t> = new </a:t>
            </a:r>
            <a:r>
              <a:rPr lang="en-US" altLang="zh-CN" sz="2000" b="1" dirty="0" err="1">
                <a:latin typeface="微软雅黑" panose="020B0503020204020204" pitchFamily="34" charset="-122"/>
                <a:ea typeface="微软雅黑" panose="020B0503020204020204" pitchFamily="34" charset="-122"/>
              </a:rPr>
              <a:t>TemperatureGUI</a:t>
            </a:r>
            <a:r>
              <a:rPr lang="en-US" altLang="zh-CN" sz="2000" b="1" dirty="0">
                <a:latin typeface="微软雅黑" panose="020B0503020204020204" pitchFamily="34" charset="-122"/>
                <a:ea typeface="微软雅黑" panose="020B0503020204020204" pitchFamily="34" charset="-122"/>
              </a:rPr>
              <a:t>();</a:t>
            </a:r>
          </a:p>
          <a:p>
            <a:pPr eaLnBrk="1" hangingPunct="1">
              <a:lnSpc>
                <a:spcPct val="100000"/>
              </a:lnSpc>
              <a:spcBef>
                <a:spcPts val="0"/>
              </a:spcBef>
            </a:pPr>
            <a:endParaRPr lang="en-US" altLang="zh-CN" sz="2000" b="1" dirty="0">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solidFill>
                  <a:srgbClr val="A50021"/>
                </a:solidFill>
                <a:latin typeface="微软雅黑" panose="020B0503020204020204" pitchFamily="34" charset="-122"/>
                <a:ea typeface="微软雅黑" panose="020B0503020204020204" pitchFamily="34" charset="-122"/>
              </a:rPr>
              <a:t>//Create Observer objects</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CelsiusGUI</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cg = new </a:t>
            </a:r>
            <a:r>
              <a:rPr lang="en-US" altLang="zh-CN" sz="2000" b="1" dirty="0" err="1">
                <a:latin typeface="微软雅黑" panose="020B0503020204020204" pitchFamily="34" charset="-122"/>
                <a:ea typeface="微软雅黑" panose="020B0503020204020204" pitchFamily="34" charset="-122"/>
              </a:rPr>
              <a:t>CelsiusGUI</a:t>
            </a:r>
            <a:r>
              <a:rPr lang="en-US" altLang="zh-CN" sz="2000" b="1" dirty="0">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FahrenheitGUI</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fg</a:t>
            </a:r>
            <a:r>
              <a:rPr lang="en-US" altLang="zh-CN" sz="2000" b="1" dirty="0">
                <a:latin typeface="微软雅黑" panose="020B0503020204020204" pitchFamily="34" charset="-122"/>
                <a:ea typeface="微软雅黑" panose="020B0503020204020204" pitchFamily="34" charset="-122"/>
              </a:rPr>
              <a:t> = new </a:t>
            </a:r>
            <a:r>
              <a:rPr lang="en-US" altLang="zh-CN" sz="2000" b="1" dirty="0" err="1">
                <a:latin typeface="微软雅黑" panose="020B0503020204020204" pitchFamily="34" charset="-122"/>
                <a:ea typeface="微软雅黑" panose="020B0503020204020204" pitchFamily="34" charset="-122"/>
              </a:rPr>
              <a:t>FahrenheitGUI</a:t>
            </a:r>
            <a:r>
              <a:rPr lang="en-US" altLang="zh-CN" sz="2000" b="1" dirty="0">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KelvinGUI</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kg = new </a:t>
            </a:r>
            <a:r>
              <a:rPr lang="en-US" altLang="zh-CN" sz="2000" b="1" dirty="0" err="1">
                <a:latin typeface="微软雅黑" panose="020B0503020204020204" pitchFamily="34" charset="-122"/>
                <a:ea typeface="微软雅黑" panose="020B0503020204020204" pitchFamily="34" charset="-122"/>
              </a:rPr>
              <a:t>KelvinGUI</a:t>
            </a:r>
            <a:r>
              <a:rPr lang="en-US" altLang="zh-CN" sz="2000" b="1" dirty="0">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Add observers</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temperatureObj.</a:t>
            </a:r>
            <a:r>
              <a:rPr lang="en-US" altLang="zh-CN" sz="2000" b="1" dirty="0" err="1" smtClean="0">
                <a:solidFill>
                  <a:srgbClr val="0000CC"/>
                </a:solidFill>
                <a:latin typeface="微软雅黑" panose="020B0503020204020204" pitchFamily="34" charset="-122"/>
                <a:ea typeface="微软雅黑" panose="020B0503020204020204" pitchFamily="34" charset="-122"/>
              </a:rPr>
              <a:t>addObserver</a:t>
            </a:r>
            <a:r>
              <a:rPr lang="en-US" altLang="zh-CN" sz="2000" b="1" dirty="0" smtClean="0">
                <a:solidFill>
                  <a:srgbClr val="0000CC"/>
                </a:solidFill>
                <a:latin typeface="微软雅黑" panose="020B0503020204020204" pitchFamily="34" charset="-122"/>
                <a:ea typeface="微软雅黑" panose="020B0503020204020204" pitchFamily="34" charset="-122"/>
              </a:rPr>
              <a:t>(cg</a:t>
            </a:r>
            <a:r>
              <a:rPr lang="en-US" altLang="zh-CN" sz="2000" b="1" dirty="0">
                <a:solidFill>
                  <a:srgbClr val="0000CC"/>
                </a:solidFill>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temperatureObj.</a:t>
            </a:r>
            <a:r>
              <a:rPr lang="en-US" altLang="zh-CN" sz="2000" b="1" dirty="0" err="1" smtClean="0">
                <a:solidFill>
                  <a:srgbClr val="0000CC"/>
                </a:solidFill>
                <a:latin typeface="微软雅黑" panose="020B0503020204020204" pitchFamily="34" charset="-122"/>
                <a:ea typeface="微软雅黑" panose="020B0503020204020204" pitchFamily="34" charset="-122"/>
              </a:rPr>
              <a:t>addObserver</a:t>
            </a:r>
            <a:r>
              <a:rPr lang="en-US" altLang="zh-CN" sz="2000" b="1" dirty="0" smtClean="0">
                <a:solidFill>
                  <a:srgbClr val="0000CC"/>
                </a:solidFill>
                <a:latin typeface="微软雅黑" panose="020B0503020204020204" pitchFamily="34" charset="-122"/>
                <a:ea typeface="微软雅黑" panose="020B0503020204020204" pitchFamily="34" charset="-122"/>
              </a:rPr>
              <a:t>(</a:t>
            </a:r>
            <a:r>
              <a:rPr lang="en-US" altLang="zh-CN" sz="2000" b="1" dirty="0" err="1" smtClean="0">
                <a:solidFill>
                  <a:srgbClr val="0000CC"/>
                </a:solidFill>
                <a:latin typeface="微软雅黑" panose="020B0503020204020204" pitchFamily="34" charset="-122"/>
                <a:ea typeface="微软雅黑" panose="020B0503020204020204" pitchFamily="34" charset="-122"/>
              </a:rPr>
              <a:t>fg</a:t>
            </a:r>
            <a:r>
              <a:rPr lang="en-US" altLang="zh-CN" sz="2000" b="1" dirty="0">
                <a:solidFill>
                  <a:srgbClr val="0000CC"/>
                </a:solidFill>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err="1" smtClean="0">
                <a:latin typeface="微软雅黑" panose="020B0503020204020204" pitchFamily="34" charset="-122"/>
                <a:ea typeface="微软雅黑" panose="020B0503020204020204" pitchFamily="34" charset="-122"/>
              </a:rPr>
              <a:t>temperatureObj.</a:t>
            </a:r>
            <a:r>
              <a:rPr lang="en-US" altLang="zh-CN" sz="2000" b="1" dirty="0" err="1" smtClean="0">
                <a:solidFill>
                  <a:srgbClr val="0000CC"/>
                </a:solidFill>
                <a:latin typeface="微软雅黑" panose="020B0503020204020204" pitchFamily="34" charset="-122"/>
                <a:ea typeface="微软雅黑" panose="020B0503020204020204" pitchFamily="34" charset="-122"/>
              </a:rPr>
              <a:t>addObserver</a:t>
            </a:r>
            <a:r>
              <a:rPr lang="en-US" altLang="zh-CN" sz="2000" b="1" dirty="0" smtClean="0">
                <a:solidFill>
                  <a:srgbClr val="0000CC"/>
                </a:solidFill>
                <a:latin typeface="微软雅黑" panose="020B0503020204020204" pitchFamily="34" charset="-122"/>
                <a:ea typeface="微软雅黑" panose="020B0503020204020204" pitchFamily="34" charset="-122"/>
              </a:rPr>
              <a:t>(kg</a:t>
            </a:r>
            <a:r>
              <a:rPr lang="en-US" altLang="zh-CN" sz="2000" b="1" dirty="0">
                <a:solidFill>
                  <a:srgbClr val="0000CC"/>
                </a:solidFill>
                <a:latin typeface="微软雅黑" panose="020B0503020204020204" pitchFamily="34" charset="-122"/>
                <a:ea typeface="微软雅黑" panose="020B0503020204020204" pitchFamily="34" charset="-122"/>
              </a:rPr>
              <a:t>);</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  }</a:t>
            </a:r>
          </a:p>
          <a:p>
            <a:pPr eaLnBrk="1" hangingPunct="1">
              <a:lnSpc>
                <a:spcPct val="100000"/>
              </a:lnSpc>
              <a:spcBef>
                <a:spcPts val="0"/>
              </a:spcBef>
              <a:buFontTx/>
              <a:buNone/>
            </a:pP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4. Design Examples Using the Observer Pattern</a:t>
            </a:r>
          </a:p>
        </p:txBody>
      </p:sp>
    </p:spTree>
    <p:extLst>
      <p:ext uri="{BB962C8B-B14F-4D97-AF65-F5344CB8AC3E}">
        <p14:creationId xmlns:p14="http://schemas.microsoft.com/office/powerpoint/2010/main" val="1744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52291">
                                            <p:txEl>
                                              <p:pRg st="3" end="3"/>
                                            </p:txEl>
                                          </p:spTgt>
                                        </p:tgtEl>
                                        <p:attrNameLst>
                                          <p:attrName>style.visibility</p:attrName>
                                        </p:attrNameLst>
                                      </p:cBhvr>
                                      <p:to>
                                        <p:strVal val="visible"/>
                                      </p:to>
                                    </p:set>
                                    <p:animEffect transition="in" filter="slide(fromBottom)">
                                      <p:cBhvr>
                                        <p:cTn id="7" dur="500"/>
                                        <p:tgtEl>
                                          <p:spTgt spid="65229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52291">
                                            <p:txEl>
                                              <p:pRg st="4" end="4"/>
                                            </p:txEl>
                                          </p:spTgt>
                                        </p:tgtEl>
                                        <p:attrNameLst>
                                          <p:attrName>style.visibility</p:attrName>
                                        </p:attrNameLst>
                                      </p:cBhvr>
                                      <p:to>
                                        <p:strVal val="visible"/>
                                      </p:to>
                                    </p:set>
                                    <p:animEffect transition="in" filter="slide(fromBottom)">
                                      <p:cBhvr>
                                        <p:cTn id="10" dur="500"/>
                                        <p:tgtEl>
                                          <p:spTgt spid="652291">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652291">
                                            <p:txEl>
                                              <p:pRg st="6" end="6"/>
                                            </p:txEl>
                                          </p:spTgt>
                                        </p:tgtEl>
                                        <p:attrNameLst>
                                          <p:attrName>style.visibility</p:attrName>
                                        </p:attrNameLst>
                                      </p:cBhvr>
                                      <p:to>
                                        <p:strVal val="visible"/>
                                      </p:to>
                                    </p:set>
                                    <p:animEffect transition="in" filter="slide(fromBottom)">
                                      <p:cBhvr>
                                        <p:cTn id="15" dur="500"/>
                                        <p:tgtEl>
                                          <p:spTgt spid="652291">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652291">
                                            <p:txEl>
                                              <p:pRg st="7" end="7"/>
                                            </p:txEl>
                                          </p:spTgt>
                                        </p:tgtEl>
                                        <p:attrNameLst>
                                          <p:attrName>style.visibility</p:attrName>
                                        </p:attrNameLst>
                                      </p:cBhvr>
                                      <p:to>
                                        <p:strVal val="visible"/>
                                      </p:to>
                                    </p:set>
                                    <p:animEffect transition="in" filter="slide(fromBottom)">
                                      <p:cBhvr>
                                        <p:cTn id="20" dur="500"/>
                                        <p:tgtEl>
                                          <p:spTgt spid="652291">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652291">
                                            <p:txEl>
                                              <p:pRg st="8" end="8"/>
                                            </p:txEl>
                                          </p:spTgt>
                                        </p:tgtEl>
                                        <p:attrNameLst>
                                          <p:attrName>style.visibility</p:attrName>
                                        </p:attrNameLst>
                                      </p:cBhvr>
                                      <p:to>
                                        <p:strVal val="visible"/>
                                      </p:to>
                                    </p:set>
                                    <p:animEffect transition="in" filter="slide(fromBottom)">
                                      <p:cBhvr>
                                        <p:cTn id="25" dur="500"/>
                                        <p:tgtEl>
                                          <p:spTgt spid="652291">
                                            <p:txEl>
                                              <p:pRg st="8" end="8"/>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652291">
                                            <p:txEl>
                                              <p:pRg st="9" end="9"/>
                                            </p:txEl>
                                          </p:spTgt>
                                        </p:tgtEl>
                                        <p:attrNameLst>
                                          <p:attrName>style.visibility</p:attrName>
                                        </p:attrNameLst>
                                      </p:cBhvr>
                                      <p:to>
                                        <p:strVal val="visible"/>
                                      </p:to>
                                    </p:set>
                                    <p:animEffect transition="in" filter="slide(fromBottom)">
                                      <p:cBhvr>
                                        <p:cTn id="30" dur="500"/>
                                        <p:tgtEl>
                                          <p:spTgt spid="652291">
                                            <p:txEl>
                                              <p:pRg st="9" end="9"/>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652291">
                                            <p:txEl>
                                              <p:pRg st="11" end="11"/>
                                            </p:txEl>
                                          </p:spTgt>
                                        </p:tgtEl>
                                        <p:attrNameLst>
                                          <p:attrName>style.visibility</p:attrName>
                                        </p:attrNameLst>
                                      </p:cBhvr>
                                      <p:to>
                                        <p:strVal val="visible"/>
                                      </p:to>
                                    </p:set>
                                    <p:animEffect transition="in" filter="slide(fromBottom)">
                                      <p:cBhvr>
                                        <p:cTn id="35" dur="500"/>
                                        <p:tgtEl>
                                          <p:spTgt spid="652291">
                                            <p:txEl>
                                              <p:pRg st="11" end="1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652291">
                                            <p:txEl>
                                              <p:pRg st="12" end="12"/>
                                            </p:txEl>
                                          </p:spTgt>
                                        </p:tgtEl>
                                        <p:attrNameLst>
                                          <p:attrName>style.visibility</p:attrName>
                                        </p:attrNameLst>
                                      </p:cBhvr>
                                      <p:to>
                                        <p:strVal val="visible"/>
                                      </p:to>
                                    </p:set>
                                    <p:animEffect transition="in" filter="slide(fromBottom)">
                                      <p:cBhvr>
                                        <p:cTn id="40" dur="500"/>
                                        <p:tgtEl>
                                          <p:spTgt spid="652291">
                                            <p:txEl>
                                              <p:pRg st="12" end="1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652291">
                                            <p:txEl>
                                              <p:pRg st="13" end="13"/>
                                            </p:txEl>
                                          </p:spTgt>
                                        </p:tgtEl>
                                        <p:attrNameLst>
                                          <p:attrName>style.visibility</p:attrName>
                                        </p:attrNameLst>
                                      </p:cBhvr>
                                      <p:to>
                                        <p:strVal val="visible"/>
                                      </p:to>
                                    </p:set>
                                    <p:animEffect transition="in" filter="slide(fromBottom)">
                                      <p:cBhvr>
                                        <p:cTn id="45" dur="500"/>
                                        <p:tgtEl>
                                          <p:spTgt spid="652291">
                                            <p:txEl>
                                              <p:pRg st="13" end="1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4" fill="hold" nodeType="clickEffect">
                                  <p:stCondLst>
                                    <p:cond delay="0"/>
                                  </p:stCondLst>
                                  <p:childTnLst>
                                    <p:set>
                                      <p:cBhvr>
                                        <p:cTn id="49" dur="1" fill="hold">
                                          <p:stCondLst>
                                            <p:cond delay="0"/>
                                          </p:stCondLst>
                                        </p:cTn>
                                        <p:tgtEl>
                                          <p:spTgt spid="652291">
                                            <p:txEl>
                                              <p:pRg st="14" end="14"/>
                                            </p:txEl>
                                          </p:spTgt>
                                        </p:tgtEl>
                                        <p:attrNameLst>
                                          <p:attrName>style.visibility</p:attrName>
                                        </p:attrNameLst>
                                      </p:cBhvr>
                                      <p:to>
                                        <p:strVal val="visible"/>
                                      </p:to>
                                    </p:set>
                                    <p:animEffect transition="in" filter="slide(fromBottom)">
                                      <p:cBhvr>
                                        <p:cTn id="50" dur="500"/>
                                        <p:tgtEl>
                                          <p:spTgt spid="652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5" name="Rectangle 3"/>
          <p:cNvSpPr>
            <a:spLocks noGrp="1" noChangeArrowheads="1"/>
          </p:cNvSpPr>
          <p:nvPr>
            <p:ph idx="1"/>
          </p:nvPr>
        </p:nvSpPr>
        <p:spPr>
          <a:xfrm>
            <a:off x="525100" y="943872"/>
            <a:ext cx="9468416" cy="5488348"/>
          </a:xfrm>
        </p:spPr>
        <p:txBody>
          <a:bodyPr>
            <a:noAutofit/>
          </a:bodyPr>
          <a:lstStyle/>
          <a:p>
            <a:pPr eaLnBrk="1" hangingPunct="1"/>
            <a:r>
              <a:rPr lang="zh-CN" altLang="en-US" sz="2200" b="1" dirty="0">
                <a:solidFill>
                  <a:srgbClr val="0000CC"/>
                </a:solidFill>
                <a:latin typeface="微软雅黑" panose="020B0503020204020204" pitchFamily="34" charset="-122"/>
                <a:ea typeface="微软雅黑" panose="020B0503020204020204" pitchFamily="34" charset="-122"/>
              </a:rPr>
              <a:t>在</a:t>
            </a:r>
            <a:r>
              <a:rPr lang="en-US" altLang="zh-CN" sz="2200" b="1" dirty="0">
                <a:solidFill>
                  <a:srgbClr val="0000CC"/>
                </a:solidFill>
                <a:latin typeface="微软雅黑" panose="020B0503020204020204" pitchFamily="34" charset="-122"/>
                <a:ea typeface="微软雅黑" panose="020B0503020204020204" pitchFamily="34" charset="-122"/>
              </a:rPr>
              <a:t>Client</a:t>
            </a:r>
            <a:r>
              <a:rPr lang="zh-CN" altLang="en-US" sz="2200" b="1" dirty="0">
                <a:solidFill>
                  <a:srgbClr val="0000CC"/>
                </a:solidFill>
                <a:latin typeface="微软雅黑" panose="020B0503020204020204" pitchFamily="34" charset="-122"/>
                <a:ea typeface="微软雅黑" panose="020B0503020204020204" pitchFamily="34" charset="-122"/>
              </a:rPr>
              <a:t>类的主方法中，应该包括的内容：</a:t>
            </a:r>
          </a:p>
          <a:p>
            <a:pPr lvl="1" eaLnBrk="1" hangingPunct="1">
              <a:buFontTx/>
              <a:buNone/>
            </a:pPr>
            <a:r>
              <a:rPr lang="en-US" altLang="zh-CN" sz="2200" b="1" dirty="0">
                <a:latin typeface="微软雅黑" panose="020B0503020204020204" pitchFamily="34" charset="-122"/>
                <a:ea typeface="微软雅黑" panose="020B0503020204020204" pitchFamily="34" charset="-122"/>
              </a:rPr>
              <a:t>1</a:t>
            </a:r>
            <a:r>
              <a:rPr lang="zh-CN" altLang="en-US" sz="2200" b="1" dirty="0" smtClean="0">
                <a:latin typeface="微软雅黑" panose="020B0503020204020204" pitchFamily="34" charset="-122"/>
                <a:ea typeface="微软雅黑" panose="020B0503020204020204" pitchFamily="34" charset="-122"/>
              </a:rPr>
              <a:t>）创建</a:t>
            </a:r>
            <a:r>
              <a:rPr lang="en-US" altLang="zh-CN" sz="2200" b="1" dirty="0" smtClean="0">
                <a:solidFill>
                  <a:srgbClr val="0000CC"/>
                </a:solidFill>
                <a:latin typeface="微软雅黑" panose="020B0503020204020204" pitchFamily="34" charset="-122"/>
                <a:ea typeface="微软雅黑" panose="020B0503020204020204" pitchFamily="34" charset="-122"/>
              </a:rPr>
              <a:t>observable</a:t>
            </a:r>
            <a:r>
              <a:rPr lang="zh-CN" altLang="en-US" sz="2200" b="1" dirty="0" smtClean="0">
                <a:solidFill>
                  <a:srgbClr val="0000CC"/>
                </a:solidFill>
                <a:latin typeface="微软雅黑" panose="020B0503020204020204" pitchFamily="34" charset="-122"/>
                <a:ea typeface="微软雅黑" panose="020B0503020204020204" pitchFamily="34" charset="-122"/>
              </a:rPr>
              <a:t>对象</a:t>
            </a:r>
            <a:endParaRPr lang="zh-CN" altLang="en-US" sz="2200" b="1" dirty="0">
              <a:solidFill>
                <a:srgbClr val="0000CC"/>
              </a:solidFill>
              <a:latin typeface="微软雅黑" panose="020B0503020204020204" pitchFamily="34" charset="-122"/>
              <a:ea typeface="微软雅黑" panose="020B0503020204020204" pitchFamily="34" charset="-122"/>
            </a:endParaRPr>
          </a:p>
          <a:p>
            <a:pPr eaLnBrk="1" hangingPunct="1">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TemperatureGUI</a:t>
            </a: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temperatureObj</a:t>
            </a:r>
            <a:r>
              <a:rPr lang="en-US" altLang="zh-CN" sz="2200" b="1" dirty="0">
                <a:latin typeface="微软雅黑" panose="020B0503020204020204" pitchFamily="34" charset="-122"/>
                <a:ea typeface="微软雅黑" panose="020B0503020204020204" pitchFamily="34" charset="-122"/>
              </a:rPr>
              <a:t> = new </a:t>
            </a:r>
            <a:r>
              <a:rPr lang="en-US" altLang="zh-CN" sz="2200" b="1" dirty="0" err="1">
                <a:latin typeface="微软雅黑" panose="020B0503020204020204" pitchFamily="34" charset="-122"/>
                <a:ea typeface="微软雅黑" panose="020B0503020204020204" pitchFamily="34" charset="-122"/>
              </a:rPr>
              <a:t>TemperatureGUI</a:t>
            </a:r>
            <a:r>
              <a:rPr lang="en-US" altLang="zh-CN" sz="2200" b="1" dirty="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a:p>
            <a:pPr lvl="1" eaLnBrk="1" hangingPunct="1">
              <a:buFontTx/>
              <a:buNone/>
            </a:pPr>
            <a:r>
              <a:rPr lang="en-US" altLang="zh-CN" sz="2200" b="1" dirty="0">
                <a:latin typeface="微软雅黑" panose="020B0503020204020204" pitchFamily="34" charset="-122"/>
                <a:ea typeface="微软雅黑" panose="020B0503020204020204" pitchFamily="34" charset="-122"/>
              </a:rPr>
              <a:t>2</a:t>
            </a:r>
            <a:r>
              <a:rPr lang="zh-CN" altLang="en-US" sz="2200" b="1" dirty="0" smtClean="0">
                <a:latin typeface="微软雅黑" panose="020B0503020204020204" pitchFamily="34" charset="-122"/>
                <a:ea typeface="微软雅黑" panose="020B0503020204020204" pitchFamily="34" charset="-122"/>
              </a:rPr>
              <a:t>）创建</a:t>
            </a:r>
            <a:r>
              <a:rPr lang="en-US" altLang="zh-CN" sz="2200" b="1" dirty="0" smtClean="0">
                <a:solidFill>
                  <a:srgbClr val="0000CC"/>
                </a:solidFill>
                <a:latin typeface="微软雅黑" panose="020B0503020204020204" pitchFamily="34" charset="-122"/>
                <a:ea typeface="微软雅黑" panose="020B0503020204020204" pitchFamily="34" charset="-122"/>
              </a:rPr>
              <a:t>observer</a:t>
            </a:r>
            <a:r>
              <a:rPr lang="zh-CN" altLang="en-US" sz="2200" b="1" dirty="0" smtClean="0">
                <a:solidFill>
                  <a:srgbClr val="0000CC"/>
                </a:solidFill>
                <a:latin typeface="微软雅黑" panose="020B0503020204020204" pitchFamily="34" charset="-122"/>
                <a:ea typeface="微软雅黑" panose="020B0503020204020204" pitchFamily="34" charset="-122"/>
              </a:rPr>
              <a:t>对象</a:t>
            </a:r>
            <a:endParaRPr lang="zh-CN" altLang="en-US" sz="22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CelsiusGUI</a:t>
            </a:r>
            <a:r>
              <a:rPr lang="en-US" altLang="zh-CN" sz="2200" b="1" dirty="0">
                <a:latin typeface="微软雅黑" panose="020B0503020204020204" pitchFamily="34" charset="-122"/>
                <a:ea typeface="微软雅黑" panose="020B0503020204020204" pitchFamily="34" charset="-122"/>
              </a:rPr>
              <a:t> cg = new </a:t>
            </a:r>
            <a:r>
              <a:rPr lang="en-US" altLang="zh-CN" sz="2200" b="1" dirty="0" err="1">
                <a:latin typeface="微软雅黑" panose="020B0503020204020204" pitchFamily="34" charset="-122"/>
                <a:ea typeface="微软雅黑" panose="020B0503020204020204" pitchFamily="34" charset="-122"/>
              </a:rPr>
              <a:t>CelsiusGUI</a:t>
            </a:r>
            <a:r>
              <a:rPr lang="en-US" altLang="zh-CN" sz="2200" b="1" dirty="0">
                <a:latin typeface="微软雅黑" panose="020B0503020204020204" pitchFamily="34" charset="-122"/>
                <a:ea typeface="微软雅黑" panose="020B0503020204020204" pitchFamily="34" charset="-122"/>
              </a:rPr>
              <a:t>();</a:t>
            </a:r>
          </a:p>
          <a:p>
            <a:pPr eaLnBrk="1" hangingPunct="1">
              <a:lnSpc>
                <a:spcPct val="80000"/>
              </a:lnSpc>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FahrenheitGUI</a:t>
            </a: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fg</a:t>
            </a:r>
            <a:r>
              <a:rPr lang="en-US" altLang="zh-CN" sz="2200" b="1" dirty="0">
                <a:latin typeface="微软雅黑" panose="020B0503020204020204" pitchFamily="34" charset="-122"/>
                <a:ea typeface="微软雅黑" panose="020B0503020204020204" pitchFamily="34" charset="-122"/>
              </a:rPr>
              <a:t> = new </a:t>
            </a:r>
            <a:r>
              <a:rPr lang="en-US" altLang="zh-CN" sz="2200" b="1" dirty="0" err="1">
                <a:latin typeface="微软雅黑" panose="020B0503020204020204" pitchFamily="34" charset="-122"/>
                <a:ea typeface="微软雅黑" panose="020B0503020204020204" pitchFamily="34" charset="-122"/>
              </a:rPr>
              <a:t>FahrenheitGUI</a:t>
            </a:r>
            <a:r>
              <a:rPr lang="en-US" altLang="zh-CN" sz="2200" b="1" dirty="0">
                <a:latin typeface="微软雅黑" panose="020B0503020204020204" pitchFamily="34" charset="-122"/>
                <a:ea typeface="微软雅黑" panose="020B0503020204020204" pitchFamily="34" charset="-122"/>
              </a:rPr>
              <a:t>();</a:t>
            </a:r>
          </a:p>
          <a:p>
            <a:pPr eaLnBrk="1" hangingPunct="1">
              <a:lnSpc>
                <a:spcPct val="80000"/>
              </a:lnSpc>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KelvinGUI</a:t>
            </a:r>
            <a:r>
              <a:rPr lang="en-US" altLang="zh-CN" sz="2200" b="1" dirty="0">
                <a:latin typeface="微软雅黑" panose="020B0503020204020204" pitchFamily="34" charset="-122"/>
                <a:ea typeface="微软雅黑" panose="020B0503020204020204" pitchFamily="34" charset="-122"/>
              </a:rPr>
              <a:t> kg = new </a:t>
            </a:r>
            <a:r>
              <a:rPr lang="en-US" altLang="zh-CN" sz="2200" b="1" dirty="0" err="1">
                <a:latin typeface="微软雅黑" panose="020B0503020204020204" pitchFamily="34" charset="-122"/>
                <a:ea typeface="微软雅黑" panose="020B0503020204020204" pitchFamily="34" charset="-122"/>
              </a:rPr>
              <a:t>KelvinGUI</a:t>
            </a:r>
            <a:r>
              <a:rPr lang="en-US" altLang="zh-CN" sz="2200" b="1" dirty="0">
                <a:latin typeface="微软雅黑" panose="020B0503020204020204" pitchFamily="34" charset="-122"/>
                <a:ea typeface="微软雅黑" panose="020B0503020204020204" pitchFamily="34" charset="-122"/>
              </a:rPr>
              <a:t>();</a:t>
            </a:r>
            <a:endParaRPr lang="zh-CN" altLang="en-US" sz="2200" b="1" dirty="0">
              <a:latin typeface="微软雅黑" panose="020B0503020204020204" pitchFamily="34" charset="-122"/>
              <a:ea typeface="微软雅黑" panose="020B0503020204020204" pitchFamily="34" charset="-122"/>
            </a:endParaRPr>
          </a:p>
          <a:p>
            <a:pPr lvl="1" eaLnBrk="1" hangingPunct="1">
              <a:buFontTx/>
              <a:buNone/>
            </a:pPr>
            <a:r>
              <a:rPr lang="en-US" altLang="zh-CN" sz="2200" b="1" dirty="0">
                <a:latin typeface="微软雅黑" panose="020B0503020204020204" pitchFamily="34" charset="-122"/>
                <a:ea typeface="微软雅黑" panose="020B0503020204020204" pitchFamily="34" charset="-122"/>
              </a:rPr>
              <a:t>3</a:t>
            </a:r>
            <a:r>
              <a:rPr lang="zh-CN" altLang="en-US" sz="2200" b="1" dirty="0" smtClean="0">
                <a:latin typeface="微软雅黑" panose="020B0503020204020204" pitchFamily="34" charset="-122"/>
                <a:ea typeface="微软雅黑" panose="020B0503020204020204" pitchFamily="34" charset="-122"/>
              </a:rPr>
              <a:t>）将</a:t>
            </a:r>
            <a:r>
              <a:rPr lang="en-US" altLang="zh-CN" sz="2200" b="1" dirty="0" smtClean="0">
                <a:solidFill>
                  <a:srgbClr val="0000CC"/>
                </a:solidFill>
                <a:latin typeface="微软雅黑" panose="020B0503020204020204" pitchFamily="34" charset="-122"/>
                <a:ea typeface="微软雅黑" panose="020B0503020204020204" pitchFamily="34" charset="-122"/>
              </a:rPr>
              <a:t>observer</a:t>
            </a:r>
            <a:r>
              <a:rPr lang="zh-CN" altLang="en-US" sz="2200" b="1" dirty="0" smtClean="0">
                <a:solidFill>
                  <a:srgbClr val="0000CC"/>
                </a:solidFill>
                <a:latin typeface="微软雅黑" panose="020B0503020204020204" pitchFamily="34" charset="-122"/>
                <a:ea typeface="微软雅黑" panose="020B0503020204020204" pitchFamily="34" charset="-122"/>
              </a:rPr>
              <a:t>对象注册到</a:t>
            </a:r>
            <a:r>
              <a:rPr lang="en-US" altLang="zh-CN" sz="2200" b="1" dirty="0" smtClean="0">
                <a:solidFill>
                  <a:srgbClr val="0000CC"/>
                </a:solidFill>
                <a:latin typeface="微软雅黑" panose="020B0503020204020204" pitchFamily="34" charset="-122"/>
                <a:ea typeface="微软雅黑" panose="020B0503020204020204" pitchFamily="34" charset="-122"/>
              </a:rPr>
              <a:t>observable</a:t>
            </a:r>
            <a:r>
              <a:rPr lang="zh-CN" altLang="en-US" sz="2200" b="1" dirty="0" smtClean="0">
                <a:solidFill>
                  <a:srgbClr val="0000CC"/>
                </a:solidFill>
                <a:latin typeface="微软雅黑" panose="020B0503020204020204" pitchFamily="34" charset="-122"/>
                <a:ea typeface="微软雅黑" panose="020B0503020204020204" pitchFamily="34" charset="-122"/>
              </a:rPr>
              <a:t>对象</a:t>
            </a:r>
            <a:endParaRPr lang="zh-CN" altLang="en-US" sz="2200" b="1" dirty="0">
              <a:solidFill>
                <a:srgbClr val="0000CC"/>
              </a:solidFill>
              <a:latin typeface="微软雅黑" panose="020B0503020204020204" pitchFamily="34" charset="-122"/>
              <a:ea typeface="微软雅黑" panose="020B0503020204020204" pitchFamily="34" charset="-122"/>
            </a:endParaRPr>
          </a:p>
          <a:p>
            <a:pPr lvl="1" eaLnBrk="1" hangingPunct="1">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temperatureObj.addObserver</a:t>
            </a:r>
            <a:r>
              <a:rPr lang="en-US" altLang="zh-CN" sz="2200" b="1" dirty="0">
                <a:latin typeface="微软雅黑" panose="020B0503020204020204" pitchFamily="34" charset="-122"/>
                <a:ea typeface="微软雅黑" panose="020B0503020204020204" pitchFamily="34" charset="-122"/>
              </a:rPr>
              <a:t>(cg);</a:t>
            </a:r>
          </a:p>
          <a:p>
            <a:pPr lvl="1" eaLnBrk="1" hangingPunct="1">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temperatureObj.addObserver</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fg</a:t>
            </a:r>
            <a:r>
              <a:rPr lang="en-US" altLang="zh-CN" sz="2200" b="1" dirty="0">
                <a:latin typeface="微软雅黑" panose="020B0503020204020204" pitchFamily="34" charset="-122"/>
                <a:ea typeface="微软雅黑" panose="020B0503020204020204" pitchFamily="34" charset="-122"/>
              </a:rPr>
              <a:t>);</a:t>
            </a:r>
          </a:p>
          <a:p>
            <a:pPr lvl="1" eaLnBrk="1" hangingPunct="1">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temperatureObj.addObserver</a:t>
            </a:r>
            <a:r>
              <a:rPr lang="en-US" altLang="zh-CN" sz="2200" b="1" dirty="0">
                <a:latin typeface="微软雅黑" panose="020B0503020204020204" pitchFamily="34" charset="-122"/>
                <a:ea typeface="微软雅黑" panose="020B0503020204020204" pitchFamily="34" charset="-122"/>
              </a:rPr>
              <a:t>(kg);</a:t>
            </a:r>
          </a:p>
          <a:p>
            <a:pPr lvl="1" eaLnBrk="1" hangingPunct="1">
              <a:buFontTx/>
              <a:buNone/>
            </a:pPr>
            <a:r>
              <a:rPr lang="en-US" altLang="zh-CN" sz="2200" b="1" dirty="0">
                <a:latin typeface="微软雅黑" panose="020B0503020204020204" pitchFamily="34" charset="-122"/>
                <a:ea typeface="微软雅黑" panose="020B0503020204020204" pitchFamily="34" charset="-122"/>
              </a:rPr>
              <a:t>4</a:t>
            </a:r>
            <a:r>
              <a:rPr lang="zh-CN" altLang="en-US" sz="2200" b="1" dirty="0" smtClean="0">
                <a:latin typeface="微软雅黑" panose="020B0503020204020204" pitchFamily="34" charset="-122"/>
                <a:ea typeface="微软雅黑" panose="020B0503020204020204" pitchFamily="34" charset="-122"/>
              </a:rPr>
              <a:t>）通知观察者</a:t>
            </a:r>
            <a:endParaRPr lang="en-US" altLang="zh-CN" sz="2200" b="1" dirty="0">
              <a:solidFill>
                <a:srgbClr val="0000CC"/>
              </a:solidFill>
              <a:latin typeface="微软雅黑" panose="020B0503020204020204" pitchFamily="34" charset="-122"/>
              <a:ea typeface="微软雅黑" panose="020B0503020204020204" pitchFamily="34" charset="-122"/>
            </a:endParaRPr>
          </a:p>
          <a:p>
            <a:pPr eaLnBrk="1" hangingPunct="1">
              <a:lnSpc>
                <a:spcPct val="80000"/>
              </a:lnSpc>
              <a:buFontTx/>
              <a:buNone/>
            </a:pPr>
            <a:r>
              <a:rPr lang="en-US" altLang="zh-CN" sz="2200" b="1" dirty="0">
                <a:solidFill>
                  <a:srgbClr val="A50021"/>
                </a:solidFill>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setChanged</a:t>
            </a:r>
            <a:r>
              <a:rPr lang="en-US" altLang="zh-CN" sz="2200" b="1" dirty="0">
                <a:latin typeface="微软雅黑" panose="020B0503020204020204" pitchFamily="34" charset="-122"/>
                <a:ea typeface="微软雅黑" panose="020B0503020204020204" pitchFamily="34" charset="-122"/>
              </a:rPr>
              <a:t>();</a:t>
            </a:r>
          </a:p>
          <a:p>
            <a:pPr eaLnBrk="1" hangingPunct="1">
              <a:lnSpc>
                <a:spcPct val="80000"/>
              </a:lnSpc>
              <a:buFontTx/>
              <a:buNone/>
            </a:pP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notifyObservers</a:t>
            </a: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bTem</a:t>
            </a:r>
            <a:r>
              <a:rPr lang="en-US" altLang="zh-CN" sz="2200" b="1" dirty="0">
                <a:latin typeface="微软雅黑" panose="020B0503020204020204" pitchFamily="34" charset="-122"/>
                <a:ea typeface="微软雅黑" panose="020B0503020204020204" pitchFamily="34" charset="-122"/>
              </a:rPr>
              <a:t>);</a:t>
            </a:r>
            <a:r>
              <a:rPr lang="en-US" altLang="zh-CN" sz="2200" b="1" dirty="0">
                <a:solidFill>
                  <a:srgbClr val="A50021"/>
                </a:solidFill>
                <a:latin typeface="微软雅黑" panose="020B0503020204020204" pitchFamily="34" charset="-122"/>
                <a:ea typeface="微软雅黑" panose="020B0503020204020204" pitchFamily="34" charset="-122"/>
              </a:rPr>
              <a:t>   </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
        <p:nvSpPr>
          <p:cNvPr id="6" name="矩形 5"/>
          <p:cNvSpPr/>
          <p:nvPr/>
        </p:nvSpPr>
        <p:spPr>
          <a:xfrm>
            <a:off x="1919288" y="188913"/>
            <a:ext cx="8208962" cy="461962"/>
          </a:xfrm>
          <a:prstGeom prst="rect">
            <a:avLst/>
          </a:prstGeom>
        </p:spPr>
        <p:txBody>
          <a:bodyPr>
            <a:spAutoFit/>
          </a:bodyPr>
          <a:lstStyle/>
          <a:p>
            <a:pPr algn="ctr">
              <a:defRPr/>
            </a:pPr>
            <a:r>
              <a:rPr lang="en-US" altLang="zh-CN" sz="2400" b="1" dirty="0">
                <a:effectLst>
                  <a:outerShdw blurRad="38100" dist="38100" dir="2700000" algn="tl">
                    <a:srgbClr val="FFFFFF"/>
                  </a:outerShdw>
                </a:effectLst>
                <a:latin typeface="Arial Narrow" panose="020B0606020202030204" pitchFamily="34" charset="0"/>
              </a:rPr>
              <a:t>4. Design Examples Using the Observer Pattern</a:t>
            </a:r>
          </a:p>
        </p:txBody>
      </p:sp>
      <p:sp>
        <p:nvSpPr>
          <p:cNvPr id="7" name="棱台 6">
            <a:hlinkClick r:id="rId2" action="ppaction://hlinksldjump"/>
          </p:cNvPr>
          <p:cNvSpPr/>
          <p:nvPr/>
        </p:nvSpPr>
        <p:spPr>
          <a:xfrm>
            <a:off x="9728496" y="5735103"/>
            <a:ext cx="1907703" cy="697117"/>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515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3555">
                                            <p:txEl>
                                              <p:pRg st="3" end="3"/>
                                            </p:txEl>
                                          </p:spTgt>
                                        </p:tgtEl>
                                        <p:attrNameLst>
                                          <p:attrName>style.visibility</p:attrName>
                                        </p:attrNameLst>
                                      </p:cBhvr>
                                      <p:to>
                                        <p:strVal val="visible"/>
                                      </p:to>
                                    </p:set>
                                    <p:anim calcmode="lin" valueType="num">
                                      <p:cBhvr additive="base">
                                        <p:cTn id="7" dur="500" fill="hold"/>
                                        <p:tgtEl>
                                          <p:spTgt spid="6635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35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3555">
                                            <p:txEl>
                                              <p:pRg st="4" end="4"/>
                                            </p:txEl>
                                          </p:spTgt>
                                        </p:tgtEl>
                                        <p:attrNameLst>
                                          <p:attrName>style.visibility</p:attrName>
                                        </p:attrNameLst>
                                      </p:cBhvr>
                                      <p:to>
                                        <p:strVal val="visible"/>
                                      </p:to>
                                    </p:set>
                                    <p:anim calcmode="lin" valueType="num">
                                      <p:cBhvr additive="base">
                                        <p:cTn id="11" dur="500" fill="hold"/>
                                        <p:tgtEl>
                                          <p:spTgt spid="66355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355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3555">
                                            <p:txEl>
                                              <p:pRg st="5" end="5"/>
                                            </p:txEl>
                                          </p:spTgt>
                                        </p:tgtEl>
                                        <p:attrNameLst>
                                          <p:attrName>style.visibility</p:attrName>
                                        </p:attrNameLst>
                                      </p:cBhvr>
                                      <p:to>
                                        <p:strVal val="visible"/>
                                      </p:to>
                                    </p:set>
                                    <p:anim calcmode="lin" valueType="num">
                                      <p:cBhvr additive="base">
                                        <p:cTn id="15" dur="500" fill="hold"/>
                                        <p:tgtEl>
                                          <p:spTgt spid="66355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355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3555">
                                            <p:txEl>
                                              <p:pRg st="6" end="6"/>
                                            </p:txEl>
                                          </p:spTgt>
                                        </p:tgtEl>
                                        <p:attrNameLst>
                                          <p:attrName>style.visibility</p:attrName>
                                        </p:attrNameLst>
                                      </p:cBhvr>
                                      <p:to>
                                        <p:strVal val="visible"/>
                                      </p:to>
                                    </p:set>
                                    <p:anim calcmode="lin" valueType="num">
                                      <p:cBhvr additive="base">
                                        <p:cTn id="19" dur="500" fill="hold"/>
                                        <p:tgtEl>
                                          <p:spTgt spid="66355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3555">
                                            <p:txEl>
                                              <p:pRg st="7" end="7"/>
                                            </p:txEl>
                                          </p:spTgt>
                                        </p:tgtEl>
                                        <p:attrNameLst>
                                          <p:attrName>style.visibility</p:attrName>
                                        </p:attrNameLst>
                                      </p:cBhvr>
                                      <p:to>
                                        <p:strVal val="visible"/>
                                      </p:to>
                                    </p:set>
                                    <p:anim calcmode="lin" valueType="num">
                                      <p:cBhvr additive="base">
                                        <p:cTn id="25" dur="500" fill="hold"/>
                                        <p:tgtEl>
                                          <p:spTgt spid="66355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355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63555">
                                            <p:txEl>
                                              <p:pRg st="8" end="8"/>
                                            </p:txEl>
                                          </p:spTgt>
                                        </p:tgtEl>
                                        <p:attrNameLst>
                                          <p:attrName>style.visibility</p:attrName>
                                        </p:attrNameLst>
                                      </p:cBhvr>
                                      <p:to>
                                        <p:strVal val="visible"/>
                                      </p:to>
                                    </p:set>
                                    <p:anim calcmode="lin" valueType="num">
                                      <p:cBhvr additive="base">
                                        <p:cTn id="29" dur="500" fill="hold"/>
                                        <p:tgtEl>
                                          <p:spTgt spid="66355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3555">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3555">
                                            <p:txEl>
                                              <p:pRg st="9" end="9"/>
                                            </p:txEl>
                                          </p:spTgt>
                                        </p:tgtEl>
                                        <p:attrNameLst>
                                          <p:attrName>style.visibility</p:attrName>
                                        </p:attrNameLst>
                                      </p:cBhvr>
                                      <p:to>
                                        <p:strVal val="visible"/>
                                      </p:to>
                                    </p:set>
                                    <p:anim calcmode="lin" valueType="num">
                                      <p:cBhvr additive="base">
                                        <p:cTn id="33" dur="500" fill="hold"/>
                                        <p:tgtEl>
                                          <p:spTgt spid="66355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63555">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63555">
                                            <p:txEl>
                                              <p:pRg st="10" end="10"/>
                                            </p:txEl>
                                          </p:spTgt>
                                        </p:tgtEl>
                                        <p:attrNameLst>
                                          <p:attrName>style.visibility</p:attrName>
                                        </p:attrNameLst>
                                      </p:cBhvr>
                                      <p:to>
                                        <p:strVal val="visible"/>
                                      </p:to>
                                    </p:set>
                                    <p:anim calcmode="lin" valueType="num">
                                      <p:cBhvr additive="base">
                                        <p:cTn id="37" dur="500" fill="hold"/>
                                        <p:tgtEl>
                                          <p:spTgt spid="66355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35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63555">
                                            <p:txEl>
                                              <p:pRg st="11" end="11"/>
                                            </p:txEl>
                                          </p:spTgt>
                                        </p:tgtEl>
                                        <p:attrNameLst>
                                          <p:attrName>style.visibility</p:attrName>
                                        </p:attrNameLst>
                                      </p:cBhvr>
                                      <p:to>
                                        <p:strVal val="visible"/>
                                      </p:to>
                                    </p:set>
                                    <p:anim calcmode="lin" valueType="num">
                                      <p:cBhvr additive="base">
                                        <p:cTn id="43" dur="500" fill="hold"/>
                                        <p:tgtEl>
                                          <p:spTgt spid="663555">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63555">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63555">
                                            <p:txEl>
                                              <p:pRg st="12" end="12"/>
                                            </p:txEl>
                                          </p:spTgt>
                                        </p:tgtEl>
                                        <p:attrNameLst>
                                          <p:attrName>style.visibility</p:attrName>
                                        </p:attrNameLst>
                                      </p:cBhvr>
                                      <p:to>
                                        <p:strVal val="visible"/>
                                      </p:to>
                                    </p:set>
                                    <p:anim calcmode="lin" valueType="num">
                                      <p:cBhvr additive="base">
                                        <p:cTn id="47" dur="500" fill="hold"/>
                                        <p:tgtEl>
                                          <p:spTgt spid="663555">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63555">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555">
                                            <p:txEl>
                                              <p:pRg st="13" end="13"/>
                                            </p:txEl>
                                          </p:spTgt>
                                        </p:tgtEl>
                                        <p:attrNameLst>
                                          <p:attrName>style.visibility</p:attrName>
                                        </p:attrNameLst>
                                      </p:cBhvr>
                                      <p:to>
                                        <p:strVal val="visible"/>
                                      </p:to>
                                    </p:set>
                                    <p:anim calcmode="lin" valueType="num">
                                      <p:cBhvr additive="base">
                                        <p:cTn id="51" dur="500" fill="hold"/>
                                        <p:tgtEl>
                                          <p:spTgt spid="663555">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635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774826" y="641351"/>
            <a:ext cx="3313113" cy="44926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OceanData</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5" name="Rectangle 9"/>
          <p:cNvSpPr>
            <a:spLocks noChangeArrowheads="1"/>
          </p:cNvSpPr>
          <p:nvPr/>
        </p:nvSpPr>
        <p:spPr bwMode="auto">
          <a:xfrm>
            <a:off x="1774826" y="1090614"/>
            <a:ext cx="3313113" cy="4086225"/>
          </a:xfrm>
          <a:prstGeom prst="rect">
            <a:avLst/>
          </a:prstGeom>
          <a:solidFill>
            <a:schemeClr val="bg1"/>
          </a:solidFill>
          <a:ln w="12700">
            <a:solidFill>
              <a:schemeClr val="tx1"/>
            </a:solidFill>
            <a:miter lim="800000"/>
            <a:headEnd type="none" w="sm" len="sm"/>
            <a:tailEnd type="none" w="sm" len="sm"/>
          </a:ln>
          <a:effectLst/>
        </p:spPr>
        <p:txBody>
          <a:bodyPr wrap="none" tIns="108000" anchor="ctr"/>
          <a:lstStyle/>
          <a:p>
            <a:pPr>
              <a:spcBef>
                <a:spcPts val="600"/>
              </a:spcBef>
              <a:defRPr/>
            </a:pPr>
            <a:r>
              <a:rPr lang="en-US" altLang="zh-CN" sz="2000" b="1" dirty="0">
                <a:latin typeface="微软雅黑" panose="020B0503020204020204" pitchFamily="34" charset="-122"/>
                <a:ea typeface="微软雅黑" panose="020B0503020204020204" pitchFamily="34" charset="-122"/>
              </a:rPr>
              <a:t>+getData1():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Struct1</a:t>
            </a:r>
            <a:endParaRPr lang="en-US" altLang="zh-CN" sz="2000" b="1" dirty="0">
              <a:latin typeface="微软雅黑" panose="020B0503020204020204" pitchFamily="34" charset="-122"/>
              <a:ea typeface="微软雅黑" panose="020B0503020204020204" pitchFamily="34" charset="-122"/>
            </a:endParaRPr>
          </a:p>
          <a:p>
            <a:pPr>
              <a:spcBef>
                <a:spcPts val="600"/>
              </a:spcBef>
              <a:defRPr/>
            </a:pPr>
            <a:r>
              <a:rPr lang="en-US" altLang="zh-CN" sz="2000" b="1" dirty="0">
                <a:latin typeface="微软雅黑" panose="020B0503020204020204" pitchFamily="34" charset="-122"/>
                <a:ea typeface="微软雅黑" panose="020B0503020204020204" pitchFamily="34" charset="-122"/>
              </a:rPr>
              <a:t>+getData2():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Struct2</a:t>
            </a:r>
            <a:endParaRPr lang="en-US" altLang="zh-CN" sz="2000" b="1" dirty="0">
              <a:latin typeface="微软雅黑" panose="020B0503020204020204" pitchFamily="34" charset="-122"/>
              <a:ea typeface="微软雅黑" panose="020B0503020204020204" pitchFamily="34" charset="-122"/>
            </a:endParaRPr>
          </a:p>
          <a:p>
            <a:pPr>
              <a:spcBef>
                <a:spcPts val="600"/>
              </a:spcBef>
              <a:defRPr/>
            </a:pPr>
            <a:r>
              <a:rPr lang="en-US" altLang="zh-CN" sz="2000" b="1" dirty="0">
                <a:latin typeface="微软雅黑" panose="020B0503020204020204" pitchFamily="34" charset="-122"/>
                <a:ea typeface="微软雅黑" panose="020B0503020204020204" pitchFamily="34" charset="-122"/>
              </a:rPr>
              <a:t>+getData3():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Struct3</a:t>
            </a:r>
            <a:endParaRPr lang="en-US" altLang="zh-CN" sz="2000" b="1" dirty="0">
              <a:latin typeface="微软雅黑" panose="020B0503020204020204" pitchFamily="34" charset="-122"/>
              <a:ea typeface="微软雅黑" panose="020B0503020204020204" pitchFamily="34" charset="-122"/>
            </a:endParaRPr>
          </a:p>
          <a:p>
            <a:pPr>
              <a:spcBef>
                <a:spcPts val="600"/>
              </a:spcBef>
              <a:defRPr/>
            </a:pPr>
            <a:r>
              <a:rPr lang="en-US" altLang="zh-CN" sz="2000" b="1" dirty="0">
                <a:latin typeface="微软雅黑" panose="020B0503020204020204" pitchFamily="34" charset="-122"/>
                <a:ea typeface="微软雅黑" panose="020B0503020204020204" pitchFamily="34" charset="-122"/>
              </a:rPr>
              <a:t>+getData4():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Struct4</a:t>
            </a:r>
            <a:endParaRPr lang="en-US" altLang="zh-CN" sz="2000" b="1" dirty="0">
              <a:latin typeface="微软雅黑" panose="020B0503020204020204" pitchFamily="34" charset="-122"/>
              <a:ea typeface="微软雅黑" panose="020B0503020204020204" pitchFamily="34" charset="-122"/>
            </a:endParaRPr>
          </a:p>
          <a:p>
            <a:pPr>
              <a:spcBef>
                <a:spcPts val="600"/>
              </a:spcBef>
              <a:defRPr/>
            </a:pPr>
            <a:r>
              <a:rPr lang="en-US" altLang="zh-CN" sz="2000" b="1" dirty="0">
                <a:latin typeface="微软雅黑" panose="020B0503020204020204" pitchFamily="34" charset="-122"/>
                <a:ea typeface="微软雅黑" panose="020B0503020204020204" pitchFamily="34" charset="-122"/>
              </a:rPr>
              <a:t>+getData5():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Struct5</a:t>
            </a:r>
            <a:endParaRPr lang="en-US" altLang="zh-CN" sz="2000" b="1" dirty="0">
              <a:latin typeface="微软雅黑" panose="020B0503020204020204" pitchFamily="34" charset="-122"/>
              <a:ea typeface="微软雅黑" panose="020B0503020204020204" pitchFamily="34" charset="-122"/>
            </a:endParaRPr>
          </a:p>
          <a:p>
            <a:pPr>
              <a:spcBef>
                <a:spcPts val="600"/>
              </a:spcBef>
              <a:defRPr/>
            </a:pPr>
            <a:r>
              <a:rPr lang="en-US" altLang="zh-CN" sz="2000" b="1" dirty="0">
                <a:latin typeface="微软雅黑" panose="020B0503020204020204" pitchFamily="34" charset="-122"/>
                <a:ea typeface="微软雅黑" panose="020B0503020204020204" pitchFamily="34" charset="-122"/>
              </a:rPr>
              <a:t>+getData6():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Struct6</a:t>
            </a:r>
            <a:endParaRPr lang="en-US" altLang="zh-CN" sz="2000" b="1" dirty="0">
              <a:latin typeface="微软雅黑" panose="020B0503020204020204" pitchFamily="34" charset="-122"/>
              <a:ea typeface="微软雅黑" panose="020B0503020204020204" pitchFamily="34" charset="-122"/>
            </a:endParaRPr>
          </a:p>
          <a:p>
            <a:pPr>
              <a:defRPr/>
            </a:pPr>
            <a:r>
              <a:rPr lang="en-US" altLang="zh-CN" sz="2000" b="1" dirty="0">
                <a:latin typeface="微软雅黑" panose="020B0503020204020204" pitchFamily="34" charset="-122"/>
                <a:ea typeface="微软雅黑" panose="020B0503020204020204" pitchFamily="34" charset="-122"/>
              </a:rPr>
              <a:t>+getData7(): </a:t>
            </a:r>
            <a:r>
              <a:rPr lang="en-US" altLang="zh-CN" sz="20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Struct7</a:t>
            </a:r>
          </a:p>
          <a:p>
            <a:pPr>
              <a:spcBef>
                <a:spcPts val="600"/>
              </a:spcBef>
              <a:defRPr/>
            </a:pPr>
            <a:endParaRPr lang="en-US" altLang="zh-CN" sz="2000" b="1" dirty="0">
              <a:solidFill>
                <a:srgbClr val="0000CC"/>
              </a:solidFill>
              <a:effectLst>
                <a:outerShdw blurRad="38100" dist="38100" dir="2700000" algn="tl">
                  <a:srgbClr val="FFFFFF"/>
                </a:outerShdw>
              </a:effectLst>
            </a:endParaRPr>
          </a:p>
          <a:p>
            <a:pPr>
              <a:spcBef>
                <a:spcPts val="600"/>
              </a:spcBef>
              <a:defRPr/>
            </a:pPr>
            <a:r>
              <a:rPr lang="en-US" altLang="zh-CN" sz="2400" b="1" dirty="0">
                <a:solidFill>
                  <a:srgbClr val="0000CC"/>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+notify()</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6456363" y="928688"/>
            <a:ext cx="3384550" cy="44926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DataAnalizer</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7172" name="Rectangle 9"/>
          <p:cNvSpPr>
            <a:spLocks noChangeArrowheads="1"/>
          </p:cNvSpPr>
          <p:nvPr/>
        </p:nvSpPr>
        <p:spPr bwMode="auto">
          <a:xfrm>
            <a:off x="6456363" y="1370014"/>
            <a:ext cx="3384550" cy="1646237"/>
          </a:xfrm>
          <a:prstGeom prst="rect">
            <a:avLst/>
          </a:prstGeom>
          <a:solidFill>
            <a:schemeClr val="bg1"/>
          </a:solidFill>
          <a:ln w="12700">
            <a:solidFill>
              <a:schemeClr val="tx1"/>
            </a:solidFill>
            <a:miter lim="800000"/>
            <a:headEnd type="none" w="sm" len="sm"/>
            <a:tailEnd type="none" w="sm" len="sm"/>
          </a:ln>
        </p:spPr>
        <p:txBody>
          <a:bodyPr wrap="none" tIns="108000" anchor="ctr"/>
          <a:lstStyle/>
          <a:p>
            <a:pPr>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analizeData</a:t>
            </a:r>
            <a:r>
              <a:rPr lang="en-US" altLang="zh-CN" sz="2000" b="1" dirty="0">
                <a:latin typeface="微软雅黑" panose="020B0503020204020204" pitchFamily="34" charset="-122"/>
                <a:ea typeface="微软雅黑" panose="020B0503020204020204" pitchFamily="34" charset="-122"/>
              </a:rPr>
              <a:t>()</a:t>
            </a:r>
          </a:p>
          <a:p>
            <a:pPr>
              <a:spcBef>
                <a:spcPts val="600"/>
              </a:spcBef>
            </a:pP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traverseData</a:t>
            </a:r>
            <a:r>
              <a:rPr lang="en-US" altLang="zh-CN" sz="2000" b="1" dirty="0">
                <a:latin typeface="微软雅黑" panose="020B0503020204020204" pitchFamily="34" charset="-122"/>
                <a:ea typeface="微软雅黑" panose="020B0503020204020204" pitchFamily="34" charset="-122"/>
              </a:rPr>
              <a:t>()</a:t>
            </a:r>
          </a:p>
          <a:p>
            <a:pPr>
              <a:spcBef>
                <a:spcPts val="600"/>
              </a:spcBef>
            </a:pPr>
            <a:r>
              <a:rPr lang="en-US" altLang="zh-CN" sz="2000" b="1" dirty="0">
                <a:solidFill>
                  <a:srgbClr val="0000CC"/>
                </a:solidFill>
                <a:latin typeface="微软雅黑" panose="020B0503020204020204" pitchFamily="34" charset="-122"/>
                <a:ea typeface="微软雅黑" panose="020B0503020204020204" pitchFamily="34" charset="-122"/>
              </a:rPr>
              <a:t>+update()</a:t>
            </a:r>
          </a:p>
        </p:txBody>
      </p:sp>
      <p:cxnSp>
        <p:nvCxnSpPr>
          <p:cNvPr id="7173" name="直接箭头连接符 15"/>
          <p:cNvCxnSpPr>
            <a:cxnSpLocks noChangeShapeType="1"/>
          </p:cNvCxnSpPr>
          <p:nvPr/>
        </p:nvCxnSpPr>
        <p:spPr bwMode="auto">
          <a:xfrm>
            <a:off x="5087939" y="2368550"/>
            <a:ext cx="1368425" cy="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7" name="TextBox 16"/>
          <p:cNvSpPr txBox="1"/>
          <p:nvPr/>
        </p:nvSpPr>
        <p:spPr>
          <a:xfrm>
            <a:off x="6373639" y="3924988"/>
            <a:ext cx="4581288" cy="2095958"/>
          </a:xfrm>
          <a:prstGeom prst="rect">
            <a:avLst/>
          </a:prstGeom>
          <a:noFill/>
        </p:spPr>
        <p:txBody>
          <a:bodyPr wrap="square">
            <a:spAutoFit/>
          </a:bodyPr>
          <a:lstStyle/>
          <a:p>
            <a:pPr>
              <a:lnSpc>
                <a:spcPct val="120000"/>
              </a:lnSpc>
              <a:spcBef>
                <a:spcPts val="600"/>
              </a:spcBef>
              <a:defRPr/>
            </a:pPr>
            <a:r>
              <a:rPr lang="zh-CN" altLang="en-US" sz="24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改善设计</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：采用通知机制</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spcBef>
                <a:spcPts val="600"/>
              </a:spcBef>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当数据有变化候，</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600"/>
              </a:spcBef>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OceanData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对象才通知         </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600"/>
              </a:spcBef>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DataAnalizer</a:t>
            </a:r>
            <a:r>
              <a:rPr lang="zh-CN" altLang="en-US"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rPr>
              <a:t>对象</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5219700" y="1792288"/>
            <a:ext cx="1153939" cy="461665"/>
          </a:xfrm>
          <a:prstGeom prst="rect">
            <a:avLst/>
          </a:prstGeom>
        </p:spPr>
        <p:txBody>
          <a:bodyPr wrap="square">
            <a:spAutoFit/>
          </a:bodyPr>
          <a:lstStyle/>
          <a:p>
            <a:pPr>
              <a:spcBef>
                <a:spcPts val="600"/>
              </a:spcBef>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notify</a:t>
            </a:r>
            <a:endParaRPr lang="en-US" altLang="zh-CN" sz="2400" b="1" dirty="0">
              <a:latin typeface="微软雅黑" panose="020B0503020204020204" pitchFamily="34" charset="-122"/>
              <a:ea typeface="微软雅黑" panose="020B0503020204020204" pitchFamily="34" charset="-122"/>
            </a:endParaRPr>
          </a:p>
        </p:txBody>
      </p:sp>
      <p:grpSp>
        <p:nvGrpSpPr>
          <p:cNvPr id="2" name="组合 17"/>
          <p:cNvGrpSpPr>
            <a:grpSpLocks/>
          </p:cNvGrpSpPr>
          <p:nvPr/>
        </p:nvGrpSpPr>
        <p:grpSpPr bwMode="auto">
          <a:xfrm>
            <a:off x="3261540" y="2647051"/>
            <a:ext cx="4248150" cy="2087563"/>
            <a:chOff x="1403648" y="2480808"/>
            <a:chExt cx="4248472" cy="2088216"/>
          </a:xfrm>
        </p:grpSpPr>
        <p:sp>
          <p:nvSpPr>
            <p:cNvPr id="7177" name="椭圆 8"/>
            <p:cNvSpPr>
              <a:spLocks noChangeArrowheads="1"/>
            </p:cNvSpPr>
            <p:nvPr/>
          </p:nvSpPr>
          <p:spPr bwMode="auto">
            <a:xfrm>
              <a:off x="1403648" y="4425024"/>
              <a:ext cx="144016" cy="144000"/>
            </a:xfrm>
            <a:prstGeom prst="ellipse">
              <a:avLst/>
            </a:prstGeom>
            <a:solidFill>
              <a:schemeClr val="accent1"/>
            </a:solidFill>
            <a:ln w="12700">
              <a:solidFill>
                <a:schemeClr val="tx1"/>
              </a:solidFill>
              <a:round/>
              <a:headEnd type="none" w="sm" len="sm"/>
              <a:tailEnd type="none" w="sm" len="sm"/>
            </a:ln>
          </p:spPr>
          <p:txBody>
            <a:bodyPr wrap="none"/>
            <a:lstStyle/>
            <a:p>
              <a:endParaRPr lang="zh-CN" altLang="en-US"/>
            </a:p>
          </p:txBody>
        </p:sp>
        <p:cxnSp>
          <p:nvCxnSpPr>
            <p:cNvPr id="7178" name="直接箭头连接符 13"/>
            <p:cNvCxnSpPr>
              <a:cxnSpLocks noChangeShapeType="1"/>
              <a:stCxn id="7177" idx="6"/>
            </p:cNvCxnSpPr>
            <p:nvPr/>
          </p:nvCxnSpPr>
          <p:spPr bwMode="auto">
            <a:xfrm flipV="1">
              <a:off x="1547664" y="2480808"/>
              <a:ext cx="4104456" cy="201621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98688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632235" y="1284288"/>
            <a:ext cx="5913420" cy="633412"/>
          </a:xfrm>
        </p:spPr>
        <p:txBody>
          <a:bodyPr/>
          <a:lstStyle/>
          <a:p>
            <a:pPr algn="l" eaLnBrk="1" hangingPunct="1"/>
            <a:r>
              <a:rPr lang="zh-CN" altLang="en-US" sz="3000" b="1" noProof="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3000" b="1" noProof="1">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000" b="1" dirty="0" smtClean="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大气监测信息显示</a:t>
            </a:r>
            <a:r>
              <a:rPr lang="zh-CN" altLang="en-US" sz="3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的例子</a:t>
            </a:r>
          </a:p>
        </p:txBody>
      </p:sp>
      <p:sp>
        <p:nvSpPr>
          <p:cNvPr id="636931" name="Rectangle 3"/>
          <p:cNvSpPr>
            <a:spLocks noGrp="1" noChangeArrowheads="1"/>
          </p:cNvSpPr>
          <p:nvPr>
            <p:ph idx="1"/>
          </p:nvPr>
        </p:nvSpPr>
        <p:spPr>
          <a:xfrm>
            <a:off x="742384" y="1917700"/>
            <a:ext cx="10465806" cy="3441951"/>
          </a:xfrm>
        </p:spPr>
        <p:txBody>
          <a:bodyPr/>
          <a:lstStyle/>
          <a:p>
            <a:pPr eaLnBrk="1" hangingPunct="1">
              <a:lnSpc>
                <a:spcPct val="120000"/>
              </a:lnSpc>
              <a:spcBef>
                <a:spcPts val="60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假设</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一个大气监测台，用于监测北京城市大气质量，然后画出大气中所包含的</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20000"/>
              </a:lnSpc>
              <a:spcBef>
                <a:spcPts val="60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可吸入行颗粒，</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20000"/>
              </a:lnSpc>
              <a:spcBef>
                <a:spcPts val="60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一氧化碳浓度、</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20000"/>
              </a:lnSpc>
              <a:spcBef>
                <a:spcPts val="60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二氧化碳浓度</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spcBef>
                <a:spcPts val="600"/>
              </a:spcBef>
              <a:buNone/>
              <a:defRPr/>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随时间的变化曲线。</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1. Leading Example to the Observer Pattern</a:t>
            </a:r>
          </a:p>
        </p:txBody>
      </p:sp>
    </p:spTree>
    <p:extLst>
      <p:ext uri="{BB962C8B-B14F-4D97-AF65-F5344CB8AC3E}">
        <p14:creationId xmlns:p14="http://schemas.microsoft.com/office/powerpoint/2010/main" val="2043047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4872038" y="1200151"/>
            <a:ext cx="4608512" cy="449263"/>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AirMonitor</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9218" name="Rectangle 9"/>
          <p:cNvSpPr>
            <a:spLocks noChangeArrowheads="1"/>
          </p:cNvSpPr>
          <p:nvPr/>
        </p:nvSpPr>
        <p:spPr bwMode="auto">
          <a:xfrm>
            <a:off x="4872038" y="2089150"/>
            <a:ext cx="4608512" cy="3033713"/>
          </a:xfrm>
          <a:prstGeom prst="rect">
            <a:avLst/>
          </a:prstGeom>
          <a:solidFill>
            <a:schemeClr val="bg1"/>
          </a:solidFill>
          <a:ln w="12700">
            <a:solidFill>
              <a:schemeClr val="tx1"/>
            </a:solidFill>
            <a:miter lim="800000"/>
            <a:headEnd type="none" w="sm" len="sm"/>
            <a:tailEnd type="none" w="sm" len="sm"/>
          </a:ln>
        </p:spPr>
        <p:txBody>
          <a:bodyPr wrap="none" anchor="ctr"/>
          <a:lstStyle/>
          <a:p>
            <a:pPr>
              <a:spcBef>
                <a:spcPts val="600"/>
              </a:spcBef>
            </a:pP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getData</a:t>
            </a:r>
            <a:r>
              <a:rPr lang="en-US" altLang="zh-CN" sz="2200" b="1" dirty="0">
                <a:latin typeface="微软雅黑" panose="020B0503020204020204" pitchFamily="34" charset="-122"/>
                <a:ea typeface="微软雅黑" panose="020B0503020204020204" pitchFamily="34" charset="-122"/>
              </a:rPr>
              <a:t>(): </a:t>
            </a:r>
            <a:r>
              <a:rPr lang="en-US" altLang="zh-CN" sz="2200" b="1" dirty="0" err="1">
                <a:latin typeface="微软雅黑" panose="020B0503020204020204" pitchFamily="34" charset="-122"/>
                <a:ea typeface="微软雅黑" panose="020B0503020204020204" pitchFamily="34" charset="-122"/>
              </a:rPr>
              <a:t>DataStruct</a:t>
            </a:r>
            <a:endParaRPr lang="en-US" altLang="zh-CN" sz="2200" b="1" dirty="0">
              <a:latin typeface="微软雅黑" panose="020B0503020204020204" pitchFamily="34" charset="-122"/>
              <a:ea typeface="微软雅黑" panose="020B0503020204020204" pitchFamily="34" charset="-122"/>
            </a:endParaRPr>
          </a:p>
          <a:p>
            <a:pPr>
              <a:spcBef>
                <a:spcPts val="600"/>
              </a:spcBef>
            </a:pPr>
            <a:r>
              <a:rPr lang="en-US" altLang="zh-CN" sz="2200" b="1" dirty="0">
                <a:latin typeface="微软雅黑" panose="020B0503020204020204" pitchFamily="34" charset="-122"/>
                <a:ea typeface="微软雅黑" panose="020B0503020204020204" pitchFamily="34" charset="-122"/>
              </a:rPr>
              <a:t>+drawPM25Curve(): void</a:t>
            </a:r>
          </a:p>
          <a:p>
            <a:pPr>
              <a:spcBef>
                <a:spcPts val="600"/>
              </a:spcBef>
            </a:pPr>
            <a:r>
              <a:rPr lang="en-US" altLang="zh-CN" sz="2200" b="1" dirty="0">
                <a:latin typeface="微软雅黑" panose="020B0503020204020204" pitchFamily="34" charset="-122"/>
                <a:ea typeface="微软雅黑" panose="020B0503020204020204" pitchFamily="34" charset="-122"/>
              </a:rPr>
              <a:t>+dispPM25Curve(): void</a:t>
            </a:r>
          </a:p>
          <a:p>
            <a:pPr>
              <a:spcBef>
                <a:spcPts val="600"/>
              </a:spcBef>
            </a:pP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drawCOCurve</a:t>
            </a:r>
            <a:r>
              <a:rPr lang="en-US" altLang="zh-CN" sz="2200" b="1" dirty="0">
                <a:latin typeface="微软雅黑" panose="020B0503020204020204" pitchFamily="34" charset="-122"/>
                <a:ea typeface="微软雅黑" panose="020B0503020204020204" pitchFamily="34" charset="-122"/>
              </a:rPr>
              <a:t>(): void</a:t>
            </a:r>
          </a:p>
          <a:p>
            <a:pPr>
              <a:spcBef>
                <a:spcPts val="600"/>
              </a:spcBef>
            </a:pPr>
            <a:r>
              <a:rPr lang="en-US" altLang="zh-CN" sz="2200" b="1" dirty="0">
                <a:latin typeface="微软雅黑" panose="020B0503020204020204" pitchFamily="34" charset="-122"/>
                <a:ea typeface="微软雅黑" panose="020B0503020204020204" pitchFamily="34" charset="-122"/>
              </a:rPr>
              <a:t>+</a:t>
            </a:r>
            <a:r>
              <a:rPr lang="en-US" altLang="zh-CN" sz="2200" b="1" dirty="0" err="1">
                <a:latin typeface="微软雅黑" panose="020B0503020204020204" pitchFamily="34" charset="-122"/>
                <a:ea typeface="微软雅黑" panose="020B0503020204020204" pitchFamily="34" charset="-122"/>
              </a:rPr>
              <a:t>dispCOCurve</a:t>
            </a:r>
            <a:r>
              <a:rPr lang="en-US" altLang="zh-CN" sz="2200" b="1" dirty="0">
                <a:latin typeface="微软雅黑" panose="020B0503020204020204" pitchFamily="34" charset="-122"/>
                <a:ea typeface="微软雅黑" panose="020B0503020204020204" pitchFamily="34" charset="-122"/>
              </a:rPr>
              <a:t> (): void</a:t>
            </a:r>
          </a:p>
          <a:p>
            <a:pPr>
              <a:spcBef>
                <a:spcPts val="600"/>
              </a:spcBef>
            </a:pPr>
            <a:r>
              <a:rPr lang="en-US" altLang="zh-CN" sz="2200" b="1" dirty="0">
                <a:latin typeface="微软雅黑" panose="020B0503020204020204" pitchFamily="34" charset="-122"/>
                <a:ea typeface="微软雅黑" panose="020B0503020204020204" pitchFamily="34" charset="-122"/>
              </a:rPr>
              <a:t>+drawCO2Curve(): void</a:t>
            </a:r>
          </a:p>
          <a:p>
            <a:pPr>
              <a:spcBef>
                <a:spcPts val="600"/>
              </a:spcBef>
            </a:pPr>
            <a:r>
              <a:rPr lang="en-US" altLang="zh-CN" sz="2200" b="1" dirty="0">
                <a:latin typeface="微软雅黑" panose="020B0503020204020204" pitchFamily="34" charset="-122"/>
                <a:ea typeface="微软雅黑" panose="020B0503020204020204" pitchFamily="34" charset="-122"/>
              </a:rPr>
              <a:t>+dispCO2Curve(): void</a:t>
            </a:r>
          </a:p>
        </p:txBody>
      </p:sp>
      <p:sp>
        <p:nvSpPr>
          <p:cNvPr id="9219" name="TextBox 6"/>
          <p:cNvSpPr txBox="1">
            <a:spLocks noChangeArrowheads="1"/>
          </p:cNvSpPr>
          <p:nvPr/>
        </p:nvSpPr>
        <p:spPr bwMode="auto">
          <a:xfrm>
            <a:off x="2136776" y="1322388"/>
            <a:ext cx="2879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Initial design:</a:t>
            </a:r>
            <a:endParaRPr lang="zh-CN" altLang="en-US" b="1"/>
          </a:p>
        </p:txBody>
      </p:sp>
      <p:sp>
        <p:nvSpPr>
          <p:cNvPr id="6149" name="TextBox 7"/>
          <p:cNvSpPr txBox="1">
            <a:spLocks noChangeArrowheads="1"/>
          </p:cNvSpPr>
          <p:nvPr/>
        </p:nvSpPr>
        <p:spPr bwMode="auto">
          <a:xfrm>
            <a:off x="1032095" y="5546756"/>
            <a:ext cx="919535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latin typeface="微软雅黑" panose="020B0503020204020204" pitchFamily="34" charset="-122"/>
                <a:ea typeface="微软雅黑" panose="020B0503020204020204" pitchFamily="34" charset="-122"/>
              </a:rPr>
              <a:t>Disadvantage: this design is difficult to extend.</a:t>
            </a:r>
          </a:p>
          <a:p>
            <a:r>
              <a:rPr lang="en-US" altLang="zh-CN" sz="2400" b="1" dirty="0">
                <a:solidFill>
                  <a:srgbClr val="0000CC"/>
                </a:solidFill>
                <a:latin typeface="微软雅黑" panose="020B0503020204020204" pitchFamily="34" charset="-122"/>
                <a:ea typeface="微软雅黑" panose="020B0503020204020204" pitchFamily="34" charset="-122"/>
              </a:rPr>
              <a:t>For improved design, see next page</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9" name="矩形 8"/>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1. Leading Example to the Observer Pattern</a:t>
            </a:r>
          </a:p>
        </p:txBody>
      </p:sp>
      <p:sp>
        <p:nvSpPr>
          <p:cNvPr id="9222" name="Rectangle 41"/>
          <p:cNvSpPr>
            <a:spLocks noChangeArrowheads="1"/>
          </p:cNvSpPr>
          <p:nvPr/>
        </p:nvSpPr>
        <p:spPr bwMode="auto">
          <a:xfrm>
            <a:off x="2136775" y="2117725"/>
            <a:ext cx="2089150" cy="573088"/>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400" b="1" dirty="0" err="1">
                <a:latin typeface="微软雅黑" panose="020B0503020204020204" pitchFamily="34" charset="-122"/>
                <a:ea typeface="微软雅黑" panose="020B0503020204020204" pitchFamily="34" charset="-122"/>
              </a:rPr>
              <a:t>ClientGUI</a:t>
            </a:r>
            <a:endParaRPr lang="en-US" altLang="zh-CN" sz="2400" b="1" dirty="0">
              <a:latin typeface="微软雅黑" panose="020B0503020204020204" pitchFamily="34" charset="-122"/>
              <a:ea typeface="微软雅黑" panose="020B0503020204020204" pitchFamily="34" charset="-122"/>
            </a:endParaRPr>
          </a:p>
        </p:txBody>
      </p:sp>
      <p:cxnSp>
        <p:nvCxnSpPr>
          <p:cNvPr id="9223" name="直接箭头连接符 2"/>
          <p:cNvCxnSpPr>
            <a:cxnSpLocks noChangeShapeType="1"/>
          </p:cNvCxnSpPr>
          <p:nvPr/>
        </p:nvCxnSpPr>
        <p:spPr bwMode="auto">
          <a:xfrm>
            <a:off x="4224338" y="2405063"/>
            <a:ext cx="647700" cy="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0" name="Rectangle 6"/>
          <p:cNvSpPr>
            <a:spLocks noChangeArrowheads="1"/>
          </p:cNvSpPr>
          <p:nvPr/>
        </p:nvSpPr>
        <p:spPr bwMode="auto">
          <a:xfrm>
            <a:off x="4872038" y="1649413"/>
            <a:ext cx="4608512" cy="449262"/>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-data: </a:t>
            </a: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DataStruct</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647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animEffect transition="in" filter="fade">
                                      <p:cBhvr>
                                        <p:cTn id="7" dur="1000"/>
                                        <p:tgtEl>
                                          <p:spTgt spid="6149">
                                            <p:txEl>
                                              <p:pRg st="1" end="1"/>
                                            </p:txEl>
                                          </p:spTgt>
                                        </p:tgtEl>
                                      </p:cBhvr>
                                    </p:animEffect>
                                    <p:anim calcmode="lin" valueType="num">
                                      <p:cBhvr>
                                        <p:cTn id="8" dur="1000" fill="hold"/>
                                        <p:tgtEl>
                                          <p:spTgt spid="614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1558925" y="1301622"/>
            <a:ext cx="3359150" cy="473075"/>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Air</a:t>
            </a:r>
          </a:p>
        </p:txBody>
      </p:sp>
      <p:sp>
        <p:nvSpPr>
          <p:cNvPr id="10242" name="Rectangle 9"/>
          <p:cNvSpPr>
            <a:spLocks noChangeArrowheads="1"/>
          </p:cNvSpPr>
          <p:nvPr/>
        </p:nvSpPr>
        <p:spPr bwMode="auto">
          <a:xfrm>
            <a:off x="1558925" y="2175092"/>
            <a:ext cx="3359150" cy="1368425"/>
          </a:xfrm>
          <a:prstGeom prst="rect">
            <a:avLst/>
          </a:prstGeom>
          <a:solidFill>
            <a:schemeClr val="bg1"/>
          </a:solidFill>
          <a:ln w="12700">
            <a:solidFill>
              <a:schemeClr val="tx1"/>
            </a:solidFill>
            <a:miter lim="800000"/>
            <a:headEnd type="none" w="sm" len="sm"/>
            <a:tailEnd type="none" w="sm" len="sm"/>
          </a:ln>
        </p:spPr>
        <p:txBody>
          <a:bodyPr wrap="none" anchor="ctr"/>
          <a:lstStyle/>
          <a:p>
            <a:r>
              <a:rPr lang="en-US" altLang="zh-CN" sz="2200" b="1"/>
              <a:t>+register(d: AirDsp)</a:t>
            </a:r>
          </a:p>
          <a:p>
            <a:r>
              <a:rPr lang="en-US" altLang="zh-CN" sz="2200" b="1"/>
              <a:t>+inputAirData(): void</a:t>
            </a:r>
          </a:p>
          <a:p>
            <a:r>
              <a:rPr lang="en-US" altLang="zh-CN" sz="2200" b="1"/>
              <a:t>+notify(): void</a:t>
            </a:r>
          </a:p>
          <a:p>
            <a:r>
              <a:rPr lang="en-US" altLang="zh-CN" sz="2200" b="1"/>
              <a:t>+getData(): DataStruct</a:t>
            </a:r>
          </a:p>
        </p:txBody>
      </p:sp>
      <p:sp>
        <p:nvSpPr>
          <p:cNvPr id="6" name="Rectangle 6"/>
          <p:cNvSpPr>
            <a:spLocks noChangeArrowheads="1"/>
          </p:cNvSpPr>
          <p:nvPr/>
        </p:nvSpPr>
        <p:spPr bwMode="auto">
          <a:xfrm>
            <a:off x="2876550" y="5432642"/>
            <a:ext cx="2427288" cy="414337"/>
          </a:xfrm>
          <a:prstGeom prst="rect">
            <a:avLst/>
          </a:prstGeom>
          <a:solidFill>
            <a:schemeClr val="bg1"/>
          </a:solidFill>
          <a:ln w="12700">
            <a:solidFill>
              <a:schemeClr val="tx1"/>
            </a:solidFill>
            <a:miter lim="800000"/>
            <a:headEnd type="none" w="sm" len="sm"/>
            <a:tailEnd type="none" w="sm" len="sm"/>
          </a:ln>
          <a:effectLst/>
        </p:spPr>
        <p:txBody>
          <a:bodyPr wrap="none" tIns="0" bIns="0" anchor="ctr"/>
          <a:lstStyle/>
          <a:p>
            <a:pPr algn="ctr">
              <a:defRPr/>
            </a:pPr>
            <a:r>
              <a:rPr lang="en-US" altLang="zh-CN" sz="2600" b="1" dirty="0" err="1">
                <a:effectLst>
                  <a:outerShdw blurRad="38100" dist="38100" dir="2700000" algn="tl">
                    <a:srgbClr val="FFFFFF"/>
                  </a:outerShdw>
                </a:effectLst>
              </a:rPr>
              <a:t>PM25Dsp</a:t>
            </a:r>
            <a:endParaRPr lang="en-US" altLang="zh-CN" sz="2600" b="1" dirty="0">
              <a:effectLst>
                <a:outerShdw blurRad="38100" dist="38100" dir="2700000" algn="tl">
                  <a:srgbClr val="FFFFFF"/>
                </a:outerShdw>
              </a:effectLst>
            </a:endParaRPr>
          </a:p>
        </p:txBody>
      </p:sp>
      <p:sp>
        <p:nvSpPr>
          <p:cNvPr id="7" name="Rectangle 9"/>
          <p:cNvSpPr>
            <a:spLocks noChangeArrowheads="1"/>
          </p:cNvSpPr>
          <p:nvPr/>
        </p:nvSpPr>
        <p:spPr bwMode="auto">
          <a:xfrm>
            <a:off x="2876550" y="5862854"/>
            <a:ext cx="2427288" cy="733425"/>
          </a:xfrm>
          <a:prstGeom prst="rect">
            <a:avLst/>
          </a:prstGeom>
          <a:solidFill>
            <a:schemeClr val="bg1"/>
          </a:solidFill>
          <a:ln w="12700">
            <a:solidFill>
              <a:schemeClr val="tx1"/>
            </a:solidFill>
            <a:miter lim="800000"/>
            <a:headEnd type="none" w="sm" len="sm"/>
            <a:tailEnd type="none" w="sm" len="sm"/>
          </a:ln>
          <a:effectLst/>
        </p:spPr>
        <p:txBody>
          <a:bodyPr wrap="none" lIns="0" tIns="0"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b="1" dirty="0"/>
              <a:t>+</a:t>
            </a:r>
            <a:r>
              <a:rPr lang="en-US" altLang="zh-CN" sz="2000" b="1" dirty="0" err="1"/>
              <a:t>drawCurve</a:t>
            </a:r>
            <a:r>
              <a:rPr lang="en-US" altLang="zh-CN" sz="2000" b="1" dirty="0"/>
              <a:t>(air: Air)</a:t>
            </a:r>
          </a:p>
          <a:p>
            <a:pPr eaLnBrk="1" hangingPunct="1">
              <a:defRPr/>
            </a:pPr>
            <a:r>
              <a:rPr lang="en-US" altLang="zh-CN" sz="2000" b="1" dirty="0"/>
              <a:t>+display</a:t>
            </a:r>
            <a:r>
              <a:rPr lang="en-US" altLang="zh-CN" sz="2000" b="1" dirty="0">
                <a:effectLst>
                  <a:outerShdw blurRad="38100" dist="38100" dir="2700000" algn="tl">
                    <a:srgbClr val="C0C0C0"/>
                  </a:outerShdw>
                </a:effectLst>
              </a:rPr>
              <a:t>(): void</a:t>
            </a:r>
          </a:p>
        </p:txBody>
      </p:sp>
      <p:sp>
        <p:nvSpPr>
          <p:cNvPr id="8" name="Rectangle 6"/>
          <p:cNvSpPr>
            <a:spLocks noChangeArrowheads="1"/>
          </p:cNvSpPr>
          <p:nvPr/>
        </p:nvSpPr>
        <p:spPr bwMode="auto">
          <a:xfrm>
            <a:off x="5403850" y="5432641"/>
            <a:ext cx="2520950" cy="430212"/>
          </a:xfrm>
          <a:prstGeom prst="rect">
            <a:avLst/>
          </a:prstGeom>
          <a:solidFill>
            <a:schemeClr val="bg1"/>
          </a:solidFill>
          <a:ln w="12700">
            <a:solidFill>
              <a:schemeClr val="tx1"/>
            </a:solidFill>
            <a:miter lim="800000"/>
            <a:headEnd type="none" w="sm" len="sm"/>
            <a:tailEnd type="none" w="sm" len="sm"/>
          </a:ln>
          <a:effectLst/>
        </p:spPr>
        <p:txBody>
          <a:bodyPr wrap="none" tIns="0" bIns="0" anchor="ctr"/>
          <a:lstStyle/>
          <a:p>
            <a:pPr algn="ctr">
              <a:defRPr/>
            </a:pPr>
            <a:r>
              <a:rPr lang="en-US" altLang="zh-CN" sz="2600" b="1" dirty="0" err="1"/>
              <a:t>CODsp</a:t>
            </a:r>
            <a:endParaRPr lang="en-US" altLang="zh-CN" sz="2600" b="1" dirty="0">
              <a:effectLst>
                <a:outerShdw blurRad="38100" dist="38100" dir="2700000" algn="tl">
                  <a:srgbClr val="FFFFFF"/>
                </a:outerShdw>
              </a:effectLst>
            </a:endParaRPr>
          </a:p>
        </p:txBody>
      </p:sp>
      <p:sp>
        <p:nvSpPr>
          <p:cNvPr id="9" name="Rectangle 9"/>
          <p:cNvSpPr>
            <a:spLocks noChangeArrowheads="1"/>
          </p:cNvSpPr>
          <p:nvPr/>
        </p:nvSpPr>
        <p:spPr bwMode="auto">
          <a:xfrm>
            <a:off x="5403850" y="5875554"/>
            <a:ext cx="2520950" cy="720725"/>
          </a:xfrm>
          <a:prstGeom prst="rect">
            <a:avLst/>
          </a:prstGeom>
          <a:solidFill>
            <a:schemeClr val="bg1"/>
          </a:solidFill>
          <a:ln w="12700">
            <a:solidFill>
              <a:schemeClr val="tx1"/>
            </a:solidFill>
            <a:miter lim="800000"/>
            <a:headEnd type="none" w="sm" len="sm"/>
            <a:tailEnd type="none" w="sm" len="sm"/>
          </a:ln>
          <a:effectLst/>
        </p:spPr>
        <p:txBody>
          <a:bodyPr wrap="none" lIns="0" tIns="0"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b="1" dirty="0"/>
              <a:t>+</a:t>
            </a:r>
            <a:r>
              <a:rPr lang="en-US" altLang="zh-CN" sz="2000" b="1" dirty="0" err="1"/>
              <a:t>drawCurve</a:t>
            </a:r>
            <a:r>
              <a:rPr lang="en-US" altLang="zh-CN" sz="2000" b="1" dirty="0"/>
              <a:t>(air: Air)</a:t>
            </a:r>
          </a:p>
          <a:p>
            <a:pPr eaLnBrk="1" hangingPunct="1">
              <a:defRPr/>
            </a:pPr>
            <a:r>
              <a:rPr lang="en-US" altLang="zh-CN" sz="2000" b="1" dirty="0"/>
              <a:t>+display</a:t>
            </a:r>
            <a:r>
              <a:rPr lang="en-US" altLang="zh-CN" sz="2000" b="1" dirty="0">
                <a:effectLst>
                  <a:outerShdw blurRad="38100" dist="38100" dir="2700000" algn="tl">
                    <a:srgbClr val="C0C0C0"/>
                  </a:outerShdw>
                </a:effectLst>
              </a:rPr>
              <a:t>(): void</a:t>
            </a:r>
          </a:p>
        </p:txBody>
      </p:sp>
      <p:sp>
        <p:nvSpPr>
          <p:cNvPr id="10" name="Rectangle 6"/>
          <p:cNvSpPr>
            <a:spLocks noChangeArrowheads="1"/>
          </p:cNvSpPr>
          <p:nvPr/>
        </p:nvSpPr>
        <p:spPr bwMode="auto">
          <a:xfrm>
            <a:off x="8001000" y="5413591"/>
            <a:ext cx="2559050" cy="449262"/>
          </a:xfrm>
          <a:prstGeom prst="rect">
            <a:avLst/>
          </a:prstGeom>
          <a:solidFill>
            <a:schemeClr val="bg1"/>
          </a:solidFill>
          <a:ln w="12700">
            <a:solidFill>
              <a:schemeClr val="tx1"/>
            </a:solidFill>
            <a:miter lim="800000"/>
            <a:headEnd type="none" w="sm" len="sm"/>
            <a:tailEnd type="none" w="sm" len="sm"/>
          </a:ln>
          <a:effectLst/>
        </p:spPr>
        <p:txBody>
          <a:bodyPr wrap="none" tIns="0" bIns="0" anchor="ctr"/>
          <a:lstStyle/>
          <a:p>
            <a:pPr algn="ctr">
              <a:defRPr/>
            </a:pPr>
            <a:r>
              <a:rPr lang="en-US" altLang="zh-CN" sz="2600" b="1" dirty="0" err="1"/>
              <a:t>CO2Dsp</a:t>
            </a:r>
            <a:endParaRPr lang="en-US" altLang="zh-CN" sz="2600" b="1" dirty="0">
              <a:effectLst>
                <a:outerShdw blurRad="38100" dist="38100" dir="2700000" algn="tl">
                  <a:srgbClr val="FFFFFF"/>
                </a:outerShdw>
              </a:effectLst>
            </a:endParaRPr>
          </a:p>
        </p:txBody>
      </p:sp>
      <p:sp>
        <p:nvSpPr>
          <p:cNvPr id="11" name="Rectangle 9"/>
          <p:cNvSpPr>
            <a:spLocks noChangeArrowheads="1"/>
          </p:cNvSpPr>
          <p:nvPr/>
        </p:nvSpPr>
        <p:spPr bwMode="auto">
          <a:xfrm>
            <a:off x="8001000" y="5880316"/>
            <a:ext cx="2559050" cy="715962"/>
          </a:xfrm>
          <a:prstGeom prst="rect">
            <a:avLst/>
          </a:prstGeom>
          <a:solidFill>
            <a:schemeClr val="bg1"/>
          </a:solidFill>
          <a:ln w="12700">
            <a:solidFill>
              <a:schemeClr val="tx1"/>
            </a:solidFill>
            <a:miter lim="800000"/>
            <a:headEnd type="none" w="sm" len="sm"/>
            <a:tailEnd type="none" w="sm" len="sm"/>
          </a:ln>
          <a:effectLst/>
        </p:spPr>
        <p:txBody>
          <a:bodyPr wrap="none" tIns="0" bIns="0"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b="1" dirty="0"/>
              <a:t>+</a:t>
            </a:r>
            <a:r>
              <a:rPr lang="en-US" altLang="zh-CN" sz="2000" b="1" dirty="0" err="1"/>
              <a:t>drawCurve</a:t>
            </a:r>
            <a:r>
              <a:rPr lang="en-US" altLang="zh-CN" sz="2000" b="1" dirty="0"/>
              <a:t>(air: Air)</a:t>
            </a:r>
          </a:p>
          <a:p>
            <a:pPr eaLnBrk="1" hangingPunct="1">
              <a:defRPr/>
            </a:pPr>
            <a:r>
              <a:rPr lang="en-US" altLang="zh-CN" sz="2000" b="1" dirty="0"/>
              <a:t>+display</a:t>
            </a:r>
            <a:r>
              <a:rPr lang="en-US" altLang="zh-CN" sz="2000" b="1" dirty="0">
                <a:effectLst>
                  <a:outerShdw blurRad="38100" dist="38100" dir="2700000" algn="tl">
                    <a:srgbClr val="C0C0C0"/>
                  </a:outerShdw>
                </a:effectLst>
              </a:rPr>
              <a:t>(): void</a:t>
            </a:r>
          </a:p>
        </p:txBody>
      </p:sp>
      <p:sp>
        <p:nvSpPr>
          <p:cNvPr id="12" name="Rectangle 6"/>
          <p:cNvSpPr>
            <a:spLocks noChangeArrowheads="1"/>
          </p:cNvSpPr>
          <p:nvPr/>
        </p:nvSpPr>
        <p:spPr bwMode="auto">
          <a:xfrm>
            <a:off x="5230813" y="3686392"/>
            <a:ext cx="2520950" cy="458787"/>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a:defRPr/>
            </a:pPr>
            <a:r>
              <a:rPr lang="en-US" altLang="zh-CN" sz="2400" b="1" dirty="0" err="1">
                <a:effectLst>
                  <a:outerShdw blurRad="38100" dist="38100" dir="2700000" algn="tl">
                    <a:srgbClr val="FFFFFF"/>
                  </a:outerShdw>
                </a:effectLst>
                <a:latin typeface="微软雅黑" panose="020B0503020204020204" pitchFamily="34" charset="-122"/>
                <a:ea typeface="微软雅黑" panose="020B0503020204020204" pitchFamily="34" charset="-122"/>
              </a:rPr>
              <a:t>AirDsp</a:t>
            </a:r>
            <a:endParaRPr lang="en-US" altLang="zh-CN" sz="2400" b="1" dirty="0">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3" name="Rectangle 9"/>
          <p:cNvSpPr>
            <a:spLocks noChangeArrowheads="1"/>
          </p:cNvSpPr>
          <p:nvPr/>
        </p:nvSpPr>
        <p:spPr bwMode="auto">
          <a:xfrm>
            <a:off x="5230813" y="4143592"/>
            <a:ext cx="2520950" cy="681037"/>
          </a:xfrm>
          <a:prstGeom prst="rect">
            <a:avLst/>
          </a:prstGeom>
          <a:solidFill>
            <a:schemeClr val="bg1"/>
          </a:solidFill>
          <a:ln w="12700">
            <a:solidFill>
              <a:schemeClr val="tx1"/>
            </a:solidFill>
            <a:miter lim="800000"/>
            <a:headEnd type="none" w="sm" len="sm"/>
            <a:tailEnd type="none" w="sm" len="sm"/>
          </a:ln>
          <a:effectLst/>
        </p:spPr>
        <p:txBody>
          <a:bodyPr wrap="none" anchor="ct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000" b="1" i="1" dirty="0"/>
              <a:t>+</a:t>
            </a:r>
            <a:r>
              <a:rPr lang="en-US" altLang="zh-CN" sz="2000" b="1" i="1" dirty="0" err="1"/>
              <a:t>drawCurve</a:t>
            </a:r>
            <a:r>
              <a:rPr lang="en-US" altLang="zh-CN" sz="2000" b="1" i="1" dirty="0"/>
              <a:t>: void</a:t>
            </a:r>
          </a:p>
          <a:p>
            <a:pPr eaLnBrk="1" hangingPunct="1">
              <a:defRPr/>
            </a:pPr>
            <a:r>
              <a:rPr lang="en-US" altLang="zh-CN" sz="2000" b="1" i="1" dirty="0"/>
              <a:t>+display</a:t>
            </a:r>
            <a:r>
              <a:rPr lang="en-US" altLang="zh-CN" sz="2000" b="1" i="1" dirty="0">
                <a:effectLst>
                  <a:outerShdw blurRad="38100" dist="38100" dir="2700000" algn="tl">
                    <a:srgbClr val="C0C0C0"/>
                  </a:outerShdw>
                </a:effectLst>
              </a:rPr>
              <a:t>(): void</a:t>
            </a:r>
          </a:p>
        </p:txBody>
      </p:sp>
      <p:sp>
        <p:nvSpPr>
          <p:cNvPr id="10251" name="AutoShape 12"/>
          <p:cNvSpPr>
            <a:spLocks noChangeArrowheads="1"/>
          </p:cNvSpPr>
          <p:nvPr/>
        </p:nvSpPr>
        <p:spPr bwMode="auto">
          <a:xfrm>
            <a:off x="6259513" y="4824629"/>
            <a:ext cx="360362" cy="360363"/>
          </a:xfrm>
          <a:prstGeom prst="upArrow">
            <a:avLst>
              <a:gd name="adj1" fmla="val 0"/>
              <a:gd name="adj2" fmla="val 62898"/>
            </a:avLst>
          </a:prstGeom>
          <a:solidFill>
            <a:srgbClr val="FF00FF"/>
          </a:solidFill>
          <a:ln w="12700">
            <a:solidFill>
              <a:schemeClr val="tx1"/>
            </a:solidFill>
            <a:miter lim="800000"/>
            <a:headEnd type="none" w="sm" len="sm"/>
            <a:tailEnd type="none" w="sm" len="sm"/>
          </a:ln>
        </p:spPr>
        <p:txBody>
          <a:bodyPr wrap="none" anchor="ctr"/>
          <a:lstStyle/>
          <a:p>
            <a:pPr algn="ctr"/>
            <a:endParaRPr lang="zh-CN" altLang="en-US"/>
          </a:p>
        </p:txBody>
      </p:sp>
      <p:sp>
        <p:nvSpPr>
          <p:cNvPr id="10252" name="Line 14"/>
          <p:cNvSpPr>
            <a:spLocks noChangeShapeType="1"/>
          </p:cNvSpPr>
          <p:nvPr/>
        </p:nvSpPr>
        <p:spPr bwMode="auto">
          <a:xfrm flipV="1">
            <a:off x="4054475" y="5186578"/>
            <a:ext cx="51704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53" name="Line 15"/>
          <p:cNvSpPr>
            <a:spLocks noChangeShapeType="1"/>
          </p:cNvSpPr>
          <p:nvPr/>
        </p:nvSpPr>
        <p:spPr bwMode="auto">
          <a:xfrm>
            <a:off x="4054475" y="5192929"/>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54" name="Line 36"/>
          <p:cNvSpPr>
            <a:spLocks noChangeShapeType="1"/>
          </p:cNvSpPr>
          <p:nvPr/>
        </p:nvSpPr>
        <p:spPr bwMode="auto">
          <a:xfrm>
            <a:off x="9237663" y="5186579"/>
            <a:ext cx="0" cy="2079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55" name="Line 15"/>
          <p:cNvSpPr>
            <a:spLocks noChangeShapeType="1"/>
          </p:cNvSpPr>
          <p:nvPr/>
        </p:nvSpPr>
        <p:spPr bwMode="auto">
          <a:xfrm>
            <a:off x="6442075" y="5197691"/>
            <a:ext cx="0" cy="2079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Rectangle 6"/>
          <p:cNvSpPr>
            <a:spLocks noChangeArrowheads="1"/>
          </p:cNvSpPr>
          <p:nvPr/>
        </p:nvSpPr>
        <p:spPr bwMode="auto">
          <a:xfrm>
            <a:off x="1558925" y="1775041"/>
            <a:ext cx="3359150" cy="40005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defRPr/>
            </a:pPr>
            <a:r>
              <a:rPr lang="en-US" altLang="zh-CN" sz="2000" b="1" dirty="0">
                <a:effectLst>
                  <a:outerShdw blurRad="38100" dist="38100" dir="2700000" algn="tl">
                    <a:srgbClr val="FFFFFF"/>
                  </a:outerShdw>
                </a:effectLst>
              </a:rPr>
              <a:t>-a: </a:t>
            </a:r>
            <a:r>
              <a:rPr lang="en-US" altLang="zh-CN" sz="2000" b="1" dirty="0" err="1">
                <a:effectLst>
                  <a:outerShdw blurRad="38100" dist="38100" dir="2700000" algn="tl">
                    <a:srgbClr val="FFFFFF"/>
                  </a:outerShdw>
                </a:effectLst>
              </a:rPr>
              <a:t>ArrayList</a:t>
            </a:r>
            <a:r>
              <a:rPr lang="en-US" altLang="zh-CN" sz="2000" b="1" dirty="0">
                <a:effectLst>
                  <a:outerShdw blurRad="38100" dist="38100" dir="2700000" algn="tl">
                    <a:srgbClr val="FFFFFF"/>
                  </a:outerShdw>
                </a:effectLst>
              </a:rPr>
              <a:t>&lt;</a:t>
            </a:r>
            <a:r>
              <a:rPr lang="en-US" altLang="zh-CN" sz="2000" b="1" dirty="0" err="1">
                <a:effectLst>
                  <a:outerShdw blurRad="38100" dist="38100" dir="2700000" algn="tl">
                    <a:srgbClr val="FFFFFF"/>
                  </a:outerShdw>
                </a:effectLst>
              </a:rPr>
              <a:t>AirDsp</a:t>
            </a:r>
            <a:r>
              <a:rPr lang="en-US" altLang="zh-CN" sz="2000" b="1" dirty="0">
                <a:effectLst>
                  <a:outerShdw blurRad="38100" dist="38100" dir="2700000" algn="tl">
                    <a:srgbClr val="FFFFFF"/>
                  </a:outerShdw>
                </a:effectLst>
              </a:rPr>
              <a:t>&gt;</a:t>
            </a:r>
          </a:p>
        </p:txBody>
      </p:sp>
      <p:cxnSp>
        <p:nvCxnSpPr>
          <p:cNvPr id="10257" name="直接连接符 20"/>
          <p:cNvCxnSpPr>
            <a:cxnSpLocks noChangeShapeType="1"/>
          </p:cNvCxnSpPr>
          <p:nvPr/>
        </p:nvCxnSpPr>
        <p:spPr bwMode="auto">
          <a:xfrm>
            <a:off x="3646489" y="3543516"/>
            <a:ext cx="1587" cy="3960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258" name="直接箭头连接符 22"/>
          <p:cNvCxnSpPr>
            <a:cxnSpLocks noChangeShapeType="1"/>
          </p:cNvCxnSpPr>
          <p:nvPr/>
        </p:nvCxnSpPr>
        <p:spPr bwMode="auto">
          <a:xfrm>
            <a:off x="3646489" y="3925000"/>
            <a:ext cx="1584325" cy="0"/>
          </a:xfrm>
          <a:prstGeom prst="straightConnector1">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nvGrpSpPr>
          <p:cNvPr id="22" name="组合 21"/>
          <p:cNvGrpSpPr/>
          <p:nvPr/>
        </p:nvGrpSpPr>
        <p:grpSpPr>
          <a:xfrm>
            <a:off x="3935413" y="2203666"/>
            <a:ext cx="4248150" cy="1238250"/>
            <a:chOff x="3935413" y="2420938"/>
            <a:chExt cx="4248150" cy="1238250"/>
          </a:xfrm>
        </p:grpSpPr>
        <p:sp>
          <p:nvSpPr>
            <p:cNvPr id="10260" name="椭圆 25"/>
            <p:cNvSpPr>
              <a:spLocks noChangeArrowheads="1"/>
            </p:cNvSpPr>
            <p:nvPr/>
          </p:nvSpPr>
          <p:spPr bwMode="auto">
            <a:xfrm>
              <a:off x="3935413" y="3141663"/>
              <a:ext cx="144445" cy="142875"/>
            </a:xfrm>
            <a:prstGeom prst="ellipse">
              <a:avLst/>
            </a:prstGeom>
            <a:solidFill>
              <a:schemeClr val="accent1"/>
            </a:solidFill>
            <a:ln w="12700">
              <a:solidFill>
                <a:schemeClr val="tx1"/>
              </a:solidFill>
              <a:round/>
              <a:headEnd type="none" w="sm" len="sm"/>
              <a:tailEnd type="none" w="sm" len="sm"/>
            </a:ln>
          </p:spPr>
          <p:txBody>
            <a:bodyPr wrap="none"/>
            <a:lstStyle/>
            <a:p>
              <a:endParaRPr lang="zh-CN" altLang="en-US">
                <a:solidFill>
                  <a:srgbClr val="0000CC"/>
                </a:solidFill>
              </a:endParaRPr>
            </a:p>
          </p:txBody>
        </p:sp>
        <p:cxnSp>
          <p:nvCxnSpPr>
            <p:cNvPr id="10261" name="直接连接符 27"/>
            <p:cNvCxnSpPr>
              <a:cxnSpLocks noChangeShapeType="1"/>
              <a:stCxn id="10260" idx="6"/>
            </p:cNvCxnSpPr>
            <p:nvPr/>
          </p:nvCxnSpPr>
          <p:spPr bwMode="auto">
            <a:xfrm>
              <a:off x="4079858" y="3213101"/>
              <a:ext cx="16761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30" name="折角形 29"/>
            <p:cNvSpPr/>
            <p:nvPr/>
          </p:nvSpPr>
          <p:spPr bwMode="auto">
            <a:xfrm>
              <a:off x="5230813" y="2420938"/>
              <a:ext cx="2952750" cy="1238250"/>
            </a:xfrm>
            <a:prstGeom prst="foldedCorner">
              <a:avLst/>
            </a:prstGeom>
            <a:solidFill>
              <a:schemeClr val="bg1"/>
            </a:solidFill>
            <a:ln w="12700" cap="flat" cmpd="sng" algn="ctr">
              <a:solidFill>
                <a:schemeClr val="tx1"/>
              </a:solidFill>
              <a:prstDash val="solid"/>
              <a:round/>
              <a:headEnd type="none" w="sm" len="sm"/>
              <a:tailEnd type="none" w="sm" len="sm"/>
            </a:ln>
            <a:effectLst/>
          </p:spPr>
          <p:txBody>
            <a:bodyPr wrap="none"/>
            <a:lstStyle/>
            <a:p>
              <a:pPr>
                <a:defRPr/>
              </a:pPr>
              <a:r>
                <a:rPr lang="en-US" altLang="zh-CN" sz="2000" b="1" dirty="0">
                  <a:solidFill>
                    <a:srgbClr val="0000CC"/>
                  </a:solidFill>
                </a:rPr>
                <a:t>for(k=0; k&lt; </a:t>
              </a:r>
              <a:r>
                <a:rPr lang="en-US" altLang="zh-CN" sz="2000" b="1" dirty="0" err="1">
                  <a:solidFill>
                    <a:srgbClr val="0000CC"/>
                  </a:solidFill>
                </a:rPr>
                <a:t>a.size</a:t>
              </a:r>
              <a:r>
                <a:rPr lang="en-US" altLang="zh-CN" sz="2000" b="1" dirty="0">
                  <a:solidFill>
                    <a:srgbClr val="0000CC"/>
                  </a:solidFill>
                </a:rPr>
                <a:t>(); k++){</a:t>
              </a:r>
            </a:p>
            <a:p>
              <a:pPr>
                <a:defRPr/>
              </a:pPr>
              <a:r>
                <a:rPr lang="en-US" altLang="zh-CN" sz="2000" b="1" dirty="0">
                  <a:solidFill>
                    <a:srgbClr val="0000CC"/>
                  </a:solidFill>
                </a:rPr>
                <a:t>    ad = </a:t>
              </a:r>
              <a:r>
                <a:rPr lang="en-US" altLang="zh-CN" sz="2000" b="1" dirty="0" err="1">
                  <a:solidFill>
                    <a:srgbClr val="0000CC"/>
                  </a:solidFill>
                </a:rPr>
                <a:t>a.elementAt</a:t>
              </a:r>
              <a:r>
                <a:rPr lang="en-US" altLang="zh-CN" sz="2000" b="1" dirty="0">
                  <a:solidFill>
                    <a:srgbClr val="0000CC"/>
                  </a:solidFill>
                </a:rPr>
                <a:t>(k);</a:t>
              </a:r>
            </a:p>
            <a:p>
              <a:pPr>
                <a:defRPr/>
              </a:pPr>
              <a:r>
                <a:rPr lang="en-US" altLang="zh-CN" sz="2000" b="1" dirty="0">
                  <a:solidFill>
                    <a:srgbClr val="0000CC"/>
                  </a:solidFill>
                </a:rPr>
                <a:t>    </a:t>
              </a:r>
              <a:r>
                <a:rPr lang="en-US" altLang="zh-CN" sz="2000" b="1" dirty="0" err="1">
                  <a:solidFill>
                    <a:srgbClr val="0000CC"/>
                  </a:solidFill>
                </a:rPr>
                <a:t>ad.drawCurve</a:t>
              </a:r>
              <a:r>
                <a:rPr lang="en-US" altLang="zh-CN" sz="2000" b="1" dirty="0">
                  <a:solidFill>
                    <a:srgbClr val="0000CC"/>
                  </a:solidFill>
                </a:rPr>
                <a:t>(this)</a:t>
              </a:r>
            </a:p>
            <a:p>
              <a:pPr>
                <a:defRPr/>
              </a:pPr>
              <a:r>
                <a:rPr lang="en-US" altLang="zh-CN" sz="2000" b="1" dirty="0">
                  <a:solidFill>
                    <a:srgbClr val="0000CC"/>
                  </a:solidFill>
                </a:rPr>
                <a:t>    </a:t>
              </a:r>
              <a:r>
                <a:rPr lang="en-US" altLang="zh-CN" sz="2000" b="1" dirty="0" err="1">
                  <a:solidFill>
                    <a:srgbClr val="0000CC"/>
                  </a:solidFill>
                </a:rPr>
                <a:t>ad.display</a:t>
              </a:r>
              <a:r>
                <a:rPr lang="en-US" altLang="zh-CN" sz="2000" b="1" dirty="0">
                  <a:solidFill>
                    <a:srgbClr val="0000CC"/>
                  </a:solidFill>
                  <a:effectLst>
                    <a:outerShdw blurRad="38100" dist="38100" dir="2700000" algn="tl">
                      <a:srgbClr val="C0C0C0"/>
                    </a:outerShdw>
                  </a:effectLst>
                </a:rPr>
                <a:t>(this)   }</a:t>
              </a:r>
              <a:endParaRPr lang="zh-CN" altLang="en-US" sz="2000" b="1" dirty="0">
                <a:solidFill>
                  <a:srgbClr val="0000CC"/>
                </a:solidFill>
              </a:endParaRPr>
            </a:p>
          </p:txBody>
        </p:sp>
      </p:grpSp>
      <p:cxnSp>
        <p:nvCxnSpPr>
          <p:cNvPr id="5" name="直接箭头连接符 4"/>
          <p:cNvCxnSpPr>
            <a:cxnSpLocks noChangeShapeType="1"/>
          </p:cNvCxnSpPr>
          <p:nvPr/>
        </p:nvCxnSpPr>
        <p:spPr bwMode="auto">
          <a:xfrm flipH="1">
            <a:off x="3972389" y="467799"/>
            <a:ext cx="1618786" cy="1879869"/>
          </a:xfrm>
          <a:prstGeom prst="straightConnector1">
            <a:avLst/>
          </a:prstGeom>
          <a:noFill/>
          <a:ln w="12700">
            <a:solidFill>
              <a:srgbClr val="C00000"/>
            </a:solidFill>
            <a:round/>
            <a:headEnd type="none" w="sm" len="sm"/>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3648076" y="4076916"/>
            <a:ext cx="1368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0000CC"/>
                </a:solidFill>
                <a:latin typeface="微软雅黑" panose="020B0503020204020204" pitchFamily="34" charset="-122"/>
                <a:ea typeface="微软雅黑" panose="020B0503020204020204" pitchFamily="34" charset="-122"/>
              </a:rPr>
              <a:t>notify</a:t>
            </a:r>
            <a:endParaRPr lang="zh-CN" altLang="en-US" sz="2400" b="1">
              <a:solidFill>
                <a:srgbClr val="0000CC"/>
              </a:solidFill>
              <a:latin typeface="微软雅黑" panose="020B0503020204020204" pitchFamily="34" charset="-122"/>
              <a:ea typeface="微软雅黑" panose="020B0503020204020204" pitchFamily="34" charset="-122"/>
            </a:endParaRPr>
          </a:p>
        </p:txBody>
      </p:sp>
      <p:sp>
        <p:nvSpPr>
          <p:cNvPr id="10265" name="Rectangle 41"/>
          <p:cNvSpPr>
            <a:spLocks noChangeArrowheads="1"/>
          </p:cNvSpPr>
          <p:nvPr/>
        </p:nvSpPr>
        <p:spPr bwMode="auto">
          <a:xfrm>
            <a:off x="2594864" y="288110"/>
            <a:ext cx="1633558" cy="573088"/>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Client</a:t>
            </a:r>
          </a:p>
        </p:txBody>
      </p:sp>
      <p:cxnSp>
        <p:nvCxnSpPr>
          <p:cNvPr id="10266" name="直接箭头连接符 15"/>
          <p:cNvCxnSpPr>
            <a:cxnSpLocks noChangeShapeType="1"/>
          </p:cNvCxnSpPr>
          <p:nvPr/>
        </p:nvCxnSpPr>
        <p:spPr bwMode="auto">
          <a:xfrm>
            <a:off x="3252089" y="900585"/>
            <a:ext cx="0" cy="461962"/>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nvGrpSpPr>
          <p:cNvPr id="3" name="组合 2"/>
          <p:cNvGrpSpPr/>
          <p:nvPr/>
        </p:nvGrpSpPr>
        <p:grpSpPr>
          <a:xfrm>
            <a:off x="4053102" y="225126"/>
            <a:ext cx="6299200" cy="708025"/>
            <a:chOff x="4053102" y="225126"/>
            <a:chExt cx="6299200" cy="708025"/>
          </a:xfrm>
        </p:grpSpPr>
        <p:sp>
          <p:nvSpPr>
            <p:cNvPr id="10268" name="TextBox 30"/>
            <p:cNvSpPr txBox="1">
              <a:spLocks noChangeArrowheads="1"/>
            </p:cNvSpPr>
            <p:nvPr/>
          </p:nvSpPr>
          <p:spPr bwMode="auto">
            <a:xfrm>
              <a:off x="5637427" y="225126"/>
              <a:ext cx="4714875" cy="708025"/>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2000" b="1" dirty="0" smtClean="0">
                  <a:solidFill>
                    <a:srgbClr val="0000CC"/>
                  </a:solidFill>
                  <a:latin typeface="微软雅黑" panose="020B0503020204020204" pitchFamily="34" charset="-122"/>
                  <a:ea typeface="微软雅黑" panose="020B0503020204020204" pitchFamily="34" charset="-122"/>
                </a:rPr>
                <a:t>将某</a:t>
              </a:r>
              <a:r>
                <a:rPr lang="en-US" altLang="zh-CN" sz="2000" b="1" dirty="0" err="1" smtClean="0">
                  <a:solidFill>
                    <a:srgbClr val="0000CC"/>
                  </a:solidFill>
                  <a:latin typeface="微软雅黑" panose="020B0503020204020204" pitchFamily="34" charset="-122"/>
                  <a:ea typeface="微软雅黑" panose="020B0503020204020204" pitchFamily="34" charset="-122"/>
                </a:rPr>
                <a:t>AirDsp</a:t>
              </a:r>
              <a:r>
                <a:rPr lang="zh-CN" altLang="en-US" sz="2000" b="1" dirty="0">
                  <a:solidFill>
                    <a:srgbClr val="0000CC"/>
                  </a:solidFill>
                  <a:latin typeface="微软雅黑" panose="020B0503020204020204" pitchFamily="34" charset="-122"/>
                  <a:ea typeface="微软雅黑" panose="020B0503020204020204" pitchFamily="34" charset="-122"/>
                </a:rPr>
                <a:t>子类对象注册到</a:t>
              </a:r>
              <a:r>
                <a:rPr lang="en-US" altLang="zh-CN" sz="2000" b="1" dirty="0">
                  <a:solidFill>
                    <a:srgbClr val="0000CC"/>
                  </a:solidFill>
                  <a:latin typeface="微软雅黑" panose="020B0503020204020204" pitchFamily="34" charset="-122"/>
                  <a:ea typeface="微软雅黑" panose="020B0503020204020204" pitchFamily="34" charset="-122"/>
                </a:rPr>
                <a:t>Air</a:t>
              </a:r>
              <a:r>
                <a:rPr lang="zh-CN" altLang="en-US" sz="2000" b="1" dirty="0">
                  <a:solidFill>
                    <a:srgbClr val="0000CC"/>
                  </a:solidFill>
                  <a:latin typeface="微软雅黑" panose="020B0503020204020204" pitchFamily="34" charset="-122"/>
                  <a:ea typeface="微软雅黑" panose="020B0503020204020204" pitchFamily="34" charset="-122"/>
                </a:rPr>
                <a:t>对象</a:t>
              </a:r>
              <a:endParaRPr lang="en-US" altLang="zh-CN" sz="2000" b="1" dirty="0">
                <a:solidFill>
                  <a:srgbClr val="0000CC"/>
                </a:solidFill>
                <a:latin typeface="微软雅黑" panose="020B0503020204020204" pitchFamily="34" charset="-122"/>
                <a:ea typeface="微软雅黑" panose="020B0503020204020204" pitchFamily="34" charset="-122"/>
              </a:endParaRPr>
            </a:p>
            <a:p>
              <a:pPr>
                <a:buFontTx/>
                <a:buAutoNum type="arabicPeriod"/>
              </a:pPr>
              <a:r>
                <a:rPr lang="en-US" altLang="zh-CN" sz="2000" b="1" dirty="0">
                  <a:solidFill>
                    <a:srgbClr val="0000CC"/>
                  </a:solidFill>
                  <a:latin typeface="微软雅黑" panose="020B0503020204020204" pitchFamily="34" charset="-122"/>
                  <a:ea typeface="微软雅黑" panose="020B0503020204020204" pitchFamily="34" charset="-122"/>
                </a:rPr>
                <a:t>Air</a:t>
              </a:r>
              <a:r>
                <a:rPr lang="zh-CN" altLang="en-US" sz="2000" b="1" dirty="0">
                  <a:solidFill>
                    <a:srgbClr val="0000CC"/>
                  </a:solidFill>
                  <a:latin typeface="微软雅黑" panose="020B0503020204020204" pitchFamily="34" charset="-122"/>
                  <a:ea typeface="微软雅黑" panose="020B0503020204020204" pitchFamily="34" charset="-122"/>
                </a:rPr>
                <a:t>对象及时通知</a:t>
              </a:r>
              <a:r>
                <a:rPr lang="en-US" altLang="zh-CN" sz="2000" b="1" dirty="0" err="1">
                  <a:solidFill>
                    <a:srgbClr val="0000CC"/>
                  </a:solidFill>
                  <a:latin typeface="微软雅黑" panose="020B0503020204020204" pitchFamily="34" charset="-122"/>
                  <a:ea typeface="微软雅黑" panose="020B0503020204020204" pitchFamily="34" charset="-122"/>
                </a:rPr>
                <a:t>AirDsp</a:t>
              </a:r>
              <a:r>
                <a:rPr lang="zh-CN" altLang="en-US" sz="2000" b="1" dirty="0">
                  <a:solidFill>
                    <a:srgbClr val="0000CC"/>
                  </a:solidFill>
                  <a:latin typeface="微软雅黑" panose="020B0503020204020204" pitchFamily="34" charset="-122"/>
                  <a:ea typeface="微软雅黑" panose="020B0503020204020204" pitchFamily="34" charset="-122"/>
                </a:rPr>
                <a:t>子类对象</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sp>
          <p:nvSpPr>
            <p:cNvPr id="10269" name="椭圆 16"/>
            <p:cNvSpPr>
              <a:spLocks noChangeArrowheads="1"/>
            </p:cNvSpPr>
            <p:nvPr/>
          </p:nvSpPr>
          <p:spPr bwMode="auto">
            <a:xfrm>
              <a:off x="4053102" y="519857"/>
              <a:ext cx="119757" cy="145194"/>
            </a:xfrm>
            <a:prstGeom prst="ellipse">
              <a:avLst/>
            </a:prstGeom>
            <a:solidFill>
              <a:schemeClr val="accent1"/>
            </a:solidFill>
            <a:ln w="12700">
              <a:solidFill>
                <a:schemeClr val="tx1"/>
              </a:solidFill>
              <a:round/>
              <a:headEnd type="none" w="sm" len="sm"/>
              <a:tailEnd type="none" w="sm" len="sm"/>
            </a:ln>
          </p:spPr>
          <p:txBody>
            <a:bodyPr wrap="none"/>
            <a:lstStyle/>
            <a:p>
              <a:endParaRPr lang="zh-CN" altLang="en-US"/>
            </a:p>
          </p:txBody>
        </p:sp>
        <p:cxnSp>
          <p:nvCxnSpPr>
            <p:cNvPr id="10270" name="直接箭头连接符 19"/>
            <p:cNvCxnSpPr>
              <a:cxnSpLocks noChangeShapeType="1"/>
              <a:stCxn id="10260" idx="6"/>
            </p:cNvCxnSpPr>
            <p:nvPr/>
          </p:nvCxnSpPr>
          <p:spPr bwMode="auto">
            <a:xfrm>
              <a:off x="4188833" y="511609"/>
              <a:ext cx="1396901" cy="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grpSp>
      <p:sp>
        <p:nvSpPr>
          <p:cNvPr id="2" name="TextBox 1"/>
          <p:cNvSpPr txBox="1">
            <a:spLocks noChangeArrowheads="1"/>
          </p:cNvSpPr>
          <p:nvPr/>
        </p:nvSpPr>
        <p:spPr bwMode="auto">
          <a:xfrm>
            <a:off x="7924801" y="3932453"/>
            <a:ext cx="2563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0000CC"/>
                </a:solidFill>
                <a:latin typeface="微软雅黑" panose="020B0503020204020204" pitchFamily="34" charset="-122"/>
                <a:ea typeface="微软雅黑" panose="020B0503020204020204" pitchFamily="34" charset="-122"/>
              </a:rPr>
              <a:t>3. AirDsp</a:t>
            </a:r>
            <a:r>
              <a:rPr lang="zh-CN" altLang="en-US" sz="2000" b="1">
                <a:solidFill>
                  <a:srgbClr val="0000CC"/>
                </a:solidFill>
                <a:latin typeface="微软雅黑" panose="020B0503020204020204" pitchFamily="34" charset="-122"/>
                <a:ea typeface="微软雅黑" panose="020B0503020204020204" pitchFamily="34" charset="-122"/>
              </a:rPr>
              <a:t>子类</a:t>
            </a:r>
            <a:endParaRPr lang="en-US" altLang="zh-CN" sz="2000" b="1">
              <a:solidFill>
                <a:srgbClr val="0000CC"/>
              </a:solidFill>
              <a:latin typeface="微软雅黑" panose="020B0503020204020204" pitchFamily="34" charset="-122"/>
              <a:ea typeface="微软雅黑" panose="020B0503020204020204" pitchFamily="34" charset="-122"/>
            </a:endParaRPr>
          </a:p>
          <a:p>
            <a:r>
              <a:rPr lang="en-US" altLang="zh-CN" sz="2000" b="1">
                <a:solidFill>
                  <a:srgbClr val="0000CC"/>
                </a:solidFill>
                <a:latin typeface="微软雅黑" panose="020B0503020204020204" pitchFamily="34" charset="-122"/>
                <a:ea typeface="微软雅黑" panose="020B0503020204020204" pitchFamily="34" charset="-122"/>
              </a:rPr>
              <a:t>    </a:t>
            </a:r>
            <a:r>
              <a:rPr lang="zh-CN" altLang="en-US" sz="2000" b="1">
                <a:solidFill>
                  <a:srgbClr val="0000CC"/>
                </a:solidFill>
                <a:latin typeface="微软雅黑" panose="020B0503020204020204" pitchFamily="34" charset="-122"/>
                <a:ea typeface="微软雅黑" panose="020B0503020204020204" pitchFamily="34" charset="-122"/>
              </a:rPr>
              <a:t>对象绘图并且显示</a:t>
            </a:r>
            <a:endParaRPr lang="en-US" altLang="zh-CN" sz="2000" b="1">
              <a:solidFill>
                <a:srgbClr val="0000CC"/>
              </a:solidFill>
              <a:latin typeface="微软雅黑" panose="020B0503020204020204" pitchFamily="34" charset="-122"/>
              <a:ea typeface="微软雅黑" panose="020B0503020204020204" pitchFamily="34" charset="-122"/>
            </a:endParaRPr>
          </a:p>
          <a:p>
            <a:r>
              <a:rPr lang="en-US" altLang="zh-CN" sz="2000" b="1">
                <a:solidFill>
                  <a:srgbClr val="0000CC"/>
                </a:solidFill>
                <a:latin typeface="微软雅黑" panose="020B0503020204020204" pitchFamily="34" charset="-122"/>
                <a:ea typeface="微软雅黑" panose="020B0503020204020204" pitchFamily="34" charset="-122"/>
              </a:rPr>
              <a:t>    </a:t>
            </a:r>
            <a:r>
              <a:rPr lang="zh-CN" altLang="en-US" sz="2000" b="1">
                <a:solidFill>
                  <a:srgbClr val="0000CC"/>
                </a:solidFill>
                <a:latin typeface="微软雅黑" panose="020B0503020204020204" pitchFamily="34" charset="-122"/>
                <a:ea typeface="微软雅黑" panose="020B0503020204020204" pitchFamily="34" charset="-122"/>
              </a:rPr>
              <a:t>相应的数据</a:t>
            </a:r>
            <a:r>
              <a:rPr lang="en-US" altLang="zh-CN" sz="2000" b="1">
                <a:solidFill>
                  <a:srgbClr val="0000CC"/>
                </a:solidFill>
                <a:latin typeface="微软雅黑" panose="020B0503020204020204" pitchFamily="34" charset="-122"/>
                <a:ea typeface="微软雅黑" panose="020B0503020204020204" pitchFamily="34" charset="-122"/>
              </a:rPr>
              <a:t> </a:t>
            </a:r>
            <a:endParaRPr lang="zh-CN" altLang="en-US" sz="2000" b="1">
              <a:solidFill>
                <a:srgbClr val="0000CC"/>
              </a:solidFill>
              <a:latin typeface="微软雅黑" panose="020B0503020204020204" pitchFamily="34" charset="-122"/>
              <a:ea typeface="微软雅黑" panose="020B0503020204020204" pitchFamily="34" charset="-122"/>
            </a:endParaRPr>
          </a:p>
        </p:txBody>
      </p:sp>
      <p:cxnSp>
        <p:nvCxnSpPr>
          <p:cNvPr id="34" name="直接箭头连接符 33"/>
          <p:cNvCxnSpPr>
            <a:cxnSpLocks noChangeShapeType="1"/>
          </p:cNvCxnSpPr>
          <p:nvPr/>
        </p:nvCxnSpPr>
        <p:spPr bwMode="auto">
          <a:xfrm flipH="1">
            <a:off x="3298342" y="728964"/>
            <a:ext cx="2833870" cy="2338302"/>
          </a:xfrm>
          <a:prstGeom prst="straightConnector1">
            <a:avLst/>
          </a:prstGeom>
          <a:noFill/>
          <a:ln w="12700">
            <a:solidFill>
              <a:srgbClr val="C00000"/>
            </a:solidFill>
            <a:round/>
            <a:headEnd type="none" w="sm" len="sm"/>
            <a:tailEnd type="arrow" w="med" len="med"/>
          </a:ln>
          <a:extLst>
            <a:ext uri="{909E8E84-426E-40DD-AFC4-6F175D3DCCD1}">
              <a14:hiddenFill xmlns:a14="http://schemas.microsoft.com/office/drawing/2010/main">
                <a:noFill/>
              </a14:hiddenFill>
            </a:ext>
          </a:extLst>
        </p:spPr>
      </p:cxnSp>
      <p:grpSp>
        <p:nvGrpSpPr>
          <p:cNvPr id="17" name="组合 20"/>
          <p:cNvGrpSpPr>
            <a:grpSpLocks/>
          </p:cNvGrpSpPr>
          <p:nvPr/>
        </p:nvGrpSpPr>
        <p:grpSpPr bwMode="auto">
          <a:xfrm>
            <a:off x="2409826" y="3470585"/>
            <a:ext cx="517525" cy="2617787"/>
            <a:chOff x="813941" y="3497688"/>
            <a:chExt cx="517699" cy="2336800"/>
          </a:xfrm>
        </p:grpSpPr>
        <p:cxnSp>
          <p:nvCxnSpPr>
            <p:cNvPr id="10274" name="直接箭头连接符 16"/>
            <p:cNvCxnSpPr>
              <a:cxnSpLocks noChangeShapeType="1"/>
              <a:stCxn id="10260" idx="6"/>
            </p:cNvCxnSpPr>
            <p:nvPr/>
          </p:nvCxnSpPr>
          <p:spPr bwMode="auto">
            <a:xfrm flipV="1">
              <a:off x="827584" y="3497688"/>
              <a:ext cx="0" cy="2336800"/>
            </a:xfrm>
            <a:prstGeom prst="straightConnector1">
              <a:avLst/>
            </a:prstGeom>
            <a:noFill/>
            <a:ln w="12700">
              <a:solidFill>
                <a:srgbClr val="C00000"/>
              </a:solidFill>
              <a:round/>
              <a:headEnd type="none" w="sm" len="sm"/>
              <a:tailEnd type="arrow" w="med" len="med"/>
            </a:ln>
            <a:extLst>
              <a:ext uri="{909E8E84-426E-40DD-AFC4-6F175D3DCCD1}">
                <a14:hiddenFill xmlns:a14="http://schemas.microsoft.com/office/drawing/2010/main">
                  <a:noFill/>
                </a14:hiddenFill>
              </a:ext>
            </a:extLst>
          </p:spPr>
        </p:cxnSp>
        <p:cxnSp>
          <p:nvCxnSpPr>
            <p:cNvPr id="10275" name="直接连接符 19"/>
            <p:cNvCxnSpPr>
              <a:cxnSpLocks noChangeShapeType="1"/>
              <a:stCxn id="10260" idx="6"/>
            </p:cNvCxnSpPr>
            <p:nvPr/>
          </p:nvCxnSpPr>
          <p:spPr bwMode="auto">
            <a:xfrm flipV="1">
              <a:off x="813941" y="5827344"/>
              <a:ext cx="517699" cy="0"/>
            </a:xfrm>
            <a:prstGeom prst="line">
              <a:avLst/>
            </a:prstGeom>
            <a:noFill/>
            <a:ln w="12700">
              <a:solidFill>
                <a:srgbClr val="C00000"/>
              </a:solidFill>
              <a:round/>
              <a:headEnd type="none" w="sm" len="sm"/>
              <a:tailEnd type="none" w="sm" len="sm"/>
            </a:ln>
            <a:extLst>
              <a:ext uri="{909E8E84-426E-40DD-AFC4-6F175D3DCCD1}">
                <a14:hiddenFill xmlns:a14="http://schemas.microsoft.com/office/drawing/2010/main">
                  <a:noFill/>
                </a14:hiddenFill>
              </a:ext>
            </a:extLst>
          </p:spPr>
        </p:cxnSp>
      </p:grpSp>
      <p:cxnSp>
        <p:nvCxnSpPr>
          <p:cNvPr id="23" name="直接箭头连接符 22"/>
          <p:cNvCxnSpPr>
            <a:cxnSpLocks noChangeShapeType="1"/>
          </p:cNvCxnSpPr>
          <p:nvPr/>
        </p:nvCxnSpPr>
        <p:spPr bwMode="auto">
          <a:xfrm flipH="1" flipV="1">
            <a:off x="2728267" y="3514856"/>
            <a:ext cx="2714625" cy="2520950"/>
          </a:xfrm>
          <a:prstGeom prst="straightConnector1">
            <a:avLst/>
          </a:prstGeom>
          <a:noFill/>
          <a:ln w="12700">
            <a:solidFill>
              <a:srgbClr val="C00000"/>
            </a:solidFill>
            <a:round/>
            <a:headEnd type="none" w="sm" len="sm"/>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flipH="1" flipV="1">
            <a:off x="2690163" y="3356191"/>
            <a:ext cx="5400675" cy="2735262"/>
          </a:xfrm>
          <a:prstGeom prst="straightConnector1">
            <a:avLst/>
          </a:prstGeom>
          <a:noFill/>
          <a:ln w="12700">
            <a:solidFill>
              <a:srgbClr val="C00000"/>
            </a:solidFill>
            <a:round/>
            <a:headEnd type="none" w="sm" len="sm"/>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1631950" y="4796053"/>
            <a:ext cx="1809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C00000"/>
                </a:solidFill>
              </a:rPr>
              <a:t>air.getData()</a:t>
            </a:r>
            <a:endParaRPr lang="zh-CN" altLang="en-US" sz="2000" b="1">
              <a:solidFill>
                <a:srgbClr val="C00000"/>
              </a:solidFill>
            </a:endParaRPr>
          </a:p>
        </p:txBody>
      </p:sp>
      <p:sp>
        <p:nvSpPr>
          <p:cNvPr id="40" name="TextBox 39"/>
          <p:cNvSpPr txBox="1">
            <a:spLocks noChangeArrowheads="1"/>
          </p:cNvSpPr>
          <p:nvPr/>
        </p:nvSpPr>
        <p:spPr bwMode="auto">
          <a:xfrm>
            <a:off x="3565525" y="4651591"/>
            <a:ext cx="1809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C00000"/>
                </a:solidFill>
              </a:rPr>
              <a:t>air.getData()</a:t>
            </a:r>
            <a:endParaRPr lang="zh-CN" altLang="en-US" sz="2000" b="1">
              <a:solidFill>
                <a:srgbClr val="C00000"/>
              </a:solidFill>
            </a:endParaRPr>
          </a:p>
        </p:txBody>
      </p:sp>
      <p:sp>
        <p:nvSpPr>
          <p:cNvPr id="41" name="TextBox 40"/>
          <p:cNvSpPr txBox="1">
            <a:spLocks noChangeArrowheads="1"/>
          </p:cNvSpPr>
          <p:nvPr/>
        </p:nvSpPr>
        <p:spPr bwMode="auto">
          <a:xfrm>
            <a:off x="6527800" y="4972266"/>
            <a:ext cx="1811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C00000"/>
                </a:solidFill>
              </a:rPr>
              <a:t>air.getData()</a:t>
            </a:r>
            <a:endParaRPr lang="zh-CN" altLang="en-US" sz="2000" b="1">
              <a:solidFill>
                <a:srgbClr val="C00000"/>
              </a:solidFill>
            </a:endParaRPr>
          </a:p>
        </p:txBody>
      </p:sp>
      <p:sp>
        <p:nvSpPr>
          <p:cNvPr id="10281" name="文本框 15"/>
          <p:cNvSpPr txBox="1">
            <a:spLocks noChangeArrowheads="1"/>
          </p:cNvSpPr>
          <p:nvPr/>
        </p:nvSpPr>
        <p:spPr bwMode="auto">
          <a:xfrm>
            <a:off x="964042" y="322705"/>
            <a:ext cx="15993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改善设计</a:t>
            </a:r>
          </a:p>
        </p:txBody>
      </p:sp>
      <p:cxnSp>
        <p:nvCxnSpPr>
          <p:cNvPr id="43" name="直接箭头连接符 42"/>
          <p:cNvCxnSpPr>
            <a:cxnSpLocks noChangeShapeType="1"/>
          </p:cNvCxnSpPr>
          <p:nvPr/>
        </p:nvCxnSpPr>
        <p:spPr bwMode="auto">
          <a:xfrm flipH="1" flipV="1">
            <a:off x="1853513" y="2112783"/>
            <a:ext cx="990085" cy="234885"/>
          </a:xfrm>
          <a:prstGeom prst="straightConnector1">
            <a:avLst/>
          </a:prstGeom>
          <a:noFill/>
          <a:ln w="12700">
            <a:solidFill>
              <a:srgbClr val="C00000"/>
            </a:solidFill>
            <a:round/>
            <a:headEnd type="none" w="sm" len="sm"/>
            <a:tailEnd type="arrow" w="med" len="med"/>
          </a:ln>
          <a:extLst>
            <a:ext uri="{909E8E84-426E-40DD-AFC4-6F175D3DCCD1}">
              <a14:hiddenFill xmlns:a14="http://schemas.microsoft.com/office/drawing/2010/main">
                <a:noFill/>
              </a14:hiddenFill>
            </a:ext>
          </a:extLst>
        </p:spPr>
      </p:cxnSp>
      <p:sp>
        <p:nvSpPr>
          <p:cNvPr id="21" name="文本框 20"/>
          <p:cNvSpPr txBox="1"/>
          <p:nvPr/>
        </p:nvSpPr>
        <p:spPr>
          <a:xfrm>
            <a:off x="8904245" y="2480207"/>
            <a:ext cx="2225074"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注册</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通知机制</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3785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500" fill="hold"/>
                                        <p:tgtEl>
                                          <p:spTgt spid="43"/>
                                        </p:tgtEl>
                                        <p:attrNameLst>
                                          <p:attrName>ppt_x</p:attrName>
                                        </p:attrNameLst>
                                      </p:cBhvr>
                                      <p:tavLst>
                                        <p:tav tm="0">
                                          <p:val>
                                            <p:strVal val="#ppt_x"/>
                                          </p:val>
                                        </p:tav>
                                        <p:tav tm="100000">
                                          <p:val>
                                            <p:strVal val="#ppt_x"/>
                                          </p:val>
                                        </p:tav>
                                      </p:tavLst>
                                    </p:anim>
                                    <p:anim calcmode="lin" valueType="num">
                                      <p:cBhvr additive="base">
                                        <p:cTn id="15"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1000"/>
                                        <p:tgtEl>
                                          <p:spTgt spid="40"/>
                                        </p:tgtEl>
                                      </p:cBhvr>
                                    </p:animEffect>
                                    <p:anim calcmode="lin" valueType="num">
                                      <p:cBhvr>
                                        <p:cTn id="69" dur="1000" fill="hold"/>
                                        <p:tgtEl>
                                          <p:spTgt spid="40"/>
                                        </p:tgtEl>
                                        <p:attrNameLst>
                                          <p:attrName>ppt_x</p:attrName>
                                        </p:attrNameLst>
                                      </p:cBhvr>
                                      <p:tavLst>
                                        <p:tav tm="0">
                                          <p:val>
                                            <p:strVal val="#ppt_x"/>
                                          </p:val>
                                        </p:tav>
                                        <p:tav tm="100000">
                                          <p:val>
                                            <p:strVal val="#ppt_x"/>
                                          </p:val>
                                        </p:tav>
                                      </p:tavLst>
                                    </p:anim>
                                    <p:anim calcmode="lin" valueType="num">
                                      <p:cBhvr>
                                        <p:cTn id="7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000"/>
                                        <p:tgtEl>
                                          <p:spTgt spid="41"/>
                                        </p:tgtEl>
                                      </p:cBhvr>
                                    </p:animEffect>
                                    <p:anim calcmode="lin" valueType="num">
                                      <p:cBhvr>
                                        <p:cTn id="83" dur="1000" fill="hold"/>
                                        <p:tgtEl>
                                          <p:spTgt spid="41"/>
                                        </p:tgtEl>
                                        <p:attrNameLst>
                                          <p:attrName>ppt_x</p:attrName>
                                        </p:attrNameLst>
                                      </p:cBhvr>
                                      <p:tavLst>
                                        <p:tav tm="0">
                                          <p:val>
                                            <p:strVal val="#ppt_x"/>
                                          </p:val>
                                        </p:tav>
                                        <p:tav tm="100000">
                                          <p:val>
                                            <p:strVal val="#ppt_x"/>
                                          </p:val>
                                        </p:tav>
                                      </p:tavLst>
                                    </p:anim>
                                    <p:anim calcmode="lin" valueType="num">
                                      <p:cBhvr>
                                        <p:cTn id="8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P spid="14" grpId="0"/>
      <p:bldP spid="40" grpId="0"/>
      <p:bldP spid="41"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9420" y="1370375"/>
            <a:ext cx="10791731" cy="3708619"/>
          </a:xfrm>
        </p:spPr>
        <p:txBody>
          <a:bodyPr/>
          <a:lstStyle/>
          <a:p>
            <a:pPr marL="0" indent="0">
              <a:lnSpc>
                <a:spcPct val="120000"/>
              </a:lnSpc>
              <a:spcBef>
                <a:spcPts val="0"/>
              </a:spcBef>
              <a:buNone/>
              <a:defRPr/>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新设计优点：松散的耦合（采用了注册</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通知机制）</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spcBef>
                <a:spcPts val="0"/>
              </a:spcBef>
              <a:defRPr/>
            </a:pPr>
            <a:r>
              <a:rPr lang="zh-CN" altLang="en-US"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容易修改代码</a:t>
            </a:r>
            <a:endParaRPr lang="en-US" altLang="zh-CN"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1" indent="-457200">
              <a:lnSpc>
                <a:spcPct val="120000"/>
              </a:lnSpc>
              <a:spcBef>
                <a:spcPts val="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当修改</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Air</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代码的时候，</a:t>
            </a:r>
            <a:r>
              <a:rPr lang="en-US" altLang="zh-CN" b="1" dirty="0" err="1" smtClean="0">
                <a:latin typeface="微软雅黑" panose="020B0503020204020204" pitchFamily="34" charset="-122"/>
                <a:ea typeface="微软雅黑" panose="020B0503020204020204" pitchFamily="34" charset="-122"/>
                <a:cs typeface="微软雅黑" panose="020B0503020204020204" pitchFamily="34" charset="-122"/>
              </a:rPr>
              <a:t>AirDsp</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层次类不受影响</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marL="1200150" lvl="1" indent="-457200">
              <a:lnSpc>
                <a:spcPct val="120000"/>
              </a:lnSpc>
              <a:spcBef>
                <a:spcPts val="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当修改</a:t>
            </a:r>
            <a:r>
              <a:rPr lang="en-US" altLang="zh-CN" b="1" dirty="0" err="1" smtClean="0">
                <a:latin typeface="微软雅黑" panose="020B0503020204020204" pitchFamily="34" charset="-122"/>
                <a:ea typeface="微软雅黑" panose="020B0503020204020204" pitchFamily="34" charset="-122"/>
                <a:cs typeface="微软雅黑" panose="020B0503020204020204" pitchFamily="34" charset="-122"/>
              </a:rPr>
              <a:t>AirDsp</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代码的时候，</a:t>
            </a:r>
            <a:r>
              <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rPr>
              <a:t> Air</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不受影响</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spcBef>
                <a:spcPts val="0"/>
              </a:spcBef>
              <a:defRPr/>
            </a:pPr>
            <a:r>
              <a:rPr lang="zh-CN" altLang="en-US"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容易扩展：</a:t>
            </a:r>
            <a:endParaRPr lang="en-US" altLang="zh-CN"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1200150" lvl="1" indent="-457200">
              <a:lnSpc>
                <a:spcPct val="120000"/>
              </a:lnSpc>
              <a:spcBef>
                <a:spcPts val="0"/>
              </a:spcBef>
              <a:defRPr/>
            </a:pP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容易在</a:t>
            </a:r>
            <a:r>
              <a:rPr lang="en-US" altLang="zh-CN" b="1" dirty="0" err="1" smtClean="0">
                <a:latin typeface="微软雅黑" panose="020B0503020204020204" pitchFamily="34" charset="-122"/>
                <a:ea typeface="微软雅黑" panose="020B0503020204020204" pitchFamily="34" charset="-122"/>
                <a:cs typeface="微软雅黑" panose="020B0503020204020204" pitchFamily="34" charset="-122"/>
              </a:rPr>
              <a:t>AirDsp</a:t>
            </a:r>
            <a:r>
              <a:rPr lang="zh-CN" altLang="en-US" b="1" dirty="0" smtClean="0">
                <a:latin typeface="微软雅黑" panose="020B0503020204020204" pitchFamily="34" charset="-122"/>
                <a:ea typeface="微软雅黑" panose="020B0503020204020204" pitchFamily="34" charset="-122"/>
                <a:cs typeface="微软雅黑" panose="020B0503020204020204" pitchFamily="34" charset="-122"/>
              </a:rPr>
              <a:t>中增加新子类，而原来已经存在的所有的类都不受影响</a:t>
            </a:r>
            <a:endParaRPr lang="en-US" altLang="zh-CN"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0"/>
              </a:spcBef>
              <a:defRPr/>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新设计实采用了观察者模式的思想。</a:t>
            </a:r>
          </a:p>
        </p:txBody>
      </p:sp>
      <p:sp>
        <p:nvSpPr>
          <p:cNvPr id="4" name="矩形 3"/>
          <p:cNvSpPr/>
          <p:nvPr/>
        </p:nvSpPr>
        <p:spPr>
          <a:xfrm>
            <a:off x="1919288" y="188913"/>
            <a:ext cx="8208962" cy="584200"/>
          </a:xfrm>
          <a:prstGeom prst="rect">
            <a:avLst/>
          </a:prstGeom>
        </p:spPr>
        <p:txBody>
          <a:bodyPr>
            <a:spAutoFit/>
          </a:bodyPr>
          <a:lstStyle/>
          <a:p>
            <a:pPr algn="ctr">
              <a:defRPr/>
            </a:pPr>
            <a:r>
              <a:rPr lang="en-US" altLang="zh-CN" sz="3200" b="1" dirty="0">
                <a:effectLst>
                  <a:outerShdw blurRad="38100" dist="38100" dir="2700000" algn="tl">
                    <a:srgbClr val="FFFFFF"/>
                  </a:outerShdw>
                </a:effectLst>
                <a:latin typeface="Arial Narrow" panose="020B0606020202030204" pitchFamily="34" charset="0"/>
              </a:rPr>
              <a:t>1. Leading Example to the Observer Pattern</a:t>
            </a:r>
          </a:p>
        </p:txBody>
      </p:sp>
      <p:sp>
        <p:nvSpPr>
          <p:cNvPr id="2" name="棱台 1">
            <a:hlinkClick r:id="rId2" action="ppaction://hlinksldjump"/>
          </p:cNvPr>
          <p:cNvSpPr/>
          <p:nvPr/>
        </p:nvSpPr>
        <p:spPr>
          <a:xfrm>
            <a:off x="9094754" y="5327697"/>
            <a:ext cx="1907703" cy="697117"/>
          </a:xfrm>
          <a:prstGeom prst="bevel">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2555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47,&quot;width&quot;:1145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15,&quot;width&quot;:975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00,&quot;width&quot;:9752.499212598424}"/>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47,&quot;width&quot;:1145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15,&quot;width&quot;:9750}"/>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00,&quot;width&quot;:9752.4992125984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2912</Words>
  <Application>Microsoft Office PowerPoint</Application>
  <PresentationFormat>宽屏</PresentationFormat>
  <Paragraphs>506</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黑体</vt:lpstr>
      <vt:lpstr>宋体</vt:lpstr>
      <vt:lpstr>微软雅黑</vt:lpstr>
      <vt:lpstr>Arial</vt:lpstr>
      <vt:lpstr>Arial Narrow</vt:lpstr>
      <vt:lpstr>Calibri</vt:lpstr>
      <vt:lpstr>Calibri Light</vt:lpstr>
      <vt:lpstr>Wingdings</vt:lpstr>
      <vt:lpstr>Office 主题</vt:lpstr>
      <vt:lpstr>Lecture 9.  Observer Pattern (观察者模式)             (Behavioral)</vt:lpstr>
      <vt:lpstr>Contents</vt:lpstr>
      <vt:lpstr>PowerPoint 演示文稿</vt:lpstr>
      <vt:lpstr>PowerPoint 演示文稿</vt:lpstr>
      <vt:lpstr>PowerPoint 演示文稿</vt:lpstr>
      <vt:lpstr>例2: 大气监测信息显示的例子</vt:lpstr>
      <vt:lpstr>PowerPoint 演示文稿</vt:lpstr>
      <vt:lpstr>PowerPoint 演示文稿</vt:lpstr>
      <vt:lpstr>PowerPoint 演示文稿</vt:lpstr>
      <vt:lpstr>PowerPoint 演示文稿</vt:lpstr>
      <vt:lpstr>2. Observer Pattern</vt:lpstr>
      <vt:lpstr>2. Observer Pattern</vt:lpstr>
      <vt:lpstr>2. Observer Pattern</vt:lpstr>
      <vt:lpstr>2. Observer Pattern</vt:lpstr>
      <vt:lpstr>2. Observer Pattern</vt:lpstr>
      <vt:lpstr>2. Observer Pattern</vt:lpstr>
      <vt:lpstr>2. Observer Pattern</vt:lpstr>
      <vt:lpstr>2. Observer Pattern</vt:lpstr>
      <vt:lpstr>PowerPoint 演示文稿</vt:lpstr>
      <vt:lpstr>3. Java support for the Observer Pattern</vt:lpstr>
      <vt:lpstr>3. Java support for the Observer Pattern</vt:lpstr>
      <vt:lpstr>PowerPoint 演示文稿</vt:lpstr>
      <vt:lpstr>3. Java support for the Observer Pattern</vt:lpstr>
      <vt:lpstr>PowerPoint 演示文稿</vt:lpstr>
      <vt:lpstr>Observerble/Observer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  Observer Pattern (观察者模式)             (Behavioral)</dc:title>
  <dc:creator>Microsoft 帐户</dc:creator>
  <cp:lastModifiedBy>Administrator</cp:lastModifiedBy>
  <cp:revision>114</cp:revision>
  <dcterms:created xsi:type="dcterms:W3CDTF">2022-10-27T03:17:41Z</dcterms:created>
  <dcterms:modified xsi:type="dcterms:W3CDTF">2023-11-24T01:47:47Z</dcterms:modified>
</cp:coreProperties>
</file>