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9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5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5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8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3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1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7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8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D3F3-4FF3-4FBD-B81F-6CA4B06F088B}" type="datetimeFigureOut">
              <a:rPr lang="zh-CN" altLang="en-US" smtClean="0"/>
              <a:t>2023-12-03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7B12-608F-456F-8431-6796AC5D6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8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2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>
            <a:off x="1992314" y="188914"/>
            <a:ext cx="79914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000000"/>
                </a:solidFill>
              </a:rPr>
              <a:t>Software Architecture</a:t>
            </a:r>
            <a:endParaRPr lang="zh-CN" altLang="en-US" sz="3600" b="1" dirty="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424114" y="1559694"/>
            <a:ext cx="73437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Lecture 4-2. Dataflow Systems</a:t>
            </a:r>
          </a:p>
          <a:p>
            <a:pPr algn="ctr"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Pipes and Filters Architecture</a:t>
            </a:r>
            <a:endParaRPr lang="zh-CN" altLang="en-US" sz="3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575720" y="4204826"/>
            <a:ext cx="482453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US" altLang="zh-CN" sz="3200" b="1" dirty="0"/>
              <a:t>Professor:</a:t>
            </a:r>
            <a:r>
              <a:rPr lang="en-US" altLang="zh-CN" sz="2800" b="1" dirty="0"/>
              <a:t> </a:t>
            </a:r>
          </a:p>
          <a:p>
            <a:pPr algn="ctr" eaLnBrk="1" hangingPunct="1"/>
            <a:r>
              <a:rPr lang="en-US" altLang="zh-CN" sz="2800" b="1" dirty="0" err="1"/>
              <a:t>Yushan</a:t>
            </a:r>
            <a:r>
              <a:rPr lang="en-US" altLang="zh-CN" sz="2800" b="1" dirty="0"/>
              <a:t> (Michael) Sun</a:t>
            </a:r>
          </a:p>
          <a:p>
            <a:pPr algn="ctr" eaLnBrk="1" hangingPunct="1"/>
            <a:r>
              <a:rPr lang="en-US" altLang="zh-CN" sz="2800" b="1" dirty="0"/>
              <a:t>Fall </a:t>
            </a:r>
            <a:r>
              <a:rPr lang="en-US" altLang="zh-CN" sz="2800" b="1" dirty="0" smtClean="0"/>
              <a:t>2023</a:t>
            </a:r>
            <a:endParaRPr lang="en-US" altLang="zh-CN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51784" y="2875002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管道过滤器架构</a:t>
            </a:r>
          </a:p>
        </p:txBody>
      </p:sp>
    </p:spTree>
    <p:extLst>
      <p:ext uri="{BB962C8B-B14F-4D97-AF65-F5344CB8AC3E}">
        <p14:creationId xmlns:p14="http://schemas.microsoft.com/office/powerpoint/2010/main" val="177097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604120" y="2564904"/>
            <a:ext cx="6660232" cy="1656184"/>
          </a:xfrm>
          <a:prstGeom prst="bevel">
            <a:avLst>
              <a:gd name="adj" fmla="val 12500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Example programs designed in </a:t>
            </a:r>
          </a:p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pipes and filters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1175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51" name="Text Box 19"/>
          <p:cNvSpPr txBox="1">
            <a:spLocks noChangeArrowheads="1"/>
          </p:cNvSpPr>
          <p:nvPr/>
        </p:nvSpPr>
        <p:spPr bwMode="auto">
          <a:xfrm>
            <a:off x="2135560" y="5766356"/>
            <a:ext cx="80752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Legacy file update system designed using Pipes and filters architecture</a:t>
            </a:r>
          </a:p>
        </p:txBody>
      </p:sp>
      <p:sp>
        <p:nvSpPr>
          <p:cNvPr id="556052" name="Text Box 20"/>
          <p:cNvSpPr txBox="1">
            <a:spLocks noChangeArrowheads="1"/>
          </p:cNvSpPr>
          <p:nvPr/>
        </p:nvSpPr>
        <p:spPr bwMode="auto">
          <a:xfrm>
            <a:off x="477795" y="983502"/>
            <a:ext cx="11483546" cy="22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千年虫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与国名问题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Year 2000 problem and 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Country name) 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In a text file, </a:t>
            </a:r>
            <a:endParaRPr lang="en-US" altLang="zh-CN" sz="2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1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change 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all year expressions “xx” into “19xx”, e.g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., 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“89” into “1989”, and </a:t>
            </a:r>
            <a:endParaRPr lang="en-US" altLang="zh-CN" sz="2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1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change 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all expressions 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Holland”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Netherlands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2783682" y="3691285"/>
            <a:ext cx="7200106" cy="1368425"/>
          </a:xfrm>
          <a:prstGeom prst="rect">
            <a:avLst/>
          </a:prstGeom>
          <a:solidFill>
            <a:srgbClr val="00FF00">
              <a:alpha val="1803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000301" y="3978623"/>
            <a:ext cx="1220862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Input</a:t>
            </a:r>
            <a:endParaRPr lang="en-US" altLang="zh-CN" sz="2800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4584700" y="4051648"/>
            <a:ext cx="1066796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Y2K</a:t>
            </a:r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6096000" y="3978623"/>
            <a:ext cx="1590650" cy="865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Country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name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6039" name="Line 7"/>
          <p:cNvSpPr>
            <a:spLocks noChangeShapeType="1"/>
          </p:cNvSpPr>
          <p:nvPr/>
        </p:nvSpPr>
        <p:spPr bwMode="auto">
          <a:xfrm flipV="1">
            <a:off x="4224339" y="4412009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40" name="Line 8"/>
          <p:cNvSpPr>
            <a:spLocks noChangeShapeType="1"/>
          </p:cNvSpPr>
          <p:nvPr/>
        </p:nvSpPr>
        <p:spPr bwMode="auto">
          <a:xfrm>
            <a:off x="5651496" y="4410423"/>
            <a:ext cx="431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 flipV="1">
            <a:off x="2279577" y="4412009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46" name="Text Box 14"/>
          <p:cNvSpPr txBox="1">
            <a:spLocks noChangeArrowheads="1"/>
          </p:cNvSpPr>
          <p:nvPr/>
        </p:nvSpPr>
        <p:spPr bwMode="auto">
          <a:xfrm>
            <a:off x="1919289" y="3194397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legacy.txt</a:t>
            </a:r>
          </a:p>
        </p:txBody>
      </p:sp>
      <p:sp>
        <p:nvSpPr>
          <p:cNvPr id="556059" name="Line 27"/>
          <p:cNvSpPr>
            <a:spLocks noChangeShapeType="1"/>
          </p:cNvSpPr>
          <p:nvPr/>
        </p:nvSpPr>
        <p:spPr bwMode="auto">
          <a:xfrm>
            <a:off x="2279576" y="3835747"/>
            <a:ext cx="0" cy="5762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60" name="Text Box 28"/>
          <p:cNvSpPr txBox="1">
            <a:spLocks noChangeArrowheads="1"/>
          </p:cNvSpPr>
          <p:nvPr/>
        </p:nvSpPr>
        <p:spPr bwMode="auto">
          <a:xfrm>
            <a:off x="8958648" y="5229201"/>
            <a:ext cx="1601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new.txt</a:t>
            </a:r>
          </a:p>
        </p:txBody>
      </p:sp>
      <p:sp>
        <p:nvSpPr>
          <p:cNvPr id="556063" name="Line 31"/>
          <p:cNvSpPr>
            <a:spLocks noChangeShapeType="1"/>
          </p:cNvSpPr>
          <p:nvPr/>
        </p:nvSpPr>
        <p:spPr bwMode="auto">
          <a:xfrm>
            <a:off x="9756076" y="4412009"/>
            <a:ext cx="0" cy="900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64" name="Line 32"/>
          <p:cNvSpPr>
            <a:spLocks noChangeShapeType="1"/>
          </p:cNvSpPr>
          <p:nvPr/>
        </p:nvSpPr>
        <p:spPr bwMode="auto">
          <a:xfrm>
            <a:off x="7686650" y="4412009"/>
            <a:ext cx="425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6067" name="Line 35"/>
          <p:cNvSpPr>
            <a:spLocks noChangeShapeType="1"/>
          </p:cNvSpPr>
          <p:nvPr/>
        </p:nvSpPr>
        <p:spPr bwMode="auto">
          <a:xfrm>
            <a:off x="9265542" y="4412009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Pipes and Filters architecture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112101" y="4058940"/>
            <a:ext cx="1405060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987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560" y="3573017"/>
            <a:ext cx="9832063" cy="18002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After Input: Television $3800 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Holland 95-12-11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After Y2K: Television $3800 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Holland 1995-12-11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After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Country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name: Television $3800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Netherlands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1995-12-11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After Output: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Television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Netherlands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3800 China 1995-12-11</a:t>
            </a:r>
          </a:p>
        </p:txBody>
      </p:sp>
      <p:sp>
        <p:nvSpPr>
          <p:cNvPr id="34821" name="TextBox 1"/>
          <p:cNvSpPr txBox="1">
            <a:spLocks noChangeArrowheads="1"/>
          </p:cNvSpPr>
          <p:nvPr/>
        </p:nvSpPr>
        <p:spPr bwMode="auto">
          <a:xfrm>
            <a:off x="1992313" y="5622926"/>
            <a:ext cx="8424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数据以数据流的方式从左端流入，流经各个过滤器，对数据进行处理；对于处理完的数据，立即写入到下游管道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000053" y="1459037"/>
            <a:ext cx="6553200" cy="1368425"/>
          </a:xfrm>
          <a:prstGeom prst="rect">
            <a:avLst/>
          </a:prstGeom>
          <a:solidFill>
            <a:srgbClr val="00FF00">
              <a:alpha val="18039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215953" y="1746375"/>
            <a:ext cx="933450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</a:t>
            </a:r>
            <a:endParaRPr lang="en-US" altLang="zh-CN" sz="2800" b="1" baseline="30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512940" y="1819400"/>
            <a:ext cx="863600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Y2K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808340" y="1746375"/>
            <a:ext cx="1316038" cy="865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Country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name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4152579" y="2179761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5376540" y="2178175"/>
            <a:ext cx="431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2495229" y="2179761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847529" y="962149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legacy.txt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495228" y="1603499"/>
            <a:ext cx="0" cy="5762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616628" y="2971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new.txt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9048428" y="2179761"/>
            <a:ext cx="0" cy="900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7103740" y="2179761"/>
            <a:ext cx="425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8545190" y="2179761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7536408" y="1826692"/>
            <a:ext cx="1260401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82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240" y="1844675"/>
            <a:ext cx="10429592" cy="1861215"/>
          </a:xfrm>
        </p:spPr>
        <p:txBody>
          <a:bodyPr vert="horz" wrap="square" lIns="0" tIns="45720" rIns="0" bIns="45720" rtlCol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2: 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(Compiler example)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A typical architecture of a compiler example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is </a:t>
            </a: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pipes </a:t>
            </a:r>
            <a:endParaRPr lang="en-US" altLang="zh-CN" sz="3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filters architecture describing 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the next page.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5235823" y="1224633"/>
            <a:ext cx="1582738" cy="4937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en-US" altLang="zh-CN" sz="2400" b="1" dirty="0">
                <a:solidFill>
                  <a:srgbClr val="CC3300"/>
                </a:solidFill>
              </a:rPr>
              <a:t>  </a:t>
            </a:r>
          </a:p>
        </p:txBody>
      </p:sp>
      <p:sp>
        <p:nvSpPr>
          <p:cNvPr id="36868" name="Line 7"/>
          <p:cNvSpPr>
            <a:spLocks noChangeShapeType="1"/>
          </p:cNvSpPr>
          <p:nvPr/>
        </p:nvSpPr>
        <p:spPr bwMode="auto">
          <a:xfrm>
            <a:off x="6027986" y="1723033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5380286" y="2095414"/>
            <a:ext cx="1295400" cy="4953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Parser</a:t>
            </a:r>
            <a:endParaRPr lang="en-US" altLang="zh-CN" sz="2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2185" name="Rectangle 9"/>
          <p:cNvSpPr>
            <a:spLocks noChangeArrowheads="1"/>
          </p:cNvSpPr>
          <p:nvPr/>
        </p:nvSpPr>
        <p:spPr bwMode="auto">
          <a:xfrm>
            <a:off x="4588124" y="2947673"/>
            <a:ext cx="3452813" cy="4953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Semantic checker</a:t>
            </a:r>
          </a:p>
        </p:txBody>
      </p:sp>
      <p:sp>
        <p:nvSpPr>
          <p:cNvPr id="562186" name="Rectangle 10"/>
          <p:cNvSpPr>
            <a:spLocks noChangeArrowheads="1"/>
          </p:cNvSpPr>
          <p:nvPr/>
        </p:nvSpPr>
        <p:spPr bwMode="auto">
          <a:xfrm>
            <a:off x="4440486" y="3829869"/>
            <a:ext cx="3853978" cy="5048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Byte code generator</a:t>
            </a:r>
          </a:p>
        </p:txBody>
      </p:sp>
      <p:sp>
        <p:nvSpPr>
          <p:cNvPr id="562187" name="Rectangle 11"/>
          <p:cNvSpPr>
            <a:spLocks noChangeArrowheads="1"/>
          </p:cNvSpPr>
          <p:nvPr/>
        </p:nvSpPr>
        <p:spPr bwMode="auto">
          <a:xfrm>
            <a:off x="3902044" y="4721589"/>
            <a:ext cx="3957916" cy="4937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Byte code optimizer</a:t>
            </a:r>
          </a:p>
        </p:txBody>
      </p:sp>
      <p:sp>
        <p:nvSpPr>
          <p:cNvPr id="36873" name="Line 13"/>
          <p:cNvSpPr>
            <a:spLocks noChangeShapeType="1"/>
          </p:cNvSpPr>
          <p:nvPr/>
        </p:nvSpPr>
        <p:spPr bwMode="auto">
          <a:xfrm>
            <a:off x="6027986" y="2594795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4" name="Line 14"/>
          <p:cNvSpPr>
            <a:spLocks noChangeShapeType="1"/>
          </p:cNvSpPr>
          <p:nvPr/>
        </p:nvSpPr>
        <p:spPr bwMode="auto">
          <a:xfrm>
            <a:off x="6027986" y="3457487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5" name="Line 15"/>
          <p:cNvSpPr>
            <a:spLocks noChangeShapeType="1"/>
          </p:cNvSpPr>
          <p:nvPr/>
        </p:nvSpPr>
        <p:spPr bwMode="auto">
          <a:xfrm>
            <a:off x="6027986" y="4333106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2196" name="Rectangle 20"/>
          <p:cNvSpPr>
            <a:spLocks noChangeArrowheads="1"/>
          </p:cNvSpPr>
          <p:nvPr/>
        </p:nvSpPr>
        <p:spPr bwMode="auto">
          <a:xfrm>
            <a:off x="6099423" y="799878"/>
            <a:ext cx="273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ASCII program text</a:t>
            </a:r>
          </a:p>
        </p:txBody>
      </p:sp>
      <p:sp>
        <p:nvSpPr>
          <p:cNvPr id="562197" name="Rectangle 21"/>
          <p:cNvSpPr>
            <a:spLocks noChangeArrowheads="1"/>
          </p:cNvSpPr>
          <p:nvPr/>
        </p:nvSpPr>
        <p:spPr bwMode="auto">
          <a:xfrm>
            <a:off x="6135936" y="175886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token stream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2198" name="Rectangle 22"/>
          <p:cNvSpPr>
            <a:spLocks noChangeArrowheads="1"/>
          </p:cNvSpPr>
          <p:nvPr/>
        </p:nvSpPr>
        <p:spPr bwMode="auto">
          <a:xfrm>
            <a:off x="6099423" y="2601599"/>
            <a:ext cx="287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abstract syntax tree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2199" name="Rectangle 23"/>
          <p:cNvSpPr>
            <a:spLocks noChangeArrowheads="1"/>
          </p:cNvSpPr>
          <p:nvPr/>
        </p:nvSpPr>
        <p:spPr bwMode="auto">
          <a:xfrm>
            <a:off x="6099423" y="3437756"/>
            <a:ext cx="410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augmented abstract syntax tree </a:t>
            </a:r>
          </a:p>
        </p:txBody>
      </p:sp>
      <p:sp>
        <p:nvSpPr>
          <p:cNvPr id="562200" name="Rectangle 24"/>
          <p:cNvSpPr>
            <a:spLocks noChangeArrowheads="1"/>
          </p:cNvSpPr>
          <p:nvPr/>
        </p:nvSpPr>
        <p:spPr bwMode="auto">
          <a:xfrm>
            <a:off x="6172448" y="4365104"/>
            <a:ext cx="4244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defRPr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program running on virtual machine</a:t>
            </a:r>
          </a:p>
        </p:txBody>
      </p:sp>
      <p:sp>
        <p:nvSpPr>
          <p:cNvPr id="36881" name="Line 26"/>
          <p:cNvSpPr>
            <a:spLocks noChangeShapeType="1"/>
          </p:cNvSpPr>
          <p:nvPr/>
        </p:nvSpPr>
        <p:spPr bwMode="auto">
          <a:xfrm>
            <a:off x="6027986" y="908720"/>
            <a:ext cx="0" cy="315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1314812" y="1123032"/>
            <a:ext cx="2191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Lexical Analysis</a:t>
            </a:r>
          </a:p>
          <a:p>
            <a:pPr algn="ctr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进行词法分析</a:t>
            </a:r>
          </a:p>
        </p:txBody>
      </p:sp>
      <p:sp>
        <p:nvSpPr>
          <p:cNvPr id="562204" name="Rectangle 28"/>
          <p:cNvSpPr>
            <a:spLocks noChangeArrowheads="1"/>
          </p:cNvSpPr>
          <p:nvPr/>
        </p:nvSpPr>
        <p:spPr bwMode="auto">
          <a:xfrm>
            <a:off x="1304749" y="1965239"/>
            <a:ext cx="2184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Syntax Analysis</a:t>
            </a:r>
          </a:p>
          <a:p>
            <a:pPr algn="ctr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进行语法分析</a:t>
            </a:r>
          </a:p>
        </p:txBody>
      </p:sp>
      <p:sp>
        <p:nvSpPr>
          <p:cNvPr id="562205" name="Rectangle 29"/>
          <p:cNvSpPr>
            <a:spLocks noChangeArrowheads="1"/>
          </p:cNvSpPr>
          <p:nvPr/>
        </p:nvSpPr>
        <p:spPr bwMode="auto">
          <a:xfrm>
            <a:off x="1326238" y="2874648"/>
            <a:ext cx="2643476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Semantic Analysis</a:t>
            </a:r>
          </a:p>
          <a:p>
            <a:pPr algn="ctr">
              <a:lnSpc>
                <a:spcPct val="85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进行语义分析</a:t>
            </a:r>
          </a:p>
        </p:txBody>
      </p:sp>
      <p:sp>
        <p:nvSpPr>
          <p:cNvPr id="562206" name="Rectangle 30"/>
          <p:cNvSpPr>
            <a:spLocks noChangeArrowheads="1"/>
          </p:cNvSpPr>
          <p:nvPr/>
        </p:nvSpPr>
        <p:spPr bwMode="auto">
          <a:xfrm>
            <a:off x="1470378" y="4773976"/>
            <a:ext cx="161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优化字节码</a:t>
            </a:r>
          </a:p>
        </p:txBody>
      </p:sp>
      <p:sp>
        <p:nvSpPr>
          <p:cNvPr id="36886" name="Rectangle 31"/>
          <p:cNvSpPr>
            <a:spLocks noChangeArrowheads="1"/>
          </p:cNvSpPr>
          <p:nvPr/>
        </p:nvSpPr>
        <p:spPr bwMode="auto">
          <a:xfrm>
            <a:off x="1542386" y="3923531"/>
            <a:ext cx="14747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生成字节码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2216" name="Rectangle 40"/>
          <p:cNvSpPr>
            <a:spLocks noChangeArrowheads="1"/>
          </p:cNvSpPr>
          <p:nvPr/>
        </p:nvSpPr>
        <p:spPr bwMode="auto">
          <a:xfrm>
            <a:off x="1542139" y="5606958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生成机器代码</a:t>
            </a:r>
          </a:p>
        </p:txBody>
      </p:sp>
      <p:sp>
        <p:nvSpPr>
          <p:cNvPr id="562217" name="Rectangle 41"/>
          <p:cNvSpPr>
            <a:spLocks noChangeArrowheads="1"/>
          </p:cNvSpPr>
          <p:nvPr/>
        </p:nvSpPr>
        <p:spPr bwMode="auto">
          <a:xfrm>
            <a:off x="3902044" y="5586321"/>
            <a:ext cx="4426229" cy="49371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Machine code generator</a:t>
            </a:r>
          </a:p>
        </p:txBody>
      </p:sp>
      <p:sp>
        <p:nvSpPr>
          <p:cNvPr id="36889" name="Line 42"/>
          <p:cNvSpPr>
            <a:spLocks noChangeShapeType="1"/>
          </p:cNvSpPr>
          <p:nvPr/>
        </p:nvSpPr>
        <p:spPr bwMode="auto">
          <a:xfrm>
            <a:off x="6027986" y="5217341"/>
            <a:ext cx="0" cy="39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0" name="Line 43"/>
          <p:cNvSpPr>
            <a:spLocks noChangeShapeType="1"/>
          </p:cNvSpPr>
          <p:nvPr/>
        </p:nvSpPr>
        <p:spPr bwMode="auto">
          <a:xfrm>
            <a:off x="6027987" y="6053046"/>
            <a:ext cx="1587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2220" name="Rectangle 44"/>
          <p:cNvSpPr>
            <a:spLocks noChangeArrowheads="1"/>
          </p:cNvSpPr>
          <p:nvPr/>
        </p:nvSpPr>
        <p:spPr bwMode="auto">
          <a:xfrm>
            <a:off x="6029574" y="6153059"/>
            <a:ext cx="29866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machine instructions of </a:t>
            </a:r>
          </a:p>
          <a:p>
            <a:pPr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specific processor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92" name="AutoShape 48"/>
          <p:cNvSpPr>
            <a:spLocks noChangeArrowheads="1"/>
          </p:cNvSpPr>
          <p:nvPr/>
        </p:nvSpPr>
        <p:spPr bwMode="auto">
          <a:xfrm>
            <a:off x="8411133" y="4783501"/>
            <a:ext cx="2087563" cy="431800"/>
          </a:xfrm>
          <a:prstGeom prst="roundRect">
            <a:avLst>
              <a:gd name="adj" fmla="val 16667"/>
            </a:avLst>
          </a:prstGeom>
          <a:solidFill>
            <a:srgbClr val="FF99CC">
              <a:alpha val="41176"/>
            </a:srgb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Virtual machine</a:t>
            </a:r>
          </a:p>
        </p:txBody>
      </p:sp>
      <p:sp>
        <p:nvSpPr>
          <p:cNvPr id="36893" name="Line 49"/>
          <p:cNvSpPr>
            <a:spLocks noChangeShapeType="1"/>
          </p:cNvSpPr>
          <p:nvPr/>
        </p:nvSpPr>
        <p:spPr bwMode="auto">
          <a:xfrm>
            <a:off x="7879144" y="4999547"/>
            <a:ext cx="504825" cy="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4" name="Line 50"/>
          <p:cNvSpPr>
            <a:spLocks noChangeShapeType="1"/>
          </p:cNvSpPr>
          <p:nvPr/>
        </p:nvSpPr>
        <p:spPr bwMode="auto">
          <a:xfrm flipH="1" flipV="1">
            <a:off x="8328273" y="5864133"/>
            <a:ext cx="827088" cy="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5" name="Line 51"/>
          <p:cNvSpPr>
            <a:spLocks noChangeShapeType="1"/>
          </p:cNvSpPr>
          <p:nvPr/>
        </p:nvSpPr>
        <p:spPr bwMode="auto">
          <a:xfrm>
            <a:off x="9120436" y="5287871"/>
            <a:ext cx="0" cy="539750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>
          <a:xfrm>
            <a:off x="1981200" y="188640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2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384" y="908720"/>
            <a:ext cx="10492966" cy="488549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Functionalities of each filter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Scanner: Lexical Analysis 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（词法分析）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Misspellings: such as “String” into “Sting”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Parser: Syntax Analysis 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（语法分析）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Omission, wrong order of tokens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Semantic checker: Semantic Analysis 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（语义分析）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Incompatible types: e.g., “float”, “double”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Byte code generator (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字节代码生成器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 : byte code generation: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C/C++ compiler: from source code to assembly code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Java compiler: from Java code to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bytecode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跨平台其实就是基于相同的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bytecode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规范做不同平台的虚拟机，我们的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程序编译成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bytecode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后就可以在不同平台跑了。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Byte code optimizer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: optimizing byte code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Machine code generator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: generating machine code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5" name="棱台 4">
            <a:hlinkClick r:id="rId2" action="ppaction://hlinksldjump"/>
          </p:cNvPr>
          <p:cNvSpPr/>
          <p:nvPr/>
        </p:nvSpPr>
        <p:spPr>
          <a:xfrm>
            <a:off x="9451817" y="5594345"/>
            <a:ext cx="1973656" cy="756000"/>
          </a:xfrm>
          <a:prstGeom prst="bevel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3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604120" y="2564904"/>
            <a:ext cx="6660232" cy="1656184"/>
          </a:xfrm>
          <a:prstGeom prst="bevel">
            <a:avLst>
              <a:gd name="adj" fmla="val 12500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Unix support for </a:t>
            </a:r>
          </a:p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pipes and filters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095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814812" y="1386866"/>
            <a:ext cx="10646875" cy="2832040"/>
          </a:xfrm>
        </p:spPr>
        <p:txBody>
          <a:bodyPr vert="horz" lIns="18000" tIns="45720" rIns="18000" bIns="45720" rtlCol="0">
            <a:noAutofit/>
          </a:bodyPr>
          <a:lstStyle/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环境下怎样搭建、实现管道</a:t>
            </a:r>
            <a:r>
              <a:rPr lang="en-US" altLang="zh-CN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过滤器架构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4. 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如下的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Unix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命令组成一个管道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过滤器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，将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in.txt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包含“</a:t>
            </a:r>
            <a:r>
              <a:rPr lang="en-US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Heroin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”的行进行排序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然后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将结果输出到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out.txt</a:t>
            </a:r>
            <a:r>
              <a:rPr lang="zh-CN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文件中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in.txt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|       </a:t>
            </a: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“Heroin” | sort &gt; out.txt</a:t>
            </a:r>
            <a:endParaRPr lang="zh-CN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9595" y="4237617"/>
            <a:ext cx="22897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Cat: 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将指定的文件按照标准输出到显示器</a:t>
            </a:r>
          </a:p>
        </p:txBody>
      </p:sp>
      <p:sp>
        <p:nvSpPr>
          <p:cNvPr id="3" name="矩形 2"/>
          <p:cNvSpPr/>
          <p:nvPr/>
        </p:nvSpPr>
        <p:spPr>
          <a:xfrm>
            <a:off x="4872066" y="4406895"/>
            <a:ext cx="26853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Grep: 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在本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文档</a:t>
            </a:r>
            <a:endParaRPr lang="en-US" altLang="zh-CN" sz="2800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zh-TW" altLang="en-US" sz="28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中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查找字符串</a:t>
            </a:r>
          </a:p>
        </p:txBody>
      </p:sp>
      <p:sp>
        <p:nvSpPr>
          <p:cNvPr id="5" name="矩形 4"/>
          <p:cNvSpPr/>
          <p:nvPr/>
        </p:nvSpPr>
        <p:spPr>
          <a:xfrm>
            <a:off x="8106530" y="4406895"/>
            <a:ext cx="2698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Sort:</a:t>
            </a:r>
          </a:p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将文档内容排序</a:t>
            </a:r>
          </a:p>
        </p:txBody>
      </p:sp>
    </p:spTree>
    <p:extLst>
      <p:ext uri="{BB962C8B-B14F-4D97-AF65-F5344CB8AC3E}">
        <p14:creationId xmlns:p14="http://schemas.microsoft.com/office/powerpoint/2010/main" val="34564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858745" y="1217915"/>
            <a:ext cx="6563072" cy="6492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以上命令行的管道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图如下。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AutoShape 4"/>
          <p:cNvSpPr>
            <a:spLocks noChangeArrowheads="1"/>
          </p:cNvSpPr>
          <p:nvPr/>
        </p:nvSpPr>
        <p:spPr bwMode="auto">
          <a:xfrm>
            <a:off x="3566685" y="4029268"/>
            <a:ext cx="1406525" cy="576000"/>
          </a:xfrm>
          <a:prstGeom prst="roundRect">
            <a:avLst>
              <a:gd name="adj" fmla="val 16667"/>
            </a:avLst>
          </a:prstGeom>
          <a:solidFill>
            <a:srgbClr val="FF9900">
              <a:alpha val="14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7024319" y="4029268"/>
            <a:ext cx="1368425" cy="576000"/>
          </a:xfrm>
          <a:prstGeom prst="roundRect">
            <a:avLst>
              <a:gd name="adj" fmla="val 16667"/>
            </a:avLst>
          </a:prstGeom>
          <a:solidFill>
            <a:srgbClr val="FF9900">
              <a:alpha val="14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3013" name="折角形 3"/>
          <p:cNvSpPr>
            <a:spLocks noChangeArrowheads="1"/>
          </p:cNvSpPr>
          <p:nvPr/>
        </p:nvSpPr>
        <p:spPr bwMode="auto">
          <a:xfrm>
            <a:off x="1317391" y="2018975"/>
            <a:ext cx="1405669" cy="68776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square" tIns="72000" bIns="72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in.txt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4" name="折角形 7"/>
          <p:cNvSpPr>
            <a:spLocks noChangeArrowheads="1"/>
          </p:cNvSpPr>
          <p:nvPr/>
        </p:nvSpPr>
        <p:spPr bwMode="auto">
          <a:xfrm>
            <a:off x="9400807" y="4902648"/>
            <a:ext cx="1576387" cy="68776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tIns="72000" bIns="72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out.txt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015" name="直接箭头连接符 8"/>
          <p:cNvCxnSpPr>
            <a:cxnSpLocks noChangeShapeType="1"/>
          </p:cNvCxnSpPr>
          <p:nvPr/>
        </p:nvCxnSpPr>
        <p:spPr bwMode="auto">
          <a:xfrm>
            <a:off x="5013409" y="4363100"/>
            <a:ext cx="2016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6" name="直接箭头连接符 10"/>
          <p:cNvCxnSpPr>
            <a:cxnSpLocks noChangeShapeType="1"/>
          </p:cNvCxnSpPr>
          <p:nvPr/>
        </p:nvCxnSpPr>
        <p:spPr bwMode="auto">
          <a:xfrm flipV="1">
            <a:off x="2053990" y="4363101"/>
            <a:ext cx="1512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prstDash val="sys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7" name="直接连接符 11"/>
          <p:cNvCxnSpPr>
            <a:cxnSpLocks noChangeShapeType="1"/>
          </p:cNvCxnSpPr>
          <p:nvPr/>
        </p:nvCxnSpPr>
        <p:spPr bwMode="auto">
          <a:xfrm>
            <a:off x="2031765" y="3799928"/>
            <a:ext cx="0" cy="576000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8" name="直接连接符 15"/>
          <p:cNvCxnSpPr>
            <a:cxnSpLocks noChangeShapeType="1"/>
          </p:cNvCxnSpPr>
          <p:nvPr/>
        </p:nvCxnSpPr>
        <p:spPr bwMode="auto">
          <a:xfrm>
            <a:off x="8392743" y="4363100"/>
            <a:ext cx="1764000" cy="0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9" name="直接箭头连接符 17"/>
          <p:cNvCxnSpPr>
            <a:cxnSpLocks noChangeShapeType="1"/>
          </p:cNvCxnSpPr>
          <p:nvPr/>
        </p:nvCxnSpPr>
        <p:spPr bwMode="auto">
          <a:xfrm flipH="1">
            <a:off x="10156983" y="4356750"/>
            <a:ext cx="7219" cy="545898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prstDash val="sys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2281036" y="5226647"/>
            <a:ext cx="444198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在文件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in.txt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中搜索包含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Heroin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的所有的行，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并且将它们输出到下游管道。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6745779" y="5317135"/>
            <a:ext cx="24416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将上游管道来的</a:t>
            </a:r>
          </a:p>
          <a:p>
            <a:pPr eaLnBrk="1" hangingPunct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行进行排序，以后</a:t>
            </a:r>
          </a:p>
          <a:p>
            <a:pPr eaLnBrk="1" hangingPunct="1"/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out.txt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cxnSp>
        <p:nvCxnSpPr>
          <p:cNvPr id="43022" name="直接连接符 11"/>
          <p:cNvCxnSpPr>
            <a:cxnSpLocks noChangeShapeType="1"/>
          </p:cNvCxnSpPr>
          <p:nvPr/>
        </p:nvCxnSpPr>
        <p:spPr bwMode="auto">
          <a:xfrm>
            <a:off x="2003190" y="2697395"/>
            <a:ext cx="0" cy="496887"/>
          </a:xfrm>
          <a:prstGeom prst="line">
            <a:avLst/>
          </a:prstGeom>
          <a:noFill/>
          <a:ln w="25400" algn="ctr">
            <a:solidFill>
              <a:srgbClr val="0000CC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3" name="AutoShape 4"/>
          <p:cNvSpPr>
            <a:spLocks noChangeArrowheads="1"/>
          </p:cNvSpPr>
          <p:nvPr/>
        </p:nvSpPr>
        <p:spPr bwMode="auto">
          <a:xfrm>
            <a:off x="1317391" y="3217534"/>
            <a:ext cx="1406525" cy="576000"/>
          </a:xfrm>
          <a:prstGeom prst="roundRect">
            <a:avLst>
              <a:gd name="adj" fmla="val 16667"/>
            </a:avLst>
          </a:prstGeom>
          <a:solidFill>
            <a:srgbClr val="FF9900">
              <a:alpha val="14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7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651" y="1340768"/>
            <a:ext cx="10592555" cy="36724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带有分支的管道</a:t>
            </a:r>
            <a:r>
              <a:rPr lang="en-US" altLang="zh-CN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过滤器架构</a:t>
            </a:r>
            <a:endParaRPr lang="en-US" altLang="zh-CN" sz="3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The pipes and filters pattern allows filters with multiple input and/or multiple output pipes to be connected in any directed graph (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有向图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) structure.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In the UNIX system, the </a:t>
            </a:r>
            <a:r>
              <a:rPr lang="en-US" altLang="zh-CN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tee 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filter provides a mechanism to split a stream into two streams</a:t>
            </a:r>
            <a:endParaRPr lang="zh-CN" altLang="en-US" sz="2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3865" y="1196752"/>
            <a:ext cx="10646876" cy="432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  <a:hlinkClick r:id="rId2" action="ppaction://hlinksldjump"/>
              </a:rPr>
              <a:t>Concept of Pipes-and-filters architecture   </a:t>
            </a:r>
            <a:endParaRPr kumimoji="1"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Example programs designed in pipes and filters architecture 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hlinkClick r:id="rId4" action="ppaction://hlinksldjump"/>
              </a:rPr>
              <a:t>Unix support for pipes and filters architecture</a:t>
            </a:r>
            <a:endParaRPr lang="en-US" altLang="zh-CN" sz="2800" b="1" dirty="0">
              <a:latin typeface="微软雅黑" pitchFamily="34" charset="-122"/>
              <a:ea typeface="微软雅黑" pitchFamily="34" charset="-122"/>
              <a:hlinkClick r:id="" action="ppaction://noaction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hlinkClick r:id="rId5" action="ppaction://hlinksldjump"/>
              </a:rPr>
              <a:t>Comparison of batch sequential architecture and pipes and filters architecture 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  <a:hlinkClick r:id="rId6" action="ppaction://hlinksldjump"/>
              </a:rPr>
              <a:t>管道</a:t>
            </a: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  <a:hlinkClick r:id="rId6" action="ppaction://hlinksldjump"/>
              </a:rPr>
              <a:t>-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  <a:hlinkClick r:id="rId6" action="ppaction://hlinksldjump"/>
              </a:rPr>
              <a:t>过滤器架构的优缺点</a:t>
            </a:r>
            <a:endParaRPr kumimoji="1" lang="en-US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9536" y="33265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本讲内容</a:t>
            </a:r>
          </a:p>
        </p:txBody>
      </p:sp>
    </p:spTree>
    <p:extLst>
      <p:ext uri="{BB962C8B-B14F-4D97-AF65-F5344CB8AC3E}">
        <p14:creationId xmlns:p14="http://schemas.microsoft.com/office/powerpoint/2010/main" val="9822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3331" y="1196752"/>
            <a:ext cx="10864158" cy="3610638"/>
          </a:xfrm>
        </p:spPr>
        <p:txBody>
          <a:bodyPr>
            <a:noAutofit/>
          </a:bodyPr>
          <a:lstStyle/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下搭建分支的管道</a:t>
            </a:r>
            <a:r>
              <a:rPr lang="en-US" altLang="zh-CN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过滤器架构</a:t>
            </a:r>
            <a:endParaRPr lang="en-US" altLang="zh-CN" sz="26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Task: 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打印在一篇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文档中出现过两次与两次以上的文字（需要排序）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个命令行即可实现以上程序。</a:t>
            </a:r>
            <a:endParaRPr lang="en-US" altLang="zh-CN" sz="26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mknod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pipeA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mknod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pipeB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sort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pipeA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&gt; </a:t>
            </a:r>
            <a:r>
              <a:rPr lang="en-US" altLang="zh-CN" sz="2600" b="1" dirty="0" err="1">
                <a:latin typeface="微软雅黑" pitchFamily="34" charset="-122"/>
                <a:ea typeface="微软雅黑" pitchFamily="34" charset="-122"/>
              </a:rPr>
              <a:t>pipeB</a:t>
            </a: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 &amp;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cat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file1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| tee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pipeA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| sort -u |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comm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-13 -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pipeB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&gt;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file2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1200" y="5258704"/>
            <a:ext cx="3125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Tee: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读取标准输入的数据，并将其内容输出成几个文件。 </a:t>
            </a:r>
          </a:p>
        </p:txBody>
      </p:sp>
      <p:sp>
        <p:nvSpPr>
          <p:cNvPr id="3" name="矩形 2"/>
          <p:cNvSpPr/>
          <p:nvPr/>
        </p:nvSpPr>
        <p:spPr>
          <a:xfrm>
            <a:off x="5327295" y="5170688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comm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命令可以用于两个文件之间的比较。前提：两个文件必须有序。 </a:t>
            </a:r>
          </a:p>
        </p:txBody>
      </p:sp>
    </p:spTree>
    <p:extLst>
      <p:ext uri="{BB962C8B-B14F-4D97-AF65-F5344CB8AC3E}">
        <p14:creationId xmlns:p14="http://schemas.microsoft.com/office/powerpoint/2010/main" val="26676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278246" y="4040907"/>
            <a:ext cx="1223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ea typeface="黑体" pitchFamily="2" charset="-122"/>
              </a:rPr>
              <a:t>分叉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7803464" y="4040906"/>
            <a:ext cx="1223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ea typeface="黑体" pitchFamily="2" charset="-122"/>
              </a:rPr>
              <a:t>合并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62035" y="3368172"/>
            <a:ext cx="952935" cy="540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tee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990126" y="2357871"/>
            <a:ext cx="1148718" cy="468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折角形 3"/>
          <p:cNvSpPr>
            <a:spLocks noChangeArrowheads="1"/>
          </p:cNvSpPr>
          <p:nvPr/>
        </p:nvSpPr>
        <p:spPr bwMode="auto">
          <a:xfrm>
            <a:off x="1296544" y="3248819"/>
            <a:ext cx="971741" cy="687762"/>
          </a:xfrm>
          <a:prstGeom prst="foldedCorner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72000" bIns="72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755189" y="3337874"/>
            <a:ext cx="1130783" cy="540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5983673" y="3392835"/>
            <a:ext cx="1152128" cy="543746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5399895" y="3608859"/>
            <a:ext cx="576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7138843" y="3635711"/>
            <a:ext cx="576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711866" y="3392833"/>
            <a:ext cx="1512441" cy="540000"/>
          </a:xfrm>
          <a:prstGeom prst="roundRect">
            <a:avLst>
              <a:gd name="adj" fmla="val 16667"/>
            </a:avLst>
          </a:prstGeom>
          <a:solidFill>
            <a:srgbClr val="FF9900">
              <a:alpha val="15000"/>
            </a:srgbClr>
          </a:solidFill>
          <a:ln w="3175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折角形 3"/>
          <p:cNvSpPr>
            <a:spLocks noChangeArrowheads="1"/>
          </p:cNvSpPr>
          <p:nvPr/>
        </p:nvSpPr>
        <p:spPr bwMode="auto">
          <a:xfrm>
            <a:off x="9624393" y="3281137"/>
            <a:ext cx="971741" cy="687762"/>
          </a:xfrm>
          <a:prstGeom prst="foldedCorner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tIns="72000" bIns="72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9224306" y="3626835"/>
            <a:ext cx="432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>
            <a:off x="3889015" y="3624422"/>
            <a:ext cx="576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>
            <a:off x="2295737" y="3587025"/>
            <a:ext cx="432000" cy="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>
          <a:xfrm flipV="1">
            <a:off x="4971704" y="2600747"/>
            <a:ext cx="0" cy="6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71705" y="2600747"/>
            <a:ext cx="1011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3"/>
          </p:cNvCxnSpPr>
          <p:nvPr/>
        </p:nvCxnSpPr>
        <p:spPr>
          <a:xfrm>
            <a:off x="7138845" y="2591871"/>
            <a:ext cx="1329241" cy="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1" name="直接箭头连接符 40960"/>
          <p:cNvCxnSpPr>
            <a:endCxn id="20" idx="0"/>
          </p:cNvCxnSpPr>
          <p:nvPr/>
        </p:nvCxnSpPr>
        <p:spPr>
          <a:xfrm>
            <a:off x="8468086" y="2596309"/>
            <a:ext cx="1" cy="79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6" name="TextBox 40965"/>
          <p:cNvSpPr txBox="1"/>
          <p:nvPr/>
        </p:nvSpPr>
        <p:spPr>
          <a:xfrm>
            <a:off x="4759859" y="2096692"/>
            <a:ext cx="119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48127" y="2168700"/>
            <a:ext cx="121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矩形 40966"/>
          <p:cNvSpPr/>
          <p:nvPr/>
        </p:nvSpPr>
        <p:spPr>
          <a:xfrm>
            <a:off x="1981201" y="4832996"/>
            <a:ext cx="80953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最后将在</a:t>
            </a:r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file1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中出现过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次或者更多次的文字打印出来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1775521" y="1124744"/>
            <a:ext cx="6434245" cy="6492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以上命令行的管道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图如下。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32" name="棱台 31">
            <a:hlinkClick r:id="rId2" action="ppaction://hlinksldjump"/>
          </p:cNvPr>
          <p:cNvSpPr/>
          <p:nvPr/>
        </p:nvSpPr>
        <p:spPr>
          <a:xfrm>
            <a:off x="9451817" y="5735017"/>
            <a:ext cx="1973656" cy="756000"/>
          </a:xfrm>
          <a:prstGeom prst="bevel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8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567608" y="2924944"/>
            <a:ext cx="7020272" cy="1224136"/>
          </a:xfrm>
          <a:prstGeom prst="bevel">
            <a:avLst>
              <a:gd name="adj" fmla="val 5126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3000" b="1" dirty="0">
                <a:latin typeface="微软雅黑" pitchFamily="34" charset="-122"/>
                <a:ea typeface="微软雅黑" pitchFamily="34" charset="-122"/>
              </a:rPr>
              <a:t>批处理架构与管道</a:t>
            </a:r>
            <a:r>
              <a:rPr kumimoji="1" lang="en-US" altLang="zh-CN" sz="3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3000" b="1" dirty="0">
                <a:latin typeface="微软雅黑" pitchFamily="34" charset="-122"/>
                <a:ea typeface="微软雅黑" pitchFamily="34" charset="-122"/>
              </a:rPr>
              <a:t>过滤器架构的比较</a:t>
            </a:r>
            <a:endParaRPr kumimoji="1" lang="en-US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8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4" descr="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548680"/>
            <a:ext cx="87852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6600825" y="2852589"/>
            <a:ext cx="1366838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03388" y="5877273"/>
            <a:ext cx="8640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Comparison between batch sequential architecture </a:t>
            </a:r>
          </a:p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and pipes-and-filters architecture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8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545" y="1268762"/>
            <a:ext cx="10963746" cy="10801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相似之处：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处理过程之间互不调用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(independent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processing </a:t>
            </a:r>
          </a:p>
          <a:p>
            <a:pPr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modules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3453" y="2564904"/>
            <a:ext cx="9147501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 数据处理方式不同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批处理架构，数据以 </a:t>
            </a:r>
            <a:r>
              <a:rPr lang="zh-CN" altLang="en-US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块状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形式传输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,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管道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过滤器架构，数据以 </a:t>
            </a:r>
            <a:r>
              <a:rPr lang="zh-CN" altLang="en-US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en-US" altLang="zh-CN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的形式传输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23453" y="4581600"/>
            <a:ext cx="8052867" cy="176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indent="-6096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：所处理的数据量不同</a:t>
            </a: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:</a:t>
            </a:r>
            <a:r>
              <a:rPr lang="en-US" altLang="zh-CN" sz="28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609600" indent="-6096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批处理架构，数据量是有限的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609600" indent="-6096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管道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过滤器架构，数据量是无限的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棱台 7">
            <a:hlinkClick r:id="rId2" action="ppaction://hlinksldjump"/>
          </p:cNvPr>
          <p:cNvSpPr/>
          <p:nvPr/>
        </p:nvSpPr>
        <p:spPr>
          <a:xfrm>
            <a:off x="9451817" y="5594345"/>
            <a:ext cx="1973656" cy="756000"/>
          </a:xfrm>
          <a:prstGeom prst="bevel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3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567608" y="2924944"/>
            <a:ext cx="7020272" cy="1224136"/>
          </a:xfrm>
          <a:prstGeom prst="bevel">
            <a:avLst>
              <a:gd name="adj" fmla="val 5126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3000" b="1" dirty="0">
                <a:latin typeface="微软雅黑" pitchFamily="34" charset="-122"/>
                <a:ea typeface="微软雅黑" pitchFamily="34" charset="-122"/>
              </a:rPr>
              <a:t>管道</a:t>
            </a:r>
            <a:r>
              <a:rPr kumimoji="1" lang="en-US" altLang="zh-CN" sz="3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kumimoji="1" lang="zh-CN" altLang="en-US" sz="3000" b="1" dirty="0">
                <a:latin typeface="微软雅黑" pitchFamily="34" charset="-122"/>
                <a:ea typeface="微软雅黑" pitchFamily="34" charset="-122"/>
              </a:rPr>
              <a:t>过滤器架构的优缺点</a:t>
            </a:r>
            <a:endParaRPr kumimoji="1" lang="en-US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1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6581" y="981076"/>
            <a:ext cx="11063335" cy="4541537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管道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过滤器架构的优点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(Advantages):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(reuse)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性好</a:t>
            </a:r>
            <a:r>
              <a:rPr lang="en-US" altLang="zh-CN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It supports reuse, since each filter can  function in isolation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容易扩展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(Easy evolution)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New functions are easily added to the system by inserting filters at the appropriate points in the processing sequence.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容易修改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(Easy modification)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it’s easy to modify the system since filters are logically independent of other filters.</a:t>
            </a:r>
          </a:p>
        </p:txBody>
      </p:sp>
    </p:spTree>
    <p:extLst>
      <p:ext uri="{BB962C8B-B14F-4D97-AF65-F5344CB8AC3E}">
        <p14:creationId xmlns:p14="http://schemas.microsoft.com/office/powerpoint/2010/main" val="2147047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9545" y="764704"/>
            <a:ext cx="10655928" cy="4178488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管道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过滤器架构的缺点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(Disadvantages):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机交互差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(Poor Interaction)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纯粹的管道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过滤器架构设计的软件没有人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机交互；但是在实际应用中，可以改善此架构，例如，对于每个过滤器，都可以增加一个用户图像界面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浪费内存 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(Waste of space)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由于每个过滤器必须不断地将数据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从输入端口复制到其输出端口，因此对于内存空间使用空间效率低下。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棱台 3">
            <a:hlinkClick r:id="rId2" action="ppaction://hlinksldjump"/>
          </p:cNvPr>
          <p:cNvSpPr/>
          <p:nvPr/>
        </p:nvSpPr>
        <p:spPr>
          <a:xfrm>
            <a:off x="9451817" y="5594345"/>
            <a:ext cx="1973656" cy="756000"/>
          </a:xfrm>
          <a:prstGeom prst="bevel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436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0308" name="AutoShape 4"/>
          <p:cNvSpPr>
            <a:spLocks noChangeArrowheads="1"/>
          </p:cNvSpPr>
          <p:nvPr/>
        </p:nvSpPr>
        <p:spPr bwMode="auto">
          <a:xfrm>
            <a:off x="1740024" y="2564905"/>
            <a:ext cx="8676456" cy="1008063"/>
          </a:xfrm>
          <a:prstGeom prst="bevel">
            <a:avLst>
              <a:gd name="adj" fmla="val 12500"/>
            </a:avLst>
          </a:prstGeom>
          <a:solidFill>
            <a:srgbClr val="FFCC00">
              <a:alpha val="19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en-US" sz="3000" b="1" dirty="0">
                <a:latin typeface="微软雅黑" pitchFamily="34" charset="-122"/>
                <a:ea typeface="微软雅黑" pitchFamily="34" charset="-122"/>
              </a:rPr>
              <a:t>Concept of Pipes and Filters architecture</a:t>
            </a:r>
            <a:endParaRPr kumimoji="1"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5388" y="3861049"/>
            <a:ext cx="424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过滤器架构</a:t>
            </a:r>
          </a:p>
        </p:txBody>
      </p:sp>
    </p:spTree>
    <p:extLst>
      <p:ext uri="{BB962C8B-B14F-4D97-AF65-F5344CB8AC3E}">
        <p14:creationId xmlns:p14="http://schemas.microsoft.com/office/powerpoint/2010/main" val="19308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847528" y="6248926"/>
            <a:ext cx="81369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rIns="18000" anchor="ctr">
            <a:spAutoFit/>
          </a:bodyPr>
          <a:lstStyle/>
          <a:p>
            <a:pPr algn="ctr"/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纯净水生产流程图：每个过滤器都有其特定的功能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72" name="Picture 12" descr="22-27-23-15-6297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38" y="1124745"/>
            <a:ext cx="88201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579422" y="116632"/>
            <a:ext cx="10972800" cy="54165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过滤器软件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</a:t>
            </a:r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b="1" dirty="0" smtClean="0"/>
              <a:t>Pipes </a:t>
            </a:r>
            <a:r>
              <a:rPr lang="en-US" altLang="zh-CN" sz="3200" b="1" dirty="0"/>
              <a:t>and Filters </a:t>
            </a:r>
            <a:r>
              <a:rPr lang="en-US" altLang="zh-CN" sz="3200" b="1" dirty="0" smtClean="0"/>
              <a:t>architecture)</a:t>
            </a:r>
            <a:endParaRPr lang="zh-CN" altLang="en-US" sz="3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7648" y="5094819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活性炭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  <p:sp>
        <p:nvSpPr>
          <p:cNvPr id="7" name="矩形 6"/>
          <p:cNvSpPr/>
          <p:nvPr/>
        </p:nvSpPr>
        <p:spPr>
          <a:xfrm>
            <a:off x="4575702" y="5094819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反渗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透膜</a:t>
            </a:r>
          </a:p>
        </p:txBody>
      </p:sp>
      <p:sp>
        <p:nvSpPr>
          <p:cNvPr id="8" name="矩形 7"/>
          <p:cNvSpPr/>
          <p:nvPr/>
        </p:nvSpPr>
        <p:spPr>
          <a:xfrm>
            <a:off x="6860212" y="5205736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活性炭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  <p:sp>
        <p:nvSpPr>
          <p:cNvPr id="9" name="矩形 8"/>
          <p:cNvSpPr/>
          <p:nvPr/>
        </p:nvSpPr>
        <p:spPr>
          <a:xfrm>
            <a:off x="8032086" y="5205736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载体</a:t>
            </a:r>
          </a:p>
        </p:txBody>
      </p:sp>
      <p:sp>
        <p:nvSpPr>
          <p:cNvPr id="10" name="矩形 9"/>
          <p:cNvSpPr/>
          <p:nvPr/>
        </p:nvSpPr>
        <p:spPr>
          <a:xfrm>
            <a:off x="1847528" y="5061719"/>
            <a:ext cx="1296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聚丙烯跨度纤维过滤器</a:t>
            </a:r>
          </a:p>
        </p:txBody>
      </p:sp>
    </p:spTree>
    <p:extLst>
      <p:ext uri="{BB962C8B-B14F-4D97-AF65-F5344CB8AC3E}">
        <p14:creationId xmlns:p14="http://schemas.microsoft.com/office/powerpoint/2010/main" val="42773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139976"/>
            <a:ext cx="8280400" cy="28813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3097" name="Text Box 9"/>
          <p:cNvSpPr txBox="1">
            <a:spLocks noChangeArrowheads="1"/>
          </p:cNvSpPr>
          <p:nvPr/>
        </p:nvSpPr>
        <p:spPr bwMode="auto">
          <a:xfrm>
            <a:off x="968721" y="836712"/>
            <a:ext cx="10411485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管道</a:t>
            </a:r>
            <a:r>
              <a:rPr lang="en-US" altLang="zh-CN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7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过滤器软件体系结构的定义</a:t>
            </a:r>
            <a:r>
              <a:rPr lang="zh-CN" altLang="en-US" sz="27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7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Pipes and filters architecture is composed of filters to do data processing and pipes that carry data from one filter to the next filter.</a:t>
            </a:r>
          </a:p>
        </p:txBody>
      </p: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4583113" y="2849444"/>
            <a:ext cx="2017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Processing step</a:t>
            </a:r>
          </a:p>
        </p:txBody>
      </p:sp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5302250" y="3640019"/>
            <a:ext cx="1225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Data stream</a:t>
            </a:r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 flipH="1">
            <a:off x="4656138" y="3713043"/>
            <a:ext cx="2159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719737" y="6248926"/>
            <a:ext cx="49926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Pipes and filters architecture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1981200" y="188640"/>
            <a:ext cx="8229600" cy="50405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176120" y="2924944"/>
            <a:ext cx="3131840" cy="1368152"/>
          </a:xfrm>
          <a:prstGeom prst="wedgeRoundRectCallout">
            <a:avLst>
              <a:gd name="adj1" fmla="val -61841"/>
              <a:gd name="adj2" fmla="val 43731"/>
              <a:gd name="adj3" fmla="val 16667"/>
            </a:avLst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此架构适合流数据的处理，</a:t>
            </a:r>
            <a:r>
              <a:rPr lang="en-US" altLang="zh-CN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e.g.,</a:t>
            </a: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宇宙飞船传回的数据</a:t>
            </a:r>
          </a:p>
        </p:txBody>
      </p:sp>
    </p:spTree>
    <p:extLst>
      <p:ext uri="{BB962C8B-B14F-4D97-AF65-F5344CB8AC3E}">
        <p14:creationId xmlns:p14="http://schemas.microsoft.com/office/powerpoint/2010/main" val="29555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2639617" y="5517233"/>
            <a:ext cx="705651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600" b="1" dirty="0">
                <a:latin typeface="微软雅黑" pitchFamily="34" charset="-122"/>
                <a:ea typeface="微软雅黑" pitchFamily="34" charset="-122"/>
              </a:rPr>
              <a:t>filter structure and pipe structure</a:t>
            </a:r>
            <a:endParaRPr lang="zh-CN" altLang="en-US" sz="2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>
            <p:extLst/>
          </p:nvPr>
        </p:nvGraphicFramePr>
        <p:xfrm>
          <a:off x="2351088" y="1880965"/>
          <a:ext cx="7561262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3" imgW="6006349" imgH="1663492" progId="">
                  <p:embed/>
                </p:oleObj>
              </mc:Choice>
              <mc:Fallback>
                <p:oleObj name="Image" r:id="rId3" imgW="6006349" imgH="16634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880965"/>
                        <a:ext cx="7561262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Line 8"/>
          <p:cNvSpPr>
            <a:spLocks noChangeShapeType="1"/>
          </p:cNvSpPr>
          <p:nvPr/>
        </p:nvSpPr>
        <p:spPr bwMode="auto">
          <a:xfrm flipH="1">
            <a:off x="6672263" y="1663477"/>
            <a:ext cx="430212" cy="29845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6165851" y="1196752"/>
            <a:ext cx="1655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program</a:t>
            </a:r>
          </a:p>
        </p:txBody>
      </p:sp>
      <p:sp>
        <p:nvSpPr>
          <p:cNvPr id="29703" name="Text Box 18"/>
          <p:cNvSpPr txBox="1">
            <a:spLocks noChangeArrowheads="1"/>
          </p:cNvSpPr>
          <p:nvPr/>
        </p:nvSpPr>
        <p:spPr bwMode="auto">
          <a:xfrm>
            <a:off x="5662614" y="2885853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CC"/>
                </a:solidFill>
                <a:ea typeface="黑体" pitchFamily="2" charset="-122"/>
              </a:rPr>
              <a:t>Process data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5662614" y="4181253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CC"/>
                </a:solidFill>
                <a:ea typeface="黑体" pitchFamily="2" charset="-122"/>
              </a:rPr>
              <a:t>transmit data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1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686" y="1052736"/>
            <a:ext cx="11298725" cy="425259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过滤器的功能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(Functionalities of Filters): </a:t>
            </a:r>
          </a:p>
          <a:p>
            <a:pPr marL="609600" indent="-60960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Incrementally transform some of the 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source 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data into sink </a:t>
            </a:r>
            <a:r>
              <a:rPr lang="en-US" altLang="zh-CN" sz="2700" b="1" dirty="0" smtClean="0">
                <a:latin typeface="微软雅黑" pitchFamily="34" charset="-122"/>
                <a:ea typeface="微软雅黑" pitchFamily="34" charset="-122"/>
              </a:rPr>
              <a:t>data </a:t>
            </a:r>
            <a:endParaRPr lang="en-US" altLang="zh-CN" sz="2700" b="1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7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添加信息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. Enrich data by computing and adding information</a:t>
            </a:r>
          </a:p>
          <a:p>
            <a:pPr marL="990600" lvl="1" indent="-533400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7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变换数据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. Transform data by changing representation </a:t>
            </a:r>
          </a:p>
          <a:p>
            <a:pPr marL="990600" lvl="1" indent="-533400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7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流对流变换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. Stream to stream transformation </a:t>
            </a:r>
          </a:p>
          <a:p>
            <a:pPr marL="990600" lvl="1" indent="-533400">
              <a:lnSpc>
                <a:spcPct val="110000"/>
              </a:lnSpc>
              <a:spcBef>
                <a:spcPts val="600"/>
              </a:spcBef>
              <a:buFontTx/>
              <a:buAutoNum type="alphaLcParenR"/>
              <a:defRPr/>
            </a:pPr>
            <a:r>
              <a:rPr lang="zh-CN" altLang="en-US" sz="27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不保留状态</a:t>
            </a:r>
            <a:r>
              <a:rPr lang="en-US" altLang="zh-CN" sz="2700" b="1" dirty="0">
                <a:latin typeface="微软雅黑" pitchFamily="34" charset="-122"/>
                <a:ea typeface="微软雅黑" pitchFamily="34" charset="-122"/>
              </a:rPr>
              <a:t>. Preserve no state between instantiations (forget what has happened)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8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935" y="1844674"/>
            <a:ext cx="10103667" cy="2682059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管道的功能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(Functionalities of a Pipe):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move data from a filter’s output to a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filter’s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input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单向流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 One way flow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数据传输图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 Pipes form data transmission graph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4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721" y="1600200"/>
            <a:ext cx="10456752" cy="2645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整体运行机制</a:t>
            </a:r>
            <a:r>
              <a:rPr lang="en-US" altLang="zh-CN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(Overall operations)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运行管道与过滤器，一直到没有任何计算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Run pipes and filters until no more computations are possible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数据搬运是中介，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Action is mediated by data delivery 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>
          <a:xfrm>
            <a:off x="1981200" y="260648"/>
            <a:ext cx="8229600" cy="50405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200" b="1" dirty="0"/>
              <a:t>Pipes and Filters architecture</a:t>
            </a:r>
            <a:endParaRPr lang="zh-CN" altLang="en-US" sz="3200" b="1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2" name="棱台 1">
            <a:hlinkClick r:id="rId2" action="ppaction://hlinksldjump"/>
          </p:cNvPr>
          <p:cNvSpPr/>
          <p:nvPr/>
        </p:nvSpPr>
        <p:spPr>
          <a:xfrm>
            <a:off x="9451817" y="5594345"/>
            <a:ext cx="1973656" cy="756000"/>
          </a:xfrm>
          <a:prstGeom prst="bevel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4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1351</Words>
  <Application>Microsoft Office PowerPoint</Application>
  <PresentationFormat>宽屏</PresentationFormat>
  <Paragraphs>206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隶书</vt:lpstr>
      <vt:lpstr>宋体</vt:lpstr>
      <vt:lpstr>微软雅黑</vt:lpstr>
      <vt:lpstr>Arial</vt:lpstr>
      <vt:lpstr>Calibri</vt:lpstr>
      <vt:lpstr>Calibri Light</vt:lpstr>
      <vt:lpstr>Office 主题</vt:lpstr>
      <vt:lpstr>Image</vt:lpstr>
      <vt:lpstr>PowerPoint 演示文稿</vt:lpstr>
      <vt:lpstr>PowerPoint 演示文稿</vt:lpstr>
      <vt:lpstr>PowerPoint 演示文稿</vt:lpstr>
      <vt:lpstr>管道-过滤器软件体系结构 (Pipes and Filters architecture)</vt:lpstr>
      <vt:lpstr>Pipes and Filters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19</cp:revision>
  <dcterms:created xsi:type="dcterms:W3CDTF">2022-10-29T22:22:36Z</dcterms:created>
  <dcterms:modified xsi:type="dcterms:W3CDTF">2023-12-03T02:44:31Z</dcterms:modified>
</cp:coreProperties>
</file>