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handoutMasterIdLst>
    <p:handoutMasterId r:id="rId34"/>
  </p:handoutMasterIdLst>
  <p:sldIdLst>
    <p:sldId id="399" r:id="rId2"/>
    <p:sldId id="411" r:id="rId3"/>
    <p:sldId id="425" r:id="rId4"/>
    <p:sldId id="400" r:id="rId5"/>
    <p:sldId id="401" r:id="rId6"/>
    <p:sldId id="404" r:id="rId7"/>
    <p:sldId id="405" r:id="rId8"/>
    <p:sldId id="406" r:id="rId9"/>
    <p:sldId id="407" r:id="rId10"/>
    <p:sldId id="408" r:id="rId11"/>
    <p:sldId id="409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6" r:id="rId21"/>
    <p:sldId id="423" r:id="rId22"/>
    <p:sldId id="424" r:id="rId23"/>
    <p:sldId id="394" r:id="rId24"/>
    <p:sldId id="391" r:id="rId25"/>
    <p:sldId id="392" r:id="rId26"/>
    <p:sldId id="386" r:id="rId27"/>
    <p:sldId id="393" r:id="rId28"/>
    <p:sldId id="388" r:id="rId29"/>
    <p:sldId id="389" r:id="rId30"/>
    <p:sldId id="412" r:id="rId31"/>
    <p:sldId id="37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BBB40"/>
    <a:srgbClr val="5B9BD5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195" autoAdjust="0"/>
    <p:restoredTop sz="86390" autoAdjust="0"/>
  </p:normalViewPr>
  <p:slideViewPr>
    <p:cSldViewPr snapToGrid="0">
      <p:cViewPr varScale="1">
        <p:scale>
          <a:sx n="100" d="100"/>
          <a:sy n="100" d="100"/>
        </p:scale>
        <p:origin x="726" y="90"/>
      </p:cViewPr>
      <p:guideLst/>
    </p:cSldViewPr>
  </p:slideViewPr>
  <p:outlineViewPr>
    <p:cViewPr>
      <p:scale>
        <a:sx n="33" d="100"/>
        <a:sy n="33" d="100"/>
      </p:scale>
      <p:origin x="0" y="-7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9A446-243A-43C7-90A2-1410A770E4F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8588-4819-42C4-9922-57B49F8B8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02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FA6D-01D6-463B-937B-CBE6810AE38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00D25-17B5-49CE-B12E-4C342D56B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1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8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接口和接口的关系：多继承，一个接口可以同时继承多个接口；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后接口新增方法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5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单向关联用一个带箭头的直线表示。每个顾客都有一个地址。让</a:t>
            </a:r>
            <a:r>
              <a:rPr lang="en-US" altLang="zh-CN" dirty="0"/>
              <a:t>Customer </a:t>
            </a:r>
            <a:r>
              <a:rPr lang="zh-CN" altLang="en-US" dirty="0"/>
              <a:t>类持有一个</a:t>
            </a:r>
            <a:r>
              <a:rPr lang="en-US" altLang="zh-CN" dirty="0"/>
              <a:t>Address</a:t>
            </a:r>
            <a:r>
              <a:rPr lang="zh-CN" altLang="en-US" dirty="0"/>
              <a:t>类型的对象作为成员变量实现单向关联</a:t>
            </a:r>
            <a:endParaRPr lang="en-US" altLang="zh-CN" dirty="0"/>
          </a:p>
          <a:p>
            <a:pPr algn="just"/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双向关联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就是双方各自持有对方类型的成员变量，用一个不带箭头的直线或者双向箭头直线表示。</a:t>
            </a:r>
            <a:endParaRPr lang="en-US" altLang="zh-CN" b="0" i="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Customer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类中维护一个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Product[]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类型的数组，表示一个顾客购买了哪些产品；在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类中维护一个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Customer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类型的成员变量表示这个产品被哪个顾客所购买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A084BA-44FD-49EA-A15C-EE43A49755D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1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Car</a:t>
            </a:r>
            <a:r>
              <a:rPr lang="zh-CN" altLang="en-US" dirty="0"/>
              <a:t>类与</a:t>
            </a:r>
            <a:r>
              <a:rPr lang="en-US" altLang="zh-CN" dirty="0"/>
              <a:t>Engine</a:t>
            </a:r>
            <a:r>
              <a:rPr lang="zh-CN" altLang="en-US" dirty="0"/>
              <a:t>类就是聚合关系（</a:t>
            </a:r>
            <a:r>
              <a:rPr lang="en-US" altLang="zh-CN" dirty="0"/>
              <a:t>Car</a:t>
            </a:r>
            <a:r>
              <a:rPr lang="zh-CN" altLang="en-US" dirty="0"/>
              <a:t>类中包含一个</a:t>
            </a:r>
            <a:r>
              <a:rPr lang="en-US" altLang="zh-CN" dirty="0"/>
              <a:t>Engine</a:t>
            </a:r>
            <a:r>
              <a:rPr lang="zh-CN" altLang="en-US" dirty="0"/>
              <a:t>类型的成员变量）。由上图我们可以看到，</a:t>
            </a:r>
            <a:r>
              <a:rPr lang="en-US" altLang="zh-CN" dirty="0"/>
              <a:t>UML</a:t>
            </a:r>
            <a:r>
              <a:rPr lang="zh-CN" altLang="en-US" dirty="0"/>
              <a:t>中聚合关系用带空心菱形和箭头的直线表示。聚合关系强调是“整体”包含“部分”，但是“部分”可以脱离“整体”而单独存在。比如上图中汽车包含了发动机，而发动机脱离了汽车也能单独存在。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8A084BA-44FD-49EA-A15C-EE43A49755D8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1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084BA-44FD-49EA-A15C-EE43A49755D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42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16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72"/>
              </a:spcBef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2000"/>
            </a:lvl4pPr>
            <a:lvl5pPr>
              <a:lnSpc>
                <a:spcPct val="100000"/>
              </a:lnSpc>
              <a:spcBef>
                <a:spcPts val="672"/>
              </a:spcBef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08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72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672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672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672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72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570506"/>
            <a:ext cx="10363200" cy="1470025"/>
          </a:xfrm>
        </p:spPr>
        <p:txBody>
          <a:bodyPr/>
          <a:lstStyle/>
          <a:p>
            <a:r>
              <a:rPr lang="zh-CN" altLang="en-US" sz="4000" b="1" dirty="0" smtClean="0"/>
              <a:t>软件体系结构与设计模式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3200" dirty="0" smtClean="0"/>
              <a:t>Software Architecture &amp; Design Patterns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463366"/>
            <a:ext cx="8534400" cy="179661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400" dirty="0"/>
              <a:t>课程编号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SE33004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版培养计划）</a:t>
            </a:r>
            <a:endParaRPr lang="en-US" altLang="zh-CN" sz="2400" dirty="0"/>
          </a:p>
          <a:p>
            <a:pPr algn="l"/>
            <a:r>
              <a:rPr lang="zh-CN" altLang="en-US" sz="2400" dirty="0"/>
              <a:t>授课对象：</a:t>
            </a:r>
            <a:r>
              <a:rPr lang="en-US" altLang="zh-CN" sz="2400" dirty="0"/>
              <a:t>21</a:t>
            </a:r>
            <a:r>
              <a:rPr lang="zh-CN" altLang="en-US" sz="2400" dirty="0" smtClean="0"/>
              <a:t>级软件工程（</a:t>
            </a:r>
            <a:r>
              <a:rPr lang="en-US" altLang="zh-CN" sz="2400" dirty="0" smtClean="0"/>
              <a:t>04-06</a:t>
            </a:r>
            <a:r>
              <a:rPr lang="zh-CN" altLang="en-US" sz="2400" dirty="0" smtClean="0"/>
              <a:t>班）</a:t>
            </a:r>
            <a:endParaRPr lang="zh-CN" altLang="en-US" sz="2400" dirty="0"/>
          </a:p>
          <a:p>
            <a:pPr algn="l"/>
            <a:r>
              <a:rPr lang="zh-CN" altLang="en-US" sz="2400" dirty="0"/>
              <a:t>主讲教师：辛国栋</a:t>
            </a:r>
          </a:p>
          <a:p>
            <a:pPr algn="l"/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gdxin@hit.edu.cn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4" y="3296295"/>
            <a:ext cx="2266950" cy="23812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8FAE6-6E3B-4C5A-8203-E4674750A7E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2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3332154" y="2302772"/>
            <a:ext cx="3408017" cy="2463800"/>
          </a:xfrm>
          <a:custGeom>
            <a:avLst/>
            <a:gdLst>
              <a:gd name="T0" fmla="*/ 243 w 892"/>
              <a:gd name="T1" fmla="*/ 694 h 694"/>
              <a:gd name="T2" fmla="*/ 237 w 892"/>
              <a:gd name="T3" fmla="*/ 694 h 694"/>
              <a:gd name="T4" fmla="*/ 2 w 892"/>
              <a:gd name="T5" fmla="*/ 694 h 694"/>
              <a:gd name="T6" fmla="*/ 2 w 892"/>
              <a:gd name="T7" fmla="*/ 459 h 694"/>
              <a:gd name="T8" fmla="*/ 2 w 892"/>
              <a:gd name="T9" fmla="*/ 261 h 694"/>
              <a:gd name="T10" fmla="*/ 2 w 892"/>
              <a:gd name="T11" fmla="*/ 257 h 694"/>
              <a:gd name="T12" fmla="*/ 2 w 892"/>
              <a:gd name="T13" fmla="*/ 0 h 694"/>
              <a:gd name="T14" fmla="*/ 33 w 892"/>
              <a:gd name="T15" fmla="*/ 1 h 694"/>
              <a:gd name="T16" fmla="*/ 244 w 892"/>
              <a:gd name="T17" fmla="*/ 1 h 694"/>
              <a:gd name="T18" fmla="*/ 244 w 892"/>
              <a:gd name="T19" fmla="*/ 1 h 694"/>
              <a:gd name="T20" fmla="*/ 244 w 892"/>
              <a:gd name="T21" fmla="*/ 1 h 694"/>
              <a:gd name="T22" fmla="*/ 443 w 892"/>
              <a:gd name="T23" fmla="*/ 1 h 694"/>
              <a:gd name="T24" fmla="*/ 564 w 892"/>
              <a:gd name="T25" fmla="*/ 1 h 694"/>
              <a:gd name="T26" fmla="*/ 564 w 892"/>
              <a:gd name="T27" fmla="*/ 0 h 694"/>
              <a:gd name="T28" fmla="*/ 655 w 892"/>
              <a:gd name="T29" fmla="*/ 0 h 694"/>
              <a:gd name="T30" fmla="*/ 696 w 892"/>
              <a:gd name="T31" fmla="*/ 0 h 694"/>
              <a:gd name="T32" fmla="*/ 696 w 892"/>
              <a:gd name="T33" fmla="*/ 254 h 694"/>
              <a:gd name="T34" fmla="*/ 696 w 892"/>
              <a:gd name="T35" fmla="*/ 260 h 694"/>
              <a:gd name="T36" fmla="*/ 697 w 892"/>
              <a:gd name="T37" fmla="*/ 260 h 694"/>
              <a:gd name="T38" fmla="*/ 697 w 892"/>
              <a:gd name="T39" fmla="*/ 262 h 694"/>
              <a:gd name="T40" fmla="*/ 710 w 892"/>
              <a:gd name="T41" fmla="*/ 261 h 694"/>
              <a:gd name="T42" fmla="*/ 712 w 892"/>
              <a:gd name="T43" fmla="*/ 261 h 694"/>
              <a:gd name="T44" fmla="*/ 697 w 892"/>
              <a:gd name="T45" fmla="*/ 262 h 694"/>
              <a:gd name="T46" fmla="*/ 741 w 892"/>
              <a:gd name="T47" fmla="*/ 308 h 694"/>
              <a:gd name="T48" fmla="*/ 765 w 892"/>
              <a:gd name="T49" fmla="*/ 302 h 694"/>
              <a:gd name="T50" fmla="*/ 827 w 892"/>
              <a:gd name="T51" fmla="*/ 281 h 694"/>
              <a:gd name="T52" fmla="*/ 892 w 892"/>
              <a:gd name="T53" fmla="*/ 356 h 694"/>
              <a:gd name="T54" fmla="*/ 827 w 892"/>
              <a:gd name="T55" fmla="*/ 432 h 694"/>
              <a:gd name="T56" fmla="*/ 765 w 892"/>
              <a:gd name="T57" fmla="*/ 411 h 694"/>
              <a:gd name="T58" fmla="*/ 741 w 892"/>
              <a:gd name="T59" fmla="*/ 405 h 694"/>
              <a:gd name="T60" fmla="*/ 697 w 892"/>
              <a:gd name="T61" fmla="*/ 453 h 694"/>
              <a:gd name="T62" fmla="*/ 696 w 892"/>
              <a:gd name="T63" fmla="*/ 454 h 694"/>
              <a:gd name="T64" fmla="*/ 696 w 892"/>
              <a:gd name="T65" fmla="*/ 459 h 694"/>
              <a:gd name="T66" fmla="*/ 696 w 892"/>
              <a:gd name="T67" fmla="*/ 694 h 694"/>
              <a:gd name="T68" fmla="*/ 649 w 892"/>
              <a:gd name="T69" fmla="*/ 694 h 694"/>
              <a:gd name="T70" fmla="*/ 649 w 892"/>
              <a:gd name="T71" fmla="*/ 694 h 694"/>
              <a:gd name="T72" fmla="*/ 442 w 892"/>
              <a:gd name="T73" fmla="*/ 694 h 694"/>
              <a:gd name="T74" fmla="*/ 435 w 892"/>
              <a:gd name="T75" fmla="*/ 694 h 694"/>
              <a:gd name="T76" fmla="*/ 435 w 892"/>
              <a:gd name="T77" fmla="*/ 694 h 694"/>
              <a:gd name="T78" fmla="*/ 416 w 892"/>
              <a:gd name="T79" fmla="*/ 684 h 694"/>
              <a:gd name="T80" fmla="*/ 418 w 892"/>
              <a:gd name="T81" fmla="*/ 663 h 694"/>
              <a:gd name="T82" fmla="*/ 441 w 892"/>
              <a:gd name="T83" fmla="*/ 590 h 694"/>
              <a:gd name="T84" fmla="*/ 340 w 892"/>
              <a:gd name="T85" fmla="*/ 499 h 694"/>
              <a:gd name="T86" fmla="*/ 240 w 892"/>
              <a:gd name="T87" fmla="*/ 590 h 694"/>
              <a:gd name="T88" fmla="*/ 263 w 892"/>
              <a:gd name="T89" fmla="*/ 663 h 694"/>
              <a:gd name="T90" fmla="*/ 264 w 892"/>
              <a:gd name="T91" fmla="*/ 684 h 694"/>
              <a:gd name="T92" fmla="*/ 244 w 892"/>
              <a:gd name="T93" fmla="*/ 694 h 694"/>
              <a:gd name="T94" fmla="*/ 243 w 892"/>
              <a:gd name="T95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92" h="694">
                <a:moveTo>
                  <a:pt x="243" y="694"/>
                </a:moveTo>
                <a:cubicBezTo>
                  <a:pt x="237" y="694"/>
                  <a:pt x="237" y="694"/>
                  <a:pt x="237" y="694"/>
                </a:cubicBezTo>
                <a:cubicBezTo>
                  <a:pt x="2" y="694"/>
                  <a:pt x="2" y="694"/>
                  <a:pt x="2" y="694"/>
                </a:cubicBezTo>
                <a:cubicBezTo>
                  <a:pt x="2" y="459"/>
                  <a:pt x="2" y="459"/>
                  <a:pt x="2" y="459"/>
                </a:cubicBezTo>
                <a:cubicBezTo>
                  <a:pt x="2" y="458"/>
                  <a:pt x="0" y="294"/>
                  <a:pt x="2" y="261"/>
                </a:cubicBezTo>
                <a:cubicBezTo>
                  <a:pt x="2" y="260"/>
                  <a:pt x="2" y="258"/>
                  <a:pt x="2" y="257"/>
                </a:cubicBezTo>
                <a:cubicBezTo>
                  <a:pt x="2" y="0"/>
                  <a:pt x="2" y="0"/>
                  <a:pt x="2" y="0"/>
                </a:cubicBezTo>
                <a:cubicBezTo>
                  <a:pt x="33" y="1"/>
                  <a:pt x="33" y="1"/>
                  <a:pt x="33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564" y="1"/>
                  <a:pt x="564" y="1"/>
                  <a:pt x="564" y="1"/>
                </a:cubicBezTo>
                <a:cubicBezTo>
                  <a:pt x="564" y="0"/>
                  <a:pt x="564" y="0"/>
                  <a:pt x="564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58" y="0"/>
                  <a:pt x="681" y="0"/>
                  <a:pt x="696" y="0"/>
                </a:cubicBezTo>
                <a:cubicBezTo>
                  <a:pt x="696" y="254"/>
                  <a:pt x="696" y="254"/>
                  <a:pt x="696" y="254"/>
                </a:cubicBezTo>
                <a:cubicBezTo>
                  <a:pt x="696" y="257"/>
                  <a:pt x="696" y="259"/>
                  <a:pt x="696" y="260"/>
                </a:cubicBezTo>
                <a:cubicBezTo>
                  <a:pt x="697" y="260"/>
                  <a:pt x="697" y="260"/>
                  <a:pt x="697" y="260"/>
                </a:cubicBezTo>
                <a:cubicBezTo>
                  <a:pt x="697" y="261"/>
                  <a:pt x="697" y="261"/>
                  <a:pt x="697" y="262"/>
                </a:cubicBezTo>
                <a:cubicBezTo>
                  <a:pt x="710" y="261"/>
                  <a:pt x="710" y="261"/>
                  <a:pt x="710" y="261"/>
                </a:cubicBezTo>
                <a:cubicBezTo>
                  <a:pt x="712" y="261"/>
                  <a:pt x="712" y="261"/>
                  <a:pt x="712" y="261"/>
                </a:cubicBezTo>
                <a:cubicBezTo>
                  <a:pt x="697" y="262"/>
                  <a:pt x="697" y="262"/>
                  <a:pt x="697" y="262"/>
                </a:cubicBezTo>
                <a:cubicBezTo>
                  <a:pt x="700" y="290"/>
                  <a:pt x="717" y="308"/>
                  <a:pt x="741" y="308"/>
                </a:cubicBezTo>
                <a:cubicBezTo>
                  <a:pt x="748" y="308"/>
                  <a:pt x="756" y="306"/>
                  <a:pt x="765" y="302"/>
                </a:cubicBezTo>
                <a:cubicBezTo>
                  <a:pt x="781" y="294"/>
                  <a:pt x="812" y="281"/>
                  <a:pt x="827" y="281"/>
                </a:cubicBezTo>
                <a:cubicBezTo>
                  <a:pt x="863" y="281"/>
                  <a:pt x="892" y="315"/>
                  <a:pt x="892" y="356"/>
                </a:cubicBezTo>
                <a:cubicBezTo>
                  <a:pt x="892" y="398"/>
                  <a:pt x="863" y="432"/>
                  <a:pt x="827" y="432"/>
                </a:cubicBezTo>
                <a:cubicBezTo>
                  <a:pt x="812" y="432"/>
                  <a:pt x="781" y="419"/>
                  <a:pt x="765" y="411"/>
                </a:cubicBezTo>
                <a:cubicBezTo>
                  <a:pt x="756" y="407"/>
                  <a:pt x="748" y="405"/>
                  <a:pt x="741" y="405"/>
                </a:cubicBezTo>
                <a:cubicBezTo>
                  <a:pt x="716" y="405"/>
                  <a:pt x="699" y="424"/>
                  <a:pt x="697" y="453"/>
                </a:cubicBezTo>
                <a:cubicBezTo>
                  <a:pt x="696" y="454"/>
                  <a:pt x="696" y="454"/>
                  <a:pt x="696" y="454"/>
                </a:cubicBezTo>
                <a:cubicBezTo>
                  <a:pt x="696" y="459"/>
                  <a:pt x="696" y="459"/>
                  <a:pt x="696" y="459"/>
                </a:cubicBezTo>
                <a:cubicBezTo>
                  <a:pt x="696" y="694"/>
                  <a:pt x="696" y="694"/>
                  <a:pt x="696" y="694"/>
                </a:cubicBezTo>
                <a:cubicBezTo>
                  <a:pt x="649" y="694"/>
                  <a:pt x="649" y="694"/>
                  <a:pt x="649" y="694"/>
                </a:cubicBezTo>
                <a:cubicBezTo>
                  <a:pt x="649" y="694"/>
                  <a:pt x="649" y="694"/>
                  <a:pt x="649" y="694"/>
                </a:cubicBezTo>
                <a:cubicBezTo>
                  <a:pt x="442" y="694"/>
                  <a:pt x="442" y="694"/>
                  <a:pt x="442" y="694"/>
                </a:cubicBezTo>
                <a:cubicBezTo>
                  <a:pt x="439" y="694"/>
                  <a:pt x="436" y="694"/>
                  <a:pt x="435" y="694"/>
                </a:cubicBezTo>
                <a:cubicBezTo>
                  <a:pt x="435" y="694"/>
                  <a:pt x="435" y="694"/>
                  <a:pt x="435" y="694"/>
                </a:cubicBezTo>
                <a:cubicBezTo>
                  <a:pt x="426" y="693"/>
                  <a:pt x="419" y="689"/>
                  <a:pt x="416" y="684"/>
                </a:cubicBezTo>
                <a:cubicBezTo>
                  <a:pt x="413" y="677"/>
                  <a:pt x="415" y="669"/>
                  <a:pt x="418" y="663"/>
                </a:cubicBezTo>
                <a:cubicBezTo>
                  <a:pt x="420" y="658"/>
                  <a:pt x="441" y="615"/>
                  <a:pt x="441" y="590"/>
                </a:cubicBezTo>
                <a:cubicBezTo>
                  <a:pt x="441" y="540"/>
                  <a:pt x="396" y="499"/>
                  <a:pt x="340" y="499"/>
                </a:cubicBezTo>
                <a:cubicBezTo>
                  <a:pt x="285" y="499"/>
                  <a:pt x="240" y="540"/>
                  <a:pt x="240" y="590"/>
                </a:cubicBezTo>
                <a:cubicBezTo>
                  <a:pt x="240" y="615"/>
                  <a:pt x="261" y="658"/>
                  <a:pt x="263" y="663"/>
                </a:cubicBezTo>
                <a:cubicBezTo>
                  <a:pt x="267" y="671"/>
                  <a:pt x="267" y="679"/>
                  <a:pt x="264" y="684"/>
                </a:cubicBezTo>
                <a:cubicBezTo>
                  <a:pt x="261" y="690"/>
                  <a:pt x="254" y="693"/>
                  <a:pt x="244" y="694"/>
                </a:cubicBezTo>
                <a:cubicBezTo>
                  <a:pt x="244" y="694"/>
                  <a:pt x="243" y="694"/>
                  <a:pt x="243" y="694"/>
                </a:cubicBezTo>
              </a:path>
            </a:pathLst>
          </a:custGeom>
          <a:solidFill>
            <a:srgbClr val="4472C4"/>
          </a:solidFill>
          <a:ln>
            <a:noFill/>
          </a:ln>
        </p:spPr>
        <p:txBody>
          <a:bodyPr lIns="121917" tIns="60958" rIns="121917" bIns="6095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 b="1" kern="0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6038568" y="2302772"/>
            <a:ext cx="2503995" cy="2466975"/>
          </a:xfrm>
          <a:custGeom>
            <a:avLst/>
            <a:gdLst>
              <a:gd name="T0" fmla="*/ 252 w 728"/>
              <a:gd name="T1" fmla="*/ 694 h 695"/>
              <a:gd name="T2" fmla="*/ 247 w 728"/>
              <a:gd name="T3" fmla="*/ 694 h 695"/>
              <a:gd name="T4" fmla="*/ 0 w 728"/>
              <a:gd name="T5" fmla="*/ 694 h 695"/>
              <a:gd name="T6" fmla="*/ 0 w 728"/>
              <a:gd name="T7" fmla="*/ 459 h 695"/>
              <a:gd name="T8" fmla="*/ 0 w 728"/>
              <a:gd name="T9" fmla="*/ 455 h 695"/>
              <a:gd name="T10" fmla="*/ 0 w 728"/>
              <a:gd name="T11" fmla="*/ 455 h 695"/>
              <a:gd name="T12" fmla="*/ 20 w 728"/>
              <a:gd name="T13" fmla="*/ 431 h 695"/>
              <a:gd name="T14" fmla="*/ 33 w 728"/>
              <a:gd name="T15" fmla="*/ 434 h 695"/>
              <a:gd name="T16" fmla="*/ 110 w 728"/>
              <a:gd name="T17" fmla="*/ 457 h 695"/>
              <a:gd name="T18" fmla="*/ 206 w 728"/>
              <a:gd name="T19" fmla="*/ 357 h 695"/>
              <a:gd name="T20" fmla="*/ 110 w 728"/>
              <a:gd name="T21" fmla="*/ 256 h 695"/>
              <a:gd name="T22" fmla="*/ 33 w 728"/>
              <a:gd name="T23" fmla="*/ 279 h 695"/>
              <a:gd name="T24" fmla="*/ 20 w 728"/>
              <a:gd name="T25" fmla="*/ 283 h 695"/>
              <a:gd name="T26" fmla="*/ 1 w 728"/>
              <a:gd name="T27" fmla="*/ 260 h 695"/>
              <a:gd name="T28" fmla="*/ 0 w 728"/>
              <a:gd name="T29" fmla="*/ 259 h 695"/>
              <a:gd name="T30" fmla="*/ 0 w 728"/>
              <a:gd name="T31" fmla="*/ 259 h 695"/>
              <a:gd name="T32" fmla="*/ 0 w 728"/>
              <a:gd name="T33" fmla="*/ 255 h 695"/>
              <a:gd name="T34" fmla="*/ 0 w 728"/>
              <a:gd name="T35" fmla="*/ 1 h 695"/>
              <a:gd name="T36" fmla="*/ 33 w 728"/>
              <a:gd name="T37" fmla="*/ 1 h 695"/>
              <a:gd name="T38" fmla="*/ 253 w 728"/>
              <a:gd name="T39" fmla="*/ 1 h 695"/>
              <a:gd name="T40" fmla="*/ 254 w 728"/>
              <a:gd name="T41" fmla="*/ 1 h 695"/>
              <a:gd name="T42" fmla="*/ 254 w 728"/>
              <a:gd name="T43" fmla="*/ 1 h 695"/>
              <a:gd name="T44" fmla="*/ 463 w 728"/>
              <a:gd name="T45" fmla="*/ 1 h 695"/>
              <a:gd name="T46" fmla="*/ 589 w 728"/>
              <a:gd name="T47" fmla="*/ 1 h 695"/>
              <a:gd name="T48" fmla="*/ 589 w 728"/>
              <a:gd name="T49" fmla="*/ 0 h 695"/>
              <a:gd name="T50" fmla="*/ 685 w 728"/>
              <a:gd name="T51" fmla="*/ 0 h 695"/>
              <a:gd name="T52" fmla="*/ 728 w 728"/>
              <a:gd name="T53" fmla="*/ 0 h 695"/>
              <a:gd name="T54" fmla="*/ 728 w 728"/>
              <a:gd name="T55" fmla="*/ 255 h 695"/>
              <a:gd name="T56" fmla="*/ 728 w 728"/>
              <a:gd name="T57" fmla="*/ 260 h 695"/>
              <a:gd name="T58" fmla="*/ 709 w 728"/>
              <a:gd name="T59" fmla="*/ 282 h 695"/>
              <a:gd name="T60" fmla="*/ 695 w 728"/>
              <a:gd name="T61" fmla="*/ 279 h 695"/>
              <a:gd name="T62" fmla="*/ 619 w 728"/>
              <a:gd name="T63" fmla="*/ 256 h 695"/>
              <a:gd name="T64" fmla="*/ 523 w 728"/>
              <a:gd name="T65" fmla="*/ 356 h 695"/>
              <a:gd name="T66" fmla="*/ 619 w 728"/>
              <a:gd name="T67" fmla="*/ 457 h 695"/>
              <a:gd name="T68" fmla="*/ 695 w 728"/>
              <a:gd name="T69" fmla="*/ 434 h 695"/>
              <a:gd name="T70" fmla="*/ 709 w 728"/>
              <a:gd name="T71" fmla="*/ 431 h 695"/>
              <a:gd name="T72" fmla="*/ 728 w 728"/>
              <a:gd name="T73" fmla="*/ 454 h 695"/>
              <a:gd name="T74" fmla="*/ 728 w 728"/>
              <a:gd name="T75" fmla="*/ 459 h 695"/>
              <a:gd name="T76" fmla="*/ 728 w 728"/>
              <a:gd name="T77" fmla="*/ 694 h 695"/>
              <a:gd name="T78" fmla="*/ 679 w 728"/>
              <a:gd name="T79" fmla="*/ 694 h 695"/>
              <a:gd name="T80" fmla="*/ 679 w 728"/>
              <a:gd name="T81" fmla="*/ 694 h 695"/>
              <a:gd name="T82" fmla="*/ 461 w 728"/>
              <a:gd name="T83" fmla="*/ 694 h 695"/>
              <a:gd name="T84" fmla="*/ 454 w 728"/>
              <a:gd name="T85" fmla="*/ 694 h 695"/>
              <a:gd name="T86" fmla="*/ 454 w 728"/>
              <a:gd name="T87" fmla="*/ 694 h 695"/>
              <a:gd name="T88" fmla="*/ 434 w 728"/>
              <a:gd name="T89" fmla="*/ 684 h 695"/>
              <a:gd name="T90" fmla="*/ 436 w 728"/>
              <a:gd name="T91" fmla="*/ 663 h 695"/>
              <a:gd name="T92" fmla="*/ 461 w 728"/>
              <a:gd name="T93" fmla="*/ 590 h 695"/>
              <a:gd name="T94" fmla="*/ 355 w 728"/>
              <a:gd name="T95" fmla="*/ 499 h 695"/>
              <a:gd name="T96" fmla="*/ 249 w 728"/>
              <a:gd name="T97" fmla="*/ 590 h 695"/>
              <a:gd name="T98" fmla="*/ 274 w 728"/>
              <a:gd name="T99" fmla="*/ 663 h 695"/>
              <a:gd name="T100" fmla="*/ 275 w 728"/>
              <a:gd name="T101" fmla="*/ 684 h 695"/>
              <a:gd name="T102" fmla="*/ 254 w 728"/>
              <a:gd name="T103" fmla="*/ 695 h 695"/>
              <a:gd name="T104" fmla="*/ 252 w 728"/>
              <a:gd name="T10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28" h="695">
                <a:moveTo>
                  <a:pt x="252" y="694"/>
                </a:moveTo>
                <a:cubicBezTo>
                  <a:pt x="247" y="694"/>
                  <a:pt x="247" y="694"/>
                  <a:pt x="247" y="694"/>
                </a:cubicBezTo>
                <a:cubicBezTo>
                  <a:pt x="0" y="694"/>
                  <a:pt x="0" y="694"/>
                  <a:pt x="0" y="694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55"/>
                  <a:pt x="0" y="455"/>
                  <a:pt x="0" y="455"/>
                </a:cubicBezTo>
                <a:cubicBezTo>
                  <a:pt x="1" y="449"/>
                  <a:pt x="4" y="431"/>
                  <a:pt x="20" y="431"/>
                </a:cubicBezTo>
                <a:cubicBezTo>
                  <a:pt x="24" y="431"/>
                  <a:pt x="28" y="432"/>
                  <a:pt x="33" y="434"/>
                </a:cubicBezTo>
                <a:cubicBezTo>
                  <a:pt x="38" y="436"/>
                  <a:pt x="84" y="457"/>
                  <a:pt x="110" y="457"/>
                </a:cubicBezTo>
                <a:cubicBezTo>
                  <a:pt x="163" y="457"/>
                  <a:pt x="206" y="412"/>
                  <a:pt x="206" y="357"/>
                </a:cubicBezTo>
                <a:cubicBezTo>
                  <a:pt x="206" y="301"/>
                  <a:pt x="163" y="256"/>
                  <a:pt x="110" y="256"/>
                </a:cubicBezTo>
                <a:cubicBezTo>
                  <a:pt x="84" y="256"/>
                  <a:pt x="38" y="277"/>
                  <a:pt x="33" y="279"/>
                </a:cubicBezTo>
                <a:cubicBezTo>
                  <a:pt x="28" y="281"/>
                  <a:pt x="24" y="283"/>
                  <a:pt x="20" y="283"/>
                </a:cubicBezTo>
                <a:cubicBezTo>
                  <a:pt x="5" y="283"/>
                  <a:pt x="1" y="267"/>
                  <a:pt x="1" y="260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8"/>
                  <a:pt x="0" y="255"/>
                  <a:pt x="0" y="255"/>
                </a:cubicBezTo>
                <a:cubicBezTo>
                  <a:pt x="0" y="1"/>
                  <a:pt x="0" y="1"/>
                  <a:pt x="0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253" y="1"/>
                  <a:pt x="253" y="1"/>
                  <a:pt x="253" y="1"/>
                </a:cubicBezTo>
                <a:cubicBezTo>
                  <a:pt x="254" y="1"/>
                  <a:pt x="254" y="1"/>
                  <a:pt x="254" y="1"/>
                </a:cubicBezTo>
                <a:cubicBezTo>
                  <a:pt x="254" y="1"/>
                  <a:pt x="254" y="1"/>
                  <a:pt x="254" y="1"/>
                </a:cubicBezTo>
                <a:cubicBezTo>
                  <a:pt x="463" y="1"/>
                  <a:pt x="463" y="1"/>
                  <a:pt x="463" y="1"/>
                </a:cubicBezTo>
                <a:cubicBezTo>
                  <a:pt x="589" y="1"/>
                  <a:pt x="589" y="1"/>
                  <a:pt x="589" y="1"/>
                </a:cubicBezTo>
                <a:cubicBezTo>
                  <a:pt x="589" y="0"/>
                  <a:pt x="589" y="0"/>
                  <a:pt x="589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88" y="0"/>
                  <a:pt x="712" y="0"/>
                  <a:pt x="728" y="0"/>
                </a:cubicBezTo>
                <a:cubicBezTo>
                  <a:pt x="728" y="255"/>
                  <a:pt x="728" y="255"/>
                  <a:pt x="728" y="255"/>
                </a:cubicBezTo>
                <a:cubicBezTo>
                  <a:pt x="728" y="257"/>
                  <a:pt x="728" y="259"/>
                  <a:pt x="728" y="260"/>
                </a:cubicBezTo>
                <a:cubicBezTo>
                  <a:pt x="727" y="266"/>
                  <a:pt x="724" y="282"/>
                  <a:pt x="709" y="282"/>
                </a:cubicBezTo>
                <a:cubicBezTo>
                  <a:pt x="705" y="282"/>
                  <a:pt x="700" y="281"/>
                  <a:pt x="695" y="279"/>
                </a:cubicBezTo>
                <a:cubicBezTo>
                  <a:pt x="690" y="277"/>
                  <a:pt x="645" y="256"/>
                  <a:pt x="619" y="256"/>
                </a:cubicBezTo>
                <a:cubicBezTo>
                  <a:pt x="566" y="256"/>
                  <a:pt x="523" y="301"/>
                  <a:pt x="523" y="356"/>
                </a:cubicBezTo>
                <a:cubicBezTo>
                  <a:pt x="523" y="412"/>
                  <a:pt x="566" y="457"/>
                  <a:pt x="619" y="457"/>
                </a:cubicBezTo>
                <a:cubicBezTo>
                  <a:pt x="645" y="457"/>
                  <a:pt x="690" y="436"/>
                  <a:pt x="695" y="434"/>
                </a:cubicBezTo>
                <a:cubicBezTo>
                  <a:pt x="700" y="432"/>
                  <a:pt x="705" y="431"/>
                  <a:pt x="709" y="431"/>
                </a:cubicBezTo>
                <a:cubicBezTo>
                  <a:pt x="724" y="431"/>
                  <a:pt x="728" y="447"/>
                  <a:pt x="728" y="454"/>
                </a:cubicBezTo>
                <a:cubicBezTo>
                  <a:pt x="728" y="459"/>
                  <a:pt x="728" y="459"/>
                  <a:pt x="728" y="459"/>
                </a:cubicBezTo>
                <a:cubicBezTo>
                  <a:pt x="728" y="694"/>
                  <a:pt x="728" y="694"/>
                  <a:pt x="728" y="694"/>
                </a:cubicBezTo>
                <a:cubicBezTo>
                  <a:pt x="679" y="694"/>
                  <a:pt x="679" y="694"/>
                  <a:pt x="679" y="694"/>
                </a:cubicBezTo>
                <a:cubicBezTo>
                  <a:pt x="679" y="694"/>
                  <a:pt x="679" y="694"/>
                  <a:pt x="679" y="694"/>
                </a:cubicBezTo>
                <a:cubicBezTo>
                  <a:pt x="461" y="694"/>
                  <a:pt x="461" y="694"/>
                  <a:pt x="461" y="694"/>
                </a:cubicBezTo>
                <a:cubicBezTo>
                  <a:pt x="458" y="694"/>
                  <a:pt x="455" y="694"/>
                  <a:pt x="454" y="694"/>
                </a:cubicBezTo>
                <a:cubicBezTo>
                  <a:pt x="454" y="694"/>
                  <a:pt x="454" y="694"/>
                  <a:pt x="454" y="694"/>
                </a:cubicBezTo>
                <a:cubicBezTo>
                  <a:pt x="445" y="693"/>
                  <a:pt x="438" y="689"/>
                  <a:pt x="434" y="684"/>
                </a:cubicBezTo>
                <a:cubicBezTo>
                  <a:pt x="431" y="677"/>
                  <a:pt x="433" y="669"/>
                  <a:pt x="436" y="663"/>
                </a:cubicBezTo>
                <a:cubicBezTo>
                  <a:pt x="439" y="659"/>
                  <a:pt x="461" y="615"/>
                  <a:pt x="461" y="590"/>
                </a:cubicBezTo>
                <a:cubicBezTo>
                  <a:pt x="461" y="540"/>
                  <a:pt x="413" y="499"/>
                  <a:pt x="355" y="499"/>
                </a:cubicBezTo>
                <a:cubicBezTo>
                  <a:pt x="296" y="499"/>
                  <a:pt x="249" y="540"/>
                  <a:pt x="249" y="590"/>
                </a:cubicBezTo>
                <a:cubicBezTo>
                  <a:pt x="249" y="615"/>
                  <a:pt x="271" y="659"/>
                  <a:pt x="274" y="663"/>
                </a:cubicBezTo>
                <a:cubicBezTo>
                  <a:pt x="278" y="671"/>
                  <a:pt x="278" y="679"/>
                  <a:pt x="275" y="684"/>
                </a:cubicBezTo>
                <a:cubicBezTo>
                  <a:pt x="272" y="690"/>
                  <a:pt x="264" y="693"/>
                  <a:pt x="254" y="695"/>
                </a:cubicBezTo>
                <a:cubicBezTo>
                  <a:pt x="253" y="694"/>
                  <a:pt x="252" y="694"/>
                  <a:pt x="252" y="694"/>
                </a:cubicBezTo>
              </a:path>
            </a:pathLst>
          </a:custGeom>
          <a:solidFill>
            <a:srgbClr val="4472C4"/>
          </a:solidFill>
          <a:ln>
            <a:noFill/>
          </a:ln>
        </p:spPr>
        <p:txBody>
          <a:bodyPr lIns="121917" tIns="60958" rIns="121917" bIns="6095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0" b="1" kern="0">
              <a:solidFill>
                <a:prstClr val="black"/>
              </a:solidFill>
              <a:latin typeface="等线" panose="020F0502020204030204"/>
              <a:ea typeface="+mn-ea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46363" y="3326709"/>
            <a:ext cx="814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FFFFFF"/>
                </a:solidFill>
                <a:latin typeface="Raleway" panose="020B0503030101060003" pitchFamily="34" charset="0"/>
              </a:rPr>
              <a:t>1</a:t>
            </a:r>
            <a:endParaRPr lang="en-US" altLang="zh-CN" sz="320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752476" y="2302771"/>
            <a:ext cx="24121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1600" b="1" dirty="0" smtClean="0">
                <a:solidFill>
                  <a:srgbClr val="0000FF"/>
                </a:solidFill>
                <a:latin typeface="Raleway" panose="020B0503030101060003" pitchFamily="34" charset="0"/>
              </a:rPr>
              <a:t>①</a:t>
            </a:r>
            <a:r>
              <a:rPr lang="en-US" altLang="zh-CN" sz="1600" b="1" dirty="0" smtClean="0">
                <a:solidFill>
                  <a:srgbClr val="0000FF"/>
                </a:solidFill>
                <a:latin typeface="Raleway" panose="020B0503030101060003" pitchFamily="34" charset="0"/>
              </a:rPr>
              <a:t> </a:t>
            </a:r>
            <a:r>
              <a:rPr lang="zh-CN" altLang="en-US" sz="1600" b="1" dirty="0" smtClean="0">
                <a:solidFill>
                  <a:srgbClr val="0000FF"/>
                </a:solidFill>
                <a:latin typeface="Raleway" panose="020B0503030101060003" pitchFamily="34" charset="0"/>
              </a:rPr>
              <a:t>期末考试占总成绩</a:t>
            </a:r>
            <a:r>
              <a:rPr lang="en-US" altLang="zh-CN" sz="1600" b="1" dirty="0" smtClean="0">
                <a:solidFill>
                  <a:srgbClr val="0000FF"/>
                </a:solidFill>
                <a:latin typeface="Raleway" panose="020B0503030101060003" pitchFamily="34" charset="0"/>
              </a:rPr>
              <a:t>80%</a:t>
            </a:r>
            <a:endParaRPr lang="de-DE" altLang="de-DE" sz="1900" b="1" dirty="0">
              <a:solidFill>
                <a:srgbClr val="0000FF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752476" y="3187937"/>
            <a:ext cx="2412147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dirty="0">
                <a:latin typeface="Calibri Light" panose="020F0302020204030204" pitchFamily="34" charset="0"/>
              </a:rPr>
              <a:t>开卷</a:t>
            </a:r>
            <a:r>
              <a:rPr lang="zh-CN" altLang="en-US" dirty="0" smtClean="0">
                <a:latin typeface="Calibri Light" panose="020F0302020204030204" pitchFamily="34" charset="0"/>
              </a:rPr>
              <a:t>考试</a:t>
            </a:r>
            <a:endParaRPr lang="en-US" altLang="zh-CN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8736994" y="3181615"/>
            <a:ext cx="3245456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</a:rPr>
              <a:t>独立完成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</a:rPr>
              <a:t>homework</a:t>
            </a:r>
            <a:r>
              <a:rPr lang="zh-CN" altLang="en-US" dirty="0" smtClean="0"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</a:rPr>
              <a:t>选</a:t>
            </a:r>
            <a:r>
              <a:rPr lang="en-US" altLang="zh-CN" dirty="0" smtClean="0">
                <a:latin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</a:rPr>
              <a:t>3 projects</a:t>
            </a:r>
            <a:r>
              <a:rPr lang="zh-CN" altLang="en-US" dirty="0" smtClean="0">
                <a:latin typeface="微软雅黑" panose="020B0503020204020204" pitchFamily="34" charset="-122"/>
              </a:rPr>
              <a:t>（全做）</a:t>
            </a:r>
            <a:endParaRPr lang="en-US" altLang="zh-CN" dirty="0" smtClean="0">
              <a:latin typeface="微软雅黑" panose="020B0503020204020204" pitchFamily="34" charset="-122"/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068618" y="2378971"/>
            <a:ext cx="1233487" cy="73977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800" kern="0" dirty="0" smtClean="0">
                <a:solidFill>
                  <a:schemeClr val="bg1"/>
                </a:solidFill>
                <a:latin typeface="+mn-lt"/>
                <a:ea typeface="+mn-ea"/>
              </a:rPr>
              <a:t>80%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725234" y="2379726"/>
            <a:ext cx="1130118" cy="67710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kern="0" dirty="0" smtClean="0">
                <a:solidFill>
                  <a:schemeClr val="bg1"/>
                </a:solidFill>
                <a:latin typeface="+mn-lt"/>
                <a:ea typeface="+mn-ea"/>
              </a:rPr>
              <a:t>20%</a:t>
            </a:r>
          </a:p>
        </p:txBody>
      </p:sp>
      <p:sp>
        <p:nvSpPr>
          <p:cNvPr id="17" name="矩形 16"/>
          <p:cNvSpPr/>
          <p:nvPr/>
        </p:nvSpPr>
        <p:spPr>
          <a:xfrm>
            <a:off x="8736994" y="2302772"/>
            <a:ext cx="2731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7613"/>
            <a:r>
              <a:rPr lang="zh-CN" altLang="en-US" sz="1600" b="1" dirty="0" smtClean="0">
                <a:solidFill>
                  <a:srgbClr val="0000FF"/>
                </a:solidFill>
                <a:latin typeface="Raleway" panose="020B0503030101060003" pitchFamily="34" charset="0"/>
                <a:ea typeface="微软雅黑" panose="020B0503020204020204" pitchFamily="34" charset="-122"/>
              </a:rPr>
              <a:t>②</a:t>
            </a:r>
            <a:r>
              <a:rPr lang="en-US" altLang="zh-CN" sz="1600" b="1" dirty="0" smtClean="0">
                <a:solidFill>
                  <a:srgbClr val="0000FF"/>
                </a:solidFill>
                <a:latin typeface="Raleway" panose="020B05030301010600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00FF"/>
                </a:solidFill>
                <a:latin typeface="Raleway" panose="020B0503030101060003" pitchFamily="34" charset="0"/>
                <a:ea typeface="微软雅黑" panose="020B0503020204020204" pitchFamily="34" charset="-122"/>
              </a:rPr>
              <a:t>作业</a:t>
            </a:r>
            <a:r>
              <a:rPr lang="zh-CN" altLang="en-US" sz="1600" b="1" dirty="0">
                <a:solidFill>
                  <a:srgbClr val="0000FF"/>
                </a:solidFill>
                <a:latin typeface="Raleway" panose="020B0503030101060003" pitchFamily="34" charset="0"/>
                <a:ea typeface="微软雅黑" panose="020B0503020204020204" pitchFamily="34" charset="-122"/>
              </a:rPr>
              <a:t>与</a:t>
            </a:r>
            <a:r>
              <a:rPr lang="zh-CN" altLang="en-US" sz="1600" b="1" dirty="0" smtClean="0">
                <a:solidFill>
                  <a:srgbClr val="0000FF"/>
                </a:solidFill>
                <a:latin typeface="Raleway" panose="020B0503030101060003" pitchFamily="34" charset="0"/>
                <a:ea typeface="微软雅黑" panose="020B0503020204020204" pitchFamily="34" charset="-122"/>
              </a:rPr>
              <a:t>项目占总成绩</a:t>
            </a:r>
            <a:r>
              <a:rPr lang="en-US" altLang="zh-CN" sz="1600" b="1" dirty="0" smtClean="0">
                <a:solidFill>
                  <a:srgbClr val="0000FF"/>
                </a:solidFill>
                <a:latin typeface="Raleway" panose="020B0503030101060003" pitchFamily="34" charset="0"/>
                <a:ea typeface="微软雅黑" panose="020B0503020204020204" pitchFamily="34" charset="-122"/>
              </a:rPr>
              <a:t>20%</a:t>
            </a:r>
            <a:endParaRPr lang="zh-CN" altLang="en-US" sz="1600" b="1" dirty="0">
              <a:solidFill>
                <a:srgbClr val="0000FF"/>
              </a:solidFill>
              <a:latin typeface="Raleway" panose="020B0503030101060003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934602" y="3323621"/>
            <a:ext cx="814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Raleway" panose="020B0503030101060003" pitchFamily="34" charset="0"/>
              </a:rPr>
              <a:t>2</a:t>
            </a:r>
            <a:endParaRPr lang="en-US" altLang="zh-CN" sz="320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预备</a:t>
            </a:r>
            <a:r>
              <a:rPr lang="zh-CN" altLang="en-US" dirty="0"/>
              <a:t>知识</a:t>
            </a:r>
            <a:r>
              <a:rPr lang="en-US" altLang="zh-CN" dirty="0" smtClean="0"/>
              <a:t>-</a:t>
            </a:r>
            <a:r>
              <a:rPr lang="zh-CN" altLang="en-US" dirty="0"/>
              <a:t>类之间的</a:t>
            </a:r>
            <a:r>
              <a:rPr lang="zh-CN" altLang="en-US" dirty="0" smtClean="0"/>
              <a:t>六种关系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dirty="0"/>
              <a:t>Preliminary knowledge-Six Relationships between Classes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3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D92C34-75A2-4477-A8D7-211F7C87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类图的作用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01F281B-696E-4228-BE99-14D27CFF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  <a:r>
              <a:rPr lang="en-US" altLang="zh-CN" dirty="0"/>
              <a:t>(Class Diagram)</a:t>
            </a:r>
            <a:r>
              <a:rPr lang="zh-CN" altLang="en-US" dirty="0"/>
              <a:t> 用来描述不同的类以及它们之间的关系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UML</a:t>
            </a:r>
            <a:r>
              <a:rPr lang="zh-CN" altLang="en-US" dirty="0"/>
              <a:t>中，采用矩形框表示类，可以将矩形框划分为三个区域，分别表示类名、属性和操作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3696305" y="3626083"/>
            <a:ext cx="149225" cy="1084002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kumimoji="1" lang="zh-CN" altLang="en-US" sz="2400" b="1" ker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3745518" y="4801366"/>
            <a:ext cx="100012" cy="719135"/>
          </a:xfrm>
          <a:prstGeom prst="leftBrace">
            <a:avLst>
              <a:gd name="adj1" fmla="val 35278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kumimoji="1" lang="zh-CN" altLang="en-US" sz="2400" b="1" ker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02795" y="4050373"/>
            <a:ext cx="7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999447" y="4911625"/>
            <a:ext cx="7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02795" y="3147340"/>
            <a:ext cx="7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>
            <a:off x="3719888" y="3075333"/>
            <a:ext cx="151273" cy="483120"/>
          </a:xfrm>
          <a:prstGeom prst="leftBrace">
            <a:avLst>
              <a:gd name="adj1" fmla="val 35278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kumimoji="1" lang="zh-CN" altLang="en-US" sz="2400" b="1" ker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CA9071C4-2656-407D-8ADF-E5EA14CC0C78}"/>
              </a:ext>
            </a:extLst>
          </p:cNvPr>
          <p:cNvSpPr/>
          <p:nvPr/>
        </p:nvSpPr>
        <p:spPr>
          <a:xfrm>
            <a:off x="609600" y="5780760"/>
            <a:ext cx="9459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public;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protected;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private;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表示默认，或者包内可见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0FBA972B-1FDE-4750-A17E-43E16626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189" y="3061262"/>
            <a:ext cx="3311078" cy="46215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 smtClean="0">
                <a:latin typeface="+mn-lt"/>
                <a:ea typeface="微软雅黑" pitchFamily="34" charset="-122"/>
              </a:rPr>
              <a:t>Employee</a:t>
            </a:r>
            <a:endParaRPr lang="en-US" altLang="zh-CN" sz="2000" b="1" dirty="0">
              <a:latin typeface="+mn-lt"/>
              <a:ea typeface="微软雅黑" pitchFamily="34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716AFE3D-F2A6-4D2A-9A6D-6E1A0F03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189" y="4625291"/>
            <a:ext cx="3311078" cy="9814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+work():void</a:t>
            </a:r>
          </a:p>
          <a:p>
            <a:pPr eaLnBrk="1" hangingPunct="1">
              <a:defRPr/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+method1(</a:t>
            </a:r>
            <a:r>
              <a:rPr lang="en-US" altLang="zh-CN" dirty="0" err="1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a:int</a:t>
            </a:r>
            <a:r>
              <a:rPr lang="en-US" altLang="zh-CN" dirty="0" smtClean="0">
                <a:latin typeface="+mn-lt"/>
                <a:ea typeface="微软雅黑" pitchFamily="34" charset="-122"/>
              </a:rPr>
              <a:t>):String</a:t>
            </a:r>
          </a:p>
          <a:p>
            <a:pPr eaLnBrk="1" hangingPunct="1">
              <a:defRPr/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+method2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微软雅黑" pitchFamily="34" charset="-122"/>
              </a:rPr>
              <a:t>(p1:int, p2:String</a:t>
            </a:r>
            <a:r>
              <a:rPr lang="en-US" altLang="zh-CN" dirty="0" smtClean="0">
                <a:latin typeface="+mn-lt"/>
                <a:ea typeface="微软雅黑" pitchFamily="34" charset="-122"/>
              </a:rPr>
              <a:t>): </a:t>
            </a:r>
            <a:r>
              <a:rPr lang="en-US" altLang="zh-CN" dirty="0" err="1" smtClean="0">
                <a:latin typeface="+mn-lt"/>
                <a:ea typeface="微软雅黑" pitchFamily="34" charset="-122"/>
              </a:rPr>
              <a:t>int</a:t>
            </a:r>
            <a:endParaRPr lang="zh-CN" altLang="zh-CN" dirty="0">
              <a:latin typeface="+mn-lt"/>
              <a:ea typeface="微软雅黑" pitchFamily="34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ED86EA8B-2C20-479F-ADEC-69F325B2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189" y="3520353"/>
            <a:ext cx="3311078" cy="11049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+mn-lt"/>
                <a:ea typeface="微软雅黑" pitchFamily="34" charset="-122"/>
              </a:rPr>
              <a:t>name:String</a:t>
            </a:r>
            <a:endParaRPr lang="en-US" altLang="zh-CN" dirty="0" smtClean="0">
              <a:latin typeface="+mn-lt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+mn-lt"/>
                <a:ea typeface="微软雅黑" pitchFamily="34" charset="-122"/>
              </a:rPr>
              <a:t>age:int</a:t>
            </a:r>
            <a:endParaRPr lang="en-US" altLang="zh-CN" dirty="0" smtClean="0">
              <a:latin typeface="+mn-lt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+mn-lt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+mn-lt"/>
                <a:ea typeface="微软雅黑" pitchFamily="34" charset="-122"/>
              </a:rPr>
              <a:t>address:String</a:t>
            </a:r>
            <a:endParaRPr lang="en-US" altLang="zh-CN" dirty="0">
              <a:latin typeface="+mn-lt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7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B8C597-32FF-4C4F-9B43-4E50770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类之间</a:t>
            </a:r>
            <a:r>
              <a:rPr lang="zh-CN" altLang="en-US" dirty="0" smtClean="0"/>
              <a:t>的六种关系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纲要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2C2E391-AC02-4FE0-AAAB-58127F119F07}"/>
              </a:ext>
            </a:extLst>
          </p:cNvPr>
          <p:cNvSpPr/>
          <p:nvPr/>
        </p:nvSpPr>
        <p:spPr>
          <a:xfrm>
            <a:off x="1919536" y="3729707"/>
            <a:ext cx="1152128" cy="410344"/>
          </a:xfrm>
          <a:prstGeom prst="rect">
            <a:avLst/>
          </a:prstGeom>
          <a:ln w="9525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类间关系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F206B32-5EA5-4B59-B28B-33DEC6C6DFBC}"/>
              </a:ext>
            </a:extLst>
          </p:cNvPr>
          <p:cNvSpPr/>
          <p:nvPr/>
        </p:nvSpPr>
        <p:spPr>
          <a:xfrm>
            <a:off x="3431704" y="2697758"/>
            <a:ext cx="1296144" cy="410344"/>
          </a:xfrm>
          <a:prstGeom prst="rect">
            <a:avLst/>
          </a:prstGeom>
          <a:ln w="9525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横向关系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4A6C656-2B01-47D5-BC93-2D289D465A1A}"/>
              </a:ext>
            </a:extLst>
          </p:cNvPr>
          <p:cNvSpPr/>
          <p:nvPr/>
        </p:nvSpPr>
        <p:spPr>
          <a:xfrm>
            <a:off x="3431704" y="4731730"/>
            <a:ext cx="1296144" cy="410344"/>
          </a:xfrm>
          <a:prstGeom prst="rect">
            <a:avLst/>
          </a:prstGeom>
          <a:ln w="9525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纵向关系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00BBB5A-AD27-4BA3-9217-B49809251230}"/>
              </a:ext>
            </a:extLst>
          </p:cNvPr>
          <p:cNvSpPr/>
          <p:nvPr/>
        </p:nvSpPr>
        <p:spPr>
          <a:xfrm>
            <a:off x="5239510" y="2287414"/>
            <a:ext cx="844020" cy="410344"/>
          </a:xfrm>
          <a:prstGeom prst="rect">
            <a:avLst/>
          </a:prstGeom>
          <a:ln w="9525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17D00B4-DB7D-435F-BA1D-C61F67B416CD}"/>
              </a:ext>
            </a:extLst>
          </p:cNvPr>
          <p:cNvSpPr/>
          <p:nvPr/>
        </p:nvSpPr>
        <p:spPr>
          <a:xfrm>
            <a:off x="5239510" y="3131939"/>
            <a:ext cx="844020" cy="410344"/>
          </a:xfrm>
          <a:prstGeom prst="rect">
            <a:avLst/>
          </a:prstGeom>
          <a:ln w="9525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A045A90-2E93-489D-9DE4-290E763AFAC0}"/>
              </a:ext>
            </a:extLst>
          </p:cNvPr>
          <p:cNvSpPr/>
          <p:nvPr/>
        </p:nvSpPr>
        <p:spPr>
          <a:xfrm>
            <a:off x="6528048" y="3131939"/>
            <a:ext cx="844020" cy="410344"/>
          </a:xfrm>
          <a:prstGeom prst="rect">
            <a:avLst/>
          </a:prstGeom>
          <a:ln w="9525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28D31C2-1386-4136-A463-D5690914B2E6}"/>
              </a:ext>
            </a:extLst>
          </p:cNvPr>
          <p:cNvSpPr/>
          <p:nvPr/>
        </p:nvSpPr>
        <p:spPr>
          <a:xfrm>
            <a:off x="7816586" y="3131939"/>
            <a:ext cx="844020" cy="410344"/>
          </a:xfrm>
          <a:prstGeom prst="rect">
            <a:avLst/>
          </a:prstGeom>
          <a:ln w="9525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060019A-3A40-423C-80C1-818999908869}"/>
              </a:ext>
            </a:extLst>
          </p:cNvPr>
          <p:cNvSpPr/>
          <p:nvPr/>
        </p:nvSpPr>
        <p:spPr>
          <a:xfrm>
            <a:off x="5239510" y="4321386"/>
            <a:ext cx="844020" cy="410344"/>
          </a:xfrm>
          <a:prstGeom prst="rect">
            <a:avLst/>
          </a:prstGeom>
          <a:ln w="9525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8C64D5E-97DB-44A6-909F-C92372E8DF1C}"/>
              </a:ext>
            </a:extLst>
          </p:cNvPr>
          <p:cNvSpPr/>
          <p:nvPr/>
        </p:nvSpPr>
        <p:spPr>
          <a:xfrm>
            <a:off x="5239510" y="5100489"/>
            <a:ext cx="844020" cy="410344"/>
          </a:xfrm>
          <a:prstGeom prst="rect">
            <a:avLst/>
          </a:prstGeom>
          <a:ln w="9525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="" xmlns:a16="http://schemas.microsoft.com/office/drawing/2014/main" id="{24B190B9-E263-4198-B3DC-1037C2CF8B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1664" y="2902931"/>
            <a:ext cx="360040" cy="1031949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="" xmlns:a16="http://schemas.microsoft.com/office/drawing/2014/main" id="{14A8C50E-3A7E-48F3-AEC8-0BD2CB03449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71664" y="3934880"/>
            <a:ext cx="360040" cy="1002023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="" xmlns:a16="http://schemas.microsoft.com/office/drawing/2014/main" id="{6CDA096B-A36E-4CAD-B496-57234F2B6E6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727848" y="2492586"/>
            <a:ext cx="511662" cy="410344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="" xmlns:a16="http://schemas.microsoft.com/office/drawing/2014/main" id="{890FDE53-D4A4-4A64-91F2-BCC67ABFB12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27848" y="2902931"/>
            <a:ext cx="511662" cy="434181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7739809A-E24A-4354-81F1-9A4069AC01E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83530" y="3337111"/>
            <a:ext cx="44451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A1CAFBC4-F7C8-4170-BB86-8508D06901A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372068" y="3337111"/>
            <a:ext cx="44451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="" xmlns:a16="http://schemas.microsoft.com/office/drawing/2014/main" id="{A3B8977C-E5B7-489E-A267-278115A3A3D7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727848" y="4526558"/>
            <a:ext cx="511662" cy="410344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="" xmlns:a16="http://schemas.microsoft.com/office/drawing/2014/main" id="{D51897EE-2CA1-4362-B7AD-E1A052121DB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727848" y="4936903"/>
            <a:ext cx="511662" cy="368759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7794D0CE-089C-4517-811F-54A6D71227E2}"/>
              </a:ext>
            </a:extLst>
          </p:cNvPr>
          <p:cNvSpPr txBox="1"/>
          <p:nvPr/>
        </p:nvSpPr>
        <p:spPr>
          <a:xfrm>
            <a:off x="6312024" y="2157327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聚合和组合属于特殊的关联关系；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2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组合是一种特殊的聚合关系；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F290AB-C7F8-415B-9116-16DFFFEC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类之间</a:t>
            </a:r>
            <a:r>
              <a:rPr lang="zh-CN" altLang="en-US" dirty="0" smtClean="0"/>
              <a:t>的六种</a:t>
            </a:r>
            <a:r>
              <a:rPr lang="zh-CN" altLang="en-US" dirty="0"/>
              <a:t>关系</a:t>
            </a:r>
            <a:r>
              <a:rPr lang="en-US" altLang="zh-CN" dirty="0" smtClean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泛化关系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429101E-F51F-44A6-A943-0B06A29E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dirty="0"/>
              <a:t>泛化关系：类与类之间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0000FF"/>
                </a:solidFill>
              </a:rPr>
              <a:t>接口与接口</a:t>
            </a:r>
            <a:r>
              <a:rPr lang="zh-CN" altLang="en-US" dirty="0"/>
              <a:t>之间的一种继承关系，表示一般与特殊的关系，指定了子类如何</a:t>
            </a:r>
            <a:r>
              <a:rPr lang="zh-CN" altLang="en-US" dirty="0">
                <a:solidFill>
                  <a:srgbClr val="0000FF"/>
                </a:solidFill>
              </a:rPr>
              <a:t>特化父类</a:t>
            </a:r>
            <a:r>
              <a:rPr lang="zh-CN" altLang="en-US" dirty="0"/>
              <a:t>的所有特征和行为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FBA972B-1FDE-4750-A17E-43E16626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007" y="2781879"/>
            <a:ext cx="3311078" cy="46215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i="1" dirty="0" err="1">
                <a:latin typeface="+mn-lt"/>
                <a:ea typeface="微软雅黑" pitchFamily="34" charset="-122"/>
              </a:rPr>
              <a:t>FoodItem</a:t>
            </a:r>
            <a:endParaRPr lang="en-US" altLang="zh-CN" sz="2000" b="1" i="1" dirty="0">
              <a:latin typeface="+mn-lt"/>
              <a:ea typeface="微软雅黑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16AFE3D-F2A6-4D2A-9A6D-6E1A0F03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007" y="3509589"/>
            <a:ext cx="3311078" cy="628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i="1" dirty="0">
                <a:latin typeface="+mn-lt"/>
                <a:ea typeface="微软雅黑" pitchFamily="34" charset="-122"/>
              </a:rPr>
              <a:t>+</a:t>
            </a:r>
            <a:r>
              <a:rPr lang="en-US" altLang="zh-CN" sz="2000" b="1" i="1" dirty="0" err="1">
                <a:latin typeface="+mn-lt"/>
                <a:ea typeface="微软雅黑" pitchFamily="34" charset="-122"/>
              </a:rPr>
              <a:t>setVitamin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():void</a:t>
            </a:r>
          </a:p>
          <a:p>
            <a:pPr eaLnBrk="1" hangingPunct="1">
              <a:defRPr/>
            </a:pPr>
            <a:r>
              <a:rPr lang="en-US" altLang="zh-CN" sz="2000" b="1" i="1" dirty="0">
                <a:latin typeface="+mn-lt"/>
                <a:ea typeface="微软雅黑" pitchFamily="34" charset="-122"/>
              </a:rPr>
              <a:t>+</a:t>
            </a:r>
            <a:r>
              <a:rPr lang="en-US" altLang="zh-CN" sz="2000" b="1" i="1" dirty="0" err="1">
                <a:latin typeface="+mn-lt"/>
                <a:ea typeface="微软雅黑" pitchFamily="34" charset="-122"/>
              </a:rPr>
              <a:t>setCaloric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():void</a:t>
            </a:r>
            <a:endParaRPr lang="zh-CN" altLang="zh-CN" sz="2000" b="1" i="1" dirty="0">
              <a:latin typeface="+mn-lt"/>
              <a:ea typeface="微软雅黑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9633216-1D42-4D6E-B00E-B6253265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009" y="4597329"/>
            <a:ext cx="3311077" cy="38386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Tomato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B597020-A4ED-4267-AE6C-9850BF00D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007" y="5216300"/>
            <a:ext cx="3311078" cy="804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72000" rIns="36000" bIns="72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+</a:t>
            </a:r>
            <a:r>
              <a:rPr lang="en-US" altLang="zh-CN" sz="2000" b="1" dirty="0" err="1"/>
              <a:t>setVitamin</a:t>
            </a:r>
            <a:r>
              <a:rPr lang="en-US" altLang="zh-CN" sz="2000" b="1" dirty="0"/>
              <a:t>():void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+</a:t>
            </a:r>
            <a:r>
              <a:rPr lang="en-US" altLang="zh-CN" sz="2000" b="1" dirty="0" err="1"/>
              <a:t>setCaloric</a:t>
            </a:r>
            <a:r>
              <a:rPr lang="en-US" altLang="zh-CN" sz="2000" b="1" dirty="0"/>
              <a:t>():void</a:t>
            </a:r>
            <a:endParaRPr lang="zh-CN" altLang="zh-CN" sz="2000" b="1" dirty="0"/>
          </a:p>
        </p:txBody>
      </p:sp>
      <p:sp>
        <p:nvSpPr>
          <p:cNvPr id="8" name="AutoShape 8">
            <a:extLst>
              <a:ext uri="{FF2B5EF4-FFF2-40B4-BE49-F238E27FC236}">
                <a16:creationId xmlns="" xmlns:a16="http://schemas.microsoft.com/office/drawing/2014/main" id="{ADECBAF3-A73E-45C9-86BB-B9151ABC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1" y="4149036"/>
            <a:ext cx="360362" cy="449715"/>
          </a:xfrm>
          <a:prstGeom prst="upArrow">
            <a:avLst>
              <a:gd name="adj1" fmla="val 0"/>
              <a:gd name="adj2" fmla="val 7621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" name="Text Box 24">
            <a:extLst>
              <a:ext uri="{FF2B5EF4-FFF2-40B4-BE49-F238E27FC236}">
                <a16:creationId xmlns="" xmlns:a16="http://schemas.microsoft.com/office/drawing/2014/main" id="{88826CF6-F8AE-43B9-923B-4313C43C5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654" y="5163991"/>
            <a:ext cx="1944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具体食品类</a:t>
            </a:r>
          </a:p>
        </p:txBody>
      </p:sp>
      <p:grpSp>
        <p:nvGrpSpPr>
          <p:cNvPr id="10" name="组合 11">
            <a:extLst>
              <a:ext uri="{FF2B5EF4-FFF2-40B4-BE49-F238E27FC236}">
                <a16:creationId xmlns="" xmlns:a16="http://schemas.microsoft.com/office/drawing/2014/main" id="{D964CC8D-D98B-415A-8F04-0F33ADE60080}"/>
              </a:ext>
            </a:extLst>
          </p:cNvPr>
          <p:cNvGrpSpPr>
            <a:grpSpLocks/>
          </p:cNvGrpSpPr>
          <p:nvPr/>
        </p:nvGrpSpPr>
        <p:grpSpPr bwMode="auto">
          <a:xfrm>
            <a:off x="1688712" y="3507669"/>
            <a:ext cx="3020628" cy="646331"/>
            <a:chOff x="841377" y="3327105"/>
            <a:chExt cx="1492011" cy="647407"/>
          </a:xfrm>
        </p:grpSpPr>
        <p:sp>
          <p:nvSpPr>
            <p:cNvPr id="11" name="Text Box 23">
              <a:extLst>
                <a:ext uri="{FF2B5EF4-FFF2-40B4-BE49-F238E27FC236}">
                  <a16:creationId xmlns="" xmlns:a16="http://schemas.microsoft.com/office/drawing/2014/main" id="{4B5CABFD-D404-434A-AEC2-31FA27AC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7" y="3327105"/>
              <a:ext cx="1492011" cy="647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0000FF"/>
                  </a:solidFill>
                </a:rPr>
                <a:t>抽象方法：用斜体表示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="" xmlns:a16="http://schemas.microsoft.com/office/drawing/2014/main" id="{AA698C1C-97D5-45F2-943E-D449162C2D5F}"/>
                </a:ext>
              </a:extLst>
            </p:cNvPr>
            <p:cNvCxnSpPr/>
            <p:nvPr/>
          </p:nvCxnSpPr>
          <p:spPr>
            <a:xfrm>
              <a:off x="2077359" y="3511618"/>
              <a:ext cx="23098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23">
            <a:extLst>
              <a:ext uri="{FF2B5EF4-FFF2-40B4-BE49-F238E27FC236}">
                <a16:creationId xmlns="" xmlns:a16="http://schemas.microsoft.com/office/drawing/2014/main" id="{C9EC0D61-BA63-4977-A2A1-23A92A49A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1419" y="2917804"/>
            <a:ext cx="2545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抽象类名</a:t>
            </a:r>
            <a:r>
              <a:rPr lang="zh-CN" altLang="en-US" sz="1800" dirty="0" smtClean="0">
                <a:solidFill>
                  <a:srgbClr val="0000FF"/>
                </a:solidFill>
              </a:rPr>
              <a:t>：</a:t>
            </a:r>
            <a:endParaRPr lang="en-US" altLang="zh-CN" sz="18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FF"/>
                </a:solidFill>
              </a:rPr>
              <a:t>用</a:t>
            </a:r>
            <a:r>
              <a:rPr lang="zh-CN" altLang="en-US" sz="1800" dirty="0">
                <a:solidFill>
                  <a:srgbClr val="0000FF"/>
                </a:solidFill>
              </a:rPr>
              <a:t>斜体表示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C464582A-57E7-4FCD-8E9F-0A746BE665DA}"/>
              </a:ext>
            </a:extLst>
          </p:cNvPr>
          <p:cNvCxnSpPr/>
          <p:nvPr/>
        </p:nvCxnSpPr>
        <p:spPr bwMode="auto">
          <a:xfrm flipH="1">
            <a:off x="8405970" y="3240970"/>
            <a:ext cx="479218" cy="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ED86EA8B-2C20-479F-ADEC-69F325B2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007" y="3240970"/>
            <a:ext cx="3311078" cy="2666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000" b="1" i="1" dirty="0">
              <a:latin typeface="+mn-lt"/>
              <a:ea typeface="微软雅黑" pitchFamily="34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C86874A7-FECB-4725-85C3-14E24491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007" y="4957249"/>
            <a:ext cx="3311078" cy="2666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000" b="1" i="1" dirty="0">
              <a:latin typeface="+mn-lt"/>
              <a:ea typeface="微软雅黑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36313A8-05B5-490C-9AF0-ED3B5A740ACF}"/>
              </a:ext>
            </a:extLst>
          </p:cNvPr>
          <p:cNvSpPr txBox="1"/>
          <p:nvPr/>
        </p:nvSpPr>
        <p:spPr>
          <a:xfrm>
            <a:off x="1688711" y="4670095"/>
            <a:ext cx="3157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表示方式：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使用带空心三角箭头的实线表示，箭头指向父类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C464582A-57E7-4FCD-8E9F-0A746BE665DA}"/>
              </a:ext>
            </a:extLst>
          </p:cNvPr>
          <p:cNvCxnSpPr/>
          <p:nvPr/>
        </p:nvCxnSpPr>
        <p:spPr bwMode="auto">
          <a:xfrm flipH="1">
            <a:off x="8430966" y="5341729"/>
            <a:ext cx="479217" cy="1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2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2DAC69B-044F-4B56-A68E-CD3B86F7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类之间</a:t>
            </a:r>
            <a:r>
              <a:rPr lang="zh-CN" altLang="en-US" dirty="0" smtClean="0">
                <a:solidFill>
                  <a:srgbClr val="0000FF"/>
                </a:solidFill>
              </a:rPr>
              <a:t>的六种</a:t>
            </a:r>
            <a:r>
              <a:rPr lang="zh-CN" altLang="en-US" dirty="0">
                <a:solidFill>
                  <a:srgbClr val="0000FF"/>
                </a:solidFill>
              </a:rPr>
              <a:t>关系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实现关系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EE84B7D-8F17-448A-AFB9-6F736843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实现关系也是一种继承关系，</a:t>
            </a:r>
            <a:r>
              <a:rPr lang="zh-CN" altLang="en-US" dirty="0">
                <a:solidFill>
                  <a:srgbClr val="0000FF"/>
                </a:solidFill>
              </a:rPr>
              <a:t>表示类是接口所有特征和行为的</a:t>
            </a:r>
            <a:r>
              <a:rPr lang="zh-CN" altLang="en-US" dirty="0" smtClean="0">
                <a:solidFill>
                  <a:srgbClr val="0000FF"/>
                </a:solidFill>
              </a:rPr>
              <a:t>实现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6099C23-AFAF-4FF9-8C8D-4F082AB05042}"/>
              </a:ext>
            </a:extLst>
          </p:cNvPr>
          <p:cNvSpPr txBox="1"/>
          <p:nvPr/>
        </p:nvSpPr>
        <p:spPr>
          <a:xfrm>
            <a:off x="710986" y="3656587"/>
            <a:ext cx="3812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实现关系表示方式：</a:t>
            </a:r>
            <a:r>
              <a:rPr lang="zh-CN" altLang="en-US" dirty="0">
                <a:solidFill>
                  <a:srgbClr val="0000FF"/>
                </a:solidFill>
              </a:rPr>
              <a:t>使用带三角箭头的虚线表示，箭头指向接口类。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1103C0D-889F-46F4-8C30-5A5E885CE0B8}"/>
              </a:ext>
            </a:extLst>
          </p:cNvPr>
          <p:cNvSpPr txBox="1"/>
          <p:nvPr/>
        </p:nvSpPr>
        <p:spPr>
          <a:xfrm>
            <a:off x="7747001" y="2776022"/>
            <a:ext cx="250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>
                <a:solidFill>
                  <a:srgbClr val="0000FF"/>
                </a:solidFill>
              </a:rPr>
              <a:t>鼠标事件的监听接口类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1438AF46-46B3-429B-A30F-AB7EDA88EB13}"/>
              </a:ext>
            </a:extLst>
          </p:cNvPr>
          <p:cNvSpPr txBox="1"/>
          <p:nvPr/>
        </p:nvSpPr>
        <p:spPr>
          <a:xfrm>
            <a:off x="2554478" y="5961994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Button</a:t>
            </a:r>
            <a:r>
              <a:rPr lang="zh-CN" altLang="en-US" dirty="0"/>
              <a:t>控件类和</a:t>
            </a:r>
            <a:r>
              <a:rPr lang="en-US" altLang="zh-CN" dirty="0" err="1"/>
              <a:t>ListView</a:t>
            </a:r>
            <a:r>
              <a:rPr lang="zh-CN" altLang="en-US" dirty="0"/>
              <a:t>控件类都是鼠标监听事件的实现类。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FA5450E4-C113-429F-8749-5EDC5726592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70935" y="2960688"/>
            <a:ext cx="37606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4387" y="2198688"/>
            <a:ext cx="2603501" cy="161925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6776" y="2505075"/>
            <a:ext cx="2551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iMouseEventListener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68888" y="2241550"/>
            <a:ext cx="168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&lt;&lt;interface&gt;&gt;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624388" y="2822575"/>
            <a:ext cx="26035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676776" y="2960688"/>
            <a:ext cx="1419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+mouseUp()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676776" y="3225800"/>
            <a:ext cx="1725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+mouseDown()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676776" y="3489325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+mouseMove()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4624388" y="2917825"/>
            <a:ext cx="26035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987801" y="4483100"/>
            <a:ext cx="1827212" cy="135413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433888" y="4525963"/>
            <a:ext cx="911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Button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3987800" y="4841218"/>
            <a:ext cx="1827214" cy="2245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041776" y="4979988"/>
            <a:ext cx="1419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+mouseUp()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4041776" y="5245100"/>
            <a:ext cx="1725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+mouseDown()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041776" y="5510213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+mouseMove()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987800" y="4938713"/>
            <a:ext cx="1827214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6275387" y="4483100"/>
            <a:ext cx="1778001" cy="135413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624638" y="4525963"/>
            <a:ext cx="1111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ListView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275388" y="4841218"/>
            <a:ext cx="1778000" cy="2245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6327776" y="4979988"/>
            <a:ext cx="1419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+mouseUp()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6327776" y="5245100"/>
            <a:ext cx="1725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+mouseDown()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6327776" y="5510213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+mouseMove()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6275388" y="4938713"/>
            <a:ext cx="17780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等腰三角形 38"/>
          <p:cNvSpPr/>
          <p:nvPr/>
        </p:nvSpPr>
        <p:spPr bwMode="auto">
          <a:xfrm>
            <a:off x="5608639" y="3827135"/>
            <a:ext cx="222203" cy="214312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1" name="肘形连接符 40"/>
          <p:cNvCxnSpPr>
            <a:stCxn id="18" idx="0"/>
            <a:endCxn id="39" idx="3"/>
          </p:cNvCxnSpPr>
          <p:nvPr/>
        </p:nvCxnSpPr>
        <p:spPr>
          <a:xfrm rot="5400000" flipH="1" flipV="1">
            <a:off x="5089748" y="3853107"/>
            <a:ext cx="441653" cy="818334"/>
          </a:xfrm>
          <a:prstGeom prst="bentConnector3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6" idx="0"/>
          </p:cNvCxnSpPr>
          <p:nvPr/>
        </p:nvCxnSpPr>
        <p:spPr>
          <a:xfrm rot="16200000" flipV="1">
            <a:off x="6329282" y="3647994"/>
            <a:ext cx="220826" cy="1449386"/>
          </a:xfrm>
          <a:prstGeom prst="bentConnector2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C9558F-B5A7-42E4-B8CF-8E15B0B6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类之间</a:t>
            </a:r>
            <a:r>
              <a:rPr lang="zh-CN" altLang="en-US" dirty="0" smtClean="0">
                <a:solidFill>
                  <a:srgbClr val="0000FF"/>
                </a:solidFill>
              </a:rPr>
              <a:t>的六种</a:t>
            </a:r>
            <a:r>
              <a:rPr lang="zh-CN" altLang="en-US" dirty="0">
                <a:solidFill>
                  <a:srgbClr val="0000FF"/>
                </a:solidFill>
              </a:rPr>
              <a:t>关系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依赖关系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650681B-39DE-422C-A0DC-526ACFCF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两</a:t>
            </a:r>
            <a:r>
              <a:rPr lang="zh-CN" altLang="en-US" dirty="0"/>
              <a:t>个相对独立的对象，当一个对象负责构造另一个对象的实例，或者依赖另一个对象的服务时，这两个对象之间主要体现为依赖</a:t>
            </a:r>
            <a:r>
              <a:rPr lang="zh-CN" altLang="en-US" dirty="0" smtClean="0"/>
              <a:t>关系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在</a:t>
            </a:r>
            <a:r>
              <a:rPr lang="zh-CN" altLang="en-US" dirty="0"/>
              <a:t>设计类时，尽量</a:t>
            </a:r>
            <a:r>
              <a:rPr lang="zh-CN" altLang="en-US" dirty="0">
                <a:solidFill>
                  <a:srgbClr val="0000FF"/>
                </a:solidFill>
              </a:rPr>
              <a:t>避免</a:t>
            </a:r>
            <a:r>
              <a:rPr lang="zh-CN" altLang="en-US" dirty="0" smtClean="0">
                <a:solidFill>
                  <a:srgbClr val="0000FF"/>
                </a:solidFill>
              </a:rPr>
              <a:t>双向依赖</a:t>
            </a:r>
            <a:endParaRPr lang="en-US" altLang="zh-CN" dirty="0">
              <a:solidFill>
                <a:srgbClr val="0000FF"/>
              </a:solidFill>
            </a:endParaRPr>
          </a:p>
          <a:p>
            <a:pPr lvl="1"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lvl="1" algn="just"/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FDC005E0-5317-45C5-B407-F578318098FC}"/>
              </a:ext>
            </a:extLst>
          </p:cNvPr>
          <p:cNvSpPr txBox="1"/>
          <p:nvPr/>
        </p:nvSpPr>
        <p:spPr>
          <a:xfrm>
            <a:off x="2991427" y="3572132"/>
            <a:ext cx="6524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表示方式：带箭头的虚线，指向被使用者或者被创建者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991427" y="2774682"/>
            <a:ext cx="5301673" cy="812800"/>
            <a:chOff x="2216727" y="2660382"/>
            <a:chExt cx="5301673" cy="812800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26212B23-D9CD-417D-8812-E72A9B260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58" t="11629" r="66146" b="31481"/>
            <a:stretch/>
          </p:blipFill>
          <p:spPr>
            <a:xfrm>
              <a:off x="2216727" y="2660382"/>
              <a:ext cx="2004291" cy="8128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26212B23-D9CD-417D-8812-E72A9B260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298" t="12275" r="22919" b="32776"/>
            <a:stretch/>
          </p:blipFill>
          <p:spPr>
            <a:xfrm>
              <a:off x="6326909" y="2670343"/>
              <a:ext cx="1191491" cy="785092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 flipV="1">
              <a:off x="4221018" y="3062889"/>
              <a:ext cx="2105891" cy="38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2991427" y="3997447"/>
            <a:ext cx="6524997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依赖关系可以通过三种方式来实现：</a:t>
            </a:r>
            <a:endParaRPr lang="en-US" altLang="zh-CN" sz="20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spcBef>
                <a:spcPts val="672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某个类的方法使用另一个类的对象作为参数（如上图）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spcBef>
                <a:spcPts val="672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在一个类的方法中将另一个类的对象作为其局部变量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spcBef>
                <a:spcPts val="672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在一个类的方法中调用另一个类的静态方法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1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36B0F92-87EA-469E-92A3-9621C0A2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依赖关系的理解</a:t>
            </a:r>
            <a:endParaRPr lang="en-US" altLang="zh-CN" dirty="0"/>
          </a:p>
          <a:p>
            <a:pPr lvl="1" algn="just"/>
            <a:r>
              <a:rPr lang="zh-CN" altLang="en-US" dirty="0"/>
              <a:t>可以将依赖关系理解为一种使用的关系，即“</a:t>
            </a:r>
            <a:r>
              <a:rPr lang="en-US" altLang="zh-CN" dirty="0"/>
              <a:t>Use-a”</a:t>
            </a:r>
            <a:r>
              <a:rPr lang="zh-CN" altLang="en-US" dirty="0"/>
              <a:t>的关系。</a:t>
            </a:r>
            <a:endParaRPr lang="en-US" altLang="zh-CN" dirty="0"/>
          </a:p>
          <a:p>
            <a:pPr lvl="1" algn="just"/>
            <a:r>
              <a:rPr lang="zh-CN" altLang="en-US" dirty="0"/>
              <a:t>再简单一点理解，类 </a:t>
            </a:r>
            <a:r>
              <a:rPr lang="en-US" altLang="zh-CN" dirty="0"/>
              <a:t>A </a:t>
            </a:r>
            <a:r>
              <a:rPr lang="zh-CN" altLang="en-US" dirty="0"/>
              <a:t>使用到了类 </a:t>
            </a:r>
            <a:r>
              <a:rPr lang="en-US" altLang="zh-CN" dirty="0"/>
              <a:t>B</a:t>
            </a:r>
            <a:r>
              <a:rPr lang="zh-CN" altLang="en-US" dirty="0"/>
              <a:t>，并且这种使用关系具有</a:t>
            </a:r>
            <a:r>
              <a:rPr lang="zh-CN" altLang="en-US" dirty="0">
                <a:solidFill>
                  <a:srgbClr val="0000FF"/>
                </a:solidFill>
              </a:rPr>
              <a:t>偶然性，临时性，是非常弱的关系</a:t>
            </a:r>
            <a:r>
              <a:rPr lang="zh-CN" altLang="en-US" dirty="0"/>
              <a:t>，但是 </a:t>
            </a:r>
            <a:r>
              <a:rPr lang="en-US" altLang="zh-CN" dirty="0"/>
              <a:t>B </a:t>
            </a:r>
            <a:r>
              <a:rPr lang="zh-CN" altLang="en-US" dirty="0"/>
              <a:t>类中的变化会影响到类 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lvl="1" algn="just"/>
            <a:r>
              <a:rPr lang="zh-CN" altLang="en-US" dirty="0" smtClean="0"/>
              <a:t>如上</a:t>
            </a:r>
            <a:r>
              <a:rPr lang="zh-CN" altLang="en-US" dirty="0"/>
              <a:t>图，班车司机开着班车接送公司员工上下班，每天班车可能不同，但是班车司机只是一个司机，公司给配哪辆班车，司机就使用哪辆班车接送员工。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93C7D5-B4BD-41A6-9143-2BE373F7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类之间</a:t>
            </a:r>
            <a:r>
              <a:rPr lang="zh-CN" altLang="en-US" dirty="0" smtClean="0">
                <a:solidFill>
                  <a:srgbClr val="0000FF"/>
                </a:solidFill>
              </a:rPr>
              <a:t>的六种</a:t>
            </a:r>
            <a:r>
              <a:rPr lang="zh-CN" altLang="en-US" dirty="0">
                <a:solidFill>
                  <a:srgbClr val="0000FF"/>
                </a:solidFill>
              </a:rPr>
              <a:t>关系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依赖关系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1D78E19-8C1B-47EF-9AEC-507BF1D1CD08}"/>
              </a:ext>
            </a:extLst>
          </p:cNvPr>
          <p:cNvSpPr txBox="1"/>
          <p:nvPr/>
        </p:nvSpPr>
        <p:spPr>
          <a:xfrm>
            <a:off x="3952525" y="4536601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F2B26D3-CB31-465F-B1B3-C024DC87A0A5}"/>
              </a:ext>
            </a:extLst>
          </p:cNvPr>
          <p:cNvSpPr txBox="1"/>
          <p:nvPr/>
        </p:nvSpPr>
        <p:spPr>
          <a:xfrm>
            <a:off x="8222138" y="4569938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7DF6A5C-FAE0-46B3-BD0C-A9B8311786B8}"/>
              </a:ext>
            </a:extLst>
          </p:cNvPr>
          <p:cNvSpPr txBox="1"/>
          <p:nvPr/>
        </p:nvSpPr>
        <p:spPr>
          <a:xfrm>
            <a:off x="6070490" y="3712645"/>
            <a:ext cx="115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use-a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75567" y="3605892"/>
            <a:ext cx="6108133" cy="966108"/>
            <a:chOff x="2091147" y="2656489"/>
            <a:chExt cx="5427253" cy="812800"/>
          </a:xfrm>
        </p:grpSpPr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26212B23-D9CD-417D-8812-E72A9B260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58" t="11629" r="66146" b="31481"/>
            <a:stretch/>
          </p:blipFill>
          <p:spPr>
            <a:xfrm>
              <a:off x="2091147" y="2656489"/>
              <a:ext cx="2004291" cy="8128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26212B23-D9CD-417D-8812-E72A9B260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298" t="12275" r="22919" b="32776"/>
            <a:stretch/>
          </p:blipFill>
          <p:spPr>
            <a:xfrm>
              <a:off x="6326909" y="2670343"/>
              <a:ext cx="1191491" cy="785092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>
              <a:stCxn id="11" idx="3"/>
              <a:endCxn id="12" idx="1"/>
            </p:cNvCxnSpPr>
            <p:nvPr/>
          </p:nvCxnSpPr>
          <p:spPr>
            <a:xfrm>
              <a:off x="4095438" y="3062889"/>
              <a:ext cx="22314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1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5A6751-3C48-44B8-8CAC-E2ED8EAF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类之间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/>
              <a:t>六</a:t>
            </a:r>
            <a:r>
              <a:rPr lang="zh-CN" altLang="en-US" dirty="0" smtClean="0">
                <a:solidFill>
                  <a:srgbClr val="0000FF"/>
                </a:solidFill>
              </a:rPr>
              <a:t>种</a:t>
            </a:r>
            <a:r>
              <a:rPr lang="zh-CN" altLang="en-US" dirty="0">
                <a:solidFill>
                  <a:srgbClr val="0000FF"/>
                </a:solidFill>
              </a:rPr>
              <a:t>关系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关联关系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1D2879-CC0B-495F-9A38-701CA28C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对于两个相对独立的对象，当一个对象与另一个对象存在固定的对应关系时，这两个对象之间为关联关系。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07A7714E-E1D2-43BA-A876-0FB349741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66" b="34454"/>
          <a:stretch/>
        </p:blipFill>
        <p:spPr>
          <a:xfrm>
            <a:off x="1093304" y="2388538"/>
            <a:ext cx="4513392" cy="10673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B2B6F91C-311E-4841-9797-61FBCD5EFE5B}"/>
              </a:ext>
            </a:extLst>
          </p:cNvPr>
          <p:cNvSpPr txBox="1"/>
          <p:nvPr/>
        </p:nvSpPr>
        <p:spPr>
          <a:xfrm>
            <a:off x="1093304" y="3510637"/>
            <a:ext cx="4734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）单向关联：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当中使用了类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是作为类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的成员变量。使用带普通箭头的实心线表示，指向被拥有者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B27634D-001E-4BCC-A151-2CB084BF80AF}"/>
              </a:ext>
            </a:extLst>
          </p:cNvPr>
          <p:cNvSpPr txBox="1"/>
          <p:nvPr/>
        </p:nvSpPr>
        <p:spPr>
          <a:xfrm>
            <a:off x="6096000" y="3510635"/>
            <a:ext cx="53285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）双向关联：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当中使用了类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作为成员变量，同时类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中也使用了类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作为成员变量。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可以使用有两个箭头或者没有箭头实心线表示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2F8F21B2-151B-41CA-9829-DBCA22F20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92" b="28251"/>
          <a:stretch/>
        </p:blipFill>
        <p:spPr>
          <a:xfrm>
            <a:off x="1646611" y="4330445"/>
            <a:ext cx="2833288" cy="155590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5D256986-ABF3-4560-9A73-5C5F6983F929}"/>
              </a:ext>
            </a:extLst>
          </p:cNvPr>
          <p:cNvSpPr txBox="1"/>
          <p:nvPr/>
        </p:nvSpPr>
        <p:spPr>
          <a:xfrm>
            <a:off x="1093304" y="5987139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）自关联：</a:t>
            </a:r>
            <a:r>
              <a:rPr lang="zh-CN" altLang="en-US" dirty="0">
                <a:solidFill>
                  <a:schemeClr val="tx1"/>
                </a:solidFill>
              </a:rPr>
              <a:t>自己包含自己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EEE905EA-15A6-4476-9E06-91ACB9A00B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742" b="31299"/>
          <a:stretch/>
        </p:blipFill>
        <p:spPr>
          <a:xfrm>
            <a:off x="5899812" y="2322248"/>
            <a:ext cx="5871744" cy="114138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44F7BC1C-9B2E-4365-B18A-8A48E4BCFA86}"/>
              </a:ext>
            </a:extLst>
          </p:cNvPr>
          <p:cNvSpPr txBox="1"/>
          <p:nvPr/>
        </p:nvSpPr>
        <p:spPr>
          <a:xfrm>
            <a:off x="4775201" y="5108397"/>
            <a:ext cx="6807200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>
            <a:noAutofit/>
          </a:bodyPr>
          <a:lstStyle/>
          <a:p>
            <a:pPr algn="just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关联关系是两个类一种强的依赖关系，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与依赖关系中的偶然性不同，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关联关系是长期性的。可以理解为一种拥有或者对应关系，称作为“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Has-a”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3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63C5F9-F148-46F6-8884-88ABD451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类之间</a:t>
            </a:r>
            <a:r>
              <a:rPr lang="zh-CN" altLang="en-US" dirty="0" smtClean="0">
                <a:solidFill>
                  <a:srgbClr val="0000FF"/>
                </a:solidFill>
              </a:rPr>
              <a:t>的六种</a:t>
            </a:r>
            <a:r>
              <a:rPr lang="zh-CN" altLang="en-US" dirty="0">
                <a:solidFill>
                  <a:srgbClr val="0000FF"/>
                </a:solidFill>
              </a:rPr>
              <a:t>关系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关联关系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1238ABF-FFBA-4513-BD73-156BB228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关联名、端点名（角色）及多重性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="" xmlns:a16="http://schemas.microsoft.com/office/drawing/2014/main" id="{93718656-2F79-4995-8BDF-EEB3A233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71" y="2742182"/>
            <a:ext cx="2789237" cy="527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08000" rIns="0" bIns="10800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PlanAnalyst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="" xmlns:a16="http://schemas.microsoft.com/office/drawing/2014/main" id="{A153254D-1FA4-4467-BE3D-B951761C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71" y="3270819"/>
            <a:ext cx="2789237" cy="579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 b="1" i="1"/>
          </a:p>
        </p:txBody>
      </p:sp>
      <p:sp>
        <p:nvSpPr>
          <p:cNvPr id="6" name="Rectangle 31">
            <a:extLst>
              <a:ext uri="{FF2B5EF4-FFF2-40B4-BE49-F238E27FC236}">
                <a16:creationId xmlns="" xmlns:a16="http://schemas.microsoft.com/office/drawing/2014/main" id="{940B47DC-5272-459A-BB14-E404C19F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220" y="5560563"/>
            <a:ext cx="2660650" cy="3077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tIns="0" rIns="72000" bIns="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PlanMatrics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="" xmlns:a16="http://schemas.microsoft.com/office/drawing/2014/main" id="{D2C7B8F6-2830-4738-A9CB-764684CB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220" y="5855495"/>
            <a:ext cx="2660650" cy="307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 b="1" i="1"/>
          </a:p>
        </p:txBody>
      </p:sp>
      <p:sp>
        <p:nvSpPr>
          <p:cNvPr id="8" name="Line 33">
            <a:extLst>
              <a:ext uri="{FF2B5EF4-FFF2-40B4-BE49-F238E27FC236}">
                <a16:creationId xmlns="" xmlns:a16="http://schemas.microsoft.com/office/drawing/2014/main" id="{DCFBE226-90CE-44AC-A0C6-25262F57CB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1164" y="3953169"/>
            <a:ext cx="13678" cy="157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35">
            <a:extLst>
              <a:ext uri="{FF2B5EF4-FFF2-40B4-BE49-F238E27FC236}">
                <a16:creationId xmlns="" xmlns:a16="http://schemas.microsoft.com/office/drawing/2014/main" id="{0FBA5E74-BB1C-4D8A-803E-90593313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46" y="3993133"/>
            <a:ext cx="97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1..2</a:t>
            </a:r>
          </a:p>
        </p:txBody>
      </p:sp>
      <p:sp>
        <p:nvSpPr>
          <p:cNvPr id="10" name="Text Box 36">
            <a:extLst>
              <a:ext uri="{FF2B5EF4-FFF2-40B4-BE49-F238E27FC236}">
                <a16:creationId xmlns="" xmlns:a16="http://schemas.microsoft.com/office/drawing/2014/main" id="{6C49C524-DD5C-4E5E-9A4D-37A853666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46" y="5149675"/>
            <a:ext cx="487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1..*</a:t>
            </a:r>
          </a:p>
        </p:txBody>
      </p:sp>
      <p:sp>
        <p:nvSpPr>
          <p:cNvPr id="11" name="Line 37">
            <a:extLst>
              <a:ext uri="{FF2B5EF4-FFF2-40B4-BE49-F238E27FC236}">
                <a16:creationId xmlns="" xmlns:a16="http://schemas.microsoft.com/office/drawing/2014/main" id="{91B5317C-8445-4F89-A836-E0E674AE2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5520" y="302158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8">
            <a:extLst>
              <a:ext uri="{FF2B5EF4-FFF2-40B4-BE49-F238E27FC236}">
                <a16:creationId xmlns="" xmlns:a16="http://schemas.microsoft.com/office/drawing/2014/main" id="{2028C83D-6733-4AA4-87FE-ABBA96279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520" y="3021583"/>
            <a:ext cx="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9">
            <a:extLst>
              <a:ext uri="{FF2B5EF4-FFF2-40B4-BE49-F238E27FC236}">
                <a16:creationId xmlns="" xmlns:a16="http://schemas.microsoft.com/office/drawing/2014/main" id="{286B3096-5DAE-4E8A-A455-1458E8DF7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520" y="367404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40">
            <a:extLst>
              <a:ext uri="{FF2B5EF4-FFF2-40B4-BE49-F238E27FC236}">
                <a16:creationId xmlns="" xmlns:a16="http://schemas.microsoft.com/office/drawing/2014/main" id="{3D116C77-8493-4994-8066-D1F7B5DC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696" y="2696145"/>
            <a:ext cx="319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*</a:t>
            </a:r>
          </a:p>
        </p:txBody>
      </p:sp>
      <p:sp>
        <p:nvSpPr>
          <p:cNvPr id="15" name="Text Box 41">
            <a:extLst>
              <a:ext uri="{FF2B5EF4-FFF2-40B4-BE49-F238E27FC236}">
                <a16:creationId xmlns="" xmlns:a16="http://schemas.microsoft.com/office/drawing/2014/main" id="{286BBEA6-8BDD-493C-9102-0FC314BE7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920" y="3748658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0..1</a:t>
            </a:r>
          </a:p>
        </p:txBody>
      </p:sp>
      <p:sp>
        <p:nvSpPr>
          <p:cNvPr id="16" name="Text Box 34">
            <a:extLst>
              <a:ext uri="{FF2B5EF4-FFF2-40B4-BE49-F238E27FC236}">
                <a16:creationId xmlns="" xmlns:a16="http://schemas.microsoft.com/office/drawing/2014/main" id="{265606A0-B036-4832-B57A-1CD5F4DF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476" y="4579416"/>
            <a:ext cx="1223963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analyzes</a:t>
            </a:r>
          </a:p>
        </p:txBody>
      </p:sp>
      <p:grpSp>
        <p:nvGrpSpPr>
          <p:cNvPr id="17" name="组合 32">
            <a:extLst>
              <a:ext uri="{FF2B5EF4-FFF2-40B4-BE49-F238E27FC236}">
                <a16:creationId xmlns="" xmlns:a16="http://schemas.microsoft.com/office/drawing/2014/main" id="{CD5F0BF1-C04B-4F8F-A5DA-AB57EECAF24E}"/>
              </a:ext>
            </a:extLst>
          </p:cNvPr>
          <p:cNvGrpSpPr>
            <a:grpSpLocks/>
          </p:cNvGrpSpPr>
          <p:nvPr/>
        </p:nvGrpSpPr>
        <p:grpSpPr bwMode="auto">
          <a:xfrm>
            <a:off x="6543408" y="4794284"/>
            <a:ext cx="1630874" cy="369332"/>
            <a:chOff x="5727644" y="3411665"/>
            <a:chExt cx="1631518" cy="368737"/>
          </a:xfrm>
        </p:grpSpPr>
        <p:sp>
          <p:nvSpPr>
            <p:cNvPr id="18" name="矩形 19">
              <a:extLst>
                <a:ext uri="{FF2B5EF4-FFF2-40B4-BE49-F238E27FC236}">
                  <a16:creationId xmlns="" xmlns:a16="http://schemas.microsoft.com/office/drawing/2014/main" id="{D00A32D7-A64E-4601-99D4-F7F6B524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695" y="3411665"/>
              <a:ext cx="946467" cy="36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0000FF"/>
                  </a:solidFill>
                </a:rPr>
                <a:t>关联名</a:t>
              </a:r>
              <a:r>
                <a:rPr lang="en-US" altLang="zh-CN" sz="1800" dirty="0">
                  <a:solidFill>
                    <a:srgbClr val="0000FF"/>
                  </a:solidFill>
                </a:rPr>
                <a:t> </a:t>
              </a:r>
              <a:endParaRPr lang="zh-CN" altLang="en-US" sz="1800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A9016A35-A089-4E1B-B8EF-39F54B75E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7644" y="3569102"/>
              <a:ext cx="71625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78CDFB-D71F-46AC-B9AC-D9D3DDCD8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88" y="267011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关联端点名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61F95195-22B3-41CD-97D1-2BAE34C3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88" y="364654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关联端点名</a:t>
            </a:r>
          </a:p>
        </p:txBody>
      </p:sp>
      <p:sp>
        <p:nvSpPr>
          <p:cNvPr id="22" name="矩形 26">
            <a:extLst>
              <a:ext uri="{FF2B5EF4-FFF2-40B4-BE49-F238E27FC236}">
                <a16:creationId xmlns="" xmlns:a16="http://schemas.microsoft.com/office/drawing/2014/main" id="{52E6B12E-86EE-46A6-A11A-5BA507A9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496" y="3140644"/>
            <a:ext cx="852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leads</a:t>
            </a:r>
            <a:endParaRPr lang="zh-CN" altLang="en-US" sz="2000" b="1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7EB648CF-D25C-4E2E-862E-B76FADE3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53" y="3142973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关联名</a:t>
            </a:r>
          </a:p>
        </p:txBody>
      </p:sp>
      <p:sp>
        <p:nvSpPr>
          <p:cNvPr id="28" name="矩形 19">
            <a:extLst>
              <a:ext uri="{FF2B5EF4-FFF2-40B4-BE49-F238E27FC236}">
                <a16:creationId xmlns="" xmlns:a16="http://schemas.microsoft.com/office/drawing/2014/main" id="{0BDB0C97-EBFF-4877-8F61-F2AFBEF8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548" y="469097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关联重数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="" xmlns:a16="http://schemas.microsoft.com/office/drawing/2014/main" id="{92F291EB-40F2-4D72-9929-8E6AA7BABA51}"/>
              </a:ext>
            </a:extLst>
          </p:cNvPr>
          <p:cNvCxnSpPr/>
          <p:nvPr/>
        </p:nvCxnSpPr>
        <p:spPr bwMode="auto">
          <a:xfrm flipV="1">
            <a:off x="4358121" y="4062637"/>
            <a:ext cx="484188" cy="57308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EAFE66E3-2A2A-486E-91B0-49E951EF91B1}"/>
              </a:ext>
            </a:extLst>
          </p:cNvPr>
          <p:cNvCxnSpPr/>
          <p:nvPr/>
        </p:nvCxnSpPr>
        <p:spPr bwMode="auto">
          <a:xfrm flipH="1" flipV="1">
            <a:off x="3542942" y="4050731"/>
            <a:ext cx="539839" cy="5849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">
            <a:extLst>
              <a:ext uri="{FF2B5EF4-FFF2-40B4-BE49-F238E27FC236}">
                <a16:creationId xmlns="" xmlns:a16="http://schemas.microsoft.com/office/drawing/2014/main" id="{A5815F54-18C6-4BE5-A2FD-ED681869B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557" y="5640150"/>
            <a:ext cx="53364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关联名链接两个类，代表两个类的语义链接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6D31CE2C-73C7-4E8A-B6FF-EF603976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557" y="3855020"/>
            <a:ext cx="45500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关联重数放在目标端，说明每个实例与目标实例的链接个数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4AE8884E-2B2C-4D83-A036-3FAC4E862E1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36529" y="4133328"/>
            <a:ext cx="410029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D09988C-C41B-450D-9DE3-EE95C067D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595" y="2627882"/>
            <a:ext cx="94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+staff 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7869913A-1ED5-48FE-9A24-145CF3FE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458" y="3637532"/>
            <a:ext cx="116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+leader 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D9A30D65-0F24-4BAE-A80D-7289E6A21B25}"/>
              </a:ext>
            </a:extLst>
          </p:cNvPr>
          <p:cNvCxnSpPr/>
          <p:nvPr/>
        </p:nvCxnSpPr>
        <p:spPr bwMode="auto">
          <a:xfrm>
            <a:off x="4358121" y="4930656"/>
            <a:ext cx="486140" cy="37682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576" y="1600201"/>
            <a:ext cx="2250885" cy="2067246"/>
          </a:xfrm>
          <a:prstGeom prst="rect">
            <a:avLst/>
          </a:prstGeom>
        </p:spPr>
      </p:pic>
      <p:sp>
        <p:nvSpPr>
          <p:cNvPr id="45" name="矩形 19">
            <a:extLst>
              <a:ext uri="{FF2B5EF4-FFF2-40B4-BE49-F238E27FC236}">
                <a16:creationId xmlns="" xmlns:a16="http://schemas.microsoft.com/office/drawing/2014/main" id="{0BDB0C97-EBFF-4877-8F61-F2AFBEF8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8" y="215608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关联重数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="" xmlns:a16="http://schemas.microsoft.com/office/drawing/2014/main" id="{92F291EB-40F2-4D72-9929-8E6AA7BABA51}"/>
              </a:ext>
            </a:extLst>
          </p:cNvPr>
          <p:cNvCxnSpPr>
            <a:endCxn id="14" idx="0"/>
          </p:cNvCxnSpPr>
          <p:nvPr/>
        </p:nvCxnSpPr>
        <p:spPr bwMode="auto">
          <a:xfrm flipH="1">
            <a:off x="3415240" y="2413343"/>
            <a:ext cx="551304" cy="2828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1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20" grpId="0"/>
      <p:bldP spid="21" grpId="0"/>
      <p:bldP spid="22" grpId="0"/>
      <p:bldP spid="23" grpId="0"/>
      <p:bldP spid="28" grpId="0"/>
      <p:bldP spid="31" grpId="0"/>
      <p:bldP spid="32" grpId="0"/>
      <p:bldP spid="34" grpId="0"/>
      <p:bldP spid="35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课程介绍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预备知识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类之间的六个关系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预备知识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软件设计的七个原则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5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5A6751-3C48-44B8-8CAC-E2ED8EAF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类之间</a:t>
            </a:r>
            <a:r>
              <a:rPr lang="zh-CN" altLang="en-US" dirty="0" smtClean="0">
                <a:solidFill>
                  <a:srgbClr val="0000FF"/>
                </a:solidFill>
              </a:rPr>
              <a:t>的六种</a:t>
            </a:r>
            <a:r>
              <a:rPr lang="zh-CN" altLang="en-US" dirty="0">
                <a:solidFill>
                  <a:srgbClr val="0000FF"/>
                </a:solidFill>
              </a:rPr>
              <a:t>关系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聚合关系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1D2879-CC0B-495F-9A38-701CA28C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聚合关系</a:t>
            </a:r>
            <a:r>
              <a:rPr lang="zh-CN" altLang="en-US" dirty="0"/>
              <a:t>属于关联关系的一种，耦合度强于关联，他们的代码表现是相同的，</a:t>
            </a:r>
            <a:r>
              <a:rPr lang="zh-CN" altLang="en-US" dirty="0">
                <a:solidFill>
                  <a:srgbClr val="FF0000"/>
                </a:solidFill>
              </a:rPr>
              <a:t>仅仅是在语义上有所区别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关联</a:t>
            </a:r>
            <a:r>
              <a:rPr lang="zh-CN" altLang="en-US" dirty="0"/>
              <a:t>关系的对象间是相互独立的；而聚合关系的对象之间存在着包容关系，</a:t>
            </a:r>
            <a:r>
              <a:rPr lang="zh-CN" altLang="en-US" dirty="0">
                <a:solidFill>
                  <a:srgbClr val="0000FF"/>
                </a:solidFill>
              </a:rPr>
              <a:t>聚合关系强调是“整体”包含“部分”，</a:t>
            </a:r>
            <a:r>
              <a:rPr lang="zh-CN" altLang="en-US" dirty="0">
                <a:solidFill>
                  <a:srgbClr val="FF0000"/>
                </a:solidFill>
              </a:rPr>
              <a:t>但是“部分”可以脱离“整体”而单独存在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上图中汽车包含了发动机，而发动机脱离了汽车也能单独存在。</a:t>
            </a:r>
          </a:p>
          <a:p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24E65D5-06D1-4B4E-972E-D66FA37A5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90" b="29109"/>
          <a:stretch/>
        </p:blipFill>
        <p:spPr>
          <a:xfrm>
            <a:off x="1736655" y="2624569"/>
            <a:ext cx="6362273" cy="18041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34312925-5E7A-494F-90AB-BF9F974ADAFD}"/>
              </a:ext>
            </a:extLst>
          </p:cNvPr>
          <p:cNvSpPr txBox="1"/>
          <p:nvPr/>
        </p:nvSpPr>
        <p:spPr>
          <a:xfrm>
            <a:off x="8770358" y="3203488"/>
            <a:ext cx="28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表示方式：带空心菱形的实心线，菱形指向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5A6751-3C48-44B8-8CAC-E2ED8EAF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类之间</a:t>
            </a:r>
            <a:r>
              <a:rPr lang="zh-CN" altLang="en-US" dirty="0" smtClean="0">
                <a:solidFill>
                  <a:srgbClr val="0000FF"/>
                </a:solidFill>
              </a:rPr>
              <a:t>的六种</a:t>
            </a:r>
            <a:r>
              <a:rPr lang="zh-CN" altLang="en-US" dirty="0">
                <a:solidFill>
                  <a:srgbClr val="0000FF"/>
                </a:solidFill>
              </a:rPr>
              <a:t>关系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组合关系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1D2879-CC0B-495F-9A38-701CA28C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组合关系</a:t>
            </a:r>
            <a:r>
              <a:rPr lang="zh-CN" altLang="en-US" dirty="0"/>
              <a:t>是比聚合关系还要强的关系，它要求普通的聚合关系中</a:t>
            </a:r>
            <a:r>
              <a:rPr lang="zh-CN" altLang="en-US" dirty="0">
                <a:solidFill>
                  <a:srgbClr val="0000FF"/>
                </a:solidFill>
              </a:rPr>
              <a:t>代表整体的对象负责代表部分的对象的生命周期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即“整体”负责“部分”的生命周期，他们之间是共生共死的，</a:t>
            </a:r>
            <a:r>
              <a:rPr lang="zh-CN" altLang="en-US" dirty="0">
                <a:solidFill>
                  <a:srgbClr val="0000FF"/>
                </a:solidFill>
              </a:rPr>
              <a:t>并且“部分”单独存在时没有任何意义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A4ADE84-4A03-43D5-B4AB-365D2E955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61" b="28229"/>
          <a:stretch/>
        </p:blipFill>
        <p:spPr>
          <a:xfrm>
            <a:off x="2525851" y="3394336"/>
            <a:ext cx="5525949" cy="19681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BF3E99F-A318-4B1C-A9CF-8941F1E5EFFD}"/>
              </a:ext>
            </a:extLst>
          </p:cNvPr>
          <p:cNvSpPr txBox="1"/>
          <p:nvPr/>
        </p:nvSpPr>
        <p:spPr>
          <a:xfrm>
            <a:off x="1123122" y="5421143"/>
            <a:ext cx="10459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表示方法：带实心菱形的实线，菱形指向整体。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以上类图表达：嘴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Mouth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是头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的一部分且不能脱离了头而单独存在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2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预备知识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软件设计</a:t>
            </a:r>
            <a:r>
              <a:rPr lang="zh-CN" altLang="en-US" dirty="0"/>
              <a:t>的七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Preliminary </a:t>
            </a:r>
            <a:r>
              <a:rPr lang="en-US" altLang="zh-CN" sz="2800" dirty="0"/>
              <a:t>knowledge-Seven Principles of Software Design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4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软件设计的七</a:t>
            </a:r>
            <a:r>
              <a:rPr lang="zh-CN" altLang="en-US" dirty="0" smtClean="0"/>
              <a:t>原则 </a:t>
            </a:r>
            <a:r>
              <a:rPr lang="en-US" altLang="zh-CN" dirty="0" smtClean="0"/>
              <a:t>- SRP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683895" y="2113826"/>
            <a:ext cx="10632440" cy="3025140"/>
            <a:chOff x="1077" y="3466"/>
            <a:chExt cx="16743" cy="3056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077" y="3617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7" name="组合 6"/>
            <p:cNvGrpSpPr/>
            <p:nvPr>
              <p:custDataLst>
                <p:tags r:id="rId4"/>
              </p:custDataLst>
            </p:nvPr>
          </p:nvGrpSpPr>
          <p:grpSpPr>
            <a:xfrm>
              <a:off x="16152" y="3466"/>
              <a:ext cx="1607" cy="240"/>
              <a:chOff x="12103" y="3344"/>
              <a:chExt cx="1607" cy="240"/>
            </a:xfrm>
          </p:grpSpPr>
          <p:sp>
            <p:nvSpPr>
              <p:cNvPr id="14" name="矩形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103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548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025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470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2956" y="6402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9" name="组合 8"/>
            <p:cNvGrpSpPr/>
            <p:nvPr>
              <p:custDataLst>
                <p:tags r:id="rId6"/>
              </p:custDataLst>
            </p:nvPr>
          </p:nvGrpSpPr>
          <p:grpSpPr>
            <a:xfrm>
              <a:off x="1077" y="6282"/>
              <a:ext cx="1607" cy="240"/>
              <a:chOff x="5368" y="6426"/>
              <a:chExt cx="1607" cy="240"/>
            </a:xfrm>
          </p:grpSpPr>
          <p:sp>
            <p:nvSpPr>
              <p:cNvPr id="10" name="矩形 9"/>
              <p:cNvSpPr/>
              <p:nvPr>
                <p:custDataLst>
                  <p:tags r:id="rId7"/>
                </p:custDataLst>
              </p:nvPr>
            </p:nvSpPr>
            <p:spPr>
              <a:xfrm>
                <a:off x="5368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5813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290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35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683895" y="2263301"/>
            <a:ext cx="10632440" cy="2806144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Font typeface="Wingdings 3" panose="05040102010807070707" charset="0"/>
              <a:buChar char="u"/>
            </a:pPr>
            <a:r>
              <a:rPr lang="zh-CN" altLang="en-US" sz="28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单一职责原则（Single Responsibility Principle，SRP）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一个类应该有且仅有一个引起它变化的原因，否则类应该被拆分（There should never be more than one reason for a class to change）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Font typeface="Wingdings 3" panose="05040102010807070707" charset="0"/>
              <a:buChar char="u"/>
            </a:pPr>
            <a:endParaRPr lang="zh-CN" altLang="en-US" sz="1800" b="1" spc="160" dirty="0">
              <a:solidFill>
                <a:srgbClr val="106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ctr"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spc="160" dirty="0">
                <a:solidFill>
                  <a:srgbClr val="106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每个类只负责自己的事情，而不是变成万能</a:t>
            </a:r>
          </a:p>
        </p:txBody>
      </p:sp>
    </p:spTree>
    <p:extLst>
      <p:ext uri="{BB962C8B-B14F-4D97-AF65-F5344CB8AC3E}">
        <p14:creationId xmlns:p14="http://schemas.microsoft.com/office/powerpoint/2010/main" val="19289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软件设计的七原则 </a:t>
            </a:r>
            <a:r>
              <a:rPr lang="en-US" altLang="zh-CN" dirty="0" smtClean="0"/>
              <a:t>- OCP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683895" y="2128347"/>
            <a:ext cx="10633075" cy="3188479"/>
            <a:chOff x="1077" y="3466"/>
            <a:chExt cx="16744" cy="3221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077" y="3617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7" name="组合 6"/>
            <p:cNvGrpSpPr/>
            <p:nvPr>
              <p:custDataLst>
                <p:tags r:id="rId4"/>
              </p:custDataLst>
            </p:nvPr>
          </p:nvGrpSpPr>
          <p:grpSpPr>
            <a:xfrm>
              <a:off x="16152" y="3466"/>
              <a:ext cx="1607" cy="240"/>
              <a:chOff x="12103" y="3344"/>
              <a:chExt cx="1607" cy="240"/>
            </a:xfrm>
          </p:grpSpPr>
          <p:sp>
            <p:nvSpPr>
              <p:cNvPr id="14" name="矩形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103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548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025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470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2956" y="6567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9" name="组合 8"/>
            <p:cNvGrpSpPr/>
            <p:nvPr>
              <p:custDataLst>
                <p:tags r:id="rId6"/>
              </p:custDataLst>
            </p:nvPr>
          </p:nvGrpSpPr>
          <p:grpSpPr>
            <a:xfrm>
              <a:off x="1077" y="6447"/>
              <a:ext cx="1607" cy="240"/>
              <a:chOff x="5368" y="6591"/>
              <a:chExt cx="1607" cy="240"/>
            </a:xfrm>
          </p:grpSpPr>
          <p:sp>
            <p:nvSpPr>
              <p:cNvPr id="10" name="矩形 9"/>
              <p:cNvSpPr/>
              <p:nvPr>
                <p:custDataLst>
                  <p:tags r:id="rId7"/>
                </p:custDataLst>
              </p:nvPr>
            </p:nvSpPr>
            <p:spPr>
              <a:xfrm>
                <a:off x="5368" y="6591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5813" y="6591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290" y="6591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35" y="6591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683895" y="2277814"/>
            <a:ext cx="10632440" cy="2920223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zh-CN" altLang="en-US" sz="28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开闭原则（Open Closed Principle，OCP）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软件实体应当</a:t>
            </a:r>
            <a:r>
              <a:rPr lang="zh-CN" altLang="en-US" sz="2000" spc="16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对扩展开放，对修改关闭</a:t>
            </a:r>
            <a:r>
              <a:rPr lang="zh-CN" altLang="en-US" sz="20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（Software entities should be open for extension，but closed for modification）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合成复用原则、里氏替换原则相辅相成，都是开闭原则的具体实现</a:t>
            </a:r>
            <a:r>
              <a:rPr lang="zh-CN" altLang="en-US" sz="2000" spc="1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规范</a:t>
            </a:r>
            <a:endParaRPr lang="zh-CN" altLang="en-US" sz="2000" spc="16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4288" y="4652787"/>
            <a:ext cx="3231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spcBef>
                <a:spcPts val="1200"/>
              </a:spcBef>
              <a:buSzPct val="100000"/>
            </a:pPr>
            <a:r>
              <a:rPr lang="zh-CN" altLang="en-US" sz="2000" b="1" spc="160" dirty="0">
                <a:solidFill>
                  <a:srgbClr val="106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扩展新类而不是修改旧类</a:t>
            </a:r>
          </a:p>
        </p:txBody>
      </p:sp>
    </p:spTree>
    <p:extLst>
      <p:ext uri="{BB962C8B-B14F-4D97-AF65-F5344CB8AC3E}">
        <p14:creationId xmlns:p14="http://schemas.microsoft.com/office/powerpoint/2010/main" val="12468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软件设计的七</a:t>
            </a:r>
            <a:r>
              <a:rPr lang="zh-CN" altLang="en-US" dirty="0" smtClean="0"/>
              <a:t>原则 </a:t>
            </a:r>
            <a:r>
              <a:rPr lang="en-US" altLang="zh-CN" dirty="0" smtClean="0"/>
              <a:t>- LSP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683895" y="2142854"/>
            <a:ext cx="10632440" cy="3025140"/>
            <a:chOff x="1077" y="3466"/>
            <a:chExt cx="16743" cy="3056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077" y="3617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7" name="组合 6"/>
            <p:cNvGrpSpPr/>
            <p:nvPr>
              <p:custDataLst>
                <p:tags r:id="rId4"/>
              </p:custDataLst>
            </p:nvPr>
          </p:nvGrpSpPr>
          <p:grpSpPr>
            <a:xfrm>
              <a:off x="16152" y="3466"/>
              <a:ext cx="1607" cy="240"/>
              <a:chOff x="12103" y="3344"/>
              <a:chExt cx="1607" cy="240"/>
            </a:xfrm>
          </p:grpSpPr>
          <p:sp>
            <p:nvSpPr>
              <p:cNvPr id="14" name="矩形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103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548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025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470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2956" y="6402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9" name="组合 8"/>
            <p:cNvGrpSpPr/>
            <p:nvPr>
              <p:custDataLst>
                <p:tags r:id="rId6"/>
              </p:custDataLst>
            </p:nvPr>
          </p:nvGrpSpPr>
          <p:grpSpPr>
            <a:xfrm>
              <a:off x="1077" y="6282"/>
              <a:ext cx="1607" cy="240"/>
              <a:chOff x="5368" y="6426"/>
              <a:chExt cx="1607" cy="240"/>
            </a:xfrm>
          </p:grpSpPr>
          <p:sp>
            <p:nvSpPr>
              <p:cNvPr id="10" name="矩形 9"/>
              <p:cNvSpPr/>
              <p:nvPr>
                <p:custDataLst>
                  <p:tags r:id="rId7"/>
                </p:custDataLst>
              </p:nvPr>
            </p:nvSpPr>
            <p:spPr>
              <a:xfrm>
                <a:off x="5368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5813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290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35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683895" y="2292329"/>
            <a:ext cx="10632440" cy="2732278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zh-CN" altLang="en-US" sz="28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里氏替换原则（Liskov Substitution Principle，LSP）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继承必须确保超类所拥有的性质在子类中仍然成立（Inheritance should ensure that any property proved about supertype objects also holds for subtype objects</a:t>
            </a:r>
            <a:r>
              <a:rPr lang="zh-CN" altLang="en-US" sz="2000" spc="1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000" spc="160" dirty="0">
              <a:solidFill>
                <a:srgbClr val="106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7" fontAlgn="ctr">
              <a:lnSpc>
                <a:spcPct val="130000"/>
              </a:lnSpc>
              <a:spcBef>
                <a:spcPts val="1200"/>
              </a:spcBef>
              <a:buSzPct val="100000"/>
            </a:pPr>
            <a:r>
              <a:rPr lang="zh-CN" altLang="en-US" sz="2000" b="1" spc="160" dirty="0">
                <a:solidFill>
                  <a:srgbClr val="106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继承父类而不去改变父类</a:t>
            </a:r>
          </a:p>
        </p:txBody>
      </p:sp>
    </p:spTree>
    <p:extLst>
      <p:ext uri="{BB962C8B-B14F-4D97-AF65-F5344CB8AC3E}">
        <p14:creationId xmlns:p14="http://schemas.microsoft.com/office/powerpoint/2010/main" val="4291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软件设计的七</a:t>
            </a:r>
            <a:r>
              <a:rPr lang="zh-CN" altLang="en-US" dirty="0" smtClean="0"/>
              <a:t>原则 </a:t>
            </a:r>
            <a:r>
              <a:rPr lang="en-US" altLang="zh-CN" dirty="0" smtClean="0"/>
              <a:t>- ISP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683895" y="2142853"/>
            <a:ext cx="10632440" cy="3125833"/>
            <a:chOff x="1077" y="3466"/>
            <a:chExt cx="16743" cy="3056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077" y="3617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7" name="组合 6"/>
            <p:cNvGrpSpPr/>
            <p:nvPr>
              <p:custDataLst>
                <p:tags r:id="rId4"/>
              </p:custDataLst>
            </p:nvPr>
          </p:nvGrpSpPr>
          <p:grpSpPr>
            <a:xfrm>
              <a:off x="16152" y="3466"/>
              <a:ext cx="1607" cy="240"/>
              <a:chOff x="12103" y="3344"/>
              <a:chExt cx="1607" cy="240"/>
            </a:xfrm>
          </p:grpSpPr>
          <p:sp>
            <p:nvSpPr>
              <p:cNvPr id="14" name="矩形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103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548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025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470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2956" y="6402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9" name="组合 8"/>
            <p:cNvGrpSpPr/>
            <p:nvPr>
              <p:custDataLst>
                <p:tags r:id="rId6"/>
              </p:custDataLst>
            </p:nvPr>
          </p:nvGrpSpPr>
          <p:grpSpPr>
            <a:xfrm>
              <a:off x="1077" y="6282"/>
              <a:ext cx="1607" cy="240"/>
              <a:chOff x="5368" y="6426"/>
              <a:chExt cx="1607" cy="240"/>
            </a:xfrm>
          </p:grpSpPr>
          <p:sp>
            <p:nvSpPr>
              <p:cNvPr id="10" name="矩形 9"/>
              <p:cNvSpPr/>
              <p:nvPr>
                <p:custDataLst>
                  <p:tags r:id="rId7"/>
                </p:custDataLst>
              </p:nvPr>
            </p:nvSpPr>
            <p:spPr>
              <a:xfrm>
                <a:off x="5368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5813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290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35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683895" y="2292329"/>
            <a:ext cx="10632440" cy="260609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Font typeface="Wingdings 3" panose="05040102010807070707" charset="0"/>
              <a:buChar char="u"/>
            </a:pPr>
            <a:r>
              <a:rPr lang="zh-CN" altLang="en-US" sz="28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接口隔离原则（Interface Segregation Principle，ISP）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一个类对另一个类的依赖应该建立在最小的接口上（The dependency of one class to another one should depend on the smallest possible interface）。</a:t>
            </a:r>
          </a:p>
          <a:p>
            <a:pPr algn="ctr" fontAlgn="ctr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zh-CN" altLang="en-US" sz="2000" b="1" spc="160" dirty="0" smtClean="0">
                <a:solidFill>
                  <a:srgbClr val="106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各个</a:t>
            </a:r>
            <a:r>
              <a:rPr lang="zh-CN" altLang="en-US" sz="2000" b="1" spc="160" dirty="0">
                <a:solidFill>
                  <a:srgbClr val="106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类建立自己的专用接口，而不是建立万能接口</a:t>
            </a:r>
          </a:p>
        </p:txBody>
      </p:sp>
    </p:spTree>
    <p:extLst>
      <p:ext uri="{BB962C8B-B14F-4D97-AF65-F5344CB8AC3E}">
        <p14:creationId xmlns:p14="http://schemas.microsoft.com/office/powerpoint/2010/main" val="22302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软件设计的七</a:t>
            </a:r>
            <a:r>
              <a:rPr lang="zh-CN" altLang="en-US" dirty="0" smtClean="0"/>
              <a:t>原则 </a:t>
            </a:r>
            <a:r>
              <a:rPr lang="en-US" altLang="zh-CN" dirty="0"/>
              <a:t>- DIP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683895" y="1997708"/>
            <a:ext cx="10632440" cy="3285491"/>
            <a:chOff x="1077" y="3466"/>
            <a:chExt cx="16743" cy="3056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077" y="3617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7" name="组合 6"/>
            <p:cNvGrpSpPr/>
            <p:nvPr>
              <p:custDataLst>
                <p:tags r:id="rId4"/>
              </p:custDataLst>
            </p:nvPr>
          </p:nvGrpSpPr>
          <p:grpSpPr>
            <a:xfrm>
              <a:off x="16152" y="3466"/>
              <a:ext cx="1607" cy="240"/>
              <a:chOff x="12103" y="3344"/>
              <a:chExt cx="1607" cy="240"/>
            </a:xfrm>
          </p:grpSpPr>
          <p:sp>
            <p:nvSpPr>
              <p:cNvPr id="14" name="矩形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103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548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025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470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2956" y="6402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9" name="组合 8"/>
            <p:cNvGrpSpPr/>
            <p:nvPr>
              <p:custDataLst>
                <p:tags r:id="rId6"/>
              </p:custDataLst>
            </p:nvPr>
          </p:nvGrpSpPr>
          <p:grpSpPr>
            <a:xfrm>
              <a:off x="1077" y="6282"/>
              <a:ext cx="1607" cy="240"/>
              <a:chOff x="5368" y="6426"/>
              <a:chExt cx="1607" cy="240"/>
            </a:xfrm>
          </p:grpSpPr>
          <p:sp>
            <p:nvSpPr>
              <p:cNvPr id="10" name="矩形 9"/>
              <p:cNvSpPr/>
              <p:nvPr>
                <p:custDataLst>
                  <p:tags r:id="rId7"/>
                </p:custDataLst>
              </p:nvPr>
            </p:nvSpPr>
            <p:spPr>
              <a:xfrm>
                <a:off x="5368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5813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290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35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683895" y="2203883"/>
            <a:ext cx="10632440" cy="2439328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Font typeface="Wingdings 3" panose="05040102010807070707" charset="0"/>
              <a:buChar char="u"/>
            </a:pPr>
            <a:r>
              <a:rPr lang="zh-CN" altLang="en-US" sz="28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依赖倒置原则（Dependence Inversion Principle，DIP）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高层模块不应该依赖低层模块，两者都应该依赖其抽象；抽象不应该依赖细节，细节应该依赖抽象（High level modules shouldnot depend upon low level modules.Both should depend upon abstractions.Abstractions should not depend upon details. Details should depend upon abstractions</a:t>
            </a:r>
            <a:r>
              <a:rPr lang="zh-CN" altLang="en-US" sz="2000" spc="1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000" spc="16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7" fontAlgn="ctr">
              <a:lnSpc>
                <a:spcPct val="130000"/>
              </a:lnSpc>
              <a:spcBef>
                <a:spcPts val="1200"/>
              </a:spcBef>
              <a:buSzPct val="100000"/>
            </a:pPr>
            <a:r>
              <a:rPr lang="zh-CN" altLang="en-US" sz="2000" b="1" spc="160" dirty="0">
                <a:solidFill>
                  <a:srgbClr val="106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面向接口编程，而不是面向实现类</a:t>
            </a:r>
          </a:p>
        </p:txBody>
      </p:sp>
    </p:spTree>
    <p:extLst>
      <p:ext uri="{BB962C8B-B14F-4D97-AF65-F5344CB8AC3E}">
        <p14:creationId xmlns:p14="http://schemas.microsoft.com/office/powerpoint/2010/main" val="16010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软件设计的七</a:t>
            </a:r>
            <a:r>
              <a:rPr lang="zh-CN" altLang="en-US" dirty="0" smtClean="0"/>
              <a:t>原则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683895" y="2084798"/>
            <a:ext cx="10632440" cy="3125832"/>
            <a:chOff x="1077" y="3466"/>
            <a:chExt cx="16743" cy="3056"/>
          </a:xfrm>
        </p:grpSpPr>
        <p:cxnSp>
          <p:nvCxnSpPr>
            <p:cNvPr id="20" name="直接连接符 19"/>
            <p:cNvCxnSpPr/>
            <p:nvPr>
              <p:custDataLst>
                <p:tags r:id="rId3"/>
              </p:custDataLst>
            </p:nvPr>
          </p:nvCxnSpPr>
          <p:spPr>
            <a:xfrm>
              <a:off x="1077" y="3617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21" name="组合 20"/>
            <p:cNvGrpSpPr/>
            <p:nvPr>
              <p:custDataLst>
                <p:tags r:id="rId4"/>
              </p:custDataLst>
            </p:nvPr>
          </p:nvGrpSpPr>
          <p:grpSpPr>
            <a:xfrm>
              <a:off x="16152" y="3466"/>
              <a:ext cx="1607" cy="240"/>
              <a:chOff x="12103" y="3344"/>
              <a:chExt cx="1607" cy="240"/>
            </a:xfrm>
          </p:grpSpPr>
          <p:sp>
            <p:nvSpPr>
              <p:cNvPr id="28" name="矩形 27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103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548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025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470" y="3344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2" name="直接连接符 21"/>
            <p:cNvCxnSpPr/>
            <p:nvPr>
              <p:custDataLst>
                <p:tags r:id="rId5"/>
              </p:custDataLst>
            </p:nvPr>
          </p:nvCxnSpPr>
          <p:spPr>
            <a:xfrm>
              <a:off x="2956" y="6402"/>
              <a:ext cx="14865" cy="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1750" cap="flat" cmpd="sng" algn="ctr">
              <a:solidFill>
                <a:srgbClr val="5B9BD5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23" name="组合 22"/>
            <p:cNvGrpSpPr/>
            <p:nvPr>
              <p:custDataLst>
                <p:tags r:id="rId6"/>
              </p:custDataLst>
            </p:nvPr>
          </p:nvGrpSpPr>
          <p:grpSpPr>
            <a:xfrm>
              <a:off x="1077" y="6282"/>
              <a:ext cx="1607" cy="240"/>
              <a:chOff x="5368" y="6426"/>
              <a:chExt cx="1607" cy="240"/>
            </a:xfrm>
          </p:grpSpPr>
          <p:sp>
            <p:nvSpPr>
              <p:cNvPr id="24" name="矩形 23"/>
              <p:cNvSpPr/>
              <p:nvPr>
                <p:custDataLst>
                  <p:tags r:id="rId7"/>
                </p:custDataLst>
              </p:nvPr>
            </p:nvSpPr>
            <p:spPr>
              <a:xfrm>
                <a:off x="5368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矩形 24"/>
              <p:cNvSpPr/>
              <p:nvPr>
                <p:custDataLst>
                  <p:tags r:id="rId8"/>
                </p:custDataLst>
              </p:nvPr>
            </p:nvSpPr>
            <p:spPr>
              <a:xfrm>
                <a:off x="5813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矩形 25"/>
              <p:cNvSpPr/>
              <p:nvPr>
                <p:custDataLst>
                  <p:tags r:id="rId9"/>
                </p:custDataLst>
              </p:nvPr>
            </p:nvSpPr>
            <p:spPr>
              <a:xfrm>
                <a:off x="6290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35" y="6426"/>
                <a:ext cx="240" cy="24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2" name="Title 6"/>
          <p:cNvSpPr txBox="1"/>
          <p:nvPr>
            <p:custDataLst>
              <p:tags r:id="rId2"/>
            </p:custDataLst>
          </p:nvPr>
        </p:nvSpPr>
        <p:spPr>
          <a:xfrm>
            <a:off x="684530" y="2234274"/>
            <a:ext cx="10632440" cy="2730872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Font typeface="Wingdings 3" panose="05040102010807070707" charset="0"/>
              <a:buChar char="u"/>
            </a:pPr>
            <a:r>
              <a:rPr lang="zh-CN" altLang="en-US" sz="2800" spc="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迪米特法则（Law of Demeter，LoD）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最少知识原则（Least Knowledge Principle，LKP)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只与你的直接朋友交谈，不跟“陌生人”说话（Talk only to your immediate friends and not to strangers）</a:t>
            </a:r>
          </a:p>
          <a:p>
            <a:pPr algn="ctr" fontAlgn="ctr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zh-CN" altLang="en-US" sz="2000" b="1" spc="160" dirty="0">
                <a:solidFill>
                  <a:srgbClr val="106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无需直接交互的两个类，如果需要交互，使用中间者</a:t>
            </a:r>
          </a:p>
          <a:p>
            <a:pPr algn="ctr" fontAlgn="ctr">
              <a:spcBef>
                <a:spcPts val="1200"/>
              </a:spcBef>
              <a:spcAft>
                <a:spcPts val="0"/>
              </a:spcAft>
              <a:buSzPct val="100000"/>
            </a:pPr>
            <a:endParaRPr lang="en-US" altLang="zh-CN" sz="1800" b="1" spc="16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49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软件设计的七</a:t>
            </a:r>
            <a:r>
              <a:rPr lang="zh-CN" altLang="en-US" dirty="0" smtClean="0"/>
              <a:t>原则 </a:t>
            </a:r>
            <a:r>
              <a:rPr lang="en-US" altLang="zh-CN" dirty="0" smtClean="0"/>
              <a:t>- CRP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683895" y="2128340"/>
            <a:ext cx="10632440" cy="3024231"/>
            <a:chOff x="1077" y="3466"/>
            <a:chExt cx="16743" cy="3056"/>
          </a:xfrm>
        </p:grpSpPr>
        <p:cxnSp>
          <p:nvCxnSpPr>
            <p:cNvPr id="33" name="直接连接符 32"/>
            <p:cNvCxnSpPr/>
            <p:nvPr>
              <p:custDataLst>
                <p:tags r:id="rId3"/>
              </p:custDataLst>
            </p:nvPr>
          </p:nvCxnSpPr>
          <p:spPr>
            <a:xfrm>
              <a:off x="1077" y="3617"/>
              <a:ext cx="1486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>
              <p:custDataLst>
                <p:tags r:id="rId4"/>
              </p:custDataLst>
            </p:nvPr>
          </p:nvGrpSpPr>
          <p:grpSpPr>
            <a:xfrm>
              <a:off x="16152" y="3466"/>
              <a:ext cx="1607" cy="240"/>
              <a:chOff x="12103" y="3344"/>
              <a:chExt cx="1607" cy="240"/>
            </a:xfrm>
          </p:grpSpPr>
          <p:sp>
            <p:nvSpPr>
              <p:cNvPr id="41" name="矩形 40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103" y="3344"/>
                <a:ext cx="240" cy="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矩形 41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548" y="3344"/>
                <a:ext cx="240" cy="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矩形 4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025" y="3344"/>
                <a:ext cx="240" cy="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矩形 43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470" y="3344"/>
                <a:ext cx="240" cy="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35" name="直接连接符 34"/>
            <p:cNvCxnSpPr/>
            <p:nvPr>
              <p:custDataLst>
                <p:tags r:id="rId5"/>
              </p:custDataLst>
            </p:nvPr>
          </p:nvCxnSpPr>
          <p:spPr>
            <a:xfrm>
              <a:off x="2956" y="6402"/>
              <a:ext cx="1486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>
              <p:custDataLst>
                <p:tags r:id="rId6"/>
              </p:custDataLst>
            </p:nvPr>
          </p:nvGrpSpPr>
          <p:grpSpPr>
            <a:xfrm>
              <a:off x="1077" y="6282"/>
              <a:ext cx="1607" cy="240"/>
              <a:chOff x="5368" y="6426"/>
              <a:chExt cx="1607" cy="240"/>
            </a:xfrm>
          </p:grpSpPr>
          <p:sp>
            <p:nvSpPr>
              <p:cNvPr id="37" name="矩形 36"/>
              <p:cNvSpPr/>
              <p:nvPr>
                <p:custDataLst>
                  <p:tags r:id="rId7"/>
                </p:custDataLst>
              </p:nvPr>
            </p:nvSpPr>
            <p:spPr>
              <a:xfrm>
                <a:off x="5368" y="6426"/>
                <a:ext cx="240" cy="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矩形 37"/>
              <p:cNvSpPr/>
              <p:nvPr>
                <p:custDataLst>
                  <p:tags r:id="rId8"/>
                </p:custDataLst>
              </p:nvPr>
            </p:nvSpPr>
            <p:spPr>
              <a:xfrm>
                <a:off x="5813" y="6426"/>
                <a:ext cx="240" cy="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矩形 38"/>
              <p:cNvSpPr/>
              <p:nvPr>
                <p:custDataLst>
                  <p:tags r:id="rId9"/>
                </p:custDataLst>
              </p:nvPr>
            </p:nvSpPr>
            <p:spPr>
              <a:xfrm>
                <a:off x="6290" y="6426"/>
                <a:ext cx="240" cy="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矩形 39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35" y="6426"/>
                <a:ext cx="240" cy="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5" name="Title 6"/>
          <p:cNvSpPr txBox="1"/>
          <p:nvPr>
            <p:custDataLst>
              <p:tags r:id="rId2"/>
            </p:custDataLst>
          </p:nvPr>
        </p:nvSpPr>
        <p:spPr>
          <a:xfrm>
            <a:off x="683895" y="2409459"/>
            <a:ext cx="10632440" cy="2227709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zh-CN" altLang="en-US" sz="2800" spc="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合成复用原则（Composite Reuse Principle，CRP）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又叫组合/聚合复用原则（Composition/Aggregate Reuse Principle，CARP）</a:t>
            </a: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spc="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软件复用时，要尽量先使用组合或者聚合等关联关系来实现，其次才</a:t>
            </a:r>
            <a:r>
              <a:rPr lang="zh-CN" altLang="en-US" sz="2000" spc="16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考虑用</a:t>
            </a:r>
            <a:r>
              <a:rPr lang="zh-CN" altLang="en-US" sz="2000" spc="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继承关系来</a:t>
            </a:r>
            <a:r>
              <a:rPr lang="zh-CN" altLang="en-US" sz="2000" spc="16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 sz="2000" b="1" spc="160" dirty="0">
              <a:solidFill>
                <a:srgbClr val="106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ctr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zh-CN" altLang="en-US" sz="2000" b="1" spc="160" dirty="0">
                <a:solidFill>
                  <a:srgbClr val="106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优先组合，其次继承</a:t>
            </a:r>
          </a:p>
        </p:txBody>
      </p:sp>
    </p:spTree>
    <p:extLst>
      <p:ext uri="{BB962C8B-B14F-4D97-AF65-F5344CB8AC3E}">
        <p14:creationId xmlns:p14="http://schemas.microsoft.com/office/powerpoint/2010/main" val="27935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课程介绍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dirty="0"/>
              <a:t>Course Introduction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2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软件设计的七原则小结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818882"/>
              </p:ext>
            </p:extLst>
          </p:nvPr>
        </p:nvGraphicFramePr>
        <p:xfrm>
          <a:off x="609599" y="1646810"/>
          <a:ext cx="11092071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184"/>
                <a:gridCol w="4721087"/>
                <a:gridCol w="3309730"/>
                <a:gridCol w="2329070"/>
              </a:tblGrid>
              <a:tr h="449588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设计原则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一句话归纳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6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单一职责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spc="16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Single Responsibility Principle，SRP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spc="16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每个类只负责自己的事情，而不是变成万能</a:t>
                      </a:r>
                      <a:endParaRPr lang="zh-CN" altLang="en-US" sz="1600" b="1" spc="160" dirty="0">
                        <a:solidFill>
                          <a:srgbClr val="106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功能解耦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6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开闭原则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spc="16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Open Closed Principle，OCP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扩展新类而不是修改旧类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降低新风险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69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里氏代换原则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Liskov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Substitution Principle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LSP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不要破坏继承结构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防止继承泛滥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6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接口隔离原则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spc="16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Interface Segregation Principle，ISP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200"/>
                        </a:spcBef>
                        <a:spcAft>
                          <a:spcPts val="0"/>
                        </a:spcAft>
                        <a:buSzPct val="100000"/>
                      </a:pPr>
                      <a:r>
                        <a:rPr lang="zh-CN" altLang="en-US" sz="1600" spc="16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各个类建立自己的专用接口，而不是建立万能接口</a:t>
                      </a:r>
                      <a:endParaRPr lang="zh-CN" altLang="en-US" sz="1600" b="1" spc="160" dirty="0">
                        <a:solidFill>
                          <a:srgbClr val="106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功能解耦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6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依赖倒置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spc="16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Dependence Inversion Principle，DIP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面向接口编程，而不是面向实现类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有利于结构的升级扩展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6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Ex1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迪米特法则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spc="16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Law of Demeter，LoD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无需直接交互的两个类，如果需要交互，使用中间者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降低代码耦合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6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Ex2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合成复用原则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Composite Reuse Principle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CRP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pc="16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优先组合，其次继承</a:t>
                      </a:r>
                      <a:endParaRPr lang="zh-CN" altLang="en-US" sz="1600" b="1" spc="160" dirty="0" smtClean="0">
                        <a:solidFill>
                          <a:srgbClr val="106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降低代码耦合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6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2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设计要考虑很多因素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026" name="Picture 2" descr="Software Application Develop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75" y="3095498"/>
            <a:ext cx="1645101" cy="164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 bwMode="auto">
          <a:xfrm>
            <a:off x="1052510" y="1829821"/>
            <a:ext cx="360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功能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Functionality</a:t>
            </a:r>
            <a:endParaRPr lang="zh-CN" altLang="en-US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663541" y="2692826"/>
            <a:ext cx="378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可靠性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Reliability/Availability</a:t>
            </a:r>
            <a:endParaRPr lang="zh-CN" altLang="en-US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663541" y="3555831"/>
            <a:ext cx="378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安全性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Security</a:t>
            </a:r>
            <a:endParaRPr lang="zh-CN" altLang="en-US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663541" y="4418836"/>
            <a:ext cx="378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容错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Fail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safe/Fault tolerance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7663541" y="5281843"/>
            <a:ext cx="378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弹性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Resilience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052512" y="2692826"/>
            <a:ext cx="360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成本</a:t>
            </a: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工期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Cost/Schedule</a:t>
            </a:r>
            <a:endParaRPr lang="zh-CN" altLang="en-US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52511" y="3555832"/>
            <a:ext cx="360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性能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Performance</a:t>
            </a:r>
            <a:endParaRPr lang="zh-CN" altLang="en-US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52511" y="4418838"/>
            <a:ext cx="360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容纳能力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Capacity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052511" y="5281843"/>
            <a:ext cx="360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可扩展性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Scalability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663541" y="1829821"/>
            <a:ext cx="3780000" cy="72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兼容性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Compatibility</a:t>
            </a:r>
            <a:endParaRPr lang="zh-CN" altLang="en-US" sz="2000" dirty="0" smtClean="0">
              <a:solidFill>
                <a:srgbClr val="080808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>
            <a:stCxn id="1026" idx="3"/>
            <a:endCxn id="27" idx="1"/>
          </p:cNvCxnSpPr>
          <p:nvPr/>
        </p:nvCxnSpPr>
        <p:spPr>
          <a:xfrm flipV="1">
            <a:off x="6980576" y="2189821"/>
            <a:ext cx="682965" cy="1728228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026" idx="3"/>
            <a:endCxn id="18" idx="1"/>
          </p:cNvCxnSpPr>
          <p:nvPr/>
        </p:nvCxnSpPr>
        <p:spPr>
          <a:xfrm flipV="1">
            <a:off x="6980576" y="3052826"/>
            <a:ext cx="682965" cy="865223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026" idx="3"/>
            <a:endCxn id="19" idx="1"/>
          </p:cNvCxnSpPr>
          <p:nvPr/>
        </p:nvCxnSpPr>
        <p:spPr>
          <a:xfrm flipV="1">
            <a:off x="6980576" y="3915831"/>
            <a:ext cx="682965" cy="2218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26" idx="3"/>
            <a:endCxn id="20" idx="1"/>
          </p:cNvCxnSpPr>
          <p:nvPr/>
        </p:nvCxnSpPr>
        <p:spPr>
          <a:xfrm>
            <a:off x="6980576" y="3918049"/>
            <a:ext cx="682965" cy="860787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26" idx="3"/>
            <a:endCxn id="21" idx="1"/>
          </p:cNvCxnSpPr>
          <p:nvPr/>
        </p:nvCxnSpPr>
        <p:spPr>
          <a:xfrm>
            <a:off x="6980576" y="3918049"/>
            <a:ext cx="682965" cy="1723794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026" idx="1"/>
            <a:endCxn id="16" idx="3"/>
          </p:cNvCxnSpPr>
          <p:nvPr/>
        </p:nvCxnSpPr>
        <p:spPr>
          <a:xfrm rot="10800000">
            <a:off x="4652511" y="2189821"/>
            <a:ext cx="682965" cy="1728228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026" idx="1"/>
            <a:endCxn id="22" idx="3"/>
          </p:cNvCxnSpPr>
          <p:nvPr/>
        </p:nvCxnSpPr>
        <p:spPr>
          <a:xfrm rot="10800000">
            <a:off x="4652513" y="3052827"/>
            <a:ext cx="682963" cy="865223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26" idx="1"/>
            <a:endCxn id="23" idx="3"/>
          </p:cNvCxnSpPr>
          <p:nvPr/>
        </p:nvCxnSpPr>
        <p:spPr>
          <a:xfrm rot="10800000">
            <a:off x="4652511" y="3915833"/>
            <a:ext cx="682964" cy="2217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26" idx="1"/>
            <a:endCxn id="24" idx="3"/>
          </p:cNvCxnSpPr>
          <p:nvPr/>
        </p:nvCxnSpPr>
        <p:spPr>
          <a:xfrm rot="10800000" flipV="1">
            <a:off x="4652511" y="3918048"/>
            <a:ext cx="682964" cy="860789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26" idx="1"/>
            <a:endCxn id="25" idx="3"/>
          </p:cNvCxnSpPr>
          <p:nvPr/>
        </p:nvCxnSpPr>
        <p:spPr>
          <a:xfrm rot="10800000" flipV="1">
            <a:off x="4652511" y="3918049"/>
            <a:ext cx="682964" cy="1723794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604027" y="4778836"/>
            <a:ext cx="1107996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9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9573" y="1852503"/>
            <a:ext cx="3266630" cy="3410116"/>
            <a:chOff x="4032919" y="1394673"/>
            <a:chExt cx="4126154" cy="4307397"/>
          </a:xfrm>
        </p:grpSpPr>
        <p:sp>
          <p:nvSpPr>
            <p:cNvPr id="143" name="矩形 2"/>
            <p:cNvSpPr/>
            <p:nvPr/>
          </p:nvSpPr>
          <p:spPr>
            <a:xfrm rot="2700000">
              <a:off x="5864235" y="2360617"/>
              <a:ext cx="2294839" cy="2294837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rgbClr val="F26D6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2700000">
              <a:off x="4032918" y="2360617"/>
              <a:ext cx="2294839" cy="2294837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 rot="2700000">
              <a:off x="5792099" y="1394673"/>
              <a:ext cx="607801" cy="607801"/>
            </a:xfrm>
            <a:prstGeom prst="rect">
              <a:avLst/>
            </a:prstGeom>
            <a:solidFill>
              <a:srgbClr val="F26D6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 rot="2700000">
              <a:off x="5792100" y="5094269"/>
              <a:ext cx="607801" cy="607801"/>
            </a:xfrm>
            <a:prstGeom prst="rect">
              <a:avLst/>
            </a:prstGeom>
            <a:solidFill>
              <a:srgbClr val="9BBB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147" name="矩形 6"/>
          <p:cNvSpPr>
            <a:spLocks noChangeArrowheads="1"/>
          </p:cNvSpPr>
          <p:nvPr/>
        </p:nvSpPr>
        <p:spPr bwMode="auto">
          <a:xfrm>
            <a:off x="609600" y="2421568"/>
            <a:ext cx="3369478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概念：设计模式是对软件设计的经验总结，是对软件设计中反复出现的设计问题的成功解决方案的描述。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9BB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软件设计模式适用于小范围的局部的</a:t>
            </a:r>
            <a:r>
              <a:rPr lang="zh-CN" altLang="en-US" b="1" dirty="0" smtClean="0">
                <a:solidFill>
                  <a:srgbClr val="9BB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程序设计，即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b="1" dirty="0" smtClean="0">
                <a:solidFill>
                  <a:srgbClr val="9BB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  <a:endParaRPr lang="en-US" altLang="zh-CN" b="1" dirty="0" smtClean="0">
              <a:solidFill>
                <a:srgbClr val="9BBB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9BB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 smtClean="0">
                <a:solidFill>
                  <a:srgbClr val="9BB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b="1" dirty="0" smtClean="0">
              <a:solidFill>
                <a:srgbClr val="9BBB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09600" y="1681420"/>
            <a:ext cx="3369478" cy="696603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软件设计模式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design patterns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6"/>
          <p:cNvSpPr>
            <a:spLocks noChangeArrowheads="1"/>
          </p:cNvSpPr>
          <p:nvPr/>
        </p:nvSpPr>
        <p:spPr bwMode="auto">
          <a:xfrm>
            <a:off x="7886700" y="2421568"/>
            <a:ext cx="381236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概念：软件架构是软件系统的结构，包括软件组件，这些组件的外部可见性质，以及各个组件之间的关系。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F26D64"/>
                </a:solidFill>
                <a:latin typeface="微软雅黑" pitchFamily="34" charset="-122"/>
                <a:ea typeface="微软雅黑" pitchFamily="34" charset="-122"/>
              </a:rPr>
              <a:t>软件架构模式是指一种经过验证的、用于解决常见软件架构问题的最佳实践和</a:t>
            </a:r>
            <a:r>
              <a:rPr lang="zh-CN" altLang="en-US" b="1" kern="0" dirty="0" smtClean="0">
                <a:solidFill>
                  <a:srgbClr val="F26D64"/>
                </a:solidFill>
                <a:latin typeface="微软雅黑" pitchFamily="34" charset="-122"/>
                <a:ea typeface="微软雅黑" pitchFamily="34" charset="-122"/>
              </a:rPr>
              <a:t>模板。</a:t>
            </a:r>
            <a:endParaRPr lang="en-US" altLang="zh-CN" b="1" kern="0" dirty="0" smtClean="0">
              <a:solidFill>
                <a:srgbClr val="F26D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kern="0" dirty="0" smtClean="0">
                <a:solidFill>
                  <a:srgbClr val="F26D64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kern="0" dirty="0" smtClean="0">
                <a:solidFill>
                  <a:srgbClr val="F26D64"/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endParaRPr lang="zh-CN" altLang="en-US" dirty="0">
              <a:solidFill>
                <a:srgbClr val="F26D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886699" y="1681420"/>
            <a:ext cx="3812361" cy="742741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</a:p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architecture</a:t>
            </a:r>
            <a:endParaRPr lang="zh-CN" altLang="en-US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09448" y="5552526"/>
            <a:ext cx="1098961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设计模式的意义：可以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使设计者更加方便的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借鉴或者直接使用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已经过验证的成功设计方案，而不必花费时间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dirty="0"/>
          </a:p>
        </p:txBody>
      </p:sp>
      <p:cxnSp>
        <p:nvCxnSpPr>
          <p:cNvPr id="156" name="直接连接符 155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因此，软件</a:t>
            </a:r>
            <a:r>
              <a:rPr lang="zh-CN" altLang="en-US" dirty="0"/>
              <a:t>设计要借鉴成功</a:t>
            </a:r>
            <a:r>
              <a:rPr lang="zh-CN" altLang="en-US" dirty="0" smtClean="0"/>
              <a:t>经验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4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模式总览</a:t>
            </a:r>
            <a:r>
              <a:rPr lang="en-US" altLang="zh-CN" dirty="0"/>
              <a:t>- GOF[95]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11918" y="1612484"/>
            <a:ext cx="3649976" cy="673516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创建型模式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Creational Patterns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626328" y="2371739"/>
            <a:ext cx="2717692" cy="2992007"/>
          </a:xfrm>
          <a:prstGeom prst="rect">
            <a:avLst/>
          </a:prstGeom>
          <a:noFill/>
          <a:ln w="15875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代理模式 Proxy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适配器模式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Adapter</a:t>
            </a: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桥接模式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Bridge</a:t>
            </a: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装饰模式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Decorator</a:t>
            </a: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外观模式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Facade</a:t>
            </a: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元模式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Flyweight</a:t>
            </a: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组合模式 Composite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6328" y="1619836"/>
            <a:ext cx="2717692" cy="673516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结构型模式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Structural Patterns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7708454" y="2371739"/>
            <a:ext cx="3873945" cy="4068330"/>
          </a:xfrm>
          <a:prstGeom prst="rect">
            <a:avLst/>
          </a:prstGeom>
          <a:noFill/>
          <a:ln w="15875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模板方法模式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 Method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Strategy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命令模式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Command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职责链模式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Chain of Responsibility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观察者模式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Observer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中介者模式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Mediator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迭代器模式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Iterator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访问者模式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Visitor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备忘录模式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Memento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解释器模式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Interpreter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08454" y="1619836"/>
            <a:ext cx="3873946" cy="673516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行为型模式（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Behavioral Patterns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2371739"/>
            <a:ext cx="3652294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原型模式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Factory Method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Factory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87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软件架构总</a:t>
            </a:r>
            <a:r>
              <a:rPr lang="zh-CN" altLang="en-US" dirty="0"/>
              <a:t>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9599" y="1612068"/>
            <a:ext cx="5400000" cy="673516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经典的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Classic software architecture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10998" y="1612068"/>
            <a:ext cx="5400000" cy="673516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基于网络的软件架构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 based architecture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599" y="2467532"/>
            <a:ext cx="54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layered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598" y="3055435"/>
            <a:ext cx="54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 architecture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9125" y="3640210"/>
            <a:ext cx="54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and Return Architecture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9125" y="4238155"/>
            <a:ext cx="54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Pipes and Filters Architecture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19125" y="4822930"/>
            <a:ext cx="54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数据流风格的软件架构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flow Architecture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9125" y="5407705"/>
            <a:ext cx="54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事件驱动体系结构 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driven Architecture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11000" y="2431002"/>
            <a:ext cx="540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服务器体系结构 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Client-Server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Architecture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10998" y="3588489"/>
            <a:ext cx="540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P2P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风格的体系结构 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peer-to-peer Architecture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10997" y="4193985"/>
            <a:ext cx="540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网格计算体系结构 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Grid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Computing Architecture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10997" y="4778760"/>
            <a:ext cx="540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云计算架构 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Cloud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Architecture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0997" y="5374929"/>
            <a:ext cx="540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SOA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 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Service-Oriented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Architecture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10996" y="5948310"/>
            <a:ext cx="540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微服务架构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Micro service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Architecture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410998" y="3003714"/>
            <a:ext cx="540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服务器体系结构 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Browser-Server Architecture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4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41" y="3322412"/>
            <a:ext cx="1766059" cy="1224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课程学习需要的前序知识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37" y="1417638"/>
            <a:ext cx="3119438" cy="19340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37" y="3351690"/>
            <a:ext cx="3119438" cy="29816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09" y="2208479"/>
            <a:ext cx="2091433" cy="6874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l="27186" t="3932" r="19460"/>
          <a:stretch/>
        </p:blipFill>
        <p:spPr>
          <a:xfrm>
            <a:off x="6889062" y="1609000"/>
            <a:ext cx="1802675" cy="16229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1557" y="3376854"/>
            <a:ext cx="2180843" cy="12620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8561" y="1589644"/>
            <a:ext cx="2222876" cy="1590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9941" y="4904641"/>
            <a:ext cx="1997024" cy="11233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/>
          <a:srcRect l="17187" t="25000" r="16250" b="24827"/>
          <a:stretch/>
        </p:blipFill>
        <p:spPr>
          <a:xfrm>
            <a:off x="9829471" y="4904641"/>
            <a:ext cx="1533525" cy="104034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/>
          <a:srcRect l="20156" t="15784" r="24532" b="7841"/>
          <a:stretch/>
        </p:blipFill>
        <p:spPr>
          <a:xfrm>
            <a:off x="7135274" y="3469175"/>
            <a:ext cx="1312774" cy="10774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1578" y="4904641"/>
            <a:ext cx="2359979" cy="13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4799" r="12668" b="15067"/>
          <a:stretch/>
        </p:blipFill>
        <p:spPr>
          <a:xfrm>
            <a:off x="977900" y="1936957"/>
            <a:ext cx="2917531" cy="34163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3749" y="5560020"/>
            <a:ext cx="32858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高等教育出版社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9787040372021</a:t>
            </a:r>
          </a:p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2013-05-01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161379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参考教材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14267" r="12133"/>
          <a:stretch/>
        </p:blipFill>
        <p:spPr>
          <a:xfrm>
            <a:off x="6785745" y="2138204"/>
            <a:ext cx="2302285" cy="3127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14816" t="1982" r="12866" b="1801"/>
          <a:stretch/>
        </p:blipFill>
        <p:spPr>
          <a:xfrm>
            <a:off x="4123540" y="2094370"/>
            <a:ext cx="2455385" cy="326682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162161" y="1613790"/>
            <a:ext cx="3142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其他参考书：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19514" y="5555655"/>
            <a:ext cx="25876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人民邮电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9787115439499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2016-12-01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2689" y="5560020"/>
            <a:ext cx="25876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电子工业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9787115439499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2002-10-01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315" y="2138204"/>
            <a:ext cx="2385719" cy="31308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206619" y="5555655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https://aosabook.org/en/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6" grpId="0"/>
      <p:bldP spid="17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367b0c4e-1f0e-48ed-bba1-e16aa721133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68.35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41_408*i*1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36.7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08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TEMPLATETYPE" val="0"/>
  <p:tag name="KSO_WM_UNIT_TEXTBOXSTYLE_ADJUSTLEFT" val="0_359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08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82.8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41_408*i*5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05.1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41_408*i*6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367b0c4e-1f0e-48ed-bba1-e16aa721133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0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08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-25"/>
  <p:tag name="KSO_WM_UNIT_TEXTBOXSTYLE_ADJUSTWIDTH" val="100_-93.9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08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83.44998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08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ADJUSTWIDTH" val="100_-93.95001"/>
  <p:tag name="KSO_WM_UNIT_TEXTBOXSTYLE_SHAPETYPE" val="1"/>
  <p:tag name="KSO_WM_UNIT_TEXTBOXSTYLE_ADJUSTLEFT" val="0_93.95001"/>
  <p:tag name="KSO_WM_UNIT_TEXTBOXSTYLE_ADJUSTTOP" val="100_26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41_408*i*8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0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08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100_20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41_408*i*9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41_408*i*10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22.25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41_408*i*1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6.10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41_408*i*1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68.35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41_408*i*1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36.7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08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TEMPLATETYPE" val="0"/>
  <p:tag name="KSO_WM_UNIT_TEXTBOXSTYLE_ADJUSTLEFT" val="0_359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08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82.8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41_408*i*5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05.1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41_408*i*6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367b0c4e-1f0e-48ed-bba1-e16aa72113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-25"/>
  <p:tag name="KSO_WM_UNIT_TEXTBOXSTYLE_ADJUSTWIDTH" val="100_-93.9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08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0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08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-25"/>
  <p:tag name="KSO_WM_UNIT_TEXTBOXSTYLE_ADJUSTWIDTH" val="100_-93.9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08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83.44998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08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ADJUSTWIDTH" val="100_-93.95001"/>
  <p:tag name="KSO_WM_UNIT_TEXTBOXSTYLE_SHAPETYPE" val="1"/>
  <p:tag name="KSO_WM_UNIT_TEXTBOXSTYLE_ADJUSTLEFT" val="0_93.95001"/>
  <p:tag name="KSO_WM_UNIT_TEXTBOXSTYLE_ADJUSTTOP" val="100_26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41_408*i*8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100_20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41_408*i*9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41_408*i*10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22.25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41_408*i*1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6.10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41_408*i*1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68.35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41_408*i*1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36.7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08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83.44998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08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TEMPLATETYPE" val="0"/>
  <p:tag name="KSO_WM_UNIT_TEXTBOXSTYLE_ADJUSTLEFT" val="0_359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08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82.8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41_408*i*5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05.1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41_408*i*6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367b0c4e-1f0e-48ed-bba1-e16aa7211335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0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08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-25"/>
  <p:tag name="KSO_WM_UNIT_TEXTBOXSTYLE_ADJUSTWIDTH" val="100_-93.9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08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83.44998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08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ADJUSTWIDTH" val="100_-93.95001"/>
  <p:tag name="KSO_WM_UNIT_TEXTBOXSTYLE_SHAPETYPE" val="1"/>
  <p:tag name="KSO_WM_UNIT_TEXTBOXSTYLE_ADJUSTLEFT" val="0_93.95001"/>
  <p:tag name="KSO_WM_UNIT_TEXTBOXSTYLE_ADJUSTTOP" val="100_26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41_408*i*8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100_20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41_408*i*9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41_408*i*10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ADJUSTWIDTH" val="100_-93.95001"/>
  <p:tag name="KSO_WM_UNIT_TEXTBOXSTYLE_SHAPETYPE" val="1"/>
  <p:tag name="KSO_WM_UNIT_TEXTBOXSTYLE_ADJUSTLEFT" val="0_93.95001"/>
  <p:tag name="KSO_WM_UNIT_TEXTBOXSTYLE_ADJUSTTOP" val="100_26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41_408*i*8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22.25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41_408*i*1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6.10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41_408*i*1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68.35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41_408*i*1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36.7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08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TEMPLATETYPE" val="0"/>
  <p:tag name="KSO_WM_UNIT_TEXTBOXSTYLE_ADJUSTLEFT" val="0_359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08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82.8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41_408*i*5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05.1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41_408*i*6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367b0c4e-1f0e-48ed-bba1-e16aa7211335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0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08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-25"/>
  <p:tag name="KSO_WM_UNIT_TEXTBOXSTYLE_ADJUSTWIDTH" val="100_-93.9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08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100_20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41_408*i*9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83.44998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08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ADJUSTWIDTH" val="100_-93.95001"/>
  <p:tag name="KSO_WM_UNIT_TEXTBOXSTYLE_SHAPETYPE" val="1"/>
  <p:tag name="KSO_WM_UNIT_TEXTBOXSTYLE_ADJUSTLEFT" val="0_93.95001"/>
  <p:tag name="KSO_WM_UNIT_TEXTBOXSTYLE_ADJUSTTOP" val="100_26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41_408*i*8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100_20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41_408*i*9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41_408*i*10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22.25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41_408*i*1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6.10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41_408*i*1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68.35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41_408*i*1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36.7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08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TEMPLATETYPE" val="0"/>
  <p:tag name="KSO_WM_UNIT_TEXTBOXSTYLE_ADJUSTLEFT" val="0_359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08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82.8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41_408*i*5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41_408*i*10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05.1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41_408*i*6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367b0c4e-1f0e-48ed-bba1-e16aa7211335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0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08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-25"/>
  <p:tag name="KSO_WM_UNIT_TEXTBOXSTYLE_ADJUSTWIDTH" val="100_-93.9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08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83.44998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08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ADJUSTWIDTH" val="100_-93.95001"/>
  <p:tag name="KSO_WM_UNIT_TEXTBOXSTYLE_SHAPETYPE" val="1"/>
  <p:tag name="KSO_WM_UNIT_TEXTBOXSTYLE_ADJUSTLEFT" val="0_93.95001"/>
  <p:tag name="KSO_WM_UNIT_TEXTBOXSTYLE_ADJUSTTOP" val="100_26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41_408*i*8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100_20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41_408*i*9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41_408*i*10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22.25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41_408*i*1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6.10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41_408*i*1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22.25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41_408*i*1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68.35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41_408*i*1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36.7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08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TEMPLATETYPE" val="0"/>
  <p:tag name="KSO_WM_UNIT_TEXTBOXSTYLE_ADJUSTLEFT" val="0_359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08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82.8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41_408*i*5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05.1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41_408*i*6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367b0c4e-1f0e-48ed-bba1-e16aa7211335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0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08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-25"/>
  <p:tag name="KSO_WM_UNIT_TEXTBOXSTYLE_ADJUSTWIDTH" val="100_-93.9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08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83.44998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08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ADJUSTWIDTH" val="100_-93.95001"/>
  <p:tag name="KSO_WM_UNIT_TEXTBOXSTYLE_SHAPETYPE" val="1"/>
  <p:tag name="KSO_WM_UNIT_TEXTBOXSTYLE_ADJUSTLEFT" val="0_93.95001"/>
  <p:tag name="KSO_WM_UNIT_TEXTBOXSTYLE_ADJUSTTOP" val="100_26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41_408*i*8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  <p:tag name="KSO_WM_UNIT_FILL_FORE_SCHEMECOLOR_INDEX_BRIGHTNESS" val="0.6"/>
  <p:tag name="KSO_WM_UNIT_FILL_FORE_SCHEMECOLOR_INDEX" val="5"/>
  <p:tag name="KSO_WM_UNIT_FILL_TYPE" val="1"/>
  <p:tag name="KSO_WM_UNIT_LINE_FORE_SCHEMECOLOR_INDEX_BRIGHTNESS" val="0.6"/>
  <p:tag name="KSO_WM_UNIT_LINE_FORE_SCHEMECOLOR_INDEX" val="5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6.10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41_408*i*1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100_20.5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41_408*i*9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367b0c4e-1f0e-48ed-bba1-e16aa7211335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0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41_408*i*10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22.25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41_408*i*1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6.10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41_408*i*1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68.35001"/>
  <p:tag name="KSO_WM_UNIT_TEXTBOXSTYLE_ADJUSTTOP" val="0_121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41_408*i*1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36.7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08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TEMPLATETYPE" val="0"/>
  <p:tag name="KSO_WM_UNIT_TEXTBOXSTYLE_ADJUSTLEFT" val="0_359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08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82.85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41_408*i*5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405.1"/>
  <p:tag name="KSO_WM_UNIT_TEXTBOXSTYLE_ADJUSTTOP" val="0_-32.5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41_408*i*6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FF"/>
          </a:solidFill>
          <a:prstDash val="dash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prstDash val="dash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4571</TotalTime>
  <Words>2469</Words>
  <Application>Microsoft Office PowerPoint</Application>
  <PresentationFormat>宽屏</PresentationFormat>
  <Paragraphs>371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Raleway</vt:lpstr>
      <vt:lpstr>等线</vt:lpstr>
      <vt:lpstr>宋体</vt:lpstr>
      <vt:lpstr>微软雅黑</vt:lpstr>
      <vt:lpstr>Arial</vt:lpstr>
      <vt:lpstr>Calibri</vt:lpstr>
      <vt:lpstr>Calibri Light</vt:lpstr>
      <vt:lpstr>Consolas</vt:lpstr>
      <vt:lpstr>Tahoma</vt:lpstr>
      <vt:lpstr>Wingdings</vt:lpstr>
      <vt:lpstr>Wingdings 3</vt:lpstr>
      <vt:lpstr>3_默认设计模板</vt:lpstr>
      <vt:lpstr>软件体系结构与设计模式 Software Architecture &amp; Design Patterns</vt:lpstr>
      <vt:lpstr>本讲内容</vt:lpstr>
      <vt:lpstr>1. 课程介绍 Course Introduction</vt:lpstr>
      <vt:lpstr>软件设计要考虑很多因素</vt:lpstr>
      <vt:lpstr>因此，软件设计要借鉴成功经验</vt:lpstr>
      <vt:lpstr>设计模式总览- GOF[95]</vt:lpstr>
      <vt:lpstr>软件架构总览</vt:lpstr>
      <vt:lpstr>本课程学习需要的前序知识</vt:lpstr>
      <vt:lpstr>参考书</vt:lpstr>
      <vt:lpstr>考核方式</vt:lpstr>
      <vt:lpstr>2. 预备知识-类之间的六种关系 Preliminary knowledge-Six Relationships between Classes</vt:lpstr>
      <vt:lpstr>类图的作用</vt:lpstr>
      <vt:lpstr>类之间的六种关系-纲要</vt:lpstr>
      <vt:lpstr>类之间的六种关系-泛化关系</vt:lpstr>
      <vt:lpstr>类之间的六种关系-实现关系</vt:lpstr>
      <vt:lpstr>类之间的六种关系-依赖关系</vt:lpstr>
      <vt:lpstr>类之间的六种关系-依赖关系</vt:lpstr>
      <vt:lpstr>类之间的六种关系-关联关系</vt:lpstr>
      <vt:lpstr>类之间的六种关系-关联关系</vt:lpstr>
      <vt:lpstr>类之间的六种关系-聚合关系</vt:lpstr>
      <vt:lpstr>类之间的六种关系-组合关系</vt:lpstr>
      <vt:lpstr>3. 预备知识-软件设计的七原则 Preliminary knowledge-Seven Principles of Software Design</vt:lpstr>
      <vt:lpstr>软件设计的七原则 - SRP</vt:lpstr>
      <vt:lpstr>软件设计的七原则 - OCP</vt:lpstr>
      <vt:lpstr>软件设计的七原则 - LSP</vt:lpstr>
      <vt:lpstr>软件设计的七原则 - ISP</vt:lpstr>
      <vt:lpstr>软件设计的七原则 - DIP</vt:lpstr>
      <vt:lpstr>软件设计的七原则 - LoD</vt:lpstr>
      <vt:lpstr>软件设计的七原则 - CRP</vt:lpstr>
      <vt:lpstr>软件设计的七原则小结</vt:lpstr>
      <vt:lpstr>Thanks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226</cp:revision>
  <dcterms:created xsi:type="dcterms:W3CDTF">2023-09-02T02:41:24Z</dcterms:created>
  <dcterms:modified xsi:type="dcterms:W3CDTF">2023-10-30T01:32:34Z</dcterms:modified>
</cp:coreProperties>
</file>