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notesMasterIdLst>
    <p:notesMasterId r:id="rId31"/>
  </p:notesMasterIdLst>
  <p:handoutMasterIdLst>
    <p:handoutMasterId r:id="rId46"/>
  </p:handoutMasterIdLst>
  <p:sldIdLst>
    <p:sldId id="488" r:id="rId4"/>
    <p:sldId id="489" r:id="rId5"/>
    <p:sldId id="490" r:id="rId6"/>
    <p:sldId id="491" r:id="rId7"/>
    <p:sldId id="492" r:id="rId8"/>
    <p:sldId id="493" r:id="rId9"/>
    <p:sldId id="494" r:id="rId10"/>
    <p:sldId id="495" r:id="rId11"/>
    <p:sldId id="496" r:id="rId12"/>
    <p:sldId id="497" r:id="rId13"/>
    <p:sldId id="498" r:id="rId14"/>
    <p:sldId id="499" r:id="rId15"/>
    <p:sldId id="500" r:id="rId16"/>
    <p:sldId id="501" r:id="rId17"/>
    <p:sldId id="502" r:id="rId18"/>
    <p:sldId id="503" r:id="rId19"/>
    <p:sldId id="504" r:id="rId20"/>
    <p:sldId id="505" r:id="rId21"/>
    <p:sldId id="506" r:id="rId22"/>
    <p:sldId id="507" r:id="rId23"/>
    <p:sldId id="508" r:id="rId24"/>
    <p:sldId id="509" r:id="rId25"/>
    <p:sldId id="510" r:id="rId26"/>
    <p:sldId id="511" r:id="rId27"/>
    <p:sldId id="512" r:id="rId28"/>
    <p:sldId id="513" r:id="rId29"/>
    <p:sldId id="514" r:id="rId30"/>
    <p:sldId id="515" r:id="rId32"/>
    <p:sldId id="516" r:id="rId33"/>
    <p:sldId id="517" r:id="rId34"/>
    <p:sldId id="518" r:id="rId35"/>
    <p:sldId id="519" r:id="rId36"/>
    <p:sldId id="520" r:id="rId37"/>
    <p:sldId id="521" r:id="rId38"/>
    <p:sldId id="522" r:id="rId39"/>
    <p:sldId id="523" r:id="rId40"/>
    <p:sldId id="524" r:id="rId41"/>
    <p:sldId id="525" r:id="rId42"/>
    <p:sldId id="485" r:id="rId43"/>
    <p:sldId id="486" r:id="rId44"/>
    <p:sldId id="371" r:id="rId45"/>
  </p:sldIdLst>
  <p:sldSz cx="12192000" cy="6858000"/>
  <p:notesSz cx="6858000" cy="9144000"/>
  <p:custDataLst>
    <p:tags r:id="rId5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CCFFFF"/>
    <a:srgbClr val="0099FF"/>
    <a:srgbClr val="CCFFCC"/>
    <a:srgbClr val="CCECFF"/>
    <a:srgbClr val="F8841D"/>
    <a:srgbClr val="9BBB40"/>
    <a:srgbClr val="66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629" autoAdjust="0"/>
    <p:restoredTop sz="86390" autoAdjust="0"/>
  </p:normalViewPr>
  <p:slideViewPr>
    <p:cSldViewPr snapToGrid="0" showGuides="1">
      <p:cViewPr varScale="1">
        <p:scale>
          <a:sx n="100" d="100"/>
          <a:sy n="100" d="100"/>
        </p:scale>
        <p:origin x="1014" y="90"/>
      </p:cViewPr>
      <p:guideLst>
        <p:guide orient="horz" pos="1026"/>
        <p:guide pos="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gs" Target="tags/tag1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9A446-243A-43C7-90A2-1410A770E4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B8588-4819-42C4-9922-57B49F8B8A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AFA6D-01D6-463B-937B-CBE6810AE3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00D25-17B5-49CE-B12E-4C342D56BC8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将</a:t>
            </a:r>
            <a:r>
              <a:rPr lang="en-US" altLang="zh-CN"/>
              <a:t>-instance </a:t>
            </a:r>
            <a:r>
              <a:rPr lang="zh-CN" altLang="en-US"/>
              <a:t>设置为静态变量，用类名</a:t>
            </a:r>
            <a:r>
              <a:rPr lang="en-US" altLang="zh-CN"/>
              <a:t>.</a:t>
            </a:r>
            <a:r>
              <a:rPr lang="zh-CN" altLang="en-US"/>
              <a:t>直接</a:t>
            </a:r>
            <a:r>
              <a:rPr lang="zh-CN" altLang="en-US"/>
              <a:t>拿到</a:t>
            </a:r>
            <a:endParaRPr lang="zh-CN" altLang="en-US"/>
          </a:p>
          <a:p>
            <a:r>
              <a:rPr lang="zh-CN" altLang="en-US"/>
              <a:t>享元设计模式</a:t>
            </a:r>
            <a:r>
              <a:rPr lang="en-US" altLang="zh-CN"/>
              <a:t> Flyweight </a:t>
            </a:r>
            <a:r>
              <a:rPr lang="zh-CN" altLang="en-US"/>
              <a:t>举个例子</a:t>
            </a:r>
            <a:r>
              <a:rPr lang="en-US" altLang="zh-CN"/>
              <a:t>java</a:t>
            </a:r>
            <a:r>
              <a:rPr lang="zh-CN" altLang="en-US"/>
              <a:t>中的</a:t>
            </a:r>
            <a:r>
              <a:rPr lang="en-US" altLang="zh-CN"/>
              <a:t>String</a:t>
            </a:r>
            <a:r>
              <a:rPr lang="zh-CN" altLang="en-US"/>
              <a:t>类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00D25-17B5-49CE-B12E-4C342D56BC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00D25-17B5-49CE-B12E-4C342D56BC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8FAE6-6E3B-4C5A-8203-E4674750A7E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ABC20-E01C-4198-82B4-CFC3C5E5FF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8FAE6-6E3B-4C5A-8203-E4674750A7E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ABC20-E01C-4198-82B4-CFC3C5E5FF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E16752-73A1-4AB0-A37B-FBC520AAAAD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670"/>
        </a:spcBef>
        <a:spcAft>
          <a:spcPct val="0"/>
        </a:spcAft>
        <a:buChar char="•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67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100000"/>
        </a:lnSpc>
        <a:spcBef>
          <a:spcPts val="670"/>
        </a:spcBef>
        <a:spcAft>
          <a:spcPct val="0"/>
        </a:spcAft>
        <a:buChar char="•"/>
        <a:defRPr sz="1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100000"/>
        </a:lnSpc>
        <a:spcBef>
          <a:spcPts val="67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00000"/>
        </a:lnSpc>
        <a:spcBef>
          <a:spcPts val="67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E16752-73A1-4AB0-A37B-FBC520AAAAD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670"/>
        </a:spcBef>
        <a:spcAft>
          <a:spcPct val="0"/>
        </a:spcAft>
        <a:buChar char="•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670"/>
        </a:spcBef>
        <a:spcAft>
          <a:spcPct val="0"/>
        </a:spcAft>
        <a:buChar char="–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100000"/>
        </a:lnSpc>
        <a:spcBef>
          <a:spcPts val="670"/>
        </a:spcBef>
        <a:spcAft>
          <a:spcPct val="0"/>
        </a:spcAft>
        <a:buChar char="•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100000"/>
        </a:lnSpc>
        <a:spcBef>
          <a:spcPts val="67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00000"/>
        </a:lnSpc>
        <a:spcBef>
          <a:spcPts val="67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1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570506"/>
            <a:ext cx="10363200" cy="1470025"/>
          </a:xfrm>
        </p:spPr>
        <p:txBody>
          <a:bodyPr/>
          <a:lstStyle/>
          <a:p>
            <a:r>
              <a:rPr lang="en-US" altLang="zh-CN" sz="4000" b="1" dirty="0" smtClean="0"/>
              <a:t>Lec02</a:t>
            </a:r>
            <a:r>
              <a:rPr lang="zh-CN" altLang="en-US" sz="4000" b="1" dirty="0" smtClean="0"/>
              <a:t>：抽象工厂模式</a:t>
            </a:r>
            <a:br>
              <a:rPr lang="en-US" altLang="zh-CN" sz="4400" dirty="0" smtClean="0"/>
            </a:br>
            <a:r>
              <a:rPr lang="en-US" altLang="zh-CN" sz="3200" dirty="0"/>
              <a:t>Abstract </a:t>
            </a:r>
            <a:r>
              <a:rPr lang="en-US" altLang="zh-CN" sz="3200" dirty="0" smtClean="0"/>
              <a:t>Factory Pattern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463366"/>
            <a:ext cx="8534400" cy="1796612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2400" dirty="0"/>
              <a:t>课程编号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SE33004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2020</a:t>
            </a:r>
            <a:r>
              <a:rPr lang="zh-CN" altLang="en-US" sz="2400" dirty="0" smtClean="0"/>
              <a:t>版培养计划）</a:t>
            </a:r>
            <a:endParaRPr lang="en-US" altLang="zh-CN" sz="2400" dirty="0"/>
          </a:p>
          <a:p>
            <a:pPr algn="l"/>
            <a:r>
              <a:rPr lang="zh-CN" altLang="en-US" sz="2400" dirty="0"/>
              <a:t>授课对象：</a:t>
            </a:r>
            <a:r>
              <a:rPr lang="en-US" altLang="zh-CN" sz="2400" dirty="0"/>
              <a:t>21</a:t>
            </a:r>
            <a:r>
              <a:rPr lang="zh-CN" altLang="en-US" sz="2400" dirty="0" smtClean="0"/>
              <a:t>级软件工程（</a:t>
            </a:r>
            <a:r>
              <a:rPr lang="en-US" altLang="zh-CN" sz="2400" dirty="0" smtClean="0"/>
              <a:t>04-06</a:t>
            </a:r>
            <a:r>
              <a:rPr lang="zh-CN" altLang="en-US" sz="2400" dirty="0" smtClean="0"/>
              <a:t>班）</a:t>
            </a:r>
            <a:endParaRPr lang="zh-CN" altLang="en-US" sz="2400" dirty="0"/>
          </a:p>
          <a:p>
            <a:pPr algn="l"/>
            <a:r>
              <a:rPr lang="zh-CN" altLang="en-US" sz="2400" dirty="0"/>
              <a:t>主讲教师：辛国栋</a:t>
            </a:r>
            <a:endParaRPr lang="zh-CN" altLang="en-US" sz="2400" dirty="0"/>
          </a:p>
          <a:p>
            <a:pPr algn="l"/>
            <a:r>
              <a:rPr lang="en-US" altLang="zh-CN" sz="2400" dirty="0"/>
              <a:t>Email</a:t>
            </a:r>
            <a:r>
              <a:rPr lang="zh-CN" altLang="en-US" sz="2400" dirty="0"/>
              <a:t>：</a:t>
            </a:r>
            <a:r>
              <a:rPr lang="en-US" altLang="zh-CN" sz="2400" dirty="0"/>
              <a:t>gdxin@hit.edu.cn</a:t>
            </a: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964" y="3296295"/>
            <a:ext cx="2266950" cy="2381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抽象</a:t>
            </a:r>
            <a:r>
              <a:rPr lang="zh-CN" altLang="en-US" dirty="0"/>
              <a:t>工厂</a:t>
            </a:r>
            <a:r>
              <a:rPr lang="zh-CN" altLang="en-US" dirty="0" smtClean="0"/>
              <a:t>模式实现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9600" y="1562099"/>
            <a:ext cx="7086600" cy="87944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abstract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Cake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abstract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9600" y="2638425"/>
            <a:ext cx="7086600" cy="1695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AmStyleCake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Cake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"American style cake..........."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9600" y="4523771"/>
            <a:ext cx="7086600" cy="15696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ItalyStyleCake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Cake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1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"Italy style cake..........."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802881" y="1607534"/>
            <a:ext cx="3779519" cy="1619869"/>
            <a:chOff x="4752694" y="3209450"/>
            <a:chExt cx="3097398" cy="1619869"/>
          </a:xfrm>
        </p:grpSpPr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4752695" y="4313116"/>
              <a:ext cx="1459097" cy="26647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kern="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AmStyleCake</a:t>
              </a:r>
              <a:endParaRPr lang="en-US" altLang="zh-CN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4752694" y="4572994"/>
              <a:ext cx="1459098" cy="2563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4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+describe():</a:t>
              </a:r>
              <a:r>
                <a:rPr lang="en-US" altLang="zh-CN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6384220" y="4301424"/>
              <a:ext cx="1465872" cy="2781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kern="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ItalyStyleCake</a:t>
              </a:r>
              <a:endParaRPr lang="en-US" altLang="zh-CN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384219" y="4573566"/>
              <a:ext cx="1465872" cy="25575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4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+describe():</a:t>
              </a:r>
              <a:r>
                <a:rPr lang="en-US" altLang="zh-CN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5608305" y="3209450"/>
              <a:ext cx="1598452" cy="46451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dirty="0"/>
                <a:t>&lt;&lt;abstract&gt;&gt;</a:t>
              </a:r>
              <a:endParaRPr lang="zh-CN" altLang="en-US" sz="1600" dirty="0"/>
            </a:p>
            <a:p>
              <a:pPr algn="ctr">
                <a:lnSpc>
                  <a:spcPct val="80000"/>
                </a:lnSpc>
              </a:pPr>
              <a:r>
                <a:rPr lang="en-US" altLang="zh-CN" sz="1600" b="1" i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Cake</a:t>
              </a:r>
              <a:endParaRPr lang="en-US" altLang="zh-CN" sz="1600" b="1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5608304" y="3676657"/>
              <a:ext cx="1598452" cy="2189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400" i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+describe():void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等腰三角形 14"/>
            <p:cNvSpPr/>
            <p:nvPr/>
          </p:nvSpPr>
          <p:spPr bwMode="auto">
            <a:xfrm>
              <a:off x="6280256" y="3881122"/>
              <a:ext cx="207925" cy="182563"/>
            </a:xfrm>
            <a:prstGeom prst="triangl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smtClean="0">
                <a:latin typeface="Consolas" panose="020B0609020204030204" pitchFamily="49" charset="0"/>
              </a:endParaRPr>
            </a:p>
          </p:txBody>
        </p:sp>
        <p:cxnSp>
          <p:nvCxnSpPr>
            <p:cNvPr id="16" name="肘形连接符 15"/>
            <p:cNvCxnSpPr>
              <a:stCxn id="9" idx="0"/>
              <a:endCxn id="15" idx="3"/>
            </p:cNvCxnSpPr>
            <p:nvPr/>
          </p:nvCxnSpPr>
          <p:spPr>
            <a:xfrm rot="5400000" flipH="1" flipV="1">
              <a:off x="5808516" y="3737413"/>
              <a:ext cx="249431" cy="9019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>
              <a:stCxn id="11" idx="0"/>
              <a:endCxn id="15" idx="3"/>
            </p:cNvCxnSpPr>
            <p:nvPr/>
          </p:nvCxnSpPr>
          <p:spPr>
            <a:xfrm rot="16200000" flipV="1">
              <a:off x="6631819" y="3816086"/>
              <a:ext cx="237739" cy="732937"/>
            </a:xfrm>
            <a:prstGeom prst="bentConnector3">
              <a:avLst>
                <a:gd name="adj1" fmla="val 47997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7937153" y="3486150"/>
            <a:ext cx="3769996" cy="1641666"/>
            <a:chOff x="8133254" y="3295715"/>
            <a:chExt cx="3449146" cy="1641666"/>
          </a:xfrm>
        </p:grpSpPr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8133255" y="4431324"/>
              <a:ext cx="1627222" cy="2563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kern="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AmStyleSalad</a:t>
              </a:r>
              <a:endParaRPr lang="en-US" altLang="zh-CN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8133254" y="4681056"/>
              <a:ext cx="1627222" cy="2563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+show():void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Rectangle 11"/>
            <p:cNvSpPr>
              <a:spLocks noChangeArrowheads="1"/>
            </p:cNvSpPr>
            <p:nvPr/>
          </p:nvSpPr>
          <p:spPr bwMode="auto">
            <a:xfrm>
              <a:off x="9876365" y="4431896"/>
              <a:ext cx="1706035" cy="25575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kern="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ItalyStyleSalad</a:t>
              </a:r>
              <a:endParaRPr lang="en-US" altLang="zh-CN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9876364" y="4681628"/>
              <a:ext cx="1706036" cy="25575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+show():void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Rectangle 11"/>
            <p:cNvSpPr>
              <a:spLocks noChangeArrowheads="1"/>
            </p:cNvSpPr>
            <p:nvPr/>
          </p:nvSpPr>
          <p:spPr bwMode="auto">
            <a:xfrm>
              <a:off x="9048196" y="3295715"/>
              <a:ext cx="1453304" cy="45210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dirty="0"/>
                <a:t>&lt;&lt;abstract&gt;&gt;</a:t>
              </a:r>
              <a:endParaRPr lang="zh-CN" altLang="en-US" sz="1600" dirty="0"/>
            </a:p>
            <a:p>
              <a:pPr algn="ctr">
                <a:lnSpc>
                  <a:spcPct val="80000"/>
                </a:lnSpc>
              </a:pPr>
              <a:r>
                <a:rPr lang="en-US" altLang="zh-CN" sz="1600" b="1" i="1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Salad</a:t>
              </a:r>
              <a:endParaRPr lang="en-US" altLang="zh-CN" sz="1600" b="1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Rectangle 12"/>
            <p:cNvSpPr>
              <a:spLocks noChangeArrowheads="1"/>
            </p:cNvSpPr>
            <p:nvPr/>
          </p:nvSpPr>
          <p:spPr bwMode="auto">
            <a:xfrm>
              <a:off x="9048195" y="3750508"/>
              <a:ext cx="1453304" cy="2446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400" i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+show():void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等腰三角形 34"/>
            <p:cNvSpPr/>
            <p:nvPr/>
          </p:nvSpPr>
          <p:spPr bwMode="auto">
            <a:xfrm>
              <a:off x="9625754" y="3985748"/>
              <a:ext cx="207925" cy="182563"/>
            </a:xfrm>
            <a:prstGeom prst="triangl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smtClean="0">
                <a:latin typeface="Consolas" panose="020B0609020204030204" pitchFamily="49" charset="0"/>
              </a:endParaRPr>
            </a:p>
          </p:txBody>
        </p:sp>
        <p:cxnSp>
          <p:nvCxnSpPr>
            <p:cNvPr id="36" name="肘形连接符 35"/>
            <p:cNvCxnSpPr>
              <a:stCxn id="29" idx="0"/>
              <a:endCxn id="35" idx="3"/>
            </p:cNvCxnSpPr>
            <p:nvPr/>
          </p:nvCxnSpPr>
          <p:spPr>
            <a:xfrm rot="5400000" flipH="1" flipV="1">
              <a:off x="9206786" y="3908393"/>
              <a:ext cx="263013" cy="78285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肘形连接符 36"/>
            <p:cNvCxnSpPr>
              <a:stCxn id="31" idx="0"/>
              <a:endCxn id="35" idx="3"/>
            </p:cNvCxnSpPr>
            <p:nvPr/>
          </p:nvCxnSpPr>
          <p:spPr>
            <a:xfrm rot="16200000" flipV="1">
              <a:off x="10097758" y="3800271"/>
              <a:ext cx="263585" cy="999665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 37"/>
          <p:cNvSpPr/>
          <p:nvPr/>
        </p:nvSpPr>
        <p:spPr>
          <a:xfrm>
            <a:off x="7937153" y="5457090"/>
            <a:ext cx="38652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Salad 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产品层次类 代码自行实现</a:t>
            </a:r>
            <a:endParaRPr lang="en-US" altLang="zh-CN" sz="16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Coffee 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产品层次类 代码同工厂方法模式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/>
              <a:t>抽象工厂模式实现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68750" y="1417638"/>
            <a:ext cx="11013650" cy="132343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DesertFactory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Salad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createSalad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Cake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createCake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createCoffee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68750" y="2857501"/>
            <a:ext cx="11054499" cy="3387724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AmStyleDesertFactory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DesertFactory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Salad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createSalad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new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AmStyleSalad();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Cake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createCake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new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AmStyleCake();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createCoffee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new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AmStyleCoffee();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/>
              <a:t>抽象工厂模式实现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9600" y="1671948"/>
            <a:ext cx="10972800" cy="41349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ItalyStyleDesertFactory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DesertFactory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Salad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createSalad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new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ItalyStyleSalad();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Cake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createCake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new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ItalyStyleCake();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createCoffee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new 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LatteCoffee();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/>
              <a:t>抽象工厂模式实现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9600" y="1610520"/>
            <a:ext cx="10972800" cy="415210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args)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创建意大利风味的工厂对象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DesertFactory factory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ItalyStyleDesertFactory();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创建美国风味的工厂对象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//DesertFactory factory = new AmStyleDesertFactory();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   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获取咖啡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沙拉和蛋糕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 coffee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factory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.createCoffee();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Salad salad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factory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.createSalad();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Cake cake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factory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.createCake();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分别展示各产品的描述信息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.getName());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salad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.show();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cake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.describe();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24750" y="4485352"/>
            <a:ext cx="38363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Italy style coffee............latte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Italy style salad...........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Italy style cake...........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6457" y="5834648"/>
            <a:ext cx="97843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只需要知道有那些工厂和产品族的接口，并不需要知道具体的产品族之类。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抽象</a:t>
            </a:r>
            <a:r>
              <a:rPr lang="zh-CN" altLang="en-US" dirty="0"/>
              <a:t>工厂模式</a:t>
            </a:r>
            <a:r>
              <a:rPr lang="zh-CN" altLang="en-US" dirty="0" smtClean="0"/>
              <a:t>理论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抽象工厂</a:t>
            </a:r>
            <a:r>
              <a:rPr lang="zh-CN" altLang="en-US" sz="2800" dirty="0" smtClean="0"/>
              <a:t>模式的概念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是一种</a:t>
            </a:r>
            <a:r>
              <a:rPr lang="zh-CN" altLang="en-US" sz="2400" dirty="0" smtClean="0">
                <a:solidFill>
                  <a:srgbClr val="0000FF"/>
                </a:solidFill>
              </a:rPr>
              <a:t>为访问类提供一个创建一组相关或相互依赖对象的接口</a:t>
            </a:r>
            <a:r>
              <a:rPr lang="zh-CN" altLang="en-US" sz="2400" dirty="0" smtClean="0"/>
              <a:t>，且</a:t>
            </a:r>
            <a:r>
              <a:rPr lang="zh-CN" altLang="en-US" sz="2400" dirty="0" smtClean="0">
                <a:solidFill>
                  <a:srgbClr val="0000FF"/>
                </a:solidFill>
              </a:rPr>
              <a:t>访问类无须指定所要产品的具体类</a:t>
            </a:r>
            <a:r>
              <a:rPr lang="zh-CN" altLang="en-US" sz="2400" dirty="0" smtClean="0"/>
              <a:t>就能得到</a:t>
            </a:r>
            <a:r>
              <a:rPr lang="zh-CN" altLang="en-US" sz="2400" dirty="0" smtClean="0">
                <a:solidFill>
                  <a:srgbClr val="0000FF"/>
                </a:solidFill>
              </a:rPr>
              <a:t>同族的不同等级的产品</a:t>
            </a:r>
            <a:r>
              <a:rPr lang="zh-CN" altLang="en-US" sz="2400" dirty="0" smtClean="0"/>
              <a:t>的模式结构。</a:t>
            </a:r>
            <a:endParaRPr lang="zh-CN" altLang="en-US" sz="2400" dirty="0" smtClean="0"/>
          </a:p>
          <a:p>
            <a:pPr lvl="1"/>
            <a:r>
              <a:rPr lang="zh-CN" altLang="en-US" sz="2400" dirty="0" smtClean="0"/>
              <a:t>抽象工厂模式是</a:t>
            </a:r>
            <a:r>
              <a:rPr lang="zh-CN" altLang="en-US" sz="2400" dirty="0" smtClean="0">
                <a:solidFill>
                  <a:srgbClr val="0000FF"/>
                </a:solidFill>
              </a:rPr>
              <a:t>工厂方法模式的升级版本</a:t>
            </a:r>
            <a:r>
              <a:rPr lang="zh-CN" altLang="en-US" sz="2400" dirty="0" smtClean="0"/>
              <a:t>，工厂方法模式只生产一个等级的产品，而抽象工厂模式可生产多个等级的产品。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/>
              <a:t>抽象工厂模式理论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5" name="Line 51"/>
          <p:cNvSpPr>
            <a:spLocks noChangeShapeType="1"/>
          </p:cNvSpPr>
          <p:nvPr/>
        </p:nvSpPr>
        <p:spPr bwMode="auto">
          <a:xfrm>
            <a:off x="3784607" y="5427663"/>
            <a:ext cx="3492000" cy="0"/>
          </a:xfrm>
          <a:prstGeom prst="line">
            <a:avLst/>
          </a:prstGeom>
          <a:noFill/>
          <a:ln w="25400">
            <a:solidFill>
              <a:srgbClr val="0000FF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56" name="Line 52"/>
          <p:cNvSpPr>
            <a:spLocks noChangeShapeType="1"/>
          </p:cNvSpPr>
          <p:nvPr/>
        </p:nvSpPr>
        <p:spPr bwMode="auto">
          <a:xfrm>
            <a:off x="1627199" y="6003925"/>
            <a:ext cx="8640000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57" name="Line 53"/>
          <p:cNvSpPr>
            <a:spLocks noChangeShapeType="1"/>
          </p:cNvSpPr>
          <p:nvPr/>
        </p:nvSpPr>
        <p:spPr bwMode="auto">
          <a:xfrm flipV="1">
            <a:off x="10233120" y="5770563"/>
            <a:ext cx="0" cy="233362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58" name="Line 54"/>
          <p:cNvSpPr>
            <a:spLocks noChangeShapeType="1"/>
          </p:cNvSpPr>
          <p:nvPr/>
        </p:nvSpPr>
        <p:spPr bwMode="auto">
          <a:xfrm flipV="1">
            <a:off x="1404305" y="6205701"/>
            <a:ext cx="10170981" cy="11111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59" name="Line 55"/>
          <p:cNvSpPr>
            <a:spLocks noChangeShapeType="1"/>
          </p:cNvSpPr>
          <p:nvPr/>
        </p:nvSpPr>
        <p:spPr bwMode="auto">
          <a:xfrm flipV="1">
            <a:off x="11559501" y="3028951"/>
            <a:ext cx="0" cy="3141663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60" name="Line 56"/>
          <p:cNvSpPr>
            <a:spLocks noChangeShapeType="1"/>
          </p:cNvSpPr>
          <p:nvPr/>
        </p:nvSpPr>
        <p:spPr bwMode="auto">
          <a:xfrm flipH="1">
            <a:off x="10891286" y="3028950"/>
            <a:ext cx="684000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 flipV="1">
            <a:off x="7878459" y="3302001"/>
            <a:ext cx="0" cy="608553"/>
          </a:xfrm>
          <a:prstGeom prst="line">
            <a:avLst/>
          </a:prstGeom>
          <a:noFill/>
          <a:ln w="25400">
            <a:solidFill>
              <a:srgbClr val="0000FF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63" name="Rectangle 63"/>
          <p:cNvSpPr>
            <a:spLocks noChangeArrowheads="1"/>
          </p:cNvSpPr>
          <p:nvPr/>
        </p:nvSpPr>
        <p:spPr bwMode="auto">
          <a:xfrm>
            <a:off x="1893648" y="5720514"/>
            <a:ext cx="1128963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&lt;&lt;create&gt;&gt;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2809875" y="1457325"/>
            <a:ext cx="2498867" cy="6842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&lt;&lt;Interface&gt;&gt; </a:t>
            </a:r>
            <a:endParaRPr lang="en-US" altLang="zh-CN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defRPr/>
            </a:pPr>
            <a:r>
              <a:rPr lang="en-US" altLang="zh-CN" sz="2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Creator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Rectangle 5"/>
          <p:cNvSpPr>
            <a:spLocks noChangeArrowheads="1"/>
          </p:cNvSpPr>
          <p:nvPr/>
        </p:nvSpPr>
        <p:spPr bwMode="auto">
          <a:xfrm>
            <a:off x="2809875" y="2142638"/>
            <a:ext cx="2498867" cy="69104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getObjA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getObjB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>
            <a:off x="2514610" y="3206750"/>
            <a:ext cx="2200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67" name="Line 10"/>
          <p:cNvSpPr>
            <a:spLocks noChangeShapeType="1"/>
          </p:cNvSpPr>
          <p:nvPr/>
        </p:nvSpPr>
        <p:spPr bwMode="auto">
          <a:xfrm>
            <a:off x="2514611" y="320675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68" name="Line 11"/>
          <p:cNvSpPr>
            <a:spLocks noChangeShapeType="1"/>
          </p:cNvSpPr>
          <p:nvPr/>
        </p:nvSpPr>
        <p:spPr bwMode="auto">
          <a:xfrm>
            <a:off x="4714886" y="320675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69" name="AutoShape 12"/>
          <p:cNvSpPr>
            <a:spLocks noChangeArrowheads="1"/>
          </p:cNvSpPr>
          <p:nvPr/>
        </p:nvSpPr>
        <p:spPr bwMode="auto">
          <a:xfrm>
            <a:off x="3419486" y="2847975"/>
            <a:ext cx="304800" cy="2159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70" name="Line 13"/>
          <p:cNvSpPr>
            <a:spLocks noChangeShapeType="1"/>
          </p:cNvSpPr>
          <p:nvPr/>
        </p:nvSpPr>
        <p:spPr bwMode="auto">
          <a:xfrm>
            <a:off x="3571886" y="3063875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3314711" y="3381375"/>
            <a:ext cx="2820442" cy="359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ConcreteCreator2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Rectangle 31"/>
          <p:cNvSpPr>
            <a:spLocks noChangeArrowheads="1"/>
          </p:cNvSpPr>
          <p:nvPr/>
        </p:nvSpPr>
        <p:spPr bwMode="auto">
          <a:xfrm>
            <a:off x="3314711" y="3740150"/>
            <a:ext cx="2820442" cy="609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getObjA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ProductA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getObjB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ProductB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Rectangle 8"/>
          <p:cNvSpPr>
            <a:spLocks noChangeArrowheads="1"/>
          </p:cNvSpPr>
          <p:nvPr/>
        </p:nvSpPr>
        <p:spPr bwMode="auto">
          <a:xfrm>
            <a:off x="473005" y="3381374"/>
            <a:ext cx="2775031" cy="360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ConcreteCreator1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Rectangle 30"/>
          <p:cNvSpPr>
            <a:spLocks noChangeArrowheads="1"/>
          </p:cNvSpPr>
          <p:nvPr/>
        </p:nvSpPr>
        <p:spPr bwMode="auto">
          <a:xfrm>
            <a:off x="473005" y="3743325"/>
            <a:ext cx="2775031" cy="6111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getObjA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():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getObjB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():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  <a:r>
              <a:rPr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Rectangle 16"/>
          <p:cNvSpPr>
            <a:spLocks noChangeArrowheads="1"/>
          </p:cNvSpPr>
          <p:nvPr/>
        </p:nvSpPr>
        <p:spPr bwMode="auto">
          <a:xfrm>
            <a:off x="8583943" y="1063065"/>
            <a:ext cx="1960266" cy="5413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80000"/>
              </a:lnSpc>
              <a:defRPr/>
            </a:pPr>
            <a:r>
              <a:rPr lang="en-US" altLang="zh-CN" sz="16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&lt;&lt;Interface&gt;&gt;</a:t>
            </a:r>
            <a:r>
              <a:rPr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altLang="zh-CN" i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000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ProductA</a:t>
            </a:r>
            <a:endParaRPr lang="en-US" altLang="zh-CN" sz="2000" b="1" i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Rectangle 17"/>
          <p:cNvSpPr>
            <a:spLocks noChangeArrowheads="1"/>
          </p:cNvSpPr>
          <p:nvPr/>
        </p:nvSpPr>
        <p:spPr bwMode="auto">
          <a:xfrm>
            <a:off x="8583943" y="1609202"/>
            <a:ext cx="1960266" cy="3444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6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operationA</a:t>
            </a:r>
            <a:endParaRPr lang="en-US" altLang="zh-CN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Line 19"/>
          <p:cNvSpPr>
            <a:spLocks noChangeShapeType="1"/>
          </p:cNvSpPr>
          <p:nvPr/>
        </p:nvSpPr>
        <p:spPr bwMode="auto">
          <a:xfrm>
            <a:off x="8562167" y="235585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78" name="Line 20"/>
          <p:cNvSpPr>
            <a:spLocks noChangeShapeType="1"/>
          </p:cNvSpPr>
          <p:nvPr/>
        </p:nvSpPr>
        <p:spPr bwMode="auto">
          <a:xfrm>
            <a:off x="8562167" y="23558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79" name="Line 21"/>
          <p:cNvSpPr>
            <a:spLocks noChangeShapeType="1"/>
          </p:cNvSpPr>
          <p:nvPr/>
        </p:nvSpPr>
        <p:spPr bwMode="auto">
          <a:xfrm>
            <a:off x="10390967" y="23558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80" name="Rectangle 32"/>
          <p:cNvSpPr>
            <a:spLocks noChangeArrowheads="1"/>
          </p:cNvSpPr>
          <p:nvPr/>
        </p:nvSpPr>
        <p:spPr bwMode="auto">
          <a:xfrm>
            <a:off x="7068736" y="2569333"/>
            <a:ext cx="1760131" cy="40405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ProductA2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Rectangle 33"/>
          <p:cNvSpPr>
            <a:spLocks noChangeArrowheads="1"/>
          </p:cNvSpPr>
          <p:nvPr/>
        </p:nvSpPr>
        <p:spPr bwMode="auto">
          <a:xfrm>
            <a:off x="7068736" y="2968626"/>
            <a:ext cx="1760131" cy="33972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operationA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Rectangle 35"/>
          <p:cNvSpPr>
            <a:spLocks noChangeArrowheads="1"/>
          </p:cNvSpPr>
          <p:nvPr/>
        </p:nvSpPr>
        <p:spPr bwMode="auto">
          <a:xfrm>
            <a:off x="9057466" y="2561353"/>
            <a:ext cx="1806473" cy="400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ProductA1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Rectangle 36"/>
          <p:cNvSpPr>
            <a:spLocks noChangeArrowheads="1"/>
          </p:cNvSpPr>
          <p:nvPr/>
        </p:nvSpPr>
        <p:spPr bwMode="auto">
          <a:xfrm>
            <a:off x="9057466" y="2962278"/>
            <a:ext cx="1806473" cy="34765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operationA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Rectangle 38"/>
          <p:cNvSpPr>
            <a:spLocks noChangeArrowheads="1"/>
          </p:cNvSpPr>
          <p:nvPr/>
        </p:nvSpPr>
        <p:spPr bwMode="auto">
          <a:xfrm>
            <a:off x="8198630" y="3502025"/>
            <a:ext cx="1874558" cy="5413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&lt;&lt;Interface&gt;&gt;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defRPr/>
            </a:pPr>
            <a:r>
              <a:rPr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ProductB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Rectangle 39"/>
          <p:cNvSpPr>
            <a:spLocks noChangeArrowheads="1"/>
          </p:cNvSpPr>
          <p:nvPr/>
        </p:nvSpPr>
        <p:spPr bwMode="auto">
          <a:xfrm>
            <a:off x="8198630" y="4057650"/>
            <a:ext cx="1874558" cy="3381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sz="16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+operationB</a:t>
            </a:r>
            <a:endParaRPr lang="en-US" altLang="zh-CN" sz="16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Line 41"/>
          <p:cNvSpPr>
            <a:spLocks noChangeShapeType="1"/>
          </p:cNvSpPr>
          <p:nvPr/>
        </p:nvSpPr>
        <p:spPr bwMode="auto">
          <a:xfrm>
            <a:off x="8143067" y="4770438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88" name="Line 42"/>
          <p:cNvSpPr>
            <a:spLocks noChangeShapeType="1"/>
          </p:cNvSpPr>
          <p:nvPr/>
        </p:nvSpPr>
        <p:spPr bwMode="auto">
          <a:xfrm>
            <a:off x="8143067" y="4770439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89" name="Line 43"/>
          <p:cNvSpPr>
            <a:spLocks noChangeShapeType="1"/>
          </p:cNvSpPr>
          <p:nvPr/>
        </p:nvSpPr>
        <p:spPr bwMode="auto">
          <a:xfrm>
            <a:off x="9971867" y="4770439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91" name="Rectangle 46"/>
          <p:cNvSpPr>
            <a:spLocks noChangeArrowheads="1"/>
          </p:cNvSpPr>
          <p:nvPr/>
        </p:nvSpPr>
        <p:spPr bwMode="auto">
          <a:xfrm>
            <a:off x="9274954" y="5309700"/>
            <a:ext cx="1892611" cy="432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operationB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Rectangle 48"/>
          <p:cNvSpPr>
            <a:spLocks noChangeArrowheads="1"/>
          </p:cNvSpPr>
          <p:nvPr/>
        </p:nvSpPr>
        <p:spPr bwMode="auto">
          <a:xfrm>
            <a:off x="7269703" y="4967042"/>
            <a:ext cx="1887786" cy="33996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ProductB2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Rectangle 49"/>
          <p:cNvSpPr>
            <a:spLocks noChangeArrowheads="1"/>
          </p:cNvSpPr>
          <p:nvPr/>
        </p:nvSpPr>
        <p:spPr bwMode="auto">
          <a:xfrm>
            <a:off x="7269703" y="5313367"/>
            <a:ext cx="1887786" cy="39444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operationB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Rectangle 69"/>
          <p:cNvSpPr>
            <a:spLocks noChangeArrowheads="1"/>
          </p:cNvSpPr>
          <p:nvPr/>
        </p:nvSpPr>
        <p:spPr bwMode="auto">
          <a:xfrm>
            <a:off x="9274954" y="4938712"/>
            <a:ext cx="1892611" cy="36829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ProductB1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Line 23"/>
          <p:cNvSpPr>
            <a:spLocks noChangeShapeType="1"/>
          </p:cNvSpPr>
          <p:nvPr/>
        </p:nvSpPr>
        <p:spPr bwMode="auto">
          <a:xfrm>
            <a:off x="1411299" y="4030663"/>
            <a:ext cx="0" cy="21600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97" name="Line 26"/>
          <p:cNvSpPr>
            <a:spLocks noChangeShapeType="1"/>
          </p:cNvSpPr>
          <p:nvPr/>
        </p:nvSpPr>
        <p:spPr bwMode="auto">
          <a:xfrm>
            <a:off x="1627199" y="4276707"/>
            <a:ext cx="0" cy="17640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98" name="Line 24"/>
          <p:cNvSpPr>
            <a:spLocks noChangeShapeType="1"/>
          </p:cNvSpPr>
          <p:nvPr/>
        </p:nvSpPr>
        <p:spPr bwMode="auto">
          <a:xfrm flipH="1">
            <a:off x="3787786" y="4252914"/>
            <a:ext cx="0" cy="1152525"/>
          </a:xfrm>
          <a:prstGeom prst="line">
            <a:avLst/>
          </a:prstGeom>
          <a:noFill/>
          <a:ln w="25400">
            <a:solidFill>
              <a:srgbClr val="0000FF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100" name="Line 57"/>
          <p:cNvSpPr>
            <a:spLocks noChangeShapeType="1"/>
          </p:cNvSpPr>
          <p:nvPr/>
        </p:nvSpPr>
        <p:spPr bwMode="auto">
          <a:xfrm>
            <a:off x="5694616" y="3910554"/>
            <a:ext cx="2196000" cy="0"/>
          </a:xfrm>
          <a:prstGeom prst="line">
            <a:avLst/>
          </a:prstGeom>
          <a:noFill/>
          <a:ln w="25400">
            <a:solidFill>
              <a:srgbClr val="0000FF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101" name="AutoShape 12"/>
          <p:cNvSpPr>
            <a:spLocks noChangeArrowheads="1"/>
          </p:cNvSpPr>
          <p:nvPr/>
        </p:nvSpPr>
        <p:spPr bwMode="auto">
          <a:xfrm>
            <a:off x="9346337" y="1961590"/>
            <a:ext cx="304800" cy="2159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102" name="Line 13"/>
          <p:cNvSpPr>
            <a:spLocks noChangeShapeType="1"/>
          </p:cNvSpPr>
          <p:nvPr/>
        </p:nvSpPr>
        <p:spPr bwMode="auto">
          <a:xfrm>
            <a:off x="9498737" y="2179447"/>
            <a:ext cx="0" cy="1874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103" name="AutoShape 12"/>
          <p:cNvSpPr>
            <a:spLocks noChangeArrowheads="1"/>
          </p:cNvSpPr>
          <p:nvPr/>
        </p:nvSpPr>
        <p:spPr bwMode="auto">
          <a:xfrm>
            <a:off x="8886673" y="4407694"/>
            <a:ext cx="304800" cy="2159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104" name="Line 13"/>
          <p:cNvSpPr>
            <a:spLocks noChangeShapeType="1"/>
          </p:cNvSpPr>
          <p:nvPr/>
        </p:nvSpPr>
        <p:spPr bwMode="auto">
          <a:xfrm>
            <a:off x="9039073" y="4625551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105" name="Rectangle 63"/>
          <p:cNvSpPr>
            <a:spLocks noChangeArrowheads="1"/>
          </p:cNvSpPr>
          <p:nvPr/>
        </p:nvSpPr>
        <p:spPr bwMode="auto">
          <a:xfrm>
            <a:off x="1898657" y="5997513"/>
            <a:ext cx="1128963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&lt;&lt;create&gt;&gt;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Rectangle 63"/>
          <p:cNvSpPr>
            <a:spLocks noChangeArrowheads="1"/>
          </p:cNvSpPr>
          <p:nvPr/>
        </p:nvSpPr>
        <p:spPr bwMode="auto">
          <a:xfrm>
            <a:off x="4012482" y="5083522"/>
            <a:ext cx="1128963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&lt;&lt;create&gt;&gt;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Rectangle 63"/>
          <p:cNvSpPr>
            <a:spLocks noChangeArrowheads="1"/>
          </p:cNvSpPr>
          <p:nvPr/>
        </p:nvSpPr>
        <p:spPr bwMode="auto">
          <a:xfrm>
            <a:off x="6045281" y="3622680"/>
            <a:ext cx="1128963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&lt;&lt;create&gt;&gt;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3005" y="1885580"/>
            <a:ext cx="2070749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</a:pP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抽象工厂模式</a:t>
            </a:r>
            <a:r>
              <a:rPr lang="zh-CN" altLang="en-US" sz="2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sz="2400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3" grpId="0"/>
      <p:bldP spid="96" grpId="0" animBg="1"/>
      <p:bldP spid="97" grpId="0" animBg="1"/>
      <p:bldP spid="98" grpId="0" animBg="1"/>
      <p:bldP spid="100" grpId="0" animBg="1"/>
      <p:bldP spid="105" grpId="0"/>
      <p:bldP spid="106" grpId="0"/>
      <p:bldP spid="10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/>
              <a:t>抽象工厂模式理论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5" name="Line 51"/>
          <p:cNvSpPr>
            <a:spLocks noChangeShapeType="1"/>
          </p:cNvSpPr>
          <p:nvPr/>
        </p:nvSpPr>
        <p:spPr bwMode="auto">
          <a:xfrm>
            <a:off x="3784607" y="5427663"/>
            <a:ext cx="3492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56" name="Line 52"/>
          <p:cNvSpPr>
            <a:spLocks noChangeShapeType="1"/>
          </p:cNvSpPr>
          <p:nvPr/>
        </p:nvSpPr>
        <p:spPr bwMode="auto">
          <a:xfrm>
            <a:off x="1627199" y="6003925"/>
            <a:ext cx="8640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57" name="Line 53"/>
          <p:cNvSpPr>
            <a:spLocks noChangeShapeType="1"/>
          </p:cNvSpPr>
          <p:nvPr/>
        </p:nvSpPr>
        <p:spPr bwMode="auto">
          <a:xfrm flipV="1">
            <a:off x="10233120" y="5770563"/>
            <a:ext cx="0" cy="23336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58" name="Line 54"/>
          <p:cNvSpPr>
            <a:spLocks noChangeShapeType="1"/>
          </p:cNvSpPr>
          <p:nvPr/>
        </p:nvSpPr>
        <p:spPr bwMode="auto">
          <a:xfrm flipV="1">
            <a:off x="1404305" y="6205701"/>
            <a:ext cx="10170981" cy="11111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59" name="Line 55"/>
          <p:cNvSpPr>
            <a:spLocks noChangeShapeType="1"/>
          </p:cNvSpPr>
          <p:nvPr/>
        </p:nvSpPr>
        <p:spPr bwMode="auto">
          <a:xfrm flipV="1">
            <a:off x="11559501" y="3028951"/>
            <a:ext cx="0" cy="3141663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60" name="Line 56"/>
          <p:cNvSpPr>
            <a:spLocks noChangeShapeType="1"/>
          </p:cNvSpPr>
          <p:nvPr/>
        </p:nvSpPr>
        <p:spPr bwMode="auto">
          <a:xfrm flipH="1">
            <a:off x="10891286" y="3028950"/>
            <a:ext cx="684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 flipV="1">
            <a:off x="7878459" y="3302001"/>
            <a:ext cx="0" cy="608553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63" name="Rectangle 63"/>
          <p:cNvSpPr>
            <a:spLocks noChangeArrowheads="1"/>
          </p:cNvSpPr>
          <p:nvPr/>
        </p:nvSpPr>
        <p:spPr bwMode="auto">
          <a:xfrm>
            <a:off x="1893648" y="5720514"/>
            <a:ext cx="1128963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&lt;&lt;create&gt;&gt;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2809875" y="1457325"/>
            <a:ext cx="2498867" cy="6842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&lt;&lt;Interface&gt;&gt; 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defRPr/>
            </a:pP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Creator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Rectangle 5"/>
          <p:cNvSpPr>
            <a:spLocks noChangeArrowheads="1"/>
          </p:cNvSpPr>
          <p:nvPr/>
        </p:nvSpPr>
        <p:spPr bwMode="auto">
          <a:xfrm>
            <a:off x="2809875" y="2142638"/>
            <a:ext cx="2498867" cy="69104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i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getObjA</a:t>
            </a:r>
            <a:r>
              <a:rPr lang="en-US" altLang="zh-CN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i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  <a:r>
              <a:rPr lang="en-US" altLang="zh-CN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i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i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getObjB</a:t>
            </a:r>
            <a:r>
              <a:rPr lang="en-US" altLang="zh-CN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i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  <a:r>
              <a:rPr lang="en-US" altLang="zh-CN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i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>
            <a:off x="2514610" y="3206750"/>
            <a:ext cx="2200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67" name="Line 10"/>
          <p:cNvSpPr>
            <a:spLocks noChangeShapeType="1"/>
          </p:cNvSpPr>
          <p:nvPr/>
        </p:nvSpPr>
        <p:spPr bwMode="auto">
          <a:xfrm>
            <a:off x="2514611" y="320675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68" name="Line 11"/>
          <p:cNvSpPr>
            <a:spLocks noChangeShapeType="1"/>
          </p:cNvSpPr>
          <p:nvPr/>
        </p:nvSpPr>
        <p:spPr bwMode="auto">
          <a:xfrm>
            <a:off x="4714886" y="320675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69" name="AutoShape 12"/>
          <p:cNvSpPr>
            <a:spLocks noChangeArrowheads="1"/>
          </p:cNvSpPr>
          <p:nvPr/>
        </p:nvSpPr>
        <p:spPr bwMode="auto">
          <a:xfrm>
            <a:off x="3419486" y="2847975"/>
            <a:ext cx="304800" cy="2159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en-US" sz="1600"/>
          </a:p>
        </p:txBody>
      </p:sp>
      <p:sp>
        <p:nvSpPr>
          <p:cNvPr id="70" name="Line 13"/>
          <p:cNvSpPr>
            <a:spLocks noChangeShapeType="1"/>
          </p:cNvSpPr>
          <p:nvPr/>
        </p:nvSpPr>
        <p:spPr bwMode="auto">
          <a:xfrm>
            <a:off x="3571886" y="3063875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71" name="Rectangle 14"/>
          <p:cNvSpPr>
            <a:spLocks noChangeArrowheads="1"/>
          </p:cNvSpPr>
          <p:nvPr/>
        </p:nvSpPr>
        <p:spPr bwMode="auto">
          <a:xfrm>
            <a:off x="3314711" y="3381375"/>
            <a:ext cx="2820442" cy="359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ConcreteCreator2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Rectangle 31"/>
          <p:cNvSpPr>
            <a:spLocks noChangeArrowheads="1"/>
          </p:cNvSpPr>
          <p:nvPr/>
        </p:nvSpPr>
        <p:spPr bwMode="auto">
          <a:xfrm>
            <a:off x="3314711" y="3740150"/>
            <a:ext cx="2820442" cy="609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getObjA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ProductA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getObjB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ProductB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Rectangle 8"/>
          <p:cNvSpPr>
            <a:spLocks noChangeArrowheads="1"/>
          </p:cNvSpPr>
          <p:nvPr/>
        </p:nvSpPr>
        <p:spPr bwMode="auto">
          <a:xfrm>
            <a:off x="473005" y="3381374"/>
            <a:ext cx="2775031" cy="360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ConcreteCreator1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Rectangle 30"/>
          <p:cNvSpPr>
            <a:spLocks noChangeArrowheads="1"/>
          </p:cNvSpPr>
          <p:nvPr/>
        </p:nvSpPr>
        <p:spPr bwMode="auto">
          <a:xfrm>
            <a:off x="473005" y="3743325"/>
            <a:ext cx="2775031" cy="6111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getObjA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():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getObjB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():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Rectangle 16"/>
          <p:cNvSpPr>
            <a:spLocks noChangeArrowheads="1"/>
          </p:cNvSpPr>
          <p:nvPr/>
        </p:nvSpPr>
        <p:spPr bwMode="auto">
          <a:xfrm>
            <a:off x="8583943" y="1063065"/>
            <a:ext cx="1960266" cy="5413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80000"/>
              </a:lnSpc>
              <a:defRPr/>
            </a:pPr>
            <a:r>
              <a:rPr lang="en-US" altLang="zh-CN" sz="16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&lt;&lt;Interface&gt;&gt;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altLang="zh-CN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altLang="zh-CN" sz="20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ProductA</a:t>
            </a:r>
            <a:endParaRPr lang="en-US" altLang="zh-CN" sz="2000" b="1" i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Rectangle 17"/>
          <p:cNvSpPr>
            <a:spLocks noChangeArrowheads="1"/>
          </p:cNvSpPr>
          <p:nvPr/>
        </p:nvSpPr>
        <p:spPr bwMode="auto">
          <a:xfrm>
            <a:off x="8583943" y="1609202"/>
            <a:ext cx="1960266" cy="3444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600" i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operationA</a:t>
            </a:r>
            <a:endParaRPr lang="en-US" altLang="zh-CN" sz="1600" i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Line 19"/>
          <p:cNvSpPr>
            <a:spLocks noChangeShapeType="1"/>
          </p:cNvSpPr>
          <p:nvPr/>
        </p:nvSpPr>
        <p:spPr bwMode="auto">
          <a:xfrm>
            <a:off x="8562167" y="235585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78" name="Line 20"/>
          <p:cNvSpPr>
            <a:spLocks noChangeShapeType="1"/>
          </p:cNvSpPr>
          <p:nvPr/>
        </p:nvSpPr>
        <p:spPr bwMode="auto">
          <a:xfrm>
            <a:off x="8562167" y="23558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79" name="Line 21"/>
          <p:cNvSpPr>
            <a:spLocks noChangeShapeType="1"/>
          </p:cNvSpPr>
          <p:nvPr/>
        </p:nvSpPr>
        <p:spPr bwMode="auto">
          <a:xfrm>
            <a:off x="10390967" y="23558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80" name="Rectangle 32"/>
          <p:cNvSpPr>
            <a:spLocks noChangeArrowheads="1"/>
          </p:cNvSpPr>
          <p:nvPr/>
        </p:nvSpPr>
        <p:spPr bwMode="auto">
          <a:xfrm>
            <a:off x="7068736" y="2569333"/>
            <a:ext cx="1760131" cy="40405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ProductA2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Rectangle 33"/>
          <p:cNvSpPr>
            <a:spLocks noChangeArrowheads="1"/>
          </p:cNvSpPr>
          <p:nvPr/>
        </p:nvSpPr>
        <p:spPr bwMode="auto">
          <a:xfrm>
            <a:off x="7068736" y="2968626"/>
            <a:ext cx="1760131" cy="33972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operationA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Rectangle 35"/>
          <p:cNvSpPr>
            <a:spLocks noChangeArrowheads="1"/>
          </p:cNvSpPr>
          <p:nvPr/>
        </p:nvSpPr>
        <p:spPr bwMode="auto">
          <a:xfrm>
            <a:off x="9057466" y="2561353"/>
            <a:ext cx="1806473" cy="400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ProductA1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Rectangle 36"/>
          <p:cNvSpPr>
            <a:spLocks noChangeArrowheads="1"/>
          </p:cNvSpPr>
          <p:nvPr/>
        </p:nvSpPr>
        <p:spPr bwMode="auto">
          <a:xfrm>
            <a:off x="9057466" y="2962278"/>
            <a:ext cx="1806473" cy="34765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operationA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Rectangle 38"/>
          <p:cNvSpPr>
            <a:spLocks noChangeArrowheads="1"/>
          </p:cNvSpPr>
          <p:nvPr/>
        </p:nvSpPr>
        <p:spPr bwMode="auto">
          <a:xfrm>
            <a:off x="8198630" y="3502025"/>
            <a:ext cx="1874558" cy="5413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&lt;&lt;Interface&gt;&gt;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ProductB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Rectangle 39"/>
          <p:cNvSpPr>
            <a:spLocks noChangeArrowheads="1"/>
          </p:cNvSpPr>
          <p:nvPr/>
        </p:nvSpPr>
        <p:spPr bwMode="auto">
          <a:xfrm>
            <a:off x="8198630" y="4043361"/>
            <a:ext cx="1874558" cy="3381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sz="1600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+operationB</a:t>
            </a:r>
            <a:endParaRPr lang="en-US" altLang="zh-CN" sz="1600" i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Line 41"/>
          <p:cNvSpPr>
            <a:spLocks noChangeShapeType="1"/>
          </p:cNvSpPr>
          <p:nvPr/>
        </p:nvSpPr>
        <p:spPr bwMode="auto">
          <a:xfrm>
            <a:off x="8143067" y="4770438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88" name="Line 42"/>
          <p:cNvSpPr>
            <a:spLocks noChangeShapeType="1"/>
          </p:cNvSpPr>
          <p:nvPr/>
        </p:nvSpPr>
        <p:spPr bwMode="auto">
          <a:xfrm>
            <a:off x="8143067" y="4770439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89" name="Line 43"/>
          <p:cNvSpPr>
            <a:spLocks noChangeShapeType="1"/>
          </p:cNvSpPr>
          <p:nvPr/>
        </p:nvSpPr>
        <p:spPr bwMode="auto">
          <a:xfrm>
            <a:off x="9971867" y="4770439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91" name="Rectangle 46"/>
          <p:cNvSpPr>
            <a:spLocks noChangeArrowheads="1"/>
          </p:cNvSpPr>
          <p:nvPr/>
        </p:nvSpPr>
        <p:spPr bwMode="auto">
          <a:xfrm>
            <a:off x="9274954" y="5307009"/>
            <a:ext cx="1892611" cy="432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operationB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Rectangle 48"/>
          <p:cNvSpPr>
            <a:spLocks noChangeArrowheads="1"/>
          </p:cNvSpPr>
          <p:nvPr/>
        </p:nvSpPr>
        <p:spPr bwMode="auto">
          <a:xfrm>
            <a:off x="7269703" y="4967042"/>
            <a:ext cx="1887786" cy="33996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ProductB2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Rectangle 49"/>
          <p:cNvSpPr>
            <a:spLocks noChangeArrowheads="1"/>
          </p:cNvSpPr>
          <p:nvPr/>
        </p:nvSpPr>
        <p:spPr bwMode="auto">
          <a:xfrm>
            <a:off x="7269703" y="5313367"/>
            <a:ext cx="1887786" cy="39444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operationB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Rectangle 69"/>
          <p:cNvSpPr>
            <a:spLocks noChangeArrowheads="1"/>
          </p:cNvSpPr>
          <p:nvPr/>
        </p:nvSpPr>
        <p:spPr bwMode="auto">
          <a:xfrm>
            <a:off x="9274954" y="4938712"/>
            <a:ext cx="1892611" cy="36829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ProductB1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Line 23"/>
          <p:cNvSpPr>
            <a:spLocks noChangeShapeType="1"/>
          </p:cNvSpPr>
          <p:nvPr/>
        </p:nvSpPr>
        <p:spPr bwMode="auto">
          <a:xfrm>
            <a:off x="1411299" y="4030663"/>
            <a:ext cx="0" cy="2160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97" name="Line 26"/>
          <p:cNvSpPr>
            <a:spLocks noChangeShapeType="1"/>
          </p:cNvSpPr>
          <p:nvPr/>
        </p:nvSpPr>
        <p:spPr bwMode="auto">
          <a:xfrm>
            <a:off x="1627199" y="4276707"/>
            <a:ext cx="0" cy="1764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98" name="Line 24"/>
          <p:cNvSpPr>
            <a:spLocks noChangeShapeType="1"/>
          </p:cNvSpPr>
          <p:nvPr/>
        </p:nvSpPr>
        <p:spPr bwMode="auto">
          <a:xfrm flipH="1">
            <a:off x="3787786" y="4252914"/>
            <a:ext cx="0" cy="11525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100" name="Line 57"/>
          <p:cNvSpPr>
            <a:spLocks noChangeShapeType="1"/>
          </p:cNvSpPr>
          <p:nvPr/>
        </p:nvSpPr>
        <p:spPr bwMode="auto">
          <a:xfrm>
            <a:off x="5694616" y="3910554"/>
            <a:ext cx="2196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101" name="AutoShape 12"/>
          <p:cNvSpPr>
            <a:spLocks noChangeArrowheads="1"/>
          </p:cNvSpPr>
          <p:nvPr/>
        </p:nvSpPr>
        <p:spPr bwMode="auto">
          <a:xfrm>
            <a:off x="9346337" y="1961590"/>
            <a:ext cx="304800" cy="2159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en-US" sz="1600"/>
          </a:p>
        </p:txBody>
      </p:sp>
      <p:sp>
        <p:nvSpPr>
          <p:cNvPr id="102" name="Line 13"/>
          <p:cNvSpPr>
            <a:spLocks noChangeShapeType="1"/>
          </p:cNvSpPr>
          <p:nvPr/>
        </p:nvSpPr>
        <p:spPr bwMode="auto">
          <a:xfrm>
            <a:off x="9498737" y="2179447"/>
            <a:ext cx="0" cy="1874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103" name="AutoShape 12"/>
          <p:cNvSpPr>
            <a:spLocks noChangeArrowheads="1"/>
          </p:cNvSpPr>
          <p:nvPr/>
        </p:nvSpPr>
        <p:spPr bwMode="auto">
          <a:xfrm>
            <a:off x="8886673" y="4407694"/>
            <a:ext cx="304800" cy="2159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en-US" sz="1600"/>
          </a:p>
        </p:txBody>
      </p:sp>
      <p:sp>
        <p:nvSpPr>
          <p:cNvPr id="104" name="Line 13"/>
          <p:cNvSpPr>
            <a:spLocks noChangeShapeType="1"/>
          </p:cNvSpPr>
          <p:nvPr/>
        </p:nvSpPr>
        <p:spPr bwMode="auto">
          <a:xfrm>
            <a:off x="9039073" y="4625551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105" name="Rectangle 63"/>
          <p:cNvSpPr>
            <a:spLocks noChangeArrowheads="1"/>
          </p:cNvSpPr>
          <p:nvPr/>
        </p:nvSpPr>
        <p:spPr bwMode="auto">
          <a:xfrm>
            <a:off x="1898657" y="5997513"/>
            <a:ext cx="1128963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&lt;&lt;create&gt;&gt;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Rectangle 63"/>
          <p:cNvSpPr>
            <a:spLocks noChangeArrowheads="1"/>
          </p:cNvSpPr>
          <p:nvPr/>
        </p:nvSpPr>
        <p:spPr bwMode="auto">
          <a:xfrm>
            <a:off x="4012482" y="5083522"/>
            <a:ext cx="1128963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&lt;&lt;create&gt;&gt;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Rectangle 63"/>
          <p:cNvSpPr>
            <a:spLocks noChangeArrowheads="1"/>
          </p:cNvSpPr>
          <p:nvPr/>
        </p:nvSpPr>
        <p:spPr bwMode="auto">
          <a:xfrm>
            <a:off x="6045281" y="3622680"/>
            <a:ext cx="1128963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&lt;&lt;create&gt;&gt;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3005" y="1411742"/>
            <a:ext cx="223210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</a:pPr>
            <a:r>
              <a:rPr lang="zh-CN" altLang="en-US" sz="16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抽象工厂：提供了创建产品的接口，它包含多个创建产品的方法，可以创建多个不同等级的产品。</a:t>
            </a:r>
            <a:endParaRPr lang="zh-CN" altLang="en-US" sz="1600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0927" y="4715563"/>
            <a:ext cx="5604354" cy="6340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</a:pPr>
            <a:r>
              <a:rPr lang="zh-CN" altLang="en-US" sz="16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具体工厂：主要是实现抽象工厂中的多个抽象方法，完成具体产品的创建</a:t>
            </a:r>
            <a:endParaRPr lang="zh-CN" altLang="en-US" sz="1600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78934" y="1409628"/>
            <a:ext cx="3158665" cy="90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</a:pPr>
            <a:r>
              <a:rPr lang="zh-CN" altLang="en-US" sz="16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抽象产品：定义了产品的规范，描述了产品的主要特性和功能，抽象工厂模式有多个抽象产品。</a:t>
            </a:r>
            <a:endParaRPr lang="zh-CN" altLang="en-US" sz="1600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6963" y="6037751"/>
            <a:ext cx="6096000" cy="6340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</a:pPr>
            <a:r>
              <a:rPr lang="zh-CN" altLang="en-US" sz="16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具体产品：实现了抽象产品角色所定义的接口，由具体工厂来创建，它同具体工厂之间是多对一的关系。</a:t>
            </a:r>
            <a:endParaRPr lang="zh-CN" altLang="en-US" sz="1600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 smtClean="0"/>
              <a:t>工厂</a:t>
            </a:r>
            <a:r>
              <a:rPr lang="zh-CN" altLang="en-US" dirty="0"/>
              <a:t>方法模式与抽象工厂模式的</a:t>
            </a:r>
            <a:r>
              <a:rPr lang="zh-CN" altLang="en-US" dirty="0" smtClean="0"/>
              <a:t>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产品不同</a:t>
            </a:r>
            <a:endParaRPr lang="en-US" altLang="zh-CN" dirty="0" smtClean="0"/>
          </a:p>
          <a:p>
            <a:pPr lvl="1"/>
            <a:r>
              <a:rPr lang="zh-CN" altLang="en-US" dirty="0"/>
              <a:t>对于工厂方法模式，产品是单个产品类层次结构；</a:t>
            </a:r>
            <a:endParaRPr lang="zh-CN" altLang="en-US" dirty="0"/>
          </a:p>
          <a:p>
            <a:pPr lvl="1"/>
            <a:r>
              <a:rPr lang="zh-CN" altLang="en-US" dirty="0"/>
              <a:t>对于抽象工厂模式，产品是一组产品类层次结构。</a:t>
            </a:r>
            <a:endParaRPr lang="zh-CN" altLang="en-US" dirty="0"/>
          </a:p>
          <a:p>
            <a:r>
              <a:rPr lang="zh-CN" altLang="en-US" dirty="0" smtClean="0"/>
              <a:t>扩展性</a:t>
            </a:r>
            <a:endParaRPr lang="en-US" altLang="zh-CN" dirty="0" smtClean="0"/>
          </a:p>
          <a:p>
            <a:pPr lvl="1"/>
            <a:r>
              <a:rPr lang="zh-CN" altLang="en-US" dirty="0"/>
              <a:t>工厂方法模式遵循开闭</a:t>
            </a:r>
            <a:r>
              <a:rPr lang="zh-CN" altLang="en-US" dirty="0" smtClean="0"/>
              <a:t>原则</a:t>
            </a:r>
            <a:endParaRPr lang="en-US" altLang="zh-CN" dirty="0" smtClean="0"/>
          </a:p>
          <a:p>
            <a:pPr lvl="1"/>
            <a:r>
              <a:rPr lang="zh-CN" altLang="en-US" dirty="0"/>
              <a:t>抽象工厂模式仅</a:t>
            </a:r>
            <a:r>
              <a:rPr lang="zh-CN" altLang="en-US" dirty="0">
                <a:solidFill>
                  <a:srgbClr val="0000FF"/>
                </a:solidFill>
              </a:rPr>
              <a:t>部分遵循</a:t>
            </a:r>
            <a:r>
              <a:rPr lang="zh-CN" altLang="en-US" dirty="0" smtClean="0">
                <a:solidFill>
                  <a:srgbClr val="0000FF"/>
                </a:solidFill>
              </a:rPr>
              <a:t>开闭原则。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 smtClean="0"/>
              <a:t>工厂</a:t>
            </a:r>
            <a:r>
              <a:rPr lang="zh-CN" altLang="en-US" dirty="0"/>
              <a:t>方法模式与抽象工厂模式的区别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0916" y="1493453"/>
            <a:ext cx="8150243" cy="3847868"/>
          </a:xfrm>
          <a:prstGeom prst="rect">
            <a:avLst/>
          </a:prstGeom>
        </p:spPr>
      </p:pic>
      <p:grpSp>
        <p:nvGrpSpPr>
          <p:cNvPr id="55" name="组合 54"/>
          <p:cNvGrpSpPr/>
          <p:nvPr/>
        </p:nvGrpSpPr>
        <p:grpSpPr>
          <a:xfrm>
            <a:off x="10358531" y="2635185"/>
            <a:ext cx="1223869" cy="540155"/>
            <a:chOff x="9953012" y="2966706"/>
            <a:chExt cx="1709672" cy="748584"/>
          </a:xfrm>
          <a:solidFill>
            <a:srgbClr val="CCFFFF"/>
          </a:solidFill>
        </p:grpSpPr>
        <p:sp>
          <p:nvSpPr>
            <p:cNvPr id="53" name="Rectangle 35"/>
            <p:cNvSpPr>
              <a:spLocks noChangeArrowheads="1"/>
            </p:cNvSpPr>
            <p:nvPr/>
          </p:nvSpPr>
          <p:spPr bwMode="auto">
            <a:xfrm>
              <a:off x="9953012" y="2966706"/>
              <a:ext cx="1709672" cy="40000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14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ProductA3</a:t>
              </a:r>
              <a:endParaRPr lang="en-US" altLang="zh-CN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Rectangle 36"/>
            <p:cNvSpPr>
              <a:spLocks noChangeArrowheads="1"/>
            </p:cNvSpPr>
            <p:nvPr/>
          </p:nvSpPr>
          <p:spPr bwMode="auto">
            <a:xfrm>
              <a:off x="9953012" y="3367631"/>
              <a:ext cx="1709672" cy="34765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2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operationA</a:t>
              </a:r>
              <a:endPara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358531" y="4341182"/>
            <a:ext cx="1223869" cy="540155"/>
            <a:chOff x="9953012" y="2966706"/>
            <a:chExt cx="1709672" cy="748584"/>
          </a:xfrm>
          <a:solidFill>
            <a:srgbClr val="CCFFFF"/>
          </a:solidFill>
        </p:grpSpPr>
        <p:sp>
          <p:nvSpPr>
            <p:cNvPr id="57" name="Rectangle 35"/>
            <p:cNvSpPr>
              <a:spLocks noChangeArrowheads="1"/>
            </p:cNvSpPr>
            <p:nvPr/>
          </p:nvSpPr>
          <p:spPr bwMode="auto">
            <a:xfrm>
              <a:off x="9953012" y="2966706"/>
              <a:ext cx="1709672" cy="40000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lang="en-US" altLang="zh-CN" sz="14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ProductB3</a:t>
              </a:r>
              <a:endParaRPr lang="en-US" altLang="zh-CN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Rectangle 36"/>
            <p:cNvSpPr>
              <a:spLocks noChangeArrowheads="1"/>
            </p:cNvSpPr>
            <p:nvPr/>
          </p:nvSpPr>
          <p:spPr bwMode="auto">
            <a:xfrm>
              <a:off x="9953012" y="3367631"/>
              <a:ext cx="1709672" cy="347659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20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operationB</a:t>
              </a:r>
              <a:endPara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2" name="肘形连接符 61"/>
          <p:cNvCxnSpPr>
            <a:stCxn id="53" idx="0"/>
          </p:cNvCxnSpPr>
          <p:nvPr/>
        </p:nvCxnSpPr>
        <p:spPr>
          <a:xfrm rot="16200000" flipV="1">
            <a:off x="10004879" y="1669598"/>
            <a:ext cx="170590" cy="1760584"/>
          </a:xfrm>
          <a:prstGeom prst="bentConnector2">
            <a:avLst/>
          </a:prstGeom>
          <a:ln w="12700"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57" idx="0"/>
          </p:cNvCxnSpPr>
          <p:nvPr/>
        </p:nvCxnSpPr>
        <p:spPr>
          <a:xfrm rot="16200000" flipV="1">
            <a:off x="9882925" y="3253641"/>
            <a:ext cx="126368" cy="2048714"/>
          </a:xfrm>
          <a:prstGeom prst="bentConnector2">
            <a:avLst/>
          </a:prstGeom>
          <a:ln w="12700"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8"/>
          <p:cNvSpPr>
            <a:spLocks noChangeArrowheads="1"/>
          </p:cNvSpPr>
          <p:nvPr/>
        </p:nvSpPr>
        <p:spPr bwMode="auto">
          <a:xfrm>
            <a:off x="260826" y="3210218"/>
            <a:ext cx="1785479" cy="2874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zh-CN" sz="1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ConcreteCreator3</a:t>
            </a:r>
            <a:endParaRPr lang="en-US" altLang="zh-CN" sz="14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Rectangle 30"/>
          <p:cNvSpPr>
            <a:spLocks noChangeArrowheads="1"/>
          </p:cNvSpPr>
          <p:nvPr/>
        </p:nvSpPr>
        <p:spPr bwMode="auto">
          <a:xfrm>
            <a:off x="260826" y="3499584"/>
            <a:ext cx="1785479" cy="41764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getObjA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():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  <a:r>
              <a:rPr lang="en-US" altLang="zh-CN" sz="1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1200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getObjB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():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  <a:r>
              <a:rPr lang="en-US" altLang="zh-CN" sz="1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1200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" name="肘形连接符 70"/>
          <p:cNvCxnSpPr>
            <a:stCxn id="69" idx="0"/>
          </p:cNvCxnSpPr>
          <p:nvPr/>
        </p:nvCxnSpPr>
        <p:spPr>
          <a:xfrm rot="5400000" flipH="1" flipV="1">
            <a:off x="2353049" y="1886617"/>
            <a:ext cx="124118" cy="2523084"/>
          </a:xfrm>
          <a:prstGeom prst="bentConnector2">
            <a:avLst/>
          </a:prstGeom>
          <a:ln w="12700"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384652" y="1735167"/>
            <a:ext cx="27109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抽象工厂模式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遵循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开闭原则</a:t>
            </a: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肘形连接符 77"/>
          <p:cNvCxnSpPr>
            <a:stCxn id="70" idx="2"/>
            <a:endCxn id="57" idx="3"/>
          </p:cNvCxnSpPr>
          <p:nvPr/>
        </p:nvCxnSpPr>
        <p:spPr>
          <a:xfrm rot="16200000" flipH="1">
            <a:off x="6083850" y="-1013054"/>
            <a:ext cx="568266" cy="10428834"/>
          </a:xfrm>
          <a:prstGeom prst="bentConnector4">
            <a:avLst>
              <a:gd name="adj1" fmla="val 285714"/>
              <a:gd name="adj2" fmla="val 102192"/>
            </a:avLst>
          </a:prstGeom>
          <a:ln w="12700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70" idx="2"/>
            <a:endCxn id="53" idx="3"/>
          </p:cNvCxnSpPr>
          <p:nvPr/>
        </p:nvCxnSpPr>
        <p:spPr>
          <a:xfrm rot="5400000" flipH="1" flipV="1">
            <a:off x="5799117" y="-1866052"/>
            <a:ext cx="1137731" cy="10428834"/>
          </a:xfrm>
          <a:prstGeom prst="bentConnector4">
            <a:avLst>
              <a:gd name="adj1" fmla="val -142720"/>
              <a:gd name="adj2" fmla="val 102192"/>
            </a:avLst>
          </a:prstGeom>
          <a:ln w="12700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609600" y="5701310"/>
            <a:ext cx="112268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zh-CN" altLang="en-US" sz="16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添加具体产品时，在工厂</a:t>
            </a:r>
            <a:r>
              <a:rPr lang="en-US" altLang="zh-CN" sz="16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Creator</a:t>
            </a:r>
            <a:r>
              <a:rPr lang="zh-CN" altLang="en-US" sz="16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的类层次中添加一个具体的工厂类即可，此时不影响已经存在的代码。</a:t>
            </a:r>
            <a:endParaRPr lang="en-US" altLang="zh-CN" sz="1600" kern="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zh-CN" altLang="en-US" sz="16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但如果添加新的产品层次类，例如</a:t>
            </a:r>
            <a:r>
              <a:rPr lang="en-US" altLang="zh-CN" sz="1600" kern="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ProductC</a:t>
            </a:r>
            <a:r>
              <a:rPr lang="zh-CN" altLang="en-US" sz="16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产品族，要在工厂层次类中的添加新的方法 </a:t>
            </a:r>
            <a:r>
              <a:rPr lang="en-US" altLang="zh-CN" sz="1600" kern="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getObj</a:t>
            </a:r>
            <a:r>
              <a:rPr lang="en-US" altLang="zh-CN" sz="1600" kern="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6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():</a:t>
            </a:r>
            <a:r>
              <a:rPr lang="en-US" altLang="zh-CN" sz="1600" kern="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ProductC</a:t>
            </a:r>
            <a:r>
              <a:rPr lang="en-US" altLang="zh-CN" sz="16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不满足</a:t>
            </a:r>
            <a:r>
              <a:rPr lang="en-US" altLang="zh-CN" sz="16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OCP</a:t>
            </a:r>
            <a:endParaRPr lang="zh-CN" altLang="en-US" sz="1600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9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模式扩展</a:t>
            </a:r>
            <a:r>
              <a:rPr lang="en-US" altLang="zh-CN" dirty="0" smtClean="0"/>
              <a:t>-</a:t>
            </a:r>
            <a:r>
              <a:rPr lang="zh-CN" altLang="en-US" dirty="0"/>
              <a:t>用配置文件解耦简单</a:t>
            </a:r>
            <a:r>
              <a:rPr lang="zh-CN" altLang="en-US" dirty="0" smtClean="0"/>
              <a:t>工厂</a:t>
            </a:r>
            <a:br>
              <a:rPr lang="en-US" altLang="zh-CN" dirty="0" smtClean="0"/>
            </a:br>
            <a:r>
              <a:rPr lang="en-US" altLang="zh-CN" sz="2800" dirty="0" smtClean="0"/>
              <a:t>Design </a:t>
            </a:r>
            <a:r>
              <a:rPr lang="en-US" altLang="zh-CN" sz="2800" dirty="0"/>
              <a:t>Pattern </a:t>
            </a:r>
            <a:r>
              <a:rPr lang="en-US" altLang="zh-CN" sz="2800" dirty="0" smtClean="0"/>
              <a:t>Extension</a:t>
            </a:r>
            <a:r>
              <a:rPr lang="zh-CN" altLang="en-US" sz="2800" dirty="0" smtClean="0"/>
              <a:t>：</a:t>
            </a:r>
            <a:r>
              <a:rPr lang="en-US" altLang="zh-CN" sz="2800" dirty="0"/>
              <a:t>Decoupling Simple </a:t>
            </a:r>
            <a:r>
              <a:rPr lang="en-US" altLang="zh-CN" sz="2800" dirty="0" smtClean="0"/>
              <a:t>Factory Method Pattern with </a:t>
            </a:r>
            <a:r>
              <a:rPr lang="en-US" altLang="zh-CN" sz="2800" dirty="0"/>
              <a:t>Configuration Files</a:t>
            </a:r>
            <a:endParaRPr lang="zh-CN" altLang="en-US" sz="3600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内容回顾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42710" y="1841501"/>
            <a:ext cx="2971800" cy="6826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dirty="0" smtClean="0">
                <a:latin typeface="Arial" panose="020B0604020202020204" pitchFamily="34" charset="0"/>
              </a:rPr>
              <a:t>&lt;&lt;Interface&gt;&gt; </a:t>
            </a:r>
            <a:endParaRPr lang="en-US" altLang="zh-CN" dirty="0">
              <a:latin typeface="Arial" panose="020B0604020202020204" pitchFamily="34" charset="0"/>
            </a:endParaRP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Creator</a:t>
            </a:r>
            <a:r>
              <a:rPr lang="en-US" alt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 </a:t>
            </a:r>
            <a:endParaRPr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42710" y="2597151"/>
            <a:ext cx="2971800" cy="430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zh-CN" sz="2400" b="1" i="1" dirty="0">
                <a:solidFill>
                  <a:srgbClr val="0000FF"/>
                </a:solidFill>
                <a:latin typeface="Arial" panose="020B0604020202020204" pitchFamily="34" charset="0"/>
              </a:rPr>
              <a:t>+factory: Product</a:t>
            </a:r>
            <a:r>
              <a:rPr lang="en-US" altLang="zh-CN" sz="2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 </a:t>
            </a:r>
            <a:endParaRPr lang="en-US" altLang="zh-CN" sz="2400" b="1" i="1" dirty="0">
              <a:solidFill>
                <a:srgbClr val="0000FF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542710" y="2524126"/>
            <a:ext cx="2971800" cy="730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847510" y="3386138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19165" y="3641744"/>
            <a:ext cx="2395145" cy="3190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Creator</a:t>
            </a:r>
            <a:r>
              <a:rPr lang="en-US" altLang="zh-CN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A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19165" y="3959225"/>
            <a:ext cx="2395145" cy="5730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eaLnBrk="1" hangingPunct="1">
              <a:defRPr/>
            </a:pPr>
            <a:r>
              <a:rPr lang="en-US" altLang="zh-CN" sz="2000" b="1" dirty="0">
                <a:latin typeface="Arial" panose="020B0604020202020204" pitchFamily="34" charset="0"/>
              </a:rPr>
              <a:t>+factory: Product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1847510" y="3386138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133510" y="3386138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2838110" y="3027363"/>
            <a:ext cx="304800" cy="21431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2990510" y="3241676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3066710" y="3631695"/>
            <a:ext cx="2209800" cy="32753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Creator</a:t>
            </a:r>
            <a:r>
              <a:rPr lang="en-US" altLang="zh-CN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B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3066710" y="3959225"/>
            <a:ext cx="2209800" cy="5730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lIns="0" tIns="0" rIns="0" bIns="0" anchor="ctr"/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/>
              <a:t>+factory: Product</a:t>
            </a:r>
            <a:endParaRPr lang="en-US" altLang="zh-CN" sz="2000" b="1" dirty="0"/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7527048" y="1841499"/>
            <a:ext cx="2667000" cy="612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lnSpc>
                <a:spcPct val="85000"/>
              </a:lnSpc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&lt;&lt;Interface&gt;&gt; 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algn="ctr" eaLnBrk="1" hangingPunct="1">
              <a:lnSpc>
                <a:spcPct val="85000"/>
              </a:lnSpc>
              <a:defRPr/>
            </a:pPr>
            <a:r>
              <a:rPr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  <a:endParaRPr lang="en-US" altLang="zh-CN" sz="28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7527048" y="2454276"/>
            <a:ext cx="2667000" cy="4413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eaLnBrk="1" hangingPunct="1">
              <a:lnSpc>
                <a:spcPct val="85000"/>
              </a:lnSpc>
              <a:defRPr/>
            </a:pPr>
            <a:r>
              <a:rPr lang="en-US" altLang="zh-CN" sz="2200" b="1" i="1" dirty="0">
                <a:solidFill>
                  <a:srgbClr val="0000FF"/>
                </a:solidFill>
                <a:latin typeface="Arial" panose="020B0604020202020204" pitchFamily="34" charset="0"/>
              </a:rPr>
              <a:t>+Operation(): void</a:t>
            </a:r>
            <a:r>
              <a:rPr lang="en-US" altLang="zh-CN" sz="2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</a:t>
            </a:r>
            <a:endParaRPr lang="en-US" altLang="zh-CN" sz="2200" b="1" i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6206533" y="3557589"/>
            <a:ext cx="2463516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Product B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6206533" y="3916364"/>
            <a:ext cx="2463516" cy="6445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eaLnBrk="1" hangingPunct="1">
              <a:lnSpc>
                <a:spcPct val="85000"/>
              </a:lnSpc>
              <a:defRPr/>
            </a:pPr>
            <a:r>
              <a:rPr lang="en-US" altLang="zh-CN" sz="2200" b="1" dirty="0" smtClean="0">
                <a:latin typeface="Arial" panose="020B0604020202020204" pitchFamily="34" charset="0"/>
              </a:rPr>
              <a:t>+operation(): void</a:t>
            </a:r>
            <a:r>
              <a:rPr lang="en-US" altLang="zh-CN" sz="2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</a:t>
            </a:r>
            <a:endParaRPr lang="en-US" altLang="zh-CN" sz="22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8996727" y="3557589"/>
            <a:ext cx="2585673" cy="360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algn="ctr" eaLnBrk="1" hangingPunct="1"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A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8996727" y="3916364"/>
            <a:ext cx="2585673" cy="6445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lIns="0" tIns="0" rIns="0" bIns="0" anchor="ctr"/>
          <a:lstStyle/>
          <a:p>
            <a:pPr eaLnBrk="1" hangingPunct="1">
              <a:lnSpc>
                <a:spcPct val="85000"/>
              </a:lnSpc>
              <a:defRPr/>
            </a:pPr>
            <a:r>
              <a:rPr lang="en-US" altLang="zh-CN" sz="2200" b="1" dirty="0" smtClean="0">
                <a:latin typeface="Arial" panose="020B0604020202020204" pitchFamily="34" charset="0"/>
              </a:rPr>
              <a:t>+</a:t>
            </a:r>
            <a:r>
              <a:rPr lang="en-US" altLang="zh-CN" sz="2200" b="1" dirty="0">
                <a:latin typeface="Arial" panose="020B0604020202020204" pitchFamily="34" charset="0"/>
              </a:rPr>
              <a:t>o</a:t>
            </a:r>
            <a:r>
              <a:rPr lang="en-US" altLang="zh-CN" sz="2200" b="1" dirty="0" smtClean="0">
                <a:latin typeface="Arial" panose="020B0604020202020204" pitchFamily="34" charset="0"/>
              </a:rPr>
              <a:t>peration(): void</a:t>
            </a:r>
            <a:r>
              <a:rPr lang="en-US" altLang="zh-CN" sz="2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</a:t>
            </a:r>
            <a:endParaRPr lang="en-US" altLang="zh-CN" sz="22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3" name="Rectangle 32"/>
          <p:cNvSpPr>
            <a:spLocks noChangeArrowheads="1"/>
          </p:cNvSpPr>
          <p:nvPr/>
        </p:nvSpPr>
        <p:spPr bwMode="auto">
          <a:xfrm>
            <a:off x="5276510" y="2058484"/>
            <a:ext cx="1400358" cy="6445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 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4" name="Text Box 43"/>
          <p:cNvSpPr txBox="1">
            <a:spLocks noChangeArrowheads="1"/>
          </p:cNvSpPr>
          <p:nvPr/>
        </p:nvSpPr>
        <p:spPr bwMode="auto">
          <a:xfrm>
            <a:off x="5774448" y="5162550"/>
            <a:ext cx="16764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/>
              <a:t>&lt;&lt;create&gt;&gt;</a:t>
            </a:r>
            <a:endParaRPr lang="en-US" altLang="zh-CN" sz="2000" b="1" dirty="0"/>
          </a:p>
        </p:txBody>
      </p:sp>
      <p:sp>
        <p:nvSpPr>
          <p:cNvPr id="25" name="Text Box 44"/>
          <p:cNvSpPr txBox="1">
            <a:spLocks noChangeArrowheads="1"/>
          </p:cNvSpPr>
          <p:nvPr/>
        </p:nvSpPr>
        <p:spPr bwMode="auto">
          <a:xfrm>
            <a:off x="4228760" y="4675188"/>
            <a:ext cx="14287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&lt;&lt;create&gt;&gt;</a:t>
            </a:r>
            <a:endParaRPr lang="en-US" altLang="zh-CN" sz="2000" b="1"/>
          </a:p>
        </p:txBody>
      </p:sp>
      <p:sp>
        <p:nvSpPr>
          <p:cNvPr id="27" name="Line 49"/>
          <p:cNvSpPr>
            <a:spLocks noChangeShapeType="1"/>
          </p:cNvSpPr>
          <p:nvPr/>
        </p:nvSpPr>
        <p:spPr bwMode="auto">
          <a:xfrm>
            <a:off x="7676937" y="3254375"/>
            <a:ext cx="234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50"/>
          <p:cNvSpPr>
            <a:spLocks noChangeShapeType="1"/>
          </p:cNvSpPr>
          <p:nvPr/>
        </p:nvSpPr>
        <p:spPr bwMode="auto">
          <a:xfrm>
            <a:off x="7676937" y="325437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51"/>
          <p:cNvSpPr>
            <a:spLocks noChangeShapeType="1"/>
          </p:cNvSpPr>
          <p:nvPr/>
        </p:nvSpPr>
        <p:spPr bwMode="auto">
          <a:xfrm>
            <a:off x="10012632" y="325437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AutoShape 52"/>
          <p:cNvSpPr>
            <a:spLocks noChangeArrowheads="1"/>
          </p:cNvSpPr>
          <p:nvPr/>
        </p:nvSpPr>
        <p:spPr bwMode="auto">
          <a:xfrm>
            <a:off x="8670048" y="2895601"/>
            <a:ext cx="304800" cy="21431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1" name="Line 53"/>
          <p:cNvSpPr>
            <a:spLocks noChangeShapeType="1"/>
          </p:cNvSpPr>
          <p:nvPr/>
        </p:nvSpPr>
        <p:spPr bwMode="auto">
          <a:xfrm>
            <a:off x="8822448" y="31099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2" name="直接箭头连接符 31"/>
          <p:cNvCxnSpPr>
            <a:stCxn id="23" idx="1"/>
          </p:cNvCxnSpPr>
          <p:nvPr/>
        </p:nvCxnSpPr>
        <p:spPr>
          <a:xfrm flipH="1" flipV="1">
            <a:off x="4514510" y="2380746"/>
            <a:ext cx="762000" cy="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3" idx="3"/>
          </p:cNvCxnSpPr>
          <p:nvPr/>
        </p:nvCxnSpPr>
        <p:spPr>
          <a:xfrm>
            <a:off x="6676868" y="2380747"/>
            <a:ext cx="85018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0" idx="2"/>
            <a:endCxn id="22" idx="2"/>
          </p:cNvCxnSpPr>
          <p:nvPr/>
        </p:nvCxnSpPr>
        <p:spPr>
          <a:xfrm rot="16200000" flipH="1">
            <a:off x="5988863" y="260188"/>
            <a:ext cx="28576" cy="8572826"/>
          </a:xfrm>
          <a:prstGeom prst="bentConnector3">
            <a:avLst>
              <a:gd name="adj1" fmla="val 3255445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6" idx="2"/>
            <a:endCxn id="20" idx="2"/>
          </p:cNvCxnSpPr>
          <p:nvPr/>
        </p:nvCxnSpPr>
        <p:spPr>
          <a:xfrm rot="16200000" flipH="1">
            <a:off x="5790662" y="2913260"/>
            <a:ext cx="28576" cy="3266681"/>
          </a:xfrm>
          <a:prstGeom prst="bentConnector3">
            <a:avLst>
              <a:gd name="adj1" fmla="val 1566615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19165" y="5678486"/>
            <a:ext cx="11065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工厂方法模式只是针对一个产品层次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0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在现实生活中许多工厂是综合型的工厂，能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多产品等级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产品族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简单工厂方法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工厂方法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抽象工厂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 bwMode="auto">
          <a:xfrm>
            <a:off x="790575" y="1674813"/>
            <a:ext cx="2143125" cy="12557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简单工厂方法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Simple Factory Method Pattern</a:t>
            </a:r>
            <a:endParaRPr kumimoji="0" lang="zh-CN" altLang="en-US" i="0" u="none" strike="noStrike" cap="none" normalizeH="0" baseline="0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90575" y="3360738"/>
            <a:ext cx="2143125" cy="12557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工厂方法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Factory Method Pattern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90575" y="4989513"/>
            <a:ext cx="2143125" cy="12557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抽象工厂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Abstract Factory Pattern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8973" y="1475706"/>
            <a:ext cx="4007558" cy="1615827"/>
          </a:xfrm>
          <a:prstGeom prst="rect">
            <a:avLst/>
          </a:prstGeom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7351804" y="1475707"/>
            <a:ext cx="4230596" cy="1615827"/>
          </a:xfrm>
          <a:prstGeom prst="rect">
            <a:avLst/>
          </a:prstGeom>
          <a:noFill/>
          <a:ln>
            <a:solidFill>
              <a:srgbClr val="0000FF"/>
            </a:solidFill>
            <a:prstDash val="solid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Coffee createCoffee(String type)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Coffee coffee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"am"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.equals(type))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coffee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AmericanCoffee();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else 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"latte"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.equals(type))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coffee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LatteCoffee();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RuntimeException(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无货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coffee;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973" y="3259932"/>
            <a:ext cx="4007558" cy="149621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973" y="4856955"/>
            <a:ext cx="4007558" cy="164544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1804" y="4989513"/>
            <a:ext cx="4230596" cy="12700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5"/>
          <a:srcRect r="12451"/>
          <a:stretch>
            <a:fillRect/>
          </a:stretch>
        </p:blipFill>
        <p:spPr>
          <a:xfrm>
            <a:off x="7296150" y="3450827"/>
            <a:ext cx="4286250" cy="1114425"/>
          </a:xfrm>
          <a:prstGeom prst="rect">
            <a:avLst/>
          </a:prstGeom>
        </p:spPr>
      </p:pic>
      <p:cxnSp>
        <p:nvCxnSpPr>
          <p:cNvPr id="24" name="直接箭头连接符 23"/>
          <p:cNvCxnSpPr>
            <a:stCxn id="5" idx="2"/>
            <a:endCxn id="8" idx="0"/>
          </p:cNvCxnSpPr>
          <p:nvPr/>
        </p:nvCxnSpPr>
        <p:spPr>
          <a:xfrm>
            <a:off x="1862138" y="2930525"/>
            <a:ext cx="0" cy="430213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2"/>
            <a:endCxn id="9" idx="0"/>
          </p:cNvCxnSpPr>
          <p:nvPr/>
        </p:nvCxnSpPr>
        <p:spPr>
          <a:xfrm>
            <a:off x="1862138" y="4616450"/>
            <a:ext cx="0" cy="373063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简单工厂方法</a:t>
            </a:r>
            <a:r>
              <a:rPr lang="en-US" altLang="zh-CN" dirty="0"/>
              <a:t>-&gt;</a:t>
            </a:r>
            <a:r>
              <a:rPr lang="zh-CN" altLang="en-US" dirty="0"/>
              <a:t>工厂方法</a:t>
            </a:r>
            <a:r>
              <a:rPr lang="en-US" altLang="zh-CN" dirty="0"/>
              <a:t>-&gt;</a:t>
            </a:r>
            <a:r>
              <a:rPr lang="zh-CN" altLang="en-US" dirty="0"/>
              <a:t>抽象工厂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 bwMode="auto">
          <a:xfrm>
            <a:off x="790575" y="1674813"/>
            <a:ext cx="2143125" cy="12557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简单工厂方法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Simple Factory Method Pattern</a:t>
            </a:r>
            <a:endParaRPr kumimoji="0" lang="zh-CN" altLang="en-US" i="0" u="none" strike="noStrike" cap="none" normalizeH="0" baseline="0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90575" y="3360738"/>
            <a:ext cx="2143125" cy="12557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工厂方法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Factory Method Pattern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90575" y="4989513"/>
            <a:ext cx="2143125" cy="12557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抽象工厂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Abstract Factory Pattern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657258" y="2776934"/>
            <a:ext cx="4572342" cy="2462213"/>
          </a:xfrm>
          <a:prstGeom prst="rect">
            <a:avLst/>
          </a:prstGeom>
          <a:noFill/>
          <a:ln>
            <a:solidFill>
              <a:srgbClr val="0000FF"/>
            </a:solidFill>
            <a:prstDash val="solid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Coffee createCoffee(String type)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Coffee coffee 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"am"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.equals(type))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coffee 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AmericanCoffee();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else if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"latte"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.equals(type))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coffee 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LatteCoffee();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RuntimeException(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无货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coffee;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4" name="直接箭头连接符 23"/>
          <p:cNvCxnSpPr>
            <a:stCxn id="5" idx="2"/>
            <a:endCxn id="8" idx="0"/>
          </p:cNvCxnSpPr>
          <p:nvPr/>
        </p:nvCxnSpPr>
        <p:spPr>
          <a:xfrm>
            <a:off x="1862138" y="2930525"/>
            <a:ext cx="0" cy="430213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2"/>
            <a:endCxn id="9" idx="0"/>
          </p:cNvCxnSpPr>
          <p:nvPr/>
        </p:nvCxnSpPr>
        <p:spPr>
          <a:xfrm>
            <a:off x="1862138" y="4616450"/>
            <a:ext cx="0" cy="373063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右大括号 27"/>
          <p:cNvSpPr/>
          <p:nvPr/>
        </p:nvSpPr>
        <p:spPr>
          <a:xfrm>
            <a:off x="3001818" y="2309091"/>
            <a:ext cx="480291" cy="3519054"/>
          </a:xfrm>
          <a:prstGeom prst="rightBrac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581517" y="230233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解决的核心问题就是解耦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8737600" y="1735499"/>
            <a:ext cx="2549236" cy="12557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简单工厂方法不是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GOF 23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种模式之一，但是一种良好的编程习惯，问题是未解耦。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8737600" y="3421424"/>
            <a:ext cx="2549236" cy="12557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工厂方法符合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OCP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，完全解耦，但智能针对一组产品。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8737600" y="5050199"/>
            <a:ext cx="2549236" cy="12557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抽象工厂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部分解耦，但是能够解决多级、多产品族的对象生产问题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左大括号 32"/>
          <p:cNvSpPr/>
          <p:nvPr/>
        </p:nvSpPr>
        <p:spPr>
          <a:xfrm>
            <a:off x="8294255" y="2309091"/>
            <a:ext cx="378690" cy="3749964"/>
          </a:xfrm>
          <a:prstGeom prst="leftBrac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30" idx="2"/>
            <a:endCxn id="31" idx="0"/>
          </p:cNvCxnSpPr>
          <p:nvPr/>
        </p:nvCxnSpPr>
        <p:spPr>
          <a:xfrm>
            <a:off x="10012218" y="2991211"/>
            <a:ext cx="0" cy="430213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1" idx="2"/>
            <a:endCxn id="32" idx="0"/>
          </p:cNvCxnSpPr>
          <p:nvPr/>
        </p:nvCxnSpPr>
        <p:spPr>
          <a:xfrm>
            <a:off x="10012218" y="4677136"/>
            <a:ext cx="0" cy="373063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718357" y="5410323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以上代码的解耦，是否只能用工厂解决？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8" grpId="0" animBg="1"/>
      <p:bldP spid="29" grpId="0"/>
      <p:bldP spid="33" grpId="0" animBg="1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扩展：用配置文件解耦简单工厂方法模式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244599"/>
          </a:xfrm>
        </p:spPr>
        <p:txBody>
          <a:bodyPr/>
          <a:lstStyle/>
          <a:p>
            <a:r>
              <a:rPr lang="zh-CN" altLang="en-US" dirty="0"/>
              <a:t>思路：可以</a:t>
            </a:r>
            <a:r>
              <a:rPr lang="zh-CN" altLang="en-US" dirty="0" smtClean="0"/>
              <a:t>通过</a:t>
            </a:r>
            <a:r>
              <a:rPr lang="zh-CN" altLang="en-US" dirty="0" smtClean="0">
                <a:solidFill>
                  <a:srgbClr val="0000FF"/>
                </a:solidFill>
              </a:rPr>
              <a:t>简单工厂</a:t>
            </a:r>
            <a:r>
              <a:rPr lang="zh-CN" altLang="en-US" dirty="0">
                <a:solidFill>
                  <a:srgbClr val="0000FF"/>
                </a:solidFill>
              </a:rPr>
              <a:t>模式</a:t>
            </a:r>
            <a:r>
              <a:rPr lang="en-US" altLang="zh-CN" dirty="0">
                <a:solidFill>
                  <a:srgbClr val="0000FF"/>
                </a:solidFill>
              </a:rPr>
              <a:t>+</a:t>
            </a:r>
            <a:r>
              <a:rPr lang="zh-CN" altLang="en-US" dirty="0">
                <a:solidFill>
                  <a:srgbClr val="0000FF"/>
                </a:solidFill>
              </a:rPr>
              <a:t>配置文件</a:t>
            </a:r>
            <a:r>
              <a:rPr lang="zh-CN" altLang="en-US" dirty="0"/>
              <a:t>的方式</a:t>
            </a:r>
            <a:r>
              <a:rPr lang="zh-CN" altLang="en-US" dirty="0" smtClean="0"/>
              <a:t>解除 </a:t>
            </a:r>
            <a:r>
              <a:rPr lang="zh-CN" altLang="en-US" dirty="0" smtClean="0">
                <a:solidFill>
                  <a:srgbClr val="0000FF"/>
                </a:solidFill>
              </a:rPr>
              <a:t>工厂对象 </a:t>
            </a:r>
            <a:r>
              <a:rPr lang="zh-CN" altLang="en-US" dirty="0" smtClean="0"/>
              <a:t>和 </a:t>
            </a:r>
            <a:r>
              <a:rPr lang="zh-CN" altLang="en-US" dirty="0" smtClean="0">
                <a:solidFill>
                  <a:srgbClr val="0000FF"/>
                </a:solidFill>
              </a:rPr>
              <a:t>产品对象 </a:t>
            </a:r>
            <a:r>
              <a:rPr lang="zh-CN" altLang="en-US" dirty="0" smtClean="0"/>
              <a:t>的</a:t>
            </a:r>
            <a:r>
              <a:rPr lang="zh-CN" altLang="en-US" dirty="0"/>
              <a:t>耦合。在</a:t>
            </a:r>
            <a:r>
              <a:rPr lang="zh-CN" altLang="en-US" dirty="0">
                <a:solidFill>
                  <a:srgbClr val="0000FF"/>
                </a:solidFill>
              </a:rPr>
              <a:t>工厂类中加载配置文件中的</a:t>
            </a:r>
            <a:r>
              <a:rPr lang="zh-CN" altLang="en-US" dirty="0" smtClean="0">
                <a:solidFill>
                  <a:srgbClr val="0000FF"/>
                </a:solidFill>
              </a:rPr>
              <a:t>全类</a:t>
            </a:r>
            <a:r>
              <a:rPr lang="zh-CN" altLang="en-US" dirty="0">
                <a:solidFill>
                  <a:srgbClr val="0000FF"/>
                </a:solidFill>
              </a:rPr>
              <a:t>名</a:t>
            </a:r>
            <a:r>
              <a:rPr lang="zh-CN" altLang="en-US" dirty="0"/>
              <a:t>，并创建对象进行存储，客户端如果需要对象，直接进行获取即</a:t>
            </a:r>
            <a:r>
              <a:rPr lang="zh-CN" altLang="en-US" dirty="0" smtClean="0"/>
              <a:t>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7288646" y="5104576"/>
            <a:ext cx="2230003" cy="360000"/>
          </a:xfrm>
          <a:prstGeom prst="rect">
            <a:avLst/>
          </a:prstGeom>
          <a:solidFill>
            <a:srgbClr val="FFFFFF"/>
          </a:solidFill>
          <a:ln w="12700">
            <a:solidFill>
              <a:sysClr val="windowText" lastClr="000000"/>
            </a:solidFill>
            <a:miter lim="800000"/>
          </a:ln>
        </p:spPr>
        <p:txBody>
          <a:bodyPr anchor="ctr" anchorCtr="0"/>
          <a:lstStyle/>
          <a:p>
            <a:pPr algn="ctr">
              <a:lnSpc>
                <a:spcPct val="80000"/>
              </a:lnSpc>
            </a:pPr>
            <a:r>
              <a:rPr lang="en-US" altLang="zh-CN" b="1" kern="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AmericanCoffee</a:t>
            </a:r>
            <a:endParaRPr lang="en-US" altLang="zh-CN" b="1" kern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7288645" y="5450072"/>
            <a:ext cx="2230004" cy="297585"/>
          </a:xfrm>
          <a:prstGeom prst="rect">
            <a:avLst/>
          </a:prstGeom>
          <a:solidFill>
            <a:srgbClr val="FFFFFF"/>
          </a:solidFill>
          <a:ln w="12700">
            <a:solidFill>
              <a:sysClr val="windowText" lastClr="000000"/>
            </a:solidFill>
            <a:miter lim="800000"/>
          </a:ln>
        </p:spPr>
        <p:txBody>
          <a:bodyPr anchor="ctr" anchorCtr="0"/>
          <a:lstStyle/>
          <a:p>
            <a:r>
              <a:rPr lang="en-US" altLang="zh-CN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sz="1600" kern="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getName</a:t>
            </a:r>
            <a:r>
              <a:rPr lang="en-US" altLang="zh-CN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():String</a:t>
            </a:r>
            <a:endParaRPr lang="en-US" altLang="zh-CN" sz="1600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9733697" y="5104576"/>
            <a:ext cx="2088849" cy="360000"/>
          </a:xfrm>
          <a:prstGeom prst="rect">
            <a:avLst/>
          </a:prstGeom>
          <a:solidFill>
            <a:srgbClr val="FFFFFF"/>
          </a:solidFill>
          <a:ln w="12700">
            <a:solidFill>
              <a:sysClr val="windowText" lastClr="000000"/>
            </a:solidFill>
            <a:miter lim="800000"/>
          </a:ln>
        </p:spPr>
        <p:txBody>
          <a:bodyPr anchor="ctr" anchorCtr="0"/>
          <a:lstStyle/>
          <a:p>
            <a:pPr algn="ctr">
              <a:lnSpc>
                <a:spcPct val="80000"/>
              </a:lnSpc>
            </a:pPr>
            <a:r>
              <a:rPr lang="en-US" altLang="zh-CN" b="1" kern="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LatteCoffee</a:t>
            </a:r>
            <a:endParaRPr lang="en-US" altLang="zh-CN" b="1" kern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9733696" y="5450645"/>
            <a:ext cx="2088849" cy="297012"/>
          </a:xfrm>
          <a:prstGeom prst="rect">
            <a:avLst/>
          </a:prstGeom>
          <a:solidFill>
            <a:srgbClr val="FFFFFF"/>
          </a:solidFill>
          <a:ln w="12700">
            <a:solidFill>
              <a:sysClr val="windowText" lastClr="000000"/>
            </a:solidFill>
            <a:miter lim="800000"/>
          </a:ln>
        </p:spPr>
        <p:txBody>
          <a:bodyPr anchor="ctr" anchorCtr="0"/>
          <a:lstStyle/>
          <a:p>
            <a:r>
              <a:rPr lang="en-US" altLang="zh-CN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sz="1600" kern="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getName</a:t>
            </a:r>
            <a:r>
              <a:rPr lang="en-US" altLang="zh-CN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():String</a:t>
            </a:r>
            <a:endParaRPr lang="en-US" altLang="zh-CN" sz="1600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8886825" y="3193866"/>
            <a:ext cx="2476500" cy="486812"/>
          </a:xfrm>
          <a:prstGeom prst="rect">
            <a:avLst/>
          </a:prstGeom>
          <a:solidFill>
            <a:srgbClr val="FFFFFF"/>
          </a:solidFill>
          <a:ln w="12700">
            <a:solidFill>
              <a:sysClr val="windowText" lastClr="000000"/>
            </a:solidFill>
            <a:miter lim="800000"/>
          </a:ln>
        </p:spPr>
        <p:txBody>
          <a:bodyPr anchor="ctr" anchorCtr="0"/>
          <a:lstStyle/>
          <a:p>
            <a:pPr algn="ctr">
              <a:lnSpc>
                <a:spcPct val="8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&lt;&lt;abstract&gt;&gt;</a:t>
            </a:r>
            <a:endParaRPr lang="zh-CN" altLang="en-US" dirty="0">
              <a:solidFill>
                <a:srgbClr val="000000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altLang="zh-CN" b="1" i="1" kern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Coffee</a:t>
            </a:r>
            <a:endParaRPr lang="en-US" altLang="zh-CN" b="1" i="1" kern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8886824" y="3666751"/>
            <a:ext cx="2476500" cy="750255"/>
          </a:xfrm>
          <a:prstGeom prst="rect">
            <a:avLst/>
          </a:prstGeom>
          <a:solidFill>
            <a:srgbClr val="FFFFFF"/>
          </a:solidFill>
          <a:ln w="12700">
            <a:solidFill>
              <a:sysClr val="windowText" lastClr="000000"/>
            </a:solidFill>
            <a:miter lim="800000"/>
          </a:ln>
        </p:spPr>
        <p:txBody>
          <a:bodyPr anchor="ctr" anchorCtr="0"/>
          <a:lstStyle/>
          <a:p>
            <a:r>
              <a:rPr lang="en-US" altLang="zh-CN" sz="1600" i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sz="1600" i="1" kern="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getName</a:t>
            </a:r>
            <a:r>
              <a:rPr lang="en-US" altLang="zh-CN" sz="1600" i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():String</a:t>
            </a:r>
            <a:endParaRPr lang="en-US" altLang="zh-CN" sz="1600" i="1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sz="1600" kern="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addMilk:void</a:t>
            </a:r>
            <a:endParaRPr lang="en-US" altLang="zh-CN" sz="1600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sz="1600" kern="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addSugar</a:t>
            </a:r>
            <a:r>
              <a:rPr lang="en-US" altLang="zh-CN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():void</a:t>
            </a:r>
            <a:endParaRPr lang="en-US" altLang="zh-CN" sz="16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895853" y="3183275"/>
            <a:ext cx="3654610" cy="497403"/>
          </a:xfrm>
          <a:prstGeom prst="rect">
            <a:avLst/>
          </a:prstGeom>
          <a:solidFill>
            <a:srgbClr val="FFFFFF"/>
          </a:solidFill>
          <a:ln w="12700">
            <a:solidFill>
              <a:sysClr val="windowText" lastClr="000000"/>
            </a:solidFill>
            <a:miter lim="800000"/>
          </a:ln>
        </p:spPr>
        <p:txBody>
          <a:bodyPr anchor="ctr" anchorCtr="0"/>
          <a:lstStyle/>
          <a:p>
            <a:pPr algn="ctr">
              <a:lnSpc>
                <a:spcPct val="80000"/>
              </a:lnSpc>
            </a:pP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SimpleCoffeeFactory</a:t>
            </a:r>
            <a:endParaRPr lang="en-US" altLang="zh-CN" b="1" kern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895853" y="3685450"/>
            <a:ext cx="3654610" cy="300074"/>
          </a:xfrm>
          <a:prstGeom prst="rect">
            <a:avLst/>
          </a:prstGeom>
          <a:solidFill>
            <a:srgbClr val="FFFFFF"/>
          </a:solidFill>
          <a:ln w="12700">
            <a:solidFill>
              <a:sysClr val="windowText" lastClr="000000"/>
            </a:solidFill>
            <a:miter lim="800000"/>
          </a:ln>
        </p:spPr>
        <p:txBody>
          <a:bodyPr anchor="ctr" anchorCtr="0"/>
          <a:lstStyle/>
          <a:p>
            <a:r>
              <a:rPr lang="en-US" altLang="zh-CN" sz="16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createCoffee (String type):Coffee</a:t>
            </a:r>
            <a:endParaRPr lang="en-US" altLang="zh-CN" sz="16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等腰三角形 16"/>
          <p:cNvSpPr/>
          <p:nvPr/>
        </p:nvSpPr>
        <p:spPr bwMode="auto">
          <a:xfrm>
            <a:off x="9910446" y="4423828"/>
            <a:ext cx="207925" cy="182563"/>
          </a:xfrm>
          <a:prstGeom prst="triangle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肘形连接符 17"/>
          <p:cNvCxnSpPr>
            <a:endCxn id="17" idx="3"/>
          </p:cNvCxnSpPr>
          <p:nvPr/>
        </p:nvCxnSpPr>
        <p:spPr>
          <a:xfrm rot="5400000" flipH="1" flipV="1">
            <a:off x="9108076" y="4179066"/>
            <a:ext cx="479007" cy="1333659"/>
          </a:xfrm>
          <a:prstGeom prst="bentConnector3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endCxn id="17" idx="3"/>
          </p:cNvCxnSpPr>
          <p:nvPr/>
        </p:nvCxnSpPr>
        <p:spPr>
          <a:xfrm rot="16200000" flipV="1">
            <a:off x="10295314" y="4325487"/>
            <a:ext cx="479007" cy="1040815"/>
          </a:xfrm>
          <a:prstGeom prst="bentConnector3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778063" y="3186443"/>
            <a:ext cx="3543300" cy="497403"/>
          </a:xfrm>
          <a:prstGeom prst="rect">
            <a:avLst/>
          </a:prstGeom>
          <a:solidFill>
            <a:srgbClr val="FFFFFF"/>
          </a:solidFill>
          <a:ln w="12700">
            <a:solidFill>
              <a:sysClr val="windowText" lastClr="000000"/>
            </a:solidFill>
            <a:miter lim="800000"/>
          </a:ln>
        </p:spPr>
        <p:txBody>
          <a:bodyPr anchor="ctr" anchorCtr="0"/>
          <a:lstStyle/>
          <a:p>
            <a:pPr algn="ctr">
              <a:lnSpc>
                <a:spcPct val="80000"/>
              </a:lnSpc>
            </a:pPr>
            <a:r>
              <a:rPr lang="en-US" altLang="zh-CN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CoffeeStore</a:t>
            </a:r>
            <a:endParaRPr lang="en-US" altLang="zh-CN" b="1" kern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778063" y="3641568"/>
            <a:ext cx="3543300" cy="343955"/>
          </a:xfrm>
          <a:prstGeom prst="rect">
            <a:avLst/>
          </a:prstGeom>
          <a:solidFill>
            <a:srgbClr val="FFFFFF"/>
          </a:solidFill>
          <a:ln w="12700">
            <a:solidFill>
              <a:sysClr val="windowText" lastClr="000000"/>
            </a:solidFill>
            <a:miter lim="800000"/>
          </a:ln>
        </p:spPr>
        <p:txBody>
          <a:bodyPr anchor="ctr" anchorCtr="0"/>
          <a:lstStyle/>
          <a:p>
            <a:r>
              <a:rPr lang="en-US" altLang="zh-CN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600" kern="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orderCoffee</a:t>
            </a:r>
            <a:r>
              <a:rPr lang="en-US" altLang="zh-CN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(String type):Coffee</a:t>
            </a:r>
            <a:endParaRPr lang="en-US" altLang="zh-CN" sz="16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4321363" y="3652286"/>
            <a:ext cx="536391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22" idx="0"/>
            <a:endCxn id="11" idx="0"/>
          </p:cNvCxnSpPr>
          <p:nvPr/>
        </p:nvCxnSpPr>
        <p:spPr>
          <a:xfrm rot="16200000" flipH="1">
            <a:off x="6333682" y="-597527"/>
            <a:ext cx="7423" cy="7575362"/>
          </a:xfrm>
          <a:prstGeom prst="bentConnector3">
            <a:avLst>
              <a:gd name="adj1" fmla="val -3079617"/>
            </a:avLst>
          </a:prstGeom>
          <a:ln w="12700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8550463" y="3652286"/>
            <a:ext cx="336361" cy="0"/>
          </a:xfrm>
          <a:prstGeom prst="straightConnector1">
            <a:avLst/>
          </a:prstGeom>
          <a:ln w="12700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扩展</a:t>
            </a:r>
            <a:r>
              <a:rPr lang="zh-CN" altLang="en-US" dirty="0"/>
              <a:t>：用配置文件解耦简单工厂方法模式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08394" y="4114024"/>
            <a:ext cx="10874006" cy="64633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//1.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定义容器对象存储咖啡对象</a:t>
            </a:r>
            <a:b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static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map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HashMap&lt;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&gt;();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9600" y="3609486"/>
            <a:ext cx="36361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SimpleCoffeeFactory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代码：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9600" y="4941903"/>
            <a:ext cx="6034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将配置文件放置在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工程中的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08394" y="2494467"/>
            <a:ext cx="10874006" cy="584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3080"/>
                </a:solidFill>
                <a:effectLst/>
                <a:latin typeface="Consolas" panose="020B0609020204030204" pitchFamily="49" charset="0"/>
              </a:rPr>
              <a:t>am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creational.factory.config_factory.AmStyleCoffee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3080"/>
                </a:solidFill>
                <a:effectLst/>
                <a:latin typeface="Consolas" panose="020B0609020204030204" pitchFamily="49" charset="0"/>
              </a:rPr>
              <a:t>latte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creational.factory.config_factory.LatteCoffee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9600" y="2123181"/>
            <a:ext cx="2000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bean.properties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扩展</a:t>
            </a:r>
            <a:r>
              <a:rPr lang="zh-CN" altLang="en-US" dirty="0"/>
              <a:t>：用配置文件解耦简单工厂方法模式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9600" y="1349375"/>
            <a:ext cx="10972800" cy="5372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//2</a:t>
            </a: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加载配置文件， 只需要加载一次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static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//2.1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Properties p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Properties();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//2.2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对象中的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方法进行配置文件的加载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InputStream is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CoffeeFactory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.getClassLoader().getResourceAsStream(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"bean.properties"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.load(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集合中获取全类名并创建对象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.keySet();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 key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className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.getProperty((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通过反射技术创建对象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 clazz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forName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 coffee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clazz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.newInstance();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将名称和对象存储到容器中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.put((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e.printStackTrace();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09600" y="2492375"/>
            <a:ext cx="10972800" cy="357051"/>
          </a:xfrm>
          <a:prstGeom prst="rect">
            <a:avLst/>
          </a:prstGeom>
          <a:solidFill>
            <a:srgbClr val="92D050">
              <a:alpha val="30000"/>
            </a:srgbClr>
          </a:solidFill>
          <a:ln w="9525">
            <a:noFill/>
            <a:prstDash val="dash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09600" y="4278312"/>
            <a:ext cx="10972800" cy="764743"/>
          </a:xfrm>
          <a:prstGeom prst="rect">
            <a:avLst/>
          </a:prstGeom>
          <a:solidFill>
            <a:srgbClr val="92D050">
              <a:alpha val="30000"/>
            </a:srgbClr>
          </a:solidFill>
          <a:ln w="9525">
            <a:noFill/>
            <a:prstDash val="dash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扩展</a:t>
            </a:r>
            <a:r>
              <a:rPr lang="zh-CN" altLang="en-US" dirty="0"/>
              <a:t>：用配置文件解耦简单工厂方法模式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9600" y="1625600"/>
            <a:ext cx="10972800" cy="1219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根据名称获取对象</a:t>
            </a:r>
            <a:b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createCoffee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name)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.get(name);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2948781"/>
            <a:ext cx="1097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createCoffee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方法是静态的，因此 </a:t>
            </a:r>
            <a:r>
              <a:rPr lang="en-US" altLang="zh-CN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SimpleCoffeeFactory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类不必产生对象就能通过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“类名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方法名” 的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形式调用。此时的</a:t>
            </a:r>
            <a:r>
              <a:rPr lang="en-US" altLang="zh-CN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SimpleCoffeeFactory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被称为静态工厂方法模式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09600" y="4157624"/>
            <a:ext cx="10972800" cy="230832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args) {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 coffee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SimpleCoffeeFactory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createCoffee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"am"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.getName());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"============="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Coffee latte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SimpleCoffeeFactory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createCoffee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"latte"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latte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.getName());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9600" y="3699093"/>
            <a:ext cx="1097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代码：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其他创建型模式（了解）</a:t>
            </a:r>
            <a:br>
              <a:rPr lang="en-US" altLang="zh-CN" dirty="0"/>
            </a:br>
            <a:r>
              <a:rPr lang="en-US" altLang="zh-CN" sz="2800" dirty="0"/>
              <a:t>Introduction </a:t>
            </a:r>
            <a:r>
              <a:rPr lang="en-US" altLang="zh-CN" sz="2800" dirty="0" smtClean="0"/>
              <a:t>to other creational patterns</a:t>
            </a:r>
            <a:endParaRPr lang="zh-CN" altLang="en-US" sz="2800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单例模式 </a:t>
            </a:r>
            <a:r>
              <a:rPr lang="en-US" altLang="zh-CN" dirty="0" smtClean="0"/>
              <a:t>Singleton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20278" y="1777931"/>
            <a:ext cx="10962122" cy="941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单例模式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一个单一的类，负责创建自己的对象，同时确保系统中只有单个对象被创建。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770347" y="3225697"/>
            <a:ext cx="3316332" cy="479145"/>
          </a:xfrm>
          <a:prstGeom prst="rect">
            <a:avLst/>
          </a:prstGeom>
          <a:solidFill>
            <a:srgbClr val="FFFFFF"/>
          </a:solidFill>
          <a:ln w="12700">
            <a:solidFill>
              <a:sysClr val="windowText" lastClr="000000"/>
            </a:solidFill>
            <a:miter lim="800000"/>
          </a:ln>
        </p:spPr>
        <p:txBody>
          <a:bodyPr anchor="ctr" anchorCtr="0"/>
          <a:lstStyle/>
          <a:p>
            <a:pPr algn="ctr">
              <a:lnSpc>
                <a:spcPct val="80000"/>
              </a:lnSpc>
            </a:pPr>
            <a:r>
              <a:rPr lang="en-US" altLang="zh-CN" sz="2400" b="1" kern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Singleton</a:t>
            </a:r>
            <a:endParaRPr lang="en-US" altLang="zh-CN" sz="2400" b="1" kern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770346" y="3704844"/>
            <a:ext cx="3316332" cy="273130"/>
          </a:xfrm>
          <a:prstGeom prst="rect">
            <a:avLst/>
          </a:prstGeom>
          <a:solidFill>
            <a:srgbClr val="FFFFFF"/>
          </a:solidFill>
          <a:ln w="12700">
            <a:solidFill>
              <a:sysClr val="windowText" lastClr="000000"/>
            </a:solidFill>
            <a:miter lim="800000"/>
          </a:ln>
        </p:spPr>
        <p:txBody>
          <a:bodyPr anchor="ctr" anchorCtr="0"/>
          <a:lstStyle/>
          <a:p>
            <a:r>
              <a:rPr lang="en-US" altLang="zh-CN" sz="20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kern="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instance:Singleton</a:t>
            </a:r>
            <a:endParaRPr lang="en-US" altLang="zh-CN" sz="20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770346" y="3972798"/>
            <a:ext cx="3316332" cy="731971"/>
          </a:xfrm>
          <a:prstGeom prst="rect">
            <a:avLst/>
          </a:prstGeom>
          <a:solidFill>
            <a:srgbClr val="FFFFFF"/>
          </a:solidFill>
          <a:ln w="12700">
            <a:solidFill>
              <a:sysClr val="windowText" lastClr="000000"/>
            </a:solidFill>
            <a:miter lim="800000"/>
          </a:ln>
        </p:spPr>
        <p:txBody>
          <a:bodyPr anchor="ctr" anchorCtr="0"/>
          <a:lstStyle/>
          <a:p>
            <a:r>
              <a:rPr lang="en-US" altLang="zh-CN" sz="2000" b="1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-Singleton()</a:t>
            </a:r>
            <a:endParaRPr lang="en-US" altLang="zh-CN" sz="2000" b="1" kern="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000" u="sng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getInstance():Singleton</a:t>
            </a:r>
            <a:endParaRPr lang="en-US" altLang="zh-CN" sz="2000" u="sng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肘形连接符 9"/>
          <p:cNvCxnSpPr>
            <a:stCxn id="8" idx="0"/>
            <a:endCxn id="9" idx="3"/>
          </p:cNvCxnSpPr>
          <p:nvPr/>
        </p:nvCxnSpPr>
        <p:spPr>
          <a:xfrm rot="16200000" flipH="1">
            <a:off x="2949739" y="2704471"/>
            <a:ext cx="615712" cy="1658165"/>
          </a:xfrm>
          <a:prstGeom prst="bentConnector4">
            <a:avLst>
              <a:gd name="adj1" fmla="val -37128"/>
              <a:gd name="adj2" fmla="val 11378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5245100" y="2503186"/>
            <a:ext cx="6337300" cy="3416320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Singleton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static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Singleton </a:t>
            </a:r>
            <a:r>
              <a:rPr kumimoji="0" lang="zh-CN" altLang="zh-CN" b="0" i="1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Singleton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Singleton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getInstance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0" i="1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instance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b="0" i="1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instance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Singleton();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b="0" i="1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758671" y="5973689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懒汉式，线程不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安全（最基本的单例实现方式）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33663" y="4970000"/>
            <a:ext cx="45054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单例模式的实现有多种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方式，包括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懒汉式，线程不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安全；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懒汉式，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安全；饿汉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式；双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检锁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双重校验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锁等方式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原型模式 </a:t>
            </a:r>
            <a:r>
              <a:rPr lang="en-US" altLang="zh-CN" dirty="0"/>
              <a:t>Prototype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原型</a:t>
            </a:r>
            <a:r>
              <a:rPr lang="zh-CN" altLang="en-US" sz="2800" dirty="0"/>
              <a:t>模式可以理解为：用一个已经创建的实例作为原型，通过复制该原型对象来创建一个和原型对象相同的新对象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871947" y="2971697"/>
            <a:ext cx="2582453" cy="479145"/>
          </a:xfrm>
          <a:prstGeom prst="rect">
            <a:avLst/>
          </a:prstGeom>
          <a:solidFill>
            <a:srgbClr val="FFFFFF"/>
          </a:solidFill>
          <a:ln w="12700">
            <a:solidFill>
              <a:sysClr val="windowText" lastClr="000000"/>
            </a:solidFill>
            <a:miter lim="800000"/>
          </a:ln>
        </p:spPr>
        <p:txBody>
          <a:bodyPr anchor="ctr" anchorCtr="0"/>
          <a:lstStyle/>
          <a:p>
            <a:pPr algn="ctr">
              <a:lnSpc>
                <a:spcPct val="80000"/>
              </a:lnSpc>
            </a:pPr>
            <a:r>
              <a:rPr lang="en-US" altLang="zh-CN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&lt;&lt;interface&gt;&gt;</a:t>
            </a:r>
            <a:endParaRPr lang="en-US" altLang="zh-CN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 b="1" i="1" kern="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ProtoType</a:t>
            </a:r>
            <a:endParaRPr lang="en-US" altLang="zh-CN" sz="2000" b="1" i="1" kern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871946" y="3445897"/>
            <a:ext cx="2582453" cy="351404"/>
          </a:xfrm>
          <a:prstGeom prst="rect">
            <a:avLst/>
          </a:prstGeom>
          <a:solidFill>
            <a:srgbClr val="FFFFFF"/>
          </a:solidFill>
          <a:ln w="12700">
            <a:solidFill>
              <a:sysClr val="windowText" lastClr="000000"/>
            </a:solidFill>
            <a:miter lim="800000"/>
          </a:ln>
        </p:spPr>
        <p:txBody>
          <a:bodyPr anchor="ctr" anchorCtr="0"/>
          <a:lstStyle/>
          <a:p>
            <a:r>
              <a:rPr lang="en-US" altLang="zh-CN" sz="2000" i="1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+clone():Prototype</a:t>
            </a:r>
            <a:endParaRPr lang="en-US" altLang="zh-CN" sz="2000" i="1" u="sng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871947" y="4657244"/>
            <a:ext cx="2582453" cy="479145"/>
          </a:xfrm>
          <a:prstGeom prst="rect">
            <a:avLst/>
          </a:prstGeom>
          <a:solidFill>
            <a:srgbClr val="FFFFFF"/>
          </a:solidFill>
          <a:ln w="12700">
            <a:solidFill>
              <a:sysClr val="windowText" lastClr="000000"/>
            </a:solidFill>
            <a:miter lim="800000"/>
          </a:ln>
        </p:spPr>
        <p:txBody>
          <a:bodyPr anchor="ctr" anchorCtr="0"/>
          <a:lstStyle/>
          <a:p>
            <a:pPr algn="ctr">
              <a:lnSpc>
                <a:spcPct val="80000"/>
              </a:lnSpc>
            </a:pPr>
            <a:r>
              <a:rPr lang="en-US" altLang="zh-CN" sz="2400" b="1" kern="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RealizeType</a:t>
            </a:r>
            <a:endParaRPr lang="en-US" altLang="zh-CN" sz="2400" b="1" kern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871946" y="5136391"/>
            <a:ext cx="2582453" cy="273130"/>
          </a:xfrm>
          <a:prstGeom prst="rect">
            <a:avLst/>
          </a:prstGeom>
          <a:solidFill>
            <a:srgbClr val="FFFFFF"/>
          </a:solidFill>
          <a:ln w="12700">
            <a:solidFill>
              <a:sysClr val="windowText" lastClr="000000"/>
            </a:solidFill>
            <a:miter lim="800000"/>
          </a:ln>
        </p:spPr>
        <p:txBody>
          <a:bodyPr anchor="ctr" anchorCtr="0"/>
          <a:lstStyle/>
          <a:p>
            <a:endParaRPr lang="en-US" altLang="zh-CN" sz="20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871946" y="5404345"/>
            <a:ext cx="2582453" cy="367805"/>
          </a:xfrm>
          <a:prstGeom prst="rect">
            <a:avLst/>
          </a:prstGeom>
          <a:solidFill>
            <a:srgbClr val="FFFFFF"/>
          </a:solidFill>
          <a:ln w="12700">
            <a:solidFill>
              <a:sysClr val="windowText" lastClr="000000"/>
            </a:solidFill>
            <a:miter lim="800000"/>
          </a:ln>
        </p:spPr>
        <p:txBody>
          <a:bodyPr anchor="ctr" anchorCtr="0"/>
          <a:lstStyle/>
          <a:p>
            <a:r>
              <a:rPr lang="en-US" altLang="zh-CN" sz="20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+clone():Prototype</a:t>
            </a:r>
            <a:endParaRPr lang="en-US" altLang="zh-CN" sz="2000" u="sng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等腰三角形 4"/>
          <p:cNvSpPr/>
          <p:nvPr/>
        </p:nvSpPr>
        <p:spPr bwMode="auto">
          <a:xfrm>
            <a:off x="2072789" y="3797301"/>
            <a:ext cx="180768" cy="153657"/>
          </a:xfrm>
          <a:prstGeom prst="triangle">
            <a:avLst/>
          </a:prstGeom>
          <a:solidFill>
            <a:srgbClr val="FFFFFF"/>
          </a:solidFill>
          <a:ln w="15875">
            <a:solidFill>
              <a:schemeClr val="tx1"/>
            </a:solidFill>
            <a:prstDash val="sys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4" name="直接连接符 13"/>
          <p:cNvCxnSpPr>
            <a:stCxn id="5" idx="3"/>
            <a:endCxn id="10" idx="0"/>
          </p:cNvCxnSpPr>
          <p:nvPr/>
        </p:nvCxnSpPr>
        <p:spPr>
          <a:xfrm>
            <a:off x="2163173" y="3950958"/>
            <a:ext cx="1" cy="706286"/>
          </a:xfrm>
          <a:prstGeom prst="line">
            <a:avLst/>
          </a:prstGeom>
          <a:ln w="1587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4179804" y="2971697"/>
            <a:ext cx="1826547" cy="479145"/>
          </a:xfrm>
          <a:prstGeom prst="rect">
            <a:avLst/>
          </a:prstGeom>
          <a:solidFill>
            <a:srgbClr val="FFFFFF"/>
          </a:solidFill>
          <a:ln w="12700">
            <a:solidFill>
              <a:sysClr val="windowText" lastClr="000000"/>
            </a:solidFill>
            <a:miter lim="800000"/>
          </a:ln>
        </p:spPr>
        <p:txBody>
          <a:bodyPr anchor="ctr" anchorCtr="0"/>
          <a:lstStyle/>
          <a:p>
            <a:pPr algn="ctr">
              <a:lnSpc>
                <a:spcPct val="80000"/>
              </a:lnSpc>
            </a:pPr>
            <a:r>
              <a:rPr lang="en-US" altLang="zh-CN" sz="2400" b="1" kern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en-US" altLang="zh-CN" sz="2400" b="1" kern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4179803" y="3450844"/>
            <a:ext cx="1826547" cy="273130"/>
          </a:xfrm>
          <a:prstGeom prst="rect">
            <a:avLst/>
          </a:prstGeom>
          <a:solidFill>
            <a:srgbClr val="FFFFFF"/>
          </a:solidFill>
          <a:ln w="12700">
            <a:solidFill>
              <a:sysClr val="windowText" lastClr="000000"/>
            </a:solidFill>
            <a:miter lim="800000"/>
          </a:ln>
        </p:spPr>
        <p:txBody>
          <a:bodyPr anchor="ctr" anchorCtr="0"/>
          <a:lstStyle/>
          <a:p>
            <a:endParaRPr lang="en-US" altLang="zh-CN" sz="20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4179803" y="3718798"/>
            <a:ext cx="1826547" cy="367805"/>
          </a:xfrm>
          <a:prstGeom prst="rect">
            <a:avLst/>
          </a:prstGeom>
          <a:solidFill>
            <a:srgbClr val="FFFFFF"/>
          </a:solidFill>
          <a:ln w="12700">
            <a:solidFill>
              <a:sysClr val="windowText" lastClr="000000"/>
            </a:solidFill>
            <a:miter lim="800000"/>
          </a:ln>
        </p:spPr>
        <p:txBody>
          <a:bodyPr anchor="ctr" anchorCtr="0"/>
          <a:lstStyle/>
          <a:p>
            <a:r>
              <a:rPr lang="en-US" altLang="zh-CN" sz="2000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+main():void</a:t>
            </a:r>
            <a:endParaRPr lang="en-US" altLang="zh-CN" sz="2000" u="sng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折角形 15"/>
          <p:cNvSpPr/>
          <p:nvPr/>
        </p:nvSpPr>
        <p:spPr bwMode="auto">
          <a:xfrm>
            <a:off x="6386376" y="3213332"/>
            <a:ext cx="5196024" cy="873271"/>
          </a:xfrm>
          <a:prstGeom prst="foldedCorner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 smtClean="0">
                <a:solidFill>
                  <a:srgbClr val="080808"/>
                </a:solidFill>
                <a:latin typeface="Consolas" panose="020B0609020204030204" pitchFamily="49" charset="0"/>
              </a:rPr>
              <a:t>ProtoType</a:t>
            </a:r>
            <a:r>
              <a:rPr lang="en-US" altLang="zh-CN" sz="20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r1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</a:rPr>
              <a:t>new </a:t>
            </a:r>
            <a:r>
              <a:rPr lang="en-US" altLang="zh-CN" sz="2000" dirty="0" err="1" smtClean="0">
                <a:solidFill>
                  <a:srgbClr val="080808"/>
                </a:solidFill>
                <a:latin typeface="Consolas" panose="020B0609020204030204" pitchFamily="49" charset="0"/>
              </a:rPr>
              <a:t>RealizeType</a:t>
            </a:r>
            <a:r>
              <a:rPr lang="en-US" altLang="zh-CN" sz="20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();</a:t>
            </a:r>
            <a:endParaRPr lang="en-US" altLang="zh-CN" sz="2000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>
                <a:solidFill>
                  <a:srgbClr val="080808"/>
                </a:solidFill>
                <a:latin typeface="Consolas" panose="020B0609020204030204" pitchFamily="49" charset="0"/>
              </a:rPr>
              <a:t>ProtoType</a:t>
            </a: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r2 = r1.clone()</a:t>
            </a:r>
            <a:r>
              <a:rPr lang="en-US" altLang="zh-CN" sz="20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1" name="肘形连接符 20"/>
          <p:cNvCxnSpPr>
            <a:stCxn id="17" idx="1"/>
            <a:endCxn id="11" idx="3"/>
          </p:cNvCxnSpPr>
          <p:nvPr/>
        </p:nvCxnSpPr>
        <p:spPr>
          <a:xfrm rot="10800000" flipV="1">
            <a:off x="3454400" y="3211270"/>
            <a:ext cx="725405" cy="2061686"/>
          </a:xfrm>
          <a:prstGeom prst="bentConnector3">
            <a:avLst/>
          </a:prstGeom>
          <a:ln w="12700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9" idx="3"/>
            <a:endCxn id="16" idx="1"/>
          </p:cNvCxnSpPr>
          <p:nvPr/>
        </p:nvCxnSpPr>
        <p:spPr>
          <a:xfrm flipV="1">
            <a:off x="6006350" y="3649968"/>
            <a:ext cx="380026" cy="252733"/>
          </a:xfrm>
          <a:prstGeom prst="line">
            <a:avLst/>
          </a:prstGeom>
          <a:ln w="12700">
            <a:solidFill>
              <a:srgbClr val="0000FF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064000" y="4593823"/>
            <a:ext cx="751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浅克隆：创建一个新对象，新对象的属性和原来对象完全相同，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对于非基本类型属性，仍指向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原有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属性所指向的对象的内存地址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深克隆：创建一个新对象，</a:t>
            </a:r>
            <a:r>
              <a:rPr lang="zh-CN" altLang="en-US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属性中引用的其他对象也会被克隆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，不再指向原有对象地址。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建造者模式 </a:t>
            </a:r>
            <a:r>
              <a:rPr lang="en-US" altLang="zh-CN" dirty="0"/>
              <a:t>Builder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建造者（</a:t>
            </a:r>
            <a:r>
              <a:rPr lang="en-US" altLang="zh-CN" dirty="0"/>
              <a:t>Builder</a:t>
            </a:r>
            <a:r>
              <a:rPr lang="zh-CN" altLang="en-US" dirty="0"/>
              <a:t>）将一个复杂对象的构建与表示</a:t>
            </a:r>
            <a:r>
              <a:rPr lang="zh-CN" altLang="en-US" dirty="0" smtClean="0"/>
              <a:t>分离。</a:t>
            </a:r>
            <a:endParaRPr lang="en-US" altLang="zh-CN" dirty="0" smtClean="0"/>
          </a:p>
          <a:p>
            <a:r>
              <a:rPr lang="zh-CN" altLang="en-US" dirty="0" smtClean="0"/>
              <a:t>即：将</a:t>
            </a:r>
            <a:r>
              <a:rPr lang="zh-CN" altLang="en-US" dirty="0"/>
              <a:t>一个复杂的对象分解为多个简单的对象，然后一步一步构建而成。它将变与不变相分离，即</a:t>
            </a:r>
            <a:r>
              <a:rPr lang="zh-CN" altLang="en-US" dirty="0">
                <a:solidFill>
                  <a:srgbClr val="0000FF"/>
                </a:solidFill>
              </a:rPr>
              <a:t>产品的组成部分是不变的，但每一部分是可以灵活选择</a:t>
            </a:r>
            <a:r>
              <a:rPr lang="zh-CN" altLang="en-US" dirty="0" smtClean="0">
                <a:solidFill>
                  <a:srgbClr val="0000FF"/>
                </a:solidFill>
              </a:rPr>
              <a:t>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 产品等级，产品族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28"/>
          <a:stretch>
            <a:fillRect/>
          </a:stretch>
        </p:blipFill>
        <p:spPr>
          <a:xfrm>
            <a:off x="6946782" y="1417638"/>
            <a:ext cx="3869697" cy="41755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3"/>
          <a:stretch>
            <a:fillRect/>
          </a:stretch>
        </p:blipFill>
        <p:spPr>
          <a:xfrm>
            <a:off x="609600" y="1531144"/>
            <a:ext cx="5803900" cy="437893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39800" y="5848564"/>
            <a:ext cx="1041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横轴是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产品等级，也就是同一类产品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；纵轴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是产品族，也就是同一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品牌的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，同一品牌的产品产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自同一个工厂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。此时，工厂方法模式是否能够解决？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建造者模式 </a:t>
            </a:r>
            <a:r>
              <a:rPr lang="en-US" altLang="zh-CN" dirty="0"/>
              <a:t>Builder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例如，电脑主机的主要部件包括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，主板，内存，硬盘等。不同的电脑发烧友对部件的要求不一样，如何根据不同的元器件，产生不同的电脑主机对象？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0928" y="2565775"/>
            <a:ext cx="9501543" cy="3619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建造</a:t>
            </a:r>
            <a:r>
              <a:rPr lang="zh-CN" altLang="en-US" dirty="0"/>
              <a:t>者</a:t>
            </a:r>
            <a:r>
              <a:rPr lang="zh-CN" altLang="en-US" dirty="0" smtClean="0"/>
              <a:t>模式 </a:t>
            </a:r>
            <a:r>
              <a:rPr lang="en-US" altLang="zh-CN" dirty="0" smtClean="0"/>
              <a:t>Builder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7375" y="1592263"/>
            <a:ext cx="10995025" cy="4770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PC </a:t>
            </a: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6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cpu</a:t>
            </a: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6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memory</a:t>
            </a: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6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mainboard</a:t>
            </a: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6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power</a:t>
            </a: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6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disk</a:t>
            </a: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16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g</a:t>
            </a:r>
            <a:r>
              <a:rPr lang="zh-CN" altLang="zh-CN" sz="16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raphics</a:t>
            </a: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b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600" dirty="0" smtClean="0">
                <a:solidFill>
                  <a:srgbClr val="00627A"/>
                </a:solidFill>
                <a:latin typeface="Consolas" panose="020B0609020204030204" pitchFamily="49" charset="0"/>
              </a:rPr>
              <a:t>PC</a:t>
            </a: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cpu, </a:t>
            </a:r>
            <a:r>
              <a:rPr lang="zh-CN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memory, </a:t>
            </a:r>
            <a:r>
              <a:rPr lang="zh-CN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mainboard,</a:t>
            </a:r>
            <a:endParaRPr lang="en-US" altLang="zh-CN" sz="1600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                </a:t>
            </a: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power, </a:t>
            </a:r>
            <a:r>
              <a:rPr lang="zh-CN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disk, </a:t>
            </a:r>
            <a:r>
              <a:rPr lang="zh-CN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graphics) {</a:t>
            </a:r>
            <a:b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6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this</a:t>
            </a: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6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cpu </a:t>
            </a: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= cpu;</a:t>
            </a:r>
            <a:b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6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this</a:t>
            </a: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6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memory </a:t>
            </a: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= memory;</a:t>
            </a:r>
            <a:b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6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this</a:t>
            </a: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6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mainboard </a:t>
            </a: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= mainboard;</a:t>
            </a:r>
            <a:b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6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this</a:t>
            </a: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6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power </a:t>
            </a: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= power;</a:t>
            </a:r>
            <a:b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6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this</a:t>
            </a: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6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disk </a:t>
            </a: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= disk;</a:t>
            </a:r>
            <a:b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 </a:t>
            </a:r>
            <a:r>
              <a:rPr lang="zh-CN" altLang="zh-CN" sz="16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g</a:t>
            </a:r>
            <a:r>
              <a:rPr lang="zh-CN" altLang="zh-CN" sz="16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raphics </a:t>
            </a: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= graphics;</a:t>
            </a:r>
            <a:b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i="1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 setter</a:t>
            </a:r>
            <a:r>
              <a:rPr lang="zh-CN" altLang="zh-CN" sz="1600" i="1" dirty="0" smtClean="0">
                <a:solidFill>
                  <a:srgbClr val="8C8C8C"/>
                </a:solidFill>
                <a:latin typeface="宋体" panose="02010600030101010101" pitchFamily="2" charset="-122"/>
              </a:rPr>
              <a:t>和</a:t>
            </a:r>
            <a:r>
              <a:rPr lang="zh-CN" altLang="zh-CN" sz="1600" i="1" dirty="0" smtClean="0">
                <a:solidFill>
                  <a:srgbClr val="8C8C8C"/>
                </a:solidFill>
                <a:latin typeface="Consolas" panose="020B0609020204030204" pitchFamily="49" charset="0"/>
              </a:rPr>
              <a:t>getter</a:t>
            </a:r>
            <a:r>
              <a:rPr lang="zh-CN" altLang="zh-CN" sz="1600" i="1" dirty="0" smtClean="0">
                <a:solidFill>
                  <a:srgbClr val="8C8C8C"/>
                </a:solidFill>
                <a:latin typeface="宋体" panose="02010600030101010101" pitchFamily="2" charset="-122"/>
              </a:rPr>
              <a:t>略</a:t>
            </a:r>
            <a:r>
              <a:rPr lang="zh-CN" altLang="zh-CN" sz="1600" i="1" dirty="0" smtClean="0">
                <a:solidFill>
                  <a:srgbClr val="8C8C8C"/>
                </a:solidFill>
                <a:latin typeface="Consolas" panose="020B0609020204030204" pitchFamily="49" charset="0"/>
              </a:rPr>
              <a:t>...</a:t>
            </a:r>
            <a:br>
              <a:rPr lang="zh-CN" altLang="zh-CN" sz="1600" i="1" dirty="0" smtClean="0">
                <a:solidFill>
                  <a:srgbClr val="8C8C8C"/>
                </a:solidFill>
                <a:latin typeface="Consolas" panose="020B0609020204030204" pitchFamily="49" charset="0"/>
              </a:rPr>
            </a:b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24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建造</a:t>
            </a:r>
            <a:r>
              <a:rPr lang="zh-CN" altLang="en-US" dirty="0"/>
              <a:t>者</a:t>
            </a:r>
            <a:r>
              <a:rPr lang="zh-CN" altLang="en-US" dirty="0" smtClean="0"/>
              <a:t>模式 </a:t>
            </a:r>
            <a:r>
              <a:rPr lang="en-US" altLang="zh-CN" dirty="0" smtClean="0"/>
              <a:t>Builder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7375" y="1592264"/>
            <a:ext cx="10995025" cy="364013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Client </a:t>
            </a:r>
            <a:r>
              <a:rPr lang="zh-CN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dirty="0" smtClean="0">
                <a:solidFill>
                  <a:srgbClr val="00627A"/>
                </a:solidFill>
                <a:latin typeface="Consolas" panose="020B0609020204030204" pitchFamily="49" charset="0"/>
              </a:rPr>
              <a:t>main</a:t>
            </a:r>
            <a:r>
              <a:rPr lang="zh-CN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zh-CN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>[] args) {</a:t>
            </a:r>
            <a:br>
              <a:rPr lang="zh-CN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i="1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CN" altLang="zh-CN" i="1" dirty="0" smtClean="0">
                <a:solidFill>
                  <a:srgbClr val="8C8C8C"/>
                </a:solidFill>
                <a:latin typeface="宋体" panose="02010600030101010101" pitchFamily="2" charset="-122"/>
              </a:rPr>
              <a:t>构建</a:t>
            </a:r>
            <a:r>
              <a:rPr lang="en-US" altLang="zh-CN" i="1" dirty="0" err="1">
                <a:solidFill>
                  <a:srgbClr val="8C8C8C"/>
                </a:solidFill>
                <a:latin typeface="Consolas" panose="020B0609020204030204" pitchFamily="49" charset="0"/>
              </a:rPr>
              <a:t>CompatiblePC</a:t>
            </a:r>
            <a:r>
              <a:rPr lang="zh-CN" altLang="zh-CN" i="1" dirty="0" smtClean="0">
                <a:solidFill>
                  <a:srgbClr val="8C8C8C"/>
                </a:solidFill>
                <a:latin typeface="宋体" panose="02010600030101010101" pitchFamily="2" charset="-122"/>
              </a:rPr>
              <a:t>对象</a:t>
            </a:r>
            <a:br>
              <a:rPr lang="zh-CN" altLang="zh-CN" i="1" dirty="0" smtClean="0">
                <a:solidFill>
                  <a:srgbClr val="8C8C8C"/>
                </a:solidFill>
                <a:latin typeface="宋体" panose="02010600030101010101" pitchFamily="2" charset="-122"/>
              </a:rPr>
            </a:br>
            <a:r>
              <a:rPr lang="en-US" altLang="zh-CN" i="1" dirty="0" smtClean="0">
                <a:solidFill>
                  <a:srgbClr val="8C8C8C"/>
                </a:solidFill>
                <a:latin typeface="宋体" panose="02010600030101010101" pitchFamily="2" charset="-122"/>
              </a:rPr>
              <a:t>         </a:t>
            </a:r>
            <a:r>
              <a:rPr lang="zh-CN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PC pc </a:t>
            </a:r>
            <a:r>
              <a:rPr lang="zh-CN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dirty="0" smtClean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>PC(</a:t>
            </a:r>
            <a:r>
              <a:rPr lang="zh-CN" altLang="zh-CN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"intel i11"</a:t>
            </a:r>
            <a:r>
              <a:rPr lang="zh-CN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endParaRPr lang="en-US" altLang="zh-CN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67D17"/>
                </a:solidFill>
                <a:latin typeface="Consolas" panose="020B0609020204030204" pitchFamily="49" charset="0"/>
              </a:rPr>
              <a:t>                                  </a:t>
            </a:r>
            <a:r>
              <a:rPr lang="zh-CN" altLang="zh-CN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dirty="0" smtClean="0">
                <a:solidFill>
                  <a:srgbClr val="067D17"/>
                </a:solidFill>
                <a:latin typeface="宋体" panose="02010600030101010101" pitchFamily="2" charset="-122"/>
              </a:rPr>
              <a:t>三星</a:t>
            </a:r>
            <a:r>
              <a:rPr lang="zh-CN" altLang="zh-CN" dirty="0" smtClean="0">
                <a:solidFill>
                  <a:srgbClr val="067D17"/>
                </a:solidFill>
                <a:latin typeface="Consolas" panose="020B0609020204030204" pitchFamily="49" charset="0"/>
              </a:rPr>
              <a:t>32G"</a:t>
            </a:r>
            <a:r>
              <a:rPr lang="zh-CN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endParaRPr lang="en-US" altLang="zh-CN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                           </a:t>
            </a:r>
            <a:r>
              <a:rPr lang="zh-CN" altLang="zh-CN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dirty="0" smtClean="0">
                <a:solidFill>
                  <a:srgbClr val="067D17"/>
                </a:solidFill>
                <a:latin typeface="宋体" panose="02010600030101010101" pitchFamily="2" charset="-122"/>
              </a:rPr>
              <a:t>华硕</a:t>
            </a:r>
            <a:r>
              <a:rPr lang="zh-CN" altLang="zh-CN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endParaRPr lang="en-US" altLang="zh-CN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                           </a:t>
            </a:r>
            <a:r>
              <a:rPr lang="zh-CN" altLang="zh-CN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dirty="0" smtClean="0">
                <a:solidFill>
                  <a:srgbClr val="067D17"/>
                </a:solidFill>
                <a:latin typeface="宋体" panose="02010600030101010101" pitchFamily="2" charset="-122"/>
              </a:rPr>
              <a:t>华硕</a:t>
            </a:r>
            <a:r>
              <a:rPr lang="zh-CN" altLang="zh-CN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endParaRPr lang="en-US" altLang="zh-CN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                           </a:t>
            </a:r>
            <a:r>
              <a:rPr lang="zh-CN" altLang="zh-CN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dirty="0" smtClean="0">
                <a:solidFill>
                  <a:srgbClr val="067D17"/>
                </a:solidFill>
                <a:latin typeface="宋体" panose="02010600030101010101" pitchFamily="2" charset="-122"/>
              </a:rPr>
              <a:t>西部数据</a:t>
            </a:r>
            <a:r>
              <a:rPr lang="zh-CN" altLang="zh-CN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endParaRPr lang="en-US" altLang="zh-CN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                           </a:t>
            </a:r>
            <a:r>
              <a:rPr lang="zh-CN" altLang="zh-CN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"Geforece3900"</a:t>
            </a:r>
            <a:r>
              <a:rPr lang="zh-CN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endParaRPr lang="en-US" altLang="zh-CN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zh-CN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i="1" dirty="0" smtClean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pc</a:t>
            </a:r>
            <a:r>
              <a:rPr lang="zh-CN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2800" dirty="0" smtClean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58225" y="3018344"/>
            <a:ext cx="29241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可读性会非常差，而且很容易引入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右大括号 7"/>
          <p:cNvSpPr/>
          <p:nvPr/>
        </p:nvSpPr>
        <p:spPr>
          <a:xfrm>
            <a:off x="8448674" y="2540041"/>
            <a:ext cx="177801" cy="1541379"/>
          </a:xfrm>
          <a:prstGeom prst="rightBrac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9600" y="5321895"/>
            <a:ext cx="10972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主要的问题：</a:t>
            </a:r>
            <a:r>
              <a:rPr lang="zh-CN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构造函数的入参过多。</a:t>
            </a:r>
            <a:endParaRPr lang="en-US" altLang="zh-CN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既然参数过多，想办法减少参数。</a:t>
            </a:r>
            <a:endParaRPr lang="en-US" altLang="zh-CN" dirty="0" smtClean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能否将构造函数的入参封装，形成一个对象？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87375" y="2438401"/>
            <a:ext cx="10995025" cy="1765300"/>
          </a:xfrm>
          <a:prstGeom prst="rect">
            <a:avLst/>
          </a:prstGeom>
          <a:noFill/>
          <a:ln w="15875">
            <a:solidFill>
              <a:srgbClr val="FF0000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375" y="499122"/>
            <a:ext cx="10972800" cy="841307"/>
          </a:xfrm>
        </p:spPr>
        <p:txBody>
          <a:bodyPr/>
          <a:lstStyle/>
          <a:p>
            <a:r>
              <a:rPr lang="zh-CN" altLang="en-US" dirty="0" smtClean="0"/>
              <a:t>解决方案：建造</a:t>
            </a:r>
            <a:r>
              <a:rPr lang="zh-CN" altLang="en-US" dirty="0"/>
              <a:t>者模式</a:t>
            </a:r>
            <a:r>
              <a:rPr lang="zh-CN" altLang="en-US" dirty="0">
                <a:solidFill>
                  <a:srgbClr val="0000FF"/>
                </a:solidFill>
              </a:rPr>
              <a:t>建议将对象构建代码从其自身类中提取出来，并将其移动到称为建造者的单独对象中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29" name="组合 28"/>
          <p:cNvGrpSpPr/>
          <p:nvPr/>
        </p:nvGrpSpPr>
        <p:grpSpPr>
          <a:xfrm>
            <a:off x="7717835" y="2491976"/>
            <a:ext cx="2385017" cy="1793026"/>
            <a:chOff x="7317785" y="2568176"/>
            <a:chExt cx="2385017" cy="1793026"/>
          </a:xfrm>
        </p:grpSpPr>
        <p:sp>
          <p:nvSpPr>
            <p:cNvPr id="5" name="Rectangle 11"/>
            <p:cNvSpPr>
              <a:spLocks noChangeArrowheads="1"/>
            </p:cNvSpPr>
            <p:nvPr/>
          </p:nvSpPr>
          <p:spPr bwMode="auto">
            <a:xfrm>
              <a:off x="7317786" y="2568176"/>
              <a:ext cx="2385016" cy="3675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ysClr val="windowText" lastClr="000000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kern="0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PC </a:t>
              </a:r>
              <a:endParaRPr lang="en-US" altLang="zh-CN" sz="2000" b="1" i="1" kern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7317785" y="2930804"/>
              <a:ext cx="2385016" cy="106652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ysClr val="windowText" lastClr="000000"/>
              </a:solidFill>
              <a:miter lim="800000"/>
            </a:ln>
          </p:spPr>
          <p:txBody>
            <a:bodyPr anchor="ctr" anchorCtr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en-US" altLang="zh-CN" sz="160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cpu:String</a:t>
              </a:r>
              <a:endPara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en-US" altLang="zh-CN" sz="160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memory:String</a:t>
              </a:r>
              <a:endPara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zh-CN" sz="16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mainboard</a:t>
              </a:r>
              <a:r>
                <a:rPr lang="en-US" altLang="zh-CN" sz="16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:String</a:t>
              </a:r>
              <a:endParaRPr lang="en-US" altLang="zh-CN" sz="16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zh-CN" sz="16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power</a:t>
              </a:r>
              <a:r>
                <a:rPr lang="en-US" altLang="zh-CN" sz="16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:String</a:t>
              </a:r>
              <a:endParaRPr lang="en-US" altLang="zh-CN" sz="16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7317785" y="3998574"/>
              <a:ext cx="2385016" cy="36262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ysClr val="windowText" lastClr="000000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600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//setters</a:t>
              </a:r>
              <a:endParaRPr lang="en-US" altLang="zh-CN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599985" y="2501640"/>
            <a:ext cx="2385017" cy="1803660"/>
            <a:chOff x="4199935" y="2577840"/>
            <a:chExt cx="2385017" cy="1803660"/>
          </a:xfrm>
        </p:grpSpPr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4199936" y="2577840"/>
              <a:ext cx="2385016" cy="3675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ysClr val="windowText" lastClr="000000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 kern="0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Builder</a:t>
              </a:r>
              <a:endParaRPr lang="en-US" altLang="zh-CN" sz="2000" b="1" i="1" kern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4199935" y="2945414"/>
              <a:ext cx="2385016" cy="2587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ysClr val="windowText" lastClr="000000"/>
              </a:solidFill>
              <a:miter lim="800000"/>
            </a:ln>
          </p:spPr>
          <p:txBody>
            <a:bodyPr anchor="ctr" anchorCtr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en-US" altLang="zh-CN" sz="1600" dirty="0" err="1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pc:PC</a:t>
              </a:r>
              <a:endParaRPr lang="en-US" altLang="zh-CN" sz="16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4199935" y="3204177"/>
              <a:ext cx="2385016" cy="117732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ysClr val="windowText" lastClr="000000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600" i="1" kern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i="1" kern="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r>
                <a:rPr lang="en-US" altLang="zh-CN" sz="1600" i="1" kern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sz="1600" i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i="1" kern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+memory():void</a:t>
              </a:r>
              <a:endParaRPr lang="en-US" altLang="zh-CN" sz="1600" i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i="1" kern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i="1" kern="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mainbord</a:t>
              </a:r>
              <a:r>
                <a:rPr lang="en-US" altLang="zh-CN" sz="1600" i="1" kern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sz="1600" i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i="1" kern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+power():void</a:t>
              </a:r>
              <a:endParaRPr lang="en-US" altLang="zh-CN" sz="1600" i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kern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createPC</a:t>
              </a:r>
              <a:r>
                <a:rPr lang="en-US" altLang="zh-CN" sz="16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():PC</a:t>
              </a:r>
              <a:endPara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599985" y="4721225"/>
            <a:ext cx="2385016" cy="367574"/>
          </a:xfrm>
          <a:prstGeom prst="rect">
            <a:avLst/>
          </a:prstGeom>
          <a:solidFill>
            <a:srgbClr val="FFFFFF"/>
          </a:solidFill>
          <a:ln w="12700">
            <a:solidFill>
              <a:sysClr val="windowText" lastClr="000000"/>
            </a:solidFill>
            <a:miter lim="800000"/>
          </a:ln>
        </p:spPr>
        <p:txBody>
          <a:bodyPr anchor="ctr" anchorCtr="0"/>
          <a:lstStyle/>
          <a:p>
            <a:pPr algn="ctr">
              <a:lnSpc>
                <a:spcPct val="80000"/>
              </a:lnSpc>
            </a:pPr>
            <a:r>
              <a:rPr lang="en-US" altLang="zh-CN" sz="2000" b="1" kern="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ConteteBuilder</a:t>
            </a:r>
            <a:endParaRPr lang="en-US" altLang="zh-CN" sz="2000" b="1" kern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599984" y="5083853"/>
            <a:ext cx="2385016" cy="187509"/>
          </a:xfrm>
          <a:prstGeom prst="rect">
            <a:avLst/>
          </a:prstGeom>
          <a:solidFill>
            <a:srgbClr val="FFFFFF"/>
          </a:solidFill>
          <a:ln w="12700">
            <a:solidFill>
              <a:sysClr val="windowText" lastClr="000000"/>
            </a:solidFill>
            <a:miter lim="800000"/>
          </a:ln>
        </p:spPr>
        <p:txBody>
          <a:bodyPr anchor="ctr" anchorCtr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 smtClean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599984" y="5271362"/>
            <a:ext cx="2385016" cy="1231038"/>
          </a:xfrm>
          <a:prstGeom prst="rect">
            <a:avLst/>
          </a:prstGeom>
          <a:solidFill>
            <a:srgbClr val="FFFFFF"/>
          </a:solidFill>
          <a:ln w="12700">
            <a:solidFill>
              <a:sysClr val="windowText" lastClr="000000"/>
            </a:solidFill>
            <a:miter lim="800000"/>
          </a:ln>
        </p:spPr>
        <p:txBody>
          <a:bodyPr anchor="ctr" anchorCtr="0"/>
          <a:lstStyle/>
          <a:p>
            <a:r>
              <a:rPr lang="en-US" altLang="zh-CN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600" kern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en-US" altLang="zh-CN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():void</a:t>
            </a:r>
            <a:endParaRPr lang="en-US" altLang="zh-CN" sz="16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+memory():void</a:t>
            </a:r>
            <a:endParaRPr lang="en-US" altLang="zh-CN" sz="16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600" kern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mainbord</a:t>
            </a:r>
            <a:r>
              <a:rPr lang="en-US" altLang="zh-CN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():void</a:t>
            </a:r>
            <a:endParaRPr lang="en-US" altLang="zh-CN" sz="16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+power():</a:t>
            </a:r>
            <a:r>
              <a:rPr lang="en-US" altLang="zh-CN" sz="16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endParaRPr lang="en-US" altLang="zh-CN" sz="16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336084" y="2682615"/>
            <a:ext cx="2385017" cy="1076864"/>
            <a:chOff x="936034" y="2758815"/>
            <a:chExt cx="2385017" cy="1076864"/>
          </a:xfrm>
        </p:grpSpPr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936035" y="2758815"/>
              <a:ext cx="2385016" cy="3675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ysClr val="windowText" lastClr="000000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kern="0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Director</a:t>
              </a:r>
              <a:endParaRPr lang="en-US" altLang="zh-CN" sz="2000" kern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936034" y="3121443"/>
              <a:ext cx="2385016" cy="35160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ysClr val="windowText" lastClr="000000"/>
              </a:solidFill>
              <a:miter lim="800000"/>
            </a:ln>
          </p:spPr>
          <p:txBody>
            <a:bodyPr anchor="ctr" anchorCtr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en-US" altLang="zh-CN" sz="1600" dirty="0" err="1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builder:Builder</a:t>
              </a:r>
              <a:endParaRPr lang="en-US" altLang="zh-CN" sz="16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936034" y="3480719"/>
              <a:ext cx="2385016" cy="3549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ysClr val="windowText" lastClr="000000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600" i="1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i="1" kern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contruct</a:t>
              </a:r>
              <a:r>
                <a:rPr lang="en-US" altLang="zh-CN" sz="1600" i="1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():PC</a:t>
              </a:r>
              <a:endParaRPr lang="en-US" altLang="zh-CN" sz="1600" i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等腰三角形 19"/>
          <p:cNvSpPr/>
          <p:nvPr/>
        </p:nvSpPr>
        <p:spPr bwMode="auto">
          <a:xfrm>
            <a:off x="5687717" y="4305251"/>
            <a:ext cx="209550" cy="152400"/>
          </a:xfrm>
          <a:prstGeom prst="triangle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直接连接符 21"/>
          <p:cNvCxnSpPr>
            <a:stCxn id="11" idx="0"/>
            <a:endCxn id="20" idx="3"/>
          </p:cNvCxnSpPr>
          <p:nvPr/>
        </p:nvCxnSpPr>
        <p:spPr>
          <a:xfrm flipH="1" flipV="1">
            <a:off x="5792492" y="4457651"/>
            <a:ext cx="1" cy="263574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菱形 25"/>
          <p:cNvSpPr/>
          <p:nvPr/>
        </p:nvSpPr>
        <p:spPr bwMode="auto">
          <a:xfrm>
            <a:off x="6985000" y="2896535"/>
            <a:ext cx="234950" cy="204119"/>
          </a:xfrm>
          <a:prstGeom prst="diamond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8" name="肘形连接符 27"/>
          <p:cNvCxnSpPr>
            <a:stCxn id="26" idx="3"/>
          </p:cNvCxnSpPr>
          <p:nvPr/>
        </p:nvCxnSpPr>
        <p:spPr>
          <a:xfrm flipV="1">
            <a:off x="7219950" y="2998594"/>
            <a:ext cx="497885" cy="1"/>
          </a:xfrm>
          <a:prstGeom prst="bentConnector3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菱形 33"/>
          <p:cNvSpPr/>
          <p:nvPr/>
        </p:nvSpPr>
        <p:spPr bwMode="auto">
          <a:xfrm>
            <a:off x="3749675" y="2998594"/>
            <a:ext cx="234950" cy="204119"/>
          </a:xfrm>
          <a:prstGeom prst="diamond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5" name="肘形连接符 34"/>
          <p:cNvCxnSpPr>
            <a:stCxn id="34" idx="3"/>
          </p:cNvCxnSpPr>
          <p:nvPr/>
        </p:nvCxnSpPr>
        <p:spPr>
          <a:xfrm flipV="1">
            <a:off x="3984625" y="3100653"/>
            <a:ext cx="497885" cy="1"/>
          </a:xfrm>
          <a:prstGeom prst="bentConnector3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042969" y="1485282"/>
            <a:ext cx="37085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抽象建造者类（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Builder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：规定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要实现复杂对象的那些部分的创建，并不涉及具体的部件对象的创建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372350" y="4775200"/>
            <a:ext cx="43624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具体建造者类（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ConcreteBuilder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）：实现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Builder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接口，完成复杂产品的各个部件的具体创建方法。在构造过程完成后，提供产品的实例。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19099" y="4041329"/>
            <a:ext cx="39459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指挥者类（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Director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）：调用具体建造者来创建复杂对象的各个部分，在指导者中不涉及具体产品的信息，只负责保证对象各部分完整创建或按某种顺序创建。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4365034" y="2316279"/>
            <a:ext cx="2940641" cy="4275021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0" grpId="0" animBg="1"/>
      <p:bldP spid="26" grpId="0" animBg="1"/>
      <p:bldP spid="34" grpId="0" animBg="1"/>
      <p:bldP spid="49" grpId="0"/>
      <p:bldP spid="50" grpId="0"/>
      <p:bldP spid="51" grpId="0"/>
      <p:bldP spid="5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29" name="组合 28"/>
          <p:cNvGrpSpPr/>
          <p:nvPr/>
        </p:nvGrpSpPr>
        <p:grpSpPr>
          <a:xfrm>
            <a:off x="7717835" y="1882829"/>
            <a:ext cx="2385017" cy="1793026"/>
            <a:chOff x="7317785" y="2568176"/>
            <a:chExt cx="2385017" cy="1793026"/>
          </a:xfrm>
        </p:grpSpPr>
        <p:sp>
          <p:nvSpPr>
            <p:cNvPr id="5" name="Rectangle 11"/>
            <p:cNvSpPr>
              <a:spLocks noChangeArrowheads="1"/>
            </p:cNvSpPr>
            <p:nvPr/>
          </p:nvSpPr>
          <p:spPr bwMode="auto">
            <a:xfrm>
              <a:off x="7317786" y="2568176"/>
              <a:ext cx="2385016" cy="3675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kern="0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PC </a:t>
              </a:r>
              <a:endParaRPr lang="en-US" altLang="zh-CN" sz="2000" b="1" i="1" kern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7317785" y="2930804"/>
              <a:ext cx="2385016" cy="106652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en-US" altLang="zh-CN" sz="160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cpu:String</a:t>
              </a:r>
              <a:endPara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en-US" altLang="zh-CN" sz="160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memory:String</a:t>
              </a:r>
              <a:endPara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zh-CN" sz="16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mainboard</a:t>
              </a:r>
              <a:r>
                <a:rPr lang="en-US" altLang="zh-CN" sz="16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:String</a:t>
              </a:r>
              <a:endParaRPr lang="en-US" altLang="zh-CN" sz="16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zh-CN" sz="16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power</a:t>
              </a:r>
              <a:r>
                <a:rPr lang="en-US" altLang="zh-CN" sz="16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:String</a:t>
              </a:r>
              <a:endParaRPr lang="en-US" altLang="zh-CN" sz="16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7317785" y="3998574"/>
              <a:ext cx="2385016" cy="36262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600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//setters</a:t>
              </a:r>
              <a:endParaRPr lang="en-US" altLang="zh-CN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599985" y="1892493"/>
            <a:ext cx="2385017" cy="1803660"/>
            <a:chOff x="4199935" y="2577840"/>
            <a:chExt cx="2385017" cy="1803660"/>
          </a:xfrm>
        </p:grpSpPr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4199936" y="2577840"/>
              <a:ext cx="2385016" cy="3675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i="1" kern="0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Builder</a:t>
              </a:r>
              <a:endParaRPr lang="en-US" altLang="zh-CN" sz="2000" b="1" i="1" kern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4199935" y="2945414"/>
              <a:ext cx="2385016" cy="2587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lang="en-US" altLang="zh-CN" sz="1600" dirty="0" err="1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pc:PC</a:t>
              </a:r>
              <a:endParaRPr lang="en-US" altLang="zh-CN" sz="16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4199935" y="3204177"/>
              <a:ext cx="2385016" cy="117732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600" i="1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i="1" kern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r>
                <a:rPr lang="en-US" altLang="zh-CN" sz="1600" i="1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sz="1600" i="1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i="1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+memory():void</a:t>
              </a:r>
              <a:endParaRPr lang="en-US" altLang="zh-CN" sz="1600" i="1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i="1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i="1" kern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mainbord</a:t>
              </a:r>
              <a:r>
                <a:rPr lang="en-US" altLang="zh-CN" sz="1600" i="1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():void</a:t>
              </a:r>
              <a:endParaRPr lang="en-US" altLang="zh-CN" sz="1600" i="1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i="1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+power():void</a:t>
              </a:r>
              <a:endParaRPr lang="en-US" altLang="zh-CN" sz="1600" i="1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600" kern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kern="0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createPC</a:t>
              </a:r>
              <a:r>
                <a:rPr lang="en-US" altLang="zh-CN" sz="1600" kern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():PC</a:t>
              </a:r>
              <a:endParaRPr lang="en-US" altLang="zh-CN" sz="16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599985" y="4112078"/>
            <a:ext cx="2385016" cy="367574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</a:ln>
        </p:spPr>
        <p:txBody>
          <a:bodyPr anchor="ctr" anchorCtr="0"/>
          <a:lstStyle/>
          <a:p>
            <a:pPr algn="ctr">
              <a:lnSpc>
                <a:spcPct val="80000"/>
              </a:lnSpc>
            </a:pPr>
            <a:r>
              <a:rPr lang="en-US" altLang="zh-CN" sz="2000" b="1" kern="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ConcreteBuilder</a:t>
            </a:r>
            <a:endParaRPr lang="en-US" altLang="zh-CN" sz="2000" b="1" kern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599984" y="4474706"/>
            <a:ext cx="2385016" cy="18750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</a:ln>
        </p:spPr>
        <p:txBody>
          <a:bodyPr anchor="ctr" anchorCtr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 smtClean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599984" y="4662215"/>
            <a:ext cx="2385016" cy="123103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</a:ln>
        </p:spPr>
        <p:txBody>
          <a:bodyPr anchor="ctr" anchorCtr="0"/>
          <a:lstStyle/>
          <a:p>
            <a:r>
              <a:rPr lang="en-US" altLang="zh-CN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600" kern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en-US" altLang="zh-CN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():void</a:t>
            </a:r>
            <a:endParaRPr lang="en-US" altLang="zh-CN" sz="16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+memory():void</a:t>
            </a:r>
            <a:endParaRPr lang="en-US" altLang="zh-CN" sz="16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600" kern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mainbord</a:t>
            </a:r>
            <a:r>
              <a:rPr lang="en-US" altLang="zh-CN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():void</a:t>
            </a:r>
            <a:endParaRPr lang="en-US" altLang="zh-CN" sz="16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+power():void</a:t>
            </a:r>
            <a:endParaRPr lang="en-US" altLang="zh-CN" sz="16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945559" y="500449"/>
            <a:ext cx="2385017" cy="1076864"/>
            <a:chOff x="936034" y="2758815"/>
            <a:chExt cx="2385017" cy="1076864"/>
          </a:xfrm>
        </p:grpSpPr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936035" y="2758815"/>
              <a:ext cx="2385016" cy="3675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kern="0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Director</a:t>
              </a:r>
              <a:endParaRPr lang="en-US" altLang="zh-CN" sz="2000" b="1" kern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936034" y="3121443"/>
              <a:ext cx="2385016" cy="35160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en-US" altLang="zh-CN" sz="1600" dirty="0" err="1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builder:Builder</a:t>
              </a:r>
              <a:endParaRPr lang="en-US" altLang="zh-CN" sz="16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936034" y="3480719"/>
              <a:ext cx="2385016" cy="3549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600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600" kern="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contruct</a:t>
              </a:r>
              <a:r>
                <a:rPr lang="en-US" altLang="zh-CN" sz="1600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():PC</a:t>
              </a:r>
              <a:endParaRPr lang="en-US" altLang="zh-CN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等腰三角形 19"/>
          <p:cNvSpPr/>
          <p:nvPr/>
        </p:nvSpPr>
        <p:spPr bwMode="auto">
          <a:xfrm>
            <a:off x="5687717" y="3696104"/>
            <a:ext cx="209550" cy="152400"/>
          </a:xfrm>
          <a:prstGeom prst="triangle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直接连接符 21"/>
          <p:cNvCxnSpPr>
            <a:stCxn id="11" idx="0"/>
            <a:endCxn id="20" idx="3"/>
          </p:cNvCxnSpPr>
          <p:nvPr/>
        </p:nvCxnSpPr>
        <p:spPr>
          <a:xfrm flipH="1" flipV="1">
            <a:off x="5792492" y="3848504"/>
            <a:ext cx="1" cy="26357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菱形 25"/>
          <p:cNvSpPr/>
          <p:nvPr/>
        </p:nvSpPr>
        <p:spPr bwMode="auto">
          <a:xfrm>
            <a:off x="6985000" y="2287388"/>
            <a:ext cx="234950" cy="204119"/>
          </a:xfrm>
          <a:prstGeom prst="diamond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8" name="肘形连接符 27"/>
          <p:cNvCxnSpPr>
            <a:stCxn id="26" idx="3"/>
          </p:cNvCxnSpPr>
          <p:nvPr/>
        </p:nvCxnSpPr>
        <p:spPr>
          <a:xfrm flipV="1">
            <a:off x="7219950" y="2389447"/>
            <a:ext cx="497885" cy="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菱形 33"/>
          <p:cNvSpPr/>
          <p:nvPr/>
        </p:nvSpPr>
        <p:spPr bwMode="auto">
          <a:xfrm>
            <a:off x="1816100" y="1609059"/>
            <a:ext cx="234950" cy="204119"/>
          </a:xfrm>
          <a:prstGeom prst="diamond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5" name="肘形连接符 34"/>
          <p:cNvCxnSpPr>
            <a:endCxn id="9" idx="1"/>
          </p:cNvCxnSpPr>
          <p:nvPr/>
        </p:nvCxnSpPr>
        <p:spPr>
          <a:xfrm>
            <a:off x="1933575" y="1813179"/>
            <a:ext cx="2666410" cy="576270"/>
          </a:xfrm>
          <a:prstGeom prst="bentConnector3">
            <a:avLst>
              <a:gd name="adj1" fmla="val -24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4599984" y="500449"/>
            <a:ext cx="2385017" cy="1076864"/>
            <a:chOff x="936034" y="2758815"/>
            <a:chExt cx="2385017" cy="1076864"/>
          </a:xfrm>
        </p:grpSpPr>
        <p:sp>
          <p:nvSpPr>
            <p:cNvPr id="39" name="Rectangle 11"/>
            <p:cNvSpPr>
              <a:spLocks noChangeArrowheads="1"/>
            </p:cNvSpPr>
            <p:nvPr/>
          </p:nvSpPr>
          <p:spPr bwMode="auto">
            <a:xfrm>
              <a:off x="936035" y="2758815"/>
              <a:ext cx="2385016" cy="3675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kern="0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</a:t>
              </a:r>
              <a:endParaRPr lang="en-US" altLang="zh-CN" sz="2000" b="1" kern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Rectangle 12"/>
            <p:cNvSpPr>
              <a:spLocks noChangeArrowheads="1"/>
            </p:cNvSpPr>
            <p:nvPr/>
          </p:nvSpPr>
          <p:spPr bwMode="auto">
            <a:xfrm>
              <a:off x="936034" y="3121443"/>
              <a:ext cx="2385016" cy="35160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6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Rectangle 12"/>
            <p:cNvSpPr>
              <a:spLocks noChangeArrowheads="1"/>
            </p:cNvSpPr>
            <p:nvPr/>
          </p:nvSpPr>
          <p:spPr bwMode="auto">
            <a:xfrm>
              <a:off x="936034" y="3480719"/>
              <a:ext cx="2385016" cy="3549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600" u="sng" kern="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+main():void</a:t>
              </a:r>
              <a:endParaRPr lang="en-US" altLang="zh-CN" sz="1600" u="sng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3" name="直接箭头连接符 42"/>
          <p:cNvCxnSpPr>
            <a:stCxn id="41" idx="2"/>
            <a:endCxn id="8" idx="0"/>
          </p:cNvCxnSpPr>
          <p:nvPr/>
        </p:nvCxnSpPr>
        <p:spPr>
          <a:xfrm>
            <a:off x="5792492" y="1577313"/>
            <a:ext cx="2" cy="3151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40" idx="1"/>
            <a:endCxn id="18" idx="3"/>
          </p:cNvCxnSpPr>
          <p:nvPr/>
        </p:nvCxnSpPr>
        <p:spPr>
          <a:xfrm flipH="1">
            <a:off x="3330575" y="1038881"/>
            <a:ext cx="1269409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41" idx="3"/>
            <a:endCxn id="5" idx="0"/>
          </p:cNvCxnSpPr>
          <p:nvPr/>
        </p:nvCxnSpPr>
        <p:spPr>
          <a:xfrm>
            <a:off x="6985000" y="1399833"/>
            <a:ext cx="1925344" cy="482996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355012" y="4477994"/>
            <a:ext cx="3944046" cy="2246769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FF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abstract class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Builder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protected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pc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PC();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abstract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cpu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abstract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mainbord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abstract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power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abstract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memery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contruct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7285927" y="3938906"/>
            <a:ext cx="4528702" cy="2677656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FF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cpu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.setCpu(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"Intel i12"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mainbord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.setMainboard(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华硕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power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.setPower(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威盛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memery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.setMemory(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三星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355012" y="1914479"/>
            <a:ext cx="3944047" cy="2462213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FF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Builder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Director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Builder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builder){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builder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builder;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construct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.cpu();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.power();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.mainbord();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.memery();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.contruct();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6" name="直接连接符 35"/>
          <p:cNvCxnSpPr>
            <a:stCxn id="19" idx="1"/>
          </p:cNvCxnSpPr>
          <p:nvPr/>
        </p:nvCxnSpPr>
        <p:spPr>
          <a:xfrm flipH="1">
            <a:off x="764567" y="1399833"/>
            <a:ext cx="180992" cy="514646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7285926" y="260578"/>
            <a:ext cx="4528703" cy="954107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solidFill>
              <a:srgbClr val="0000FF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Builder builder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ConcreteBuilder();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Director director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Director(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 pc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director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.construct();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2" name="直接连接符 41"/>
          <p:cNvCxnSpPr>
            <a:endCxn id="13" idx="3"/>
          </p:cNvCxnSpPr>
          <p:nvPr/>
        </p:nvCxnSpPr>
        <p:spPr>
          <a:xfrm flipH="1">
            <a:off x="6985000" y="5128260"/>
            <a:ext cx="300926" cy="149474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4299058" y="3646033"/>
            <a:ext cx="300926" cy="913222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endCxn id="39" idx="3"/>
          </p:cNvCxnSpPr>
          <p:nvPr/>
        </p:nvCxnSpPr>
        <p:spPr>
          <a:xfrm flipH="1">
            <a:off x="6985001" y="570320"/>
            <a:ext cx="302324" cy="113916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32" grpId="0" animBg="1"/>
      <p:bldP spid="3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建造者模式 </a:t>
            </a:r>
            <a:r>
              <a:rPr lang="en-US" altLang="zh-CN" dirty="0"/>
              <a:t>Builder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504626"/>
          </a:xfrm>
        </p:spPr>
        <p:txBody>
          <a:bodyPr/>
          <a:lstStyle/>
          <a:p>
            <a:r>
              <a:rPr lang="zh-CN" altLang="en-US" dirty="0" smtClean="0"/>
              <a:t>开发中也可以将 </a:t>
            </a:r>
            <a:r>
              <a:rPr lang="en-US" altLang="zh-CN" dirty="0" smtClean="0"/>
              <a:t>Builder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Director </a:t>
            </a:r>
            <a:r>
              <a:rPr lang="zh-CN" altLang="en-US" dirty="0" smtClean="0"/>
              <a:t>合并，并做成</a:t>
            </a:r>
            <a:r>
              <a:rPr lang="en-US" altLang="zh-CN" dirty="0" smtClean="0"/>
              <a:t>PC</a:t>
            </a:r>
            <a:r>
              <a:rPr lang="zh-CN" altLang="en-US" dirty="0" smtClean="0"/>
              <a:t>的内部类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9600" y="2071493"/>
            <a:ext cx="5067300" cy="4172472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cpu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mainboard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Builder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builder)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cpu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builder.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cpu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screen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builder.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memory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builder.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mainboard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builder.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mainboard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final class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Builder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cpu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mainboard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{}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接左侧代码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829300" y="2058204"/>
            <a:ext cx="5610225" cy="4185761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Builder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cpu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val)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cpu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val;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this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Builder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val)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screen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val;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this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Builder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val)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memory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val;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this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Builder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mainboard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val)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mainboard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val;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this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PC(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建造者模式 </a:t>
            </a:r>
            <a:r>
              <a:rPr lang="en-US" altLang="zh-CN" dirty="0"/>
              <a:t>Builder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7375" y="3389947"/>
            <a:ext cx="10995025" cy="26776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优化后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args)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 pc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.Builder()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.cpu(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"intel"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.mainboard(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华硕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.memory(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金士顿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.screen(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三星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    .build();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7375" y="6105703"/>
            <a:ext cx="4618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对比优化前，优化后的代码明显具有灵活性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87375" y="1628775"/>
            <a:ext cx="10995025" cy="149391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endParaRPr lang="en-US" altLang="zh-CN" sz="1200" dirty="0" smtClean="0">
              <a:solidFill>
                <a:srgbClr val="0033B3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Client </a:t>
            </a:r>
            <a:r>
              <a:rPr lang="zh-CN" altLang="zh-CN" sz="12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2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200" dirty="0" smtClean="0">
                <a:solidFill>
                  <a:srgbClr val="00627A"/>
                </a:solidFill>
                <a:latin typeface="Consolas" panose="020B0609020204030204" pitchFamily="49" charset="0"/>
              </a:rPr>
              <a:t>main</a:t>
            </a:r>
            <a:r>
              <a:rPr lang="zh-CN" altLang="zh-CN" sz="12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zh-CN" altLang="zh-CN" sz="12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[] args) {</a:t>
            </a:r>
            <a:br>
              <a:rPr lang="zh-CN" altLang="zh-CN" sz="12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200" i="1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1200" i="1" dirty="0" smtClean="0">
                <a:solidFill>
                  <a:srgbClr val="8C8C8C"/>
                </a:solidFill>
                <a:latin typeface="宋体" panose="02010600030101010101" pitchFamily="2" charset="-122"/>
              </a:rPr>
              <a:t>构建</a:t>
            </a:r>
            <a:r>
              <a:rPr lang="en-US" altLang="zh-CN" sz="1200" i="1" dirty="0" smtClean="0">
                <a:solidFill>
                  <a:srgbClr val="8C8C8C"/>
                </a:solidFill>
                <a:latin typeface="Consolas" panose="020B0609020204030204" pitchFamily="49" charset="0"/>
              </a:rPr>
              <a:t>PC</a:t>
            </a:r>
            <a:r>
              <a:rPr lang="zh-CN" altLang="zh-CN" sz="1200" i="1" dirty="0" smtClean="0">
                <a:solidFill>
                  <a:srgbClr val="8C8C8C"/>
                </a:solidFill>
                <a:latin typeface="宋体" panose="02010600030101010101" pitchFamily="2" charset="-122"/>
              </a:rPr>
              <a:t>对象</a:t>
            </a:r>
            <a:br>
              <a:rPr lang="zh-CN" altLang="zh-CN" sz="1200" i="1" dirty="0" smtClean="0">
                <a:solidFill>
                  <a:srgbClr val="8C8C8C"/>
                </a:solidFill>
                <a:latin typeface="宋体" panose="02010600030101010101" pitchFamily="2" charset="-122"/>
              </a:rPr>
            </a:br>
            <a:r>
              <a:rPr lang="en-US" altLang="zh-CN" sz="1200" i="1" dirty="0" smtClean="0">
                <a:solidFill>
                  <a:srgbClr val="8C8C8C"/>
                </a:solidFill>
                <a:latin typeface="宋体" panose="02010600030101010101" pitchFamily="2" charset="-122"/>
              </a:rPr>
              <a:t>         </a:t>
            </a:r>
            <a:r>
              <a:rPr lang="zh-CN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PC pc </a:t>
            </a:r>
            <a:r>
              <a:rPr lang="zh-CN" altLang="zh-CN" sz="12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2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2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PC(</a:t>
            </a:r>
            <a:r>
              <a:rPr lang="zh-CN" altLang="zh-CN" sz="12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"intel i11"</a:t>
            </a:r>
            <a:r>
              <a:rPr lang="zh-CN" altLang="zh-CN" sz="12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2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200" dirty="0" smtClean="0">
                <a:solidFill>
                  <a:srgbClr val="067D17"/>
                </a:solidFill>
                <a:latin typeface="宋体" panose="02010600030101010101" pitchFamily="2" charset="-122"/>
              </a:rPr>
              <a:t>三星</a:t>
            </a:r>
            <a:r>
              <a:rPr lang="zh-CN" altLang="zh-CN" sz="12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32G"</a:t>
            </a:r>
            <a:r>
              <a:rPr lang="zh-CN" altLang="zh-CN" sz="12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2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200" dirty="0" smtClean="0">
                <a:solidFill>
                  <a:srgbClr val="067D17"/>
                </a:solidFill>
                <a:latin typeface="宋体" panose="02010600030101010101" pitchFamily="2" charset="-122"/>
              </a:rPr>
              <a:t>华硕</a:t>
            </a:r>
            <a:r>
              <a:rPr lang="zh-CN" altLang="zh-CN" sz="12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2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2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200" dirty="0" smtClean="0">
                <a:solidFill>
                  <a:srgbClr val="067D17"/>
                </a:solidFill>
                <a:latin typeface="宋体" panose="02010600030101010101" pitchFamily="2" charset="-122"/>
              </a:rPr>
              <a:t>华硕</a:t>
            </a:r>
            <a:r>
              <a:rPr lang="zh-CN" altLang="zh-CN" sz="12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2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2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200" dirty="0" smtClean="0">
                <a:solidFill>
                  <a:srgbClr val="067D17"/>
                </a:solidFill>
                <a:latin typeface="宋体" panose="02010600030101010101" pitchFamily="2" charset="-122"/>
              </a:rPr>
              <a:t>西部数据</a:t>
            </a:r>
            <a:r>
              <a:rPr lang="zh-CN" altLang="zh-CN" sz="12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2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2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"Geforece3900"</a:t>
            </a:r>
            <a:r>
              <a:rPr lang="zh-CN" altLang="zh-CN" sz="12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);        </a:t>
            </a:r>
            <a:endParaRPr lang="en-US" altLang="zh-CN" sz="1200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zh-CN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2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200" i="1" dirty="0" smtClean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2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pc</a:t>
            </a:r>
            <a:r>
              <a:rPr lang="zh-CN" altLang="zh-CN" sz="12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2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200" dirty="0" smtClean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2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dirty="0" smtClean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11077" y="4544108"/>
            <a:ext cx="8659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411077" y="2175678"/>
            <a:ext cx="7864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Stink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工厂</a:t>
            </a:r>
            <a:r>
              <a:rPr lang="zh-CN" altLang="en-US" dirty="0"/>
              <a:t>方法</a:t>
            </a:r>
            <a:r>
              <a:rPr lang="zh-CN" altLang="en-US" dirty="0" smtClean="0"/>
              <a:t>模式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建造</a:t>
            </a:r>
            <a:r>
              <a:rPr lang="zh-CN" altLang="en-US" dirty="0"/>
              <a:t>者模式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工厂方法模式注重的是整体对象的创建方式；而建造者模式注重的是部件构建的过程，意在通过一步</a:t>
            </a:r>
            <a:r>
              <a:rPr lang="zh-CN" altLang="en-US" sz="2000" dirty="0" smtClean="0"/>
              <a:t>一步</a:t>
            </a:r>
            <a:r>
              <a:rPr lang="zh-CN" altLang="en-US" sz="2000" dirty="0"/>
              <a:t>地精确构造创建出一个复杂的对象。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09600" y="5374788"/>
            <a:ext cx="112045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制造一个超人，如果使用工厂方法模式，直接产生出来的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一个力大无穷、能够飞翔、内裤外穿的超人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如果使用建造者模式，则需要组装手、头、脚、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躯干等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部分，然后再把内裤外穿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652926"/>
            <a:ext cx="5995988" cy="234911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923213" y="4632704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工厂方法模式 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049861" y="463270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建造者模式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588" y="2572322"/>
            <a:ext cx="5058919" cy="23577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 </a:t>
            </a:r>
            <a:r>
              <a:rPr lang="zh-CN" altLang="en-US" dirty="0" smtClean="0"/>
              <a:t>抽象</a:t>
            </a:r>
            <a:r>
              <a:rPr lang="zh-CN" altLang="en-US" dirty="0"/>
              <a:t>工厂</a:t>
            </a:r>
            <a:r>
              <a:rPr lang="zh-CN" altLang="en-US" dirty="0" smtClean="0"/>
              <a:t>模式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建造</a:t>
            </a:r>
            <a:r>
              <a:rPr lang="zh-CN" altLang="en-US" dirty="0"/>
              <a:t>者模式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抽象工厂模式实现对产品家族的创建</a:t>
            </a:r>
            <a:r>
              <a:rPr lang="zh-CN" altLang="en-US" sz="2000" dirty="0" smtClean="0"/>
              <a:t>，不</a:t>
            </a:r>
            <a:r>
              <a:rPr lang="zh-CN" altLang="en-US" sz="2000" dirty="0"/>
              <a:t>需要关心构建过程，只关心什么产品由什么工厂生产即</a:t>
            </a:r>
            <a:r>
              <a:rPr lang="zh-CN" altLang="en-US" sz="2000" dirty="0" smtClean="0"/>
              <a:t>可</a:t>
            </a:r>
            <a:r>
              <a:rPr lang="zh-CN" altLang="en-US" sz="2000" dirty="0"/>
              <a:t>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09600" y="5659967"/>
            <a:ext cx="1021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建造者模式就是一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个产品的组装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工厂，通过对部件的组装可以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返回一个完整的产品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257430"/>
            <a:ext cx="5274544" cy="263123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469313" y="4618240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抽象工厂模式 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049861" y="463270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建造者模式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993" y="2313014"/>
            <a:ext cx="5407105" cy="25200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课堂练习</a:t>
            </a:r>
            <a:br>
              <a:rPr lang="en-US" altLang="zh-CN" dirty="0"/>
            </a:br>
            <a:r>
              <a:rPr lang="en-US" altLang="zh-CN" sz="2800" dirty="0"/>
              <a:t>Classroom </a:t>
            </a:r>
            <a:r>
              <a:rPr lang="en-US" altLang="zh-CN" sz="2800" dirty="0" smtClean="0"/>
              <a:t>exercises</a:t>
            </a:r>
            <a:endParaRPr lang="zh-CN" altLang="en-US" sz="3200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咖啡店业务变更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继续咖啡店的案例：现</a:t>
            </a:r>
            <a:r>
              <a:rPr lang="zh-CN" altLang="en-US" dirty="0"/>
              <a:t>咖啡店业务发生改变，不仅要生产</a:t>
            </a:r>
            <a:r>
              <a:rPr lang="zh-CN" altLang="en-US" dirty="0">
                <a:solidFill>
                  <a:srgbClr val="0000FF"/>
                </a:solidFill>
              </a:rPr>
              <a:t>咖啡</a:t>
            </a:r>
            <a:r>
              <a:rPr lang="zh-CN" altLang="en-US" dirty="0"/>
              <a:t>还要</a:t>
            </a:r>
            <a:r>
              <a:rPr lang="zh-CN" altLang="en-US" dirty="0" smtClean="0"/>
              <a:t>生产</a:t>
            </a:r>
            <a:r>
              <a:rPr lang="zh-CN" altLang="en-US" dirty="0" smtClean="0">
                <a:solidFill>
                  <a:srgbClr val="0000FF"/>
                </a:solidFill>
              </a:rPr>
              <a:t>蛋糕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0000FF"/>
                </a:solidFill>
              </a:rPr>
              <a:t>沙拉</a:t>
            </a:r>
            <a:r>
              <a:rPr lang="zh-CN" altLang="en-US" dirty="0" smtClean="0"/>
              <a:t>等，此时出现了多个结构相同的产品层次类：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827319" y="4369218"/>
            <a:ext cx="1868684" cy="360000"/>
          </a:xfrm>
          <a:prstGeom prst="rect">
            <a:avLst/>
          </a:prstGeom>
          <a:solidFill>
            <a:srgbClr val="FFFFFF"/>
          </a:solidFill>
          <a:ln w="12700">
            <a:solidFill>
              <a:sysClr val="windowText" lastClr="000000"/>
            </a:solidFill>
            <a:miter lim="800000"/>
          </a:ln>
        </p:spPr>
        <p:txBody>
          <a:bodyPr anchor="ctr" anchorCtr="0"/>
          <a:lstStyle/>
          <a:p>
            <a:pPr algn="ctr">
              <a:lnSpc>
                <a:spcPct val="80000"/>
              </a:lnSpc>
            </a:pPr>
            <a:r>
              <a:rPr lang="en-US" altLang="zh-CN" sz="1600" b="1" kern="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AmStyleCoffee</a:t>
            </a:r>
            <a:endParaRPr lang="en-US" altLang="zh-CN" sz="1600" b="1" kern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827317" y="4722624"/>
            <a:ext cx="1868685" cy="258671"/>
          </a:xfrm>
          <a:prstGeom prst="rect">
            <a:avLst/>
          </a:prstGeom>
          <a:solidFill>
            <a:srgbClr val="FFFFFF"/>
          </a:solidFill>
          <a:ln w="12700">
            <a:solidFill>
              <a:sysClr val="windowText" lastClr="000000"/>
            </a:solidFill>
            <a:miter lim="800000"/>
          </a:ln>
        </p:spPr>
        <p:txBody>
          <a:bodyPr anchor="ctr" anchorCtr="0"/>
          <a:lstStyle/>
          <a:p>
            <a:r>
              <a:rPr lang="en-US" altLang="zh-CN" sz="14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400" kern="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getName</a:t>
            </a:r>
            <a:r>
              <a:rPr lang="en-US" altLang="zh-CN" sz="14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():String</a:t>
            </a:r>
            <a:endParaRPr lang="en-US" altLang="zh-CN" sz="1400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771708" y="4369218"/>
            <a:ext cx="1869959" cy="360000"/>
          </a:xfrm>
          <a:prstGeom prst="rect">
            <a:avLst/>
          </a:prstGeom>
          <a:solidFill>
            <a:srgbClr val="FFFFFF"/>
          </a:solidFill>
          <a:ln w="12700">
            <a:solidFill>
              <a:sysClr val="windowText" lastClr="000000"/>
            </a:solidFill>
            <a:miter lim="800000"/>
          </a:ln>
        </p:spPr>
        <p:txBody>
          <a:bodyPr anchor="ctr" anchorCtr="0"/>
          <a:lstStyle/>
          <a:p>
            <a:pPr algn="ctr">
              <a:lnSpc>
                <a:spcPct val="80000"/>
              </a:lnSpc>
            </a:pPr>
            <a:r>
              <a:rPr lang="en-US" altLang="zh-CN" sz="1600" b="1" kern="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LatteCoffee</a:t>
            </a:r>
            <a:endParaRPr lang="en-US" altLang="zh-CN" sz="1600" b="1" kern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771707" y="4723196"/>
            <a:ext cx="1869959" cy="258099"/>
          </a:xfrm>
          <a:prstGeom prst="rect">
            <a:avLst/>
          </a:prstGeom>
          <a:solidFill>
            <a:srgbClr val="FFFFFF"/>
          </a:solidFill>
          <a:ln w="12700">
            <a:solidFill>
              <a:sysClr val="windowText" lastClr="000000"/>
            </a:solidFill>
            <a:miter lim="800000"/>
          </a:ln>
        </p:spPr>
        <p:txBody>
          <a:bodyPr anchor="ctr" anchorCtr="0"/>
          <a:lstStyle/>
          <a:p>
            <a:r>
              <a:rPr lang="en-US" altLang="zh-CN" sz="14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400" kern="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getName</a:t>
            </a:r>
            <a:r>
              <a:rPr lang="en-US" altLang="zh-CN" sz="14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():String</a:t>
            </a:r>
            <a:endParaRPr lang="en-US" altLang="zh-CN" sz="1400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531792" y="2682047"/>
            <a:ext cx="1855837" cy="486812"/>
          </a:xfrm>
          <a:prstGeom prst="rect">
            <a:avLst/>
          </a:prstGeom>
          <a:solidFill>
            <a:srgbClr val="FFFFFF"/>
          </a:solidFill>
          <a:ln w="12700">
            <a:solidFill>
              <a:sysClr val="windowText" lastClr="000000"/>
            </a:solidFill>
            <a:miter lim="800000"/>
          </a:ln>
        </p:spPr>
        <p:txBody>
          <a:bodyPr anchor="ctr" anchorCtr="0"/>
          <a:lstStyle/>
          <a:p>
            <a:pPr algn="ctr">
              <a:lnSpc>
                <a:spcPct val="80000"/>
              </a:lnSpc>
            </a:pPr>
            <a:r>
              <a:rPr lang="en-US" altLang="zh-CN" sz="1600" dirty="0">
                <a:solidFill>
                  <a:srgbClr val="000000"/>
                </a:solidFill>
              </a:rPr>
              <a:t>&lt;&lt;abstract&gt;&gt;</a:t>
            </a:r>
            <a:endParaRPr lang="zh-CN" altLang="en-US" sz="1600" dirty="0">
              <a:solidFill>
                <a:srgbClr val="000000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altLang="zh-CN" sz="1600" b="1" i="1" kern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Coffee</a:t>
            </a:r>
            <a:endParaRPr lang="en-US" altLang="zh-CN" sz="1600" b="1" i="1" kern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531791" y="3171546"/>
            <a:ext cx="1855837" cy="663278"/>
          </a:xfrm>
          <a:prstGeom prst="rect">
            <a:avLst/>
          </a:prstGeom>
          <a:solidFill>
            <a:srgbClr val="FFFFFF"/>
          </a:solidFill>
          <a:ln w="12700">
            <a:solidFill>
              <a:sysClr val="windowText" lastClr="000000"/>
            </a:solidFill>
            <a:miter lim="800000"/>
          </a:ln>
        </p:spPr>
        <p:txBody>
          <a:bodyPr anchor="ctr" anchorCtr="0"/>
          <a:lstStyle/>
          <a:p>
            <a:r>
              <a:rPr lang="en-US" altLang="zh-CN" sz="1400" i="1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400" i="1" kern="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getName</a:t>
            </a:r>
            <a:r>
              <a:rPr lang="en-US" altLang="zh-CN" sz="1400" i="1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():String</a:t>
            </a:r>
            <a:endParaRPr lang="en-US" altLang="zh-CN" sz="1400" i="1" kern="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400" kern="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addMilk:void</a:t>
            </a:r>
            <a:endParaRPr lang="en-US" altLang="zh-CN" sz="1400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400" kern="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addSugar</a:t>
            </a:r>
            <a:r>
              <a:rPr lang="en-US" altLang="zh-CN" sz="14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():void</a:t>
            </a: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 bwMode="auto">
          <a:xfrm>
            <a:off x="2350716" y="3866011"/>
            <a:ext cx="207925" cy="182563"/>
          </a:xfrm>
          <a:prstGeom prst="triangle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肘形连接符 14"/>
          <p:cNvCxnSpPr>
            <a:stCxn id="5" idx="0"/>
            <a:endCxn id="14" idx="3"/>
          </p:cNvCxnSpPr>
          <p:nvPr/>
        </p:nvCxnSpPr>
        <p:spPr>
          <a:xfrm rot="5400000" flipH="1" flipV="1">
            <a:off x="1947848" y="3862387"/>
            <a:ext cx="320644" cy="693018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8" idx="0"/>
            <a:endCxn id="14" idx="3"/>
          </p:cNvCxnSpPr>
          <p:nvPr/>
        </p:nvCxnSpPr>
        <p:spPr>
          <a:xfrm rot="16200000" flipV="1">
            <a:off x="2920362" y="3582891"/>
            <a:ext cx="320644" cy="1252009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4752695" y="4371564"/>
            <a:ext cx="1600764" cy="360000"/>
          </a:xfrm>
          <a:prstGeom prst="rect">
            <a:avLst/>
          </a:prstGeom>
          <a:solidFill>
            <a:srgbClr val="FFFFFF"/>
          </a:solidFill>
          <a:ln w="12700">
            <a:solidFill>
              <a:sysClr val="windowText" lastClr="000000"/>
            </a:solidFill>
            <a:miter lim="800000"/>
          </a:ln>
        </p:spPr>
        <p:txBody>
          <a:bodyPr anchor="ctr" anchorCtr="0"/>
          <a:lstStyle/>
          <a:p>
            <a:pPr algn="ctr">
              <a:lnSpc>
                <a:spcPct val="80000"/>
              </a:lnSpc>
            </a:pPr>
            <a:r>
              <a:rPr lang="en-US" altLang="zh-CN" sz="1600" b="1" kern="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AmStyleCake</a:t>
            </a:r>
            <a:endParaRPr lang="en-US" altLang="zh-CN" sz="1600" b="1" kern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4752693" y="4724970"/>
            <a:ext cx="1600765" cy="256325"/>
          </a:xfrm>
          <a:prstGeom prst="rect">
            <a:avLst/>
          </a:prstGeom>
          <a:solidFill>
            <a:srgbClr val="FFFFFF"/>
          </a:solidFill>
          <a:ln w="12700">
            <a:solidFill>
              <a:sysClr val="windowText" lastClr="000000"/>
            </a:solidFill>
            <a:miter lim="800000"/>
          </a:ln>
        </p:spPr>
        <p:txBody>
          <a:bodyPr anchor="ctr" anchorCtr="0"/>
          <a:lstStyle/>
          <a:p>
            <a:r>
              <a:rPr lang="en-US" altLang="zh-CN" sz="14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+describe():</a:t>
            </a:r>
            <a:r>
              <a: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6384220" y="4371564"/>
            <a:ext cx="1645072" cy="360000"/>
          </a:xfrm>
          <a:prstGeom prst="rect">
            <a:avLst/>
          </a:prstGeom>
          <a:solidFill>
            <a:srgbClr val="FFFFFF"/>
          </a:solidFill>
          <a:ln w="12700">
            <a:solidFill>
              <a:sysClr val="windowText" lastClr="000000"/>
            </a:solidFill>
            <a:miter lim="800000"/>
          </a:ln>
        </p:spPr>
        <p:txBody>
          <a:bodyPr anchor="ctr" anchorCtr="0"/>
          <a:lstStyle/>
          <a:p>
            <a:pPr algn="ctr">
              <a:lnSpc>
                <a:spcPct val="80000"/>
              </a:lnSpc>
            </a:pPr>
            <a:r>
              <a:rPr lang="en-US" altLang="zh-CN" sz="1600" b="1" kern="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ItalyStyleCake</a:t>
            </a:r>
            <a:endParaRPr lang="en-US" altLang="zh-CN" sz="1600" b="1" kern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6384219" y="4725542"/>
            <a:ext cx="1645072" cy="255753"/>
          </a:xfrm>
          <a:prstGeom prst="rect">
            <a:avLst/>
          </a:prstGeom>
          <a:solidFill>
            <a:srgbClr val="FFFFFF"/>
          </a:solidFill>
          <a:ln w="12700">
            <a:solidFill>
              <a:sysClr val="windowText" lastClr="000000"/>
            </a:solidFill>
            <a:miter lim="800000"/>
          </a:ln>
        </p:spPr>
        <p:txBody>
          <a:bodyPr anchor="ctr" anchorCtr="0"/>
          <a:lstStyle/>
          <a:p>
            <a:r>
              <a:rPr lang="en-US" altLang="zh-CN" sz="14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+describe():</a:t>
            </a:r>
            <a:r>
              <a: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5608305" y="2925893"/>
            <a:ext cx="1598452" cy="486812"/>
          </a:xfrm>
          <a:prstGeom prst="rect">
            <a:avLst/>
          </a:prstGeom>
          <a:solidFill>
            <a:srgbClr val="FFFFFF"/>
          </a:solidFill>
          <a:ln w="12700">
            <a:solidFill>
              <a:sysClr val="windowText" lastClr="000000"/>
            </a:solidFill>
            <a:miter lim="800000"/>
          </a:ln>
        </p:spPr>
        <p:txBody>
          <a:bodyPr anchor="ctr" anchorCtr="0"/>
          <a:lstStyle/>
          <a:p>
            <a:pPr algn="ctr">
              <a:lnSpc>
                <a:spcPct val="80000"/>
              </a:lnSpc>
            </a:pPr>
            <a:r>
              <a:rPr lang="en-US" altLang="zh-CN" sz="1600" dirty="0">
                <a:solidFill>
                  <a:srgbClr val="000000"/>
                </a:solidFill>
              </a:rPr>
              <a:t>&lt;&lt;abstract&gt;&gt;</a:t>
            </a:r>
            <a:endParaRPr lang="zh-CN" altLang="en-US" sz="1600" dirty="0">
              <a:solidFill>
                <a:srgbClr val="000000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altLang="zh-CN" sz="1600" b="1" i="1" kern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Cake</a:t>
            </a:r>
            <a:endParaRPr lang="en-US" altLang="zh-CN" sz="1600" b="1" i="1" kern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5608304" y="3415393"/>
            <a:ext cx="1598452" cy="296526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</a:ln>
        </p:spPr>
        <p:txBody>
          <a:bodyPr anchor="ctr" anchorCtr="0"/>
          <a:lstStyle/>
          <a:p>
            <a:r>
              <a:rPr lang="en-US" altLang="zh-CN" sz="1400" i="1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+describe():void</a:t>
            </a:r>
            <a:endParaRPr lang="en-US" altLang="zh-CN" sz="1400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等腰三角形 25"/>
          <p:cNvSpPr/>
          <p:nvPr/>
        </p:nvSpPr>
        <p:spPr bwMode="auto">
          <a:xfrm>
            <a:off x="6185863" y="3726832"/>
            <a:ext cx="207925" cy="182563"/>
          </a:xfrm>
          <a:prstGeom prst="triangle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肘形连接符 26"/>
          <p:cNvCxnSpPr>
            <a:stCxn id="17" idx="0"/>
            <a:endCxn id="26" idx="3"/>
          </p:cNvCxnSpPr>
          <p:nvPr/>
        </p:nvCxnSpPr>
        <p:spPr>
          <a:xfrm rot="5400000" flipH="1" flipV="1">
            <a:off x="5690367" y="3772106"/>
            <a:ext cx="462169" cy="736749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20" idx="0"/>
            <a:endCxn id="26" idx="3"/>
          </p:cNvCxnSpPr>
          <p:nvPr/>
        </p:nvCxnSpPr>
        <p:spPr>
          <a:xfrm rot="16200000" flipV="1">
            <a:off x="6517207" y="3682015"/>
            <a:ext cx="462169" cy="916930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80027" y="5248932"/>
            <a:ext cx="81355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多个结构相同的产品层次类，是否仍然使用工厂方法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模式来产生对象？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11"/>
          <p:cNvSpPr>
            <a:spLocks noChangeArrowheads="1"/>
          </p:cNvSpPr>
          <p:nvPr/>
        </p:nvSpPr>
        <p:spPr bwMode="auto">
          <a:xfrm>
            <a:off x="8133255" y="4369218"/>
            <a:ext cx="1627222" cy="360000"/>
          </a:xfrm>
          <a:prstGeom prst="rect">
            <a:avLst/>
          </a:prstGeom>
          <a:solidFill>
            <a:srgbClr val="FFFFFF"/>
          </a:solidFill>
          <a:ln w="12700">
            <a:solidFill>
              <a:sysClr val="windowText" lastClr="000000"/>
            </a:solidFill>
            <a:miter lim="800000"/>
          </a:ln>
        </p:spPr>
        <p:txBody>
          <a:bodyPr anchor="ctr" anchorCtr="0"/>
          <a:lstStyle/>
          <a:p>
            <a:pPr algn="ctr">
              <a:lnSpc>
                <a:spcPct val="80000"/>
              </a:lnSpc>
            </a:pPr>
            <a:r>
              <a:rPr lang="en-US" altLang="zh-CN" sz="1600" b="1" kern="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AmStyleSalad</a:t>
            </a:r>
            <a:endParaRPr lang="en-US" altLang="zh-CN" sz="1600" b="1" kern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ectangle 12"/>
          <p:cNvSpPr>
            <a:spLocks noChangeArrowheads="1"/>
          </p:cNvSpPr>
          <p:nvPr/>
        </p:nvSpPr>
        <p:spPr bwMode="auto">
          <a:xfrm>
            <a:off x="8133254" y="4722624"/>
            <a:ext cx="1627222" cy="256325"/>
          </a:xfrm>
          <a:prstGeom prst="rect">
            <a:avLst/>
          </a:prstGeom>
          <a:solidFill>
            <a:srgbClr val="FFFFFF"/>
          </a:solidFill>
          <a:ln w="12700">
            <a:solidFill>
              <a:sysClr val="windowText" lastClr="000000"/>
            </a:solidFill>
            <a:miter lim="800000"/>
          </a:ln>
        </p:spPr>
        <p:txBody>
          <a:bodyPr anchor="ctr" anchorCtr="0"/>
          <a:lstStyle/>
          <a:p>
            <a:r>
              <a: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+show():void</a:t>
            </a: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9876365" y="4369218"/>
            <a:ext cx="1706035" cy="360000"/>
          </a:xfrm>
          <a:prstGeom prst="rect">
            <a:avLst/>
          </a:prstGeom>
          <a:solidFill>
            <a:srgbClr val="FFFFFF"/>
          </a:solidFill>
          <a:ln w="12700">
            <a:solidFill>
              <a:sysClr val="windowText" lastClr="000000"/>
            </a:solidFill>
            <a:miter lim="800000"/>
          </a:ln>
        </p:spPr>
        <p:txBody>
          <a:bodyPr anchor="ctr" anchorCtr="0"/>
          <a:lstStyle/>
          <a:p>
            <a:pPr algn="ctr">
              <a:lnSpc>
                <a:spcPct val="80000"/>
              </a:lnSpc>
            </a:pPr>
            <a:r>
              <a:rPr lang="en-US" altLang="zh-CN" sz="1600" b="1" kern="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ItalyStyleSalad</a:t>
            </a:r>
            <a:endParaRPr lang="en-US" altLang="zh-CN" sz="1600" b="1" kern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12"/>
          <p:cNvSpPr>
            <a:spLocks noChangeArrowheads="1"/>
          </p:cNvSpPr>
          <p:nvPr/>
        </p:nvSpPr>
        <p:spPr bwMode="auto">
          <a:xfrm>
            <a:off x="9876364" y="4723196"/>
            <a:ext cx="1706036" cy="255753"/>
          </a:xfrm>
          <a:prstGeom prst="rect">
            <a:avLst/>
          </a:prstGeom>
          <a:solidFill>
            <a:srgbClr val="FFFFFF"/>
          </a:solidFill>
          <a:ln w="12700">
            <a:solidFill>
              <a:sysClr val="windowText" lastClr="000000"/>
            </a:solidFill>
            <a:miter lim="800000"/>
          </a:ln>
        </p:spPr>
        <p:txBody>
          <a:bodyPr anchor="ctr" anchorCtr="0"/>
          <a:lstStyle/>
          <a:p>
            <a:r>
              <a: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+show():void</a:t>
            </a: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9048196" y="2923547"/>
            <a:ext cx="1453304" cy="486812"/>
          </a:xfrm>
          <a:prstGeom prst="rect">
            <a:avLst/>
          </a:prstGeom>
          <a:solidFill>
            <a:srgbClr val="FFFFFF"/>
          </a:solidFill>
          <a:ln w="12700">
            <a:solidFill>
              <a:sysClr val="windowText" lastClr="000000"/>
            </a:solidFill>
            <a:miter lim="800000"/>
          </a:ln>
        </p:spPr>
        <p:txBody>
          <a:bodyPr anchor="ctr" anchorCtr="0"/>
          <a:lstStyle/>
          <a:p>
            <a:pPr algn="ctr">
              <a:lnSpc>
                <a:spcPct val="80000"/>
              </a:lnSpc>
            </a:pPr>
            <a:r>
              <a:rPr lang="en-US" altLang="zh-CN" sz="1600" dirty="0">
                <a:solidFill>
                  <a:srgbClr val="000000"/>
                </a:solidFill>
              </a:rPr>
              <a:t>&lt;&lt;abstract&gt;&gt;</a:t>
            </a:r>
            <a:endParaRPr lang="zh-CN" altLang="en-US" sz="1600" dirty="0">
              <a:solidFill>
                <a:srgbClr val="000000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altLang="zh-CN" sz="1600" b="1" i="1" kern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Salad</a:t>
            </a:r>
            <a:endParaRPr lang="en-US" altLang="zh-CN" sz="1600" b="1" i="1" kern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9048195" y="3413046"/>
            <a:ext cx="1453304" cy="24463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</a:ln>
        </p:spPr>
        <p:txBody>
          <a:bodyPr anchor="ctr" anchorCtr="0"/>
          <a:lstStyle/>
          <a:p>
            <a:r>
              <a:rPr lang="en-US" altLang="zh-CN" sz="1400" i="1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+show():void</a:t>
            </a:r>
            <a:endParaRPr lang="en-US" altLang="zh-CN" sz="1400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等腰三角形 43"/>
          <p:cNvSpPr/>
          <p:nvPr/>
        </p:nvSpPr>
        <p:spPr bwMode="auto">
          <a:xfrm>
            <a:off x="9625754" y="3724486"/>
            <a:ext cx="207925" cy="182563"/>
          </a:xfrm>
          <a:prstGeom prst="triangle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cxnSp>
        <p:nvCxnSpPr>
          <p:cNvPr id="45" name="肘形连接符 44"/>
          <p:cNvCxnSpPr>
            <a:stCxn id="38" idx="0"/>
            <a:endCxn id="44" idx="3"/>
          </p:cNvCxnSpPr>
          <p:nvPr/>
        </p:nvCxnSpPr>
        <p:spPr>
          <a:xfrm rot="5400000" flipH="1" flipV="1">
            <a:off x="9107207" y="3746709"/>
            <a:ext cx="462169" cy="782851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40" idx="0"/>
            <a:endCxn id="44" idx="3"/>
          </p:cNvCxnSpPr>
          <p:nvPr/>
        </p:nvCxnSpPr>
        <p:spPr>
          <a:xfrm rot="16200000" flipV="1">
            <a:off x="9998466" y="3638301"/>
            <a:ext cx="462169" cy="999666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女娲</a:t>
            </a:r>
            <a:r>
              <a:rPr lang="zh-CN" altLang="en-US" dirty="0" smtClean="0"/>
              <a:t>造万物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女娲将举绳造人的方法推广到创建各种动物上。将绳子搅到泥水里，然后将沾满泥水的绳子凭空一甩，象人的变成了人，象动物的变成了动物。阴绳造出的是女人和雌性动物，阳绳造出男人和雄性动物。</a:t>
            </a:r>
            <a:endParaRPr lang="en-US" altLang="zh-CN" sz="2400" dirty="0" smtClean="0"/>
          </a:p>
          <a:p>
            <a:r>
              <a:rPr lang="zh-CN" altLang="en-US" sz="2400" dirty="0"/>
              <a:t>要求：</a:t>
            </a:r>
            <a:endParaRPr lang="zh-CN" altLang="en-US" sz="2400" dirty="0"/>
          </a:p>
          <a:p>
            <a:pPr lvl="1"/>
            <a:r>
              <a:rPr lang="zh-CN" altLang="en-US" sz="2000" dirty="0" smtClean="0">
                <a:solidFill>
                  <a:srgbClr val="0000FF"/>
                </a:solidFill>
              </a:rPr>
              <a:t>绘制女娲用阴阳绳造万物的</a:t>
            </a:r>
            <a:r>
              <a:rPr lang="zh-CN" altLang="en-US" sz="2000" dirty="0">
                <a:solidFill>
                  <a:srgbClr val="0000FF"/>
                </a:solidFill>
              </a:rPr>
              <a:t>类图，要求满足开闭</a:t>
            </a:r>
            <a:r>
              <a:rPr lang="zh-CN" altLang="en-US" sz="2000" dirty="0" smtClean="0">
                <a:solidFill>
                  <a:srgbClr val="0000FF"/>
                </a:solidFill>
              </a:rPr>
              <a:t>原则</a:t>
            </a:r>
            <a:endParaRPr lang="zh-CN" altLang="en-US" sz="2400" dirty="0">
              <a:solidFill>
                <a:srgbClr val="0000FF"/>
              </a:solidFill>
            </a:endParaRPr>
          </a:p>
          <a:p>
            <a:r>
              <a:rPr lang="zh-CN" altLang="en-US" sz="2400" dirty="0"/>
              <a:t>名词命名：</a:t>
            </a:r>
            <a:endParaRPr lang="zh-CN" altLang="en-US" sz="2400" dirty="0"/>
          </a:p>
          <a:p>
            <a:pPr lvl="1"/>
            <a:r>
              <a:rPr lang="zh-CN" altLang="en-US" sz="2000" dirty="0"/>
              <a:t>女娲：</a:t>
            </a:r>
            <a:r>
              <a:rPr lang="en-US" altLang="zh-CN" sz="2000" dirty="0" err="1">
                <a:solidFill>
                  <a:srgbClr val="0000FF"/>
                </a:solidFill>
              </a:rPr>
              <a:t>NuWa</a:t>
            </a:r>
            <a:r>
              <a:rPr lang="en-US" altLang="zh-CN" sz="2000" dirty="0"/>
              <a:t> 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人</a:t>
            </a:r>
            <a:r>
              <a:rPr lang="zh-CN" altLang="en-US" sz="2000" dirty="0"/>
              <a:t>：</a:t>
            </a:r>
            <a:r>
              <a:rPr lang="en-US" altLang="zh-CN" sz="2000" dirty="0">
                <a:solidFill>
                  <a:srgbClr val="0000FF"/>
                </a:solidFill>
              </a:rPr>
              <a:t>Human </a:t>
            </a:r>
            <a:r>
              <a:rPr lang="en-US" altLang="zh-CN" sz="2000" dirty="0"/>
              <a:t>  </a:t>
            </a:r>
            <a:r>
              <a:rPr lang="en-US" altLang="zh-CN" sz="2000" dirty="0" smtClean="0"/>
              <a:t>     </a:t>
            </a:r>
            <a:r>
              <a:rPr lang="zh-CN" altLang="en-US" sz="2000" dirty="0" smtClean="0"/>
              <a:t>男人</a:t>
            </a:r>
            <a:r>
              <a:rPr lang="zh-CN" altLang="en-US" sz="2000" dirty="0"/>
              <a:t>：</a:t>
            </a:r>
            <a:r>
              <a:rPr lang="en-US" altLang="zh-CN" sz="2000" dirty="0">
                <a:solidFill>
                  <a:srgbClr val="0000FF"/>
                </a:solidFill>
              </a:rPr>
              <a:t>Man</a:t>
            </a:r>
            <a:r>
              <a:rPr lang="en-US" altLang="zh-CN" sz="2000" dirty="0"/>
              <a:t>  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女人</a:t>
            </a:r>
            <a:r>
              <a:rPr lang="zh-CN" altLang="en-US" sz="2000" dirty="0"/>
              <a:t>：</a:t>
            </a:r>
            <a:r>
              <a:rPr lang="en-US" altLang="zh-CN" sz="2000" dirty="0">
                <a:solidFill>
                  <a:srgbClr val="0000FF"/>
                </a:solidFill>
              </a:rPr>
              <a:t>Woman</a:t>
            </a:r>
            <a:r>
              <a:rPr lang="en-US" altLang="zh-CN" sz="2000" dirty="0"/>
              <a:t>  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绳子</a:t>
            </a:r>
            <a:r>
              <a:rPr lang="zh-CN" altLang="en-US" sz="2000" dirty="0"/>
              <a:t>：</a:t>
            </a:r>
            <a:r>
              <a:rPr lang="en-US" altLang="zh-CN" sz="2000" dirty="0">
                <a:solidFill>
                  <a:srgbClr val="0000FF"/>
                </a:solidFill>
              </a:rPr>
              <a:t>Rope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pPr lvl="1"/>
            <a:r>
              <a:rPr lang="zh-CN" altLang="en-US" sz="2000" dirty="0"/>
              <a:t>阴绳：</a:t>
            </a:r>
            <a:r>
              <a:rPr lang="en-US" altLang="zh-CN" sz="2000" dirty="0"/>
              <a:t>Yin </a:t>
            </a:r>
            <a:r>
              <a:rPr lang="en-US" altLang="zh-CN" sz="2000" dirty="0" smtClean="0"/>
              <a:t>Rope    </a:t>
            </a:r>
            <a:r>
              <a:rPr lang="zh-CN" altLang="en-US" sz="2000" dirty="0" smtClean="0"/>
              <a:t>阳</a:t>
            </a:r>
            <a:r>
              <a:rPr lang="zh-CN" altLang="en-US" sz="2000" dirty="0"/>
              <a:t>绳：</a:t>
            </a:r>
            <a:r>
              <a:rPr lang="en-US" altLang="zh-CN" sz="2000" dirty="0"/>
              <a:t>Yang Rope  </a:t>
            </a:r>
            <a:r>
              <a:rPr lang="en-US" altLang="zh-CN" sz="2000" dirty="0" smtClean="0"/>
              <a:t>  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男人女人都有的行为（男女有别）：</a:t>
            </a:r>
            <a:r>
              <a:rPr lang="zh-CN" altLang="en-US" sz="2000" dirty="0" smtClean="0">
                <a:solidFill>
                  <a:srgbClr val="0000FF"/>
                </a:solidFill>
              </a:rPr>
              <a:t>吃饭</a:t>
            </a:r>
            <a:r>
              <a:rPr lang="zh-CN" altLang="en-US" sz="2000" dirty="0">
                <a:solidFill>
                  <a:srgbClr val="0000FF"/>
                </a:solidFill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</a:rPr>
              <a:t>eat   </a:t>
            </a:r>
            <a:r>
              <a:rPr lang="en-US" altLang="zh-CN" sz="2000" dirty="0" smtClean="0">
                <a:solidFill>
                  <a:srgbClr val="0000FF"/>
                </a:solidFill>
              </a:rPr>
              <a:t>  </a:t>
            </a:r>
            <a:r>
              <a:rPr lang="zh-CN" altLang="en-US" sz="2000" dirty="0" smtClean="0">
                <a:solidFill>
                  <a:srgbClr val="0000FF"/>
                </a:solidFill>
              </a:rPr>
              <a:t>睡觉</a:t>
            </a:r>
            <a:r>
              <a:rPr lang="zh-CN" altLang="en-US" sz="2000" dirty="0">
                <a:solidFill>
                  <a:srgbClr val="0000FF"/>
                </a:solidFill>
              </a:rPr>
              <a:t>：</a:t>
            </a:r>
            <a:r>
              <a:rPr lang="en-US" altLang="zh-CN" sz="2000" dirty="0">
                <a:solidFill>
                  <a:srgbClr val="0000FF"/>
                </a:solidFill>
              </a:rPr>
              <a:t>sleep 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372" y="6266910"/>
            <a:ext cx="2844800" cy="476250"/>
          </a:xfrm>
          <a:ln>
            <a:noFill/>
          </a:ln>
        </p:spPr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 dirty="0"/>
          </a:p>
        </p:txBody>
      </p:sp>
      <p:grpSp>
        <p:nvGrpSpPr>
          <p:cNvPr id="37" name="组合 36"/>
          <p:cNvGrpSpPr/>
          <p:nvPr/>
        </p:nvGrpSpPr>
        <p:grpSpPr>
          <a:xfrm>
            <a:off x="7221280" y="4278607"/>
            <a:ext cx="3779520" cy="1964602"/>
            <a:chOff x="862147" y="2749993"/>
            <a:chExt cx="3779520" cy="1964602"/>
          </a:xfrm>
        </p:grpSpPr>
        <p:sp>
          <p:nvSpPr>
            <p:cNvPr id="5" name="Rectangle 11"/>
            <p:cNvSpPr>
              <a:spLocks noChangeArrowheads="1"/>
            </p:cNvSpPr>
            <p:nvPr/>
          </p:nvSpPr>
          <p:spPr bwMode="auto">
            <a:xfrm>
              <a:off x="862149" y="4182962"/>
              <a:ext cx="1833854" cy="27955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kern="0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AmStyleCoffee</a:t>
              </a:r>
              <a:endParaRPr lang="en-US" altLang="zh-CN" sz="1600" b="1" kern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862147" y="4455924"/>
              <a:ext cx="1833855" cy="25867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4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kern="0" dirty="0" err="1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getName</a:t>
              </a:r>
              <a:r>
                <a:rPr lang="en-US" altLang="zh-CN" sz="14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():String</a:t>
              </a:r>
              <a:endParaRPr lang="en-US" altLang="zh-CN" sz="14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2771708" y="4182962"/>
              <a:ext cx="1869959" cy="27955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kern="0" dirty="0" err="1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LatteCoffee</a:t>
              </a:r>
              <a:endParaRPr lang="en-US" altLang="zh-CN" sz="1600" b="1" kern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2771707" y="4456496"/>
              <a:ext cx="1869959" cy="246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4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kern="0" dirty="0" err="1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getName</a:t>
              </a:r>
              <a:r>
                <a:rPr lang="en-US" altLang="zh-CN" sz="14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():String</a:t>
              </a:r>
              <a:endParaRPr lang="en-US" altLang="zh-CN" sz="14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531792" y="2749993"/>
              <a:ext cx="1855837" cy="43764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dirty="0">
                  <a:solidFill>
                    <a:srgbClr val="000000"/>
                  </a:solidFill>
                </a:rPr>
                <a:t>&lt;&lt;abstract&gt;&gt;</a:t>
              </a:r>
              <a:endParaRPr lang="zh-CN" altLang="en-US" sz="1600" dirty="0">
                <a:solidFill>
                  <a:srgbClr val="000000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i="1" kern="0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Coffee</a:t>
              </a:r>
              <a:endParaRPr lang="en-US" altLang="zh-CN" sz="1600" b="1" i="1" kern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1531791" y="3197165"/>
              <a:ext cx="1855837" cy="6572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400" i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i="1" kern="0" dirty="0" err="1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getName</a:t>
              </a:r>
              <a:r>
                <a:rPr lang="en-US" altLang="zh-CN" sz="1400" i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():String</a:t>
              </a:r>
              <a:endParaRPr lang="en-US" altLang="zh-CN" sz="1400" i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kern="0" dirty="0" err="1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addMilk:void</a:t>
              </a:r>
              <a:endParaRPr lang="en-US" altLang="zh-CN" sz="14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kern="0" dirty="0" err="1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addSugar</a:t>
              </a:r>
              <a:r>
                <a:rPr lang="en-US" altLang="zh-CN" sz="14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():void</a:t>
              </a:r>
              <a:endPara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等腰三角形 10"/>
            <p:cNvSpPr/>
            <p:nvPr/>
          </p:nvSpPr>
          <p:spPr bwMode="auto">
            <a:xfrm>
              <a:off x="2355746" y="3828347"/>
              <a:ext cx="207925" cy="182563"/>
            </a:xfrm>
            <a:prstGeom prst="triangl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smtClean="0">
                <a:solidFill>
                  <a:srgbClr val="080808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" name="肘形连接符 11"/>
            <p:cNvCxnSpPr>
              <a:stCxn id="5" idx="0"/>
              <a:endCxn id="11" idx="3"/>
            </p:cNvCxnSpPr>
            <p:nvPr/>
          </p:nvCxnSpPr>
          <p:spPr>
            <a:xfrm rot="5400000" flipH="1" flipV="1">
              <a:off x="2033366" y="3756620"/>
              <a:ext cx="172052" cy="680633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7" idx="0"/>
              <a:endCxn id="11" idx="3"/>
            </p:cNvCxnSpPr>
            <p:nvPr/>
          </p:nvCxnSpPr>
          <p:spPr>
            <a:xfrm rot="16200000" flipV="1">
              <a:off x="2997173" y="3473446"/>
              <a:ext cx="172052" cy="1246979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7221279" y="2313582"/>
            <a:ext cx="3779519" cy="1619869"/>
            <a:chOff x="4752694" y="3209450"/>
            <a:chExt cx="3097398" cy="1619869"/>
          </a:xfrm>
        </p:grpSpPr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4752695" y="4313116"/>
              <a:ext cx="1459097" cy="26647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FF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kern="0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AmStyleCake</a:t>
              </a:r>
              <a:endParaRPr lang="en-US" altLang="zh-CN" sz="1600" b="1" kern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752694" y="4572994"/>
              <a:ext cx="1459098" cy="2563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FF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400" kern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+describe():</a:t>
              </a:r>
              <a:r>
                <a:rPr lang="en-US" altLang="zh-CN" sz="1400" kern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sz="14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6384220" y="4301424"/>
              <a:ext cx="1465872" cy="2781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FF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kern="0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ItalyStyleCake</a:t>
              </a:r>
              <a:endParaRPr lang="en-US" altLang="zh-CN" sz="1600" b="1" kern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6384219" y="4573566"/>
              <a:ext cx="1465872" cy="25575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FF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400" kern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+describe():</a:t>
              </a:r>
              <a:r>
                <a:rPr lang="en-US" altLang="zh-CN" sz="1400" kern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sz="14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5608305" y="3209450"/>
              <a:ext cx="1598452" cy="46451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FF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dirty="0">
                  <a:solidFill>
                    <a:srgbClr val="0000FF"/>
                  </a:solidFill>
                </a:rPr>
                <a:t>&lt;&lt;abstract&gt;&gt;</a:t>
              </a:r>
              <a:endParaRPr lang="zh-CN" altLang="en-US" sz="1600" dirty="0">
                <a:solidFill>
                  <a:srgbClr val="0000FF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i="1" kern="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Cake</a:t>
              </a:r>
              <a:endParaRPr lang="en-US" altLang="zh-CN" sz="1600" b="1" i="1" kern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5608304" y="3676657"/>
              <a:ext cx="1598452" cy="2189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FF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400" i="1" kern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+describe():void</a:t>
              </a:r>
              <a:endParaRPr lang="en-US" altLang="zh-CN" sz="14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等腰三角形 19"/>
            <p:cNvSpPr/>
            <p:nvPr/>
          </p:nvSpPr>
          <p:spPr bwMode="auto">
            <a:xfrm>
              <a:off x="6280256" y="3881122"/>
              <a:ext cx="207925" cy="182563"/>
            </a:xfrm>
            <a:prstGeom prst="triangle">
              <a:avLst/>
            </a:prstGeom>
            <a:solidFill>
              <a:srgbClr val="FFFFFF"/>
            </a:solidFill>
            <a:ln w="12700">
              <a:solidFill>
                <a:srgbClr val="0000FF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smtClean="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1" name="肘形连接符 20"/>
            <p:cNvCxnSpPr>
              <a:stCxn id="14" idx="0"/>
              <a:endCxn id="20" idx="3"/>
            </p:cNvCxnSpPr>
            <p:nvPr/>
          </p:nvCxnSpPr>
          <p:spPr>
            <a:xfrm rot="5400000" flipH="1" flipV="1">
              <a:off x="5808516" y="3737413"/>
              <a:ext cx="249431" cy="9019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16" idx="0"/>
              <a:endCxn id="20" idx="3"/>
            </p:cNvCxnSpPr>
            <p:nvPr/>
          </p:nvCxnSpPr>
          <p:spPr>
            <a:xfrm rot="16200000" flipV="1">
              <a:off x="6631819" y="3816086"/>
              <a:ext cx="237739" cy="732937"/>
            </a:xfrm>
            <a:prstGeom prst="bentConnector3">
              <a:avLst>
                <a:gd name="adj1" fmla="val 47997"/>
              </a:avLst>
            </a:prstGeom>
            <a:ln w="12700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7221279" y="249388"/>
            <a:ext cx="3769996" cy="1641666"/>
            <a:chOff x="8133254" y="3295715"/>
            <a:chExt cx="3449146" cy="1641666"/>
          </a:xfrm>
        </p:grpSpPr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8133255" y="4431324"/>
              <a:ext cx="1627222" cy="2563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8000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kern="0" dirty="0" err="1">
                  <a:solidFill>
                    <a:srgbClr val="008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AmStyleSalad</a:t>
              </a:r>
              <a:endParaRPr lang="en-US" altLang="zh-CN" sz="16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8133254" y="4681056"/>
              <a:ext cx="1627222" cy="2563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8000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400" kern="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+show():void</a:t>
              </a:r>
              <a:endParaRPr lang="en-US" altLang="zh-CN" sz="1400" kern="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9876365" y="4431896"/>
              <a:ext cx="1706035" cy="25575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8000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kern="0" dirty="0" err="1" smtClean="0">
                  <a:solidFill>
                    <a:srgbClr val="008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ItalyStyleSalad</a:t>
              </a:r>
              <a:endParaRPr lang="en-US" altLang="zh-CN" sz="16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9876364" y="4681628"/>
              <a:ext cx="1706036" cy="25575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8000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400" kern="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+show():void</a:t>
              </a:r>
              <a:endParaRPr lang="en-US" altLang="zh-CN" sz="1400" kern="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9048196" y="3295715"/>
              <a:ext cx="1453304" cy="45210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8000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dirty="0">
                  <a:solidFill>
                    <a:srgbClr val="008000"/>
                  </a:solidFill>
                </a:rPr>
                <a:t>&lt;&lt;abstract&gt;&gt;</a:t>
              </a:r>
              <a:endParaRPr lang="zh-CN" altLang="en-US" sz="1600" dirty="0">
                <a:solidFill>
                  <a:srgbClr val="008000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i="1" kern="0" dirty="0">
                  <a:solidFill>
                    <a:srgbClr val="008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Salad</a:t>
              </a:r>
              <a:endParaRPr lang="en-US" altLang="zh-CN" sz="1600" b="1" i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9048195" y="3750508"/>
              <a:ext cx="1453304" cy="2446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8000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400" i="1" kern="0" dirty="0" smtClean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+show():void</a:t>
              </a:r>
              <a:endParaRPr lang="en-US" altLang="zh-CN" sz="1400" kern="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等腰三角形 28"/>
            <p:cNvSpPr/>
            <p:nvPr/>
          </p:nvSpPr>
          <p:spPr bwMode="auto">
            <a:xfrm>
              <a:off x="9625754" y="3985748"/>
              <a:ext cx="207925" cy="182563"/>
            </a:xfrm>
            <a:prstGeom prst="triangle">
              <a:avLst/>
            </a:prstGeom>
            <a:solidFill>
              <a:srgbClr val="FFFFFF"/>
            </a:solidFill>
            <a:ln w="12700">
              <a:solidFill>
                <a:srgbClr val="008000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smtClean="0">
                <a:solidFill>
                  <a:srgbClr val="008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0" name="肘形连接符 29"/>
            <p:cNvCxnSpPr>
              <a:stCxn id="23" idx="0"/>
              <a:endCxn id="29" idx="3"/>
            </p:cNvCxnSpPr>
            <p:nvPr/>
          </p:nvCxnSpPr>
          <p:spPr>
            <a:xfrm rot="5400000" flipH="1" flipV="1">
              <a:off x="9206786" y="3908393"/>
              <a:ext cx="263013" cy="782851"/>
            </a:xfrm>
            <a:prstGeom prst="bentConnector3">
              <a:avLst/>
            </a:prstGeom>
            <a:ln w="12700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肘形连接符 30"/>
            <p:cNvCxnSpPr>
              <a:stCxn id="25" idx="0"/>
              <a:endCxn id="29" idx="3"/>
            </p:cNvCxnSpPr>
            <p:nvPr/>
          </p:nvCxnSpPr>
          <p:spPr>
            <a:xfrm rot="16200000" flipV="1">
              <a:off x="10097758" y="3800271"/>
              <a:ext cx="263585" cy="999665"/>
            </a:xfrm>
            <a:prstGeom prst="bentConnector3">
              <a:avLst/>
            </a:prstGeom>
            <a:ln w="12700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/>
          <p:cNvGrpSpPr/>
          <p:nvPr/>
        </p:nvGrpSpPr>
        <p:grpSpPr>
          <a:xfrm>
            <a:off x="642792" y="4432850"/>
            <a:ext cx="5523314" cy="1810196"/>
            <a:chOff x="498481" y="4411871"/>
            <a:chExt cx="5523314" cy="1810196"/>
          </a:xfrm>
        </p:grpSpPr>
        <p:sp>
          <p:nvSpPr>
            <p:cNvPr id="38" name="Rectangle 11"/>
            <p:cNvSpPr>
              <a:spLocks noChangeArrowheads="1"/>
            </p:cNvSpPr>
            <p:nvPr/>
          </p:nvSpPr>
          <p:spPr bwMode="auto">
            <a:xfrm>
              <a:off x="498481" y="5702339"/>
              <a:ext cx="2314575" cy="27296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ysClr val="windowText" lastClr="000000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kern="0" dirty="0" err="1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LatteCoffeeFactory</a:t>
              </a:r>
              <a:endParaRPr lang="en-US" altLang="zh-CN" sz="1600" b="1" kern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Rectangle 12"/>
            <p:cNvSpPr>
              <a:spLocks noChangeArrowheads="1"/>
            </p:cNvSpPr>
            <p:nvPr/>
          </p:nvSpPr>
          <p:spPr bwMode="auto">
            <a:xfrm>
              <a:off x="498481" y="5975302"/>
              <a:ext cx="2314575" cy="24676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ysClr val="windowText" lastClr="000000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4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kern="0" dirty="0" err="1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createCoffee</a:t>
              </a:r>
              <a:r>
                <a:rPr lang="en-US" altLang="zh-CN" sz="14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():Coffee</a:t>
              </a:r>
              <a:endPara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Rectangle 11"/>
            <p:cNvSpPr>
              <a:spLocks noChangeArrowheads="1"/>
            </p:cNvSpPr>
            <p:nvPr/>
          </p:nvSpPr>
          <p:spPr bwMode="auto">
            <a:xfrm>
              <a:off x="3325094" y="5702339"/>
              <a:ext cx="2696701" cy="2729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ysClr val="windowText" lastClr="000000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kern="0" dirty="0" err="1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AmStyleCoffeeFactory</a:t>
              </a:r>
              <a:endParaRPr lang="en-US" altLang="zh-CN" sz="1600" b="1" kern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Rectangle 12"/>
            <p:cNvSpPr>
              <a:spLocks noChangeArrowheads="1"/>
            </p:cNvSpPr>
            <p:nvPr/>
          </p:nvSpPr>
          <p:spPr bwMode="auto">
            <a:xfrm>
              <a:off x="3325093" y="5975302"/>
              <a:ext cx="2696701" cy="24676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ysClr val="windowText" lastClr="000000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4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kern="0" dirty="0" err="1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createCoffee</a:t>
              </a:r>
              <a:r>
                <a:rPr lang="en-US" altLang="zh-CN" sz="14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():Coffee</a:t>
              </a:r>
              <a:endPara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Rectangle 11"/>
            <p:cNvSpPr>
              <a:spLocks noChangeArrowheads="1"/>
            </p:cNvSpPr>
            <p:nvPr/>
          </p:nvSpPr>
          <p:spPr bwMode="auto">
            <a:xfrm>
              <a:off x="1555174" y="4411871"/>
              <a:ext cx="2804391" cy="468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ysClr val="windowText" lastClr="000000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 smtClean="0">
                  <a:solidFill>
                    <a:srgbClr val="000000"/>
                  </a:solidFill>
                </a:rPr>
                <a:t>&lt;&lt;Interface&gt;&gt;</a:t>
              </a:r>
              <a:endParaRPr lang="en-US" altLang="zh-CN" sz="1600" b="1" dirty="0" smtClean="0">
                <a:solidFill>
                  <a:srgbClr val="000000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i="1" dirty="0" err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CoffeeFactory</a:t>
              </a:r>
              <a:endParaRPr lang="en-US" altLang="zh-CN" sz="1600" b="1" i="1" kern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Rectangle 12"/>
            <p:cNvSpPr>
              <a:spLocks noChangeArrowheads="1"/>
            </p:cNvSpPr>
            <p:nvPr/>
          </p:nvSpPr>
          <p:spPr bwMode="auto">
            <a:xfrm>
              <a:off x="1555173" y="4851786"/>
              <a:ext cx="2804391" cy="3071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400" i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 </a:t>
              </a:r>
              <a:r>
                <a:rPr lang="en-US" altLang="zh-CN" sz="1400" i="1" kern="0" dirty="0" err="1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createCoffee</a:t>
              </a:r>
              <a:r>
                <a:rPr lang="en-US" altLang="zh-CN" sz="1400" i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():Coffee</a:t>
              </a:r>
              <a:endParaRPr lang="en-US" altLang="zh-CN" sz="1400" i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等腰三角形 61"/>
            <p:cNvSpPr/>
            <p:nvPr/>
          </p:nvSpPr>
          <p:spPr bwMode="auto">
            <a:xfrm>
              <a:off x="2749443" y="5146690"/>
              <a:ext cx="207925" cy="182563"/>
            </a:xfrm>
            <a:prstGeom prst="triangl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80808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64" name="肘形连接符 63"/>
            <p:cNvCxnSpPr>
              <a:stCxn id="38" idx="0"/>
              <a:endCxn id="62" idx="3"/>
            </p:cNvCxnSpPr>
            <p:nvPr/>
          </p:nvCxnSpPr>
          <p:spPr>
            <a:xfrm rot="5400000" flipH="1" flipV="1">
              <a:off x="2068044" y="4916978"/>
              <a:ext cx="373086" cy="1197637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肘形连接符 65"/>
            <p:cNvCxnSpPr>
              <a:stCxn id="41" idx="0"/>
              <a:endCxn id="62" idx="3"/>
            </p:cNvCxnSpPr>
            <p:nvPr/>
          </p:nvCxnSpPr>
          <p:spPr>
            <a:xfrm rot="16200000" flipV="1">
              <a:off x="3576883" y="4605776"/>
              <a:ext cx="373086" cy="1820039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642792" y="2300351"/>
            <a:ext cx="5523314" cy="1633100"/>
            <a:chOff x="642792" y="2318694"/>
            <a:chExt cx="5523314" cy="1633100"/>
          </a:xfrm>
        </p:grpSpPr>
        <p:sp>
          <p:nvSpPr>
            <p:cNvPr id="69" name="Rectangle 11"/>
            <p:cNvSpPr>
              <a:spLocks noChangeArrowheads="1"/>
            </p:cNvSpPr>
            <p:nvPr/>
          </p:nvSpPr>
          <p:spPr bwMode="auto">
            <a:xfrm>
              <a:off x="642792" y="3432066"/>
              <a:ext cx="2314575" cy="27296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FF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kern="0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LatteCoffeeFactory</a:t>
              </a:r>
              <a:endParaRPr lang="en-US" altLang="zh-CN" sz="1600" b="1" kern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Rectangle 12"/>
            <p:cNvSpPr>
              <a:spLocks noChangeArrowheads="1"/>
            </p:cNvSpPr>
            <p:nvPr/>
          </p:nvSpPr>
          <p:spPr bwMode="auto">
            <a:xfrm>
              <a:off x="642792" y="3705029"/>
              <a:ext cx="2314575" cy="24676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FF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400" kern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kern="0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createCake</a:t>
              </a:r>
              <a:r>
                <a:rPr lang="en-US" altLang="zh-CN" sz="1400" kern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():Cake</a:t>
              </a:r>
              <a:endParaRPr lang="en-US" altLang="zh-CN" sz="14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3469405" y="3432066"/>
              <a:ext cx="2696701" cy="2729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FF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kern="0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AmStyleCakeFactory</a:t>
              </a:r>
              <a:endParaRPr lang="en-US" altLang="zh-CN" sz="1600" b="1" kern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Rectangle 12"/>
            <p:cNvSpPr>
              <a:spLocks noChangeArrowheads="1"/>
            </p:cNvSpPr>
            <p:nvPr/>
          </p:nvSpPr>
          <p:spPr bwMode="auto">
            <a:xfrm>
              <a:off x="3469404" y="3705029"/>
              <a:ext cx="2696701" cy="24676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FF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400" kern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kern="0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createCake</a:t>
              </a:r>
              <a:r>
                <a:rPr lang="en-US" altLang="zh-CN" sz="1400" kern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():Cake</a:t>
              </a:r>
              <a:endParaRPr lang="en-US" altLang="zh-CN" sz="14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Rectangle 11"/>
            <p:cNvSpPr>
              <a:spLocks noChangeArrowheads="1"/>
            </p:cNvSpPr>
            <p:nvPr/>
          </p:nvSpPr>
          <p:spPr bwMode="auto">
            <a:xfrm>
              <a:off x="1750078" y="2318694"/>
              <a:ext cx="2804391" cy="468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FF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 smtClean="0">
                  <a:solidFill>
                    <a:srgbClr val="0000FF"/>
                  </a:solidFill>
                </a:rPr>
                <a:t>&lt;&lt;Interface&gt;&gt;</a:t>
              </a:r>
              <a:endParaRPr lang="en-US" altLang="zh-CN" sz="1600" b="1" dirty="0" smtClean="0">
                <a:solidFill>
                  <a:srgbClr val="0000FF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i="1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CakeFactory</a:t>
              </a:r>
              <a:endParaRPr lang="en-US" altLang="zh-CN" sz="1600" b="1" i="1" kern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1750077" y="2758609"/>
              <a:ext cx="2804391" cy="3071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FF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400" i="1" kern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 </a:t>
              </a:r>
              <a:r>
                <a:rPr lang="en-US" altLang="zh-CN" sz="1400" i="1" kern="0" dirty="0" err="1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createCake</a:t>
              </a:r>
              <a:r>
                <a:rPr lang="en-US" altLang="zh-CN" sz="1400" i="1" kern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():Cake</a:t>
              </a:r>
              <a:endParaRPr lang="en-US" altLang="zh-CN" sz="1400" i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等腰三角形 74"/>
            <p:cNvSpPr/>
            <p:nvPr/>
          </p:nvSpPr>
          <p:spPr bwMode="auto">
            <a:xfrm>
              <a:off x="2853404" y="3053512"/>
              <a:ext cx="207925" cy="182563"/>
            </a:xfrm>
            <a:prstGeom prst="triangle">
              <a:avLst/>
            </a:prstGeom>
            <a:solidFill>
              <a:srgbClr val="FFFFFF"/>
            </a:solidFill>
            <a:ln w="12700">
              <a:solidFill>
                <a:srgbClr val="0000FF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6" name="肘形连接符 75"/>
            <p:cNvCxnSpPr>
              <a:stCxn id="69" idx="0"/>
              <a:endCxn id="75" idx="3"/>
            </p:cNvCxnSpPr>
            <p:nvPr/>
          </p:nvCxnSpPr>
          <p:spPr>
            <a:xfrm rot="5400000" flipH="1" flipV="1">
              <a:off x="2280728" y="2755428"/>
              <a:ext cx="195991" cy="11572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肘形连接符 76"/>
            <p:cNvCxnSpPr>
              <a:stCxn id="71" idx="0"/>
              <a:endCxn id="75" idx="3"/>
            </p:cNvCxnSpPr>
            <p:nvPr/>
          </p:nvCxnSpPr>
          <p:spPr>
            <a:xfrm rot="16200000" flipV="1">
              <a:off x="3789567" y="2403876"/>
              <a:ext cx="195991" cy="18603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>
            <a:off x="638928" y="257954"/>
            <a:ext cx="5523314" cy="1633100"/>
            <a:chOff x="642792" y="2318694"/>
            <a:chExt cx="5523314" cy="1633100"/>
          </a:xfrm>
        </p:grpSpPr>
        <p:sp>
          <p:nvSpPr>
            <p:cNvPr id="85" name="Rectangle 11"/>
            <p:cNvSpPr>
              <a:spLocks noChangeArrowheads="1"/>
            </p:cNvSpPr>
            <p:nvPr/>
          </p:nvSpPr>
          <p:spPr bwMode="auto">
            <a:xfrm>
              <a:off x="642792" y="3432066"/>
              <a:ext cx="2314575" cy="27296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8000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kern="0" dirty="0" err="1" smtClean="0">
                  <a:solidFill>
                    <a:srgbClr val="008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LatteCoffeeFactory</a:t>
              </a:r>
              <a:endParaRPr lang="en-US" altLang="zh-CN" sz="16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Rectangle 12"/>
            <p:cNvSpPr>
              <a:spLocks noChangeArrowheads="1"/>
            </p:cNvSpPr>
            <p:nvPr/>
          </p:nvSpPr>
          <p:spPr bwMode="auto">
            <a:xfrm>
              <a:off x="642792" y="3705029"/>
              <a:ext cx="2314575" cy="24676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8000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400" kern="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kern="0" dirty="0" err="1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createSalad</a:t>
              </a:r>
              <a:r>
                <a:rPr lang="en-US" altLang="zh-CN" sz="1400" kern="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kern="0" dirty="0" smtClean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</a:t>
              </a:r>
              <a:r>
                <a:rPr lang="en-US" altLang="zh-CN" sz="1400" kern="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Salad</a:t>
              </a:r>
              <a:endParaRPr lang="en-US" altLang="zh-CN" sz="1400" kern="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Rectangle 11"/>
            <p:cNvSpPr>
              <a:spLocks noChangeArrowheads="1"/>
            </p:cNvSpPr>
            <p:nvPr/>
          </p:nvSpPr>
          <p:spPr bwMode="auto">
            <a:xfrm>
              <a:off x="3469405" y="3432066"/>
              <a:ext cx="2696701" cy="2729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8000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kern="0" dirty="0" err="1" smtClean="0">
                  <a:solidFill>
                    <a:srgbClr val="008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AmStyleCakeFactory</a:t>
              </a:r>
              <a:endParaRPr lang="en-US" altLang="zh-CN" sz="16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3469404" y="3705029"/>
              <a:ext cx="2696701" cy="24676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8000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400" kern="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kern="0" dirty="0" err="1" smtClean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createSalad</a:t>
              </a:r>
              <a:r>
                <a:rPr lang="en-US" altLang="zh-CN" sz="1400" kern="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():Salad</a:t>
              </a:r>
              <a:endParaRPr lang="en-US" altLang="zh-CN" sz="1400" kern="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Rectangle 11"/>
            <p:cNvSpPr>
              <a:spLocks noChangeArrowheads="1"/>
            </p:cNvSpPr>
            <p:nvPr/>
          </p:nvSpPr>
          <p:spPr bwMode="auto">
            <a:xfrm>
              <a:off x="1750078" y="2318694"/>
              <a:ext cx="2804391" cy="468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8000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 smtClean="0">
                  <a:solidFill>
                    <a:srgbClr val="008000"/>
                  </a:solidFill>
                </a:rPr>
                <a:t>&lt;&lt;Interface&gt;&gt;</a:t>
              </a:r>
              <a:endParaRPr lang="en-US" altLang="zh-CN" sz="1600" b="1" dirty="0" smtClean="0">
                <a:solidFill>
                  <a:srgbClr val="008000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i="1" kern="0" dirty="0" err="1" smtClean="0">
                  <a:solidFill>
                    <a:srgbClr val="008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Salad</a:t>
              </a:r>
              <a:r>
                <a:rPr lang="en-US" altLang="zh-CN" sz="1600" b="1" i="1" dirty="0" err="1" smtClean="0">
                  <a:solidFill>
                    <a:srgbClr val="008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Factory</a:t>
              </a:r>
              <a:endParaRPr lang="en-US" altLang="zh-CN" sz="1600" b="1" i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Rectangle 12"/>
            <p:cNvSpPr>
              <a:spLocks noChangeArrowheads="1"/>
            </p:cNvSpPr>
            <p:nvPr/>
          </p:nvSpPr>
          <p:spPr bwMode="auto">
            <a:xfrm>
              <a:off x="1750077" y="2758609"/>
              <a:ext cx="2804391" cy="3071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8000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400" i="1" kern="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 </a:t>
              </a:r>
              <a:r>
                <a:rPr lang="en-US" altLang="zh-CN" sz="1400" i="1" kern="0" dirty="0" err="1" smtClean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createSalad</a:t>
              </a:r>
              <a:r>
                <a:rPr lang="en-US" altLang="zh-CN" sz="1400" i="1" kern="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():Salad</a:t>
              </a:r>
              <a:endParaRPr lang="en-US" altLang="zh-CN" sz="1400" i="1" kern="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等腰三角形 90"/>
            <p:cNvSpPr/>
            <p:nvPr/>
          </p:nvSpPr>
          <p:spPr bwMode="auto">
            <a:xfrm>
              <a:off x="2853404" y="3053512"/>
              <a:ext cx="207925" cy="182563"/>
            </a:xfrm>
            <a:prstGeom prst="triangle">
              <a:avLst/>
            </a:prstGeom>
            <a:solidFill>
              <a:srgbClr val="FFFFFF"/>
            </a:solidFill>
            <a:ln w="12700">
              <a:solidFill>
                <a:srgbClr val="008000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8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2" name="肘形连接符 91"/>
            <p:cNvCxnSpPr>
              <a:stCxn id="85" idx="0"/>
              <a:endCxn id="91" idx="3"/>
            </p:cNvCxnSpPr>
            <p:nvPr/>
          </p:nvCxnSpPr>
          <p:spPr>
            <a:xfrm rot="5400000" flipH="1" flipV="1">
              <a:off x="2280728" y="2755428"/>
              <a:ext cx="195991" cy="11572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肘形连接符 92"/>
            <p:cNvCxnSpPr>
              <a:stCxn id="87" idx="0"/>
              <a:endCxn id="91" idx="3"/>
            </p:cNvCxnSpPr>
            <p:nvPr/>
          </p:nvCxnSpPr>
          <p:spPr>
            <a:xfrm rot="16200000" flipV="1">
              <a:off x="3789567" y="2403876"/>
              <a:ext cx="195991" cy="18603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肘形连接符 94"/>
          <p:cNvCxnSpPr>
            <a:stCxn id="88" idx="2"/>
            <a:endCxn id="24" idx="2"/>
          </p:cNvCxnSpPr>
          <p:nvPr/>
        </p:nvCxnSpPr>
        <p:spPr>
          <a:xfrm rot="16200000" flipH="1">
            <a:off x="6462233" y="242712"/>
            <a:ext cx="12700" cy="3296684"/>
          </a:xfrm>
          <a:prstGeom prst="bentConnector3">
            <a:avLst>
              <a:gd name="adj1" fmla="val 1000000"/>
            </a:avLst>
          </a:prstGeom>
          <a:ln w="12700">
            <a:solidFill>
              <a:srgbClr val="008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stCxn id="86" idx="2"/>
            <a:endCxn id="26" idx="2"/>
          </p:cNvCxnSpPr>
          <p:nvPr/>
        </p:nvCxnSpPr>
        <p:spPr>
          <a:xfrm rot="16200000" flipH="1">
            <a:off x="5927561" y="-2240292"/>
            <a:ext cx="12700" cy="8262691"/>
          </a:xfrm>
          <a:prstGeom prst="bentConnector3">
            <a:avLst>
              <a:gd name="adj1" fmla="val 1800000"/>
            </a:avLst>
          </a:prstGeom>
          <a:ln w="12700">
            <a:solidFill>
              <a:srgbClr val="008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72" idx="2"/>
            <a:endCxn id="15" idx="2"/>
          </p:cNvCxnSpPr>
          <p:nvPr/>
        </p:nvCxnSpPr>
        <p:spPr>
          <a:xfrm rot="16200000" flipH="1">
            <a:off x="6464623" y="2286582"/>
            <a:ext cx="12700" cy="3293737"/>
          </a:xfrm>
          <a:prstGeom prst="bentConnector3">
            <a:avLst>
              <a:gd name="adj1" fmla="val 927276"/>
            </a:avLst>
          </a:prstGeom>
          <a:ln w="12700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肘形连接符 102"/>
          <p:cNvCxnSpPr>
            <a:stCxn id="70" idx="2"/>
            <a:endCxn id="17" idx="2"/>
          </p:cNvCxnSpPr>
          <p:nvPr/>
        </p:nvCxnSpPr>
        <p:spPr>
          <a:xfrm rot="16200000" flipH="1">
            <a:off x="5953265" y="-219735"/>
            <a:ext cx="12700" cy="8306371"/>
          </a:xfrm>
          <a:prstGeom prst="bentConnector3">
            <a:avLst>
              <a:gd name="adj1" fmla="val 1800000"/>
            </a:avLst>
          </a:prstGeom>
          <a:ln w="12700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连接符 104"/>
          <p:cNvCxnSpPr>
            <a:stCxn id="42" idx="2"/>
            <a:endCxn id="6" idx="2"/>
          </p:cNvCxnSpPr>
          <p:nvPr/>
        </p:nvCxnSpPr>
        <p:spPr>
          <a:xfrm rot="16200000" flipH="1">
            <a:off x="6477900" y="4582900"/>
            <a:ext cx="163" cy="3320453"/>
          </a:xfrm>
          <a:prstGeom prst="bentConnector3">
            <a:avLst>
              <a:gd name="adj1" fmla="val 140345399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肘形连接符 106"/>
          <p:cNvCxnSpPr>
            <a:stCxn id="39" idx="2"/>
            <a:endCxn id="8" idx="2"/>
          </p:cNvCxnSpPr>
          <p:nvPr/>
        </p:nvCxnSpPr>
        <p:spPr>
          <a:xfrm rot="5400000" flipH="1" flipV="1">
            <a:off x="5927078" y="2104305"/>
            <a:ext cx="11743" cy="8265740"/>
          </a:xfrm>
          <a:prstGeom prst="bentConnector3">
            <a:avLst>
              <a:gd name="adj1" fmla="val -3047867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4796347" y="4447785"/>
            <a:ext cx="2802103" cy="64633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使用工厂方法模式来产生对象发生了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类爆炸情况！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本讲内容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/>
              <a:t>1. </a:t>
            </a:r>
            <a:r>
              <a:rPr lang="zh-CN" altLang="en-US" sz="3200" dirty="0" smtClean="0"/>
              <a:t>抽象工厂模式</a:t>
            </a:r>
            <a:endParaRPr lang="en-US" altLang="zh-CN" sz="3200" dirty="0" smtClean="0"/>
          </a:p>
          <a:p>
            <a:r>
              <a:rPr lang="en-US" altLang="zh-CN" sz="3200" dirty="0" smtClean="0"/>
              <a:t>2. </a:t>
            </a:r>
            <a:r>
              <a:rPr lang="zh-CN" altLang="en-US" sz="3200" dirty="0" smtClean="0"/>
              <a:t>模式扩展</a:t>
            </a:r>
            <a:endParaRPr lang="en-US" altLang="zh-CN" sz="3200" dirty="0" smtClean="0"/>
          </a:p>
          <a:p>
            <a:r>
              <a:rPr lang="en-US" altLang="zh-CN" sz="3200" dirty="0" smtClean="0"/>
              <a:t>3. </a:t>
            </a:r>
            <a:r>
              <a:rPr lang="zh-CN" altLang="en-US" sz="3200" dirty="0" smtClean="0"/>
              <a:t>其他创建型模式简介</a:t>
            </a:r>
            <a:endParaRPr lang="en-US" altLang="zh-CN" sz="3200" dirty="0" smtClean="0"/>
          </a:p>
          <a:p>
            <a:r>
              <a:rPr lang="en-US" altLang="zh-CN" sz="3200" dirty="0"/>
              <a:t>4. </a:t>
            </a:r>
            <a:r>
              <a:rPr lang="zh-CN" altLang="en-US" sz="3200" dirty="0"/>
              <a:t>课堂练习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抽象工厂模式</a:t>
            </a:r>
            <a:br>
              <a:rPr lang="en-US" altLang="zh-CN" dirty="0" smtClean="0"/>
            </a:br>
            <a:r>
              <a:rPr lang="en-US" altLang="zh-CN" sz="3200" dirty="0" smtClean="0"/>
              <a:t>Abstract Factory Pattern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咖啡店</a:t>
            </a:r>
            <a:r>
              <a:rPr lang="zh-CN" altLang="en-US" dirty="0"/>
              <a:t>产品</a:t>
            </a:r>
            <a:r>
              <a:rPr lang="zh-CN" altLang="en-US" dirty="0" smtClean="0"/>
              <a:t>等级和产品族的划分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4906" y="1348170"/>
            <a:ext cx="3790801" cy="2863011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540705" y="4141349"/>
            <a:ext cx="3779520" cy="1964602"/>
            <a:chOff x="862147" y="2749993"/>
            <a:chExt cx="3779520" cy="1964602"/>
          </a:xfrm>
        </p:grpSpPr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862149" y="4182962"/>
              <a:ext cx="1833854" cy="27955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kern="0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AmStyleCoffee</a:t>
              </a:r>
              <a:endParaRPr lang="en-US" altLang="zh-CN" sz="1600" b="1" kern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862147" y="4455924"/>
              <a:ext cx="1833855" cy="25867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4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kern="0" dirty="0" err="1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getName</a:t>
              </a:r>
              <a:r>
                <a:rPr lang="en-US" altLang="zh-CN" sz="14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():String</a:t>
              </a:r>
              <a:endParaRPr lang="en-US" altLang="zh-CN" sz="14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2771708" y="4182962"/>
              <a:ext cx="1869959" cy="27955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kern="0" dirty="0" err="1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LatteCoffee</a:t>
              </a:r>
              <a:endParaRPr lang="en-US" altLang="zh-CN" sz="1600" b="1" kern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2771707" y="4456496"/>
              <a:ext cx="1869959" cy="246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4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kern="0" dirty="0" err="1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getName</a:t>
              </a:r>
              <a:r>
                <a:rPr lang="en-US" altLang="zh-CN" sz="14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():String</a:t>
              </a:r>
              <a:endParaRPr lang="en-US" altLang="zh-CN" sz="14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531792" y="2749993"/>
              <a:ext cx="1855837" cy="43764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dirty="0">
                  <a:solidFill>
                    <a:srgbClr val="000000"/>
                  </a:solidFill>
                </a:rPr>
                <a:t>&lt;&lt;abstract&gt;&gt;</a:t>
              </a:r>
              <a:endParaRPr lang="zh-CN" altLang="en-US" sz="1600" dirty="0">
                <a:solidFill>
                  <a:srgbClr val="000000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i="1" kern="0" dirty="0" smtClean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Coffee</a:t>
              </a:r>
              <a:endParaRPr lang="en-US" altLang="zh-CN" sz="1600" b="1" i="1" kern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531791" y="3197165"/>
              <a:ext cx="1855837" cy="6572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400" i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i="1" kern="0" dirty="0" err="1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getName</a:t>
              </a:r>
              <a:r>
                <a:rPr lang="en-US" altLang="zh-CN" sz="1400" i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():String</a:t>
              </a:r>
              <a:endParaRPr lang="en-US" altLang="zh-CN" sz="1400" i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kern="0" dirty="0" err="1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addMilk:void</a:t>
              </a:r>
              <a:endParaRPr lang="en-US" altLang="zh-CN" sz="14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kern="0" dirty="0" err="1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addSugar</a:t>
              </a:r>
              <a:r>
                <a:rPr lang="en-US" altLang="zh-CN" sz="14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():void</a:t>
              </a:r>
              <a:endPara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等腰三角形 12"/>
            <p:cNvSpPr/>
            <p:nvPr/>
          </p:nvSpPr>
          <p:spPr bwMode="auto">
            <a:xfrm>
              <a:off x="2355746" y="3828347"/>
              <a:ext cx="207925" cy="182563"/>
            </a:xfrm>
            <a:prstGeom prst="triangl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smtClean="0">
                <a:solidFill>
                  <a:srgbClr val="080808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4" name="肘形连接符 13"/>
            <p:cNvCxnSpPr>
              <a:stCxn id="7" idx="0"/>
              <a:endCxn id="13" idx="3"/>
            </p:cNvCxnSpPr>
            <p:nvPr/>
          </p:nvCxnSpPr>
          <p:spPr>
            <a:xfrm rot="5400000" flipH="1" flipV="1">
              <a:off x="2033366" y="3756620"/>
              <a:ext cx="172052" cy="680633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肘形连接符 14"/>
            <p:cNvCxnSpPr>
              <a:stCxn id="9" idx="0"/>
              <a:endCxn id="13" idx="3"/>
            </p:cNvCxnSpPr>
            <p:nvPr/>
          </p:nvCxnSpPr>
          <p:spPr>
            <a:xfrm rot="16200000" flipV="1">
              <a:off x="2997173" y="3473446"/>
              <a:ext cx="172052" cy="1246979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7540705" y="2363856"/>
            <a:ext cx="3779519" cy="1619869"/>
            <a:chOff x="4752694" y="3209450"/>
            <a:chExt cx="3097398" cy="1619869"/>
          </a:xfrm>
        </p:grpSpPr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4752695" y="4313116"/>
              <a:ext cx="1459097" cy="26647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FF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kern="0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AmStyleCake</a:t>
              </a:r>
              <a:endParaRPr lang="en-US" altLang="zh-CN" sz="1600" b="1" kern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4752694" y="4572994"/>
              <a:ext cx="1459098" cy="2563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FF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400" kern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+describe():</a:t>
              </a:r>
              <a:r>
                <a:rPr lang="en-US" altLang="zh-CN" sz="1400" kern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sz="14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6384220" y="4301424"/>
              <a:ext cx="1465872" cy="2781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FF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kern="0" dirty="0" err="1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ItalyStyleCake</a:t>
              </a:r>
              <a:endParaRPr lang="en-US" altLang="zh-CN" sz="1600" b="1" kern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6384219" y="4573566"/>
              <a:ext cx="1465872" cy="25575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FF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400" kern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+describe():</a:t>
              </a:r>
              <a:r>
                <a:rPr lang="en-US" altLang="zh-CN" sz="1400" kern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sz="14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5608305" y="3209450"/>
              <a:ext cx="1598452" cy="46451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FF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dirty="0">
                  <a:solidFill>
                    <a:srgbClr val="0000FF"/>
                  </a:solidFill>
                </a:rPr>
                <a:t>&lt;&lt;abstract&gt;&gt;</a:t>
              </a:r>
              <a:endParaRPr lang="zh-CN" altLang="en-US" sz="1600" dirty="0">
                <a:solidFill>
                  <a:srgbClr val="0000FF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i="1" kern="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Cake</a:t>
              </a:r>
              <a:endParaRPr lang="en-US" altLang="zh-CN" sz="1600" b="1" i="1" kern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5608304" y="3676657"/>
              <a:ext cx="1598452" cy="2189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FF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400" i="1" kern="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+describe():void</a:t>
              </a:r>
              <a:endParaRPr lang="en-US" altLang="zh-CN" sz="14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等腰三角形 22"/>
            <p:cNvSpPr/>
            <p:nvPr/>
          </p:nvSpPr>
          <p:spPr bwMode="auto">
            <a:xfrm>
              <a:off x="6280256" y="3881122"/>
              <a:ext cx="207925" cy="182563"/>
            </a:xfrm>
            <a:prstGeom prst="triangle">
              <a:avLst/>
            </a:prstGeom>
            <a:solidFill>
              <a:srgbClr val="FFFFFF"/>
            </a:solidFill>
            <a:ln w="12700">
              <a:solidFill>
                <a:srgbClr val="0000FF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smtClean="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4" name="肘形连接符 23"/>
            <p:cNvCxnSpPr>
              <a:stCxn id="17" idx="0"/>
              <a:endCxn id="23" idx="3"/>
            </p:cNvCxnSpPr>
            <p:nvPr/>
          </p:nvCxnSpPr>
          <p:spPr>
            <a:xfrm rot="5400000" flipH="1" flipV="1">
              <a:off x="5808516" y="3737413"/>
              <a:ext cx="249431" cy="9019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>
              <a:stCxn id="19" idx="0"/>
              <a:endCxn id="23" idx="3"/>
            </p:cNvCxnSpPr>
            <p:nvPr/>
          </p:nvCxnSpPr>
          <p:spPr>
            <a:xfrm rot="16200000" flipV="1">
              <a:off x="6631819" y="3816086"/>
              <a:ext cx="237739" cy="732937"/>
            </a:xfrm>
            <a:prstGeom prst="bentConnector3">
              <a:avLst>
                <a:gd name="adj1" fmla="val 47997"/>
              </a:avLst>
            </a:prstGeom>
            <a:ln w="12700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7540705" y="583911"/>
            <a:ext cx="3769996" cy="1641666"/>
            <a:chOff x="8133254" y="3295715"/>
            <a:chExt cx="3449146" cy="1641666"/>
          </a:xfrm>
        </p:grpSpPr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8133255" y="4431324"/>
              <a:ext cx="1627222" cy="2563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8000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kern="0" dirty="0" err="1">
                  <a:solidFill>
                    <a:srgbClr val="008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AmStyleSalad</a:t>
              </a:r>
              <a:endParaRPr lang="en-US" altLang="zh-CN" sz="16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8133254" y="4681056"/>
              <a:ext cx="1627222" cy="2563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8000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400" kern="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+show():void</a:t>
              </a:r>
              <a:endParaRPr lang="en-US" altLang="zh-CN" sz="1400" kern="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9876365" y="4431896"/>
              <a:ext cx="1706035" cy="25575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8000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kern="0" dirty="0" err="1" smtClean="0">
                  <a:solidFill>
                    <a:srgbClr val="008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ItalyStyleSalad</a:t>
              </a:r>
              <a:endParaRPr lang="en-US" altLang="zh-CN" sz="1600" b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9876364" y="4681628"/>
              <a:ext cx="1706036" cy="25575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8000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400" kern="0" dirty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+show():void</a:t>
              </a:r>
              <a:endParaRPr lang="en-US" altLang="zh-CN" sz="1400" kern="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Rectangle 11"/>
            <p:cNvSpPr>
              <a:spLocks noChangeArrowheads="1"/>
            </p:cNvSpPr>
            <p:nvPr/>
          </p:nvSpPr>
          <p:spPr bwMode="auto">
            <a:xfrm>
              <a:off x="9048196" y="3295715"/>
              <a:ext cx="1453304" cy="45210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8000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dirty="0">
                  <a:solidFill>
                    <a:srgbClr val="008000"/>
                  </a:solidFill>
                </a:rPr>
                <a:t>&lt;&lt;abstract&gt;&gt;</a:t>
              </a:r>
              <a:endParaRPr lang="zh-CN" altLang="en-US" sz="1600" dirty="0">
                <a:solidFill>
                  <a:srgbClr val="008000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00" b="1" i="1" kern="0" dirty="0">
                  <a:solidFill>
                    <a:srgbClr val="008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Salad</a:t>
              </a:r>
              <a:endParaRPr lang="en-US" altLang="zh-CN" sz="1600" b="1" i="1" kern="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9048195" y="3750508"/>
              <a:ext cx="1453304" cy="2446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8000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400" i="1" kern="0" dirty="0" smtClean="0">
                  <a:solidFill>
                    <a:srgbClr val="008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+show():void</a:t>
              </a:r>
              <a:endParaRPr lang="en-US" altLang="zh-CN" sz="1400" kern="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等腰三角形 32"/>
            <p:cNvSpPr/>
            <p:nvPr/>
          </p:nvSpPr>
          <p:spPr bwMode="auto">
            <a:xfrm>
              <a:off x="9625754" y="3985748"/>
              <a:ext cx="207925" cy="182563"/>
            </a:xfrm>
            <a:prstGeom prst="triangle">
              <a:avLst/>
            </a:prstGeom>
            <a:solidFill>
              <a:srgbClr val="FFFFFF"/>
            </a:solidFill>
            <a:ln w="12700">
              <a:solidFill>
                <a:srgbClr val="008000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smtClean="0">
                <a:solidFill>
                  <a:srgbClr val="008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4" name="肘形连接符 33"/>
            <p:cNvCxnSpPr>
              <a:stCxn id="27" idx="0"/>
              <a:endCxn id="33" idx="3"/>
            </p:cNvCxnSpPr>
            <p:nvPr/>
          </p:nvCxnSpPr>
          <p:spPr>
            <a:xfrm rot="5400000" flipH="1" flipV="1">
              <a:off x="9206786" y="3908393"/>
              <a:ext cx="263013" cy="782851"/>
            </a:xfrm>
            <a:prstGeom prst="bentConnector3">
              <a:avLst/>
            </a:prstGeom>
            <a:ln w="12700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肘形连接符 34"/>
            <p:cNvCxnSpPr>
              <a:stCxn id="29" idx="0"/>
              <a:endCxn id="33" idx="3"/>
            </p:cNvCxnSpPr>
            <p:nvPr/>
          </p:nvCxnSpPr>
          <p:spPr>
            <a:xfrm rot="16200000" flipV="1">
              <a:off x="10097758" y="3800271"/>
              <a:ext cx="263585" cy="999665"/>
            </a:xfrm>
            <a:prstGeom prst="bentConnector3">
              <a:avLst/>
            </a:prstGeom>
            <a:ln w="12700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1782618" y="4034115"/>
            <a:ext cx="4732807" cy="2175175"/>
            <a:chOff x="1782618" y="4034115"/>
            <a:chExt cx="4732807" cy="2175175"/>
          </a:xfrm>
        </p:grpSpPr>
        <p:cxnSp>
          <p:nvCxnSpPr>
            <p:cNvPr id="39" name="直接箭头连接符 38"/>
            <p:cNvCxnSpPr/>
            <p:nvPr/>
          </p:nvCxnSpPr>
          <p:spPr>
            <a:xfrm flipV="1">
              <a:off x="1800409" y="4034115"/>
              <a:ext cx="9236" cy="1767773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1782618" y="5801888"/>
              <a:ext cx="3084946" cy="0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圆角矩形 43"/>
            <p:cNvSpPr/>
            <p:nvPr/>
          </p:nvSpPr>
          <p:spPr bwMode="auto">
            <a:xfrm>
              <a:off x="2121644" y="4365976"/>
              <a:ext cx="773956" cy="530005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美式</a:t>
              </a:r>
              <a:endParaRPr lang="en-US" altLang="zh-CN" sz="1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咖啡</a:t>
              </a:r>
              <a:endParaRPr lang="zh-CN" altLang="en-US" sz="1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圆角矩形 44"/>
            <p:cNvSpPr/>
            <p:nvPr/>
          </p:nvSpPr>
          <p:spPr bwMode="auto">
            <a:xfrm>
              <a:off x="2121644" y="5032739"/>
              <a:ext cx="773956" cy="530005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意式</a:t>
              </a:r>
              <a:endParaRPr lang="en-US" altLang="zh-CN" sz="1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咖啡</a:t>
              </a:r>
              <a:endParaRPr lang="zh-CN" altLang="en-US" sz="1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圆角矩形 45"/>
            <p:cNvSpPr/>
            <p:nvPr/>
          </p:nvSpPr>
          <p:spPr bwMode="auto">
            <a:xfrm>
              <a:off x="3165906" y="4365976"/>
              <a:ext cx="773956" cy="530005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美式</a:t>
              </a:r>
              <a:endParaRPr lang="en-US" altLang="zh-CN" sz="1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蛋糕</a:t>
              </a:r>
              <a:endParaRPr lang="zh-CN" altLang="en-US" sz="1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圆角矩形 46"/>
            <p:cNvSpPr/>
            <p:nvPr/>
          </p:nvSpPr>
          <p:spPr bwMode="auto">
            <a:xfrm>
              <a:off x="3165906" y="5032739"/>
              <a:ext cx="773956" cy="530005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意式</a:t>
              </a:r>
              <a:endParaRPr lang="en-US" altLang="zh-CN" sz="1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蛋糕</a:t>
              </a:r>
              <a:endParaRPr lang="zh-CN" altLang="en-US" sz="1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圆角矩形 47"/>
            <p:cNvSpPr/>
            <p:nvPr/>
          </p:nvSpPr>
          <p:spPr bwMode="auto">
            <a:xfrm>
              <a:off x="4210168" y="4365976"/>
              <a:ext cx="773956" cy="530005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美式</a:t>
              </a:r>
              <a:endParaRPr lang="en-US" altLang="zh-CN" sz="1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沙拉</a:t>
              </a:r>
              <a:endParaRPr lang="zh-CN" altLang="en-US" sz="1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圆角矩形 48"/>
            <p:cNvSpPr/>
            <p:nvPr/>
          </p:nvSpPr>
          <p:spPr bwMode="auto">
            <a:xfrm>
              <a:off x="4210168" y="5032739"/>
              <a:ext cx="773956" cy="530005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意式</a:t>
              </a:r>
              <a:endParaRPr lang="en-US" altLang="zh-CN" sz="1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沙拉</a:t>
              </a:r>
              <a:endParaRPr lang="zh-CN" altLang="en-US" sz="1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1974849" y="4204863"/>
              <a:ext cx="3206752" cy="736833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prstDash val="dash"/>
              <a:miter lim="800000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1974849" y="5003019"/>
              <a:ext cx="3206752" cy="659170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prstDash val="dash"/>
              <a:miter lim="800000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5181601" y="4446312"/>
              <a:ext cx="13294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美式产品族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5185967" y="5147938"/>
              <a:ext cx="13294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意式产品族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121644" y="5855347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咖啡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255366" y="5870736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蛋糕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299628" y="5870736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沙拉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5" name="矩形 64"/>
          <p:cNvSpPr/>
          <p:nvPr/>
        </p:nvSpPr>
        <p:spPr>
          <a:xfrm>
            <a:off x="954132" y="6281006"/>
            <a:ext cx="97843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一产品族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工厂生产，因此设置美式产品族的工厂，和意式产品族的工厂，分别生产对应产品族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抽象</a:t>
            </a:r>
            <a:r>
              <a:rPr lang="zh-CN" altLang="en-US" dirty="0"/>
              <a:t>工厂模式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ABC20-E01C-4198-82B4-CFC3C5E5FFBE}" type="slidenum">
              <a:rPr lang="en-US" altLang="zh-CN" smtClean="0"/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7103133" y="4232324"/>
            <a:ext cx="3779520" cy="1964602"/>
            <a:chOff x="862147" y="2749993"/>
            <a:chExt cx="3779520" cy="1964602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862149" y="4182962"/>
              <a:ext cx="1833854" cy="27955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kern="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AmStyleCoffee</a:t>
              </a:r>
              <a:endParaRPr lang="en-US" altLang="zh-CN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862147" y="4455924"/>
              <a:ext cx="1833855" cy="25867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4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kern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getName</a:t>
              </a:r>
              <a:r>
                <a:rPr lang="en-US" altLang="zh-CN" sz="14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():String</a:t>
              </a:r>
              <a:endPara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2771708" y="4182962"/>
              <a:ext cx="1869959" cy="27955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kern="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LatteCoffee</a:t>
              </a:r>
              <a:endParaRPr lang="en-US" altLang="zh-CN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2771707" y="4456496"/>
              <a:ext cx="1869959" cy="246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4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kern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getName</a:t>
              </a:r>
              <a:r>
                <a:rPr lang="en-US" altLang="zh-CN" sz="14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():String</a:t>
              </a:r>
              <a:endPara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1531792" y="2749993"/>
              <a:ext cx="1855837" cy="43764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dirty="0"/>
                <a:t>&lt;&lt;abstract&gt;&gt;</a:t>
              </a:r>
              <a:endParaRPr lang="zh-CN" altLang="en-US" sz="1600" dirty="0"/>
            </a:p>
            <a:p>
              <a:pPr algn="ctr">
                <a:lnSpc>
                  <a:spcPct val="80000"/>
                </a:lnSpc>
              </a:pPr>
              <a:r>
                <a:rPr lang="en-US" altLang="zh-CN" sz="1600" b="1" i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Coffee</a:t>
              </a:r>
              <a:endParaRPr lang="en-US" altLang="zh-CN" sz="1600" b="1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1531791" y="3197165"/>
              <a:ext cx="1855837" cy="6572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400" i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i="1" kern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getName</a:t>
              </a:r>
              <a:r>
                <a:rPr lang="en-US" altLang="zh-CN" sz="1400" i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():String</a:t>
              </a:r>
              <a:endParaRPr lang="en-US" altLang="zh-CN" sz="1400" i="1" kern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kern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addMilk:void</a:t>
              </a:r>
              <a:endParaRPr lang="en-US" altLang="zh-CN" sz="1400" kern="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1400" kern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addSugar</a:t>
              </a:r>
              <a:r>
                <a:rPr lang="en-US" altLang="zh-CN" sz="14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():void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 bwMode="auto">
            <a:xfrm>
              <a:off x="2355746" y="3828347"/>
              <a:ext cx="207925" cy="182563"/>
            </a:xfrm>
            <a:prstGeom prst="triangl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smtClean="0">
                <a:latin typeface="Consolas" panose="020B0609020204030204" pitchFamily="49" charset="0"/>
              </a:endParaRPr>
            </a:p>
          </p:txBody>
        </p:sp>
        <p:cxnSp>
          <p:nvCxnSpPr>
            <p:cNvPr id="13" name="肘形连接符 12"/>
            <p:cNvCxnSpPr>
              <a:stCxn id="6" idx="0"/>
              <a:endCxn id="12" idx="3"/>
            </p:cNvCxnSpPr>
            <p:nvPr/>
          </p:nvCxnSpPr>
          <p:spPr>
            <a:xfrm rot="5400000" flipH="1" flipV="1">
              <a:off x="2033366" y="3756620"/>
              <a:ext cx="172052" cy="680633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stCxn id="8" idx="0"/>
              <a:endCxn id="12" idx="3"/>
            </p:cNvCxnSpPr>
            <p:nvPr/>
          </p:nvCxnSpPr>
          <p:spPr>
            <a:xfrm rot="16200000" flipV="1">
              <a:off x="2997173" y="3473446"/>
              <a:ext cx="172052" cy="1246979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7103132" y="2429224"/>
            <a:ext cx="3779519" cy="1619869"/>
            <a:chOff x="4752694" y="3209450"/>
            <a:chExt cx="3097398" cy="1619869"/>
          </a:xfrm>
        </p:grpSpPr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4752695" y="4313116"/>
              <a:ext cx="1459097" cy="26647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kern="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AmStyleCake</a:t>
              </a:r>
              <a:endParaRPr lang="en-US" altLang="zh-CN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4752694" y="4572994"/>
              <a:ext cx="1459098" cy="2563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4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+describe():</a:t>
              </a:r>
              <a:r>
                <a:rPr lang="en-US" altLang="zh-CN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6384220" y="4301424"/>
              <a:ext cx="1465872" cy="2781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kern="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ItalyStyleCake</a:t>
              </a:r>
              <a:endParaRPr lang="en-US" altLang="zh-CN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6384219" y="4573566"/>
              <a:ext cx="1465872" cy="25575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4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+describe():</a:t>
              </a:r>
              <a:r>
                <a:rPr lang="en-US" altLang="zh-CN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5608305" y="3209450"/>
              <a:ext cx="1598452" cy="46451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dirty="0"/>
                <a:t>&lt;&lt;abstract&gt;&gt;</a:t>
              </a:r>
              <a:endParaRPr lang="zh-CN" altLang="en-US" sz="1600" dirty="0"/>
            </a:p>
            <a:p>
              <a:pPr algn="ctr">
                <a:lnSpc>
                  <a:spcPct val="80000"/>
                </a:lnSpc>
              </a:pPr>
              <a:r>
                <a:rPr lang="en-US" altLang="zh-CN" sz="1600" b="1" i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Cake</a:t>
              </a:r>
              <a:endParaRPr lang="en-US" altLang="zh-CN" sz="1600" b="1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5608304" y="3676657"/>
              <a:ext cx="1598452" cy="2189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400" i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+describe():void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 bwMode="auto">
            <a:xfrm>
              <a:off x="6280256" y="3881122"/>
              <a:ext cx="207925" cy="182563"/>
            </a:xfrm>
            <a:prstGeom prst="triangl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smtClean="0">
                <a:latin typeface="Consolas" panose="020B0609020204030204" pitchFamily="49" charset="0"/>
              </a:endParaRPr>
            </a:p>
          </p:txBody>
        </p:sp>
        <p:cxnSp>
          <p:nvCxnSpPr>
            <p:cNvPr id="23" name="肘形连接符 22"/>
            <p:cNvCxnSpPr>
              <a:stCxn id="16" idx="0"/>
              <a:endCxn id="22" idx="3"/>
            </p:cNvCxnSpPr>
            <p:nvPr/>
          </p:nvCxnSpPr>
          <p:spPr>
            <a:xfrm rot="5400000" flipH="1" flipV="1">
              <a:off x="5808516" y="3737413"/>
              <a:ext cx="249431" cy="9019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>
              <a:stCxn id="18" idx="0"/>
              <a:endCxn id="22" idx="3"/>
            </p:cNvCxnSpPr>
            <p:nvPr/>
          </p:nvCxnSpPr>
          <p:spPr>
            <a:xfrm rot="16200000" flipV="1">
              <a:off x="6631819" y="3816086"/>
              <a:ext cx="237739" cy="732937"/>
            </a:xfrm>
            <a:prstGeom prst="bentConnector3">
              <a:avLst>
                <a:gd name="adj1" fmla="val 47997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7103132" y="650780"/>
            <a:ext cx="3769996" cy="1641666"/>
            <a:chOff x="8133254" y="3295715"/>
            <a:chExt cx="3449146" cy="1641666"/>
          </a:xfrm>
        </p:grpSpPr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8133255" y="4431324"/>
              <a:ext cx="1627222" cy="2563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kern="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AmStyleSalad</a:t>
              </a:r>
              <a:endParaRPr lang="en-US" altLang="zh-CN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8133254" y="4681056"/>
              <a:ext cx="1627222" cy="2563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+show():void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9876365" y="4431896"/>
              <a:ext cx="1706035" cy="25575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kern="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ItalyStyleSalad</a:t>
              </a:r>
              <a:endParaRPr lang="en-US" altLang="zh-CN" sz="16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9876364" y="4681628"/>
              <a:ext cx="1706036" cy="25575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+show():void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Rectangle 11"/>
            <p:cNvSpPr>
              <a:spLocks noChangeArrowheads="1"/>
            </p:cNvSpPr>
            <p:nvPr/>
          </p:nvSpPr>
          <p:spPr bwMode="auto">
            <a:xfrm>
              <a:off x="9048196" y="3295715"/>
              <a:ext cx="1453304" cy="45210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dirty="0"/>
                <a:t>&lt;&lt;abstract&gt;&gt;</a:t>
              </a:r>
              <a:endParaRPr lang="zh-CN" altLang="en-US" sz="1600" dirty="0"/>
            </a:p>
            <a:p>
              <a:pPr algn="ctr">
                <a:lnSpc>
                  <a:spcPct val="80000"/>
                </a:lnSpc>
              </a:pPr>
              <a:r>
                <a:rPr lang="en-US" altLang="zh-CN" sz="1600" b="1" i="1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Salad</a:t>
              </a:r>
              <a:endParaRPr lang="en-US" altLang="zh-CN" sz="1600" b="1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Rectangle 12"/>
            <p:cNvSpPr>
              <a:spLocks noChangeArrowheads="1"/>
            </p:cNvSpPr>
            <p:nvPr/>
          </p:nvSpPr>
          <p:spPr bwMode="auto">
            <a:xfrm>
              <a:off x="9048195" y="3750508"/>
              <a:ext cx="1453304" cy="2446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 anchorCtr="0"/>
            <a:lstStyle/>
            <a:p>
              <a:r>
                <a:rPr lang="en-US" altLang="zh-CN" sz="1400" i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+show():void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等腰三角形 31"/>
            <p:cNvSpPr/>
            <p:nvPr/>
          </p:nvSpPr>
          <p:spPr bwMode="auto">
            <a:xfrm>
              <a:off x="9625754" y="3985748"/>
              <a:ext cx="207925" cy="182563"/>
            </a:xfrm>
            <a:prstGeom prst="triangl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00" smtClean="0">
                <a:latin typeface="Consolas" panose="020B0609020204030204" pitchFamily="49" charset="0"/>
              </a:endParaRPr>
            </a:p>
          </p:txBody>
        </p:sp>
        <p:cxnSp>
          <p:nvCxnSpPr>
            <p:cNvPr id="33" name="肘形连接符 32"/>
            <p:cNvCxnSpPr>
              <a:stCxn id="26" idx="0"/>
              <a:endCxn id="32" idx="3"/>
            </p:cNvCxnSpPr>
            <p:nvPr/>
          </p:nvCxnSpPr>
          <p:spPr>
            <a:xfrm rot="5400000" flipH="1" flipV="1">
              <a:off x="9206786" y="3908393"/>
              <a:ext cx="263013" cy="78285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肘形连接符 33"/>
            <p:cNvCxnSpPr>
              <a:stCxn id="28" idx="0"/>
              <a:endCxn id="32" idx="3"/>
            </p:cNvCxnSpPr>
            <p:nvPr/>
          </p:nvCxnSpPr>
          <p:spPr>
            <a:xfrm rot="16200000" flipV="1">
              <a:off x="10097758" y="3800271"/>
              <a:ext cx="263585" cy="999665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11"/>
          <p:cNvSpPr>
            <a:spLocks noChangeArrowheads="1"/>
          </p:cNvSpPr>
          <p:nvPr/>
        </p:nvSpPr>
        <p:spPr bwMode="auto">
          <a:xfrm>
            <a:off x="3468408" y="5206399"/>
            <a:ext cx="2503768" cy="272964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</a:ln>
        </p:spPr>
        <p:txBody>
          <a:bodyPr anchor="ctr" anchorCtr="0"/>
          <a:lstStyle/>
          <a:p>
            <a:pPr algn="ctr">
              <a:lnSpc>
                <a:spcPct val="80000"/>
              </a:lnSpc>
            </a:pPr>
            <a:r>
              <a:rPr lang="en-US" altLang="zh-CN" sz="1600" b="1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AmStyle</a:t>
            </a:r>
            <a:r>
              <a:rPr lang="en-US" altLang="zh-CN" sz="1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Desert</a:t>
            </a:r>
            <a:r>
              <a:rPr lang="en-US" altLang="zh-CN" sz="1600" b="1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Factory</a:t>
            </a:r>
            <a:endParaRPr lang="en-US" altLang="zh-CN" sz="1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3468408" y="5479363"/>
            <a:ext cx="2503768" cy="7470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</a:ln>
        </p:spPr>
        <p:txBody>
          <a:bodyPr anchor="ctr" anchorCtr="0"/>
          <a:lstStyle/>
          <a:p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createSalad</a:t>
            </a: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():Salad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createCake</a:t>
            </a: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():Cake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createCoffee</a:t>
            </a: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():Coffee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11"/>
          <p:cNvSpPr>
            <a:spLocks noChangeArrowheads="1"/>
          </p:cNvSpPr>
          <p:nvPr/>
        </p:nvSpPr>
        <p:spPr bwMode="auto">
          <a:xfrm>
            <a:off x="771527" y="5206399"/>
            <a:ext cx="2592917" cy="2729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</a:ln>
        </p:spPr>
        <p:txBody>
          <a:bodyPr anchor="ctr" anchorCtr="0"/>
          <a:lstStyle/>
          <a:p>
            <a:pPr algn="ctr">
              <a:lnSpc>
                <a:spcPct val="80000"/>
              </a:lnSpc>
            </a:pPr>
            <a:r>
              <a:rPr lang="en-US" altLang="zh-CN" sz="1600" b="1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ItalyStyle</a:t>
            </a:r>
            <a:r>
              <a:rPr lang="en-US" altLang="zh-CN" sz="1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Desert</a:t>
            </a:r>
            <a:r>
              <a:rPr lang="en-US" altLang="zh-CN" sz="1600" b="1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Factory</a:t>
            </a:r>
            <a:endParaRPr lang="en-US" altLang="zh-CN" sz="1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ectangle 12"/>
          <p:cNvSpPr>
            <a:spLocks noChangeArrowheads="1"/>
          </p:cNvSpPr>
          <p:nvPr/>
        </p:nvSpPr>
        <p:spPr bwMode="auto">
          <a:xfrm>
            <a:off x="771526" y="5479362"/>
            <a:ext cx="2592918" cy="7470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</a:ln>
        </p:spPr>
        <p:txBody>
          <a:bodyPr anchor="ctr" anchorCtr="0"/>
          <a:lstStyle/>
          <a:p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createSalad</a:t>
            </a: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():Salad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createCake</a:t>
            </a: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():Cake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4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createCoffee</a:t>
            </a: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():Coffee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1913691" y="3280447"/>
            <a:ext cx="2804391" cy="468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</a:ln>
        </p:spPr>
        <p:txBody>
          <a:bodyPr anchor="ctr" anchorCtr="0"/>
          <a:lstStyle/>
          <a:p>
            <a:pPr algn="ctr">
              <a:lnSpc>
                <a:spcPct val="80000"/>
              </a:lnSpc>
            </a:pPr>
            <a:r>
              <a:rPr lang="en-US" altLang="zh-CN" sz="1600" b="1" dirty="0" smtClean="0"/>
              <a:t>&lt;&lt;Interface&gt;&gt;</a:t>
            </a:r>
            <a:endParaRPr lang="en-US" altLang="zh-CN" sz="1600" b="1" dirty="0" smtClean="0"/>
          </a:p>
          <a:p>
            <a:pPr algn="ctr">
              <a:lnSpc>
                <a:spcPct val="80000"/>
              </a:lnSpc>
            </a:pPr>
            <a:r>
              <a:rPr lang="en-US" altLang="zh-CN" sz="1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DesertFactory</a:t>
            </a:r>
            <a:endParaRPr lang="en-US" altLang="zh-CN" sz="1600" b="1" i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12"/>
          <p:cNvSpPr>
            <a:spLocks noChangeArrowheads="1"/>
          </p:cNvSpPr>
          <p:nvPr/>
        </p:nvSpPr>
        <p:spPr bwMode="auto">
          <a:xfrm>
            <a:off x="1913690" y="3720362"/>
            <a:ext cx="2804391" cy="70345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</a:ln>
        </p:spPr>
        <p:txBody>
          <a:bodyPr anchor="ctr" anchorCtr="0"/>
          <a:lstStyle/>
          <a:p>
            <a:r>
              <a:rPr lang="en-US" altLang="zh-CN" sz="1400" i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400" i="1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createSalad</a:t>
            </a:r>
            <a:r>
              <a:rPr lang="en-US" altLang="zh-CN" sz="1400" i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():Salad</a:t>
            </a:r>
            <a:endParaRPr lang="en-US" altLang="zh-CN" sz="1400" i="1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i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400" i="1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createCake</a:t>
            </a:r>
            <a:r>
              <a:rPr lang="en-US" altLang="zh-CN" sz="1400" i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():Cake</a:t>
            </a:r>
            <a:endParaRPr lang="en-US" altLang="zh-CN" sz="1400" i="1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i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400" i="1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createCoffee</a:t>
            </a:r>
            <a:r>
              <a:rPr lang="en-US" altLang="zh-CN" sz="1400" i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():</a:t>
            </a:r>
            <a:r>
              <a:rPr lang="en-US" altLang="zh-CN" sz="1400" i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Coffee</a:t>
            </a:r>
            <a:endParaRPr lang="en-US" altLang="zh-CN" sz="1400" i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等腰三角形 41"/>
          <p:cNvSpPr/>
          <p:nvPr/>
        </p:nvSpPr>
        <p:spPr bwMode="auto">
          <a:xfrm>
            <a:off x="3211923" y="4410681"/>
            <a:ext cx="207925" cy="182563"/>
          </a:xfrm>
          <a:prstGeom prst="triangle">
            <a:avLst/>
          </a:prstGeom>
          <a:solidFill>
            <a:srgbClr val="FFFFFF"/>
          </a:solidFill>
          <a:ln w="12700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latin typeface="Consolas" panose="020B0609020204030204" pitchFamily="49" charset="0"/>
            </a:endParaRPr>
          </a:p>
        </p:txBody>
      </p:sp>
      <p:cxnSp>
        <p:nvCxnSpPr>
          <p:cNvPr id="43" name="肘形连接符 42"/>
          <p:cNvCxnSpPr>
            <a:stCxn id="36" idx="0"/>
            <a:endCxn id="42" idx="3"/>
          </p:cNvCxnSpPr>
          <p:nvPr/>
        </p:nvCxnSpPr>
        <p:spPr>
          <a:xfrm rot="16200000" flipV="1">
            <a:off x="3711512" y="4197619"/>
            <a:ext cx="613155" cy="14044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38" idx="0"/>
            <a:endCxn id="42" idx="3"/>
          </p:cNvCxnSpPr>
          <p:nvPr/>
        </p:nvCxnSpPr>
        <p:spPr>
          <a:xfrm rot="5400000" flipH="1" flipV="1">
            <a:off x="2385359" y="4275872"/>
            <a:ext cx="613155" cy="12479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37" idx="3"/>
            <a:endCxn id="26" idx="1"/>
          </p:cNvCxnSpPr>
          <p:nvPr/>
        </p:nvCxnSpPr>
        <p:spPr>
          <a:xfrm flipV="1">
            <a:off x="5972176" y="1914552"/>
            <a:ext cx="1130957" cy="3938334"/>
          </a:xfrm>
          <a:prstGeom prst="bentConnector3">
            <a:avLst/>
          </a:prstGeom>
          <a:ln w="12700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37" idx="3"/>
            <a:endCxn id="16" idx="1"/>
          </p:cNvCxnSpPr>
          <p:nvPr/>
        </p:nvCxnSpPr>
        <p:spPr>
          <a:xfrm flipV="1">
            <a:off x="5972176" y="3666126"/>
            <a:ext cx="1130957" cy="2186760"/>
          </a:xfrm>
          <a:prstGeom prst="bentConnector3">
            <a:avLst/>
          </a:prstGeom>
          <a:ln w="12700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7" idx="3"/>
            <a:endCxn id="7" idx="1"/>
          </p:cNvCxnSpPr>
          <p:nvPr/>
        </p:nvCxnSpPr>
        <p:spPr>
          <a:xfrm>
            <a:off x="5972176" y="5852886"/>
            <a:ext cx="1130957" cy="214705"/>
          </a:xfrm>
          <a:prstGeom prst="bentConnector3">
            <a:avLst/>
          </a:prstGeom>
          <a:ln w="12700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39" idx="2"/>
            <a:endCxn id="8" idx="3"/>
          </p:cNvCxnSpPr>
          <p:nvPr/>
        </p:nvCxnSpPr>
        <p:spPr>
          <a:xfrm rot="5400000" flipH="1" flipV="1">
            <a:off x="6264650" y="1608406"/>
            <a:ext cx="421338" cy="8814668"/>
          </a:xfrm>
          <a:prstGeom prst="bentConnector4">
            <a:avLst>
              <a:gd name="adj1" fmla="val -54256"/>
              <a:gd name="adj2" fmla="val 102593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39" idx="2"/>
            <a:endCxn id="18" idx="3"/>
          </p:cNvCxnSpPr>
          <p:nvPr/>
        </p:nvCxnSpPr>
        <p:spPr>
          <a:xfrm rot="5400000" flipH="1" flipV="1">
            <a:off x="5192253" y="536012"/>
            <a:ext cx="2566129" cy="8814666"/>
          </a:xfrm>
          <a:prstGeom prst="bentConnector4">
            <a:avLst>
              <a:gd name="adj1" fmla="val -8908"/>
              <a:gd name="adj2" fmla="val 102593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39" idx="2"/>
            <a:endCxn id="28" idx="3"/>
          </p:cNvCxnSpPr>
          <p:nvPr/>
        </p:nvCxnSpPr>
        <p:spPr>
          <a:xfrm rot="5400000" flipH="1" flipV="1">
            <a:off x="4314770" y="-331948"/>
            <a:ext cx="4311571" cy="8805143"/>
          </a:xfrm>
          <a:prstGeom prst="bentConnector4">
            <a:avLst>
              <a:gd name="adj1" fmla="val -5302"/>
              <a:gd name="adj2" fmla="val 102596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组合 88"/>
          <p:cNvGrpSpPr/>
          <p:nvPr/>
        </p:nvGrpSpPr>
        <p:grpSpPr>
          <a:xfrm>
            <a:off x="957590" y="1503026"/>
            <a:ext cx="4473078" cy="1645253"/>
            <a:chOff x="528965" y="1503026"/>
            <a:chExt cx="4473078" cy="1645253"/>
          </a:xfrm>
        </p:grpSpPr>
        <p:cxnSp>
          <p:nvCxnSpPr>
            <p:cNvPr id="71" name="直接箭头连接符 70"/>
            <p:cNvCxnSpPr/>
            <p:nvPr/>
          </p:nvCxnSpPr>
          <p:spPr>
            <a:xfrm flipV="1">
              <a:off x="1274155" y="1503026"/>
              <a:ext cx="2084" cy="1345919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>
              <a:off x="1269102" y="2848943"/>
              <a:ext cx="3084946" cy="0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圆角矩形 72"/>
            <p:cNvSpPr/>
            <p:nvPr/>
          </p:nvSpPr>
          <p:spPr bwMode="auto">
            <a:xfrm>
              <a:off x="1608128" y="1709540"/>
              <a:ext cx="581903" cy="385896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美式</a:t>
              </a:r>
              <a:endParaRPr lang="en-US" altLang="zh-CN" sz="11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咖啡</a:t>
              </a:r>
              <a:endParaRPr lang="zh-CN" altLang="en-US" sz="11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圆角矩形 73"/>
            <p:cNvSpPr/>
            <p:nvPr/>
          </p:nvSpPr>
          <p:spPr bwMode="auto">
            <a:xfrm>
              <a:off x="1572853" y="2263724"/>
              <a:ext cx="581903" cy="423090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意式</a:t>
              </a:r>
              <a:endParaRPr lang="en-US" altLang="zh-CN" sz="11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咖啡</a:t>
              </a:r>
              <a:endParaRPr lang="zh-CN" altLang="en-US" sz="11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 bwMode="auto">
            <a:xfrm>
              <a:off x="2407197" y="1709816"/>
              <a:ext cx="581903" cy="385896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美式</a:t>
              </a:r>
              <a:endParaRPr lang="en-US" altLang="zh-CN" sz="11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蛋糕</a:t>
              </a:r>
              <a:endParaRPr lang="zh-CN" altLang="en-US" sz="11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圆角矩形 75"/>
            <p:cNvSpPr/>
            <p:nvPr/>
          </p:nvSpPr>
          <p:spPr bwMode="auto">
            <a:xfrm>
              <a:off x="2407197" y="2259483"/>
              <a:ext cx="581903" cy="423090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意式</a:t>
              </a:r>
              <a:endParaRPr lang="en-US" altLang="zh-CN" sz="11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蛋糕</a:t>
              </a:r>
              <a:endParaRPr lang="zh-CN" altLang="en-US" sz="11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圆角矩形 76"/>
            <p:cNvSpPr/>
            <p:nvPr/>
          </p:nvSpPr>
          <p:spPr bwMode="auto">
            <a:xfrm>
              <a:off x="3174194" y="1705955"/>
              <a:ext cx="581903" cy="385896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美式</a:t>
              </a:r>
              <a:endParaRPr lang="en-US" altLang="zh-CN" sz="11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沙拉</a:t>
              </a:r>
              <a:endParaRPr lang="zh-CN" altLang="en-US" sz="11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圆角矩形 77"/>
            <p:cNvSpPr/>
            <p:nvPr/>
          </p:nvSpPr>
          <p:spPr bwMode="auto">
            <a:xfrm>
              <a:off x="3166047" y="2245640"/>
              <a:ext cx="581903" cy="423090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意式</a:t>
              </a:r>
              <a:endParaRPr lang="en-US" altLang="zh-CN" sz="11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dirty="0" smtClean="0">
                  <a:solidFill>
                    <a:srgbClr val="08080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沙拉</a:t>
              </a:r>
              <a:endParaRPr lang="zh-CN" altLang="en-US" sz="11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78"/>
            <p:cNvSpPr/>
            <p:nvPr/>
          </p:nvSpPr>
          <p:spPr bwMode="auto">
            <a:xfrm>
              <a:off x="1461333" y="1630540"/>
              <a:ext cx="2476809" cy="510611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prstDash val="dash"/>
              <a:miter lim="800000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1461333" y="2202474"/>
              <a:ext cx="2476809" cy="53734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prstDash val="dash"/>
              <a:miter lim="800000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4007722" y="1736098"/>
              <a:ext cx="994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美式产品族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4010131" y="2276755"/>
              <a:ext cx="991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意式产品族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1523056" y="2864106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咖啡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2449149" y="2842175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蛋糕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3210776" y="2871280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沙拉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3676973" y="2840144"/>
              <a:ext cx="991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产品等级</a:t>
              </a:r>
              <a:endParaRPr lang="zh-CN" altLang="en-US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28965" y="1582796"/>
              <a:ext cx="7115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产品族</a:t>
              </a:r>
              <a:endParaRPr lang="zh-CN" altLang="en-US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4977852" y="4740989"/>
            <a:ext cx="994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美式产品族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1074007" y="4804845"/>
            <a:ext cx="994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意式产品族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10871" y="3401233"/>
            <a:ext cx="913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抽象工厂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90" grpId="0"/>
      <p:bldP spid="91" grpId="0"/>
      <p:bldP spid="100" grpId="0"/>
    </p:bldLst>
  </p:timing>
</p:sld>
</file>

<file path=ppt/tags/tag1.xml><?xml version="1.0" encoding="utf-8"?>
<p:tagLst xmlns:p="http://schemas.openxmlformats.org/presentationml/2006/main">
  <p:tag name="commondata" val="eyJoZGlkIjoiOGFlODY0OWRhM2I1MTZkNDI2MjZmMDdiNTc4ZTFlNmQifQ=="/>
</p:tagLst>
</file>

<file path=ppt/theme/theme1.xml><?xml version="1.0" encoding="utf-8"?>
<a:theme xmlns:a="http://schemas.openxmlformats.org/drawingml/2006/main" name="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9525">
          <a:solidFill>
            <a:srgbClr val="0000FF"/>
          </a:solidFill>
          <a:prstDash val="dash"/>
          <a:miter lim="800000"/>
        </a:ln>
      </a:spPr>
      <a:bodyPr vert="horz" wrap="square" lIns="91440" tIns="45720" rIns="91440" bIns="45720" numCol="1" anchor="ctr" anchorCtr="0" compatLnSpc="1"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b="0" i="0" u="none" strike="noStrike" cap="none" normalizeH="0" baseline="0" smtClean="0">
            <a:ln>
              <a:noFill/>
            </a:ln>
            <a:solidFill>
              <a:srgbClr val="080808"/>
            </a:solidFill>
            <a:effectLst/>
            <a:latin typeface="Consolas" panose="020B0609020204030204" pitchFamily="49" charset="0"/>
          </a:defRPr>
        </a:defPPr>
      </a:lstStyle>
    </a:spDef>
    <a:lnDef>
      <a:spPr>
        <a:ln w="12700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9525">
          <a:solidFill>
            <a:srgbClr val="0000FF"/>
          </a:solidFill>
          <a:prstDash val="dash"/>
          <a:miter lim="800000"/>
        </a:ln>
      </a:spPr>
      <a:bodyPr vert="horz" wrap="square" lIns="91440" tIns="45720" rIns="91440" bIns="45720" numCol="1" anchor="ctr" anchorCtr="0" compatLnSpc="1"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b="0" i="0" u="none" strike="noStrike" cap="none" normalizeH="0" baseline="0" smtClean="0">
            <a:ln>
              <a:noFill/>
            </a:ln>
            <a:solidFill>
              <a:srgbClr val="080808"/>
            </a:solidFill>
            <a:effectLst/>
            <a:latin typeface="Consolas" panose="020B0609020204030204" pitchFamily="49" charset="0"/>
          </a:defRPr>
        </a:defPPr>
      </a:lstStyle>
    </a:spDef>
    <a:lnDef>
      <a:spPr>
        <a:ln w="12700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14747</Words>
  <Application>WPS 演示</Application>
  <PresentationFormat>宽屏</PresentationFormat>
  <Paragraphs>954</Paragraphs>
  <Slides>41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Arial</vt:lpstr>
      <vt:lpstr>宋体</vt:lpstr>
      <vt:lpstr>Wingdings</vt:lpstr>
      <vt:lpstr>Consolas</vt:lpstr>
      <vt:lpstr>微软雅黑</vt:lpstr>
      <vt:lpstr>Arial Unicode MS</vt:lpstr>
      <vt:lpstr>Calibri</vt:lpstr>
      <vt:lpstr>3_默认设计模板</vt:lpstr>
      <vt:lpstr>4_默认设计模板</vt:lpstr>
      <vt:lpstr>Lec02：抽象工厂模式 Abstract Factory Pattern</vt:lpstr>
      <vt:lpstr>内容回顾</vt:lpstr>
      <vt:lpstr>什么是 产品等级，产品族</vt:lpstr>
      <vt:lpstr>咖啡店业务变更</vt:lpstr>
      <vt:lpstr>PowerPoint 演示文稿</vt:lpstr>
      <vt:lpstr>本讲内容</vt:lpstr>
      <vt:lpstr>1. 抽象工厂模式 Abstract Factory Pattern</vt:lpstr>
      <vt:lpstr>1.1 咖啡店产品等级和产品族的划分</vt:lpstr>
      <vt:lpstr>1.2 抽象工厂模式</vt:lpstr>
      <vt:lpstr>1.3 抽象工厂模式实现</vt:lpstr>
      <vt:lpstr>1.3 抽象工厂模式实现</vt:lpstr>
      <vt:lpstr>1.3 抽象工厂模式实现</vt:lpstr>
      <vt:lpstr>1.3 抽象工厂模式实现</vt:lpstr>
      <vt:lpstr>1.4 抽象工厂模式理论</vt:lpstr>
      <vt:lpstr>1.4 抽象工厂模式理论</vt:lpstr>
      <vt:lpstr>1.4 抽象工厂模式理论</vt:lpstr>
      <vt:lpstr>1.5 工厂方法模式与抽象工厂模式的区别</vt:lpstr>
      <vt:lpstr>1.5 工厂方法模式与抽象工厂模式的区别</vt:lpstr>
      <vt:lpstr>2. 模式扩展-用配置文件解耦简单工厂 Design Pattern Extension：Decoupling Simple Factory Method Pattern with Configuration Files</vt:lpstr>
      <vt:lpstr>2.1 简单工厂方法-&gt;工厂方法-&gt;抽象工厂</vt:lpstr>
      <vt:lpstr>2.1 简单工厂方法-&gt;工厂方法-&gt;抽象工厂</vt:lpstr>
      <vt:lpstr>2.2 扩展：用配置文件解耦简单工厂方法模式</vt:lpstr>
      <vt:lpstr>2.2 扩展：用配置文件解耦简单工厂方法模式</vt:lpstr>
      <vt:lpstr>2.2 扩展：用配置文件解耦简单工厂方法模式</vt:lpstr>
      <vt:lpstr>2.2 扩展：用配置文件解耦简单工厂方法模式</vt:lpstr>
      <vt:lpstr>3. 其他创建型模式（了解） Introduction to other creational patterns</vt:lpstr>
      <vt:lpstr>3.1 单例模式 Singleton</vt:lpstr>
      <vt:lpstr>3.2 原型模式 Prototype</vt:lpstr>
      <vt:lpstr>3.3 建造者模式 Builder</vt:lpstr>
      <vt:lpstr>3.3 建造者模式 Builder</vt:lpstr>
      <vt:lpstr>3.3 建造者模式 Builder</vt:lpstr>
      <vt:lpstr>3.3 建造者模式 Builder</vt:lpstr>
      <vt:lpstr>PowerPoint 演示文稿</vt:lpstr>
      <vt:lpstr>PowerPoint 演示文稿</vt:lpstr>
      <vt:lpstr>3.3 建造者模式 Builder</vt:lpstr>
      <vt:lpstr>3.3 建造者模式 Builder</vt:lpstr>
      <vt:lpstr>3.4 工厂方法模式 VS 建造者模式</vt:lpstr>
      <vt:lpstr>3.5 抽象工厂模式 VS 建造者模式</vt:lpstr>
      <vt:lpstr>4. 课堂练习 Classroom exercises</vt:lpstr>
      <vt:lpstr>女娲造万物</vt:lpstr>
      <vt:lpstr>Thanks</vt:lpstr>
    </vt:vector>
  </TitlesOfParts>
  <Company>P R 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光追</cp:lastModifiedBy>
  <cp:revision>467</cp:revision>
  <dcterms:created xsi:type="dcterms:W3CDTF">2023-09-02T02:41:00Z</dcterms:created>
  <dcterms:modified xsi:type="dcterms:W3CDTF">2023-11-14T00:26:28Z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025D8F145F544D8BA2F9A56F53084DC2_12</vt:lpwstr>
  </property>
  <property fmtid="{D5CDD505-2E9C-101B-9397-08002B2CF9AE}" pid="3" name="KSOProductBuildVer">
    <vt:lpwstr>2052-12.1.0.15712</vt:lpwstr>
  </property>
</Properties>
</file>