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8"/>
  </p:notesMasterIdLst>
  <p:handoutMasterIdLst>
    <p:handoutMasterId r:id="rId40"/>
  </p:handoutMasterIdLst>
  <p:sldIdLst>
    <p:sldId id="529" r:id="rId4"/>
    <p:sldId id="530" r:id="rId5"/>
    <p:sldId id="531" r:id="rId6"/>
    <p:sldId id="532" r:id="rId7"/>
    <p:sldId id="533" r:id="rId9"/>
    <p:sldId id="534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28" r:id="rId38"/>
    <p:sldId id="371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8000"/>
    <a:srgbClr val="CCFFFF"/>
    <a:srgbClr val="CCFFCC"/>
    <a:srgbClr val="F8841D"/>
    <a:srgbClr val="CCECFF"/>
    <a:srgbClr val="0099FF"/>
    <a:srgbClr val="9BBB4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294" autoAdjust="0"/>
    <p:restoredTop sz="86390" autoAdjust="0"/>
  </p:normalViewPr>
  <p:slideViewPr>
    <p:cSldViewPr snapToGrid="0" showGuides="1">
      <p:cViewPr varScale="1">
        <p:scale>
          <a:sx n="100" d="100"/>
          <a:sy n="100" d="100"/>
        </p:scale>
        <p:origin x="858" y="90"/>
      </p:cViewPr>
      <p:guideLst>
        <p:guide orient="horz" pos="1003"/>
        <p:guide pos="370"/>
      </p:guideLst>
    </p:cSldViewPr>
  </p:slideViewPr>
  <p:outlineViewPr>
    <p:cViewPr>
      <p:scale>
        <a:sx n="33" d="100"/>
        <a:sy n="33" d="100"/>
      </p:scale>
      <p:origin x="0" y="-1186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遇到具体要</a:t>
            </a:r>
            <a:r>
              <a:rPr lang="zh-CN" altLang="en-US"/>
              <a:t>抽象</a:t>
            </a:r>
            <a:endParaRPr lang="zh-CN" altLang="en-US"/>
          </a:p>
          <a:p>
            <a:r>
              <a:rPr lang="zh-CN" altLang="en-US"/>
              <a:t>多用组合少用</a:t>
            </a:r>
            <a:r>
              <a:rPr lang="zh-CN" altLang="en-US"/>
              <a:t>继承</a:t>
            </a:r>
            <a:endParaRPr lang="zh-CN" altLang="en-US"/>
          </a:p>
          <a:p>
            <a:r>
              <a:rPr lang="zh-CN" altLang="en-US"/>
              <a:t>分离变化</a:t>
            </a:r>
            <a:r>
              <a:rPr lang="zh-CN" altLang="en-US"/>
              <a:t>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享元模式：比如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string</a:t>
            </a:r>
            <a:r>
              <a:rPr lang="zh-CN" altLang="en-US"/>
              <a:t>，被赋值同样常量串的变量完全相同，节省</a:t>
            </a:r>
            <a:r>
              <a:rPr lang="zh-CN" altLang="en-US"/>
              <a:t>内存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单一职责</a:t>
            </a:r>
            <a:r>
              <a:rPr lang="zh-CN" altLang="en-US"/>
              <a:t>原则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为什么用接口？</a:t>
            </a:r>
            <a:r>
              <a:rPr lang="en-US" altLang="zh-CN"/>
              <a:t>java</a:t>
            </a:r>
            <a:r>
              <a:rPr lang="zh-CN" altLang="en-US"/>
              <a:t>中不允许多继承的</a:t>
            </a:r>
            <a:r>
              <a:rPr lang="zh-CN" altLang="en-US"/>
              <a:t>出现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缺省适配问题</a:t>
            </a:r>
            <a:endParaRPr lang="zh-CN" altLang="en-US" dirty="0" smtClean="0"/>
          </a:p>
          <a:p>
            <a:r>
              <a:rPr lang="zh-CN" altLang="en-US" dirty="0"/>
              <a:t>接口很</a:t>
            </a:r>
            <a:r>
              <a:rPr lang="zh-CN" altLang="en-US" dirty="0"/>
              <a:t>庞大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42734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Lec03</a:t>
            </a:r>
            <a:r>
              <a:rPr lang="zh-CN" altLang="en-US" sz="4000" b="1" dirty="0" smtClean="0"/>
              <a:t>：适配器模式</a:t>
            </a:r>
            <a:br>
              <a:rPr lang="en-US" altLang="zh-CN" sz="4400" b="1" dirty="0" smtClean="0"/>
            </a:br>
            <a:r>
              <a:rPr lang="en-US" altLang="zh-CN" sz="3200" dirty="0" smtClean="0"/>
              <a:t>Adapter Pattern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课程编号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SE33004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2020</a:t>
            </a:r>
            <a:r>
              <a:rPr lang="zh-CN" altLang="en-US" sz="2000" dirty="0" smtClean="0"/>
              <a:t>版培养计划）</a:t>
            </a:r>
            <a:endParaRPr lang="en-US" altLang="zh-CN" sz="2000" dirty="0"/>
          </a:p>
          <a:p>
            <a:pPr algn="l"/>
            <a:r>
              <a:rPr lang="zh-CN" altLang="en-US" sz="2000" dirty="0"/>
              <a:t>授课对象：</a:t>
            </a:r>
            <a:r>
              <a:rPr lang="en-US" altLang="zh-CN" sz="2000" dirty="0"/>
              <a:t>21</a:t>
            </a:r>
            <a:r>
              <a:rPr lang="zh-CN" altLang="en-US" sz="2000" dirty="0" smtClean="0"/>
              <a:t>级软件工程（</a:t>
            </a:r>
            <a:r>
              <a:rPr lang="en-US" altLang="zh-CN" sz="2000" dirty="0" smtClean="0"/>
              <a:t>04-06</a:t>
            </a:r>
            <a:r>
              <a:rPr lang="zh-CN" altLang="en-US" sz="2000" dirty="0" smtClean="0"/>
              <a:t>班）</a:t>
            </a:r>
            <a:endParaRPr lang="zh-CN" altLang="en-US" sz="2000" dirty="0"/>
          </a:p>
          <a:p>
            <a:pPr algn="l"/>
            <a:r>
              <a:rPr lang="zh-CN" altLang="en-US" sz="2000" dirty="0"/>
              <a:t>主讲教师：辛国栋</a:t>
            </a:r>
            <a:endParaRPr lang="zh-CN" altLang="en-US" sz="2000" dirty="0"/>
          </a:p>
          <a:p>
            <a:pPr algn="l"/>
            <a:r>
              <a:rPr lang="en-US" altLang="zh-CN" sz="2000" dirty="0"/>
              <a:t>Email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gdxin@hit.edu.cn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引例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问题提出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某项目中，</a:t>
            </a:r>
            <a:r>
              <a:rPr lang="zh-CN" altLang="en-US" dirty="0" smtClean="0">
                <a:solidFill>
                  <a:srgbClr val="0000FF"/>
                </a:solidFill>
              </a:rPr>
              <a:t>甲方提供的 </a:t>
            </a:r>
            <a:r>
              <a:rPr lang="en-US" altLang="zh-CN" dirty="0" smtClean="0">
                <a:solidFill>
                  <a:srgbClr val="0000FF"/>
                </a:solidFill>
              </a:rPr>
              <a:t>jar </a:t>
            </a:r>
            <a:r>
              <a:rPr lang="zh-CN" altLang="en-US" dirty="0" smtClean="0">
                <a:solidFill>
                  <a:srgbClr val="0000FF"/>
                </a:solidFill>
              </a:rPr>
              <a:t>包</a:t>
            </a:r>
            <a:r>
              <a:rPr lang="zh-CN" altLang="en-US" dirty="0" smtClean="0"/>
              <a:t>中有一个 </a:t>
            </a:r>
            <a:r>
              <a:rPr lang="en-US" altLang="zh-CN" dirty="0" smtClean="0"/>
              <a:t>Adaptee </a:t>
            </a:r>
            <a:r>
              <a:rPr lang="zh-CN" altLang="en-US" dirty="0" smtClean="0"/>
              <a:t>的类，该类有一个返回值为</a:t>
            </a:r>
            <a:r>
              <a:rPr lang="en-US" altLang="zh-CN" dirty="0" smtClean="0"/>
              <a:t>void </a:t>
            </a:r>
            <a:r>
              <a:rPr lang="zh-CN" altLang="en-US" dirty="0" smtClean="0"/>
              <a:t>的方法 </a:t>
            </a:r>
            <a:r>
              <a:rPr lang="en-US" altLang="zh-CN" dirty="0" smtClean="0"/>
              <a:t>operation1()</a:t>
            </a:r>
            <a:r>
              <a:rPr lang="zh-CN" altLang="en-US" dirty="0" smtClean="0"/>
              <a:t>，如下类图所示：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然而在</a:t>
            </a:r>
            <a:r>
              <a:rPr lang="zh-CN" altLang="en-US" dirty="0" smtClean="0">
                <a:solidFill>
                  <a:srgbClr val="0000FF"/>
                </a:solidFill>
              </a:rPr>
              <a:t>使用该类的过程中，发现功能不足</a:t>
            </a:r>
            <a:r>
              <a:rPr lang="zh-CN" altLang="en-US" dirty="0" smtClean="0"/>
              <a:t>。该类还应该提供一个</a:t>
            </a:r>
            <a:r>
              <a:rPr lang="en-US" altLang="zh-CN" dirty="0" smtClean="0"/>
              <a:t>operation2()</a:t>
            </a:r>
            <a:r>
              <a:rPr lang="zh-CN" altLang="en-US" dirty="0"/>
              <a:t>才能满足</a:t>
            </a:r>
            <a:r>
              <a:rPr lang="zh-CN" altLang="en-US" dirty="0" smtClean="0"/>
              <a:t>使用要求</a:t>
            </a:r>
            <a:r>
              <a:rPr lang="zh-CN" altLang="en-US" dirty="0"/>
              <a:t>。怎样解决该问题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4162830" y="3015734"/>
            <a:ext cx="3090602" cy="1067824"/>
            <a:chOff x="1872" y="1636"/>
            <a:chExt cx="1632" cy="448"/>
          </a:xfrm>
          <a:solidFill>
            <a:schemeClr val="bg1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90"/>
              <a:ext cx="1632" cy="19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引例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在类 </a:t>
            </a:r>
            <a:r>
              <a:rPr lang="en-US" altLang="zh-CN" dirty="0" err="1" smtClean="0">
                <a:solidFill>
                  <a:srgbClr val="0000FF"/>
                </a:solidFill>
              </a:rPr>
              <a:t>Adaptee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中添加方法 </a:t>
            </a:r>
            <a:r>
              <a:rPr lang="en-US" altLang="zh-CN" dirty="0" smtClean="0">
                <a:solidFill>
                  <a:srgbClr val="0000FF"/>
                </a:solidFill>
              </a:rPr>
              <a:t>operation2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/>
              <a:t>Adaptee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类没有源代码，咱们</a:t>
            </a:r>
            <a:r>
              <a:rPr lang="zh-CN" altLang="en-US" dirty="0" smtClean="0">
                <a:solidFill>
                  <a:srgbClr val="0000FF"/>
                </a:solidFill>
              </a:rPr>
              <a:t>没办法修改甲方给的 </a:t>
            </a:r>
            <a:r>
              <a:rPr lang="en-US" altLang="zh-CN" dirty="0" smtClean="0">
                <a:solidFill>
                  <a:srgbClr val="0000FF"/>
                </a:solidFill>
              </a:rPr>
              <a:t>jar </a:t>
            </a:r>
            <a:r>
              <a:rPr lang="zh-CN" altLang="en-US" dirty="0" smtClean="0">
                <a:solidFill>
                  <a:srgbClr val="0000FF"/>
                </a:solidFill>
              </a:rPr>
              <a:t>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即便有</a:t>
            </a:r>
            <a:r>
              <a:rPr lang="zh-CN" altLang="en-US" dirty="0"/>
              <a:t>源代码</a:t>
            </a:r>
            <a:r>
              <a:rPr lang="zh-CN" altLang="en-US" dirty="0" smtClean="0"/>
              <a:t>，直接在已发布的类中添加方法，也</a:t>
            </a:r>
            <a:r>
              <a:rPr lang="zh-CN" altLang="en-US" dirty="0"/>
              <a:t>不是一个好的做法。</a:t>
            </a:r>
            <a:r>
              <a:rPr lang="zh-CN" altLang="en-US" dirty="0">
                <a:solidFill>
                  <a:srgbClr val="0000FF"/>
                </a:solidFill>
              </a:rPr>
              <a:t>修改一个类需要重新编译，可能引起一些新</a:t>
            </a: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sz="1100" dirty="0" smtClean="0"/>
          </a:p>
          <a:p>
            <a:pPr lvl="1"/>
            <a:r>
              <a:rPr lang="zh-CN" altLang="en-US" dirty="0" smtClean="0"/>
              <a:t>因此，如果 </a:t>
            </a:r>
            <a:r>
              <a:rPr lang="en-US" altLang="zh-CN" dirty="0" err="1" smtClean="0"/>
              <a:t>Adaptee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</a:t>
            </a:r>
            <a:r>
              <a:rPr lang="zh-CN" altLang="en-US" dirty="0"/>
              <a:t>已经被其它应用程序使用</a:t>
            </a:r>
            <a:r>
              <a:rPr lang="zh-CN" altLang="en-US" dirty="0" smtClean="0"/>
              <a:t>，也</a:t>
            </a:r>
            <a:r>
              <a:rPr lang="zh-CN" altLang="en-US" dirty="0"/>
              <a:t>要</a:t>
            </a:r>
            <a:r>
              <a:rPr lang="zh-CN" altLang="en-US" dirty="0">
                <a:solidFill>
                  <a:srgbClr val="0000FF"/>
                </a:solidFill>
              </a:rPr>
              <a:t>考虑改变之后的副作用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8522" y="3868492"/>
            <a:ext cx="2088827" cy="3698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Report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8522" y="4546156"/>
            <a:ext cx="2088827" cy="55399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printReport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formatReport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448522" y="4238379"/>
            <a:ext cx="2088827" cy="30777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square" lIns="18000" t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-contents: String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2875" y="3838854"/>
            <a:ext cx="5680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该类有两个职责：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formatReport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printReport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2875" y="4746795"/>
            <a:ext cx="7518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如果改变了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formatReport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代码，非常可能导致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printReport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代码崩溃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97731" y="4100464"/>
            <a:ext cx="2061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面向对象设计原则：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SRP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，已经讨论过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145309" y="3656982"/>
            <a:ext cx="10206182" cy="165330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1.3 </a:t>
            </a:r>
            <a:r>
              <a:rPr lang="zh-CN" altLang="en-US" sz="3600" dirty="0"/>
              <a:t>引</a:t>
            </a:r>
            <a:r>
              <a:rPr lang="zh-CN" altLang="en-US" sz="3600" dirty="0" smtClean="0"/>
              <a:t>例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解决方案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0000FF"/>
                </a:solidFill>
              </a:rPr>
              <a:t>新建一个子类 </a:t>
            </a:r>
            <a:r>
              <a:rPr lang="en-US" altLang="zh-CN" dirty="0" smtClean="0">
                <a:solidFill>
                  <a:srgbClr val="0000FF"/>
                </a:solidFill>
              </a:rPr>
              <a:t>Adapter </a:t>
            </a:r>
            <a:r>
              <a:rPr lang="zh-CN" altLang="en-US" dirty="0" smtClean="0">
                <a:solidFill>
                  <a:srgbClr val="0000FF"/>
                </a:solidFill>
              </a:rPr>
              <a:t>继承 </a:t>
            </a:r>
            <a:r>
              <a:rPr lang="en-US" altLang="zh-CN" dirty="0" smtClean="0">
                <a:solidFill>
                  <a:srgbClr val="0000FF"/>
                </a:solidFill>
              </a:rPr>
              <a:t>Adaptee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并在该子类中</a:t>
            </a:r>
            <a:r>
              <a:rPr lang="zh-CN" altLang="en-US" dirty="0" smtClean="0">
                <a:solidFill>
                  <a:srgbClr val="0000FF"/>
                </a:solidFill>
              </a:rPr>
              <a:t>添加 </a:t>
            </a:r>
            <a:r>
              <a:rPr lang="en-US" altLang="zh-CN" dirty="0" smtClean="0">
                <a:solidFill>
                  <a:srgbClr val="0000FF"/>
                </a:solidFill>
              </a:rPr>
              <a:t>operation2</a:t>
            </a:r>
            <a:r>
              <a:rPr lang="en-US" altLang="zh-CN" dirty="0" smtClean="0">
                <a:solidFill>
                  <a:srgbClr val="0000FF"/>
                </a:solidFill>
              </a:rPr>
              <a:t>() </a:t>
            </a:r>
            <a:r>
              <a:rPr lang="zh-CN" altLang="en-US" dirty="0" smtClean="0">
                <a:solidFill>
                  <a:srgbClr val="0000FF"/>
                </a:solidFill>
              </a:rPr>
              <a:t>方法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1273122" y="2622606"/>
            <a:ext cx="2488160" cy="1051138"/>
            <a:chOff x="1872" y="1636"/>
            <a:chExt cx="1632" cy="441"/>
          </a:xfrm>
          <a:solidFill>
            <a:srgbClr val="CCFFCC"/>
          </a:solidFill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1273122" y="4184693"/>
            <a:ext cx="2488160" cy="955794"/>
            <a:chOff x="1872" y="1636"/>
            <a:chExt cx="1632" cy="401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2422962" y="3688896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直接连接符 14"/>
          <p:cNvCxnSpPr>
            <a:stCxn id="13" idx="3"/>
            <a:endCxn id="11" idx="0"/>
          </p:cNvCxnSpPr>
          <p:nvPr/>
        </p:nvCxnSpPr>
        <p:spPr>
          <a:xfrm>
            <a:off x="2517202" y="3880397"/>
            <a:ext cx="0" cy="3043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62401" y="2654412"/>
            <a:ext cx="7482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这样甲方提供的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就成了一个接口。超类不会知道任何的子类信息，因此不会有任何修改，满足实际情况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25028" y="3286013"/>
            <a:ext cx="748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拥有继承自超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operation1()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方法，和自身新增的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operation2()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7738" y="5454996"/>
            <a:ext cx="10634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是一种传统的通过继承增加功能的方法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。能够解决当前问题，但这种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设计不利于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扩展：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果子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在父类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声明，则无法在以父类定义的对象中使用该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方法，不满足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LSP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62401" y="4369416"/>
            <a:ext cx="7610763" cy="646331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Adapter();  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以接口声明对象，具体类实例化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adaptee.operation2();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错误，无法获取超类中未声明的方法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9" grpId="0"/>
      <p:bldP spid="19" grpId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引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如何避免解决方案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中出现的问题讨论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25" name="Group 45"/>
          <p:cNvGrpSpPr/>
          <p:nvPr/>
        </p:nvGrpSpPr>
        <p:grpSpPr bwMode="auto">
          <a:xfrm>
            <a:off x="1210990" y="1851535"/>
            <a:ext cx="2488160" cy="1051138"/>
            <a:chOff x="1872" y="1636"/>
            <a:chExt cx="1632" cy="441"/>
          </a:xfrm>
          <a:solidFill>
            <a:srgbClr val="CCFFCC"/>
          </a:solidFill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45"/>
          <p:cNvGrpSpPr/>
          <p:nvPr/>
        </p:nvGrpSpPr>
        <p:grpSpPr bwMode="auto">
          <a:xfrm>
            <a:off x="1210990" y="3413622"/>
            <a:ext cx="2488160" cy="955794"/>
            <a:chOff x="1872" y="1636"/>
            <a:chExt cx="1632" cy="401"/>
          </a:xfrm>
          <a:noFill/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等腰三角形 36"/>
          <p:cNvSpPr/>
          <p:nvPr/>
        </p:nvSpPr>
        <p:spPr bwMode="auto">
          <a:xfrm>
            <a:off x="2360830" y="2917825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直接连接符 37"/>
          <p:cNvCxnSpPr>
            <a:stCxn id="37" idx="3"/>
            <a:endCxn id="35" idx="0"/>
          </p:cNvCxnSpPr>
          <p:nvPr/>
        </p:nvCxnSpPr>
        <p:spPr>
          <a:xfrm>
            <a:off x="2455070" y="3109326"/>
            <a:ext cx="0" cy="3043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47738" y="4720911"/>
            <a:ext cx="10634663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ts val="67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LSP 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</a:t>
            </a:r>
            <a:r>
              <a:rPr lang="zh-CN" altLang="en-US" sz="2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父类中没有</a:t>
            </a:r>
            <a:r>
              <a:rPr lang="zh-CN" altLang="en-US" sz="2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2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operation2</a:t>
            </a:r>
            <a:r>
              <a:rPr lang="en-US" altLang="zh-CN" sz="2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ts val="67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我们是否可以给子类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加个父类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3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换个父类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71637" y="1851535"/>
            <a:ext cx="7610763" cy="646331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new Adapter();  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以接口声明对象，具体类实例化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adaptee.operation2(); 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错误，无法获取超类中未声明的方法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3-</a:t>
            </a:r>
            <a:r>
              <a:rPr lang="zh-CN" altLang="en-US" dirty="0" smtClean="0"/>
              <a:t>类适配器模式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解决</a:t>
            </a:r>
            <a:r>
              <a:rPr lang="zh-CN" altLang="en-US" dirty="0">
                <a:solidFill>
                  <a:srgbClr val="0000FF"/>
                </a:solidFill>
              </a:rPr>
              <a:t>方案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新增父类</a:t>
            </a:r>
            <a:r>
              <a:rPr lang="zh-CN" altLang="en-US" dirty="0" smtClean="0">
                <a:solidFill>
                  <a:srgbClr val="FF0000"/>
                </a:solidFill>
              </a:rPr>
              <a:t>。并且</a:t>
            </a:r>
            <a:r>
              <a:rPr lang="zh-CN" altLang="en-US" dirty="0" smtClean="0">
                <a:solidFill>
                  <a:srgbClr val="0000FF"/>
                </a:solidFill>
              </a:rPr>
              <a:t>在</a:t>
            </a:r>
            <a:r>
              <a:rPr lang="zh-CN" altLang="en-US" dirty="0" smtClean="0">
                <a:solidFill>
                  <a:srgbClr val="0000FF"/>
                </a:solidFill>
              </a:rPr>
              <a:t>父类中提供所有方法的声明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以</a:t>
            </a:r>
            <a:r>
              <a:rPr lang="zh-CN" altLang="en-US" dirty="0" smtClean="0">
                <a:solidFill>
                  <a:srgbClr val="0000FF"/>
                </a:solidFill>
              </a:rPr>
              <a:t>满足</a:t>
            </a:r>
            <a:r>
              <a:rPr lang="en-US" altLang="zh-CN" dirty="0" smtClean="0">
                <a:solidFill>
                  <a:srgbClr val="0000FF"/>
                </a:solidFill>
              </a:rPr>
              <a:t>LSP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8259933" y="3212536"/>
            <a:ext cx="2488160" cy="1051138"/>
            <a:chOff x="1872" y="1636"/>
            <a:chExt cx="1632" cy="441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5585718" y="4806446"/>
            <a:ext cx="5162375" cy="955794"/>
            <a:chOff x="1872" y="1636"/>
            <a:chExt cx="1632" cy="401"/>
          </a:xfrm>
          <a:solidFill>
            <a:srgbClr val="CCFFCC"/>
          </a:solidFill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9409773" y="4278826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>
            <a:off x="9504013" y="4470327"/>
            <a:ext cx="0" cy="33611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585718" y="3644359"/>
            <a:ext cx="2488160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5585718" y="2895036"/>
            <a:ext cx="2488160" cy="563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585718" y="3463211"/>
            <a:ext cx="2488160" cy="183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 bwMode="auto">
          <a:xfrm>
            <a:off x="6685682" y="4278826"/>
            <a:ext cx="188480" cy="191501"/>
          </a:xfrm>
          <a:prstGeom prst="triangle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>
            <a:stCxn id="22" idx="3"/>
          </p:cNvCxnSpPr>
          <p:nvPr/>
        </p:nvCxnSpPr>
        <p:spPr>
          <a:xfrm flipH="1">
            <a:off x="6775677" y="4470327"/>
            <a:ext cx="4245" cy="33611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663087" y="5860822"/>
            <a:ext cx="5718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这种方式称为：类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71191" y="27911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原接口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27053" y="2410898"/>
            <a:ext cx="3395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新接口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用户使用该接口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5"/>
          <p:cNvGrpSpPr/>
          <p:nvPr/>
        </p:nvGrpSpPr>
        <p:grpSpPr bwMode="auto">
          <a:xfrm>
            <a:off x="1392309" y="3053832"/>
            <a:ext cx="2488160" cy="1051138"/>
            <a:chOff x="1872" y="1636"/>
            <a:chExt cx="1632" cy="441"/>
          </a:xfrm>
          <a:noFill/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45"/>
          <p:cNvGrpSpPr/>
          <p:nvPr/>
        </p:nvGrpSpPr>
        <p:grpSpPr bwMode="auto">
          <a:xfrm>
            <a:off x="1392309" y="4615919"/>
            <a:ext cx="2488160" cy="955794"/>
            <a:chOff x="1872" y="1636"/>
            <a:chExt cx="1632" cy="401"/>
          </a:xfrm>
          <a:noFill/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等腰三角形 36"/>
          <p:cNvSpPr/>
          <p:nvPr/>
        </p:nvSpPr>
        <p:spPr bwMode="auto">
          <a:xfrm>
            <a:off x="2542149" y="4120122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直接连接符 37"/>
          <p:cNvCxnSpPr>
            <a:stCxn id="37" idx="3"/>
            <a:endCxn id="35" idx="0"/>
          </p:cNvCxnSpPr>
          <p:nvPr/>
        </p:nvCxnSpPr>
        <p:spPr>
          <a:xfrm>
            <a:off x="2636389" y="4311623"/>
            <a:ext cx="0" cy="3043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 bwMode="auto">
          <a:xfrm>
            <a:off x="4213030" y="4126206"/>
            <a:ext cx="561975" cy="289598"/>
          </a:xfrm>
          <a:prstGeom prst="rightArrow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22" grpId="0" animBg="1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：类适配器模式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3704764" y="2389663"/>
            <a:ext cx="2488160" cy="1051138"/>
            <a:chOff x="1872" y="1636"/>
            <a:chExt cx="1632" cy="441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1030549" y="3827925"/>
            <a:ext cx="5162375" cy="955794"/>
            <a:chOff x="1872" y="1636"/>
            <a:chExt cx="1632" cy="401"/>
          </a:xfrm>
          <a:solidFill>
            <a:srgbClr val="CCFFCC"/>
          </a:solidFill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4854604" y="3455953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/>
          <p:cNvCxnSpPr>
            <a:stCxn id="13" idx="3"/>
          </p:cNvCxnSpPr>
          <p:nvPr/>
        </p:nvCxnSpPr>
        <p:spPr>
          <a:xfrm>
            <a:off x="4948844" y="3647454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030549" y="2821486"/>
            <a:ext cx="2488160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1030549" y="2072163"/>
            <a:ext cx="2488160" cy="563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endParaRPr lang="en-US" altLang="zh-CN" sz="200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030549" y="2640338"/>
            <a:ext cx="2488160" cy="183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 bwMode="auto">
          <a:xfrm>
            <a:off x="2130513" y="3455953"/>
            <a:ext cx="188480" cy="191501"/>
          </a:xfrm>
          <a:prstGeom prst="triangle">
            <a:avLst/>
          </a:prstGeom>
          <a:solidFill>
            <a:srgbClr val="CCFFCC"/>
          </a:solidFill>
          <a:ln w="12700">
            <a:solidFill>
              <a:schemeClr val="tx1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>
            <a:stCxn id="22" idx="3"/>
          </p:cNvCxnSpPr>
          <p:nvPr/>
        </p:nvCxnSpPr>
        <p:spPr>
          <a:xfrm>
            <a:off x="2224753" y="3647454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512273" y="3093576"/>
            <a:ext cx="5179001" cy="1200329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 = new Adapter(); 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adapter.operation1();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继承而来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adapter.operation2(); 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2273" y="2152980"/>
            <a:ext cx="5179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没有多继承，只能用接口</a:t>
            </a:r>
            <a:r>
              <a:rPr lang="en-US" altLang="zh-CN" sz="2000" dirty="0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  <a:r>
              <a:rPr lang="zh-CN" altLang="en-US" sz="2000" dirty="0" smtClean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实现类适配器模式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0947" y="484562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16022" y="19683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原接口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8441" y="1638294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新接口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用户使用该接口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7738" y="5476980"/>
            <a:ext cx="10743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Adapter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类需要实现所有的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。但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operation1()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是尽管没有显示，但根据继承的原理，该方法自动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因此只需要实现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operation2()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7" grpId="1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解决方案</a:t>
            </a:r>
            <a:r>
              <a:rPr lang="en-US" altLang="zh-CN" dirty="0"/>
              <a:t>3</a:t>
            </a:r>
            <a:r>
              <a:rPr lang="zh-CN" altLang="en-US" dirty="0"/>
              <a:t>：类适配器模式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4028753" y="2200413"/>
            <a:ext cx="2488160" cy="1051138"/>
            <a:chOff x="1872" y="1636"/>
            <a:chExt cx="1632" cy="441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827348" y="3607269"/>
            <a:ext cx="5689565" cy="955794"/>
            <a:chOff x="1872" y="1636"/>
            <a:chExt cx="1632" cy="401"/>
          </a:xfrm>
          <a:solidFill>
            <a:srgbClr val="CCFFCC"/>
          </a:solidFill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872" y="1791"/>
              <a:ext cx="1632" cy="7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4995745" y="3241743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93987" y="3426798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827349" y="2600830"/>
            <a:ext cx="2488160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27349" y="1851507"/>
            <a:ext cx="2488160" cy="563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27349" y="2419682"/>
            <a:ext cx="2488160" cy="18353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 bwMode="auto">
          <a:xfrm>
            <a:off x="1927313" y="3235297"/>
            <a:ext cx="188480" cy="191501"/>
          </a:xfrm>
          <a:prstGeom prst="triangle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直接连接符 18"/>
          <p:cNvCxnSpPr>
            <a:stCxn id="18" idx="3"/>
          </p:cNvCxnSpPr>
          <p:nvPr/>
        </p:nvCxnSpPr>
        <p:spPr>
          <a:xfrm>
            <a:off x="2021553" y="3426798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34251" y="17775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5241" y="1417753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新接口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用户使用该接口来实现，也相当于父类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676569" y="1928112"/>
            <a:ext cx="5181601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原接口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"operation1"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6676569" y="3407979"/>
            <a:ext cx="5181601" cy="11374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1600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</a:t>
            </a:r>
            <a:r>
              <a:rPr lang="zh-CN" altLang="zh-CN" sz="1600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775241" y="4775756"/>
            <a:ext cx="5741673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适配器类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写代码实现此方法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"operation2"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676570" y="4782434"/>
            <a:ext cx="5181601" cy="181588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adp</a:t>
            </a:r>
            <a:r>
              <a:rPr lang="en-US" altLang="zh-CN" sz="16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Adapter();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.operation1();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.operation2();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解决方案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：对象适配器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rgbClr val="0000FF"/>
                </a:solidFill>
              </a:rPr>
              <a:t>解决方案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换个</a:t>
            </a:r>
            <a:r>
              <a:rPr lang="zh-CN" altLang="en-US" dirty="0" smtClean="0">
                <a:solidFill>
                  <a:srgbClr val="FF0000"/>
                </a:solidFill>
              </a:rPr>
              <a:t>父</a:t>
            </a:r>
            <a:r>
              <a:rPr lang="zh-CN" altLang="en-US" dirty="0">
                <a:solidFill>
                  <a:srgbClr val="FF0000"/>
                </a:solidFill>
              </a:rPr>
              <a:t>类。</a:t>
            </a:r>
            <a:r>
              <a:rPr lang="zh-CN" altLang="en-US" dirty="0"/>
              <a:t>适配器</a:t>
            </a:r>
            <a:r>
              <a:rPr lang="zh-CN" altLang="en-US" dirty="0" smtClean="0"/>
              <a:t>类 </a:t>
            </a:r>
            <a:r>
              <a:rPr lang="en-US" altLang="zh-CN" dirty="0" smtClean="0"/>
              <a:t>Adapter </a:t>
            </a:r>
            <a:r>
              <a:rPr lang="zh-CN" altLang="en-US" dirty="0" smtClean="0"/>
              <a:t>不再继承 </a:t>
            </a:r>
            <a:r>
              <a:rPr lang="en-US" altLang="zh-CN" dirty="0" err="1" smtClean="0"/>
              <a:t>Adaptee</a:t>
            </a:r>
            <a:r>
              <a:rPr lang="zh-CN" altLang="en-US" dirty="0" smtClean="0"/>
              <a:t>，而是</a:t>
            </a:r>
            <a:r>
              <a:rPr lang="zh-CN" altLang="en-US" dirty="0" smtClean="0">
                <a:solidFill>
                  <a:srgbClr val="0000FF"/>
                </a:solidFill>
              </a:rPr>
              <a:t>实现新建的</a:t>
            </a:r>
            <a:r>
              <a:rPr lang="en-US" altLang="zh-CN" dirty="0" smtClean="0">
                <a:solidFill>
                  <a:srgbClr val="0000FF"/>
                </a:solidFill>
              </a:rPr>
              <a:t>Target</a:t>
            </a:r>
            <a:r>
              <a:rPr lang="zh-CN" altLang="en-US" dirty="0" smtClean="0">
                <a:solidFill>
                  <a:srgbClr val="0000FF"/>
                </a:solidFill>
              </a:rPr>
              <a:t>接口，并聚合原接口。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5" name="Group 45"/>
          <p:cNvGrpSpPr/>
          <p:nvPr/>
        </p:nvGrpSpPr>
        <p:grpSpPr bwMode="auto">
          <a:xfrm>
            <a:off x="971395" y="2966040"/>
            <a:ext cx="2488160" cy="1051138"/>
            <a:chOff x="1872" y="1636"/>
            <a:chExt cx="1632" cy="441"/>
          </a:xfrm>
          <a:noFill/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 bwMode="auto">
          <a:xfrm>
            <a:off x="971395" y="4528127"/>
            <a:ext cx="2488160" cy="955794"/>
            <a:chOff x="1872" y="1636"/>
            <a:chExt cx="1632" cy="401"/>
          </a:xfrm>
          <a:noFill/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等腰三角形 12"/>
          <p:cNvSpPr/>
          <p:nvPr/>
        </p:nvSpPr>
        <p:spPr bwMode="auto">
          <a:xfrm>
            <a:off x="2121235" y="4032330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/>
          <p:cNvCxnSpPr>
            <a:stCxn id="13" idx="3"/>
            <a:endCxn id="11" idx="0"/>
          </p:cNvCxnSpPr>
          <p:nvPr/>
        </p:nvCxnSpPr>
        <p:spPr>
          <a:xfrm>
            <a:off x="2215475" y="4223831"/>
            <a:ext cx="0" cy="3043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5"/>
          <p:cNvGrpSpPr/>
          <p:nvPr/>
        </p:nvGrpSpPr>
        <p:grpSpPr bwMode="auto">
          <a:xfrm>
            <a:off x="7969605" y="3133454"/>
            <a:ext cx="2488160" cy="1051138"/>
            <a:chOff x="1872" y="1636"/>
            <a:chExt cx="1632" cy="441"/>
          </a:xfrm>
          <a:noFill/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5295390" y="5298528"/>
            <a:ext cx="5162375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operation1():void</a:t>
            </a:r>
            <a:endParaRPr lang="en-US" altLang="zh-CN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295390" y="4571716"/>
            <a:ext cx="5162375" cy="36944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Adapter 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295390" y="4945930"/>
            <a:ext cx="5162375" cy="35259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Adaptee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216175" y="4184592"/>
            <a:ext cx="0" cy="180471"/>
          </a:xfrm>
          <a:prstGeom prst="line">
            <a:avLst/>
          </a:prstGeom>
          <a:ln w="1905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295390" y="3565277"/>
            <a:ext cx="2488160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95390" y="2815954"/>
            <a:ext cx="2488160" cy="5632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295390" y="3384129"/>
            <a:ext cx="2488160" cy="18353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6395354" y="4199744"/>
            <a:ext cx="188480" cy="191501"/>
          </a:xfrm>
          <a:prstGeom prst="triangle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接连接符 29"/>
          <p:cNvCxnSpPr>
            <a:stCxn id="29" idx="3"/>
          </p:cNvCxnSpPr>
          <p:nvPr/>
        </p:nvCxnSpPr>
        <p:spPr>
          <a:xfrm>
            <a:off x="6489594" y="4391245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72686" y="273494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原接口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9111268" y="4365063"/>
            <a:ext cx="198437" cy="198438"/>
          </a:xfrm>
          <a:prstGeom prst="diamond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071547" y="4075465"/>
            <a:ext cx="561975" cy="289598"/>
          </a:xfrm>
          <a:prstGeom prst="rightArrow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999" y="6035847"/>
            <a:ext cx="5261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这种方式称为：对象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解决方案</a:t>
            </a:r>
            <a:r>
              <a:rPr lang="en-US" altLang="zh-CN" dirty="0"/>
              <a:t>4</a:t>
            </a:r>
            <a:r>
              <a:rPr lang="zh-CN" altLang="en-US" dirty="0"/>
              <a:t>：对象适配器模式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6" name="Group 45"/>
          <p:cNvGrpSpPr/>
          <p:nvPr/>
        </p:nvGrpSpPr>
        <p:grpSpPr bwMode="auto">
          <a:xfrm>
            <a:off x="6420205" y="2351728"/>
            <a:ext cx="2488160" cy="1051138"/>
            <a:chOff x="1872" y="1636"/>
            <a:chExt cx="1632" cy="441"/>
          </a:xfrm>
          <a:noFill/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745990" y="4834302"/>
            <a:ext cx="5162375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operation1():void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745990" y="4107490"/>
            <a:ext cx="5162375" cy="36944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Adapter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745990" y="4481704"/>
            <a:ext cx="5162375" cy="35259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17" idx="2"/>
            <a:endCxn id="32" idx="0"/>
          </p:cNvCxnSpPr>
          <p:nvPr/>
        </p:nvCxnSpPr>
        <p:spPr>
          <a:xfrm>
            <a:off x="7664285" y="3402866"/>
            <a:ext cx="11524" cy="485800"/>
          </a:xfrm>
          <a:prstGeom prst="line">
            <a:avLst/>
          </a:prstGeom>
          <a:ln w="1905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745990" y="3101051"/>
            <a:ext cx="2488160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745990" y="2351728"/>
            <a:ext cx="2488160" cy="5632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endParaRPr lang="en-US" altLang="zh-CN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745990" y="2919903"/>
            <a:ext cx="2488160" cy="18353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4845954" y="3735518"/>
            <a:ext cx="188480" cy="191501"/>
          </a:xfrm>
          <a:prstGeom prst="triangle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直接连接符 29"/>
          <p:cNvCxnSpPr>
            <a:stCxn id="29" idx="3"/>
          </p:cNvCxnSpPr>
          <p:nvPr/>
        </p:nvCxnSpPr>
        <p:spPr>
          <a:xfrm>
            <a:off x="4940194" y="3927019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25703" y="191134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7576590" y="3888666"/>
            <a:ext cx="198437" cy="198438"/>
          </a:xfrm>
          <a:prstGeom prst="diamond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76441" y="3539101"/>
            <a:ext cx="2667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原接口聚合到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828675" y="4853688"/>
            <a:ext cx="239818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adaptee.operation1()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631690" y="4926142"/>
            <a:ext cx="208000" cy="19364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3" name="直接连接符 42"/>
          <p:cNvCxnSpPr>
            <a:stCxn id="39" idx="2"/>
            <a:endCxn id="37" idx="3"/>
          </p:cNvCxnSpPr>
          <p:nvPr/>
        </p:nvCxnSpPr>
        <p:spPr>
          <a:xfrm flipH="1">
            <a:off x="3226855" y="5022965"/>
            <a:ext cx="404835" cy="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503958" y="5555077"/>
            <a:ext cx="2057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对象适配器模式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6081" y="1623073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ts val="1000"/>
              </a:spcBef>
              <a:spcAft>
                <a:spcPct val="0"/>
              </a:spcAft>
            </a:pP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此方案满足</a:t>
            </a:r>
            <a:r>
              <a:rPr lang="en-US" altLang="zh-CN" sz="28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LSP</a:t>
            </a:r>
            <a:endParaRPr lang="en-US" altLang="zh-CN" sz="28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38246" y="1904240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新接口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用户使用该接口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解决方案</a:t>
            </a:r>
            <a:r>
              <a:rPr lang="en-US" altLang="zh-CN" dirty="0"/>
              <a:t>4</a:t>
            </a:r>
            <a:r>
              <a:rPr lang="zh-CN" altLang="en-US" dirty="0"/>
              <a:t>：对象适配器模式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11300"/>
            <a:ext cx="5524500" cy="4733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适配器类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adaptee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Adapter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Adaptee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adaptee)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adaptee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adaptee;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adaptee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.operation1();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operation2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写代码实现此方法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"operation2"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89700" y="4312180"/>
            <a:ext cx="5092699" cy="19330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 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Adapter(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Adaptee());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.operation1();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.operation2();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09600" y="3860800"/>
            <a:ext cx="5524500" cy="863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49" y="1417638"/>
            <a:ext cx="5086349" cy="27986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23</a:t>
            </a:r>
            <a:r>
              <a:rPr lang="zh-CN" altLang="en-US" dirty="0" smtClean="0"/>
              <a:t>种模式按组件</a:t>
            </a:r>
            <a:r>
              <a:rPr lang="zh-CN" altLang="en-US" dirty="0"/>
              <a:t>的生命周期</a:t>
            </a:r>
            <a:r>
              <a:rPr lang="zh-CN" altLang="en-US" dirty="0" smtClean="0"/>
              <a:t>进行分类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586411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组件的定义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22626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组件的创建</a:t>
            </a:r>
            <a:endParaRPr lang="zh-CN" altLang="en-US" sz="20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8841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组件的服役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5056" y="3253264"/>
            <a:ext cx="1704340" cy="1112520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组件的销毁</a:t>
            </a: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33626" y="3692684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132376" y="3693319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8876211" y="3692684"/>
            <a:ext cx="806450" cy="23304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0751" y="1724297"/>
            <a:ext cx="3917950" cy="703467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创建型模式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种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ctr">
              <a:defRPr/>
            </a:pP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（Creational Patterns）</a:t>
            </a:r>
            <a:endParaRPr lang="zh-CN" altLang="en-US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037636" y="2526824"/>
            <a:ext cx="260350" cy="618490"/>
          </a:xfrm>
          <a:prstGeom prst="down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9080" y="5235098"/>
            <a:ext cx="3588475" cy="678021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结构型模式</a:t>
            </a:r>
            <a:r>
              <a:rPr lang="en-US" altLang="zh-CN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种</a:t>
            </a:r>
            <a:endParaRPr lang="en-US" altLang="zh-CN" sz="24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  <a:p>
            <a:pPr algn="ctr">
              <a:defRPr/>
            </a:pPr>
            <a:r>
              <a:rPr lang="zh-CN" altLang="en-US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  <a:sym typeface="+mn-ea"/>
              </a:rPr>
              <a:t>（Structural Patterns）</a:t>
            </a:r>
            <a:endParaRPr lang="zh-CN" altLang="en-US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2286181" y="4454684"/>
            <a:ext cx="267970" cy="609600"/>
          </a:xfrm>
          <a:prstGeom prst="up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000" kern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08701" y="1827708"/>
            <a:ext cx="4539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创建型模式是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将对象的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" y="1644472"/>
            <a:ext cx="2621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模式的本质就是解耦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080" y="6018264"/>
            <a:ext cx="4185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解耦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/>
      <p:bldP spid="18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类适配器模式与对象适配器模式对比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Group 45"/>
          <p:cNvGrpSpPr/>
          <p:nvPr/>
        </p:nvGrpSpPr>
        <p:grpSpPr bwMode="auto">
          <a:xfrm>
            <a:off x="3485689" y="1735138"/>
            <a:ext cx="2488160" cy="1051138"/>
            <a:chOff x="1872" y="1636"/>
            <a:chExt cx="1632" cy="441"/>
          </a:xfrm>
          <a:noFill/>
        </p:grpSpPr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811474" y="3173394"/>
            <a:ext cx="5162375" cy="958176"/>
            <a:chOff x="1872" y="1636"/>
            <a:chExt cx="1632" cy="402"/>
          </a:xfrm>
          <a:solidFill>
            <a:srgbClr val="CCFFCC"/>
          </a:solidFill>
        </p:grpSpPr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1872" y="1870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+operation2():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Adapter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72" y="1791"/>
              <a:ext cx="1632" cy="7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等腰三角形 13"/>
          <p:cNvSpPr/>
          <p:nvPr/>
        </p:nvSpPr>
        <p:spPr bwMode="auto">
          <a:xfrm>
            <a:off x="4635529" y="2801428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直接连接符 14"/>
          <p:cNvCxnSpPr>
            <a:stCxn id="14" idx="3"/>
          </p:cNvCxnSpPr>
          <p:nvPr/>
        </p:nvCxnSpPr>
        <p:spPr>
          <a:xfrm>
            <a:off x="4729769" y="2992929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811474" y="2166961"/>
            <a:ext cx="2488160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811474" y="1417638"/>
            <a:ext cx="2488160" cy="563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endParaRPr lang="en-US" altLang="zh-CN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811474" y="1980869"/>
            <a:ext cx="2488160" cy="18847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>
            <a:off x="1911438" y="2801428"/>
            <a:ext cx="188480" cy="191501"/>
          </a:xfrm>
          <a:prstGeom prst="triangle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直接连接符 19"/>
          <p:cNvCxnSpPr>
            <a:stCxn id="19" idx="3"/>
          </p:cNvCxnSpPr>
          <p:nvPr/>
        </p:nvCxnSpPr>
        <p:spPr>
          <a:xfrm>
            <a:off x="2005678" y="2992929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45"/>
          <p:cNvGrpSpPr/>
          <p:nvPr/>
        </p:nvGrpSpPr>
        <p:grpSpPr bwMode="auto">
          <a:xfrm>
            <a:off x="8978234" y="1735138"/>
            <a:ext cx="2488160" cy="1051138"/>
            <a:chOff x="1872" y="1636"/>
            <a:chExt cx="1632" cy="441"/>
          </a:xfrm>
          <a:noFill/>
        </p:grpSpPr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9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+operation1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Adaptee </a:t>
              </a:r>
              <a:endPara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304019" y="3900212"/>
            <a:ext cx="5162375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operation1():void</a:t>
            </a:r>
            <a:endParaRPr lang="en-US" altLang="zh-CN" b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304019" y="3173400"/>
            <a:ext cx="5162375" cy="36944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Adapter 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6304019" y="3542840"/>
            <a:ext cx="5162375" cy="35737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Adaptee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0224804" y="2786276"/>
            <a:ext cx="0" cy="180471"/>
          </a:xfrm>
          <a:prstGeom prst="line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04019" y="2166961"/>
            <a:ext cx="2488160" cy="6463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+operation1():void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+operation2():</a:t>
            </a:r>
            <a:r>
              <a:rPr lang="en-US" altLang="zh-CN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304019" y="1417638"/>
            <a:ext cx="2488160" cy="56323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endParaRPr lang="en-US" altLang="zh-CN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304019" y="1985813"/>
            <a:ext cx="2488160" cy="18353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7403983" y="2801428"/>
            <a:ext cx="188480" cy="191501"/>
          </a:xfrm>
          <a:prstGeom prst="triangle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直接连接符 32"/>
          <p:cNvCxnSpPr>
            <a:stCxn id="32" idx="3"/>
          </p:cNvCxnSpPr>
          <p:nvPr/>
        </p:nvCxnSpPr>
        <p:spPr>
          <a:xfrm>
            <a:off x="7498223" y="2992929"/>
            <a:ext cx="0" cy="18047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22"/>
          <p:cNvSpPr>
            <a:spLocks noChangeArrowheads="1"/>
          </p:cNvSpPr>
          <p:nvPr/>
        </p:nvSpPr>
        <p:spPr bwMode="auto">
          <a:xfrm>
            <a:off x="10119897" y="2966747"/>
            <a:ext cx="198437" cy="198438"/>
          </a:xfrm>
          <a:prstGeom prst="diamond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1473" y="4660376"/>
            <a:ext cx="516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类适配器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r>
              <a:rPr lang="zh-CN" altLang="en-US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定义一个适配器类来实现当前系统的业务接口，同时又继承现有组件库中已经存在的</a:t>
            </a:r>
            <a:r>
              <a:rPr lang="zh-CN" altLang="en-US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04019" y="4660376"/>
            <a:ext cx="527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模式实现方式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现有组件库中已经实现的组件引入适配器类中，该类同时实现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当前系统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的业务接口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1473" y="5650847"/>
            <a:ext cx="5162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允许多继承，因此类适配器模式可以适配多个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不允许多继承，因此只能适配一个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4019" y="5638956"/>
            <a:ext cx="5162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对象适配模式中，可以实现多个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的适配</a:t>
            </a:r>
            <a:endParaRPr lang="zh-CN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适配器模式的应用</a:t>
            </a:r>
            <a:r>
              <a:rPr lang="zh-CN" altLang="en-US" dirty="0"/>
              <a:t>场景</a:t>
            </a:r>
            <a:br>
              <a:rPr lang="en-US" altLang="zh-CN" dirty="0" smtClean="0"/>
            </a:br>
            <a:r>
              <a:rPr lang="en-US" altLang="zh-CN" sz="2800" dirty="0"/>
              <a:t>Application </a:t>
            </a:r>
            <a:r>
              <a:rPr lang="en-US" altLang="zh-CN" sz="2800" dirty="0" smtClean="0"/>
              <a:t>scenarios of Adapter Pattern</a:t>
            </a:r>
            <a:endParaRPr lang="zh-CN" altLang="en-US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封装</a:t>
            </a:r>
            <a:r>
              <a:rPr lang="zh-CN" altLang="en-US" dirty="0"/>
              <a:t>有缺陷的接口设计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875835"/>
          </a:xfrm>
        </p:spPr>
        <p:txBody>
          <a:bodyPr/>
          <a:lstStyle/>
          <a:p>
            <a:r>
              <a:rPr lang="zh-CN" altLang="en-US" sz="2400" dirty="0" smtClean="0"/>
              <a:t>为了</a:t>
            </a:r>
            <a:r>
              <a:rPr lang="zh-CN" altLang="en-US" sz="2400" dirty="0"/>
              <a:t>隔离设计上的缺陷，我们希望对外部系统提供的接口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二次封装，抽象出更好的接口设计，这个时候就可以使用适配器</a:t>
            </a:r>
            <a:r>
              <a:rPr lang="zh-CN" altLang="en-US" sz="2400" dirty="0" smtClean="0"/>
              <a:t>模式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7738" y="2510116"/>
            <a:ext cx="10634662" cy="18158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这个类来自外部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，我们无权修改它的代码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staticFunction1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uglyNamingFunction2() {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tooManyParamsFunction3(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...) {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lowPerformanceFunction4() {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47738" y="4448978"/>
            <a:ext cx="10634662" cy="2062103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使用适配器模式进行重构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ITarget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fucntion3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ParamsWrapperDefinition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paramsWrapper);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封装有缺陷的接口设计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47738" y="1628775"/>
            <a:ext cx="10634662" cy="477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注意：适配器类的命名不一定非得末尾带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Adaptor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CDAdaptor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ITarget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staticFunction1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.uglyNamingFunction2();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fucntion3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ParamsWrapperDefinition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paramsWrapper)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.tooManyParamsFunction3(</a:t>
            </a:r>
            <a:r>
              <a:rPr lang="en-US" altLang="zh-CN" sz="1600" dirty="0" err="1">
                <a:solidFill>
                  <a:srgbClr val="080808"/>
                </a:solidFill>
                <a:latin typeface="Consolas" panose="020B0609020204030204" pitchFamily="49" charset="0"/>
              </a:rPr>
              <a:t>paramsWrapper.getParamA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600" dirty="0" err="1">
                <a:solidFill>
                  <a:srgbClr val="080808"/>
                </a:solidFill>
                <a:latin typeface="Consolas" panose="020B0609020204030204" pitchFamily="49" charset="0"/>
              </a:rPr>
              <a:t>paramsWrapper.getParamB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...reimplent it...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统一</a:t>
            </a:r>
            <a:r>
              <a:rPr lang="zh-CN" altLang="en-US" dirty="0"/>
              <a:t>多个类的接口设计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假设我们的系统要对用户输入的文本内容做敏感词</a:t>
            </a:r>
            <a:r>
              <a:rPr lang="zh-CN" altLang="en-US" dirty="0" smtClean="0"/>
              <a:t>过滤。</a:t>
            </a:r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提高过滤的召回率，我们</a:t>
            </a:r>
            <a:r>
              <a:rPr lang="zh-CN" altLang="en-US" dirty="0" smtClean="0">
                <a:solidFill>
                  <a:srgbClr val="0000FF"/>
                </a:solidFill>
              </a:rPr>
              <a:t>引入了</a:t>
            </a:r>
            <a:r>
              <a:rPr lang="zh-CN" altLang="en-US" dirty="0">
                <a:solidFill>
                  <a:srgbClr val="0000FF"/>
                </a:solidFill>
              </a:rPr>
              <a:t>多款第三方敏感词过滤系统</a:t>
            </a:r>
            <a:r>
              <a:rPr lang="zh-CN" altLang="en-US" dirty="0"/>
              <a:t>，依次对用户输入的内容进行过滤，过滤掉尽可能多的</a:t>
            </a:r>
            <a:r>
              <a:rPr lang="zh-CN" altLang="en-US" dirty="0" smtClean="0"/>
              <a:t>敏感词。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zh-CN" altLang="en-US" dirty="0"/>
              <a:t>，每个系统提供的过滤接口都是不同的。这就意味着我们没法复用一套逻辑来</a:t>
            </a:r>
            <a:r>
              <a:rPr lang="zh-CN" altLang="en-US" dirty="0" smtClean="0"/>
              <a:t>调用各个</a:t>
            </a:r>
            <a:r>
              <a:rPr lang="zh-CN" altLang="en-US" dirty="0"/>
              <a:t>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统一多个类的接口设计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8487" y="1464706"/>
            <a:ext cx="10995025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敏感词过滤系统提供的接口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//text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是原始文本，函数输出用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***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替换敏感词之后的文本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filterSexyWords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... 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filterPoliticalWords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7375" y="3860145"/>
            <a:ext cx="10995025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敏感词过滤系统提供的接口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7375" y="5317609"/>
            <a:ext cx="10972800" cy="1323439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敏感词过滤系统提供的接口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        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统一多个类的接口设计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7375" y="1615440"/>
            <a:ext cx="10972800" cy="44319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未使用适配器模式之前的代码：代码的可测试性、扩展性不好</a:t>
            </a:r>
            <a:br>
              <a:rPr kumimoji="0" lang="zh-CN" altLang="zh-CN" sz="240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sz="240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RiskManagement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ASensitiveWordsFilter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ASensitiveWordsFilter();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BSensitiveWordsFilter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BSensitiveWordsFilter();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CSensitiveWordsFilter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cFilter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CSensitiveWordsFilter();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filterSensitiveWords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.filterSexyWords(text);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maskedText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.filterPoliticalWords(maskedText);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maskedText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bFilter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.filter(maskedText);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maskedText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cFilter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.filter(maskedText,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"***"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统一多个类的接口设计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1" y="1613386"/>
            <a:ext cx="10972800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使用适配器模式进行改造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统一接口定义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829004"/>
            <a:ext cx="10995025" cy="32932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i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b="1" i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按此形式可以设置多个适配器，适配到统一的接口上</a:t>
            </a:r>
            <a:endParaRPr kumimoji="0" lang="en-US" altLang="zh-CN" b="1" i="1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ASensitiveWordsFilterAdaptor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.filterSexyWords(text);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maskedText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.filterPoliticalWords(maskedText);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//...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BSensitiveWordsFilterAdaptor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CSensitiveWordsFilterAdaptor...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统一多个类的接口设计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56724"/>
            <a:ext cx="10995025" cy="458587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扩展性更好，符合开闭原则，如果添加一个新的敏感词过滤系统，</a:t>
            </a:r>
            <a:b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这个类完全不需要改动；而且基于接口而非实现编程，代码的可测试性更好。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600" b="0" i="1" u="none" strike="noStrike" cap="none" normalizeH="0" baseline="0" dirty="0" smtClean="0">
              <a:ln>
                <a:noFill/>
              </a:ln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RiskManagement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ISensitiveWordsFilter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filters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ArrayList&lt;&gt;();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addSensitiveWordsFilter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ISensitiveWordsFilter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filter)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.add(filter);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filterSensitiveWords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text)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 = text;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ISensitiveWordsFilter filter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maskedText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.filter(maskedText);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maskedText;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替换</a:t>
            </a:r>
            <a:r>
              <a:rPr lang="zh-CN" altLang="en-US" dirty="0"/>
              <a:t>依赖的外部系统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zh-CN" altLang="en-US" dirty="0"/>
              <a:t>项目中依赖的一个外部系统替换为另一个外部系统的时候，利用适配器模式，</a:t>
            </a:r>
            <a:r>
              <a:rPr lang="zh-CN" altLang="en-US" dirty="0" smtClean="0"/>
              <a:t>可以减少</a:t>
            </a:r>
            <a:r>
              <a:rPr lang="zh-CN" altLang="en-US" dirty="0"/>
              <a:t>对代码的</a:t>
            </a:r>
            <a:r>
              <a:rPr lang="zh-CN" altLang="en-US" dirty="0" smtClean="0"/>
              <a:t>改动，</a:t>
            </a:r>
            <a:r>
              <a:rPr lang="en-US" altLang="zh-CN" dirty="0" err="1" smtClean="0"/>
              <a:t>Eg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2765099"/>
            <a:ext cx="6718299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外部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kumimoji="0" lang="en-US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1700" y="4291743"/>
            <a:ext cx="6718299" cy="1631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45"/>
          <p:cNvGrpSpPr/>
          <p:nvPr/>
        </p:nvGrpSpPr>
        <p:grpSpPr bwMode="auto">
          <a:xfrm>
            <a:off x="8458045" y="3080293"/>
            <a:ext cx="2488160" cy="955794"/>
            <a:chOff x="1872" y="1654"/>
            <a:chExt cx="1632" cy="401"/>
          </a:xfrm>
          <a:noFill/>
        </p:grpSpPr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fa():</a:t>
              </a:r>
              <a:r>
                <a:rPr lang="en-US" altLang="zh-CN" sz="20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1872" y="1654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IA</a:t>
              </a:r>
              <a:endPara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Group 45"/>
          <p:cNvGrpSpPr/>
          <p:nvPr/>
        </p:nvGrpSpPr>
        <p:grpSpPr bwMode="auto">
          <a:xfrm>
            <a:off x="8458045" y="4599487"/>
            <a:ext cx="2488160" cy="955794"/>
            <a:chOff x="1872" y="1636"/>
            <a:chExt cx="1632" cy="401"/>
          </a:xfrm>
          <a:noFill/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 bwMode="auto">
          <a:xfrm>
            <a:off x="9607885" y="4103690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/>
          <p:cNvCxnSpPr>
            <a:stCxn id="15" idx="3"/>
            <a:endCxn id="13" idx="0"/>
          </p:cNvCxnSpPr>
          <p:nvPr/>
        </p:nvCxnSpPr>
        <p:spPr>
          <a:xfrm>
            <a:off x="9702125" y="4295191"/>
            <a:ext cx="0" cy="3043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结构型模式分为两种类型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     </a:t>
            </a:r>
            <a:r>
              <a:rPr lang="zh-CN" altLang="en-US" dirty="0" smtClean="0">
                <a:solidFill>
                  <a:srgbClr val="0000FF"/>
                </a:solidFill>
              </a:rPr>
              <a:t>结构型模式</a:t>
            </a:r>
            <a:r>
              <a:rPr lang="zh-CN" altLang="en-US" dirty="0" smtClean="0"/>
              <a:t>：采用</a:t>
            </a:r>
            <a:r>
              <a:rPr lang="zh-CN" altLang="en-US" dirty="0">
                <a:highlight>
                  <a:srgbClr val="FFFF00"/>
                </a:highlight>
              </a:rPr>
              <a:t>继承机制</a:t>
            </a:r>
            <a:r>
              <a:rPr lang="zh-CN" altLang="en-US" dirty="0"/>
              <a:t>来组织接口和类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对象 </a:t>
            </a:r>
            <a:r>
              <a:rPr lang="zh-CN" altLang="en-US" dirty="0" smtClean="0">
                <a:solidFill>
                  <a:srgbClr val="0000FF"/>
                </a:solidFill>
              </a:rPr>
              <a:t>结构型模式</a:t>
            </a:r>
            <a:r>
              <a:rPr lang="zh-CN" altLang="en-US" dirty="0" smtClean="0"/>
              <a:t>：釆</a:t>
            </a:r>
            <a:r>
              <a:rPr lang="zh-CN" altLang="en-US" dirty="0"/>
              <a:t>用</a:t>
            </a:r>
            <a:r>
              <a:rPr lang="zh-CN" altLang="en-US" dirty="0">
                <a:highlight>
                  <a:srgbClr val="FFFF00"/>
                </a:highlight>
              </a:rPr>
              <a:t>组合或聚合</a:t>
            </a:r>
            <a:r>
              <a:rPr lang="zh-CN" altLang="en-US" dirty="0"/>
              <a:t>来组合对象。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根据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0000FF"/>
                </a:solidFill>
              </a:rPr>
              <a:t>合成复用原则</a:t>
            </a:r>
            <a:r>
              <a:rPr lang="zh-CN" altLang="en-US" dirty="0"/>
              <a:t>”，在系统中尽量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使用关联关系来替代继承关系</a:t>
            </a:r>
            <a:r>
              <a:rPr lang="zh-CN" altLang="en-US" dirty="0"/>
              <a:t>，因此大部分结构型模式都是</a:t>
            </a:r>
            <a:r>
              <a:rPr lang="zh-CN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对象结构型模式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替换依赖的外部系统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5150" y="1670433"/>
            <a:ext cx="11017250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在我们的项目中，外部系统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的使用示例</a:t>
            </a:r>
            <a:br>
              <a:rPr kumimoji="0" lang="zh-CN" altLang="zh-CN" sz="16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a;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5150" y="4216936"/>
            <a:ext cx="11017250" cy="13234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ClientA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Demo(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A());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替换依赖的外部系统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ighlight>
                  <a:srgbClr val="FFFF00"/>
                </a:highlight>
              </a:rPr>
              <a:t>将</a:t>
            </a:r>
            <a:r>
              <a:rPr lang="zh-CN" altLang="en-US" dirty="0">
                <a:highlight>
                  <a:srgbClr val="FFFF00"/>
                </a:highlight>
              </a:rPr>
              <a:t>外部系统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zh-CN" altLang="en-US" dirty="0">
                <a:highlight>
                  <a:srgbClr val="FFFF00"/>
                </a:highlight>
              </a:rPr>
              <a:t>替换成外部系统</a:t>
            </a:r>
            <a:r>
              <a:rPr lang="en-US" altLang="zh-CN" dirty="0">
                <a:highlight>
                  <a:srgbClr val="FFFF00"/>
                </a:highlight>
              </a:rPr>
              <a:t>B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1" y="2202528"/>
            <a:ext cx="5771322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BAdaptor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IA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BAdaptor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(B b)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//...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.fb();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1" y="4880244"/>
            <a:ext cx="5771322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ClentB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 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Demo(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BAdaptor(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B()));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45"/>
          <p:cNvGrpSpPr/>
          <p:nvPr/>
        </p:nvGrpSpPr>
        <p:grpSpPr bwMode="auto">
          <a:xfrm>
            <a:off x="7898564" y="1917971"/>
            <a:ext cx="1741534" cy="955794"/>
            <a:chOff x="1872" y="1654"/>
            <a:chExt cx="1632" cy="401"/>
          </a:xfrm>
          <a:noFill/>
        </p:grpSpPr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872" y="1887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i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fa():</a:t>
              </a:r>
              <a:r>
                <a:rPr lang="en-US" altLang="zh-CN" sz="2000" b="0" i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872" y="1654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IA</a:t>
              </a:r>
              <a:endParaRPr lang="en-US" altLang="zh-CN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872" y="1811"/>
              <a:ext cx="1632" cy="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 i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45"/>
          <p:cNvGrpSpPr/>
          <p:nvPr/>
        </p:nvGrpSpPr>
        <p:grpSpPr bwMode="auto">
          <a:xfrm>
            <a:off x="6716668" y="3437165"/>
            <a:ext cx="1741534" cy="955794"/>
            <a:chOff x="1872" y="1636"/>
            <a:chExt cx="1632" cy="401"/>
          </a:xfrm>
          <a:noFill/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等腰三角形 29"/>
          <p:cNvSpPr/>
          <p:nvPr/>
        </p:nvSpPr>
        <p:spPr bwMode="auto">
          <a:xfrm>
            <a:off x="8675091" y="2889745"/>
            <a:ext cx="188480" cy="191501"/>
          </a:xfrm>
          <a:prstGeom prst="triangle">
            <a:avLst/>
          </a:prstGeom>
          <a:solidFill>
            <a:srgbClr val="FFFFFF"/>
          </a:solidFill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接连接符 30"/>
          <p:cNvCxnSpPr>
            <a:stCxn id="30" idx="3"/>
            <a:endCxn id="28" idx="0"/>
          </p:cNvCxnSpPr>
          <p:nvPr/>
        </p:nvCxnSpPr>
        <p:spPr>
          <a:xfrm rot="5400000">
            <a:off x="8000424" y="2668257"/>
            <a:ext cx="355919" cy="11818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5"/>
          <p:cNvGrpSpPr/>
          <p:nvPr/>
        </p:nvGrpSpPr>
        <p:grpSpPr bwMode="auto">
          <a:xfrm>
            <a:off x="8818675" y="3437175"/>
            <a:ext cx="2095797" cy="1406280"/>
            <a:chOff x="1872" y="1636"/>
            <a:chExt cx="1632" cy="590"/>
          </a:xfrm>
          <a:noFill/>
        </p:grpSpPr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1872" y="1929"/>
              <a:ext cx="1632" cy="2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Badaptor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000" b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b:B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+fa():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BAdaptor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1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20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b:B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肘形连接符 36"/>
          <p:cNvCxnSpPr>
            <a:stCxn id="34" idx="0"/>
            <a:endCxn id="30" idx="3"/>
          </p:cNvCxnSpPr>
          <p:nvPr/>
        </p:nvCxnSpPr>
        <p:spPr>
          <a:xfrm rot="16200000" flipV="1">
            <a:off x="9139989" y="2710589"/>
            <a:ext cx="355929" cy="1097243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45"/>
          <p:cNvGrpSpPr/>
          <p:nvPr/>
        </p:nvGrpSpPr>
        <p:grpSpPr bwMode="auto">
          <a:xfrm>
            <a:off x="8818675" y="5302243"/>
            <a:ext cx="2095797" cy="955794"/>
            <a:chOff x="1872" y="1636"/>
            <a:chExt cx="1632" cy="401"/>
          </a:xfrm>
          <a:noFill/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872" y="1869"/>
              <a:ext cx="1632" cy="1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2000" b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fb():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872" y="1636"/>
              <a:ext cx="1632" cy="15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1872" y="1793"/>
              <a:ext cx="1632" cy="7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endPara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9769886" y="4835200"/>
            <a:ext cx="198437" cy="198438"/>
          </a:xfrm>
          <a:prstGeom prst="diamond">
            <a:avLst/>
          </a:prstGeom>
          <a:solidFill>
            <a:srgbClr val="FFFFFF"/>
          </a:solidFill>
          <a:ln w="222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cxnSp>
        <p:nvCxnSpPr>
          <p:cNvPr id="46" name="直接箭头连接符 45"/>
          <p:cNvCxnSpPr>
            <a:stCxn id="44" idx="2"/>
            <a:endCxn id="42" idx="0"/>
          </p:cNvCxnSpPr>
          <p:nvPr/>
        </p:nvCxnSpPr>
        <p:spPr>
          <a:xfrm flipH="1">
            <a:off x="9866574" y="5033638"/>
            <a:ext cx="2531" cy="268605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 bwMode="auto">
          <a:xfrm>
            <a:off x="609600" y="3753853"/>
            <a:ext cx="5771323" cy="49780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适</a:t>
            </a:r>
            <a:r>
              <a:rPr lang="zh-CN" altLang="en-US" dirty="0"/>
              <a:t>配不同格式的数据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适配器模式主要用于接口的适配，实际上，它还可以用在不同格式的数据</a:t>
            </a:r>
            <a:r>
              <a:rPr lang="zh-CN" altLang="en-US" dirty="0" smtClean="0"/>
              <a:t>之间</a:t>
            </a:r>
            <a:r>
              <a:rPr lang="zh-CN" altLang="en-US" dirty="0"/>
              <a:t>的适</a:t>
            </a:r>
            <a:r>
              <a:rPr lang="zh-CN" altLang="en-US" dirty="0" smtClean="0"/>
              <a:t>配。例如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 </a:t>
            </a:r>
            <a:r>
              <a:rPr lang="zh-CN" altLang="en-US" dirty="0"/>
              <a:t>中的 </a:t>
            </a:r>
            <a:r>
              <a:rPr lang="en-US" altLang="zh-CN" dirty="0" err="1"/>
              <a:t>Arrays.asList</a:t>
            </a:r>
            <a:r>
              <a:rPr lang="en-US" altLang="zh-CN" dirty="0"/>
              <a:t>() </a:t>
            </a:r>
            <a:r>
              <a:rPr lang="zh-CN" altLang="en-US" dirty="0"/>
              <a:t>也可以看作一种数据适配器，将数组</a:t>
            </a:r>
            <a:r>
              <a:rPr lang="zh-CN" altLang="en-US" dirty="0" smtClean="0"/>
              <a:t>类型</a:t>
            </a:r>
            <a:r>
              <a:rPr lang="zh-CN" altLang="en-US" dirty="0"/>
              <a:t>的数据转化为集合容器类型。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假设有一个接口，这个接口有五个方法，具体如下：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dirty="0" smtClean="0"/>
              <a:t>你准备写一个 </a:t>
            </a:r>
            <a:r>
              <a:rPr lang="en-US" altLang="zh-CN" sz="2400" dirty="0" err="1" smtClean="0"/>
              <a:t>ClassB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实现这个接口，但是你只对接口所规定的五个方法中的</a:t>
            </a:r>
            <a:r>
              <a:rPr lang="en-US" altLang="zh-CN" sz="2400" dirty="0" smtClean="0"/>
              <a:t>f1() </a:t>
            </a:r>
            <a:r>
              <a:rPr lang="zh-CN" altLang="en-US" sz="2400" dirty="0" smtClean="0"/>
              <a:t>感兴趣。如果你把 </a:t>
            </a:r>
            <a:r>
              <a:rPr lang="en-US" altLang="zh-CN" sz="2400" dirty="0" err="1" smtClean="0"/>
              <a:t>ClassB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写成如左图代码所示，请问行不行？</a:t>
            </a:r>
            <a:endParaRPr lang="en-US" altLang="zh-CN" sz="2400" dirty="0" smtClean="0"/>
          </a:p>
          <a:p>
            <a:r>
              <a:rPr lang="zh-CN" altLang="en-US" sz="2400" dirty="0" smtClean="0"/>
              <a:t>如果不行，请给出一个可行的方案。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421074" y="2909911"/>
            <a:ext cx="1569776" cy="1477328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+f1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+f2():void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f3():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f4():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f5():void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421074" y="2160588"/>
            <a:ext cx="1569776" cy="5632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InterfaceA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1421074" y="2723819"/>
            <a:ext cx="1569776" cy="18847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33825" y="2349870"/>
            <a:ext cx="7648574" cy="1938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ClassB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  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编写实现代码</a:t>
            </a:r>
            <a:br>
              <a:rPr kumimoji="0" lang="zh-CN" altLang="zh-CN" sz="2000" b="1" i="1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 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设计模式总览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1918" y="1612484"/>
            <a:ext cx="3649976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Creational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626328" y="2371739"/>
            <a:ext cx="2717692" cy="2992007"/>
          </a:xfrm>
          <a:prstGeom prst="rect">
            <a:avLst/>
          </a:prstGeom>
          <a:noFill/>
          <a:ln w="15875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代理模式 Proxy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适配器模式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Adapter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桥接模式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Bridge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装饰模式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Decorator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外观模式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Facade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元模式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Flyweight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组合模式 Composite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6328" y="1619836"/>
            <a:ext cx="2717692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Structural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7708454" y="2371739"/>
            <a:ext cx="3873945" cy="4068330"/>
          </a:xfrm>
          <a:prstGeom prst="rect">
            <a:avLst/>
          </a:prstGeom>
          <a:noFill/>
          <a:ln w="15875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模板方法模式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Template Method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Strategy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命令模式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Command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职责链模式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Chain of Responsibility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观察者模式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中介者模式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Mediator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迭代器模式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访问者模式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Visitor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备忘录模式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Memento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Interpreter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8454" y="1619836"/>
            <a:ext cx="3873946" cy="673516"/>
          </a:xfrm>
          <a:prstGeom prst="rect">
            <a:avLst/>
          </a:prstGeom>
          <a:solidFill>
            <a:srgbClr val="9BB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行为型模式（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Behavioral Patterns</a:t>
            </a:r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2371739"/>
            <a:ext cx="3652294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原型模式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26328" y="2371739"/>
            <a:ext cx="2717692" cy="3959392"/>
          </a:xfrm>
          <a:prstGeom prst="rect">
            <a:avLst/>
          </a:prstGeom>
          <a:noFill/>
          <a:ln w="15875">
            <a:solidFill>
              <a:srgbClr val="0000FF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七种结构型模式的具体作用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592263"/>
          <a:ext cx="10972800" cy="40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822"/>
                <a:gridCol w="3582291"/>
                <a:gridCol w="6473687"/>
              </a:tblGrid>
              <a:tr h="523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结构型模式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14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适配器模式 </a:t>
                      </a:r>
                      <a:r>
                        <a:rPr lang="en-US" altLang="zh-CN" sz="1600" spc="16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Adapter Pattern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两个不兼容接口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之间适配的桥梁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桥接模式 </a:t>
                      </a:r>
                      <a:r>
                        <a:rPr lang="en-US" altLang="zh-CN" sz="1600" spc="16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Bridge Pattern</a:t>
                      </a:r>
                      <a:endParaRPr lang="zh-CN" altLang="en-US" sz="16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相同功能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抽象与实现解耦</a:t>
                      </a:r>
                      <a:r>
                        <a:rPr lang="zh-CN" altLang="en-US" sz="16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，抽象与实现可以独立升级</a:t>
                      </a:r>
                      <a:endParaRPr lang="zh-CN" altLang="en-US" sz="1600" dirty="0" smtClean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组合模式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Composite Pattern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相似对象进行组合，形成树形结构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装饰器模式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Decorator Pattern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向一个现有的对象添加新的功能，同时又不改变其结构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外观模式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Facade Pattern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向现有的系统添加一个接口，客户端访问此接口来隐藏系统的复杂性。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93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享元模式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Flyweight Pattern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尝试重用现有的同类对象，如果未找到匹配的对象，则创建新对象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64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代理模式 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Proxy Pattern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为其他对象提供一种代理以控制对这个对象的访问。在某些情况下，一个对象不适合或者不能直接引用另一个对象，而代理对象可以在客户端和目标对象之间起到中介的作用。</a:t>
                      </a:r>
                      <a:endParaRPr lang="zh-CN" altLang="en-US" sz="1600" b="1" spc="160" dirty="0" smtClean="0">
                        <a:solidFill>
                          <a:srgbClr val="106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适配器</a:t>
            </a:r>
            <a:r>
              <a:rPr lang="zh-CN" altLang="en-US" dirty="0"/>
              <a:t>模式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zh-CN" altLang="en-US" dirty="0"/>
              <a:t>适配器模式的应用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zh-CN" altLang="en-US" dirty="0"/>
              <a:t>课堂练习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适配器模式介绍</a:t>
            </a:r>
            <a:br>
              <a:rPr lang="en-US" altLang="zh-CN" dirty="0" smtClean="0"/>
            </a:br>
            <a:r>
              <a:rPr lang="en-US" altLang="zh-CN" sz="2800" dirty="0"/>
              <a:t>Introduction to the Adapter </a:t>
            </a:r>
            <a:r>
              <a:rPr lang="en-US" altLang="zh-CN" sz="2800" dirty="0" smtClean="0"/>
              <a:t>Design Pattern</a:t>
            </a:r>
            <a:endParaRPr lang="en-US" altLang="zh-CN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什么是适配器？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1026" name="Picture 2" descr="https://pic2.zhimg.com/v2-aa76b8aace86920196c20071f1714f95_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1592263"/>
            <a:ext cx="6324600" cy="305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00" y="4999734"/>
            <a:ext cx="109727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顾名思义，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就是用来做适配的，它将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不兼容的接口转换为可兼容的接口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，让原本由于接口不兼容而不能一起工作的类可以一起工作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软件设计中的“</a:t>
            </a:r>
            <a:r>
              <a:rPr lang="zh-CN" altLang="en-US" dirty="0"/>
              <a:t>接口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50631" y="1562255"/>
            <a:ext cx="10117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①超类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162644" y="1620317"/>
            <a:ext cx="4083516" cy="2812560"/>
            <a:chOff x="3162644" y="1620317"/>
            <a:chExt cx="4083516" cy="2812560"/>
          </a:xfrm>
          <a:solidFill>
            <a:srgbClr val="CCFFFF"/>
          </a:solidFill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162646" y="3591607"/>
              <a:ext cx="2008920" cy="360000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AmStyleCoffee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162644" y="4075649"/>
              <a:ext cx="2008921" cy="357228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162644" y="3948836"/>
              <a:ext cx="2008921" cy="126812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236221" y="3591607"/>
              <a:ext cx="2009939" cy="360000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</a:t>
              </a:r>
              <a:endParaRPr lang="en-US" altLang="zh-CN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236220" y="4076220"/>
              <a:ext cx="2009939" cy="356657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236220" y="3949408"/>
              <a:ext cx="2009939" cy="126812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086570" y="1620317"/>
              <a:ext cx="2390776" cy="486812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dirty="0">
                  <a:solidFill>
                    <a:srgbClr val="000000"/>
                  </a:solidFill>
                </a:rPr>
                <a:t>&lt;&lt;abstract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&gt;&gt;</a:t>
              </a:r>
              <a:endParaRPr lang="en-US" altLang="zh-CN" b="1" i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Coffee</a:t>
              </a:r>
              <a:endParaRPr lang="en-US" altLang="zh-CN" sz="16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4086569" y="2231742"/>
              <a:ext cx="2390776" cy="812006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600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6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addMilk:void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addSugar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():void</a:t>
              </a:r>
              <a:endParaRPr lang="en-US" altLang="zh-CN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4086568" y="2107423"/>
              <a:ext cx="2390777" cy="126518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 bwMode="auto">
            <a:xfrm>
              <a:off x="5230125" y="3039513"/>
              <a:ext cx="207925" cy="182563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4" name="肘形连接符 23"/>
            <p:cNvCxnSpPr>
              <a:stCxn id="13" idx="0"/>
              <a:endCxn id="23" idx="3"/>
            </p:cNvCxnSpPr>
            <p:nvPr/>
          </p:nvCxnSpPr>
          <p:spPr>
            <a:xfrm rot="5400000" flipH="1" flipV="1">
              <a:off x="4565832" y="2823351"/>
              <a:ext cx="369531" cy="1166982"/>
            </a:xfrm>
            <a:prstGeom prst="bentConnector3">
              <a:avLst/>
            </a:prstGeom>
            <a:grp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6" idx="0"/>
              <a:endCxn id="23" idx="3"/>
            </p:cNvCxnSpPr>
            <p:nvPr/>
          </p:nvCxnSpPr>
          <p:spPr>
            <a:xfrm rot="16200000" flipV="1">
              <a:off x="5602875" y="2953290"/>
              <a:ext cx="369531" cy="907103"/>
            </a:xfrm>
            <a:prstGeom prst="bentConnector3">
              <a:avLst/>
            </a:prstGeom>
            <a:grp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829019" y="1606173"/>
            <a:ext cx="2104683" cy="2781535"/>
            <a:chOff x="829019" y="1606173"/>
            <a:chExt cx="2104683" cy="2781535"/>
          </a:xfrm>
          <a:solidFill>
            <a:srgbClr val="CCFFCC"/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29019" y="1606173"/>
              <a:ext cx="2104681" cy="3104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微软雅黑" panose="020B0503020204020204" pitchFamily="34" charset="-122"/>
                </a:rPr>
                <a:t>FoodItem</a:t>
              </a:r>
              <a:endPara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29019" y="2019300"/>
              <a:ext cx="2104681" cy="50011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36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>
                  <a:latin typeface="+mn-lt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>
                  <a:latin typeface="+mn-lt"/>
                  <a:ea typeface="微软雅黑" panose="020B0503020204020204" pitchFamily="34" charset="-122"/>
                </a:rPr>
                <a:t>setVitamin</a:t>
              </a:r>
              <a:r>
                <a:rPr lang="en-US" altLang="zh-CN" sz="1600" dirty="0">
                  <a:latin typeface="+mn-lt"/>
                  <a:ea typeface="微软雅黑" panose="020B0503020204020204" pitchFamily="34" charset="-122"/>
                </a:rPr>
                <a:t>():void</a:t>
              </a:r>
              <a:endParaRPr lang="en-US" altLang="zh-CN" sz="1600" dirty="0">
                <a:latin typeface="+mn-lt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lang="en-US" altLang="zh-CN" sz="1600" dirty="0">
                  <a:latin typeface="+mn-lt"/>
                  <a:ea typeface="微软雅黑" panose="020B0503020204020204" pitchFamily="34" charset="-122"/>
                </a:rPr>
                <a:t>+</a:t>
              </a:r>
              <a:r>
                <a:rPr lang="en-US" altLang="zh-CN" sz="1600" dirty="0" err="1">
                  <a:latin typeface="+mn-lt"/>
                  <a:ea typeface="微软雅黑" panose="020B0503020204020204" pitchFamily="34" charset="-122"/>
                </a:rPr>
                <a:t>setCaloric</a:t>
              </a:r>
              <a:r>
                <a:rPr lang="en-US" altLang="zh-CN" sz="1600" dirty="0">
                  <a:latin typeface="+mn-lt"/>
                  <a:ea typeface="微软雅黑" panose="020B0503020204020204" pitchFamily="34" charset="-122"/>
                </a:rPr>
                <a:t>():void</a:t>
              </a:r>
              <a:endParaRPr lang="zh-CN" altLang="zh-CN" sz="16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29022" y="3603122"/>
              <a:ext cx="2104680" cy="30095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Tomato</a:t>
              </a:r>
              <a:endParaRPr lang="en-US" altLang="zh-CN" sz="1600" b="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29019" y="3985214"/>
              <a:ext cx="2104681" cy="40249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lIns="36000" tIns="72000" rIns="36000" bIns="720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b="1" dirty="0"/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829019" y="1908574"/>
              <a:ext cx="2104681" cy="1107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1600" b="1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29019" y="3897469"/>
              <a:ext cx="2104681" cy="10004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1600" b="1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>
              <a:off x="1777396" y="2524577"/>
              <a:ext cx="207925" cy="182563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0" name="直接连接符 29"/>
            <p:cNvCxnSpPr>
              <a:stCxn id="28" idx="3"/>
              <a:endCxn id="7" idx="0"/>
            </p:cNvCxnSpPr>
            <p:nvPr/>
          </p:nvCxnSpPr>
          <p:spPr>
            <a:xfrm>
              <a:off x="1881359" y="2707140"/>
              <a:ext cx="3" cy="89598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10048116" y="1569150"/>
            <a:ext cx="1991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③语法上的接口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410449" y="1618695"/>
            <a:ext cx="3857626" cy="2814182"/>
            <a:chOff x="7410449" y="1618695"/>
            <a:chExt cx="3857626" cy="2814182"/>
          </a:xfrm>
          <a:solidFill>
            <a:srgbClr val="CCECFF"/>
          </a:solidFill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7999560" y="1618695"/>
              <a:ext cx="1995316" cy="49908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dirty="0" smtClean="0">
                  <a:latin typeface="Arial" panose="020B0604020202020204" pitchFamily="34" charset="0"/>
                </a:rPr>
                <a:t>&lt;&lt;Interface&gt;&gt; </a:t>
              </a:r>
              <a:endParaRPr lang="en-US" altLang="zh-CN" dirty="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0000"/>
                </a:lnSpc>
                <a:defRPr/>
              </a:pPr>
              <a:r>
                <a:rPr lang="en-US" altLang="zh-CN" sz="2000" b="1" i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Creator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999560" y="2242395"/>
              <a:ext cx="1995316" cy="33938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1600" i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CN" sz="1600" i="1" dirty="0" err="1" smtClean="0">
                  <a:solidFill>
                    <a:srgbClr val="0000FF"/>
                  </a:solidFill>
                  <a:latin typeface="Arial" panose="020B0604020202020204" pitchFamily="34" charset="0"/>
                </a:rPr>
                <a:t>factory:Product</a:t>
              </a:r>
              <a:r>
                <a:rPr lang="en-US" altLang="zh-CN" sz="1600" i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lang="en-US" altLang="zh-CN" sz="1600" i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999560" y="2117782"/>
              <a:ext cx="1995316" cy="12461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000"/>
            </a:p>
          </p:txBody>
        </p:sp>
        <p:sp>
          <p:nvSpPr>
            <p:cNvPr id="48" name="等腰三角形 47"/>
            <p:cNvSpPr/>
            <p:nvPr/>
          </p:nvSpPr>
          <p:spPr bwMode="auto">
            <a:xfrm>
              <a:off x="8893255" y="2596066"/>
              <a:ext cx="207925" cy="182563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410450" y="3591607"/>
              <a:ext cx="1933575" cy="360000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Creator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7410449" y="4075649"/>
              <a:ext cx="1933576" cy="357228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factory:Product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7410449" y="3948836"/>
              <a:ext cx="1933576" cy="126812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9445926" y="3591607"/>
              <a:ext cx="1822149" cy="360000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defRPr/>
              </a:pP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Creator</a:t>
              </a:r>
              <a:r>
                <a:rPr lang="en-US" altLang="zh-CN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9445925" y="4076220"/>
              <a:ext cx="1822149" cy="356657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factory:Product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9445925" y="3949408"/>
              <a:ext cx="1822149" cy="126812"/>
            </a:xfrm>
            <a:prstGeom prst="rect">
              <a:avLst/>
            </a:prstGeom>
            <a:grpFill/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肘形连接符 59"/>
            <p:cNvCxnSpPr>
              <a:stCxn id="51" idx="0"/>
              <a:endCxn id="48" idx="3"/>
            </p:cNvCxnSpPr>
            <p:nvPr/>
          </p:nvCxnSpPr>
          <p:spPr>
            <a:xfrm rot="5400000" flipH="1" flipV="1">
              <a:off x="8280739" y="2875128"/>
              <a:ext cx="812978" cy="619980"/>
            </a:xfrm>
            <a:prstGeom prst="bentConnector3">
              <a:avLst/>
            </a:prstGeom>
            <a:grp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4" idx="0"/>
              <a:endCxn id="48" idx="3"/>
            </p:cNvCxnSpPr>
            <p:nvPr/>
          </p:nvCxnSpPr>
          <p:spPr>
            <a:xfrm rot="16200000" flipV="1">
              <a:off x="9270621" y="2505226"/>
              <a:ext cx="812978" cy="1359783"/>
            </a:xfrm>
            <a:prstGeom prst="bentConnector3">
              <a:avLst/>
            </a:prstGeom>
            <a:grpFill/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/>
          <p:cNvSpPr/>
          <p:nvPr/>
        </p:nvSpPr>
        <p:spPr>
          <a:xfrm>
            <a:off x="6468850" y="1526925"/>
            <a:ext cx="1294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②抽象类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789934" y="4874273"/>
            <a:ext cx="2390776" cy="486812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&lt;&lt;abstract</a:t>
            </a:r>
            <a:r>
              <a:rPr lang="en-US" altLang="zh-CN" dirty="0" smtClean="0">
                <a:solidFill>
                  <a:srgbClr val="000000"/>
                </a:solidFill>
              </a:rPr>
              <a:t>&gt;&gt;</a:t>
            </a:r>
            <a:endParaRPr lang="en-US" altLang="zh-CN" b="1" i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i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endParaRPr lang="en-US" altLang="zh-CN" sz="1600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89933" y="5485698"/>
            <a:ext cx="2390776" cy="812006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i="1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600" i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addMilk:void</a:t>
            </a:r>
            <a:endParaRPr lang="en-US" altLang="zh-CN" sz="16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addSugar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():void</a:t>
            </a:r>
            <a:endParaRPr lang="en-US" altLang="zh-CN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789932" y="5361379"/>
            <a:ext cx="2390777" cy="126518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右大括号 78"/>
          <p:cNvSpPr/>
          <p:nvPr/>
        </p:nvSpPr>
        <p:spPr>
          <a:xfrm>
            <a:off x="3288596" y="5511937"/>
            <a:ext cx="152400" cy="759527"/>
          </a:xfrm>
          <a:prstGeom prst="rightBrac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440996" y="5489849"/>
            <a:ext cx="2080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④类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的所有暴露给外界的方法的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19168" y="4743184"/>
            <a:ext cx="53489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在设计模式和软件架构层面，无论是普通的超类、抽象类，语法上的接口，还是类暴露给外界的方法，都称为接口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设计中，接口具体是哪种，需要根据上下文判断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在适配器模式中，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兼容是指类对外的方法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3" grpId="0"/>
      <p:bldP spid="69" grpId="0"/>
      <p:bldP spid="71" grpId="0" animBg="1"/>
      <p:bldP spid="72" grpId="0" animBg="1"/>
      <p:bldP spid="73" grpId="0" animBg="1"/>
      <p:bldP spid="79" grpId="0" animBg="1"/>
      <p:bldP spid="80" grpId="0"/>
    </p:bld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</a:ln>
      </a:spPr>
      <a:bodyPr vert="horz" wrap="square" lIns="91440" tIns="45720" rIns="91440" bIns="45720" numCol="1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</a:ln>
      </a:spPr>
      <a:bodyPr vert="horz" wrap="square" lIns="91440" tIns="45720" rIns="91440" bIns="45720" numCol="1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10507</Words>
  <Application>WPS 演示</Application>
  <PresentationFormat>宽屏</PresentationFormat>
  <Paragraphs>678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Consolas</vt:lpstr>
      <vt:lpstr>微软雅黑</vt:lpstr>
      <vt:lpstr>黑体</vt:lpstr>
      <vt:lpstr>Arial Unicode MS</vt:lpstr>
      <vt:lpstr>Calibri</vt:lpstr>
      <vt:lpstr>3_默认设计模板</vt:lpstr>
      <vt:lpstr>4_默认设计模板</vt:lpstr>
      <vt:lpstr>Lec03：适配器模式 Adapter Pattern</vt:lpstr>
      <vt:lpstr>对23种模式按组件的生命周期进行分类</vt:lpstr>
      <vt:lpstr>结构型模式分为两种类型</vt:lpstr>
      <vt:lpstr>设计模式总览</vt:lpstr>
      <vt:lpstr>七种结构型模式的具体作用</vt:lpstr>
      <vt:lpstr>本讲内容</vt:lpstr>
      <vt:lpstr>1.适配器模式介绍 Introduction to the Adapter Design Pattern</vt:lpstr>
      <vt:lpstr>1.1 什么是适配器？</vt:lpstr>
      <vt:lpstr>1.2 软件设计中的“接口”</vt:lpstr>
      <vt:lpstr>1.3 引例-问题提出</vt:lpstr>
      <vt:lpstr>1.3 引例-解决方案1</vt:lpstr>
      <vt:lpstr>1.3 引例-解决方案2</vt:lpstr>
      <vt:lpstr>1.3 引例-如何避免解决方案2中出现的问题讨论</vt:lpstr>
      <vt:lpstr>1.4 解决方案3-类适配器模式</vt:lpstr>
      <vt:lpstr>1.4 解决方案3：类适配器模式</vt:lpstr>
      <vt:lpstr>1.4 解决方案3：类适配器模式</vt:lpstr>
      <vt:lpstr>1.5 解决方案4：对象适配器模式</vt:lpstr>
      <vt:lpstr>1.5 解决方案4：对象适配器模式</vt:lpstr>
      <vt:lpstr>1.5 解决方案4：对象适配器模式</vt:lpstr>
      <vt:lpstr>1.6 类适配器模式与对象适配器模式对比</vt:lpstr>
      <vt:lpstr>2. 适配器模式的应用场景 Application scenarios of Adapter Pattern</vt:lpstr>
      <vt:lpstr>2.1 封装有缺陷的接口设计</vt:lpstr>
      <vt:lpstr>2.1 封装有缺陷的接口设计</vt:lpstr>
      <vt:lpstr>2.2 统一多个类的接口设计</vt:lpstr>
      <vt:lpstr>2.2 统一多个类的接口设计</vt:lpstr>
      <vt:lpstr>2.2 统一多个类的接口设计</vt:lpstr>
      <vt:lpstr>2.2 统一多个类的接口设计</vt:lpstr>
      <vt:lpstr>2.2 统一多个类的接口设计</vt:lpstr>
      <vt:lpstr>2.3 替换依赖的外部系统</vt:lpstr>
      <vt:lpstr>2.3 替换依赖的外部系统</vt:lpstr>
      <vt:lpstr>2.3 替换依赖的外部系统</vt:lpstr>
      <vt:lpstr>2.4 适配不同格式的数据</vt:lpstr>
      <vt:lpstr>3. 课堂练习 Classroom exercises</vt:lpstr>
      <vt:lpstr>问题描述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618</cp:revision>
  <dcterms:created xsi:type="dcterms:W3CDTF">2023-09-02T02:41:00Z</dcterms:created>
  <dcterms:modified xsi:type="dcterms:W3CDTF">2023-11-07T01:03:59Z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BD751F624B4F48AE9A7375D07C72B676_12</vt:lpwstr>
  </property>
  <property fmtid="{D5CDD505-2E9C-101B-9397-08002B2CF9AE}" pid="3" name="KSOProductBuildVer">
    <vt:lpwstr>2052-12.1.0.15712</vt:lpwstr>
  </property>
</Properties>
</file>