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41"/>
  </p:handoutMasterIdLst>
  <p:sldIdLst>
    <p:sldId id="566" r:id="rId3"/>
    <p:sldId id="567" r:id="rId4"/>
    <p:sldId id="568" r:id="rId5"/>
    <p:sldId id="569" r:id="rId6"/>
    <p:sldId id="570" r:id="rId7"/>
    <p:sldId id="571" r:id="rId8"/>
    <p:sldId id="572" r:id="rId9"/>
    <p:sldId id="573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583" r:id="rId20"/>
    <p:sldId id="590" r:id="rId21"/>
    <p:sldId id="591" r:id="rId22"/>
    <p:sldId id="584" r:id="rId23"/>
    <p:sldId id="585" r:id="rId24"/>
    <p:sldId id="586" r:id="rId25"/>
    <p:sldId id="587" r:id="rId26"/>
    <p:sldId id="588" r:id="rId27"/>
    <p:sldId id="589" r:id="rId28"/>
    <p:sldId id="536" r:id="rId29"/>
    <p:sldId id="558" r:id="rId31"/>
    <p:sldId id="555" r:id="rId32"/>
    <p:sldId id="556" r:id="rId33"/>
    <p:sldId id="557" r:id="rId34"/>
    <p:sldId id="592" r:id="rId35"/>
    <p:sldId id="561" r:id="rId36"/>
    <p:sldId id="562" r:id="rId37"/>
    <p:sldId id="563" r:id="rId38"/>
    <p:sldId id="564" r:id="rId39"/>
    <p:sldId id="371" r:id="rId40"/>
  </p:sldIdLst>
  <p:sldSz cx="12192000" cy="6858000"/>
  <p:notesSz cx="7099300" cy="10234295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66FF"/>
    <a:srgbClr val="006600"/>
    <a:srgbClr val="F8841D"/>
    <a:srgbClr val="CCFFCC"/>
    <a:srgbClr val="CCFFFF"/>
    <a:srgbClr val="CCCCFF"/>
    <a:srgbClr val="00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79469" autoAdjust="0"/>
  </p:normalViewPr>
  <p:slideViewPr>
    <p:cSldViewPr snapToGrid="0" showGuides="1">
      <p:cViewPr varScale="1">
        <p:scale>
          <a:sx n="92" d="100"/>
          <a:sy n="92" d="100"/>
        </p:scale>
        <p:origin x="1278" y="90"/>
      </p:cViewPr>
      <p:guideLst>
        <p:guide orient="horz" pos="3884"/>
        <p:guide pos="384"/>
        <p:guide pos="7296"/>
        <p:guide orient="horz" pos="6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gs" Target="tags/tag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569A446-243A-43C7-90A2-1410A770E4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4AB8588-4819-42C4-9922-57B49F8B8A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A7AFA6D-01D6-463B-937B-CBE6810AE3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4500D25-17B5-49CE-B12E-4C342D56BC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将不同类型订单的打折策略设计成策略类，并由工厂类来负责创建策略对象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00D25-17B5-49CE-B12E-4C342D56BC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8FAE6-6E3B-4C5A-8203-E4674750A7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ABC20-E01C-4198-82B4-CFC3C5E5FF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E16752-73A1-4AB0-A37B-FBC520AAAAD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•"/>
        <a:defRPr sz="1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570506"/>
            <a:ext cx="10363200" cy="1470025"/>
          </a:xfrm>
        </p:spPr>
        <p:txBody>
          <a:bodyPr/>
          <a:lstStyle/>
          <a:p>
            <a:r>
              <a:rPr lang="en-US" altLang="zh-CN" sz="4000" b="1" dirty="0" smtClean="0"/>
              <a:t>Lec05</a:t>
            </a:r>
            <a:r>
              <a:rPr lang="zh-CN" altLang="en-US" sz="4000" b="1" dirty="0" smtClean="0"/>
              <a:t>：策略模式</a:t>
            </a:r>
            <a:br>
              <a:rPr lang="en-US" altLang="zh-CN" sz="4400" b="1" dirty="0" smtClean="0"/>
            </a:br>
            <a:r>
              <a:rPr lang="en-US" altLang="zh-CN" sz="3200" dirty="0" smtClean="0"/>
              <a:t>Strategy Pattern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463366"/>
            <a:ext cx="8534400" cy="1796612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2400" dirty="0"/>
              <a:t>课程编号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SE33004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2020</a:t>
            </a:r>
            <a:r>
              <a:rPr lang="zh-CN" altLang="en-US" sz="2400" dirty="0" smtClean="0"/>
              <a:t>版培养计划）</a:t>
            </a:r>
            <a:endParaRPr lang="en-US" altLang="zh-CN" sz="2400" dirty="0"/>
          </a:p>
          <a:p>
            <a:pPr algn="l"/>
            <a:r>
              <a:rPr lang="zh-CN" altLang="en-US" sz="2400" dirty="0"/>
              <a:t>授课对象：</a:t>
            </a:r>
            <a:r>
              <a:rPr lang="en-US" altLang="zh-CN" sz="2400" dirty="0"/>
              <a:t>21</a:t>
            </a:r>
            <a:r>
              <a:rPr lang="zh-CN" altLang="en-US" sz="2400" dirty="0" smtClean="0"/>
              <a:t>级软件工程（</a:t>
            </a:r>
            <a:r>
              <a:rPr lang="en-US" altLang="zh-CN" sz="2400" dirty="0" smtClean="0"/>
              <a:t>04-06</a:t>
            </a:r>
            <a:r>
              <a:rPr lang="zh-CN" altLang="en-US" sz="2400" dirty="0" smtClean="0"/>
              <a:t>班）</a:t>
            </a:r>
            <a:endParaRPr lang="zh-CN" altLang="en-US" sz="2400" dirty="0"/>
          </a:p>
          <a:p>
            <a:pPr algn="l"/>
            <a:r>
              <a:rPr lang="zh-CN" altLang="en-US" sz="2400" dirty="0"/>
              <a:t>主讲教师：辛国栋</a:t>
            </a:r>
            <a:endParaRPr lang="zh-CN" altLang="en-US" sz="2400" dirty="0"/>
          </a:p>
          <a:p>
            <a:pPr algn="l"/>
            <a:r>
              <a:rPr lang="en-US" altLang="zh-CN" sz="2400" dirty="0"/>
              <a:t>Email</a:t>
            </a:r>
            <a:r>
              <a:rPr lang="zh-CN" altLang="en-US" sz="2400" dirty="0"/>
              <a:t>：</a:t>
            </a:r>
            <a:r>
              <a:rPr lang="en-US" altLang="zh-CN" sz="2400" dirty="0"/>
              <a:t>gdxin@hit.edu.cn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964" y="3296295"/>
            <a:ext cx="2266950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4553527" y="4420677"/>
            <a:ext cx="7315200" cy="2018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FF"/>
            </a:solidFill>
            <a:prstDash val="dash"/>
          </a:ln>
        </p:spPr>
        <p:txBody>
          <a:bodyPr wrap="square">
            <a:noAutofit/>
          </a:bodyPr>
          <a:lstStyle/>
          <a:p>
            <a:pPr algn="just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53527" y="1395188"/>
            <a:ext cx="7315200" cy="1706669"/>
          </a:xfrm>
          <a:prstGeom prst="rect">
            <a:avLst/>
          </a:prstGeom>
          <a:solidFill>
            <a:schemeClr val="accent5"/>
          </a:solidFill>
          <a:ln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设计方案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：分离变化点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590836" y="1456421"/>
            <a:ext cx="3537819" cy="1645437"/>
            <a:chOff x="1066801" y="2046295"/>
            <a:chExt cx="2740248" cy="1645437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1066801" y="2613891"/>
              <a:ext cx="2740248" cy="10778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bubbleSort (</a:t>
              </a:r>
              <a:r>
                <a:rPr lang="en-US" altLang="zh-CN" sz="16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sz="16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heapSort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</a:t>
              </a:r>
              <a:r>
                <a:rPr lang="en-US" altLang="zh-CN" sz="16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sz="16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] </a:t>
              </a: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insertionSort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</a:t>
              </a:r>
              <a:r>
                <a:rPr lang="en-US" altLang="zh-CN" sz="16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sz="16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quickSort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</a:t>
              </a:r>
              <a:r>
                <a:rPr lang="en-US" altLang="zh-CN" sz="16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sz="16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]  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1066801" y="2046295"/>
              <a:ext cx="2740248" cy="3675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Sorting</a:t>
              </a:r>
              <a:endParaRPr lang="en-US" altLang="zh-CN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1066801" y="2412309"/>
              <a:ext cx="2740248" cy="2015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90836" y="3308089"/>
            <a:ext cx="3537819" cy="1200329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变化点分析：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算法本身有变更的可能性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类中算法的数量有可能变更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0836" y="4688976"/>
            <a:ext cx="3537819" cy="646331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如何分离变化点？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将四个方法分离出去。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0836" y="5515865"/>
            <a:ext cx="3537819" cy="923330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方法无法单独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在类中，四个方法就变成了四个类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45"/>
          <p:cNvGrpSpPr/>
          <p:nvPr/>
        </p:nvGrpSpPr>
        <p:grpSpPr bwMode="auto">
          <a:xfrm>
            <a:off x="4663208" y="1553782"/>
            <a:ext cx="3602181" cy="676924"/>
            <a:chOff x="1872" y="1636"/>
            <a:chExt cx="1632" cy="284"/>
          </a:xfrm>
          <a:solidFill>
            <a:schemeClr val="bg1"/>
          </a:solidFill>
        </p:grpSpPr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bubbleSort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(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BubbleSort</a:t>
              </a:r>
              <a:endParaRPr lang="en-US" altLang="zh-CN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45"/>
          <p:cNvGrpSpPr/>
          <p:nvPr/>
        </p:nvGrpSpPr>
        <p:grpSpPr bwMode="auto">
          <a:xfrm>
            <a:off x="4663207" y="2321836"/>
            <a:ext cx="3602181" cy="676924"/>
            <a:chOff x="1872" y="1636"/>
            <a:chExt cx="1632" cy="284"/>
          </a:xfrm>
          <a:solidFill>
            <a:schemeClr val="bg1"/>
          </a:solidFill>
        </p:grpSpPr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insertionSort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(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InsertionSort</a:t>
              </a:r>
              <a:endParaRPr lang="en-US" altLang="zh-CN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Group 45"/>
          <p:cNvGrpSpPr/>
          <p:nvPr/>
        </p:nvGrpSpPr>
        <p:grpSpPr bwMode="auto">
          <a:xfrm>
            <a:off x="8356715" y="1554045"/>
            <a:ext cx="3418493" cy="676924"/>
            <a:chOff x="1872" y="1636"/>
            <a:chExt cx="1632" cy="284"/>
          </a:xfrm>
          <a:solidFill>
            <a:schemeClr val="bg1"/>
          </a:solidFill>
        </p:grpSpPr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>
                  <a:solidFill>
                    <a:srgbClr val="F884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heapSort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(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HeapSort</a:t>
              </a:r>
              <a:endParaRPr lang="en-US" altLang="zh-CN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Group 45"/>
          <p:cNvGrpSpPr/>
          <p:nvPr/>
        </p:nvGrpSpPr>
        <p:grpSpPr bwMode="auto">
          <a:xfrm>
            <a:off x="8356715" y="2339799"/>
            <a:ext cx="3418493" cy="676924"/>
            <a:chOff x="1872" y="1636"/>
            <a:chExt cx="1632" cy="284"/>
          </a:xfrm>
          <a:solidFill>
            <a:schemeClr val="bg1"/>
          </a:solidFill>
        </p:grpSpPr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>
                  <a:solidFill>
                    <a:srgbClr val="FF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quickSort</a:t>
              </a:r>
              <a:r>
                <a:rPr lang="en-US" altLang="zh-CN" sz="1600" b="0" dirty="0">
                  <a:solidFill>
                    <a:srgbClr val="FF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solidFill>
                    <a:srgbClr val="FF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QuickSort</a:t>
              </a:r>
              <a:endParaRPr lang="en-US" altLang="zh-CN" sz="1600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0" name="直接箭头连接符 29"/>
          <p:cNvCxnSpPr>
            <a:stCxn id="11" idx="2"/>
            <a:endCxn id="12" idx="0"/>
          </p:cNvCxnSpPr>
          <p:nvPr/>
        </p:nvCxnSpPr>
        <p:spPr>
          <a:xfrm>
            <a:off x="2359746" y="4508418"/>
            <a:ext cx="0" cy="180558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2"/>
            <a:endCxn id="13" idx="0"/>
          </p:cNvCxnSpPr>
          <p:nvPr/>
        </p:nvCxnSpPr>
        <p:spPr>
          <a:xfrm>
            <a:off x="2359746" y="5335307"/>
            <a:ext cx="0" cy="180558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3" idx="3"/>
            <a:endCxn id="33" idx="1"/>
          </p:cNvCxnSpPr>
          <p:nvPr/>
        </p:nvCxnSpPr>
        <p:spPr>
          <a:xfrm flipV="1">
            <a:off x="4128655" y="2248523"/>
            <a:ext cx="424872" cy="3729007"/>
          </a:xfrm>
          <a:prstGeom prst="bentConnector3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553527" y="3299077"/>
            <a:ext cx="7315200" cy="905279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 anchor="ctr" anchorCtr="0">
            <a:noAutofit/>
          </a:bodyPr>
          <a:lstStyle/>
          <a:p>
            <a:pPr algn="just"/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遇到具体，就需要考虑进行抽象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四个具体类本质上都是排序，其方法名也可以统一成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sort();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类可以抽象成一个共同的接口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。（层次类见下页）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stCxn id="33" idx="2"/>
            <a:endCxn id="36" idx="0"/>
          </p:cNvCxnSpPr>
          <p:nvPr/>
        </p:nvCxnSpPr>
        <p:spPr>
          <a:xfrm>
            <a:off x="8211127" y="3101857"/>
            <a:ext cx="0" cy="19722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45"/>
          <p:cNvGrpSpPr/>
          <p:nvPr/>
        </p:nvGrpSpPr>
        <p:grpSpPr bwMode="auto">
          <a:xfrm>
            <a:off x="4756728" y="4655898"/>
            <a:ext cx="2743200" cy="676924"/>
            <a:chOff x="1872" y="1636"/>
            <a:chExt cx="1632" cy="284"/>
          </a:xfrm>
          <a:solidFill>
            <a:schemeClr val="bg1"/>
          </a:solidFill>
        </p:grpSpPr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sort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BubbleSort</a:t>
              </a:r>
              <a:endPara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Group 45"/>
          <p:cNvGrpSpPr/>
          <p:nvPr/>
        </p:nvGrpSpPr>
        <p:grpSpPr bwMode="auto">
          <a:xfrm>
            <a:off x="4756727" y="5461196"/>
            <a:ext cx="2743202" cy="676924"/>
            <a:chOff x="1872" y="1636"/>
            <a:chExt cx="1632" cy="284"/>
          </a:xfrm>
          <a:solidFill>
            <a:schemeClr val="bg1"/>
          </a:solidFill>
        </p:grpSpPr>
        <p:sp>
          <p:nvSpPr>
            <p:cNvPr id="43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sort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InsertionSort</a:t>
              </a:r>
              <a:endPara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Group 45"/>
          <p:cNvGrpSpPr/>
          <p:nvPr/>
        </p:nvGrpSpPr>
        <p:grpSpPr bwMode="auto">
          <a:xfrm>
            <a:off x="8450234" y="4656161"/>
            <a:ext cx="2605693" cy="676924"/>
            <a:chOff x="1872" y="1636"/>
            <a:chExt cx="1632" cy="284"/>
          </a:xfrm>
          <a:solidFill>
            <a:schemeClr val="bg1"/>
          </a:solidFill>
        </p:grpSpPr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sort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HeapSort</a:t>
              </a:r>
              <a:endPara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Group 45"/>
          <p:cNvGrpSpPr/>
          <p:nvPr/>
        </p:nvGrpSpPr>
        <p:grpSpPr bwMode="auto">
          <a:xfrm>
            <a:off x="8450234" y="5479159"/>
            <a:ext cx="2605693" cy="676924"/>
            <a:chOff x="1872" y="1636"/>
            <a:chExt cx="1632" cy="284"/>
          </a:xfrm>
          <a:solidFill>
            <a:schemeClr val="bg1"/>
          </a:solidFill>
        </p:grpSpPr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sort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QuickSort</a:t>
              </a:r>
              <a:endPara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5" name="直接箭头连接符 54"/>
          <p:cNvCxnSpPr>
            <a:stCxn id="36" idx="2"/>
            <a:endCxn id="51" idx="0"/>
          </p:cNvCxnSpPr>
          <p:nvPr/>
        </p:nvCxnSpPr>
        <p:spPr>
          <a:xfrm>
            <a:off x="8211127" y="4204356"/>
            <a:ext cx="0" cy="216321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3" grpId="0" animBg="1"/>
      <p:bldP spid="11" grpId="0" animBg="1"/>
      <p:bldP spid="12" grpId="0" animBg="1"/>
      <p:bldP spid="13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设计方案</a:t>
            </a:r>
            <a:r>
              <a:rPr lang="en-US" altLang="zh-CN" dirty="0"/>
              <a:t>3</a:t>
            </a:r>
            <a:r>
              <a:rPr lang="zh-CN" altLang="en-US" dirty="0"/>
              <a:t>：分离变化点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3" name="矩形 52"/>
          <p:cNvSpPr/>
          <p:nvPr/>
        </p:nvSpPr>
        <p:spPr>
          <a:xfrm>
            <a:off x="595313" y="4612613"/>
            <a:ext cx="10972800" cy="1580946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 anchor="ctr" anchorCtr="0">
            <a:noAutofit/>
          </a:bodyPr>
          <a:lstStyle/>
          <a:p>
            <a:pPr algn="just"/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设计优点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满足开闭原则、依赖倒置原则：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当添加新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算法或修改某个已有算法时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，不需要更改和重新编译现有的代码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类和算法实现类都依赖抽象接口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，而不是依赖于具体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要使用某个算法，在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对象实例化某个具体的子类即可。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45"/>
          <p:cNvGrpSpPr/>
          <p:nvPr/>
        </p:nvGrpSpPr>
        <p:grpSpPr bwMode="auto">
          <a:xfrm>
            <a:off x="619432" y="3656176"/>
            <a:ext cx="2714799" cy="676924"/>
            <a:chOff x="1872" y="1636"/>
            <a:chExt cx="1632" cy="284"/>
          </a:xfrm>
          <a:solidFill>
            <a:schemeClr val="bg1"/>
          </a:solidFill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+sort 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BubbleSort</a:t>
              </a:r>
              <a:endPara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45"/>
          <p:cNvGrpSpPr/>
          <p:nvPr/>
        </p:nvGrpSpPr>
        <p:grpSpPr bwMode="auto">
          <a:xfrm>
            <a:off x="3454303" y="3656176"/>
            <a:ext cx="2743202" cy="676924"/>
            <a:chOff x="1872" y="1636"/>
            <a:chExt cx="1632" cy="284"/>
          </a:xfrm>
          <a:solidFill>
            <a:schemeClr val="bg1"/>
          </a:solidFill>
        </p:grpSpPr>
        <p:sp>
          <p:nvSpPr>
            <p:cNvPr id="9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+sort 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InsertionSort</a:t>
              </a:r>
              <a:endPara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45"/>
          <p:cNvGrpSpPr/>
          <p:nvPr/>
        </p:nvGrpSpPr>
        <p:grpSpPr bwMode="auto">
          <a:xfrm>
            <a:off x="6289176" y="3656176"/>
            <a:ext cx="2605693" cy="676924"/>
            <a:chOff x="1872" y="1636"/>
            <a:chExt cx="1632" cy="284"/>
          </a:xfrm>
          <a:solidFill>
            <a:schemeClr val="bg1"/>
          </a:solidFill>
        </p:grpSpPr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+sort 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HeapSort</a:t>
              </a:r>
              <a:endPara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45"/>
          <p:cNvGrpSpPr/>
          <p:nvPr/>
        </p:nvGrpSpPr>
        <p:grpSpPr bwMode="auto">
          <a:xfrm>
            <a:off x="8976707" y="3656176"/>
            <a:ext cx="2605693" cy="676924"/>
            <a:chOff x="1872" y="1636"/>
            <a:chExt cx="1632" cy="284"/>
          </a:xfrm>
          <a:solidFill>
            <a:schemeClr val="bg1"/>
          </a:solidFill>
        </p:grpSpPr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+sort 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QuickSort</a:t>
              </a:r>
              <a:endPara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45"/>
          <p:cNvGrpSpPr/>
          <p:nvPr/>
        </p:nvGrpSpPr>
        <p:grpSpPr bwMode="auto">
          <a:xfrm>
            <a:off x="5321421" y="1629988"/>
            <a:ext cx="3035998" cy="941497"/>
            <a:chOff x="1872" y="1525"/>
            <a:chExt cx="1632" cy="395"/>
          </a:xfrm>
          <a:solidFill>
            <a:schemeClr val="bg1"/>
          </a:solidFill>
        </p:grpSpPr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+sort </a:t>
              </a:r>
              <a:r>
                <a:rPr lang="en-US" altLang="zh-CN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b="0" i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b="0" i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b="0" i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1872" y="1525"/>
              <a:ext cx="1632" cy="24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i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Sort</a:t>
              </a:r>
              <a:endParaRPr lang="en-US" altLang="zh-CN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等腰三角形 19"/>
          <p:cNvSpPr/>
          <p:nvPr/>
        </p:nvSpPr>
        <p:spPr bwMode="auto">
          <a:xfrm>
            <a:off x="6798367" y="2571484"/>
            <a:ext cx="240146" cy="227851"/>
          </a:xfrm>
          <a:prstGeom prst="triangle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肘形连接符 21"/>
          <p:cNvCxnSpPr>
            <a:stCxn id="7" idx="0"/>
            <a:endCxn id="20" idx="3"/>
          </p:cNvCxnSpPr>
          <p:nvPr/>
        </p:nvCxnSpPr>
        <p:spPr>
          <a:xfrm rot="5400000" flipH="1" flipV="1">
            <a:off x="4019216" y="756952"/>
            <a:ext cx="856841" cy="4941608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3" idx="0"/>
            <a:endCxn id="20" idx="3"/>
          </p:cNvCxnSpPr>
          <p:nvPr/>
        </p:nvCxnSpPr>
        <p:spPr>
          <a:xfrm rot="16200000" flipV="1">
            <a:off x="6826812" y="2890964"/>
            <a:ext cx="856841" cy="673583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0" idx="0"/>
            <a:endCxn id="20" idx="3"/>
          </p:cNvCxnSpPr>
          <p:nvPr/>
        </p:nvCxnSpPr>
        <p:spPr>
          <a:xfrm rot="5400000" flipH="1" flipV="1">
            <a:off x="5443752" y="2181488"/>
            <a:ext cx="856841" cy="20925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6" idx="0"/>
            <a:endCxn id="20" idx="3"/>
          </p:cNvCxnSpPr>
          <p:nvPr/>
        </p:nvCxnSpPr>
        <p:spPr>
          <a:xfrm rot="16200000" flipV="1">
            <a:off x="8170577" y="1547199"/>
            <a:ext cx="856841" cy="33611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619432" y="1629988"/>
            <a:ext cx="2743200" cy="941496"/>
            <a:chOff x="1066801" y="1862710"/>
            <a:chExt cx="2740248" cy="878903"/>
          </a:xfrm>
        </p:grpSpPr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1066801" y="2358160"/>
              <a:ext cx="2740248" cy="3834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u="sng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u="sng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main(</a:t>
              </a:r>
              <a:r>
                <a:rPr lang="en-US" altLang="zh-CN" u="sng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args</a:t>
              </a:r>
              <a:r>
                <a:rPr lang="en-US" altLang="zh-CN" u="sng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u="sng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String[] </a:t>
              </a:r>
              <a:r>
                <a:rPr lang="en-US" altLang="zh-CN" u="sng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1066801" y="1862710"/>
              <a:ext cx="2740248" cy="3888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endParaRPr lang="en-US" altLang="zh-CN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1066801" y="2246275"/>
              <a:ext cx="2740248" cy="1096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9" name="直接箭头连接符 48"/>
          <p:cNvCxnSpPr>
            <a:stCxn id="47" idx="3"/>
          </p:cNvCxnSpPr>
          <p:nvPr/>
        </p:nvCxnSpPr>
        <p:spPr>
          <a:xfrm>
            <a:off x="3362632" y="2099578"/>
            <a:ext cx="1958789" cy="334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"/>
          <p:cNvSpPr txBox="1">
            <a:spLocks noChangeArrowheads="1"/>
          </p:cNvSpPr>
          <p:nvPr/>
        </p:nvSpPr>
        <p:spPr bwMode="auto">
          <a:xfrm>
            <a:off x="8598997" y="1538363"/>
            <a:ext cx="17172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形成层次类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598997" y="2059448"/>
            <a:ext cx="2969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这就是策略模式的简单形式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build="allAtOnce"/>
      <p:bldP spid="20" grpId="0" animBg="1"/>
      <p:bldP spid="63" grpId="0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设计方案</a:t>
            </a:r>
            <a:r>
              <a:rPr lang="en-US" altLang="zh-CN" dirty="0"/>
              <a:t>3</a:t>
            </a:r>
            <a:r>
              <a:rPr lang="zh-CN" altLang="en-US" dirty="0"/>
              <a:t>：分离变化点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56" name="组合 55"/>
          <p:cNvGrpSpPr/>
          <p:nvPr/>
        </p:nvGrpSpPr>
        <p:grpSpPr>
          <a:xfrm>
            <a:off x="554684" y="1616460"/>
            <a:ext cx="3543300" cy="966699"/>
            <a:chOff x="554684" y="1747086"/>
            <a:chExt cx="3543300" cy="966699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554684" y="1747086"/>
              <a:ext cx="3543300" cy="49740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ClientA</a:t>
              </a:r>
              <a:endParaRPr lang="en-US" altLang="zh-CN" b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554684" y="2356556"/>
              <a:ext cx="3543300" cy="35722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lvl="0">
                <a:defRPr/>
              </a:pPr>
              <a:r>
                <a:rPr lang="en-US" altLang="zh-CN" u="sng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+main(</a:t>
              </a:r>
              <a:r>
                <a:rPr lang="en-US" altLang="zh-CN" u="sng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args</a:t>
              </a:r>
              <a:r>
                <a:rPr lang="en-US" altLang="zh-CN" u="sng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String[] )void</a:t>
              </a:r>
              <a:endParaRPr lang="en-US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554684" y="2242568"/>
              <a:ext cx="3543300" cy="11911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5687160" y="3734095"/>
            <a:ext cx="2605693" cy="367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 anchor="ctr" anchorCtr="0">
            <a:no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+sort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]) : 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5687160" y="3424235"/>
            <a:ext cx="2605693" cy="3146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anchor="ctr" anchorCtr="0">
            <a:no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HeapSort</a:t>
            </a:r>
            <a:endParaRPr lang="en-US" altLang="zh-C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8648319" y="3732356"/>
            <a:ext cx="2919793" cy="367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 anchor="ctr" anchorCtr="0">
            <a:no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+sort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]) : 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8648319" y="3419468"/>
            <a:ext cx="2919793" cy="3146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anchor="ctr" anchorCtr="0">
            <a:no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QuickSort</a:t>
            </a:r>
            <a:endParaRPr lang="en-US" altLang="zh-C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5672648" y="2149994"/>
            <a:ext cx="5895464" cy="7637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 anchor="ctr" anchorCtr="0">
            <a:no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+sort </a:t>
            </a:r>
            <a:r>
              <a: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i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b="0" i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]) : </a:t>
            </a:r>
            <a:r>
              <a:rPr lang="en-US" altLang="zh-CN" b="0" i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endParaRPr lang="en-US" altLang="zh-CN" b="0" i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5672648" y="1575562"/>
            <a:ext cx="5895464" cy="5791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anchor="ctr" anchorCtr="0">
            <a:no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&lt;&lt;interface&gt;&gt;</a:t>
            </a:r>
            <a:endParaRPr lang="en-US" altLang="zh-CN" sz="1600" b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altLang="zh-CN" sz="20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endParaRPr lang="en-US" altLang="zh-CN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等腰三角形 22"/>
          <p:cNvSpPr/>
          <p:nvPr/>
        </p:nvSpPr>
        <p:spPr bwMode="auto">
          <a:xfrm>
            <a:off x="8344635" y="2902483"/>
            <a:ext cx="240146" cy="227851"/>
          </a:xfrm>
          <a:prstGeom prst="triangle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4" name="肘形连接符 23"/>
          <p:cNvCxnSpPr>
            <a:stCxn id="18" idx="0"/>
            <a:endCxn id="23" idx="3"/>
          </p:cNvCxnSpPr>
          <p:nvPr/>
        </p:nvCxnSpPr>
        <p:spPr>
          <a:xfrm rot="5400000" flipH="1" flipV="1">
            <a:off x="7580407" y="2539935"/>
            <a:ext cx="293901" cy="1474701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0" idx="0"/>
            <a:endCxn id="23" idx="3"/>
          </p:cNvCxnSpPr>
          <p:nvPr/>
        </p:nvCxnSpPr>
        <p:spPr>
          <a:xfrm rot="16200000" flipV="1">
            <a:off x="9141895" y="2453147"/>
            <a:ext cx="289134" cy="16435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554684" y="2723128"/>
            <a:ext cx="3543300" cy="950894"/>
            <a:chOff x="609600" y="1458091"/>
            <a:chExt cx="3543300" cy="950894"/>
          </a:xfrm>
        </p:grpSpPr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609600" y="1458091"/>
              <a:ext cx="3543300" cy="49740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ClientB</a:t>
              </a:r>
              <a:endParaRPr lang="en-US" altLang="zh-CN" b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609600" y="2051756"/>
              <a:ext cx="3543300" cy="35722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lvl="0">
                <a:defRPr/>
              </a:pPr>
              <a:r>
                <a:rPr lang="en-US" altLang="zh-CN" u="sng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+main(</a:t>
              </a:r>
              <a:r>
                <a:rPr lang="en-US" altLang="zh-CN" u="sng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args</a:t>
              </a:r>
              <a:r>
                <a:rPr lang="en-US" altLang="zh-CN" u="sng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String[] )void</a:t>
              </a:r>
              <a:endParaRPr lang="en-US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609600" y="1956818"/>
              <a:ext cx="3543300" cy="11911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54684" y="3799477"/>
            <a:ext cx="3543300" cy="950894"/>
            <a:chOff x="609600" y="1458091"/>
            <a:chExt cx="3543300" cy="950894"/>
          </a:xfrm>
        </p:grpSpPr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609600" y="1458091"/>
              <a:ext cx="3543300" cy="49740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ClientC</a:t>
              </a:r>
              <a:endParaRPr lang="en-US" altLang="zh-CN" b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609600" y="2051756"/>
              <a:ext cx="3543300" cy="35722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lvl="0">
                <a:defRPr/>
              </a:pPr>
              <a:r>
                <a:rPr lang="en-US" altLang="zh-CN" u="sng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+main(</a:t>
              </a:r>
              <a:r>
                <a:rPr lang="en-US" altLang="zh-CN" u="sng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args</a:t>
              </a:r>
              <a:r>
                <a:rPr lang="en-US" altLang="zh-CN" u="sng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String[] )void</a:t>
              </a:r>
              <a:endParaRPr lang="en-US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609600" y="1956818"/>
              <a:ext cx="3543300" cy="11911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54684" y="4875826"/>
            <a:ext cx="3543300" cy="950894"/>
            <a:chOff x="609600" y="1458091"/>
            <a:chExt cx="3543300" cy="950894"/>
          </a:xfrm>
        </p:grpSpPr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609600" y="1458091"/>
              <a:ext cx="3543300" cy="49740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ClientD</a:t>
              </a:r>
              <a:endParaRPr lang="en-US" altLang="zh-CN" b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609600" y="2051756"/>
              <a:ext cx="3543300" cy="357229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lvl="0">
                <a:defRPr/>
              </a:pPr>
              <a:r>
                <a:rPr lang="en-US" altLang="zh-CN" u="sng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+main(</a:t>
              </a:r>
              <a:r>
                <a:rPr lang="en-US" altLang="zh-CN" u="sng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args</a:t>
              </a:r>
              <a:r>
                <a:rPr lang="en-US" altLang="zh-CN" u="sng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String[] )void</a:t>
              </a:r>
              <a:endParaRPr lang="en-US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609600" y="1956818"/>
              <a:ext cx="3543300" cy="11911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4" name="肘形连接符 53"/>
          <p:cNvCxnSpPr>
            <a:stCxn id="5" idx="3"/>
            <a:endCxn id="22" idx="1"/>
          </p:cNvCxnSpPr>
          <p:nvPr/>
        </p:nvCxnSpPr>
        <p:spPr>
          <a:xfrm>
            <a:off x="4097984" y="1865162"/>
            <a:ext cx="1574664" cy="0"/>
          </a:xfrm>
          <a:prstGeom prst="straightConnector1">
            <a:avLst/>
          </a:prstGeom>
          <a:ln w="15875">
            <a:solidFill>
              <a:srgbClr val="0066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42" idx="3"/>
          </p:cNvCxnSpPr>
          <p:nvPr/>
        </p:nvCxnSpPr>
        <p:spPr>
          <a:xfrm flipV="1">
            <a:off x="4097984" y="2169998"/>
            <a:ext cx="1574664" cy="801832"/>
          </a:xfrm>
          <a:prstGeom prst="bentConnector3">
            <a:avLst>
              <a:gd name="adj1" fmla="val 9444"/>
            </a:avLst>
          </a:prstGeom>
          <a:ln w="15875">
            <a:solidFill>
              <a:srgbClr val="0066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46" idx="3"/>
            <a:endCxn id="21" idx="1"/>
          </p:cNvCxnSpPr>
          <p:nvPr/>
        </p:nvCxnSpPr>
        <p:spPr>
          <a:xfrm flipV="1">
            <a:off x="4097984" y="2531884"/>
            <a:ext cx="1574664" cy="1516295"/>
          </a:xfrm>
          <a:prstGeom prst="bentConnector3">
            <a:avLst>
              <a:gd name="adj1" fmla="val 50000"/>
            </a:avLst>
          </a:prstGeom>
          <a:ln w="15875">
            <a:solidFill>
              <a:srgbClr val="0066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/>
          <p:nvPr/>
        </p:nvCxnSpPr>
        <p:spPr>
          <a:xfrm flipV="1">
            <a:off x="4097984" y="2778628"/>
            <a:ext cx="1574664" cy="2447504"/>
          </a:xfrm>
          <a:prstGeom prst="bentConnector3">
            <a:avLst>
              <a:gd name="adj1" fmla="val 66591"/>
            </a:avLst>
          </a:prstGeom>
          <a:ln w="15875">
            <a:solidFill>
              <a:srgbClr val="0066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658135" y="4287958"/>
            <a:ext cx="5909977" cy="923330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层次类的过程中，需要进行初始化等工作，这些工作都不属于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层次类的功能，如果存在多个客户端，初始化相关的代码，在每个客户端中重复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658135" y="5301387"/>
            <a:ext cx="5925343" cy="923330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因此可以在层次类和客户端之间，加上一个负责初始化，或者全局控制的类，负责协调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类，这个类一般称为环境类，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设计方案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：增加环境类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6" name="Group 45"/>
          <p:cNvGrpSpPr/>
          <p:nvPr/>
        </p:nvGrpSpPr>
        <p:grpSpPr bwMode="auto">
          <a:xfrm>
            <a:off x="848032" y="5583401"/>
            <a:ext cx="2714799" cy="676924"/>
            <a:chOff x="1872" y="1636"/>
            <a:chExt cx="1632" cy="284"/>
          </a:xfrm>
          <a:solidFill>
            <a:schemeClr val="bg1"/>
          </a:solidFill>
        </p:grpSpPr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+sort 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BubbleSort</a:t>
              </a:r>
              <a:endPara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45"/>
          <p:cNvGrpSpPr/>
          <p:nvPr/>
        </p:nvGrpSpPr>
        <p:grpSpPr bwMode="auto">
          <a:xfrm>
            <a:off x="3682903" y="5583401"/>
            <a:ext cx="2743202" cy="676924"/>
            <a:chOff x="1872" y="1636"/>
            <a:chExt cx="1632" cy="284"/>
          </a:xfrm>
          <a:solidFill>
            <a:schemeClr val="bg1"/>
          </a:solidFill>
        </p:grpSpPr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+sort 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InsertionSort</a:t>
              </a:r>
              <a:endPara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45"/>
          <p:cNvGrpSpPr/>
          <p:nvPr/>
        </p:nvGrpSpPr>
        <p:grpSpPr bwMode="auto">
          <a:xfrm>
            <a:off x="6517776" y="5583401"/>
            <a:ext cx="2605693" cy="676924"/>
            <a:chOff x="1872" y="1636"/>
            <a:chExt cx="1632" cy="284"/>
          </a:xfrm>
          <a:solidFill>
            <a:schemeClr val="bg1"/>
          </a:solidFill>
        </p:grpSpPr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+sort 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HeapSort</a:t>
              </a:r>
              <a:endPara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45"/>
          <p:cNvGrpSpPr/>
          <p:nvPr/>
        </p:nvGrpSpPr>
        <p:grpSpPr bwMode="auto">
          <a:xfrm>
            <a:off x="9205307" y="5583401"/>
            <a:ext cx="2605693" cy="676924"/>
            <a:chOff x="1872" y="1636"/>
            <a:chExt cx="1632" cy="284"/>
          </a:xfrm>
          <a:solidFill>
            <a:schemeClr val="bg1"/>
          </a:solidFill>
        </p:grpSpPr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+sort 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QuickSort</a:t>
              </a:r>
              <a:endPara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45"/>
          <p:cNvGrpSpPr/>
          <p:nvPr/>
        </p:nvGrpSpPr>
        <p:grpSpPr bwMode="auto">
          <a:xfrm>
            <a:off x="7924921" y="2228936"/>
            <a:ext cx="3035998" cy="941497"/>
            <a:chOff x="1872" y="1525"/>
            <a:chExt cx="1632" cy="395"/>
          </a:xfrm>
          <a:solidFill>
            <a:schemeClr val="bg1"/>
          </a:solidFill>
        </p:grpSpPr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+sort </a:t>
              </a:r>
              <a:r>
                <a:rPr lang="en-US" altLang="zh-CN" b="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b="0" i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b="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b="0" i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b="0" i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b="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1872" y="1525"/>
              <a:ext cx="1632" cy="24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i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Sort</a:t>
              </a:r>
              <a:endParaRPr lang="en-US" altLang="zh-CN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等腰三角形 10"/>
          <p:cNvSpPr/>
          <p:nvPr/>
        </p:nvSpPr>
        <p:spPr bwMode="auto">
          <a:xfrm>
            <a:off x="9681267" y="3170432"/>
            <a:ext cx="240146" cy="227851"/>
          </a:xfrm>
          <a:prstGeom prst="triangle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肘形连接符 11"/>
          <p:cNvCxnSpPr>
            <a:stCxn id="30" idx="0"/>
            <a:endCxn id="11" idx="3"/>
          </p:cNvCxnSpPr>
          <p:nvPr/>
        </p:nvCxnSpPr>
        <p:spPr>
          <a:xfrm rot="5400000" flipH="1" flipV="1">
            <a:off x="4910827" y="692888"/>
            <a:ext cx="2185118" cy="7595908"/>
          </a:xfrm>
          <a:prstGeom prst="bentConnector3">
            <a:avLst>
              <a:gd name="adj1" fmla="val 1382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26" idx="0"/>
            <a:endCxn id="11" idx="3"/>
          </p:cNvCxnSpPr>
          <p:nvPr/>
        </p:nvCxnSpPr>
        <p:spPr>
          <a:xfrm rot="5400000" flipH="1" flipV="1">
            <a:off x="7718422" y="3500484"/>
            <a:ext cx="2185118" cy="1980717"/>
          </a:xfrm>
          <a:prstGeom prst="bentConnector3">
            <a:avLst>
              <a:gd name="adj1" fmla="val 1382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28" idx="0"/>
            <a:endCxn id="11" idx="3"/>
          </p:cNvCxnSpPr>
          <p:nvPr/>
        </p:nvCxnSpPr>
        <p:spPr>
          <a:xfrm rot="5400000" flipH="1" flipV="1">
            <a:off x="6335363" y="2117424"/>
            <a:ext cx="2185118" cy="4746836"/>
          </a:xfrm>
          <a:prstGeom prst="bentConnector3">
            <a:avLst>
              <a:gd name="adj1" fmla="val 1382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24" idx="0"/>
            <a:endCxn id="11" idx="3"/>
          </p:cNvCxnSpPr>
          <p:nvPr/>
        </p:nvCxnSpPr>
        <p:spPr>
          <a:xfrm rot="16200000" flipV="1">
            <a:off x="9062188" y="4137435"/>
            <a:ext cx="2185118" cy="706814"/>
          </a:xfrm>
          <a:prstGeom prst="bentConnector3">
            <a:avLst>
              <a:gd name="adj1" fmla="val 1382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809447" y="2615447"/>
            <a:ext cx="2743200" cy="939502"/>
            <a:chOff x="1066801" y="1856216"/>
            <a:chExt cx="2740248" cy="877042"/>
          </a:xfrm>
        </p:grpSpPr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1066801" y="2326057"/>
              <a:ext cx="2740248" cy="4072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u="sng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u="sng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main(</a:t>
              </a:r>
              <a:r>
                <a:rPr lang="en-US" altLang="zh-CN" u="sng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args</a:t>
              </a:r>
              <a:r>
                <a:rPr lang="en-US" altLang="zh-CN" u="sng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u="sng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String[] </a:t>
              </a:r>
              <a:r>
                <a:rPr lang="en-US" altLang="zh-CN" u="sng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1066801" y="1856216"/>
              <a:ext cx="2740248" cy="3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endParaRPr lang="en-US" altLang="zh-CN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1066801" y="2218142"/>
              <a:ext cx="2740248" cy="1096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7" name="直接箭头连接符 16"/>
          <p:cNvCxnSpPr>
            <a:stCxn id="20" idx="3"/>
            <a:endCxn id="35" idx="1"/>
          </p:cNvCxnSpPr>
          <p:nvPr/>
        </p:nvCxnSpPr>
        <p:spPr>
          <a:xfrm flipV="1">
            <a:off x="3552647" y="3055062"/>
            <a:ext cx="663753" cy="679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4216400" y="2228732"/>
            <a:ext cx="2500480" cy="2733222"/>
            <a:chOff x="4216400" y="2228732"/>
            <a:chExt cx="2500480" cy="2733222"/>
          </a:xfrm>
        </p:grpSpPr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4216400" y="3516903"/>
              <a:ext cx="2500480" cy="14450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+Context(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s:Sort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getExcTime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long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sortIntArray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 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[]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startExc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endExc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4216400" y="2228732"/>
              <a:ext cx="2500480" cy="366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Context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4216400" y="2593222"/>
              <a:ext cx="2500480" cy="9236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s:Sort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startTime:long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endTime:long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流程图: 决策 35"/>
          <p:cNvSpPr/>
          <p:nvPr/>
        </p:nvSpPr>
        <p:spPr bwMode="auto">
          <a:xfrm>
            <a:off x="6716880" y="2617009"/>
            <a:ext cx="332748" cy="230050"/>
          </a:xfrm>
          <a:prstGeom prst="flowChartDecision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直接箭头连接符 36"/>
          <p:cNvCxnSpPr>
            <a:stCxn id="36" idx="3"/>
          </p:cNvCxnSpPr>
          <p:nvPr/>
        </p:nvCxnSpPr>
        <p:spPr>
          <a:xfrm>
            <a:off x="7049628" y="2732034"/>
            <a:ext cx="87529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878893" y="2299019"/>
            <a:ext cx="109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Strategy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9600" y="1412796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例如，需要记录每个算法的运行时间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肘形连接符 38"/>
          <p:cNvCxnSpPr>
            <a:stCxn id="19" idx="0"/>
            <a:endCxn id="22" idx="0"/>
          </p:cNvCxnSpPr>
          <p:nvPr/>
        </p:nvCxnSpPr>
        <p:spPr>
          <a:xfrm rot="5400000" flipH="1" flipV="1">
            <a:off x="5618728" y="-1208744"/>
            <a:ext cx="386511" cy="7261873"/>
          </a:xfrm>
          <a:prstGeom prst="bentConnector3">
            <a:avLst>
              <a:gd name="adj1" fmla="val 159145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6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设计方案</a:t>
            </a:r>
            <a:r>
              <a:rPr lang="en-US" altLang="zh-CN" dirty="0"/>
              <a:t>4</a:t>
            </a:r>
            <a:r>
              <a:rPr lang="zh-CN" altLang="en-US" dirty="0"/>
              <a:t>：增加环境类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5" y="1628775"/>
            <a:ext cx="10980738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num);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7375" y="2577736"/>
            <a:ext cx="10980738" cy="3977299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其他排序类代码自行实现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num)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num.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i++)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j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 i -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j++)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(num[j] &gt; num[j +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num[j];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num[j] = num[j +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num[j +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num;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设计方案</a:t>
            </a:r>
            <a:r>
              <a:rPr lang="en-US" altLang="zh-CN" dirty="0"/>
              <a:t>4</a:t>
            </a:r>
            <a:r>
              <a:rPr lang="zh-CN" altLang="en-US" dirty="0"/>
              <a:t>：增加环境类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5" y="1617663"/>
            <a:ext cx="4743450" cy="4827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long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long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endTime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s;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startExc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startTime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currentTimeMillis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endExc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endTime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currentTimeMillis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long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getExcTime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exeTime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exeTime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endTime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exeTime;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sortIntArray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.sort(a);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591175" y="1628775"/>
            <a:ext cx="5991225" cy="268002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arr = {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 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BubbleSort();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 con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Context(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.startExc();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arr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.sortIntArray(arr);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.endExc();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(arr));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.getExcTime());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91175" y="4455888"/>
            <a:ext cx="5991225" cy="1989362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策略类都实现同一个接口，所以使它们之间可以自由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切换；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一个新的策略只需要添加一个具体的策略类即可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需要改变原有的代码，符合“开闭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原则“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但是，客户端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必须知道所有的策略类，并自行决定使用哪一个策略类。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/>
              <a:t>设计方案</a:t>
            </a:r>
            <a:r>
              <a:rPr lang="en-US" altLang="zh-CN" dirty="0" smtClean="0"/>
              <a:t>4</a:t>
            </a:r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1650423"/>
            <a:ext cx="10958513" cy="26254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arr = {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 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BubbleSort();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 con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Context(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.startExc();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arr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.sortIntArray(arr);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.endExc();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(arr));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.getExcTime());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02457" y="2756556"/>
            <a:ext cx="10951370" cy="206610"/>
          </a:xfrm>
          <a:prstGeom prst="rect">
            <a:avLst/>
          </a:prstGeom>
          <a:solidFill>
            <a:srgbClr val="008000">
              <a:alpha val="28000"/>
            </a:srgbClr>
          </a:solidFill>
          <a:ln w="9525">
            <a:solidFill>
              <a:srgbClr val="CCFFCC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02457" y="3183952"/>
            <a:ext cx="10958513" cy="223582"/>
          </a:xfrm>
          <a:prstGeom prst="rect">
            <a:avLst/>
          </a:prstGeom>
          <a:solidFill>
            <a:srgbClr val="008000">
              <a:alpha val="28000"/>
            </a:srgbClr>
          </a:solidFill>
          <a:ln w="9525">
            <a:solidFill>
              <a:srgbClr val="CCFFCC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2457" y="4359689"/>
            <a:ext cx="10951370" cy="604197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继续观察以上代码：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con.startExc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con.endExc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应该在具体算法中的排序代码前后调用。是否如下处理？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2457" y="5046794"/>
            <a:ext cx="10951370" cy="1384995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[] sort(</a:t>
            </a: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intArray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 Context </a:t>
            </a: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ct.startExc();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排序代码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ct.endExc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return </a:t>
            </a: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intArray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27407" y="5376850"/>
            <a:ext cx="5732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sort()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方法中需要传入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对象，否则没有办法使用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startExc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endExc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1.7 </a:t>
            </a:r>
            <a:r>
              <a:rPr lang="zh-CN" altLang="en-US" dirty="0" smtClean="0"/>
              <a:t>设计方案</a:t>
            </a:r>
            <a:r>
              <a:rPr lang="en-US" altLang="zh-CN" dirty="0" smtClean="0"/>
              <a:t>5-</a:t>
            </a:r>
            <a:r>
              <a:rPr lang="zh-CN" altLang="en-US" dirty="0" smtClean="0"/>
              <a:t>增加反向依赖（不建议）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Group 45"/>
          <p:cNvGrpSpPr/>
          <p:nvPr/>
        </p:nvGrpSpPr>
        <p:grpSpPr bwMode="auto">
          <a:xfrm>
            <a:off x="432209" y="5322149"/>
            <a:ext cx="3671203" cy="676924"/>
            <a:chOff x="1872" y="1636"/>
            <a:chExt cx="1632" cy="284"/>
          </a:xfrm>
          <a:solidFill>
            <a:schemeClr val="bg1"/>
          </a:solidFill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+sort 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c:Context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BubbleSort</a:t>
              </a:r>
              <a:endPara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45"/>
          <p:cNvGrpSpPr/>
          <p:nvPr/>
        </p:nvGrpSpPr>
        <p:grpSpPr bwMode="auto">
          <a:xfrm>
            <a:off x="4189399" y="5322149"/>
            <a:ext cx="3656378" cy="676924"/>
            <a:chOff x="1872" y="1636"/>
            <a:chExt cx="1632" cy="284"/>
          </a:xfrm>
          <a:solidFill>
            <a:schemeClr val="bg1"/>
          </a:solidFill>
        </p:grpSpPr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+sort (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],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c:Context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HeapSort</a:t>
              </a:r>
              <a:endPara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45"/>
          <p:cNvGrpSpPr/>
          <p:nvPr/>
        </p:nvGrpSpPr>
        <p:grpSpPr bwMode="auto">
          <a:xfrm>
            <a:off x="7931765" y="5322149"/>
            <a:ext cx="3561735" cy="676924"/>
            <a:chOff x="1872" y="1636"/>
            <a:chExt cx="1632" cy="284"/>
          </a:xfrm>
          <a:solidFill>
            <a:schemeClr val="bg1"/>
          </a:solidFill>
        </p:grpSpPr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+sort (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],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c:Context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QuickSort</a:t>
              </a:r>
              <a:endPara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7607421" y="3964516"/>
            <a:ext cx="4124204" cy="3670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 anchor="ctr" anchorCtr="0">
            <a:no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+sort </a:t>
            </a:r>
            <a:r>
              <a: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i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b="0" i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],</a:t>
            </a:r>
            <a:r>
              <a:rPr lang="en-US" altLang="zh-CN" b="0" i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c:Context</a:t>
            </a:r>
            <a:r>
              <a: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: </a:t>
            </a:r>
            <a:r>
              <a:rPr lang="en-US" altLang="zh-CN" b="0" i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endParaRPr lang="en-US" altLang="zh-CN" b="0" i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7607421" y="3390084"/>
            <a:ext cx="4124204" cy="5791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anchor="ctr" anchorCtr="0">
            <a:no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&lt;&lt;interface&gt;&gt;</a:t>
            </a:r>
            <a:endParaRPr lang="en-US" altLang="zh-CN" sz="1600" b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altLang="zh-CN" sz="20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endParaRPr lang="en-US" altLang="zh-CN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 bwMode="auto">
          <a:xfrm>
            <a:off x="8592242" y="4334304"/>
            <a:ext cx="240146" cy="227851"/>
          </a:xfrm>
          <a:prstGeom prst="triangle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肘形连接符 20"/>
          <p:cNvCxnSpPr>
            <a:stCxn id="7" idx="0"/>
            <a:endCxn id="20" idx="3"/>
          </p:cNvCxnSpPr>
          <p:nvPr/>
        </p:nvCxnSpPr>
        <p:spPr>
          <a:xfrm rot="5400000" flipH="1" flipV="1">
            <a:off x="5110066" y="1719900"/>
            <a:ext cx="759994" cy="64445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3" idx="0"/>
            <a:endCxn id="20" idx="3"/>
          </p:cNvCxnSpPr>
          <p:nvPr/>
        </p:nvCxnSpPr>
        <p:spPr>
          <a:xfrm rot="5400000" flipH="1" flipV="1">
            <a:off x="6984954" y="3594789"/>
            <a:ext cx="759994" cy="26947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6" idx="0"/>
            <a:endCxn id="20" idx="3"/>
          </p:cNvCxnSpPr>
          <p:nvPr/>
        </p:nvCxnSpPr>
        <p:spPr>
          <a:xfrm rot="16200000" flipV="1">
            <a:off x="8832477" y="4441993"/>
            <a:ext cx="759994" cy="10003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491947" y="1933289"/>
            <a:ext cx="2743200" cy="939502"/>
            <a:chOff x="1066801" y="1856216"/>
            <a:chExt cx="2740248" cy="877042"/>
          </a:xfrm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1066801" y="2326057"/>
              <a:ext cx="2740248" cy="4072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u="sng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u="sng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main(</a:t>
              </a:r>
              <a:r>
                <a:rPr lang="en-US" altLang="zh-CN" u="sng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args</a:t>
              </a:r>
              <a:r>
                <a:rPr lang="en-US" altLang="zh-CN" u="sng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u="sng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String[] </a:t>
              </a:r>
              <a:r>
                <a:rPr lang="en-US" altLang="zh-CN" u="sng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1066801" y="1856216"/>
              <a:ext cx="2740248" cy="3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endParaRPr lang="en-US" altLang="zh-CN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1066801" y="2218142"/>
              <a:ext cx="2740248" cy="1096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箭头连接符 28"/>
          <p:cNvCxnSpPr>
            <a:stCxn id="28" idx="3"/>
          </p:cNvCxnSpPr>
          <p:nvPr/>
        </p:nvCxnSpPr>
        <p:spPr>
          <a:xfrm flipV="1">
            <a:off x="3235147" y="2372904"/>
            <a:ext cx="663753" cy="679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3898900" y="1967480"/>
            <a:ext cx="2500480" cy="2733222"/>
            <a:chOff x="4216400" y="2228732"/>
            <a:chExt cx="2500480" cy="2733222"/>
          </a:xfrm>
        </p:grpSpPr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4216400" y="3516903"/>
              <a:ext cx="2500480" cy="14450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+Context(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s:Sort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getExcTime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long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sortIntArray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 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[]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startExc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endExc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4216400" y="2228732"/>
              <a:ext cx="2500480" cy="366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Context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4216400" y="2593222"/>
              <a:ext cx="2500480" cy="9236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s:Sort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startTime:long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endTime:long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流程图: 决策 33"/>
          <p:cNvSpPr/>
          <p:nvPr/>
        </p:nvSpPr>
        <p:spPr bwMode="auto">
          <a:xfrm>
            <a:off x="6399380" y="3524157"/>
            <a:ext cx="332748" cy="230050"/>
          </a:xfrm>
          <a:prstGeom prst="flowChartDecision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直接箭头连接符 34"/>
          <p:cNvCxnSpPr>
            <a:stCxn id="34" idx="3"/>
          </p:cNvCxnSpPr>
          <p:nvPr/>
        </p:nvCxnSpPr>
        <p:spPr>
          <a:xfrm>
            <a:off x="6732128" y="3639182"/>
            <a:ext cx="87529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561393" y="3206167"/>
            <a:ext cx="109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Strategy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18" idx="1"/>
          </p:cNvCxnSpPr>
          <p:nvPr/>
        </p:nvCxnSpPr>
        <p:spPr>
          <a:xfrm flipH="1">
            <a:off x="6399380" y="4148049"/>
            <a:ext cx="1208041" cy="3949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457789" y="419785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反向依赖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肘形连接符 37"/>
          <p:cNvCxnSpPr>
            <a:stCxn id="27" idx="0"/>
            <a:endCxn id="19" idx="0"/>
          </p:cNvCxnSpPr>
          <p:nvPr/>
        </p:nvCxnSpPr>
        <p:spPr>
          <a:xfrm rot="16200000" flipH="1">
            <a:off x="5038137" y="-1241302"/>
            <a:ext cx="1456795" cy="7805976"/>
          </a:xfrm>
          <a:prstGeom prst="bentConnector3">
            <a:avLst>
              <a:gd name="adj1" fmla="val -15692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</a:t>
            </a:r>
            <a:r>
              <a:rPr lang="zh-CN" altLang="en-US" dirty="0"/>
              <a:t>设计方案</a:t>
            </a:r>
            <a:r>
              <a:rPr lang="en-US" altLang="zh-CN" dirty="0"/>
              <a:t>5-</a:t>
            </a:r>
            <a:r>
              <a:rPr lang="zh-CN" altLang="en-US" dirty="0"/>
              <a:t>增加反向依赖（不建议）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Group 45"/>
          <p:cNvGrpSpPr/>
          <p:nvPr/>
        </p:nvGrpSpPr>
        <p:grpSpPr bwMode="auto">
          <a:xfrm>
            <a:off x="432209" y="5278601"/>
            <a:ext cx="3671203" cy="676924"/>
            <a:chOff x="1872" y="1636"/>
            <a:chExt cx="1632" cy="284"/>
          </a:xfrm>
          <a:solidFill>
            <a:schemeClr val="bg1"/>
          </a:solidFill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+sort 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en-US" altLang="zh-CN" sz="16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c:Context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BubbleSort</a:t>
              </a:r>
              <a:endPara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45"/>
          <p:cNvGrpSpPr/>
          <p:nvPr/>
        </p:nvGrpSpPr>
        <p:grpSpPr bwMode="auto">
          <a:xfrm>
            <a:off x="4189399" y="5278601"/>
            <a:ext cx="3656378" cy="676924"/>
            <a:chOff x="1872" y="1636"/>
            <a:chExt cx="1632" cy="284"/>
          </a:xfrm>
          <a:solidFill>
            <a:schemeClr val="bg1"/>
          </a:solidFill>
        </p:grpSpPr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+sort (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],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c:Context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HeapSort</a:t>
              </a:r>
              <a:endPara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45"/>
          <p:cNvGrpSpPr/>
          <p:nvPr/>
        </p:nvGrpSpPr>
        <p:grpSpPr bwMode="auto">
          <a:xfrm>
            <a:off x="7931765" y="5278601"/>
            <a:ext cx="3561735" cy="676924"/>
            <a:chOff x="1872" y="1636"/>
            <a:chExt cx="1632" cy="284"/>
          </a:xfrm>
          <a:solidFill>
            <a:schemeClr val="bg1"/>
          </a:solidFill>
        </p:grpSpPr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+sort (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],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c:Context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: </a:t>
              </a:r>
              <a:r>
                <a:rPr lang="en-US" altLang="zh-CN" sz="1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QuickSort</a:t>
              </a:r>
              <a:endPara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45"/>
          <p:cNvGrpSpPr/>
          <p:nvPr/>
        </p:nvGrpSpPr>
        <p:grpSpPr bwMode="auto">
          <a:xfrm>
            <a:off x="7607421" y="2800436"/>
            <a:ext cx="4124204" cy="941497"/>
            <a:chOff x="1872" y="1525"/>
            <a:chExt cx="1632" cy="395"/>
          </a:xfrm>
          <a:solidFill>
            <a:schemeClr val="bg1"/>
          </a:solidFill>
        </p:grpSpPr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1872" y="1766"/>
              <a:ext cx="1632" cy="15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+sort </a:t>
              </a:r>
              <a:r>
                <a:rPr lang="en-US" altLang="zh-CN" b="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b="0" i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b="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b="0" i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],</a:t>
              </a:r>
              <a:r>
                <a:rPr lang="en-US" altLang="zh-CN" b="0" i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c:Context</a:t>
              </a:r>
              <a:r>
                <a:rPr lang="en-US" altLang="zh-CN" b="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: </a:t>
              </a:r>
              <a:r>
                <a:rPr lang="en-US" altLang="zh-CN" b="0" i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endParaRPr lang="en-US" altLang="zh-CN" b="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1872" y="1525"/>
              <a:ext cx="1632" cy="24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i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Sort</a:t>
              </a:r>
              <a:endParaRPr lang="en-US" altLang="zh-CN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等腰三角形 19"/>
          <p:cNvSpPr/>
          <p:nvPr/>
        </p:nvSpPr>
        <p:spPr bwMode="auto">
          <a:xfrm>
            <a:off x="9429377" y="3755499"/>
            <a:ext cx="240146" cy="227851"/>
          </a:xfrm>
          <a:prstGeom prst="triangle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肘形连接符 20"/>
          <p:cNvCxnSpPr>
            <a:stCxn id="7" idx="0"/>
            <a:endCxn id="20" idx="3"/>
          </p:cNvCxnSpPr>
          <p:nvPr/>
        </p:nvCxnSpPr>
        <p:spPr>
          <a:xfrm rot="5400000" flipH="1" flipV="1">
            <a:off x="5261005" y="990157"/>
            <a:ext cx="1295251" cy="7281639"/>
          </a:xfrm>
          <a:prstGeom prst="bentConnector3">
            <a:avLst>
              <a:gd name="adj1" fmla="val 18379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3" idx="0"/>
            <a:endCxn id="20" idx="3"/>
          </p:cNvCxnSpPr>
          <p:nvPr/>
        </p:nvCxnSpPr>
        <p:spPr>
          <a:xfrm rot="5400000" flipH="1" flipV="1">
            <a:off x="7135894" y="2865045"/>
            <a:ext cx="1295251" cy="3531862"/>
          </a:xfrm>
          <a:prstGeom prst="bentConnector3">
            <a:avLst>
              <a:gd name="adj1" fmla="val 18379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6" idx="0"/>
            <a:endCxn id="20" idx="3"/>
          </p:cNvCxnSpPr>
          <p:nvPr/>
        </p:nvCxnSpPr>
        <p:spPr>
          <a:xfrm rot="16200000" flipV="1">
            <a:off x="8983417" y="4549384"/>
            <a:ext cx="1295251" cy="163183"/>
          </a:xfrm>
          <a:prstGeom prst="bentConnector3">
            <a:avLst>
              <a:gd name="adj1" fmla="val 18379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491947" y="2310647"/>
            <a:ext cx="2743200" cy="939502"/>
            <a:chOff x="1066801" y="1856216"/>
            <a:chExt cx="2740248" cy="877042"/>
          </a:xfrm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1066801" y="2326057"/>
              <a:ext cx="2740248" cy="4072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u="sng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u="sng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main(</a:t>
              </a:r>
              <a:r>
                <a:rPr lang="en-US" altLang="zh-CN" u="sng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args</a:t>
              </a:r>
              <a:r>
                <a:rPr lang="en-US" altLang="zh-CN" u="sng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u="sng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String[] </a:t>
              </a:r>
              <a:r>
                <a:rPr lang="en-US" altLang="zh-CN" u="sng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1066801" y="1856216"/>
              <a:ext cx="2740248" cy="3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endParaRPr lang="en-US" altLang="zh-CN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1066801" y="2218142"/>
              <a:ext cx="2740248" cy="1096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箭头连接符 28"/>
          <p:cNvCxnSpPr>
            <a:stCxn id="28" idx="3"/>
            <a:endCxn id="33" idx="1"/>
          </p:cNvCxnSpPr>
          <p:nvPr/>
        </p:nvCxnSpPr>
        <p:spPr>
          <a:xfrm flipV="1">
            <a:off x="3235147" y="2750262"/>
            <a:ext cx="663753" cy="679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3898900" y="1923932"/>
            <a:ext cx="2500480" cy="2733222"/>
            <a:chOff x="4216400" y="2228732"/>
            <a:chExt cx="2500480" cy="2733222"/>
          </a:xfrm>
        </p:grpSpPr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4216400" y="3516903"/>
              <a:ext cx="2500480" cy="14450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+Context(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s:Sort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getExcTime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long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sortIntArray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 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[]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startExc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endExc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4216400" y="2228732"/>
              <a:ext cx="2500480" cy="366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Context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4216400" y="2593222"/>
              <a:ext cx="2500480" cy="9236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s:Sort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startTime:long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endTime:long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肘形连接符 7"/>
          <p:cNvCxnSpPr>
            <a:stCxn id="27" idx="0"/>
            <a:endCxn id="19" idx="0"/>
          </p:cNvCxnSpPr>
          <p:nvPr/>
        </p:nvCxnSpPr>
        <p:spPr>
          <a:xfrm rot="16200000" flipH="1">
            <a:off x="5521640" y="-1347447"/>
            <a:ext cx="489789" cy="7805976"/>
          </a:xfrm>
          <a:prstGeom prst="bentConnector3">
            <a:avLst>
              <a:gd name="adj1" fmla="val -106311"/>
            </a:avLst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795539" y="1314790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创建某个策略子类对象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9599" y="3419338"/>
            <a:ext cx="3127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配置给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399380" y="2984500"/>
            <a:ext cx="1208041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599357" y="2267849"/>
            <a:ext cx="2065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s.sort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c)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 flipV="1">
            <a:off x="6399380" y="3519569"/>
            <a:ext cx="1170372" cy="2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535902" y="3963303"/>
            <a:ext cx="309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39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</a:t>
            </a:r>
            <a:r>
              <a:rPr lang="zh-CN" altLang="en-US" dirty="0"/>
              <a:t>设计方案</a:t>
            </a:r>
            <a:r>
              <a:rPr lang="en-US" altLang="zh-CN" dirty="0"/>
              <a:t>5-</a:t>
            </a:r>
            <a:r>
              <a:rPr lang="zh-CN" altLang="en-US" dirty="0"/>
              <a:t>增加反向依赖（不建议）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5" y="1524396"/>
            <a:ext cx="10958513" cy="8309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num,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context);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2645327"/>
            <a:ext cx="10980738" cy="23083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HeapSort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num,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context)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context.startExc();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自行实现算法</a:t>
            </a:r>
            <a:b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context.endExc();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num;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23</a:t>
            </a:r>
            <a:r>
              <a:rPr lang="zh-CN" altLang="en-US" dirty="0" smtClean="0"/>
              <a:t>种模式按组件</a:t>
            </a:r>
            <a:r>
              <a:rPr lang="zh-CN" altLang="en-US" dirty="0"/>
              <a:t>的生命周期</a:t>
            </a:r>
            <a:r>
              <a:rPr lang="zh-CN" altLang="en-US" dirty="0" smtClean="0"/>
              <a:t>进行分类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586411" y="3253264"/>
            <a:ext cx="1704340" cy="111252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000" kern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组件的定义</a:t>
            </a:r>
            <a:endParaRPr lang="zh-CN" altLang="en-US" sz="2000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22626" y="3253264"/>
            <a:ext cx="1704340" cy="111252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0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组件的创建</a:t>
            </a:r>
            <a:endParaRPr lang="zh-CN" altLang="en-US" sz="20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58841" y="3253264"/>
            <a:ext cx="1704340" cy="111252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000" kern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组件的服役</a:t>
            </a:r>
            <a:endParaRPr lang="zh-CN" altLang="en-US" sz="2000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95056" y="3253264"/>
            <a:ext cx="1704340" cy="111252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000" kern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组件的销毁</a:t>
            </a:r>
            <a:endParaRPr lang="zh-CN" altLang="en-US" sz="2000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433626" y="3692684"/>
            <a:ext cx="806450" cy="233045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132376" y="3693319"/>
            <a:ext cx="806450" cy="233045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8876211" y="3692684"/>
            <a:ext cx="806450" cy="233045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90751" y="1724297"/>
            <a:ext cx="3917950" cy="703467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创建型模式</a:t>
            </a:r>
            <a:r>
              <a:rPr lang="en-US" altLang="zh-CN" sz="2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5</a:t>
            </a:r>
            <a:r>
              <a:rPr lang="zh-CN" altLang="en-US" sz="2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种</a:t>
            </a:r>
            <a:endParaRPr lang="en-US" altLang="zh-CN" sz="24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  <a:sym typeface="+mn-ea"/>
            </a:endParaRPr>
          </a:p>
          <a:p>
            <a:pPr algn="ctr">
              <a:defRPr/>
            </a:pPr>
            <a:r>
              <a:rPr lang="zh-CN" altLang="en-US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（Creational Patterns）</a:t>
            </a:r>
            <a:endParaRPr lang="zh-CN" altLang="en-US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5037636" y="2526824"/>
            <a:ext cx="260350" cy="618490"/>
          </a:xfrm>
          <a:prstGeom prst="downArrow">
            <a:avLst/>
          </a:prstGeom>
          <a:noFill/>
          <a:ln w="1905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9080" y="5235098"/>
            <a:ext cx="3588475" cy="678021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结构型模式</a:t>
            </a:r>
            <a:r>
              <a:rPr lang="en-US" altLang="zh-CN" sz="2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7</a:t>
            </a:r>
            <a:r>
              <a:rPr lang="zh-CN" altLang="en-US" sz="2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种</a:t>
            </a:r>
            <a:endParaRPr lang="en-US" altLang="zh-CN" sz="24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  <a:sym typeface="+mn-ea"/>
            </a:endParaRPr>
          </a:p>
          <a:p>
            <a:pPr algn="ctr">
              <a:defRPr/>
            </a:pPr>
            <a:r>
              <a:rPr lang="zh-CN" altLang="en-US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（Structural Patterns）</a:t>
            </a:r>
            <a:endParaRPr lang="zh-CN" altLang="en-US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2286181" y="4454684"/>
            <a:ext cx="267970" cy="609600"/>
          </a:xfrm>
          <a:prstGeom prst="upArrow">
            <a:avLst/>
          </a:prstGeom>
          <a:noFill/>
          <a:ln w="1905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08701" y="1827708"/>
            <a:ext cx="4539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创建型模式是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将对象的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解耦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9600" y="1644472"/>
            <a:ext cx="26216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模式的本质就是解耦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09080" y="6018264"/>
            <a:ext cx="4185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结构型模式是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将不同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解耦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52036" y="5235099"/>
            <a:ext cx="3917950" cy="678020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行为型模式</a:t>
            </a:r>
            <a:r>
              <a:rPr lang="en-US" altLang="zh-CN" sz="2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11</a:t>
            </a:r>
            <a:r>
              <a:rPr lang="zh-CN" altLang="en-US" sz="2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种</a:t>
            </a:r>
            <a:endParaRPr lang="en-US" altLang="zh-CN" sz="24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  <a:sym typeface="+mn-ea"/>
            </a:endParaRPr>
          </a:p>
          <a:p>
            <a:pPr algn="ctr">
              <a:defRPr/>
            </a:pPr>
            <a:r>
              <a:rPr lang="zh-CN" altLang="en-US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Behavioral Patterns</a:t>
            </a:r>
            <a:r>
              <a:rPr lang="zh-CN" altLang="en-US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）</a:t>
            </a:r>
            <a:endParaRPr lang="zh-CN" altLang="en-US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20" name="上箭头 19"/>
          <p:cNvSpPr/>
          <p:nvPr/>
        </p:nvSpPr>
        <p:spPr>
          <a:xfrm>
            <a:off x="7777026" y="4454684"/>
            <a:ext cx="267970" cy="609600"/>
          </a:xfrm>
          <a:prstGeom prst="upArrow">
            <a:avLst/>
          </a:prstGeom>
          <a:noFill/>
          <a:ln w="1905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52037" y="6018264"/>
            <a:ext cx="3984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行为型模式是将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解耦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" grpId="0"/>
      <p:bldP spid="18" grpId="0"/>
      <p:bldP spid="21" grpId="0"/>
      <p:bldP spid="19" grpId="0" animBg="1"/>
      <p:bldP spid="20" grpId="0" animBg="1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</a:t>
            </a:r>
            <a:r>
              <a:rPr lang="zh-CN" altLang="en-US" dirty="0"/>
              <a:t>设计方案</a:t>
            </a:r>
            <a:r>
              <a:rPr lang="en-US" altLang="zh-CN" dirty="0"/>
              <a:t>5-</a:t>
            </a:r>
            <a:r>
              <a:rPr lang="zh-CN" altLang="en-US" dirty="0"/>
              <a:t>增加反向依赖（不建议）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5" y="1569274"/>
            <a:ext cx="10972800" cy="45243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long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long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endTime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s) {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s;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startExc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startTime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currentTimeMillis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endExc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endTime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currentTimeMillis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long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getExcTime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exeTime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exeTime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endTime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exeTime;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sortIntArray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.sort(a,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</a:t>
            </a:r>
            <a:r>
              <a:rPr lang="zh-CN" altLang="en-US" dirty="0"/>
              <a:t>设计方案</a:t>
            </a:r>
            <a:r>
              <a:rPr lang="en-US" altLang="zh-CN" dirty="0"/>
              <a:t>5-</a:t>
            </a:r>
            <a:r>
              <a:rPr lang="zh-CN" altLang="en-US" dirty="0"/>
              <a:t>增加反向依赖（不建议）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1650422"/>
            <a:ext cx="10958513" cy="28904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arr = {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 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BubbleSort();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 con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Context(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arr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.sortIntArray(arr);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(arr))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80808"/>
                </a:solidFill>
                <a:latin typeface="Consolas" panose="020B0609020204030204" pitchFamily="49" charset="0"/>
              </a:rPr>
              <a:t>con.getExcTime</a:t>
            </a: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/>
              <a:t>策略模式的</a:t>
            </a:r>
            <a:r>
              <a:rPr lang="zh-CN" altLang="en-US" dirty="0" smtClean="0"/>
              <a:t>理论</a:t>
            </a:r>
            <a:br>
              <a:rPr lang="en-US" altLang="zh-CN" dirty="0"/>
            </a:br>
            <a:r>
              <a:rPr lang="en-US" altLang="zh-CN" sz="2800" dirty="0"/>
              <a:t>Theory of the </a:t>
            </a:r>
            <a:r>
              <a:rPr lang="en-US" altLang="zh-CN" sz="2800" dirty="0" smtClean="0"/>
              <a:t>Strategy Pattern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策略模式的定义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定义：该</a:t>
            </a:r>
            <a:r>
              <a:rPr lang="zh-CN" altLang="en-US" sz="2800" dirty="0"/>
              <a:t>模式</a:t>
            </a:r>
            <a:r>
              <a:rPr lang="zh-CN" altLang="en-US" sz="2800" dirty="0">
                <a:solidFill>
                  <a:srgbClr val="0000FF"/>
                </a:solidFill>
              </a:rPr>
              <a:t>定义了一系列算法，并将</a:t>
            </a:r>
            <a:r>
              <a:rPr lang="zh-CN" altLang="en-US" sz="2800" dirty="0" smtClean="0">
                <a:solidFill>
                  <a:srgbClr val="0000FF"/>
                </a:solidFill>
              </a:rPr>
              <a:t>每一个</a:t>
            </a:r>
            <a:r>
              <a:rPr lang="zh-CN" altLang="en-US" sz="2800" dirty="0">
                <a:solidFill>
                  <a:srgbClr val="0000FF"/>
                </a:solidFill>
              </a:rPr>
              <a:t>算法封装起来，使它们可以相互替换</a:t>
            </a:r>
            <a:r>
              <a:rPr lang="zh-CN" altLang="en-US" sz="2800" dirty="0"/>
              <a:t>，且</a:t>
            </a:r>
            <a:r>
              <a:rPr lang="zh-CN" altLang="en-US" sz="2800" dirty="0">
                <a:solidFill>
                  <a:srgbClr val="0000FF"/>
                </a:solidFill>
              </a:rPr>
              <a:t>算法的变化不会影响</a:t>
            </a:r>
            <a:r>
              <a:rPr lang="zh-CN" altLang="en-US" sz="2800" dirty="0" smtClean="0">
                <a:solidFill>
                  <a:srgbClr val="0000FF"/>
                </a:solidFill>
              </a:rPr>
              <a:t>使用算法</a:t>
            </a:r>
            <a:r>
              <a:rPr lang="zh-CN" altLang="en-US" sz="2800" dirty="0">
                <a:solidFill>
                  <a:srgbClr val="0000FF"/>
                </a:solidFill>
              </a:rPr>
              <a:t>的客户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说明：策略</a:t>
            </a:r>
            <a:r>
              <a:rPr lang="zh-CN" altLang="en-US" sz="2800" dirty="0"/>
              <a:t>模式属于对象行为模式，它通过对算法进行封装，把使用</a:t>
            </a:r>
            <a:r>
              <a:rPr lang="zh-CN" altLang="en-US" sz="2800" dirty="0">
                <a:solidFill>
                  <a:srgbClr val="0000FF"/>
                </a:solidFill>
              </a:rPr>
              <a:t>算法的责任和算法的实现</a:t>
            </a:r>
            <a:r>
              <a:rPr lang="zh-CN" altLang="en-US" sz="2800" dirty="0" smtClean="0">
                <a:solidFill>
                  <a:srgbClr val="0000FF"/>
                </a:solidFill>
              </a:rPr>
              <a:t>分割</a:t>
            </a:r>
            <a:r>
              <a:rPr lang="zh-CN" altLang="en-US" sz="2800" dirty="0">
                <a:solidFill>
                  <a:srgbClr val="0000FF"/>
                </a:solidFill>
              </a:rPr>
              <a:t>开来</a:t>
            </a:r>
            <a:r>
              <a:rPr lang="zh-CN" altLang="en-US" sz="2800" dirty="0"/>
              <a:t>，并委派给不同的对象对这些算法进行管理。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策略模式的结构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cxnSp>
        <p:nvCxnSpPr>
          <p:cNvPr id="10" name="肘形连接符 9"/>
          <p:cNvCxnSpPr>
            <a:stCxn id="14" idx="3"/>
            <a:endCxn id="35" idx="0"/>
          </p:cNvCxnSpPr>
          <p:nvPr/>
        </p:nvCxnSpPr>
        <p:spPr>
          <a:xfrm rot="5400000">
            <a:off x="6398659" y="2585095"/>
            <a:ext cx="364856" cy="32697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决策 10"/>
          <p:cNvSpPr/>
          <p:nvPr/>
        </p:nvSpPr>
        <p:spPr bwMode="auto">
          <a:xfrm>
            <a:off x="3420084" y="3205491"/>
            <a:ext cx="332748" cy="230050"/>
          </a:xfrm>
          <a:prstGeom prst="flowChartDecision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3752832" y="3320516"/>
            <a:ext cx="2937594" cy="1"/>
          </a:xfrm>
          <a:prstGeom prst="straightConnector1">
            <a:avLst/>
          </a:pr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914399" y="3671878"/>
            <a:ext cx="2500481" cy="66605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square" anchor="ctr" anchorCtr="0">
            <a:no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+Context(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s:Strategy</a:t>
            </a:r>
            <a:r>
              <a: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ContextInterface</a:t>
            </a:r>
            <a:r>
              <a: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914399" y="2922327"/>
            <a:ext cx="2500481" cy="35586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>
            <a:no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914399" y="3276552"/>
            <a:ext cx="2500481" cy="3953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s:Strategy</a:t>
            </a:r>
            <a:endParaRPr lang="en-US" altLang="zh-CN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 bwMode="auto">
          <a:xfrm>
            <a:off x="8117658" y="3850292"/>
            <a:ext cx="196620" cy="187256"/>
          </a:xfrm>
          <a:prstGeom prst="triangle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690426" y="2628098"/>
            <a:ext cx="3051085" cy="1227170"/>
            <a:chOff x="1066801" y="1774207"/>
            <a:chExt cx="2740248" cy="1175379"/>
          </a:xfrm>
          <a:noFill/>
        </p:grpSpPr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1066801" y="2580135"/>
              <a:ext cx="2740248" cy="36945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+Operation()</a:t>
              </a:r>
              <a:endPara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1066801" y="1774207"/>
              <a:ext cx="2740248" cy="6396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Strategy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1066801" y="2412308"/>
              <a:ext cx="2740248" cy="16782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7" name="肘形连接符 16"/>
          <p:cNvCxnSpPr>
            <a:stCxn id="14" idx="3"/>
            <a:endCxn id="42" idx="0"/>
          </p:cNvCxnSpPr>
          <p:nvPr/>
        </p:nvCxnSpPr>
        <p:spPr>
          <a:xfrm rot="5400000">
            <a:off x="7771774" y="3958210"/>
            <a:ext cx="364856" cy="52353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3606437" y="4402404"/>
            <a:ext cx="2679537" cy="886952"/>
            <a:chOff x="4488179" y="4776978"/>
            <a:chExt cx="2679537" cy="886952"/>
          </a:xfrm>
        </p:grpSpPr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>
              <a:off x="4488179" y="5308065"/>
              <a:ext cx="2679537" cy="3558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Operation()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27"/>
            <p:cNvSpPr txBox="1">
              <a:spLocks noChangeArrowheads="1"/>
            </p:cNvSpPr>
            <p:nvPr/>
          </p:nvSpPr>
          <p:spPr bwMode="auto">
            <a:xfrm>
              <a:off x="4488179" y="4776978"/>
              <a:ext cx="2679537" cy="3558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ConcreteStrategyA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4488179" y="5132844"/>
              <a:ext cx="2679537" cy="175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352667" y="4402404"/>
            <a:ext cx="2679537" cy="886952"/>
            <a:chOff x="7314735" y="4776978"/>
            <a:chExt cx="2679537" cy="886952"/>
          </a:xfrm>
        </p:grpSpPr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7314735" y="5308065"/>
              <a:ext cx="2679537" cy="3558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Operation()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7314735" y="4776978"/>
              <a:ext cx="2679537" cy="3558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ConcreteStrategyB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 Box 26"/>
            <p:cNvSpPr txBox="1">
              <a:spLocks noChangeArrowheads="1"/>
            </p:cNvSpPr>
            <p:nvPr/>
          </p:nvSpPr>
          <p:spPr bwMode="auto">
            <a:xfrm>
              <a:off x="7314735" y="5132844"/>
              <a:ext cx="2679537" cy="175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758036" y="2969153"/>
            <a:ext cx="109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Strategy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9098898" y="4402404"/>
            <a:ext cx="2679537" cy="886952"/>
            <a:chOff x="10133040" y="4776978"/>
            <a:chExt cx="2679537" cy="886952"/>
          </a:xfrm>
        </p:grpSpPr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10133040" y="5308065"/>
              <a:ext cx="2679537" cy="3558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Operation()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10133040" y="4776978"/>
              <a:ext cx="2679537" cy="3558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ConcreteStrategyC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10133040" y="5132844"/>
              <a:ext cx="2679537" cy="175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4" name="肘形连接符 53"/>
          <p:cNvCxnSpPr>
            <a:stCxn id="48" idx="0"/>
            <a:endCxn id="14" idx="3"/>
          </p:cNvCxnSpPr>
          <p:nvPr/>
        </p:nvCxnSpPr>
        <p:spPr>
          <a:xfrm rot="16200000" flipV="1">
            <a:off x="9144890" y="3108626"/>
            <a:ext cx="364856" cy="2222699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914400" y="1917108"/>
            <a:ext cx="2500480" cy="787070"/>
            <a:chOff x="835744" y="2291682"/>
            <a:chExt cx="3051084" cy="787070"/>
          </a:xfrm>
        </p:grpSpPr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835744" y="2291682"/>
              <a:ext cx="3051084" cy="35586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835744" y="2642976"/>
              <a:ext cx="3051084" cy="1323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835744" y="2775338"/>
              <a:ext cx="3051084" cy="30341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3" name="直接箭头连接符 62"/>
          <p:cNvCxnSpPr>
            <a:stCxn id="60" idx="2"/>
            <a:endCxn id="32" idx="0"/>
          </p:cNvCxnSpPr>
          <p:nvPr/>
        </p:nvCxnSpPr>
        <p:spPr>
          <a:xfrm>
            <a:off x="2164640" y="2704178"/>
            <a:ext cx="0" cy="218149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24" idx="3"/>
            <a:endCxn id="29" idx="0"/>
          </p:cNvCxnSpPr>
          <p:nvPr/>
        </p:nvCxnSpPr>
        <p:spPr>
          <a:xfrm>
            <a:off x="3414880" y="2095042"/>
            <a:ext cx="4801089" cy="533056"/>
          </a:xfrm>
          <a:prstGeom prst="bentConnector2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257006" y="5356191"/>
            <a:ext cx="8730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策略（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Concrete Strategy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）类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：实现了抽象策略定义的接口，提供具体的算法实现或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93514" y="4465727"/>
            <a:ext cx="22473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环境（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）类：持有一个策略类的引用，最终给客户端调用。简单情况下，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类可以省略。如不省略，对外应该提供方法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815424" y="1457615"/>
            <a:ext cx="57526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策略（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Strategy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）类：是一个抽象角色，通常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由一个接口或抽象类实现。此角色给出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具体策略类所需的接口。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476068" y="2171675"/>
            <a:ext cx="29377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传入策略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子类对象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策略</a:t>
            </a:r>
            <a:r>
              <a:rPr lang="zh-CN" altLang="en-US" dirty="0"/>
              <a:t>模式</a:t>
            </a:r>
            <a:r>
              <a:rPr lang="zh-CN" altLang="en-US" dirty="0" smtClean="0"/>
              <a:t>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使用场景：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一个系统需要动态地在</a:t>
            </a:r>
            <a:r>
              <a:rPr lang="zh-CN" altLang="en-US" sz="2400" dirty="0">
                <a:solidFill>
                  <a:srgbClr val="0000FF"/>
                </a:solidFill>
              </a:rPr>
              <a:t>几种算法中选择一种时</a:t>
            </a:r>
            <a:r>
              <a:rPr lang="zh-CN" altLang="en-US" sz="2400" dirty="0"/>
              <a:t>，可将每个算法封装到策略类中。</a:t>
            </a:r>
            <a:endParaRPr lang="zh-CN" altLang="en-US" sz="2400" dirty="0"/>
          </a:p>
          <a:p>
            <a:pPr lvl="1"/>
            <a:r>
              <a:rPr lang="zh-CN" altLang="en-US" sz="2400" dirty="0"/>
              <a:t>一个类定义了</a:t>
            </a:r>
            <a:r>
              <a:rPr lang="zh-CN" altLang="en-US" sz="2400" dirty="0">
                <a:solidFill>
                  <a:srgbClr val="0000FF"/>
                </a:solidFill>
              </a:rPr>
              <a:t>多种行为，并且这些行为在这个类的操作中以多个条件语句的形式出现</a:t>
            </a:r>
            <a:r>
              <a:rPr lang="zh-CN" altLang="en-US" sz="2400" dirty="0"/>
              <a:t>，可将每个</a:t>
            </a:r>
            <a:r>
              <a:rPr lang="zh-CN" altLang="en-US" sz="2400" dirty="0" smtClean="0"/>
              <a:t>条件</a:t>
            </a:r>
            <a:r>
              <a:rPr lang="zh-CN" altLang="en-US" sz="2400" dirty="0"/>
              <a:t>分支移入它们各自的策略类中以代替这些条件语句。</a:t>
            </a:r>
            <a:endParaRPr lang="zh-CN" altLang="en-US" sz="2400" dirty="0"/>
          </a:p>
          <a:p>
            <a:pPr lvl="1"/>
            <a:r>
              <a:rPr lang="zh-CN" altLang="en-US" sz="2400" dirty="0"/>
              <a:t>系统中各算法彼此完全独立，且要求</a:t>
            </a:r>
            <a:r>
              <a:rPr lang="zh-CN" altLang="en-US" sz="2400" dirty="0">
                <a:solidFill>
                  <a:srgbClr val="0000FF"/>
                </a:solidFill>
              </a:rPr>
              <a:t>对客户隐藏具体算法的实现细节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课堂练习</a:t>
            </a:r>
            <a:br>
              <a:rPr lang="en-US" altLang="zh-CN" dirty="0"/>
            </a:br>
            <a:r>
              <a:rPr lang="en-US" altLang="zh-CN" sz="2800" dirty="0"/>
              <a:t>Classroom </a:t>
            </a:r>
            <a:r>
              <a:rPr lang="en-US" altLang="zh-CN" sz="2800" dirty="0" smtClean="0"/>
              <a:t>exercises</a:t>
            </a:r>
            <a:endParaRPr lang="zh-CN" altLang="en-US" sz="3200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阅读代码并重构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如下代码表示根据不同的情况调用不同的打折算法</a:t>
            </a:r>
            <a:r>
              <a:rPr lang="zh-CN" altLang="en-US" dirty="0"/>
              <a:t>。代码显然</a:t>
            </a:r>
            <a:r>
              <a:rPr lang="zh-CN" altLang="en-US" dirty="0" smtClean="0"/>
              <a:t>不满足</a:t>
            </a:r>
            <a:r>
              <a:rPr lang="en-US" altLang="zh-CN" dirty="0" smtClean="0"/>
              <a:t>OCP</a:t>
            </a:r>
            <a:r>
              <a:rPr lang="zh-CN" altLang="en-US" dirty="0" smtClean="0"/>
              <a:t>，利用今天的内容，对如下代码进行重构。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18309" y="2513032"/>
            <a:ext cx="10564091" cy="3970318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OrderService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discount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order)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discount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OrderType type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order.getType();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.equals(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 {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普通订单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//...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省略折扣计算算法代码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.equals(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GROUPON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 {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团购订单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//...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省略折扣计算算法代码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.equals(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PROMOTION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 {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促销订单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//...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省略折扣计算算法代码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discount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标题 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代码</a:t>
            </a:r>
            <a:r>
              <a:rPr lang="zh-CN" altLang="en-US" dirty="0" smtClean="0"/>
              <a:t>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类</a:t>
            </a:r>
            <a:r>
              <a:rPr lang="zh-CN" altLang="en-US" dirty="0" smtClean="0"/>
              <a:t>图的设计（未使用反向依赖）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6" name="流程图: 决策 5"/>
          <p:cNvSpPr/>
          <p:nvPr/>
        </p:nvSpPr>
        <p:spPr bwMode="auto">
          <a:xfrm>
            <a:off x="6160636" y="4169389"/>
            <a:ext cx="332748" cy="230050"/>
          </a:xfrm>
          <a:prstGeom prst="flowChartDecision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直接箭头连接符 6"/>
          <p:cNvCxnSpPr>
            <a:stCxn id="6" idx="3"/>
            <a:endCxn id="16" idx="1"/>
          </p:cNvCxnSpPr>
          <p:nvPr/>
        </p:nvCxnSpPr>
        <p:spPr>
          <a:xfrm>
            <a:off x="6493384" y="4284414"/>
            <a:ext cx="524123" cy="3214"/>
          </a:xfrm>
          <a:prstGeom prst="straightConnector1">
            <a:avLst/>
          </a:prstGeom>
          <a:noFill/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26027" y="3692900"/>
            <a:ext cx="5741829" cy="974420"/>
            <a:chOff x="3047999" y="2579701"/>
            <a:chExt cx="2503596" cy="974420"/>
          </a:xfrm>
          <a:solidFill>
            <a:srgbClr val="CCFFCC"/>
          </a:solidFill>
        </p:grpSpPr>
        <p:sp>
          <p:nvSpPr>
            <p:cNvPr id="9" name="Text Box 26"/>
            <p:cNvSpPr txBox="1">
              <a:spLocks noChangeArrowheads="1"/>
            </p:cNvSpPr>
            <p:nvPr/>
          </p:nvSpPr>
          <p:spPr bwMode="auto">
            <a:xfrm>
              <a:off x="3047999" y="3262039"/>
              <a:ext cx="2500481" cy="29208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u="sng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u="sng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getDiscountStrategy</a:t>
              </a:r>
              <a:r>
                <a:rPr lang="en-US" altLang="zh-CN" sz="1600" b="0" u="sng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u="sng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type:OrderType</a:t>
              </a:r>
              <a:r>
                <a:rPr lang="en-US" altLang="zh-CN" sz="1600" b="0" u="sng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r>
                <a:rPr lang="en-US" altLang="zh-CN" sz="1600" b="0" u="sng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DiscountStrategy</a:t>
              </a:r>
              <a:r>
                <a:rPr lang="en-US" altLang="zh-CN" sz="1600" b="0" u="sng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600" b="0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27"/>
            <p:cNvSpPr txBox="1">
              <a:spLocks noChangeArrowheads="1"/>
            </p:cNvSpPr>
            <p:nvPr/>
          </p:nvSpPr>
          <p:spPr bwMode="auto">
            <a:xfrm>
              <a:off x="3051114" y="2579701"/>
              <a:ext cx="2500481" cy="32653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u="sng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DiscountStrategyFactory</a:t>
              </a:r>
              <a:endParaRPr lang="en-US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3047999" y="2907803"/>
              <a:ext cx="2500481" cy="3558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u="sng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1600" b="0" u="sng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strategies:Map</a:t>
              </a:r>
              <a:r>
                <a:rPr lang="en-US" altLang="zh-CN" sz="1600" b="0" u="sng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0" u="sng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Ordertype,DiscountStrategy</a:t>
              </a: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等腰三角形 11"/>
          <p:cNvSpPr/>
          <p:nvPr/>
        </p:nvSpPr>
        <p:spPr bwMode="auto">
          <a:xfrm>
            <a:off x="8236478" y="4781912"/>
            <a:ext cx="300489" cy="187256"/>
          </a:xfrm>
          <a:prstGeom prst="triangle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17507" y="3692899"/>
            <a:ext cx="3737083" cy="1068070"/>
            <a:chOff x="1066801" y="1926592"/>
            <a:chExt cx="2740248" cy="1022994"/>
          </a:xfrm>
          <a:solidFill>
            <a:srgbClr val="CCFFFF"/>
          </a:solidFill>
        </p:grpSpPr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1066801" y="2580135"/>
              <a:ext cx="2740248" cy="36945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calDiscount</a:t>
              </a: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order:Order</a:t>
              </a: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):double</a:t>
              </a:r>
              <a:endParaRPr lang="en-US" altLang="zh-CN" sz="1600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1066801" y="1926592"/>
              <a:ext cx="2740248" cy="48728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i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DiscountStrategy</a:t>
              </a:r>
              <a:r>
                <a:rPr lang="en-US" altLang="zh-CN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1066801" y="2412308"/>
              <a:ext cx="2740248" cy="16782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7" name="肘形连接符 16"/>
          <p:cNvCxnSpPr>
            <a:stCxn id="12" idx="3"/>
            <a:endCxn id="24" idx="0"/>
          </p:cNvCxnSpPr>
          <p:nvPr/>
        </p:nvCxnSpPr>
        <p:spPr>
          <a:xfrm rot="5400000">
            <a:off x="7154506" y="3959513"/>
            <a:ext cx="222562" cy="224187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4384964" y="5191730"/>
            <a:ext cx="3519773" cy="886952"/>
            <a:chOff x="7314735" y="4776978"/>
            <a:chExt cx="2679537" cy="886952"/>
          </a:xfrm>
          <a:solidFill>
            <a:srgbClr val="CCFFFF"/>
          </a:solidFill>
        </p:grpSpPr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7314735" y="5308065"/>
              <a:ext cx="2679537" cy="35586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calDiscount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order:Order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):double</a:t>
              </a: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7314735" y="4776978"/>
              <a:ext cx="2679537" cy="3558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GrouponDiscountStrategy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7314735" y="5132844"/>
              <a:ext cx="2679537" cy="175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012613" y="5191730"/>
            <a:ext cx="3542077" cy="886952"/>
            <a:chOff x="10133040" y="4776978"/>
            <a:chExt cx="2679537" cy="886952"/>
          </a:xfrm>
          <a:solidFill>
            <a:srgbClr val="CCFFFF"/>
          </a:solidFill>
        </p:grpSpPr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0133040" y="5308065"/>
              <a:ext cx="2679537" cy="35586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calDiscount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order:Order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):double</a:t>
              </a: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10133040" y="4776978"/>
              <a:ext cx="2679537" cy="3558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NormalDiscountStrateg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10133040" y="5132844"/>
              <a:ext cx="2679537" cy="175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0" name="肘形连接符 29"/>
          <p:cNvCxnSpPr>
            <a:stCxn id="28" idx="0"/>
            <a:endCxn id="12" idx="3"/>
          </p:cNvCxnSpPr>
          <p:nvPr/>
        </p:nvCxnSpPr>
        <p:spPr>
          <a:xfrm rot="16200000" flipV="1">
            <a:off x="8973907" y="4381984"/>
            <a:ext cx="222562" cy="1396929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1575841" y="2635530"/>
            <a:ext cx="3449344" cy="738662"/>
            <a:chOff x="3047999" y="2815459"/>
            <a:chExt cx="2500481" cy="738662"/>
          </a:xfrm>
          <a:noFill/>
        </p:grpSpPr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3047999" y="3170153"/>
              <a:ext cx="2500481" cy="3839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+discount(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order:Order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):double</a:t>
              </a: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3047999" y="2815459"/>
              <a:ext cx="2500481" cy="3558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OrderService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0" name="直接箭头连接符 59"/>
          <p:cNvCxnSpPr>
            <a:stCxn id="54" idx="2"/>
            <a:endCxn id="10" idx="0"/>
          </p:cNvCxnSpPr>
          <p:nvPr/>
        </p:nvCxnSpPr>
        <p:spPr>
          <a:xfrm>
            <a:off x="3300513" y="3374192"/>
            <a:ext cx="1" cy="318708"/>
          </a:xfrm>
          <a:prstGeom prst="straightConnector1">
            <a:avLst/>
          </a:prstGeom>
          <a:ln w="1905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4" idx="3"/>
            <a:endCxn id="15" idx="0"/>
          </p:cNvCxnSpPr>
          <p:nvPr/>
        </p:nvCxnSpPr>
        <p:spPr>
          <a:xfrm>
            <a:off x="5025185" y="3182208"/>
            <a:ext cx="3860864" cy="510691"/>
          </a:xfrm>
          <a:prstGeom prst="bentConnector2">
            <a:avLst/>
          </a:prstGeom>
          <a:ln w="1905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528847" y="5150825"/>
            <a:ext cx="36690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DiscountStrategyFactory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充当环境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）类：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持有策略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类的引用，最终给客户端调用。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192265" y="2686151"/>
            <a:ext cx="668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OrderService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“客户端”，调用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DiscountStrategyFactory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70" name="Rectangle 1"/>
          <p:cNvSpPr>
            <a:spLocks noChangeArrowheads="1"/>
          </p:cNvSpPr>
          <p:nvPr/>
        </p:nvSpPr>
        <p:spPr bwMode="auto">
          <a:xfrm>
            <a:off x="609600" y="1198066"/>
            <a:ext cx="10972800" cy="132343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discount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order)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OrderType type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order.getType();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DiscountStrategy discountStrategy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DiscountStrategyFactory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getDiscountStrategy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discountStrategy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.calDiscount(order);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重构类图的代码（未使用反向依赖）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5" y="1628775"/>
            <a:ext cx="10958513" cy="8309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DiscountStrategy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calDiscount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order);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7375" y="2562623"/>
            <a:ext cx="10958513" cy="18158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GrouponDiscountStrategy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DiscountStrategy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calDiscount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order)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打折算法，或者直接从规则引擎中获取</a:t>
            </a:r>
            <a:b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87374" y="4463689"/>
            <a:ext cx="10958513" cy="1815882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NormalDiscountStrateg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DiscountStrategy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calDiscount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order)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打折算法，或者直接从规则引擎中获取</a:t>
            </a:r>
            <a:b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设计模式总览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11918" y="1612484"/>
            <a:ext cx="3649976" cy="597316"/>
          </a:xfrm>
          <a:prstGeom prst="rect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创建型模式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Creational Patterns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626328" y="2257439"/>
            <a:ext cx="2717692" cy="2992007"/>
          </a:xfrm>
          <a:prstGeom prst="rect">
            <a:avLst/>
          </a:prstGeom>
          <a:noFill/>
          <a:ln w="15875">
            <a:noFill/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代理模式 Proxy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适配器模式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Adapter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桥接模式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Bridge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装饰模式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Decorator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外观模式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Facade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元模式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Flyweight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组合模式 Composite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6328" y="1619836"/>
            <a:ext cx="2717692" cy="597316"/>
          </a:xfrm>
          <a:prstGeom prst="rect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结构型模式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Structural Patterns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/>
        </p:nvSpPr>
        <p:spPr>
          <a:xfrm>
            <a:off x="7708454" y="2257439"/>
            <a:ext cx="3873945" cy="4068330"/>
          </a:xfrm>
          <a:prstGeom prst="rect">
            <a:avLst/>
          </a:prstGeom>
          <a:noFill/>
          <a:ln w="15875">
            <a:noFill/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模板方法模式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Template Method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策略模式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Strategy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命令模式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Command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职责链模式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Chain of Responsibility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状态模式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State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观察者模式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Observer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中介者模式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Mediator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迭代器模式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Iterator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访问者模式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Visitor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备忘录模式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Memento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解释器模式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Interpreter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08454" y="1619836"/>
            <a:ext cx="3873946" cy="597316"/>
          </a:xfrm>
          <a:prstGeom prst="rect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行为型模式（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Behavioral Patterns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600" y="2257439"/>
            <a:ext cx="3652294" cy="189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单例模式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原型模式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工厂方法模式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Factory Method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抽象工厂模式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 Factory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建造者模式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Builder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08453" y="2257439"/>
            <a:ext cx="3859660" cy="4055130"/>
          </a:xfrm>
          <a:prstGeom prst="rect">
            <a:avLst/>
          </a:prstGeom>
          <a:noFill/>
          <a:ln w="15875">
            <a:solidFill>
              <a:srgbClr val="0000FF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7375" y="5513080"/>
            <a:ext cx="6997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ts val="67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行为型模式的关注点是：</a:t>
            </a:r>
            <a:r>
              <a:rPr lang="zh-CN" altLang="en-US" sz="24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将不同的行为解耦</a:t>
            </a:r>
            <a:endParaRPr lang="zh-CN" altLang="en-US" sz="24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重构类图的代码（未使用反向依赖）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5" y="1561068"/>
            <a:ext cx="10958513" cy="34163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DiscountStrategyFactory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static final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DiscountStrategy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strategies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HashMap&lt;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DiscountStrategy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static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strategies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NormalDiscountStrateg());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strategies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GROUPON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GrouponDiscountStrategy());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strategies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PROMOTION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PromotionDiscountStrategy());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DiscountStrategy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getDiscountStrategy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OrderType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type)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strategies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.get(type);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 smtClean="0"/>
              <a:t>重构</a:t>
            </a:r>
            <a:r>
              <a:rPr lang="zh-CN" altLang="en-US" dirty="0"/>
              <a:t>类图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代码</a:t>
            </a:r>
            <a:r>
              <a:rPr lang="zh-CN" altLang="en-US" dirty="0"/>
              <a:t>（</a:t>
            </a:r>
            <a:r>
              <a:rPr lang="zh-CN" altLang="en-US" dirty="0"/>
              <a:t>未使用反向依赖）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669633"/>
            <a:ext cx="10972800" cy="23083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OrderService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discount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order)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OrderType type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order.getType();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DiscountStrategy discountStrategy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              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DiscountStrategyFactory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getDiscountStrategy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discountStrategy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.calDiscount(order);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/>
              <a:t>代码</a:t>
            </a:r>
            <a:r>
              <a:rPr lang="zh-CN" altLang="en-US" dirty="0" smtClean="0"/>
              <a:t>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类</a:t>
            </a:r>
            <a:r>
              <a:rPr lang="zh-CN" altLang="en-US" dirty="0"/>
              <a:t>图的设计</a:t>
            </a:r>
            <a:r>
              <a:rPr lang="zh-CN" altLang="en-US" dirty="0" smtClean="0">
                <a:solidFill>
                  <a:srgbClr val="FF0000"/>
                </a:solidFill>
              </a:rPr>
              <a:t>（使用</a:t>
            </a:r>
            <a:r>
              <a:rPr lang="zh-CN" altLang="en-US" dirty="0">
                <a:solidFill>
                  <a:srgbClr val="FF0000"/>
                </a:solidFill>
              </a:rPr>
              <a:t>反向依赖）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以上设计采用策略工厂的形式，未</a:t>
            </a:r>
            <a:r>
              <a:rPr lang="zh-CN" altLang="en-US" dirty="0" smtClean="0"/>
              <a:t>使用反向依赖，发现</a:t>
            </a:r>
            <a:r>
              <a:rPr lang="zh-CN" altLang="en-US" dirty="0" smtClean="0">
                <a:solidFill>
                  <a:srgbClr val="0000FF"/>
                </a:solidFill>
              </a:rPr>
              <a:t>不满足开闭原则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而使用今天课程</a:t>
            </a:r>
            <a:r>
              <a:rPr lang="en-US" altLang="zh-CN" dirty="0" smtClean="0"/>
              <a:t>1.7</a:t>
            </a:r>
            <a:r>
              <a:rPr lang="zh-CN" altLang="en-US" dirty="0" smtClean="0"/>
              <a:t>节的设计能够满足开闭</a:t>
            </a:r>
            <a:r>
              <a:rPr lang="zh-CN" altLang="en-US" dirty="0" smtClean="0"/>
              <a:t>原则，</a:t>
            </a:r>
            <a:r>
              <a:rPr lang="zh-CN" altLang="en-US" dirty="0" smtClean="0">
                <a:solidFill>
                  <a:srgbClr val="0000FF"/>
                </a:solidFill>
              </a:rPr>
              <a:t>请</a:t>
            </a:r>
            <a:r>
              <a:rPr lang="zh-CN" altLang="en-US" dirty="0" smtClean="0">
                <a:solidFill>
                  <a:srgbClr val="0000FF"/>
                </a:solidFill>
              </a:rPr>
              <a:t>尝试添加反向依赖，并实现 </a:t>
            </a:r>
            <a:r>
              <a:rPr lang="en-US" altLang="zh-CN" dirty="0" err="1" smtClean="0">
                <a:solidFill>
                  <a:srgbClr val="0000FF"/>
                </a:solidFill>
              </a:rPr>
              <a:t>OrderService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初始代码的重构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诸葛亮的锦囊妙计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三国演义中有一个经典故事：赵云保护刘备入吴迎娶孙尚香，诸葛亮给了他三个锦囊</a:t>
            </a:r>
            <a:r>
              <a:rPr lang="en-US" altLang="zh-CN" dirty="0"/>
              <a:t>(Plan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，每个锦囊中都有对应的行动（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），</a:t>
            </a:r>
            <a:r>
              <a:rPr lang="zh-CN" altLang="en-US" dirty="0"/>
              <a:t>嘱咐赵云伺机行事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三个锦囊分别是：</a:t>
            </a:r>
            <a:endParaRPr lang="zh-CN" altLang="zh-CN" dirty="0"/>
          </a:p>
          <a:p>
            <a:pPr lvl="1"/>
            <a:r>
              <a:rPr lang="zh-CN" altLang="zh-CN" dirty="0"/>
              <a:t>走乔国老的关系，建议</a:t>
            </a:r>
            <a:r>
              <a:rPr lang="zh-CN" altLang="zh-CN" dirty="0" smtClean="0"/>
              <a:t>用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BribeQiao</a:t>
            </a:r>
            <a:r>
              <a:rPr lang="en-US" altLang="zh-CN" dirty="0" smtClean="0"/>
              <a:t> </a:t>
            </a:r>
            <a:r>
              <a:rPr lang="zh-CN" altLang="zh-CN" dirty="0" smtClean="0"/>
              <a:t>定义</a:t>
            </a:r>
            <a:r>
              <a:rPr lang="zh-CN" altLang="zh-CN" dirty="0"/>
              <a:t>此锦囊类</a:t>
            </a:r>
            <a:endParaRPr lang="zh-CN" altLang="zh-CN" dirty="0"/>
          </a:p>
          <a:p>
            <a:pPr lvl="1"/>
            <a:r>
              <a:rPr lang="zh-CN" altLang="zh-CN" dirty="0"/>
              <a:t>求孙国太放人，建议</a:t>
            </a:r>
            <a:r>
              <a:rPr lang="zh-CN" altLang="zh-CN" dirty="0" smtClean="0"/>
              <a:t>用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AskQueen</a:t>
            </a:r>
            <a:r>
              <a:rPr lang="en-US" altLang="zh-CN" dirty="0" smtClean="0"/>
              <a:t> </a:t>
            </a:r>
            <a:r>
              <a:rPr lang="zh-CN" altLang="zh-CN" dirty="0" smtClean="0"/>
              <a:t>定义</a:t>
            </a:r>
            <a:r>
              <a:rPr lang="zh-CN" altLang="zh-CN" dirty="0"/>
              <a:t>此锦囊类</a:t>
            </a:r>
            <a:endParaRPr lang="zh-CN" altLang="zh-CN" dirty="0"/>
          </a:p>
          <a:p>
            <a:pPr lvl="1"/>
            <a:r>
              <a:rPr lang="zh-CN" altLang="zh-CN" dirty="0"/>
              <a:t>请孙夫人退兵，建议用</a:t>
            </a:r>
            <a:r>
              <a:rPr lang="en-US" altLang="zh-CN" dirty="0"/>
              <a:t> </a:t>
            </a:r>
            <a:r>
              <a:rPr lang="en-US" altLang="zh-CN" dirty="0" err="1" smtClean="0"/>
              <a:t>BegMissSun</a:t>
            </a:r>
            <a:r>
              <a:rPr lang="en-US" altLang="zh-CN" dirty="0" smtClean="0"/>
              <a:t> </a:t>
            </a:r>
            <a:r>
              <a:rPr lang="zh-CN" altLang="zh-CN" dirty="0" smtClean="0"/>
              <a:t>定义</a:t>
            </a:r>
            <a:r>
              <a:rPr lang="zh-CN" altLang="zh-CN" dirty="0"/>
              <a:t>此锦囊类</a:t>
            </a:r>
            <a:endParaRPr lang="zh-CN" altLang="zh-CN" dirty="0"/>
          </a:p>
          <a:p>
            <a:r>
              <a:rPr lang="zh-CN" altLang="zh-CN" dirty="0"/>
              <a:t>赵云可以定义为</a:t>
            </a:r>
            <a:r>
              <a:rPr lang="en-US" altLang="zh-CN" dirty="0" err="1"/>
              <a:t>GeneralZhao</a:t>
            </a:r>
            <a:r>
              <a:rPr lang="zh-CN" altLang="zh-CN" dirty="0"/>
              <a:t>，伺机行事可以定义为方法</a:t>
            </a:r>
            <a:r>
              <a:rPr lang="en-US" altLang="zh-CN" dirty="0"/>
              <a:t> </a:t>
            </a:r>
            <a:r>
              <a:rPr lang="en-US" altLang="zh-CN" dirty="0" err="1" smtClean="0"/>
              <a:t>performPlan</a:t>
            </a:r>
            <a:r>
              <a:rPr lang="zh-CN" altLang="zh-CN" dirty="0" smtClean="0"/>
              <a:t>（）</a:t>
            </a:r>
            <a:endParaRPr lang="zh-CN" altLang="zh-CN" dirty="0"/>
          </a:p>
          <a:p>
            <a:r>
              <a:rPr lang="zh-CN" altLang="en-US" dirty="0" smtClean="0"/>
              <a:t>请绘制类图，表达赵云使用锦囊。要求满足</a:t>
            </a:r>
            <a:r>
              <a:rPr lang="en-US" altLang="zh-CN" dirty="0" smtClean="0"/>
              <a:t>OCP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cxnSp>
        <p:nvCxnSpPr>
          <p:cNvPr id="5" name="肘形连接符 4"/>
          <p:cNvCxnSpPr>
            <a:stCxn id="11" idx="3"/>
            <a:endCxn id="19" idx="0"/>
          </p:cNvCxnSpPr>
          <p:nvPr/>
        </p:nvCxnSpPr>
        <p:spPr>
          <a:xfrm rot="5400000">
            <a:off x="6017659" y="3175645"/>
            <a:ext cx="364856" cy="32697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0" idx="3"/>
            <a:endCxn id="14" idx="1"/>
          </p:cNvCxnSpPr>
          <p:nvPr/>
        </p:nvCxnSpPr>
        <p:spPr>
          <a:xfrm>
            <a:off x="4095750" y="3551848"/>
            <a:ext cx="2213676" cy="731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172688" y="3749511"/>
            <a:ext cx="2923061" cy="90900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square" anchor="ctr" anchorCtr="0">
            <a:no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performPlan</a:t>
            </a:r>
            <a:r>
              <a: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plan:Plan</a:t>
            </a:r>
            <a:r>
              <a: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1172687" y="2999924"/>
            <a:ext cx="2923061" cy="35586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>
            <a:no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GeneralZhao</a:t>
            </a: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1172689" y="3354185"/>
            <a:ext cx="2923061" cy="3953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 bwMode="auto">
          <a:xfrm>
            <a:off x="7736658" y="4440842"/>
            <a:ext cx="196620" cy="187256"/>
          </a:xfrm>
          <a:prstGeom prst="triangle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309426" y="3218648"/>
            <a:ext cx="3051085" cy="1227170"/>
            <a:chOff x="1066801" y="1774207"/>
            <a:chExt cx="2740248" cy="1175379"/>
          </a:xfrm>
          <a:noFill/>
        </p:grpSpPr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1066801" y="2580135"/>
              <a:ext cx="2740248" cy="36945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+action()</a:t>
              </a:r>
              <a:endPara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1066801" y="1774207"/>
              <a:ext cx="2740248" cy="6396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Plan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1066801" y="2412308"/>
              <a:ext cx="2740248" cy="16782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肘形连接符 15"/>
          <p:cNvCxnSpPr>
            <a:stCxn id="11" idx="3"/>
            <a:endCxn id="23" idx="0"/>
          </p:cNvCxnSpPr>
          <p:nvPr/>
        </p:nvCxnSpPr>
        <p:spPr>
          <a:xfrm rot="5400000">
            <a:off x="7390774" y="4548760"/>
            <a:ext cx="364856" cy="52353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225437" y="4992954"/>
            <a:ext cx="2679537" cy="886952"/>
            <a:chOff x="4488179" y="4776978"/>
            <a:chExt cx="2679537" cy="886952"/>
          </a:xfrm>
        </p:grpSpPr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4488179" y="5308065"/>
              <a:ext cx="2679537" cy="3558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+action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4488179" y="4776978"/>
              <a:ext cx="2679537" cy="3558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BribeQiao</a:t>
              </a:r>
              <a:r>
                <a:rPr lang="en-US" altLang="zh-CN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4488179" y="5132844"/>
              <a:ext cx="2679537" cy="175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971667" y="4992954"/>
            <a:ext cx="2679537" cy="886952"/>
            <a:chOff x="7314735" y="4776978"/>
            <a:chExt cx="2679537" cy="886952"/>
          </a:xfrm>
        </p:grpSpPr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7314735" y="5308065"/>
              <a:ext cx="2679537" cy="3558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+action()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7314735" y="4776978"/>
              <a:ext cx="2679537" cy="3558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AskQueen</a:t>
              </a:r>
              <a:r>
                <a:rPr lang="en-US" altLang="zh-CN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7314735" y="5132844"/>
              <a:ext cx="2679537" cy="175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717898" y="4992954"/>
            <a:ext cx="2679537" cy="886952"/>
            <a:chOff x="10133040" y="4776978"/>
            <a:chExt cx="2679537" cy="886952"/>
          </a:xfrm>
        </p:grpSpPr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0133040" y="5308065"/>
              <a:ext cx="2679537" cy="3558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+action()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10133040" y="4776978"/>
              <a:ext cx="2679537" cy="3558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err="1"/>
                <a:t>BegMissSun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10133040" y="5132844"/>
              <a:ext cx="2679537" cy="175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0" name="肘形连接符 29"/>
          <p:cNvCxnSpPr>
            <a:stCxn id="28" idx="0"/>
            <a:endCxn id="11" idx="3"/>
          </p:cNvCxnSpPr>
          <p:nvPr/>
        </p:nvCxnSpPr>
        <p:spPr>
          <a:xfrm rot="16200000" flipV="1">
            <a:off x="8763890" y="3699176"/>
            <a:ext cx="364856" cy="2222699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1172686" y="1765472"/>
            <a:ext cx="2923061" cy="787070"/>
            <a:chOff x="835744" y="2291682"/>
            <a:chExt cx="3051084" cy="787070"/>
          </a:xfrm>
        </p:grpSpPr>
        <p:sp>
          <p:nvSpPr>
            <p:cNvPr id="44" name="Text Box 27"/>
            <p:cNvSpPr txBox="1">
              <a:spLocks noChangeArrowheads="1"/>
            </p:cNvSpPr>
            <p:nvPr/>
          </p:nvSpPr>
          <p:spPr bwMode="auto">
            <a:xfrm>
              <a:off x="835744" y="2291682"/>
              <a:ext cx="3051084" cy="35586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27"/>
            <p:cNvSpPr txBox="1">
              <a:spLocks noChangeArrowheads="1"/>
            </p:cNvSpPr>
            <p:nvPr/>
          </p:nvSpPr>
          <p:spPr bwMode="auto">
            <a:xfrm>
              <a:off x="835744" y="2642976"/>
              <a:ext cx="3051084" cy="1323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835744" y="2775338"/>
              <a:ext cx="3051084" cy="30341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b="0" u="sng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+main(</a:t>
              </a:r>
              <a:r>
                <a:rPr lang="en-US" altLang="zh-CN" b="0" u="sng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args:String</a:t>
              </a:r>
              <a:r>
                <a:rPr lang="en-US" altLang="zh-CN" b="0" u="sng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[]):void</a:t>
              </a:r>
              <a:endParaRPr lang="en-US" altLang="zh-CN" b="0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8" name="直接箭头连接符 47"/>
          <p:cNvCxnSpPr>
            <a:stCxn id="46" idx="2"/>
            <a:endCxn id="9" idx="0"/>
          </p:cNvCxnSpPr>
          <p:nvPr/>
        </p:nvCxnSpPr>
        <p:spPr>
          <a:xfrm>
            <a:off x="2634217" y="2552542"/>
            <a:ext cx="1" cy="4473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311681" y="429478"/>
            <a:ext cx="64624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GeneralZhao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也可以不必关联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，依赖即可。因为比较简单，也可以直接把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GeneralZhao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做成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。代码类似如下：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main(String[]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Plan p = new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BribeQiao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p.action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p= new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AskQueen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p.action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诸葛亮的锦囊妙计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/>
              <a:t>诸葛亮的</a:t>
            </a:r>
            <a:r>
              <a:rPr lang="zh-CN" altLang="en-US" dirty="0" smtClean="0"/>
              <a:t>锦囊妙计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5" y="1559102"/>
            <a:ext cx="10972800" cy="12003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7375" y="2854325"/>
            <a:ext cx="10972800" cy="132343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AskQueen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"Ask Queen"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87375" y="4272658"/>
            <a:ext cx="10958513" cy="132343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BegMissSun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   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"Use Miss sun"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/>
              <a:t>诸葛亮的</a:t>
            </a:r>
            <a:r>
              <a:rPr lang="zh-CN" altLang="en-US" dirty="0" smtClean="0"/>
              <a:t>锦囊妙计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3088" y="1706247"/>
            <a:ext cx="10995025" cy="14773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GeneralZhao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PerformPlan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Plan </a:t>
            </a:r>
            <a:r>
              <a:rPr lang="en-US" altLang="zh-CN" dirty="0" err="1" smtClean="0">
                <a:solidFill>
                  <a:srgbClr val="080808"/>
                </a:solidFill>
                <a:latin typeface="Consolas" panose="020B0609020204030204" pitchFamily="49" charset="0"/>
              </a:rPr>
              <a:t>plan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 smtClean="0">
                <a:solidFill>
                  <a:srgbClr val="080808"/>
                </a:solidFill>
                <a:latin typeface="Consolas" panose="020B0609020204030204" pitchFamily="49" charset="0"/>
              </a:rPr>
              <a:t>plan.action</a:t>
            </a:r>
            <a:r>
              <a:rPr lang="en-US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73087" y="3472184"/>
            <a:ext cx="10995025" cy="23083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FinalTest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      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GeneralZhao general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GeneralZhao();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.PerformPlan(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BribeQiao())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i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//Bribe </a:t>
            </a:r>
            <a:r>
              <a:rPr lang="en-US" altLang="zh-CN" i="1" dirty="0" err="1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Qiao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.PerformPlan(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AskQueen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())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i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//Ask Queen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.PerformPlan(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BegMissSun())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zh-CN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i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i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Miss sun</a:t>
            </a:r>
            <a:r>
              <a:rPr kumimoji="0" lang="zh-CN" altLang="zh-CN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类行为模式 </a:t>
            </a:r>
            <a:r>
              <a:rPr lang="en-US" altLang="zh-CN" sz="4000" dirty="0" smtClean="0"/>
              <a:t>vs </a:t>
            </a:r>
            <a:r>
              <a:rPr lang="zh-CN" altLang="en-US" sz="4000" dirty="0" smtClean="0"/>
              <a:t>对象行为模式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行为</a:t>
            </a:r>
            <a:r>
              <a:rPr lang="zh-CN" altLang="en-US" sz="2800" dirty="0"/>
              <a:t>型模式分为</a:t>
            </a:r>
            <a:r>
              <a:rPr lang="zh-CN" altLang="en-US" sz="2800" dirty="0">
                <a:solidFill>
                  <a:srgbClr val="0000FF"/>
                </a:solidFill>
              </a:rPr>
              <a:t>类行为模式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0000FF"/>
                </a:solidFill>
              </a:rPr>
              <a:t>对象</a:t>
            </a:r>
            <a:r>
              <a:rPr lang="zh-CN" altLang="en-US" sz="2800" dirty="0" smtClean="0">
                <a:solidFill>
                  <a:srgbClr val="0000FF"/>
                </a:solidFill>
              </a:rPr>
              <a:t>行为模式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类</a:t>
            </a:r>
            <a:r>
              <a:rPr lang="zh-CN" altLang="en-US" sz="2400" dirty="0" smtClean="0"/>
              <a:t>行为模式：采用</a:t>
            </a:r>
            <a:r>
              <a:rPr lang="zh-CN" altLang="en-US" sz="2400" dirty="0"/>
              <a:t>继承机制来在类间分派</a:t>
            </a:r>
            <a:r>
              <a:rPr lang="zh-CN" altLang="en-US" sz="2400" dirty="0" smtClean="0"/>
              <a:t>行为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对象</a:t>
            </a:r>
            <a:r>
              <a:rPr lang="zh-CN" altLang="en-US" sz="2400" dirty="0" smtClean="0"/>
              <a:t>行为模式：采用</a:t>
            </a:r>
            <a:r>
              <a:rPr lang="zh-CN" altLang="en-US" sz="2400" dirty="0"/>
              <a:t>组合或聚合在对象间分配行为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800" dirty="0" smtClean="0"/>
              <a:t>由于</a:t>
            </a:r>
            <a:r>
              <a:rPr lang="zh-CN" altLang="en-US" sz="2800" dirty="0">
                <a:solidFill>
                  <a:srgbClr val="0000FF"/>
                </a:solidFill>
              </a:rPr>
              <a:t>组合关系或聚合关系</a:t>
            </a:r>
            <a:r>
              <a:rPr lang="zh-CN" altLang="en-US" sz="2800" dirty="0"/>
              <a:t>比继承关系耦合度</a:t>
            </a:r>
            <a:r>
              <a:rPr lang="zh-CN" altLang="en-US" sz="2800" dirty="0">
                <a:solidFill>
                  <a:srgbClr val="0000FF"/>
                </a:solidFill>
              </a:rPr>
              <a:t>低</a:t>
            </a:r>
            <a:r>
              <a:rPr lang="zh-CN" altLang="en-US" sz="2800" dirty="0"/>
              <a:t>，满足“合成复用原则”，所以对象行为模式比类行为模式具有更大的灵活性。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十一</a:t>
            </a:r>
            <a:r>
              <a:rPr lang="zh-CN" altLang="en-US" dirty="0"/>
              <a:t>种行为型</a:t>
            </a:r>
            <a:r>
              <a:rPr lang="zh-CN" altLang="en-US" dirty="0" smtClean="0"/>
              <a:t>模式的作用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609600" y="1507474"/>
          <a:ext cx="10972800" cy="4407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822"/>
                <a:gridCol w="3312278"/>
                <a:gridCol w="6743700"/>
              </a:tblGrid>
              <a:tr h="368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sz="18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行为型模式</a:t>
                      </a:r>
                      <a:endParaRPr lang="zh-CN" altLang="en-US" sz="16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6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67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模板方法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Template Method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charset="-122"/>
                          <a:sym typeface="+mn-ea"/>
                        </a:rPr>
                        <a:t>父类定义算法骨架，某些实现放在子类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charset="-122"/>
                        <a:sym typeface="+mn-ea"/>
                      </a:endParaRPr>
                    </a:p>
                  </a:txBody>
                  <a:tcPr anchor="ctr"/>
                </a:tc>
              </a:tr>
              <a:tr h="367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策略 </a:t>
                      </a:r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Strategy</a:t>
                      </a:r>
                      <a:endParaRPr lang="zh-CN" altLang="en-US" sz="16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charset="-122"/>
                          <a:sym typeface="+mn-ea"/>
                        </a:rPr>
                        <a:t>每种算法独立封装，根据不同情况使用不同算法策略</a:t>
                      </a:r>
                      <a:endParaRPr lang="zh-CN" altLang="en-US" sz="1600" dirty="0" smtClean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67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 </a:t>
                      </a:r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State</a:t>
                      </a:r>
                      <a:endParaRPr lang="zh-CN" altLang="en-US" sz="16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/>
                      <a:r>
                        <a:rPr lang="zh-CN" altLang="en-US" sz="16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charset="-122"/>
                          <a:sym typeface="+mn-ea"/>
                        </a:rPr>
                        <a:t>每种状态独立封装，不同状态内部封装了不同行为</a:t>
                      </a:r>
                      <a:endParaRPr lang="zh-CN" altLang="en-US" sz="16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charset="-122"/>
                        <a:sym typeface="+mn-ea"/>
                      </a:endParaRPr>
                    </a:p>
                  </a:txBody>
                  <a:tcPr anchor="ctr"/>
                </a:tc>
              </a:tr>
              <a:tr h="367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charset="-122"/>
                          <a:sym typeface="+mn-ea"/>
                        </a:rPr>
                        <a:t>命令 Command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charset="-122"/>
                          <a:sym typeface="+mn-ea"/>
                        </a:rPr>
                        <a:t>将一个请求封装为一个对象，使发出请求的责任和执行请求的责任分割开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charset="-122"/>
                        <a:sym typeface="+mn-ea"/>
                      </a:endParaRPr>
                    </a:p>
                  </a:txBody>
                  <a:tcPr anchor="ctr"/>
                </a:tc>
              </a:tr>
              <a:tr h="367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charset="-122"/>
                          <a:sym typeface="+mn-ea"/>
                        </a:rPr>
                        <a:t>职责链 Chain of Responsibility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charset="-122"/>
                          <a:sym typeface="+mn-ea"/>
                        </a:rPr>
                        <a:t>所有处理者封装为链式结构，依次调用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charset="-122"/>
                        <a:sym typeface="+mn-ea"/>
                      </a:endParaRPr>
                    </a:p>
                  </a:txBody>
                  <a:tcPr anchor="ctr"/>
                </a:tc>
              </a:tr>
              <a:tr h="367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charset="-122"/>
                          <a:sym typeface="+mn-ea"/>
                        </a:rPr>
                        <a:t>备忘录 Memento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charset="-122"/>
                          <a:sym typeface="+mn-ea"/>
                        </a:rPr>
                        <a:t>把核心信息抽取出来，可以进行保存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charset="-122"/>
                        <a:sym typeface="+mn-ea"/>
                      </a:endParaRPr>
                    </a:p>
                  </a:txBody>
                  <a:tcPr anchor="ctr"/>
                </a:tc>
              </a:tr>
              <a:tr h="367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charset="-122"/>
                          <a:sym typeface="+mn-ea"/>
                        </a:rPr>
                        <a:t>解释器 Interpreter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charset="-122"/>
                          <a:sym typeface="+mn-ea"/>
                        </a:rPr>
                        <a:t>定义语法解析规则</a:t>
                      </a:r>
                      <a:endParaRPr lang="zh-CN" altLang="en-US" sz="1600" b="1" spc="160" dirty="0" smtClean="0">
                        <a:solidFill>
                          <a:srgbClr val="106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</a:tr>
              <a:tr h="367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charset="-122"/>
                          <a:sym typeface="+mn-ea"/>
                        </a:rPr>
                        <a:t>观察者 Observer</a:t>
                      </a:r>
                      <a:endParaRPr lang="zh-CN" altLang="en-US" sz="16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charset="-122"/>
                          <a:sym typeface="+mn-ea"/>
                        </a:rPr>
                        <a:t>维护多个观察者依赖，状态变化通知所有观察者</a:t>
                      </a:r>
                      <a:endParaRPr lang="zh-CN" altLang="en-US" sz="1600" dirty="0" smtClean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charset="-122"/>
                        <a:sym typeface="+mn-ea"/>
                      </a:endParaRPr>
                    </a:p>
                  </a:txBody>
                  <a:tcPr anchor="ctr"/>
                </a:tc>
              </a:tr>
              <a:tr h="367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charset="-122"/>
                          <a:sym typeface="+mn-ea"/>
                        </a:rPr>
                        <a:t>中介者Mediator</a:t>
                      </a:r>
                      <a:endParaRPr lang="zh-CN" altLang="en-US" sz="16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charset="-122"/>
                          <a:sym typeface="+mn-ea"/>
                        </a:rPr>
                        <a:t>取消类</a:t>
                      </a:r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charset="-122"/>
                          <a:sym typeface="+mn-ea"/>
                        </a:rPr>
                        <a:t>/</a:t>
                      </a:r>
                      <a:r>
                        <a:rPr lang="zh-CN" altLang="en-US" sz="16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charset="-122"/>
                          <a:sym typeface="+mn-ea"/>
                        </a:rPr>
                        <a:t>对象的直接调用关系，使用中介者维护</a:t>
                      </a:r>
                      <a:endParaRPr lang="zh-CN" altLang="en-US" sz="1600" b="1" spc="160" dirty="0" smtClean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</a:tr>
              <a:tr h="367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charset="-122"/>
                          <a:sym typeface="+mn-ea"/>
                        </a:rPr>
                        <a:t>迭代器 Iterator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charset="-122"/>
                          <a:sym typeface="+mn-ea"/>
                        </a:rPr>
                        <a:t>定义集合数据的遍历规则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charset="-122"/>
                        <a:sym typeface="+mn-ea"/>
                      </a:endParaRPr>
                    </a:p>
                  </a:txBody>
                  <a:tcPr anchor="ctr"/>
                </a:tc>
              </a:tr>
              <a:tr h="367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charset="-122"/>
                          <a:sym typeface="+mn-ea"/>
                        </a:rPr>
                        <a:t>访问者 Visitor</a:t>
                      </a:r>
                      <a:endParaRPr lang="zh-CN" altLang="en-US" sz="16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charset="-122"/>
                          <a:sym typeface="+mn-ea"/>
                        </a:rPr>
                        <a:t>分离对象结构，与元素的执行算法</a:t>
                      </a:r>
                      <a:endParaRPr lang="zh-CN" altLang="en-US" sz="1600" dirty="0" smtClean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87375" y="5959206"/>
            <a:ext cx="107376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除了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模板方法模式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和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解释器模式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是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类行为型模式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，其他的全部属于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对象行为型模式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策略模式介绍</a:t>
            </a:r>
            <a:br>
              <a:rPr lang="zh-CN" altLang="en-US" dirty="0"/>
            </a:br>
            <a:r>
              <a:rPr lang="en-US" altLang="zh-CN" sz="3600" dirty="0"/>
              <a:t>Introduction to the </a:t>
            </a:r>
            <a:r>
              <a:rPr lang="en-US" altLang="zh-CN" sz="3600" dirty="0" smtClean="0"/>
              <a:t>Strategy Pattern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策略模式引例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设计一个排序程序，能够使用如下几种排序算法：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冒泡排序算法 </a:t>
            </a:r>
            <a:r>
              <a:rPr lang="en-US" altLang="zh-CN" sz="2400" dirty="0"/>
              <a:t>Bubble Sort</a:t>
            </a:r>
            <a:endParaRPr lang="en-US" altLang="zh-CN" sz="2400" dirty="0"/>
          </a:p>
          <a:p>
            <a:pPr lvl="1"/>
            <a:r>
              <a:rPr lang="zh-CN" altLang="en-US" sz="2400" dirty="0"/>
              <a:t>堆排序算法 </a:t>
            </a:r>
            <a:r>
              <a:rPr lang="en-US" altLang="zh-CN" sz="2400" dirty="0"/>
              <a:t>Heap Sort </a:t>
            </a:r>
            <a:endParaRPr lang="en-US" altLang="zh-CN" sz="2400" dirty="0"/>
          </a:p>
          <a:p>
            <a:pPr lvl="1"/>
            <a:r>
              <a:rPr lang="zh-CN" altLang="en-US" sz="2400" dirty="0"/>
              <a:t>插入排序算法 </a:t>
            </a:r>
            <a:r>
              <a:rPr lang="en-US" altLang="zh-CN" sz="2400" dirty="0"/>
              <a:t>Insertion Sort</a:t>
            </a:r>
            <a:endParaRPr lang="en-US" altLang="zh-CN" sz="2400" dirty="0"/>
          </a:p>
          <a:p>
            <a:pPr lvl="1"/>
            <a:r>
              <a:rPr lang="zh-CN" altLang="en-US" sz="2400" dirty="0"/>
              <a:t>快速排序算法 </a:t>
            </a:r>
            <a:r>
              <a:rPr lang="en-US" altLang="zh-CN" sz="2400" dirty="0"/>
              <a:t>Quick Sort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设计方案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：使用单独的类实现所有算法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3565104" y="2015584"/>
            <a:ext cx="4229067" cy="1981649"/>
            <a:chOff x="1066801" y="1892489"/>
            <a:chExt cx="2740248" cy="2269127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1066801" y="2613891"/>
              <a:ext cx="2740248" cy="15477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u="sng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u="sng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main(</a:t>
              </a:r>
              <a:r>
                <a:rPr lang="en-US" altLang="zh-CN" b="0" u="sng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args</a:t>
              </a:r>
              <a:r>
                <a:rPr lang="en-US" altLang="zh-CN" b="0" u="sng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b="0" u="sng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String[] ) </a:t>
              </a:r>
              <a:endParaRPr lang="en-US" altLang="zh-CN" b="0" u="sng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u="sng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u="sng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bubbleSort (</a:t>
              </a:r>
              <a:r>
                <a:rPr lang="en-US" altLang="zh-CN" b="0" u="sng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b="0" u="sng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b="0" u="sng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u="sng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b="0" u="sng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u="sng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</a:t>
              </a:r>
              <a:r>
                <a:rPr lang="en-US" altLang="zh-CN" b="0" u="sng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en-US" altLang="zh-CN" b="0" u="sng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u="sng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u="sng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heapSort</a:t>
              </a:r>
              <a:r>
                <a:rPr lang="en-US" altLang="zh-CN" b="0" u="sng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</a:t>
              </a:r>
              <a:r>
                <a:rPr lang="en-US" altLang="zh-CN" b="0" u="sng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b="0" u="sng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b="0" u="sng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u="sng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b="0" u="sng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u="sng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] </a:t>
              </a:r>
              <a:endParaRPr lang="en-US" altLang="zh-CN" b="0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u="sng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u="sng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insertionSort</a:t>
              </a:r>
              <a:r>
                <a:rPr lang="en-US" altLang="zh-CN" b="0" u="sng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</a:t>
              </a:r>
              <a:r>
                <a:rPr lang="en-US" altLang="zh-CN" b="0" u="sng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b="0" u="sng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b="0" u="sng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u="sng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b="0" u="sng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u="sng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</a:t>
              </a:r>
              <a:r>
                <a:rPr lang="en-US" altLang="zh-CN" b="0" u="sng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en-US" altLang="zh-CN" b="0" u="sng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u="sng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u="sng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quickSort</a:t>
              </a:r>
              <a:r>
                <a:rPr lang="en-US" altLang="zh-CN" b="0" u="sng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</a:t>
              </a:r>
              <a:r>
                <a:rPr lang="en-US" altLang="zh-CN" b="0" u="sng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b="0" u="sng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b="0" u="sng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u="sng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b="0" u="sng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u="sng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]  </a:t>
              </a:r>
              <a:endParaRPr lang="en-US" altLang="zh-CN" b="0" u="sng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1066801" y="1892489"/>
              <a:ext cx="2740248" cy="5213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lnSpc>
                  <a:spcPct val="90000"/>
                </a:lnSpc>
                <a:defRPr/>
              </a:pPr>
              <a:r>
                <a:rPr lang="en-US" altLang="zh-CN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Sorting</a:t>
              </a:r>
              <a:endParaRPr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1066801" y="2412309"/>
              <a:ext cx="2740248" cy="2015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65340" y="5050517"/>
            <a:ext cx="10661319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个新算法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，或修改某个已有算法则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需要重新编译整个类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可复用性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类不可以被直接复用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609600" y="4451196"/>
            <a:ext cx="4414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这是最糟糕的设计方案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91054" y="2537377"/>
            <a:ext cx="3491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备注：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方法需要调用其他方法，因此其他方法需要为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，采用下划线表示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设计方案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：分离出客户类和算法类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6289964" y="2424324"/>
            <a:ext cx="4184073" cy="1909666"/>
            <a:chOff x="1066801" y="1955897"/>
            <a:chExt cx="2740248" cy="1909666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1066801" y="2613891"/>
              <a:ext cx="2740248" cy="12516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bubbleSort (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heapSort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] 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insertionSort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quickSort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nums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]) : </a:t>
              </a:r>
              <a:r>
                <a:rPr lang="en-US" altLang="zh-CN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]  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1066801" y="1955897"/>
              <a:ext cx="2740248" cy="4579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lnSpc>
                  <a:spcPct val="90000"/>
                </a:lnSpc>
                <a:defRPr/>
              </a:pPr>
              <a:r>
                <a:rPr lang="en-US" altLang="zh-CN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Sorting</a:t>
              </a:r>
              <a:endParaRPr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1066801" y="2412309"/>
              <a:ext cx="2740248" cy="2015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5382" y="2824677"/>
            <a:ext cx="3637123" cy="1029785"/>
            <a:chOff x="1066801" y="1967559"/>
            <a:chExt cx="2740248" cy="1029785"/>
          </a:xfrm>
        </p:grpSpPr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1066801" y="2613891"/>
              <a:ext cx="2740248" cy="3834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u="sng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u="sng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main(</a:t>
              </a:r>
              <a:r>
                <a:rPr lang="en-US" altLang="zh-CN" u="sng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args</a:t>
              </a:r>
              <a:r>
                <a:rPr lang="en-US" altLang="zh-CN" u="sng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u="sng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String[] </a:t>
              </a:r>
              <a:r>
                <a:rPr lang="en-US" altLang="zh-CN" u="sng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)void</a:t>
              </a:r>
              <a:endParaRPr lang="en-US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1066801" y="1967559"/>
              <a:ext cx="2740248" cy="446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lnSpc>
                  <a:spcPct val="90000"/>
                </a:lnSpc>
                <a:defRPr/>
              </a:pPr>
              <a:r>
                <a:rPr lang="en-US" altLang="zh-CN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endParaRPr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1066801" y="2412309"/>
              <a:ext cx="2740248" cy="2015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直接箭头连接符 17"/>
          <p:cNvCxnSpPr>
            <a:stCxn id="13" idx="3"/>
          </p:cNvCxnSpPr>
          <p:nvPr/>
        </p:nvCxnSpPr>
        <p:spPr>
          <a:xfrm>
            <a:off x="4902505" y="3370218"/>
            <a:ext cx="13874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265383" y="1749314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89963" y="1778668"/>
            <a:ext cx="48490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1100329" y="4548109"/>
            <a:ext cx="4414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Sorting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类可以被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5445497" y="4554117"/>
            <a:ext cx="4414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缺点：不满足开闭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45497" y="4896918"/>
            <a:ext cx="6049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扩展：若要增加一个新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需要重新编译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类；修改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：若要修改某个算法代码，则需要重新编译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5" grpId="0"/>
    </p:bldLst>
  </p:timing>
</p:sld>
</file>

<file path=ppt/tags/tag1.xml><?xml version="1.0" encoding="utf-8"?>
<p:tagLst xmlns:p="http://schemas.openxmlformats.org/presentationml/2006/main">
  <p:tag name="commondata" val="eyJoZGlkIjoiOGFlODY0OWRhM2I1MTZkNDI2MjZmMDdiNTc4ZTFlNmQifQ=="/>
</p:tagLst>
</file>

<file path=ppt/theme/theme1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>
          <a:solidFill>
            <a:schemeClr val="tx1"/>
          </a:solidFill>
          <a:prstDash val="solid"/>
          <a:miter lim="800000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b="0" i="0" u="none" strike="noStrike" cap="none" normalizeH="0" baseline="0" smtClean="0">
            <a:ln>
              <a:noFill/>
            </a:ln>
            <a:solidFill>
              <a:srgbClr val="080808"/>
            </a:solidFill>
            <a:effectLst/>
            <a:latin typeface="Consolas" panose="020B0609020204030204" pitchFamily="49" charset="0"/>
          </a:defRPr>
        </a:defPPr>
      </a:lstStyle>
    </a:spDef>
    <a:lnDef>
      <a:spPr>
        <a:ln w="12700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12840</Words>
  <Application>WPS 演示</Application>
  <PresentationFormat>宽屏</PresentationFormat>
  <Paragraphs>754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宋体</vt:lpstr>
      <vt:lpstr>Wingdings</vt:lpstr>
      <vt:lpstr>Consolas</vt:lpstr>
      <vt:lpstr>微软雅黑</vt:lpstr>
      <vt:lpstr>黑体</vt:lpstr>
      <vt:lpstr>Arial Unicode MS</vt:lpstr>
      <vt:lpstr>Calibri</vt:lpstr>
      <vt:lpstr>3_默认设计模板</vt:lpstr>
      <vt:lpstr>Lec05：策略模式 Strategy Pattern</vt:lpstr>
      <vt:lpstr>对23种模式按组件的生命周期进行分类</vt:lpstr>
      <vt:lpstr>设计模式总览</vt:lpstr>
      <vt:lpstr>类行为模式 vs 对象行为模式</vt:lpstr>
      <vt:lpstr>十一种行为型模式的作用</vt:lpstr>
      <vt:lpstr>1. 策略模式介绍 Introduction to the Strategy Pattern</vt:lpstr>
      <vt:lpstr>1.1 策略模式引例</vt:lpstr>
      <vt:lpstr>1.1 设计方案1：使用单独的类实现所有算法</vt:lpstr>
      <vt:lpstr>1.2 设计方案2：分离出客户类和算法类</vt:lpstr>
      <vt:lpstr>1.3 设计方案3：分离变化点</vt:lpstr>
      <vt:lpstr>1.3 设计方案3：分离变化点</vt:lpstr>
      <vt:lpstr>1.3 设计方案3：分离变化点</vt:lpstr>
      <vt:lpstr>1.5 设计方案4：增加环境类</vt:lpstr>
      <vt:lpstr>1.5 设计方案4：增加环境类</vt:lpstr>
      <vt:lpstr>1.5 设计方案4：增加环境类</vt:lpstr>
      <vt:lpstr>1.6 设计方案4讨论</vt:lpstr>
      <vt:lpstr>1.7 设计方案5-增加反向依赖（不建议）</vt:lpstr>
      <vt:lpstr>1.7 设计方案5-增加反向依赖（不建议）</vt:lpstr>
      <vt:lpstr>1.7 设计方案5-增加反向依赖（不建议）</vt:lpstr>
      <vt:lpstr>1.7 设计方案5-增加反向依赖（不建议）</vt:lpstr>
      <vt:lpstr>1.7 设计方案5-增加反向依赖（不建议）</vt:lpstr>
      <vt:lpstr>2.策略模式的理论 Theory of the Strategy Pattern</vt:lpstr>
      <vt:lpstr>2.1 策略模式的定义</vt:lpstr>
      <vt:lpstr>2.2 策略模式的结构</vt:lpstr>
      <vt:lpstr>2.2 策略模式理论</vt:lpstr>
      <vt:lpstr>3. 课堂练习 Classroom exercises</vt:lpstr>
      <vt:lpstr>3.1 阅读代码并重构</vt:lpstr>
      <vt:lpstr>3.1 代码重构-类图的设计（未使用反向依赖）</vt:lpstr>
      <vt:lpstr>3.1 重构类图的代码（未使用反向依赖）</vt:lpstr>
      <vt:lpstr>3.1 重构类图的代码（未使用反向依赖）</vt:lpstr>
      <vt:lpstr>3.1 重构类图的代码（未使用反向依赖）</vt:lpstr>
      <vt:lpstr>3.1 代码重构-类图的设计（使用反向依赖）</vt:lpstr>
      <vt:lpstr>3.2 诸葛亮的锦囊妙计</vt:lpstr>
      <vt:lpstr>3.2 诸葛亮的锦囊妙计</vt:lpstr>
      <vt:lpstr>3.2 诸葛亮的锦囊妙计实现</vt:lpstr>
      <vt:lpstr>3.2 诸葛亮的锦囊妙计实现</vt:lpstr>
      <vt:lpstr>Thanks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光追</cp:lastModifiedBy>
  <cp:revision>685</cp:revision>
  <cp:lastPrinted>2023-10-30T10:41:00Z</cp:lastPrinted>
  <dcterms:created xsi:type="dcterms:W3CDTF">2023-09-02T02:41:00Z</dcterms:created>
  <dcterms:modified xsi:type="dcterms:W3CDTF">2023-11-13T09:00:53Z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C62DD268A4C14ED9A49ACFD9F4ADF963_12</vt:lpwstr>
  </property>
  <property fmtid="{D5CDD505-2E9C-101B-9397-08002B2CF9AE}" pid="3" name="KSOProductBuildVer">
    <vt:lpwstr>2052-12.1.0.15712</vt:lpwstr>
  </property>
</Properties>
</file>