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372" r:id="rId3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371" r:id="rId43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9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1865" userDrawn="1">
          <p15:clr>
            <a:srgbClr val="A4A3A4"/>
          </p15:clr>
        </p15:guide>
        <p15:guide id="5" orient="horz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CCFFCC"/>
    <a:srgbClr val="008000"/>
    <a:srgbClr val="0099FF"/>
    <a:srgbClr val="CCECFF"/>
    <a:srgbClr val="F8841D"/>
    <a:srgbClr val="9BBB40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734" autoAdjust="0"/>
    <p:restoredTop sz="68743" autoAdjust="0"/>
  </p:normalViewPr>
  <p:slideViewPr>
    <p:cSldViewPr snapToGrid="0" showGuides="1">
      <p:cViewPr>
        <p:scale>
          <a:sx n="75" d="100"/>
          <a:sy n="75" d="100"/>
        </p:scale>
        <p:origin x="1968" y="168"/>
      </p:cViewPr>
      <p:guideLst>
        <p:guide orient="horz" pos="3859"/>
        <p:guide pos="384"/>
        <p:guide pos="7296"/>
        <p:guide orient="horz" pos="1865"/>
        <p:guide orient="horz" pos="10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A446-243A-43C7-90A2-1410A770E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588-4819-42C4-9922-57B49F8B8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FA6D-01D6-463B-937B-CBE6810AE3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状态模式一般用来实现状态机，而状态机常用在游戏、工作流引擎等系统开发中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Context</a:t>
            </a:r>
            <a:r>
              <a:rPr lang="zh-CN" altLang="en-US"/>
              <a:t>的作用是标识了当前的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zh-CN" altLang="en-US"/>
              <a:t>状态的切换做到</a:t>
            </a:r>
            <a:r>
              <a:rPr lang="en-US" altLang="zh-CN"/>
              <a:t>State.display()</a:t>
            </a:r>
            <a:r>
              <a:rPr lang="zh-CN" altLang="en-US"/>
              <a:t>中，状态的切换只能</a:t>
            </a:r>
            <a:r>
              <a:rPr lang="en-US" altLang="zh-CN"/>
              <a:t>Context</a:t>
            </a:r>
            <a:r>
              <a:rPr lang="zh-CN" altLang="en-US"/>
              <a:t>类来</a:t>
            </a:r>
            <a:r>
              <a:rPr lang="zh-CN" altLang="en-US"/>
              <a:t>做</a:t>
            </a:r>
            <a:endParaRPr lang="zh-CN" altLang="en-US"/>
          </a:p>
          <a:p>
            <a:r>
              <a:rPr lang="zh-CN" altLang="en-US"/>
              <a:t>于是这里又出现了双向</a:t>
            </a:r>
            <a:r>
              <a:rPr lang="zh-CN" altLang="en-US"/>
              <a:t>依赖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这里的处理是将</a:t>
            </a:r>
            <a:r>
              <a:rPr lang="en-US" altLang="zh-CN"/>
              <a:t>State</a:t>
            </a:r>
            <a:r>
              <a:rPr lang="zh-CN" altLang="en-US"/>
              <a:t>的变化逻辑做到各个具体的</a:t>
            </a:r>
            <a:r>
              <a:rPr lang="en-US" altLang="zh-CN"/>
              <a:t>State</a:t>
            </a:r>
            <a:r>
              <a:rPr lang="zh-CN" altLang="en-US"/>
              <a:t>当中，反向依赖</a:t>
            </a:r>
            <a:r>
              <a:rPr lang="en-US" altLang="zh-CN"/>
              <a:t>Context</a:t>
            </a:r>
            <a:r>
              <a:rPr lang="zh-CN" altLang="en-US"/>
              <a:t>来进行</a:t>
            </a:r>
            <a:r>
              <a:rPr lang="zh-CN" altLang="en-US"/>
              <a:t>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Context</a:t>
            </a:r>
            <a:r>
              <a:rPr lang="zh-CN" altLang="en-US"/>
              <a:t>中控制</a:t>
            </a:r>
            <a:r>
              <a:rPr lang="en-US" altLang="zh-CN"/>
              <a:t>State</a:t>
            </a:r>
            <a:r>
              <a:rPr lang="zh-CN" altLang="en-US"/>
              <a:t>的变化</a:t>
            </a:r>
            <a:r>
              <a:rPr lang="zh-CN" altLang="en-US"/>
              <a:t>逻辑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70506"/>
            <a:ext cx="10363200" cy="1470025"/>
          </a:xfrm>
        </p:spPr>
        <p:txBody>
          <a:bodyPr/>
          <a:lstStyle/>
          <a:p>
            <a:r>
              <a:rPr lang="en-US" altLang="zh-CN" sz="4000" b="1" dirty="0" smtClean="0"/>
              <a:t>Lec06</a:t>
            </a:r>
            <a:r>
              <a:rPr lang="zh-CN" altLang="en-US" sz="4000" b="1" dirty="0" smtClean="0"/>
              <a:t>：状态模式</a:t>
            </a:r>
            <a:br>
              <a:rPr lang="en-US" altLang="zh-CN" sz="4400" b="1" dirty="0" smtClean="0"/>
            </a:br>
            <a:r>
              <a:rPr lang="en-US" altLang="zh-CN" sz="3200" dirty="0" smtClean="0"/>
              <a:t>State Pattern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63366"/>
            <a:ext cx="8534400" cy="179661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400" dirty="0"/>
              <a:t>课程编号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SE33004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版培养计划）</a:t>
            </a:r>
            <a:endParaRPr lang="en-US" altLang="zh-CN" sz="2400" dirty="0"/>
          </a:p>
          <a:p>
            <a:pPr algn="l"/>
            <a:r>
              <a:rPr lang="zh-CN" altLang="en-US" sz="2400" dirty="0"/>
              <a:t>授课对象：</a:t>
            </a:r>
            <a:r>
              <a:rPr lang="en-US" altLang="zh-CN" sz="2400" dirty="0"/>
              <a:t>21</a:t>
            </a:r>
            <a:r>
              <a:rPr lang="zh-CN" altLang="en-US" sz="2400" dirty="0" smtClean="0"/>
              <a:t>级软件工程（</a:t>
            </a:r>
            <a:r>
              <a:rPr lang="en-US" altLang="zh-CN" sz="2400" dirty="0" smtClean="0"/>
              <a:t>04-06</a:t>
            </a:r>
            <a:r>
              <a:rPr lang="zh-CN" altLang="en-US" sz="2400" dirty="0" smtClean="0"/>
              <a:t>班）</a:t>
            </a:r>
            <a:endParaRPr lang="zh-CN" altLang="en-US" sz="2400" dirty="0"/>
          </a:p>
          <a:p>
            <a:pPr algn="l"/>
            <a:r>
              <a:rPr lang="zh-CN" altLang="en-US" sz="2400" dirty="0"/>
              <a:t>主讲教师：辛国栋</a:t>
            </a:r>
            <a:endParaRPr lang="zh-CN" altLang="en-US" sz="2400" dirty="0"/>
          </a:p>
          <a:p>
            <a:pPr algn="l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gdxin@hit.edu.cn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4" y="3296295"/>
            <a:ext cx="22669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去除 </a:t>
            </a:r>
            <a:r>
              <a:rPr lang="en-US" altLang="zh-CN" dirty="0"/>
              <a:t>if-else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switch-case </a:t>
            </a:r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对于解决 </a:t>
            </a:r>
            <a:r>
              <a:rPr lang="en-US" altLang="zh-CN" dirty="0"/>
              <a:t>if-else </a:t>
            </a:r>
            <a:r>
              <a:rPr lang="zh-CN" altLang="en-US" dirty="0"/>
              <a:t>或 </a:t>
            </a:r>
            <a:r>
              <a:rPr lang="en-US" altLang="zh-CN" dirty="0"/>
              <a:t>switch-case </a:t>
            </a:r>
            <a:r>
              <a:rPr lang="zh-CN" altLang="en-US" dirty="0"/>
              <a:t>带来的问题，我们已经相当有经验：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在</a:t>
            </a:r>
            <a:r>
              <a:rPr lang="zh-CN" altLang="en-US" dirty="0">
                <a:solidFill>
                  <a:srgbClr val="0000FF"/>
                </a:solidFill>
              </a:rPr>
              <a:t>策略模式中，我们通过</a:t>
            </a:r>
            <a:r>
              <a:rPr lang="zh-CN" altLang="en-US" dirty="0" smtClean="0">
                <a:solidFill>
                  <a:srgbClr val="0000FF"/>
                </a:solidFill>
              </a:rPr>
              <a:t>将方法抽象成策略类的</a:t>
            </a:r>
            <a:r>
              <a:rPr lang="zh-CN" altLang="en-US" dirty="0">
                <a:solidFill>
                  <a:srgbClr val="0000FF"/>
                </a:solidFill>
              </a:rPr>
              <a:t>方式，同样解决了</a:t>
            </a:r>
            <a:r>
              <a:rPr lang="en-US" altLang="zh-CN" dirty="0">
                <a:solidFill>
                  <a:srgbClr val="0000FF"/>
                </a:solidFill>
              </a:rPr>
              <a:t>switch-case</a:t>
            </a:r>
            <a:r>
              <a:rPr lang="zh-CN" altLang="en-US" dirty="0">
                <a:solidFill>
                  <a:srgbClr val="0000FF"/>
                </a:solidFill>
              </a:rPr>
              <a:t>的问题。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953" y="2621222"/>
            <a:ext cx="9458093" cy="350494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采用策略模式进行设计尝试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本案例我们抽象什么？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灯的颜色？</a:t>
            </a:r>
            <a:r>
              <a:rPr lang="en-US" altLang="zh-CN" sz="2400" dirty="0" err="1" smtClean="0"/>
              <a:t>changeSignal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方法？还是别的</a:t>
            </a:r>
            <a:r>
              <a:rPr lang="zh-CN" altLang="en-US" sz="2400" dirty="0"/>
              <a:t>什么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思路</a:t>
            </a:r>
            <a:r>
              <a:rPr lang="zh-CN" altLang="en-US" sz="2400" dirty="0"/>
              <a:t>好像并不是那么清晰</a:t>
            </a:r>
            <a:endParaRPr lang="en-US" altLang="zh-CN" sz="2400" dirty="0" smtClean="0"/>
          </a:p>
          <a:p>
            <a:r>
              <a:rPr lang="zh-CN" altLang="en-US" sz="2800" dirty="0" smtClean="0"/>
              <a:t>发现这</a:t>
            </a:r>
            <a:r>
              <a:rPr lang="zh-CN" altLang="en-US" sz="2800" dirty="0"/>
              <a:t>段代码结构跟策略</a:t>
            </a:r>
            <a:r>
              <a:rPr lang="zh-CN" altLang="en-US" sz="2800" dirty="0" smtClean="0"/>
              <a:t>模式的课堂练习代码 </a:t>
            </a:r>
            <a:r>
              <a:rPr lang="en-US" altLang="zh-CN" sz="2800" dirty="0" err="1" smtClean="0"/>
              <a:t>OrderService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极其相似，而且涉及到三种颜色的切换，也类似于策略模式。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不妨</a:t>
            </a:r>
            <a:r>
              <a:rPr lang="zh-CN" altLang="en-US" sz="2400" dirty="0"/>
              <a:t>用策略模式</a:t>
            </a:r>
            <a:r>
              <a:rPr lang="zh-CN" altLang="en-US" sz="2400" dirty="0" smtClean="0"/>
              <a:t>改造一下，</a:t>
            </a:r>
            <a:r>
              <a:rPr lang="zh-CN" altLang="en-US" sz="2400" dirty="0">
                <a:solidFill>
                  <a:srgbClr val="0000FF"/>
                </a:solidFill>
              </a:rPr>
              <a:t>策略模式至少能</a:t>
            </a:r>
            <a:r>
              <a:rPr lang="zh-CN" altLang="en-US" sz="2400" dirty="0" smtClean="0">
                <a:solidFill>
                  <a:srgbClr val="0000FF"/>
                </a:solidFill>
              </a:rPr>
              <a:t>解决 </a:t>
            </a:r>
            <a:r>
              <a:rPr lang="en-US" altLang="zh-CN" sz="2400" dirty="0" smtClean="0">
                <a:solidFill>
                  <a:srgbClr val="0000FF"/>
                </a:solidFill>
              </a:rPr>
              <a:t>if-else </a:t>
            </a:r>
            <a:r>
              <a:rPr lang="zh-CN" altLang="en-US" sz="2400" dirty="0" smtClean="0">
                <a:solidFill>
                  <a:srgbClr val="0000FF"/>
                </a:solidFill>
              </a:rPr>
              <a:t>或 </a:t>
            </a:r>
            <a:r>
              <a:rPr lang="en-US" altLang="zh-CN" sz="2400" dirty="0" smtClean="0">
                <a:solidFill>
                  <a:srgbClr val="0000FF"/>
                </a:solidFill>
              </a:rPr>
              <a:t>switch-case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问题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962025" y="1593095"/>
            <a:ext cx="6400668" cy="1774306"/>
            <a:chOff x="676143" y="1757150"/>
            <a:chExt cx="4133850" cy="1774306"/>
          </a:xfrm>
        </p:grpSpPr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676143" y="2506701"/>
              <a:ext cx="4133850" cy="10247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+Context(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trafficLightStrategy:ITrafficLightStrategy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showSignal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changeSignalStrategy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trafficLightStrategy:ITrafficLightStrategy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676143" y="1757150"/>
              <a:ext cx="4133850" cy="3558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676143" y="2111375"/>
              <a:ext cx="4133850" cy="3953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trafficLightStrategy:ITrafficLightStrategy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采用</a:t>
            </a:r>
            <a:r>
              <a:rPr lang="zh-CN" altLang="en-US" dirty="0"/>
              <a:t>策略模式进行设计尝试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cxnSp>
        <p:nvCxnSpPr>
          <p:cNvPr id="5" name="肘形连接符 4"/>
          <p:cNvCxnSpPr>
            <a:stCxn id="11" idx="3"/>
            <a:endCxn id="19" idx="0"/>
          </p:cNvCxnSpPr>
          <p:nvPr/>
        </p:nvCxnSpPr>
        <p:spPr>
          <a:xfrm rot="5400000">
            <a:off x="5965670" y="1738026"/>
            <a:ext cx="1478034" cy="431013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5"/>
          <p:cNvSpPr/>
          <p:nvPr/>
        </p:nvSpPr>
        <p:spPr bwMode="auto">
          <a:xfrm>
            <a:off x="7362693" y="2370145"/>
            <a:ext cx="266700" cy="195044"/>
          </a:xfrm>
          <a:prstGeom prst="flowChartDecision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>
            <a:stCxn id="6" idx="3"/>
            <a:endCxn id="15" idx="1"/>
          </p:cNvCxnSpPr>
          <p:nvPr/>
        </p:nvCxnSpPr>
        <p:spPr>
          <a:xfrm>
            <a:off x="7629393" y="2467667"/>
            <a:ext cx="889701" cy="13305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 bwMode="auto">
          <a:xfrm>
            <a:off x="8761446" y="2966822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19094" y="1727144"/>
            <a:ext cx="3051085" cy="1227170"/>
            <a:chOff x="1066801" y="1774207"/>
            <a:chExt cx="2740248" cy="1175379"/>
          </a:xfrm>
          <a:noFill/>
        </p:grpSpPr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066801" y="2580135"/>
              <a:ext cx="2740248" cy="3694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display():void</a:t>
              </a:r>
              <a:endParaRPr lang="en-US" altLang="zh-CN" sz="16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066801" y="1774207"/>
              <a:ext cx="2740248" cy="6396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ITrafficLightStrategy</a:t>
              </a:r>
              <a:endParaRPr lang="en-US" altLang="zh-CN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1066801" y="2412308"/>
              <a:ext cx="2740248" cy="1678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肘形连接符 15"/>
          <p:cNvCxnSpPr>
            <a:stCxn id="11" idx="3"/>
            <a:endCxn id="23" idx="0"/>
          </p:cNvCxnSpPr>
          <p:nvPr/>
        </p:nvCxnSpPr>
        <p:spPr>
          <a:xfrm rot="5400000">
            <a:off x="7339507" y="3111863"/>
            <a:ext cx="1478034" cy="156246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209848" y="4632112"/>
            <a:ext cx="2679537" cy="886952"/>
            <a:chOff x="4488179" y="4776978"/>
            <a:chExt cx="2679537" cy="886952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4488179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+display():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488179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GreenLightStrategy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4488179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57523" y="4632112"/>
            <a:ext cx="2679537" cy="886952"/>
            <a:chOff x="7314735" y="4776978"/>
            <a:chExt cx="2679537" cy="886952"/>
          </a:xfrm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314735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display():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314735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RedLightStrategy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7314735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05198" y="4632112"/>
            <a:ext cx="2864502" cy="886952"/>
            <a:chOff x="10133040" y="4776978"/>
            <a:chExt cx="2679537" cy="886952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0133040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display():</a:t>
              </a:r>
              <a:r>
                <a:rPr lang="en-US" altLang="zh-CN" sz="1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0133040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YellowLightStrategy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0133040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肘形连接符 29"/>
          <p:cNvCxnSpPr>
            <a:stCxn id="28" idx="0"/>
            <a:endCxn id="11" idx="3"/>
          </p:cNvCxnSpPr>
          <p:nvPr/>
        </p:nvCxnSpPr>
        <p:spPr>
          <a:xfrm rot="16200000" flipV="1">
            <a:off x="8759586" y="3254248"/>
            <a:ext cx="1478034" cy="12776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折角形 2"/>
          <p:cNvSpPr/>
          <p:nvPr/>
        </p:nvSpPr>
        <p:spPr bwMode="auto">
          <a:xfrm>
            <a:off x="587375" y="3499220"/>
            <a:ext cx="2728480" cy="770326"/>
          </a:xfrm>
          <a:prstGeom prst="foldedCorner">
            <a:avLst/>
          </a:prstGeom>
          <a:solidFill>
            <a:srgbClr val="CCFFFF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showSignal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trafficLightStrategy.dislay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95325" y="2848741"/>
            <a:ext cx="171450" cy="1560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直接连接符 37"/>
          <p:cNvCxnSpPr>
            <a:stCxn id="36" idx="4"/>
          </p:cNvCxnSpPr>
          <p:nvPr/>
        </p:nvCxnSpPr>
        <p:spPr>
          <a:xfrm>
            <a:off x="781050" y="3004835"/>
            <a:ext cx="0" cy="662833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089862" y="2983703"/>
            <a:ext cx="2219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display()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方法展示各自的颜色和相应的动作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9600" y="5788686"/>
            <a:ext cx="11217442" cy="369332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策略形成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了层次类，满足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；具体类满足单一职责：在做自己最应该做的基础的事情。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类：引用策略。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3" grpId="0" animBg="1"/>
      <p:bldP spid="36" grpId="0" animBg="1"/>
      <p:bldP spid="42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采用</a:t>
            </a:r>
            <a:r>
              <a:rPr lang="zh-CN" altLang="en-US" dirty="0"/>
              <a:t>策略模式进行设计尝试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488045"/>
            <a:ext cx="10972800" cy="7386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TrafficLightStrategy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2264415"/>
            <a:ext cx="10972800" cy="1384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RedLightStrategy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lang="en-US" altLang="zh-CN" sz="1400" dirty="0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TrafficLightStrategy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红灯停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3687116"/>
            <a:ext cx="10972800" cy="1384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GreenLightStrategy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lang="en-US" altLang="zh-CN" sz="1400" dirty="0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TrafficLightStrategy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绿灯行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5109817"/>
            <a:ext cx="10972800" cy="1384995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YellowLightStrategy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lang="en-US" altLang="zh-CN" sz="1400" dirty="0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TrafficLightStrategy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黄灯请等一等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采用</a:t>
            </a:r>
            <a:r>
              <a:rPr lang="zh-CN" altLang="en-US" dirty="0"/>
              <a:t>策略模式进行设计尝试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557338"/>
            <a:ext cx="10972800" cy="48013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Context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TrafficLightStrategy </a:t>
            </a:r>
            <a:r>
              <a:rPr lang="en-US" altLang="zh-CN" dirty="0" err="1">
                <a:solidFill>
                  <a:srgbClr val="871094"/>
                </a:solidFill>
                <a:latin typeface="Consolas" panose="020B0609020204030204" pitchFamily="49" charset="0"/>
              </a:rPr>
              <a:t>trafficLightStrategy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TrafficLight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TrafficLightStrategy </a:t>
            </a:r>
            <a:r>
              <a:rPr lang="en-US" altLang="zh-CN" dirty="0" err="1">
                <a:solidFill>
                  <a:srgbClr val="080808"/>
                </a:solidFill>
                <a:latin typeface="Consolas" panose="020B0609020204030204" pitchFamily="49" charset="0"/>
              </a:rPr>
              <a:t>trafficLightStrategy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signalStrategy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signalStrategy;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signalStrategy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signalStrategy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.displaySignal();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00627A"/>
                </a:solidFill>
                <a:latin typeface="Consolas" panose="020B0609020204030204" pitchFamily="49" charset="0"/>
              </a:rPr>
              <a:t>changeSignalStrategy</a:t>
            </a:r>
            <a:r>
              <a:rPr lang="en-US" altLang="zh-CN" dirty="0">
                <a:solidFill>
                  <a:srgbClr val="00627A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TrafficLightStrategy </a:t>
            </a:r>
            <a:r>
              <a:rPr lang="en-US" altLang="zh-CN" dirty="0" err="1">
                <a:solidFill>
                  <a:srgbClr val="080808"/>
                </a:solidFill>
                <a:latin typeface="Consolas" panose="020B0609020204030204" pitchFamily="49" charset="0"/>
              </a:rPr>
              <a:t>trafficLightStrategy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signalStrategy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signalStrategy;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5313" y="1479801"/>
            <a:ext cx="11039475" cy="2554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Context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RedLightStrategy());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Signal();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changeSignalStrategy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GreenLightStrategy());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Signal();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changeSignalStrategy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YellowLightStrategy());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Signal();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采用</a:t>
            </a:r>
            <a:r>
              <a:rPr lang="zh-CN" altLang="en-US" dirty="0"/>
              <a:t>策略模式进行设计尝试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01" y="4115647"/>
            <a:ext cx="11037174" cy="11096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7375" y="5287472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发现：灯颜色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切换交给调用者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来实现，是非常危险的事情。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我们希望灯颜色切换是由内部一套固定机制控制，而不是调用方来决定，如果用户想换什么颜色就换什么颜色，交通规则岂不乱套了？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5313" y="5996573"/>
            <a:ext cx="1097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显然，策略模式是不满足需求的，我们其实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.changeSignalStrategy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动作，由系统自己内部完成。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55822" y="2033337"/>
            <a:ext cx="6797842" cy="2406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55822" y="2539284"/>
            <a:ext cx="6797842" cy="2406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55822" y="3007131"/>
            <a:ext cx="6797842" cy="2406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对设计进行反思和修改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既然不满足需求，那么问题到底出在</a:t>
            </a:r>
            <a:r>
              <a:rPr lang="zh-CN" altLang="en-US" dirty="0" smtClean="0"/>
              <a:t>哪？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4" y="2205225"/>
            <a:ext cx="3554653" cy="299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82458" y="5341899"/>
            <a:ext cx="3643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或许我们的思路一开始就出现了偏差，交通灯能换颜色吗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4" descr="https://img-blog.csdnimg.cn/3d543a25d908435b9724c51d1b1877e7.png#pic_cent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t="15820" r="3796" b="14198"/>
          <a:stretch>
            <a:fillRect/>
          </a:stretch>
        </p:blipFill>
        <p:spPr bwMode="auto">
          <a:xfrm>
            <a:off x="5618584" y="2205225"/>
            <a:ext cx="5963816" cy="295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487955" y="53072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显然是不能的，因为每个灯的颜色是固定的，我们所谓的换颜色，实际上换的是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900127" y="3733800"/>
            <a:ext cx="357673" cy="323850"/>
          </a:xfrm>
          <a:prstGeom prst="rightArrow">
            <a:avLst/>
          </a:prstGeom>
          <a:solidFill>
            <a:srgbClr val="0000FF"/>
          </a:solidFill>
          <a:ln w="9525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对设计进行反思和修改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采用工厂方法模式来创造不同颜色的灯？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显然</a:t>
            </a:r>
            <a:r>
              <a:rPr lang="zh-CN" altLang="en-US" sz="2400" dirty="0"/>
              <a:t>也不合适，三个灯一开始就在那里，只是循环切换而已，不存在创建的</a:t>
            </a:r>
            <a:r>
              <a:rPr lang="zh-CN" altLang="en-US" sz="2400" dirty="0" smtClean="0"/>
              <a:t>过程</a:t>
            </a:r>
            <a:endParaRPr lang="en-US" altLang="zh-CN" sz="2400" dirty="0" smtClean="0"/>
          </a:p>
          <a:p>
            <a:r>
              <a:rPr lang="zh-CN" altLang="en-US" sz="2800" dirty="0"/>
              <a:t>换一种思路</a:t>
            </a:r>
            <a:r>
              <a:rPr lang="zh-CN" altLang="en-US" sz="2800" dirty="0" smtClean="0"/>
              <a:t>：</a:t>
            </a:r>
            <a:r>
              <a:rPr lang="zh-CN" altLang="en-US" sz="2800" dirty="0" smtClean="0">
                <a:highlight>
                  <a:srgbClr val="FFFF00"/>
                </a:highlight>
              </a:rPr>
              <a:t>每种颜色的灯表达一种状态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每种灯，也就是每个状态对应</a:t>
            </a:r>
            <a:r>
              <a:rPr lang="zh-CN" altLang="en-US" sz="2400" dirty="0"/>
              <a:t>需要处理的行为</a:t>
            </a:r>
            <a:r>
              <a:rPr lang="zh-CN" altLang="en-US" sz="2400" dirty="0" smtClean="0"/>
              <a:t>动作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highlight>
                  <a:srgbClr val="FFFF00"/>
                </a:highlight>
              </a:rPr>
              <a:t>每个状态内部切换到下一个状态</a:t>
            </a:r>
            <a:r>
              <a:rPr lang="zh-CN" altLang="en-US" sz="2400" dirty="0" smtClean="0"/>
              <a:t>，而不是由客户端来进行切换。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217029" y="1525645"/>
            <a:ext cx="5711826" cy="1774306"/>
            <a:chOff x="676143" y="1757150"/>
            <a:chExt cx="4133850" cy="1774306"/>
          </a:xfrm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676143" y="2111375"/>
              <a:ext cx="4133850" cy="3953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FF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FF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currentState:ITrafficLightState</a:t>
              </a:r>
              <a:endParaRPr lang="en-US" altLang="zh-CN" b="0" dirty="0" err="1" smtClean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676143" y="2506701"/>
              <a:ext cx="4133850" cy="10247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+Context(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currentState:ITrafficLightState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showSignal</a:t>
              </a: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</a:t>
              </a:r>
              <a:r>
                <a: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changeSignalState</a:t>
              </a:r>
              <a:r>
                <a: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currentState:ITrafficLightState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676143" y="1757150"/>
              <a:ext cx="4133850" cy="3558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对设计进行反思和修改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cxnSp>
        <p:nvCxnSpPr>
          <p:cNvPr id="8" name="肘形连接符 7"/>
          <p:cNvCxnSpPr>
            <a:stCxn id="15" idx="3"/>
            <a:endCxn id="23" idx="0"/>
          </p:cNvCxnSpPr>
          <p:nvPr/>
        </p:nvCxnSpPr>
        <p:spPr>
          <a:xfrm rot="5400000">
            <a:off x="5584009" y="1410757"/>
            <a:ext cx="457601" cy="519854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 bwMode="auto">
          <a:xfrm>
            <a:off x="6947563" y="2424180"/>
            <a:ext cx="303475" cy="195044"/>
          </a:xfrm>
          <a:prstGeom prst="flowChartDecision">
            <a:avLst/>
          </a:prstGeom>
          <a:noFill/>
          <a:ln w="19050">
            <a:solidFill>
              <a:srgbClr val="0000FF"/>
            </a:solidFill>
            <a:prstDash val="solid"/>
            <a:miter lim="800000"/>
            <a:tailEnd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7251038" y="2521702"/>
            <a:ext cx="622962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 bwMode="auto">
          <a:xfrm>
            <a:off x="8313771" y="3593973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74000" y="2354295"/>
            <a:ext cx="3569063" cy="1227170"/>
            <a:chOff x="1066801" y="1774207"/>
            <a:chExt cx="2740248" cy="1175379"/>
          </a:xfrm>
          <a:noFill/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066801" y="2580135"/>
              <a:ext cx="2740248" cy="3694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</a:t>
              </a:r>
              <a:r>
                <a:rPr lang="en-US" altLang="zh-CN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b="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i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066801" y="1774207"/>
              <a:ext cx="2740248" cy="6396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ITrafficLightState</a:t>
              </a:r>
              <a:endParaRPr lang="en-US" altLang="zh-CN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066801" y="2412308"/>
              <a:ext cx="2740248" cy="1678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肘形连接符 19"/>
          <p:cNvCxnSpPr>
            <a:stCxn id="15" idx="3"/>
            <a:endCxn id="27" idx="0"/>
          </p:cNvCxnSpPr>
          <p:nvPr/>
        </p:nvCxnSpPr>
        <p:spPr>
          <a:xfrm rot="5400000">
            <a:off x="7273902" y="3100650"/>
            <a:ext cx="457601" cy="181875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1581150" y="4238830"/>
            <a:ext cx="3264771" cy="886952"/>
            <a:chOff x="4488179" y="4776978"/>
            <a:chExt cx="2679537" cy="886952"/>
          </a:xfrm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4488179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488179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GreenLightState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4488179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87642" y="4238830"/>
            <a:ext cx="3211361" cy="886952"/>
            <a:chOff x="7314735" y="4776978"/>
            <a:chExt cx="2679537" cy="886952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314735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7314735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RedLightState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314735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86750" y="4238830"/>
            <a:ext cx="3289663" cy="886952"/>
            <a:chOff x="10133040" y="4776978"/>
            <a:chExt cx="2679537" cy="886952"/>
          </a:xfrm>
        </p:grpSpPr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10133040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10133040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YellowLightState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10133040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肘形连接符 33"/>
          <p:cNvCxnSpPr>
            <a:stCxn id="32" idx="0"/>
            <a:endCxn id="15" idx="3"/>
          </p:cNvCxnSpPr>
          <p:nvPr/>
        </p:nvCxnSpPr>
        <p:spPr>
          <a:xfrm rot="16200000" flipV="1">
            <a:off x="8943032" y="3250279"/>
            <a:ext cx="457601" cy="15195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599" y="5751811"/>
            <a:ext cx="10958514" cy="7386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在具体的状态子类中告诉环境对象</a:t>
            </a:r>
            <a:r>
              <a:rPr lang="en-US" altLang="zh-CN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，下一个状态是谁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黄灯停一停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context.changeCurrentSignal(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RedLightState());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折角形 43"/>
          <p:cNvSpPr/>
          <p:nvPr/>
        </p:nvSpPr>
        <p:spPr bwMode="auto">
          <a:xfrm>
            <a:off x="1211229" y="3476782"/>
            <a:ext cx="5717625" cy="319707"/>
          </a:xfrm>
          <a:prstGeom prst="foldedCorner">
            <a:avLst/>
          </a:prstGeom>
          <a:solidFill>
            <a:srgbClr val="CCFFCC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currentState.display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(this);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3610979" y="2730039"/>
            <a:ext cx="123825" cy="13065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77654" y="2886140"/>
            <a:ext cx="0" cy="569655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/>
          <p:cNvSpPr/>
          <p:nvPr/>
        </p:nvSpPr>
        <p:spPr bwMode="auto">
          <a:xfrm>
            <a:off x="7592107" y="1494334"/>
            <a:ext cx="3633358" cy="498681"/>
          </a:xfrm>
          <a:prstGeom prst="foldedCorner">
            <a:avLst/>
          </a:prstGeom>
          <a:solidFill>
            <a:srgbClr val="CCFFCC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Cotext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了与客户程序的接口，它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保持了一</a:t>
            </a:r>
            <a:r>
              <a:rPr lang="zh-CN" altLang="en-US" sz="1400" dirty="0" smtClean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个当前状态的对象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6936137" y="1700407"/>
            <a:ext cx="629802" cy="7015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2" idx="2"/>
            <a:endCxn id="12" idx="1"/>
          </p:cNvCxnSpPr>
          <p:nvPr/>
        </p:nvCxnSpPr>
        <p:spPr>
          <a:xfrm rot="5400000" flipH="1">
            <a:off x="1046179" y="2958425"/>
            <a:ext cx="2338208" cy="1996507"/>
          </a:xfrm>
          <a:prstGeom prst="bentConnector4">
            <a:avLst>
              <a:gd name="adj1" fmla="val -4631"/>
              <a:gd name="adj2" fmla="val 111450"/>
            </a:avLst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6" idx="2"/>
            <a:endCxn id="14" idx="1"/>
          </p:cNvCxnSpPr>
          <p:nvPr/>
        </p:nvCxnSpPr>
        <p:spPr>
          <a:xfrm rot="5400000" flipH="1">
            <a:off x="2381051" y="913511"/>
            <a:ext cx="3048249" cy="5376294"/>
          </a:xfrm>
          <a:prstGeom prst="bentConnector4">
            <a:avLst>
              <a:gd name="adj1" fmla="val -7499"/>
              <a:gd name="adj2" fmla="val 106937"/>
            </a:avLst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1" idx="2"/>
            <a:endCxn id="13" idx="1"/>
          </p:cNvCxnSpPr>
          <p:nvPr/>
        </p:nvCxnSpPr>
        <p:spPr>
          <a:xfrm rot="5400000" flipH="1">
            <a:off x="3863205" y="-942595"/>
            <a:ext cx="3422202" cy="8714553"/>
          </a:xfrm>
          <a:prstGeom prst="bentConnector4">
            <a:avLst>
              <a:gd name="adj1" fmla="val -11250"/>
              <a:gd name="adj2" fmla="val 106489"/>
            </a:avLst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4" grpId="0" animBg="1"/>
      <p:bldP spid="46" grpId="0" animBg="1"/>
      <p:bldP spid="4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对设计进行反思和修改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418323"/>
            <a:ext cx="10995025" cy="7438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context);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反向关联到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，取得系统的上下文环境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2360643"/>
            <a:ext cx="10980738" cy="1600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RedLightState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红灯停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context.changeCurrentSignal(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GreenLightState());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红灯之后切换到绿灯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7375" y="4150622"/>
            <a:ext cx="10980738" cy="1600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GreenLightState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绿灯行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context.changeCurrentSignal(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YellowLightState());</a:t>
            </a:r>
            <a:r>
              <a:rPr lang="en-US" altLang="zh-CN" sz="1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绿灯</a:t>
            </a:r>
            <a:r>
              <a:rPr lang="zh-CN" altLang="en-US" sz="14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z="1400" b="1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切换到黄灯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375" y="5827296"/>
            <a:ext cx="788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YellowLightState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类与以上一致，逻辑上，黄灯亮后，切换到红灯。页面所限，略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7375" y="1679612"/>
            <a:ext cx="10995025" cy="232192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交通信号灯系统的设计与实现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状态</a:t>
            </a:r>
            <a:r>
              <a:rPr lang="zh-CN" altLang="en-US" dirty="0"/>
              <a:t>模式的</a:t>
            </a:r>
            <a:r>
              <a:rPr lang="zh-CN" altLang="en-US" dirty="0" smtClean="0"/>
              <a:t>理论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zh-CN" altLang="en-US" dirty="0"/>
              <a:t>状态模式的</a:t>
            </a:r>
            <a:r>
              <a:rPr lang="zh-CN" altLang="en-US" dirty="0" smtClean="0"/>
              <a:t>讨论</a:t>
            </a:r>
            <a:endParaRPr lang="en-US" altLang="zh-CN" dirty="0" smtClean="0"/>
          </a:p>
          <a:p>
            <a:r>
              <a:rPr lang="en-US" altLang="zh-CN" dirty="0"/>
              <a:t>4. </a:t>
            </a:r>
            <a:r>
              <a:rPr lang="zh-CN" altLang="en-US" dirty="0"/>
              <a:t>课堂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对设计进行反思和修改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417638"/>
            <a:ext cx="10995025" cy="4748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currentState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currentState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RedLightState();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showSignal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currentState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currentState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.display(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表示当前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changeCurrentSignal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currentState)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currentState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currentState;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9601" y="3454401"/>
            <a:ext cx="10972800" cy="1117599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对设计进行反思和修改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557338"/>
            <a:ext cx="10972800" cy="21338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context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7375" y="3974129"/>
            <a:ext cx="10995024" cy="2246769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除了类名和方法名变了，代码跟策略模式几乎一模一样，但含义却是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天差地远。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不是直接将方法抽象成策略对象，而是抽象不同的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，并为每个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状态提供处理该状态下对应行为的接口方法，而不是直接提供具体行为的接口方法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也有所不同，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TrafficLightState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需要持有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引用，因为需要在具体的状态类中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后的代码再次完美满足需求，调用方又变得简单了，状态的转移再次回归了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主权，这就是状态模式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交通灯示例的最终类图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042738" y="1828390"/>
            <a:ext cx="5711826" cy="1774306"/>
            <a:chOff x="676143" y="1757150"/>
            <a:chExt cx="4133850" cy="1774306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676143" y="2111375"/>
              <a:ext cx="4133850" cy="3953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currentState:ITrafficLightState</a:t>
              </a:r>
              <a:endPara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676143" y="2506701"/>
              <a:ext cx="4133850" cy="10247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+Context(</a:t>
              </a:r>
              <a:r>
                <a:rPr lang="en-US" altLang="zh-CN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currentState:ITrafficLightState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showSignal</a:t>
              </a: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</a:t>
              </a:r>
              <a:r>
                <a: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changeSignalState</a:t>
              </a:r>
              <a:r>
                <a:rPr lang="en-US" altLang="zh-CN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currentState:ITrafficLightState</a:t>
              </a: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676143" y="1757150"/>
              <a:ext cx="4133850" cy="3558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肘形连接符 8"/>
          <p:cNvCxnSpPr>
            <a:stCxn id="12" idx="3"/>
            <a:endCxn id="20" idx="0"/>
          </p:cNvCxnSpPr>
          <p:nvPr/>
        </p:nvCxnSpPr>
        <p:spPr>
          <a:xfrm rot="5400000">
            <a:off x="5250862" y="1297351"/>
            <a:ext cx="1092147" cy="527474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决策 9"/>
          <p:cNvSpPr/>
          <p:nvPr/>
        </p:nvSpPr>
        <p:spPr bwMode="auto">
          <a:xfrm>
            <a:off x="6789486" y="2110444"/>
            <a:ext cx="303475" cy="195044"/>
          </a:xfrm>
          <a:prstGeom prst="flowChartDecision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7092961" y="2207966"/>
            <a:ext cx="80326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 bwMode="auto">
          <a:xfrm>
            <a:off x="8335996" y="3201393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896225" y="1961715"/>
            <a:ext cx="3569063" cy="1227170"/>
            <a:chOff x="1066801" y="1774207"/>
            <a:chExt cx="2740248" cy="1175379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066801" y="2580135"/>
              <a:ext cx="2740248" cy="36945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</a:t>
              </a:r>
              <a:r>
                <a:rPr lang="en-US" altLang="zh-CN" b="0" i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):void</a:t>
              </a:r>
              <a:endPara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1066801" y="1774207"/>
              <a:ext cx="2740248" cy="6396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ITrafficLightState</a:t>
              </a:r>
              <a:endPara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1066801" y="2412308"/>
              <a:ext cx="2740248" cy="1678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肘形连接符 16"/>
          <p:cNvCxnSpPr>
            <a:stCxn id="12" idx="3"/>
            <a:endCxn id="24" idx="0"/>
          </p:cNvCxnSpPr>
          <p:nvPr/>
        </p:nvCxnSpPr>
        <p:spPr>
          <a:xfrm rot="5400000">
            <a:off x="6922373" y="2968862"/>
            <a:ext cx="1092147" cy="19317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527178" y="4480796"/>
            <a:ext cx="3264771" cy="886952"/>
            <a:chOff x="4488179" y="4776978"/>
            <a:chExt cx="2679537" cy="886952"/>
          </a:xfrm>
        </p:grpSpPr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4488179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display(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4488179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GreenLightState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488179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96905" y="4480796"/>
            <a:ext cx="3211361" cy="886952"/>
            <a:chOff x="7314735" y="4776978"/>
            <a:chExt cx="2679537" cy="886952"/>
          </a:xfrm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314735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7314735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RedLightState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7314735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08975" y="4480796"/>
            <a:ext cx="3289663" cy="886952"/>
            <a:chOff x="10133040" y="4776978"/>
            <a:chExt cx="2679537" cy="886952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0133040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+display(</a:t>
              </a:r>
              <a:r>
                <a:rPr lang="en-US" altLang="zh-CN" sz="16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sz="16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r>
                <a:rPr lang="en-US" altLang="zh-CN" sz="1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0133040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YellowLightState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0133040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肘形连接符 29"/>
          <p:cNvCxnSpPr>
            <a:stCxn id="28" idx="0"/>
            <a:endCxn id="12" idx="3"/>
          </p:cNvCxnSpPr>
          <p:nvPr/>
        </p:nvCxnSpPr>
        <p:spPr>
          <a:xfrm rot="16200000" flipV="1">
            <a:off x="8647984" y="3174972"/>
            <a:ext cx="1092147" cy="15195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7" idx="2"/>
            <a:endCxn id="8" idx="1"/>
          </p:cNvCxnSpPr>
          <p:nvPr/>
        </p:nvCxnSpPr>
        <p:spPr>
          <a:xfrm rot="5400000" flipH="1">
            <a:off x="3817561" y="-768497"/>
            <a:ext cx="3361423" cy="8911069"/>
          </a:xfrm>
          <a:prstGeom prst="bentConnector4">
            <a:avLst>
              <a:gd name="adj1" fmla="val -24073"/>
              <a:gd name="adj2" fmla="val 106474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6" idx="1"/>
          </p:cNvCxnSpPr>
          <p:nvPr/>
        </p:nvCxnSpPr>
        <p:spPr>
          <a:xfrm rot="5400000" flipH="1">
            <a:off x="2278927" y="1144089"/>
            <a:ext cx="2987470" cy="5459848"/>
          </a:xfrm>
          <a:prstGeom prst="bentConnector4">
            <a:avLst>
              <a:gd name="adj1" fmla="val -18826"/>
              <a:gd name="adj2" fmla="val 106845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9" idx="2"/>
            <a:endCxn id="7" idx="1"/>
          </p:cNvCxnSpPr>
          <p:nvPr/>
        </p:nvCxnSpPr>
        <p:spPr>
          <a:xfrm rot="5400000" flipH="1">
            <a:off x="962436" y="3170621"/>
            <a:ext cx="2277429" cy="2116826"/>
          </a:xfrm>
          <a:prstGeom prst="bentConnector4">
            <a:avLst>
              <a:gd name="adj1" fmla="val -10038"/>
              <a:gd name="adj2" fmla="val 110799"/>
            </a:avLst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状态模式的理论</a:t>
            </a:r>
            <a:br>
              <a:rPr lang="en-US" altLang="zh-CN" dirty="0" smtClean="0"/>
            </a:br>
            <a:r>
              <a:rPr lang="en-US" altLang="zh-CN" sz="3200" dirty="0"/>
              <a:t>Theory of the </a:t>
            </a:r>
            <a:r>
              <a:rPr lang="en-US" altLang="zh-CN" sz="3200" dirty="0" smtClean="0"/>
              <a:t>State Pattern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状态模式的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58513" cy="4525963"/>
          </a:xfrm>
        </p:spPr>
        <p:txBody>
          <a:bodyPr/>
          <a:lstStyle/>
          <a:p>
            <a:r>
              <a:rPr lang="zh-CN" altLang="en-US" sz="2800" dirty="0" smtClean="0"/>
              <a:t>定义：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允许一个对象</a:t>
            </a:r>
            <a:r>
              <a:rPr lang="zh-CN" altLang="en-US" sz="2400" dirty="0">
                <a:highlight>
                  <a:srgbClr val="FFFF00"/>
                </a:highlight>
              </a:rPr>
              <a:t>在其内部状态改变时改变它的行为</a:t>
            </a:r>
            <a:r>
              <a:rPr lang="zh-CN" altLang="en-US" sz="2400" dirty="0"/>
              <a:t>。对象看起来似乎修改了它的</a:t>
            </a:r>
            <a:r>
              <a:rPr lang="zh-CN" altLang="en-US" sz="2400" dirty="0" smtClean="0"/>
              <a:t>类。</a:t>
            </a:r>
            <a:r>
              <a:rPr lang="en-US" altLang="zh-CN" sz="2400" baseline="30000" dirty="0" smtClean="0"/>
              <a:t>[GOF95]</a:t>
            </a:r>
            <a:endParaRPr lang="en-US" altLang="zh-CN" sz="2400" baseline="30000" dirty="0" smtClean="0"/>
          </a:p>
          <a:p>
            <a:pPr lvl="1"/>
            <a:r>
              <a:rPr lang="zh-CN" altLang="en-US" sz="2400" dirty="0" smtClean="0"/>
              <a:t>对</a:t>
            </a:r>
            <a:r>
              <a:rPr lang="zh-CN" altLang="en-US" sz="2400" dirty="0"/>
              <a:t>有状态的对象，把复杂的“判断逻辑”提取到不同的状态对象中，允许状态对象在其内部状态发生</a:t>
            </a:r>
            <a:r>
              <a:rPr lang="zh-CN" altLang="en-US" sz="2400" dirty="0" smtClean="0"/>
              <a:t>改变时</a:t>
            </a:r>
            <a:r>
              <a:rPr lang="zh-CN" altLang="en-US" sz="2400" dirty="0"/>
              <a:t>改变其行为。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/>
              <a:t>状态模式的结构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00230" y="6069861"/>
            <a:ext cx="2844800" cy="476250"/>
          </a:xfrm>
        </p:spPr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2543486" y="2572263"/>
            <a:ext cx="1990726" cy="1029172"/>
            <a:chOff x="676143" y="1757150"/>
            <a:chExt cx="4133850" cy="1029172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676143" y="2111375"/>
              <a:ext cx="4133850" cy="3953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20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state:State</a:t>
              </a:r>
              <a:endPara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676143" y="2506701"/>
              <a:ext cx="4133850" cy="2796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+request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676143" y="1757150"/>
              <a:ext cx="4133850" cy="3558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流程图: 决策 9"/>
          <p:cNvSpPr/>
          <p:nvPr/>
        </p:nvSpPr>
        <p:spPr bwMode="auto">
          <a:xfrm>
            <a:off x="4618753" y="3086849"/>
            <a:ext cx="303475" cy="195044"/>
          </a:xfrm>
          <a:prstGeom prst="flowChartDecision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 flipV="1">
            <a:off x="4922228" y="3183648"/>
            <a:ext cx="1236402" cy="723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 bwMode="auto">
          <a:xfrm>
            <a:off x="7858622" y="3553634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58630" y="2705949"/>
            <a:ext cx="3467101" cy="857926"/>
            <a:chOff x="1066799" y="1883809"/>
            <a:chExt cx="2740249" cy="821718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066799" y="2390520"/>
              <a:ext cx="2740248" cy="315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+handle(</a:t>
              </a:r>
              <a:r>
                <a:rPr lang="en-US" altLang="zh-CN" sz="2000" b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1066800" y="1883809"/>
              <a:ext cx="2740248" cy="33716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</a:t>
              </a:r>
              <a:endPara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1066799" y="2217653"/>
              <a:ext cx="2740248" cy="17691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肘形连接符 16"/>
          <p:cNvCxnSpPr>
            <a:stCxn id="12" idx="3"/>
            <a:endCxn id="24" idx="0"/>
          </p:cNvCxnSpPr>
          <p:nvPr/>
        </p:nvCxnSpPr>
        <p:spPr>
          <a:xfrm rot="5400000">
            <a:off x="6867598" y="3360536"/>
            <a:ext cx="708981" cy="146968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910855" y="4449871"/>
            <a:ext cx="3152775" cy="886952"/>
            <a:chOff x="7314735" y="4776978"/>
            <a:chExt cx="2679537" cy="886952"/>
          </a:xfrm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314735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+handle(</a:t>
              </a:r>
              <a:r>
                <a:rPr lang="en-US" altLang="zh-CN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7314735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concreteStateA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7314735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23691" y="4449871"/>
            <a:ext cx="3076434" cy="886952"/>
            <a:chOff x="10133040" y="4776978"/>
            <a:chExt cx="2679537" cy="886952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0133040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+handle(</a:t>
              </a:r>
              <a:r>
                <a:rPr lang="en-US" altLang="zh-CN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context:Context</a:t>
              </a: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0133040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concreteStateB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0133040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肘形连接符 29"/>
          <p:cNvCxnSpPr>
            <a:stCxn id="28" idx="0"/>
            <a:endCxn id="12" idx="3"/>
          </p:cNvCxnSpPr>
          <p:nvPr/>
        </p:nvCxnSpPr>
        <p:spPr>
          <a:xfrm rot="16200000" flipV="1">
            <a:off x="8504930" y="3192893"/>
            <a:ext cx="708981" cy="1804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折角形 34"/>
          <p:cNvSpPr/>
          <p:nvPr/>
        </p:nvSpPr>
        <p:spPr bwMode="auto">
          <a:xfrm>
            <a:off x="2543486" y="3956745"/>
            <a:ext cx="2564073" cy="333375"/>
          </a:xfrm>
          <a:prstGeom prst="foldedCorner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state.handle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4215530" y="3399431"/>
            <a:ext cx="171450" cy="16444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直接连接符 37"/>
          <p:cNvCxnSpPr>
            <a:stCxn id="36" idx="4"/>
          </p:cNvCxnSpPr>
          <p:nvPr/>
        </p:nvCxnSpPr>
        <p:spPr>
          <a:xfrm>
            <a:off x="4301255" y="3563875"/>
            <a:ext cx="0" cy="39287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0005" y="1575002"/>
            <a:ext cx="6337300" cy="8309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环境，定义客户程序需要的接口，并维护一个具体状态角色的实例，将与状态相关的操作委托给当前的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对象来处理；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状态的切换是由上下文对象来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90058" y="1563613"/>
            <a:ext cx="4457782" cy="842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：抽象状态类。定义了状态接口，它的各个子类封装了在各种不同状态下的行为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90058" y="5968513"/>
            <a:ext cx="4554972" cy="5368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ConcreteState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子类：具体的状态类。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封装了在各种不同状态下的行为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2229" y="5968513"/>
            <a:ext cx="6315075" cy="5412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状态模式的关键在于将</a:t>
            </a:r>
            <a:r>
              <a:rPr lang="zh-CN" altLang="en-US" sz="1600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状态的切换和行为的实现分离</a:t>
            </a:r>
            <a:r>
              <a:rPr lang="zh-CN" altLang="en-US" sz="1600" dirty="0" smtClean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开来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，并且状态的转换由上下文对象控制，而不是交给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23" idx="2"/>
            <a:endCxn id="7" idx="1"/>
          </p:cNvCxnSpPr>
          <p:nvPr/>
        </p:nvCxnSpPr>
        <p:spPr>
          <a:xfrm rot="5400000" flipH="1">
            <a:off x="3577766" y="2427346"/>
            <a:ext cx="1875198" cy="3943757"/>
          </a:xfrm>
          <a:prstGeom prst="bentConnector4">
            <a:avLst>
              <a:gd name="adj1" fmla="val -12191"/>
              <a:gd name="adj2" fmla="val 105797"/>
            </a:avLst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2"/>
            <a:endCxn id="8" idx="1"/>
          </p:cNvCxnSpPr>
          <p:nvPr/>
        </p:nvCxnSpPr>
        <p:spPr>
          <a:xfrm rot="5400000" flipH="1">
            <a:off x="4859384" y="434300"/>
            <a:ext cx="2586625" cy="7218422"/>
          </a:xfrm>
          <a:prstGeom prst="bentConnector4">
            <a:avLst>
              <a:gd name="adj1" fmla="val -18523"/>
              <a:gd name="adj2" fmla="val 108026"/>
            </a:avLst>
          </a:prstGeom>
          <a:ln w="12700"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9" grpId="0" animBg="1"/>
      <p:bldP spid="18" grpId="0" animBg="1"/>
      <p:bldP spid="32" grpId="0" animBg="1"/>
      <p:bldP spid="1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/>
              <a:t>状态模式的结构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00230" y="6069861"/>
            <a:ext cx="2844800" cy="476250"/>
          </a:xfrm>
        </p:spPr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845651" y="2283501"/>
            <a:ext cx="1990726" cy="1029172"/>
            <a:chOff x="676143" y="1757150"/>
            <a:chExt cx="4133850" cy="1029172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676143" y="2111375"/>
              <a:ext cx="4133850" cy="3953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2000" b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state:State</a:t>
              </a:r>
              <a:endPara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676143" y="2506701"/>
              <a:ext cx="4133850" cy="27962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+request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676143" y="1757150"/>
              <a:ext cx="4133850" cy="3558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4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流程图: 决策 9"/>
          <p:cNvSpPr/>
          <p:nvPr/>
        </p:nvSpPr>
        <p:spPr bwMode="auto">
          <a:xfrm>
            <a:off x="3920918" y="2798087"/>
            <a:ext cx="303475" cy="195044"/>
          </a:xfrm>
          <a:prstGeom prst="flowChartDecision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 flipV="1">
            <a:off x="4224393" y="2894886"/>
            <a:ext cx="1236402" cy="723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 bwMode="auto">
          <a:xfrm>
            <a:off x="7169175" y="3274894"/>
            <a:ext cx="196620" cy="187256"/>
          </a:xfrm>
          <a:prstGeom prst="triangle">
            <a:avLst/>
          </a:prstGeom>
          <a:noFill/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60795" y="2417187"/>
            <a:ext cx="3467101" cy="857926"/>
            <a:chOff x="1066799" y="1883809"/>
            <a:chExt cx="2740249" cy="821718"/>
          </a:xfrm>
          <a:noFill/>
        </p:grpSpPr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066799" y="2390520"/>
              <a:ext cx="2740248" cy="3150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+handle()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1066800" y="1883809"/>
              <a:ext cx="2740248" cy="33716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</a:t>
              </a:r>
              <a:endPara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1066799" y="2217653"/>
              <a:ext cx="2740248" cy="17691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anchor="ctr" anchorCtr="0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肘形连接符 16"/>
          <p:cNvCxnSpPr>
            <a:stCxn id="12" idx="3"/>
            <a:endCxn id="24" idx="0"/>
          </p:cNvCxnSpPr>
          <p:nvPr/>
        </p:nvCxnSpPr>
        <p:spPr>
          <a:xfrm rot="5400000">
            <a:off x="6178968" y="3072591"/>
            <a:ext cx="698959" cy="147807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4213020" y="4161109"/>
            <a:ext cx="3152775" cy="886952"/>
            <a:chOff x="7314735" y="4776978"/>
            <a:chExt cx="2679537" cy="886952"/>
          </a:xfrm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7314735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7314735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concreteStateA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7314735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525856" y="4161109"/>
            <a:ext cx="3076434" cy="886952"/>
            <a:chOff x="10133040" y="4776978"/>
            <a:chExt cx="2679537" cy="886952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0133040" y="5308065"/>
              <a:ext cx="2679537" cy="35586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</a:t>
              </a:r>
              <a:r>
                <a:rPr lang="en-US" altLang="zh-CN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0133040" y="4776978"/>
              <a:ext cx="2679537" cy="3558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concreteStateB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0133040" y="5132844"/>
              <a:ext cx="2679537" cy="175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no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肘形连接符 29"/>
          <p:cNvCxnSpPr>
            <a:stCxn id="28" idx="0"/>
            <a:endCxn id="12" idx="3"/>
          </p:cNvCxnSpPr>
          <p:nvPr/>
        </p:nvCxnSpPr>
        <p:spPr>
          <a:xfrm rot="16200000" flipV="1">
            <a:off x="7816300" y="2913336"/>
            <a:ext cx="698959" cy="1796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折角形 34"/>
          <p:cNvSpPr/>
          <p:nvPr/>
        </p:nvSpPr>
        <p:spPr bwMode="auto">
          <a:xfrm>
            <a:off x="1845651" y="3667983"/>
            <a:ext cx="2564073" cy="333375"/>
          </a:xfrm>
          <a:prstGeom prst="foldedCorner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state.handle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endParaRPr lang="zh-CN" altLang="en-US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3517695" y="3110669"/>
            <a:ext cx="171450" cy="16444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接连接符 37"/>
          <p:cNvCxnSpPr>
            <a:stCxn id="36" idx="4"/>
          </p:cNvCxnSpPr>
          <p:nvPr/>
        </p:nvCxnSpPr>
        <p:spPr>
          <a:xfrm>
            <a:off x="3603420" y="3275113"/>
            <a:ext cx="0" cy="39287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600" y="5544952"/>
            <a:ext cx="10958513" cy="5412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因此，可以理解为，状态的变化在具体类中完成。例如红灯中设定下一个状态是绿灯。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7375" y="1537235"/>
            <a:ext cx="10980738" cy="5412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下图为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GOF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给出的状态模式的标准结构。此结构中未表达由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的依赖关系。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5" grpId="0" animBg="1"/>
      <p:bldP spid="36" grpId="0" animBg="1"/>
      <p:bldP spid="19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状态模式的优缺点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解决</a:t>
            </a:r>
            <a:r>
              <a:rPr lang="en-US" altLang="zh-CN" dirty="0">
                <a:solidFill>
                  <a:srgbClr val="0000FF"/>
                </a:solidFill>
              </a:rPr>
              <a:t>switch-case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if-else</a:t>
            </a:r>
            <a:r>
              <a:rPr lang="zh-CN" altLang="en-US" dirty="0">
                <a:solidFill>
                  <a:srgbClr val="0000FF"/>
                </a:solidFill>
              </a:rPr>
              <a:t>带来的难以维护的问题</a:t>
            </a:r>
            <a:r>
              <a:rPr lang="zh-CN" altLang="en-US" dirty="0"/>
              <a:t>，这个很明显，没什么好说的；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结构清晰</a:t>
            </a:r>
            <a:r>
              <a:rPr lang="zh-CN" altLang="en-US" dirty="0">
                <a:solidFill>
                  <a:srgbClr val="0000FF"/>
                </a:solidFill>
              </a:rPr>
              <a:t>，提高了扩展性</a:t>
            </a:r>
            <a:r>
              <a:rPr lang="zh-CN" altLang="en-US" dirty="0"/>
              <a:t>，不难发现，</a:t>
            </a:r>
            <a:r>
              <a:rPr lang="en-US" altLang="zh-CN" dirty="0"/>
              <a:t>Context</a:t>
            </a:r>
            <a:r>
              <a:rPr lang="zh-CN" altLang="en-US" dirty="0"/>
              <a:t>类简洁清晰了，扩展时，几乎不用改变，而且每个状态子类也简洁清晰了，扩展时也只需要极少的改变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随着状态的扩展，状态</a:t>
            </a:r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类数量会增多</a:t>
            </a:r>
            <a:r>
              <a:rPr lang="zh-CN" altLang="en-US" dirty="0"/>
              <a:t>，这个老生常谈了，几乎所有解决类似问题的设计模式都存在这个缺点；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增加了系统复杂度，使用不当将会导致逻辑的混乱</a:t>
            </a:r>
            <a:r>
              <a:rPr lang="zh-CN" altLang="en-US" dirty="0"/>
              <a:t>，因为，状态类毕竟增多了嘛，而且还涉及到状态的转移，思维可能就更乱了；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不完全满足开闭原则</a:t>
            </a:r>
            <a:r>
              <a:rPr lang="zh-CN" altLang="en-US" dirty="0"/>
              <a:t>，因为扩展时，除了新增或删除对应的状态子类外，还需要修改涉及到的相应状态转移的其它状态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个操作中含有庞大的分支结构，并且这些分支决定于对象的状态</a:t>
            </a:r>
            <a:r>
              <a:rPr lang="zh-CN" altLang="en-US" dirty="0" smtClean="0"/>
              <a:t>时</a:t>
            </a:r>
            <a:r>
              <a:rPr lang="zh-CN" altLang="en-US" dirty="0"/>
              <a:t>，</a:t>
            </a:r>
            <a:r>
              <a:rPr lang="zh-CN" altLang="en-US" dirty="0" smtClean="0"/>
              <a:t>就</a:t>
            </a:r>
            <a:r>
              <a:rPr lang="zh-CN" altLang="en-US" dirty="0"/>
              <a:t>可以考虑使用状态模式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状态模式的讨论</a:t>
            </a:r>
            <a:br>
              <a:rPr lang="en-US" altLang="zh-CN" dirty="0" smtClean="0"/>
            </a:br>
            <a:r>
              <a:rPr lang="en-US" altLang="zh-CN" sz="3200" dirty="0"/>
              <a:t>Discussion </a:t>
            </a:r>
            <a:r>
              <a:rPr lang="en-US" altLang="zh-CN" sz="3200" dirty="0" smtClean="0"/>
              <a:t>of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State Pattern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交通信号灯</a:t>
            </a:r>
            <a:r>
              <a:rPr lang="zh-CN" altLang="en-US" dirty="0"/>
              <a:t>系统的设计与</a:t>
            </a:r>
            <a:r>
              <a:rPr lang="zh-CN" altLang="en-US" dirty="0" smtClean="0"/>
              <a:t>实现</a:t>
            </a:r>
            <a:br>
              <a:rPr lang="en-US" altLang="zh-CN" dirty="0"/>
            </a:br>
            <a:r>
              <a:rPr lang="en-US" altLang="zh-CN" sz="2800" dirty="0"/>
              <a:t>Design and Implementation of Traffic Signal Light System</a:t>
            </a:r>
            <a:endParaRPr lang="zh-CN" altLang="en-US" sz="28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状态</a:t>
            </a:r>
            <a:r>
              <a:rPr lang="zh-CN" altLang="en-US" dirty="0" smtClean="0"/>
              <a:t>模式中状态对象重复创建问题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模式虽然解决了很多问题，但是每次状态的切换都需要创建一个新的</a:t>
            </a:r>
            <a:r>
              <a:rPr lang="zh-CN" altLang="en-US" dirty="0" smtClean="0"/>
              <a:t>状态对象，</a:t>
            </a:r>
            <a:r>
              <a:rPr lang="zh-CN" altLang="en-US" dirty="0"/>
              <a:t>而原本它仅仅是一个小小的枚举值而已，这样一对比，对象重复的创建资源开销是否过于巨大？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39813" y="4168883"/>
            <a:ext cx="10528300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GreenLightState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绿灯行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context.changeCurrentSignal(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YellowLightState());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绿灯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切换到黄灯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9813" y="3076634"/>
            <a:ext cx="10461624" cy="923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enum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Yellow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62025" y="5140998"/>
            <a:ext cx="10620375" cy="299302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状态</a:t>
            </a:r>
            <a:r>
              <a:rPr lang="zh-CN" altLang="en-US" dirty="0" smtClean="0"/>
              <a:t>模式中状态对象重复创建问题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highlight>
                  <a:srgbClr val="FFFF00"/>
                </a:highlight>
              </a:rPr>
              <a:t>要解决对象重复创建的问题，</a:t>
            </a:r>
            <a:r>
              <a:rPr lang="zh-CN" altLang="en-US" sz="2800" dirty="0">
                <a:solidFill>
                  <a:srgbClr val="0000FF"/>
                </a:solidFill>
                <a:highlight>
                  <a:srgbClr val="FFFF00"/>
                </a:highlight>
              </a:rPr>
              <a:t>单例模式</a:t>
            </a:r>
            <a:r>
              <a:rPr lang="zh-CN" altLang="en-US" sz="2800" dirty="0">
                <a:highlight>
                  <a:srgbClr val="FFFF00"/>
                </a:highlight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highlight>
                  <a:srgbClr val="FFFF00"/>
                </a:highlight>
              </a:rPr>
              <a:t>享元模式</a:t>
            </a:r>
            <a:r>
              <a:rPr lang="zh-CN" altLang="en-US" sz="2800" dirty="0"/>
              <a:t>都是不错的选择，具体选用哪一个，就要看状态类的数量和个人的喜好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状态类较多时，建议使用享元模式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采用享元模式解决对象</a:t>
            </a:r>
            <a:r>
              <a:rPr lang="zh-CN" altLang="en-US" dirty="0"/>
              <a:t>重复创建问题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7375" y="4637810"/>
            <a:ext cx="10995025" cy="15661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GreenLightState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绿灯行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context.changeCurrentSignal(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TrafficLightStateFactory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getTrafficLight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YellowLightState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7375" y="1446849"/>
            <a:ext cx="10995025" cy="30108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TrafficLightStateFactory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享元模式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共享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Map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HashMap();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getTrafficLight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.containsKey(key)))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.put(key, 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key.getDeclaredConstructor().newInstance());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RuntimeException(e);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.get(key);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采用享元模式解决对象重复创建问题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为了演示对象重复问题已经解决，修改 </a:t>
            </a:r>
            <a:r>
              <a:rPr lang="en-US" altLang="zh-CN" dirty="0" err="1" smtClean="0"/>
              <a:t>TrafficLightStateFactory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2164110"/>
            <a:ext cx="10995025" cy="35394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TrafficLightStateFactory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共享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Map</a:t>
            </a:r>
            <a:b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HashMap();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getTrafficLight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.containsKey(key)))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.put(key, 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key.getDeclaredConstructor().newInstance());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RuntimeException(e);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 iTrafficLightState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.get(key);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iTrafficLightState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采用享元模式解决对象重复创建问题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2078976"/>
            <a:ext cx="10980738" cy="2462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 context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Context();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.showSignal();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采用享元模式解决对象重复创建问题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运行结果如下：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9600" y="2205038"/>
            <a:ext cx="10958513" cy="304698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红灯停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behavioral.state.planF.GreenLightState@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5594a1b5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绿灯行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behavioral.state.planF.YellowLightState@3b6eb2ec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黄灯停一停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behavioral.state.planF.RedLightState@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1e643faf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红灯停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behavioral.state.planF.GreenLightState@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5594a1b5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绿灯行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behavioral.state.planF.YellowLightState@3b6eb2ec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黄灯停一停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behavioral.state.planF.RedLightState@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1e643faf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374" y="5385397"/>
            <a:ext cx="10995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可以发现，已经成功解决了对象重复创建的问题。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状态模式的并发问题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此时，由于</a:t>
            </a:r>
            <a:r>
              <a:rPr lang="zh-CN" altLang="en-US" sz="2800" dirty="0"/>
              <a:t>状态是单例的，可以在多个</a:t>
            </a:r>
            <a:r>
              <a:rPr lang="zh-CN" altLang="en-US" sz="2800" dirty="0" smtClean="0"/>
              <a:t>上下文之间</a:t>
            </a:r>
            <a:r>
              <a:rPr lang="zh-CN" altLang="en-US" sz="2800" dirty="0"/>
              <a:t>共享，而任何时候，涉及到全局共享就不得不考虑并发的问题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因此</a:t>
            </a:r>
            <a:r>
              <a:rPr lang="zh-CN" altLang="en-US" sz="2400" dirty="0"/>
              <a:t>，除非明确需要共享，否则状态类中不应持有其它的资源，不然可能产生并发问题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同样</a:t>
            </a:r>
            <a:r>
              <a:rPr lang="zh-CN" altLang="en-US" sz="2400" dirty="0"/>
              <a:t>的原因，</a:t>
            </a:r>
            <a:r>
              <a:rPr lang="zh-CN" altLang="en-US" sz="2400" dirty="0">
                <a:solidFill>
                  <a:srgbClr val="0000FF"/>
                </a:solidFill>
              </a:rPr>
              <a:t>状态类也不要通过</a:t>
            </a:r>
            <a:r>
              <a:rPr lang="zh-CN" altLang="en-US" sz="2400" dirty="0" smtClean="0">
                <a:solidFill>
                  <a:srgbClr val="0000FF"/>
                </a:solidFill>
              </a:rPr>
              <a:t>属性的</a:t>
            </a:r>
            <a:r>
              <a:rPr lang="zh-CN" altLang="en-US" sz="2400" dirty="0">
                <a:solidFill>
                  <a:srgbClr val="0000FF"/>
                </a:solidFill>
              </a:rPr>
              <a:t>方式持有</a:t>
            </a:r>
            <a:r>
              <a:rPr lang="zh-CN" altLang="en-US" sz="2400" dirty="0" smtClean="0">
                <a:solidFill>
                  <a:srgbClr val="0000FF"/>
                </a:solidFill>
              </a:rPr>
              <a:t>对 </a:t>
            </a:r>
            <a:r>
              <a:rPr lang="en-US" altLang="zh-CN" sz="2400" dirty="0" smtClean="0">
                <a:solidFill>
                  <a:srgbClr val="0000FF"/>
                </a:solidFill>
              </a:rPr>
              <a:t>Context </a:t>
            </a:r>
            <a:r>
              <a:rPr lang="zh-CN" altLang="en-US" sz="2400" dirty="0" smtClean="0">
                <a:solidFill>
                  <a:srgbClr val="0000FF"/>
                </a:solidFill>
              </a:rPr>
              <a:t>的引用</a:t>
            </a: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</a:rPr>
              <a:t>可以依赖，但不要关联）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这也</a:t>
            </a:r>
            <a:r>
              <a:rPr lang="zh-CN" altLang="en-US" sz="2400" dirty="0" smtClean="0"/>
              <a:t>是在红绿灯案例中采用</a:t>
            </a:r>
            <a:r>
              <a:rPr lang="zh-CN" altLang="en-US" sz="2400" dirty="0"/>
              <a:t>局部变量</a:t>
            </a:r>
            <a:r>
              <a:rPr lang="zh-CN" altLang="en-US" sz="2400" dirty="0" smtClean="0"/>
              <a:t>对 </a:t>
            </a:r>
            <a:r>
              <a:rPr lang="en-US" altLang="zh-CN" sz="2400" dirty="0" smtClean="0">
                <a:solidFill>
                  <a:srgbClr val="000000"/>
                </a:solidFill>
              </a:rPr>
              <a:t>Context 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传参的原因。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状态模式和策略模式的异同点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9599" y="1950309"/>
          <a:ext cx="10972801" cy="3833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597"/>
                <a:gridCol w="4415564"/>
                <a:gridCol w="247265"/>
                <a:gridCol w="4873375"/>
              </a:tblGrid>
              <a:tr h="44958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策略模式 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Strategy Pattern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状态模式 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 Pattern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694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相同点</a:t>
                      </a:r>
                      <a:endParaRPr lang="zh-CN" altLang="en-US" sz="18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本质上两种模式都是做同一件事情：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去耦合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。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就是把干什么和怎么干分开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，互不依赖。两者都用于解决对象行为的变化和动态切换的问题，类图一致。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266923">
                <a:tc gridSpan="4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56947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差异点</a:t>
                      </a:r>
                      <a:endParaRPr lang="zh-CN" altLang="en-US" sz="18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强调可以互换的算法；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强调改变对象内部的状态来帮助控制自己的行为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 anchor="ctr"/>
                </a:tc>
              </a:tr>
              <a:tr h="569479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直接与具体算法交互，决定算法的替换，需要了解算法本身；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>
                        <a:spcBef>
                          <a:spcPts val="1200"/>
                        </a:spcBef>
                        <a:spcAft>
                          <a:spcPts val="0"/>
                        </a:spcAft>
                        <a:buSzPct val="100000"/>
                      </a:pPr>
                      <a:r>
                        <a:rPr lang="zh-CN" altLang="en-US" sz="2000" spc="16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状态是对象内部流转，用户不会直接跟状态交互，不需要了解状态本身；</a:t>
                      </a:r>
                      <a:endParaRPr lang="zh-CN" altLang="en-US" sz="2000" b="1" spc="160" dirty="0">
                        <a:solidFill>
                          <a:srgbClr val="106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 hMerge="1">
                  <a:tcPr anchor="ctr"/>
                </a:tc>
              </a:tr>
              <a:tr h="569479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策略类一般不需要持有</a:t>
                      </a:r>
                      <a:r>
                        <a:rPr lang="en-US" altLang="zh-CN" sz="2000" dirty="0" smtClean="0"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</a:t>
                      </a:r>
                      <a:r>
                        <a:rPr lang="zh-CN" altLang="en-US" sz="2000" dirty="0" smtClean="0"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的引用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。即便持有，也不做策略切换，只获取数据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状态类需要持有</a:t>
                      </a:r>
                      <a:r>
                        <a:rPr lang="en-US" altLang="zh-CN" sz="2000" dirty="0" smtClean="0"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Context</a:t>
                      </a:r>
                      <a:r>
                        <a:rPr lang="zh-CN" altLang="en-US" sz="2000" dirty="0" smtClean="0"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的引用，用来实现状态转移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课堂练习</a:t>
            </a:r>
            <a:br>
              <a:rPr lang="en-US" altLang="zh-CN" dirty="0"/>
            </a:br>
            <a:r>
              <a:rPr lang="en-US" altLang="zh-CN" sz="2800" dirty="0"/>
              <a:t>Classroom </a:t>
            </a:r>
            <a:r>
              <a:rPr lang="en-US" altLang="zh-CN" sz="2800" dirty="0" smtClean="0"/>
              <a:t>exercises</a:t>
            </a:r>
            <a:endParaRPr lang="zh-CN" altLang="en-US" sz="32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物流系统的状态控制组件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需求描述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在物流系统中，存在</a:t>
            </a:r>
            <a:r>
              <a:rPr lang="zh-CN" altLang="en-US" dirty="0"/>
              <a:t>很多</a:t>
            </a:r>
            <a:r>
              <a:rPr lang="zh-CN" altLang="en-US" dirty="0" smtClean="0"/>
              <a:t>状态，</a:t>
            </a:r>
            <a:r>
              <a:rPr lang="zh-CN" altLang="en-US" dirty="0"/>
              <a:t>例如</a:t>
            </a:r>
            <a:r>
              <a:rPr lang="zh-CN" altLang="en-US" dirty="0">
                <a:solidFill>
                  <a:srgbClr val="0000FF"/>
                </a:solidFill>
              </a:rPr>
              <a:t>接单、出库、运输、收货、评价</a:t>
            </a:r>
            <a:r>
              <a:rPr lang="zh-CN" altLang="en-US" dirty="0"/>
              <a:t>等等</a:t>
            </a:r>
            <a:r>
              <a:rPr lang="zh-CN" altLang="en-US" dirty="0" smtClean="0"/>
              <a:t>。而</a:t>
            </a:r>
            <a:r>
              <a:rPr lang="zh-CN" altLang="en-US" dirty="0"/>
              <a:t>订单在每个不同的状态下的操作可能都不一样，例如在接单状态下，商家就需要通知仓库拣货，通知用户等等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要求绘制物流系统的状态控制组件的类图。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给</a:t>
            </a:r>
            <a:r>
              <a:rPr lang="zh-CN" altLang="en-US" dirty="0" smtClean="0"/>
              <a:t>出如下名词列表：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</a:t>
            </a:r>
            <a:r>
              <a:rPr lang="en-US" altLang="zh-CN" dirty="0" err="1" smtClean="0">
                <a:solidFill>
                  <a:srgbClr val="0000FF"/>
                </a:solidFill>
              </a:rPr>
              <a:t>LogisticsState</a:t>
            </a:r>
            <a:r>
              <a:rPr lang="zh-CN" altLang="en-US" dirty="0" smtClean="0"/>
              <a:t>，接单</a:t>
            </a:r>
            <a:r>
              <a:rPr lang="en-US" altLang="zh-CN" dirty="0" err="1" smtClean="0">
                <a:solidFill>
                  <a:srgbClr val="0000FF"/>
                </a:solidFill>
              </a:rPr>
              <a:t>OrderState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，出库</a:t>
            </a:r>
            <a:r>
              <a:rPr lang="en-US" altLang="zh-CN" dirty="0" err="1" smtClean="0">
                <a:solidFill>
                  <a:srgbClr val="0000FF"/>
                </a:solidFill>
              </a:rPr>
              <a:t>ProductOutState</a:t>
            </a:r>
            <a:r>
              <a:rPr lang="zh-CN" altLang="en-US" dirty="0" smtClean="0"/>
              <a:t>，运输</a:t>
            </a:r>
            <a:r>
              <a:rPr lang="en-US" altLang="zh-CN" dirty="0" err="1" smtClean="0">
                <a:solidFill>
                  <a:srgbClr val="0000FF"/>
                </a:solidFill>
              </a:rPr>
              <a:t>TransportState</a:t>
            </a:r>
            <a:r>
              <a:rPr lang="zh-CN" altLang="en-US" dirty="0" smtClean="0"/>
              <a:t>，其他略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环境类</a:t>
            </a:r>
            <a:r>
              <a:rPr lang="en-US" altLang="zh-CN" dirty="0" err="1" smtClean="0">
                <a:solidFill>
                  <a:srgbClr val="0000FF"/>
                </a:solidFill>
              </a:rPr>
              <a:t>ApplicationContext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需求描述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交通信号灯系统中</a:t>
            </a:r>
            <a:r>
              <a:rPr lang="zh-CN" altLang="en-US" dirty="0"/>
              <a:t>，交通灯的颜色需要</a:t>
            </a:r>
            <a:r>
              <a:rPr lang="zh-CN" altLang="en-US" dirty="0" smtClean="0"/>
              <a:t>在 </a:t>
            </a:r>
            <a:r>
              <a:rPr lang="zh-CN" altLang="en-US" dirty="0" smtClean="0">
                <a:solidFill>
                  <a:srgbClr val="0000FF"/>
                </a:solidFill>
              </a:rPr>
              <a:t>红灯</a:t>
            </a:r>
            <a:r>
              <a:rPr lang="en-US" altLang="zh-CN" dirty="0">
                <a:solidFill>
                  <a:srgbClr val="0000FF"/>
                </a:solidFill>
              </a:rPr>
              <a:t>-&gt;</a:t>
            </a:r>
            <a:r>
              <a:rPr lang="zh-CN" altLang="en-US" dirty="0">
                <a:solidFill>
                  <a:srgbClr val="0000FF"/>
                </a:solidFill>
              </a:rPr>
              <a:t>绿灯</a:t>
            </a:r>
            <a:r>
              <a:rPr lang="en-US" altLang="zh-CN" dirty="0">
                <a:solidFill>
                  <a:srgbClr val="0000FF"/>
                </a:solidFill>
              </a:rPr>
              <a:t>-&gt;</a:t>
            </a:r>
            <a:r>
              <a:rPr lang="zh-CN" altLang="en-US" dirty="0">
                <a:solidFill>
                  <a:srgbClr val="0000FF"/>
                </a:solidFill>
              </a:rPr>
              <a:t>黄灯</a:t>
            </a:r>
            <a:r>
              <a:rPr lang="en-US" altLang="zh-CN" dirty="0">
                <a:solidFill>
                  <a:srgbClr val="0000FF"/>
                </a:solidFill>
              </a:rPr>
              <a:t>-&gt;</a:t>
            </a:r>
            <a:r>
              <a:rPr lang="zh-CN" altLang="en-US" dirty="0" smtClean="0">
                <a:solidFill>
                  <a:srgbClr val="0000FF"/>
                </a:solidFill>
              </a:rPr>
              <a:t>红灯 </a:t>
            </a:r>
            <a:r>
              <a:rPr lang="zh-CN" altLang="en-US" dirty="0" smtClean="0"/>
              <a:t>之间</a:t>
            </a:r>
            <a:r>
              <a:rPr lang="zh-CN" altLang="en-US" dirty="0"/>
              <a:t>循环转换，</a:t>
            </a:r>
            <a:r>
              <a:rPr lang="zh-CN" altLang="en-US" dirty="0" smtClean="0"/>
              <a:t>但是 不</a:t>
            </a:r>
            <a:r>
              <a:rPr lang="zh-CN" altLang="en-US" dirty="0"/>
              <a:t>允许绿灯</a:t>
            </a:r>
            <a:r>
              <a:rPr lang="en-US" altLang="zh-CN" dirty="0"/>
              <a:t>-&gt;</a:t>
            </a:r>
            <a:r>
              <a:rPr lang="zh-CN" altLang="en-US" dirty="0"/>
              <a:t>红灯或黄灯</a:t>
            </a:r>
            <a:r>
              <a:rPr lang="en-US" altLang="zh-CN" dirty="0"/>
              <a:t>-&gt;</a:t>
            </a:r>
            <a:r>
              <a:rPr lang="zh-CN" altLang="en-US" dirty="0"/>
              <a:t>绿灯等情况</a:t>
            </a:r>
            <a:r>
              <a:rPr lang="zh-CN" altLang="en-US" dirty="0" smtClean="0"/>
              <a:t>。请设计及实现交通信号灯系统。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299552" y="55348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交通信号状态图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964" y="3251727"/>
            <a:ext cx="3594642" cy="136029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09600" y="6165850"/>
            <a:ext cx="10958513" cy="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1297" y="6196639"/>
            <a:ext cx="6051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Consolas" panose="020B0609020204030204" pitchFamily="49" charset="0"/>
              </a:rPr>
              <a:t>参考资料：</a:t>
            </a:r>
            <a:r>
              <a:rPr lang="en-US" altLang="zh-CN" sz="1400" dirty="0" smtClean="0">
                <a:latin typeface="Consolas" panose="020B0609020204030204" pitchFamily="49" charset="0"/>
              </a:rPr>
              <a:t>https</a:t>
            </a:r>
            <a:r>
              <a:rPr lang="en-US" altLang="zh-CN" sz="1400" dirty="0">
                <a:latin typeface="Consolas" panose="020B0609020204030204" pitchFamily="49" charset="0"/>
              </a:rPr>
              <a:t>://www.cnblogs.com/FindTheWay/p/14724276.html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01" y="2887399"/>
            <a:ext cx="4328319" cy="25537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94750" y="5534883"/>
            <a:ext cx="3306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交通信号灯系统的应用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传统</a:t>
            </a:r>
            <a:r>
              <a:rPr lang="zh-CN" altLang="en-US" dirty="0"/>
              <a:t>的思考和实现方式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先不考虑用什么模式，就用传统的设计思路。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首先，我们</a:t>
            </a:r>
            <a:r>
              <a:rPr lang="zh-CN" altLang="en-US" dirty="0"/>
              <a:t>会很容易想到需要</a:t>
            </a:r>
            <a:r>
              <a:rPr lang="zh-CN" altLang="en-US" dirty="0">
                <a:highlight>
                  <a:srgbClr val="FFFF00"/>
                </a:highlight>
              </a:rPr>
              <a:t>定义一个交通灯颜色的枚举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然后，定义</a:t>
            </a:r>
            <a:r>
              <a:rPr lang="zh-CN" altLang="en-US" dirty="0"/>
              <a:t>一个交通灯的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TrafficLight 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zh-CN" altLang="en-US" dirty="0">
                <a:highlight>
                  <a:srgbClr val="FFFF00"/>
                </a:highlight>
              </a:rPr>
              <a:t>交通灯类中处理颜色转换及相应的业务逻辑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1021" y="4686439"/>
            <a:ext cx="10437092" cy="8309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enum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Yellow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782" y="2241550"/>
            <a:ext cx="2011854" cy="169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传统</a:t>
            </a:r>
            <a:r>
              <a:rPr lang="zh-CN" altLang="en-US" dirty="0"/>
              <a:t>的思考和实现方式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435814"/>
            <a:ext cx="10972800" cy="5078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初始化为红灯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TrafficLight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为了省空间，合并代码了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信号切换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changeSignal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红灯停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绿灯行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黄灯亮了等一等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lightColor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LightColor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传统</a:t>
            </a:r>
            <a:r>
              <a:rPr lang="zh-CN" altLang="en-US" dirty="0"/>
              <a:t>的思考和实现方式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683379"/>
            <a:ext cx="10972800" cy="24581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TrafficLight light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TrafficLight();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.changeSignal();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.changeSignal();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.changeSignal();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487" y="4249015"/>
            <a:ext cx="10950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绿灯行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黄灯亮了等一等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262" y="5457964"/>
            <a:ext cx="1097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这段代码是完全满足需求的，并且逻辑严谨，调用方式也极其简单，如果需求不变，这或许就是最好的实现方式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传统的思考和实现方式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</a:t>
            </a:r>
            <a:r>
              <a:rPr lang="zh-CN" altLang="en-US" dirty="0"/>
              <a:t>需求不可能不变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因此，我们很容易发现 </a:t>
            </a:r>
            <a:r>
              <a:rPr lang="en-US" altLang="zh-CN" dirty="0" err="1" smtClean="0"/>
              <a:t>TrafficLight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 代码充斥着 </a:t>
            </a:r>
            <a:r>
              <a:rPr lang="en-US" altLang="zh-CN" dirty="0" smtClean="0">
                <a:solidFill>
                  <a:srgbClr val="0000FF"/>
                </a:solidFill>
              </a:rPr>
              <a:t>if-else </a:t>
            </a:r>
            <a:r>
              <a:rPr lang="zh-CN" altLang="en-US" dirty="0" smtClean="0">
                <a:solidFill>
                  <a:srgbClr val="0000FF"/>
                </a:solidFill>
              </a:rPr>
              <a:t>的条件分支</a:t>
            </a:r>
            <a:r>
              <a:rPr lang="zh-CN" altLang="en-US" dirty="0" smtClean="0"/>
              <a:t>，这就意味着扩展困难，</a:t>
            </a:r>
            <a:r>
              <a:rPr lang="zh-CN" altLang="en-US" dirty="0" smtClean="0">
                <a:solidFill>
                  <a:srgbClr val="0000FF"/>
                </a:solidFill>
              </a:rPr>
              <a:t>违背了开闭原则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1271" t="31145" r="7536" b="7996"/>
          <a:stretch>
            <a:fillRect/>
          </a:stretch>
        </p:blipFill>
        <p:spPr>
          <a:xfrm>
            <a:off x="995002" y="2080131"/>
            <a:ext cx="10201995" cy="3140363"/>
          </a:xfrm>
          <a:prstGeom prst="rect">
            <a:avLst/>
          </a:prstGeom>
          <a:ln w="6350"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去除 </a:t>
            </a:r>
            <a:r>
              <a:rPr lang="en-US" altLang="zh-CN" dirty="0" smtClean="0"/>
              <a:t>if-else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switch-case </a:t>
            </a:r>
            <a:r>
              <a:rPr lang="zh-CN" altLang="en-US" dirty="0" smtClean="0"/>
              <a:t>条件语句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对于解决 </a:t>
            </a:r>
            <a:r>
              <a:rPr lang="en-US" altLang="zh-CN" dirty="0"/>
              <a:t>if-else </a:t>
            </a:r>
            <a:r>
              <a:rPr lang="zh-CN" altLang="en-US" dirty="0"/>
              <a:t>或 </a:t>
            </a:r>
            <a:r>
              <a:rPr lang="en-US" altLang="zh-CN" dirty="0"/>
              <a:t>switch-case </a:t>
            </a:r>
            <a:r>
              <a:rPr lang="zh-CN" altLang="en-US" dirty="0"/>
              <a:t>带来的问题，我们已经相当有经验：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在简单工厂方法模式中，我们采用工厂方法</a:t>
            </a:r>
            <a:r>
              <a:rPr lang="zh-CN" altLang="en-US" dirty="0" smtClean="0">
                <a:solidFill>
                  <a:srgbClr val="0000FF"/>
                </a:solidFill>
              </a:rPr>
              <a:t>模式，即抽象</a:t>
            </a:r>
            <a:r>
              <a:rPr lang="zh-CN" altLang="en-US" dirty="0">
                <a:solidFill>
                  <a:srgbClr val="0000FF"/>
                </a:solidFill>
              </a:rPr>
              <a:t>出生产具体对象的工厂类解决了 </a:t>
            </a:r>
            <a:r>
              <a:rPr lang="en-US" altLang="zh-CN" dirty="0">
                <a:solidFill>
                  <a:srgbClr val="0000FF"/>
                </a:solidFill>
              </a:rPr>
              <a:t>switch-case 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382" y="2831301"/>
            <a:ext cx="9458036" cy="3354394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GFlODY0OWRhM2I1MTZkNDI2MjZmMDdiNTc4ZTFlNmQifQ=="/>
</p:tagLst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chemeClr val="tx1"/>
          </a:solidFill>
          <a:prstDash val="solid"/>
          <a:miter lim="800000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11352</Words>
  <Application>WPS 演示</Application>
  <PresentationFormat>宽屏</PresentationFormat>
  <Paragraphs>532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Consolas</vt:lpstr>
      <vt:lpstr>微软雅黑</vt:lpstr>
      <vt:lpstr>Arial Unicode MS</vt:lpstr>
      <vt:lpstr>Calibri</vt:lpstr>
      <vt:lpstr>3_默认设计模板</vt:lpstr>
      <vt:lpstr>Lec06：状态模式 State Pattern</vt:lpstr>
      <vt:lpstr>本讲内容</vt:lpstr>
      <vt:lpstr>1. 交通信号灯系统的设计与实现 Design and Implementation of Traffic Signal Light System</vt:lpstr>
      <vt:lpstr>1.1 需求描述</vt:lpstr>
      <vt:lpstr>1.2 传统的思考和实现方式</vt:lpstr>
      <vt:lpstr>1.2 传统的思考和实现方式</vt:lpstr>
      <vt:lpstr>1.2 传统的思考和实现方式</vt:lpstr>
      <vt:lpstr>1.2 传统的思考和实现方式</vt:lpstr>
      <vt:lpstr>1.3 去除 if-else ，switch-case 条件语句</vt:lpstr>
      <vt:lpstr>1.3 去除 if-else ，switch-case 条件语句</vt:lpstr>
      <vt:lpstr>1.4 采用策略模式进行设计尝试</vt:lpstr>
      <vt:lpstr>1.4 采用策略模式进行设计尝试</vt:lpstr>
      <vt:lpstr>1.4 采用策略模式进行设计尝试</vt:lpstr>
      <vt:lpstr>1.4 采用策略模式进行设计尝试</vt:lpstr>
      <vt:lpstr>1.4 采用策略模式进行设计尝试</vt:lpstr>
      <vt:lpstr>1.5 对设计进行反思和修改</vt:lpstr>
      <vt:lpstr>1.5 对设计进行反思和修改</vt:lpstr>
      <vt:lpstr>1.5 对设计进行反思和修改</vt:lpstr>
      <vt:lpstr>1.5 对设计进行反思和修改</vt:lpstr>
      <vt:lpstr>1.5 对设计进行反思和修改</vt:lpstr>
      <vt:lpstr>1.5 对设计进行反思和修改</vt:lpstr>
      <vt:lpstr>1.6 交通灯示例的最终类图-状态模式</vt:lpstr>
      <vt:lpstr>2. 状态模式的理论 Theory of the State Pattern</vt:lpstr>
      <vt:lpstr>2.1 状态模式的定义</vt:lpstr>
      <vt:lpstr>2.2 状态模式的结构</vt:lpstr>
      <vt:lpstr>2.2 状态模式的结构</vt:lpstr>
      <vt:lpstr>2.3 状态模式的优缺点</vt:lpstr>
      <vt:lpstr>2.4 应用场景</vt:lpstr>
      <vt:lpstr>3. 状态模式的讨论 Discussion of the State Pattern</vt:lpstr>
      <vt:lpstr>3.1 状态模式中状态对象重复创建问题</vt:lpstr>
      <vt:lpstr>3.1 状态模式中状态对象重复创建问题</vt:lpstr>
      <vt:lpstr>3.2 采用享元模式解决对象重复创建问题</vt:lpstr>
      <vt:lpstr>3.2 采用享元模式解决对象重复创建问题</vt:lpstr>
      <vt:lpstr>3.2 采用享元模式解决对象重复创建问题</vt:lpstr>
      <vt:lpstr>3.2 采用享元模式解决对象重复创建问题</vt:lpstr>
      <vt:lpstr>3.3 状态模式的并发问题</vt:lpstr>
      <vt:lpstr>3.4 状态模式和策略模式的异同点</vt:lpstr>
      <vt:lpstr>4. 课堂练习 Classroom exercises</vt:lpstr>
      <vt:lpstr>4.1 物流系统的状态控制组件-需求描述</vt:lpstr>
      <vt:lpstr>Thanks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光追</cp:lastModifiedBy>
  <cp:revision>909</cp:revision>
  <dcterms:created xsi:type="dcterms:W3CDTF">2023-09-02T02:41:00Z</dcterms:created>
  <dcterms:modified xsi:type="dcterms:W3CDTF">2023-12-30T13:34:43Z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24545266F0BA48E7A2B863EBBF33D620_12</vt:lpwstr>
  </property>
  <property fmtid="{D5CDD505-2E9C-101B-9397-08002B2CF9AE}" pid="3" name="KSOProductBuildVer">
    <vt:lpwstr>2052-12.1.0.16120</vt:lpwstr>
  </property>
</Properties>
</file>