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4"/>
  </p:handoutMasterIdLst>
  <p:sldIdLst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16" r:id="rId47"/>
    <p:sldId id="417" r:id="rId48"/>
    <p:sldId id="418" r:id="rId49"/>
    <p:sldId id="419" r:id="rId50"/>
    <p:sldId id="420" r:id="rId51"/>
    <p:sldId id="421" r:id="rId52"/>
    <p:sldId id="423" r:id="rId53"/>
    <p:sldId id="424" r:id="rId54"/>
    <p:sldId id="425" r:id="rId55"/>
    <p:sldId id="432" r:id="rId56"/>
    <p:sldId id="427" r:id="rId57"/>
    <p:sldId id="428" r:id="rId58"/>
    <p:sldId id="429" r:id="rId59"/>
    <p:sldId id="430" r:id="rId60"/>
    <p:sldId id="431" r:id="rId61"/>
    <p:sldId id="371" r:id="rId63"/>
  </p:sldIdLst>
  <p:sldSz cx="12192000" cy="6858000"/>
  <p:notesSz cx="6858000" cy="9144000"/>
  <p:custDataLst>
    <p:tags r:id="rId6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375" userDrawn="1">
          <p15:clr>
            <a:srgbClr val="A4A3A4"/>
          </p15:clr>
        </p15:guide>
        <p15:guide id="3" pos="7304" userDrawn="1">
          <p15:clr>
            <a:srgbClr val="A4A3A4"/>
          </p15:clr>
        </p15:guide>
        <p15:guide id="4" orient="horz" pos="1139" userDrawn="1">
          <p15:clr>
            <a:srgbClr val="A4A3A4"/>
          </p15:clr>
        </p15:guide>
        <p15:guide id="5" orient="horz" pos="2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CCFFFF"/>
    <a:srgbClr val="008000"/>
    <a:srgbClr val="00CC00"/>
    <a:srgbClr val="0099FF"/>
    <a:srgbClr val="CCECFF"/>
    <a:srgbClr val="F8841D"/>
    <a:srgbClr val="9BBB4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99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74" y="846"/>
      </p:cViewPr>
      <p:guideLst>
        <p:guide orient="horz" pos="3884"/>
        <p:guide pos="375"/>
        <p:guide pos="7304"/>
        <p:guide orient="horz" pos="1139"/>
        <p:guide orient="horz" pos="214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gs" Target="tags/tag1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9A446-243A-43C7-90A2-1410A770E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8588-4819-42C4-9922-57B49F8B8A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AFA6D-01D6-463B-937B-CBE6810AE3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里的感觉是和桥接模式有些像的，桥接模式之所以在那个例子里面那么好实现，是因为创建型模式而言，从单独的冰淇凌到大杯、中杯冰淇凌之间的计价逻辑是很明晰的，就是乘以一个倍率，但是这里的行为型模式中</a:t>
            </a:r>
            <a:r>
              <a:rPr lang="en-US" altLang="zh-CN"/>
              <a:t>visitor</a:t>
            </a:r>
            <a:r>
              <a:rPr lang="zh-CN" altLang="en-US"/>
              <a:t>，这个例子当中，不同的文件类型，到不同的工具功能，是不能通过那种匹配得到一个明晰的实现方法。实现方法一定要在某个地方进行</a:t>
            </a:r>
            <a:r>
              <a:rPr lang="zh-CN" altLang="en-US"/>
              <a:t>呈现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16752-73A1-4AB0-A37B-FBC520AAAAD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570506"/>
            <a:ext cx="10363200" cy="1470025"/>
          </a:xfrm>
        </p:spPr>
        <p:txBody>
          <a:bodyPr/>
          <a:lstStyle/>
          <a:p>
            <a:r>
              <a:rPr lang="en-US" altLang="zh-CN" sz="4000" b="1" dirty="0" smtClean="0"/>
              <a:t>Lec07</a:t>
            </a:r>
            <a:r>
              <a:rPr lang="zh-CN" altLang="en-US" sz="4000" b="1" dirty="0" smtClean="0"/>
              <a:t>：访问者模式</a:t>
            </a:r>
            <a:br>
              <a:rPr lang="en-US" altLang="zh-CN" sz="4400" b="1" dirty="0" smtClean="0"/>
            </a:br>
            <a:r>
              <a:rPr lang="en-US" altLang="zh-CN" sz="3200" dirty="0" smtClean="0"/>
              <a:t>Visitor Pattern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463366"/>
            <a:ext cx="8534400" cy="1796612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/>
              <a:t>课程编号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SE33004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2020</a:t>
            </a:r>
            <a:r>
              <a:rPr lang="zh-CN" altLang="en-US" sz="2400" dirty="0" smtClean="0"/>
              <a:t>版培养计划）</a:t>
            </a:r>
            <a:endParaRPr lang="en-US" altLang="zh-CN" sz="2400" dirty="0"/>
          </a:p>
          <a:p>
            <a:pPr algn="l"/>
            <a:r>
              <a:rPr lang="zh-CN" altLang="en-US" sz="2400" dirty="0"/>
              <a:t>授课对象：</a:t>
            </a:r>
            <a:r>
              <a:rPr lang="en-US" altLang="zh-CN" sz="2400" dirty="0"/>
              <a:t>21</a:t>
            </a:r>
            <a:r>
              <a:rPr lang="zh-CN" altLang="en-US" sz="2400" dirty="0" smtClean="0"/>
              <a:t>级软件工程（</a:t>
            </a:r>
            <a:r>
              <a:rPr lang="en-US" altLang="zh-CN" sz="2400" dirty="0" smtClean="0"/>
              <a:t>04-06</a:t>
            </a:r>
            <a:r>
              <a:rPr lang="zh-CN" altLang="en-US" sz="2400" dirty="0" smtClean="0"/>
              <a:t>班）</a:t>
            </a:r>
            <a:endParaRPr lang="zh-CN" altLang="en-US" sz="2400" dirty="0"/>
          </a:p>
          <a:p>
            <a:pPr algn="l"/>
            <a:r>
              <a:rPr lang="zh-CN" altLang="en-US" sz="2400" dirty="0"/>
              <a:t>主讲教师：辛国栋</a:t>
            </a:r>
            <a:endParaRPr lang="zh-CN" altLang="en-US" sz="2400" dirty="0"/>
          </a:p>
          <a:p>
            <a:pPr algn="l"/>
            <a:r>
              <a:rPr lang="en-US" altLang="zh-CN" sz="2400" dirty="0"/>
              <a:t>Email</a:t>
            </a:r>
            <a:r>
              <a:rPr lang="zh-CN" altLang="en-US" sz="2400" dirty="0"/>
              <a:t>：</a:t>
            </a:r>
            <a:r>
              <a:rPr lang="en-US" altLang="zh-CN" sz="2400" dirty="0"/>
              <a:t>gdxin@hit.edu.cn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64" y="3296295"/>
            <a:ext cx="22669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重构</a:t>
            </a:r>
            <a:r>
              <a:rPr lang="en-US" altLang="zh-CN" dirty="0"/>
              <a:t>-</a:t>
            </a:r>
            <a:r>
              <a:rPr lang="zh-CN" altLang="en-US" dirty="0"/>
              <a:t>根据分离变化</a:t>
            </a:r>
            <a:r>
              <a:rPr lang="zh-CN" altLang="en-US" dirty="0" smtClean="0"/>
              <a:t>点原则</a:t>
            </a:r>
            <a:r>
              <a:rPr lang="zh-CN" altLang="en-US" dirty="0"/>
              <a:t>进行解耦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在简单工厂方法模式中，我们利用分离变化点的原则，将变化部分转移到了简单工厂方法类中。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/>
          <a:srcRect l="-1006" r="-1266"/>
          <a:stretch>
            <a:fillRect/>
          </a:stretch>
        </p:blipFill>
        <p:spPr>
          <a:xfrm>
            <a:off x="971006" y="2677643"/>
            <a:ext cx="10249988" cy="3508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重构</a:t>
            </a:r>
            <a:r>
              <a:rPr lang="en-US" altLang="zh-CN" dirty="0"/>
              <a:t>-</a:t>
            </a:r>
            <a:r>
              <a:rPr lang="zh-CN" altLang="en-US" dirty="0"/>
              <a:t>根据分离变化</a:t>
            </a:r>
            <a:r>
              <a:rPr lang="zh-CN" altLang="en-US" dirty="0" smtClean="0"/>
              <a:t>点原则</a:t>
            </a:r>
            <a:r>
              <a:rPr lang="zh-CN" altLang="en-US" dirty="0"/>
              <a:t>进行解耦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基于简单工厂方法思路，将 </a:t>
            </a:r>
            <a:r>
              <a:rPr lang="en-US" altLang="zh-CN" sz="2400" dirty="0"/>
              <a:t>extract2txt() </a:t>
            </a:r>
            <a:r>
              <a:rPr lang="zh-CN" altLang="en-US" sz="2400" dirty="0" smtClean="0"/>
              <a:t>方法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从 </a:t>
            </a:r>
            <a:r>
              <a:rPr lang="en-US" altLang="zh-CN" sz="2400" dirty="0" smtClean="0"/>
              <a:t>ResourceFile </a:t>
            </a:r>
            <a:r>
              <a:rPr lang="zh-CN" altLang="en-US" sz="2400" dirty="0" smtClean="0"/>
              <a:t>层次</a:t>
            </a:r>
            <a:r>
              <a:rPr lang="zh-CN" altLang="en-US" sz="2400" dirty="0"/>
              <a:t>类中移出，放</a:t>
            </a:r>
            <a:r>
              <a:rPr lang="zh-CN" altLang="en-US" sz="2400" dirty="0" smtClean="0"/>
              <a:t>到类 </a:t>
            </a:r>
            <a:r>
              <a:rPr lang="en-US" altLang="zh-CN" sz="2400" dirty="0" smtClean="0">
                <a:solidFill>
                  <a:srgbClr val="000000"/>
                </a:solidFill>
              </a:rPr>
              <a:t>Extractor</a:t>
            </a:r>
            <a:r>
              <a:rPr lang="zh-CN" altLang="en-US" sz="2400" dirty="0" smtClean="0">
                <a:solidFill>
                  <a:srgbClr val="000000"/>
                </a:solidFill>
              </a:rPr>
              <a:t>中：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1" name="组合 50"/>
          <p:cNvGrpSpPr/>
          <p:nvPr/>
        </p:nvGrpSpPr>
        <p:grpSpPr>
          <a:xfrm>
            <a:off x="2296916" y="2654493"/>
            <a:ext cx="3579362" cy="1006294"/>
            <a:chOff x="2462713" y="2004618"/>
            <a:chExt cx="3130812" cy="1006294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2462713" y="2711109"/>
              <a:ext cx="3130812" cy="2998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+ResourceFile(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2462713" y="2004618"/>
              <a:ext cx="3130812" cy="35283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2462713" y="2357450"/>
              <a:ext cx="3130812" cy="35365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08430" y="4218948"/>
            <a:ext cx="2743040" cy="914816"/>
            <a:chOff x="7896225" y="1580106"/>
            <a:chExt cx="3000375" cy="914816"/>
          </a:xfrm>
          <a:solidFill>
            <a:srgbClr val="CCFFCC"/>
          </a:solidFill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7896225" y="2106910"/>
              <a:ext cx="3000375" cy="38801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42534" y="4218948"/>
            <a:ext cx="2790479" cy="914815"/>
            <a:chOff x="7896225" y="1580106"/>
            <a:chExt cx="3000375" cy="914815"/>
          </a:xfrm>
          <a:solidFill>
            <a:srgbClr val="CCFFCC"/>
          </a:solidFill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7896225" y="2106908"/>
              <a:ext cx="3000375" cy="38801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30089" y="4218948"/>
            <a:ext cx="2941015" cy="914815"/>
            <a:chOff x="7896225" y="1580106"/>
            <a:chExt cx="3000375" cy="914815"/>
          </a:xfrm>
          <a:solidFill>
            <a:srgbClr val="CCFFCC"/>
          </a:solidFill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38801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等腰三角形 20"/>
          <p:cNvSpPr/>
          <p:nvPr/>
        </p:nvSpPr>
        <p:spPr bwMode="auto">
          <a:xfrm>
            <a:off x="4598737" y="3652777"/>
            <a:ext cx="196620" cy="187256"/>
          </a:xfrm>
          <a:prstGeom prst="triangle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肘形连接符 21"/>
          <p:cNvCxnSpPr>
            <a:stCxn id="19" idx="0"/>
            <a:endCxn id="21" idx="3"/>
          </p:cNvCxnSpPr>
          <p:nvPr/>
        </p:nvCxnSpPr>
        <p:spPr>
          <a:xfrm rot="5400000" flipH="1" flipV="1">
            <a:off x="3409365" y="2931266"/>
            <a:ext cx="378915" cy="21964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0"/>
            <a:endCxn id="21" idx="3"/>
          </p:cNvCxnSpPr>
          <p:nvPr/>
        </p:nvCxnSpPr>
        <p:spPr>
          <a:xfrm rot="16200000" flipV="1">
            <a:off x="6299042" y="2238039"/>
            <a:ext cx="378915" cy="35829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5" idx="0"/>
            <a:endCxn id="21" idx="3"/>
          </p:cNvCxnSpPr>
          <p:nvPr/>
        </p:nvCxnSpPr>
        <p:spPr>
          <a:xfrm rot="16200000" flipV="1">
            <a:off x="4877954" y="3659127"/>
            <a:ext cx="378915" cy="7407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7233825" y="2654492"/>
            <a:ext cx="4036424" cy="1006295"/>
            <a:chOff x="7858810" y="2004617"/>
            <a:chExt cx="2530516" cy="1006295"/>
          </a:xfrm>
          <a:noFill/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7858810" y="2711432"/>
              <a:ext cx="2530516" cy="2994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+extract2txt(file:</a:t>
              </a:r>
              <a:r>
                <a:rPr lang="en-US" altLang="zh-CN" b="0" dirty="0"/>
                <a:t>ResourceFile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858810" y="2004617"/>
              <a:ext cx="2530516" cy="3526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</a:t>
              </a:r>
              <a:endPara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858810" y="2357448"/>
              <a:ext cx="2530516" cy="35398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9" name="直接箭头连接符 38"/>
          <p:cNvCxnSpPr>
            <a:stCxn id="28" idx="1"/>
            <a:endCxn id="8" idx="3"/>
          </p:cNvCxnSpPr>
          <p:nvPr/>
        </p:nvCxnSpPr>
        <p:spPr>
          <a:xfrm flipH="1" flipV="1">
            <a:off x="5876278" y="3184154"/>
            <a:ext cx="1357547" cy="161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843942" y="4146720"/>
            <a:ext cx="1836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extract2txt()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这样设计是否合适？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30089" y="5306801"/>
            <a:ext cx="109354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显然不合适。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Extractor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类中的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extract2txt()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方法需要处理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pdf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等多种格式，因此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需要重载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>
            <a:stCxn id="53" idx="0"/>
          </p:cNvCxnSpPr>
          <p:nvPr/>
        </p:nvCxnSpPr>
        <p:spPr>
          <a:xfrm flipH="1" flipV="1">
            <a:off x="9582150" y="3660788"/>
            <a:ext cx="1180176" cy="48593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重构</a:t>
            </a:r>
            <a:r>
              <a:rPr lang="en-US" altLang="zh-CN" dirty="0"/>
              <a:t>-</a:t>
            </a:r>
            <a:r>
              <a:rPr lang="zh-CN" altLang="en-US" dirty="0"/>
              <a:t>根据分离变化</a:t>
            </a:r>
            <a:r>
              <a:rPr lang="zh-CN" altLang="en-US" dirty="0" smtClean="0"/>
              <a:t>点原则</a:t>
            </a:r>
            <a:r>
              <a:rPr lang="zh-CN" altLang="en-US" dirty="0"/>
              <a:t>进行解耦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646916" y="1587524"/>
            <a:ext cx="3932704" cy="1140419"/>
            <a:chOff x="2462713" y="1870493"/>
            <a:chExt cx="3130812" cy="1140419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2462713" y="2711109"/>
              <a:ext cx="3130812" cy="2998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+ResourceFile(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2462713" y="1870493"/>
              <a:ext cx="3130812" cy="486955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2462713" y="2357450"/>
              <a:ext cx="3130812" cy="35365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35251" y="3980177"/>
            <a:ext cx="2743040" cy="914816"/>
            <a:chOff x="7896225" y="1580106"/>
            <a:chExt cx="3000375" cy="914816"/>
          </a:xfrm>
          <a:solidFill>
            <a:srgbClr val="CCFFCC"/>
          </a:solidFill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7896225" y="2106910"/>
              <a:ext cx="3000375" cy="38801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80842" y="3980177"/>
            <a:ext cx="2790479" cy="914815"/>
            <a:chOff x="7896225" y="1580106"/>
            <a:chExt cx="3000375" cy="914815"/>
          </a:xfrm>
          <a:solidFill>
            <a:srgbClr val="CCFFCC"/>
          </a:solidFill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7896225" y="2106908"/>
              <a:ext cx="3000375" cy="38801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6914" y="3980177"/>
            <a:ext cx="2941015" cy="914815"/>
            <a:chOff x="7896225" y="1580106"/>
            <a:chExt cx="3000375" cy="914815"/>
          </a:xfrm>
          <a:solidFill>
            <a:srgbClr val="CCFFCC"/>
          </a:solidFill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38801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等腰三角形 20"/>
          <p:cNvSpPr/>
          <p:nvPr/>
        </p:nvSpPr>
        <p:spPr bwMode="auto">
          <a:xfrm>
            <a:off x="3587929" y="2727942"/>
            <a:ext cx="260171" cy="210498"/>
          </a:xfrm>
          <a:prstGeom prst="triangle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肘形连接符 21"/>
          <p:cNvCxnSpPr>
            <a:stCxn id="19" idx="0"/>
            <a:endCxn id="21" idx="3"/>
          </p:cNvCxnSpPr>
          <p:nvPr/>
        </p:nvCxnSpPr>
        <p:spPr>
          <a:xfrm rot="5400000" flipH="1" flipV="1">
            <a:off x="2396850" y="2659013"/>
            <a:ext cx="1041737" cy="16005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0"/>
            <a:endCxn id="21" idx="3"/>
          </p:cNvCxnSpPr>
          <p:nvPr/>
        </p:nvCxnSpPr>
        <p:spPr>
          <a:xfrm rot="16200000" flipV="1">
            <a:off x="5341525" y="1314931"/>
            <a:ext cx="1041737" cy="42887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5" idx="0"/>
            <a:endCxn id="21" idx="3"/>
          </p:cNvCxnSpPr>
          <p:nvPr/>
        </p:nvCxnSpPr>
        <p:spPr>
          <a:xfrm rot="16200000" flipV="1">
            <a:off x="3876181" y="2780275"/>
            <a:ext cx="1041737" cy="13580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6917324" y="1493838"/>
            <a:ext cx="4145279" cy="1533677"/>
            <a:chOff x="7858810" y="2048293"/>
            <a:chExt cx="2530516" cy="1533677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7858810" y="2546332"/>
              <a:ext cx="2530516" cy="10356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 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pptFile:</a:t>
              </a:r>
              <a:r>
                <a:rPr lang="en-US" altLang="zh-CN" b="0" dirty="0" err="1" smtClean="0"/>
                <a:t>PPTFile</a:t>
              </a:r>
              <a:r>
                <a:rPr lang="en-US" altLang="zh-CN" b="0" dirty="0" smtClean="0"/>
                <a:t> 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extract2txt( 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wordFile:</a:t>
              </a:r>
              <a:r>
                <a:rPr lang="en-US" altLang="zh-CN" b="0" dirty="0" err="1" smtClean="0"/>
                <a:t>PdfFile</a:t>
              </a:r>
              <a:r>
                <a:rPr lang="en-US" altLang="zh-CN" b="0" dirty="0" smtClean="0"/>
                <a:t> 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extract2txt( 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pdfFile:</a:t>
              </a:r>
              <a:r>
                <a:rPr lang="en-US" altLang="zh-CN" b="0" dirty="0" err="1" smtClean="0"/>
                <a:t>WordFile</a:t>
              </a:r>
              <a:r>
                <a:rPr lang="en-US" altLang="zh-CN" b="0" dirty="0" smtClean="0"/>
                <a:t> 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858810" y="2048293"/>
              <a:ext cx="2530516" cy="4867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</a:t>
              </a:r>
              <a:endPara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箭头连接符 28"/>
          <p:cNvCxnSpPr/>
          <p:nvPr/>
        </p:nvCxnSpPr>
        <p:spPr>
          <a:xfrm flipH="1">
            <a:off x="4579620" y="2238610"/>
            <a:ext cx="2337704" cy="0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878135" y="3017433"/>
            <a:ext cx="4627442" cy="42796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每个重载的方法处理一种文件格式。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9600" y="6101780"/>
            <a:ext cx="10650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备注：在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同一类中方法名相同、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参数类型，或参数个数不同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的一组方法叫做重载方法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1267" y="5105938"/>
            <a:ext cx="10894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通过分离变化点的策略，成功把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跟具体的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业务操作是变化点，而数据结构是类图中不变的部分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46914" y="6008914"/>
            <a:ext cx="10858663" cy="8709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重构</a:t>
            </a:r>
            <a:r>
              <a:rPr lang="en-US" altLang="zh-CN" dirty="0"/>
              <a:t>-</a:t>
            </a:r>
            <a:r>
              <a:rPr lang="zh-CN" altLang="en-US" dirty="0"/>
              <a:t>根据分离变化</a:t>
            </a:r>
            <a:r>
              <a:rPr lang="zh-CN" altLang="en-US" dirty="0" smtClean="0"/>
              <a:t>点原则</a:t>
            </a:r>
            <a:r>
              <a:rPr lang="zh-CN" altLang="en-US" dirty="0"/>
              <a:t>进行解耦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616074"/>
            <a:ext cx="10972800" cy="15509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filePath)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filePath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filePath;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286125"/>
            <a:ext cx="10972800" cy="13906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PPTFile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PPTFile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filePath)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(filePath);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773613"/>
            <a:ext cx="10972800" cy="1350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PdfFile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filePath)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(filePath);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重构</a:t>
            </a:r>
            <a:r>
              <a:rPr lang="en-US" altLang="zh-CN" dirty="0"/>
              <a:t>-</a:t>
            </a:r>
            <a:r>
              <a:rPr lang="zh-CN" altLang="en-US" dirty="0"/>
              <a:t>根据分离变化</a:t>
            </a:r>
            <a:r>
              <a:rPr lang="zh-CN" altLang="en-US" dirty="0" smtClean="0"/>
              <a:t>点原则</a:t>
            </a:r>
            <a:r>
              <a:rPr lang="zh-CN" altLang="en-US" dirty="0"/>
              <a:t>进行解耦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600200"/>
            <a:ext cx="10972800" cy="4525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extract2txt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PPTFile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pptFile)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"Extract PPT."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extract2txt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PdfFile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pdfFile)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"Extract PDF."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extract2txt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WordFile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wordFile)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"Extract WORD."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重构</a:t>
            </a:r>
            <a:r>
              <a:rPr lang="en-US" altLang="zh-CN" dirty="0"/>
              <a:t>-</a:t>
            </a:r>
            <a:r>
              <a:rPr lang="zh-CN" altLang="en-US" dirty="0"/>
              <a:t>根据分离变化</a:t>
            </a:r>
            <a:r>
              <a:rPr lang="zh-CN" altLang="en-US" dirty="0" smtClean="0"/>
              <a:t>点原则</a:t>
            </a:r>
            <a:r>
              <a:rPr lang="zh-CN" altLang="en-US" dirty="0"/>
              <a:t>进行解耦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608138"/>
            <a:ext cx="10972800" cy="486886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ToolApplication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 extractor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Extractor();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listAllResourceFiles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resourceFile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.extract2txt(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listAllResourceFiles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//...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根据后缀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(pdf/ppt/word)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由工厂方法创建不同的类对象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(PdfFile/PPTFile/WordFile)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PdfFile(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"a.pdf"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WordFile(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"b.word"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PPTFile(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"c.ppt"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9600" y="3079750"/>
            <a:ext cx="10972800" cy="2857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07235" y="3037959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i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编译错误</a:t>
            </a:r>
            <a:r>
              <a:rPr lang="zh-CN" altLang="en-US" i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为何</a:t>
            </a:r>
            <a:r>
              <a:rPr lang="zh-CN" altLang="en-US" dirty="0"/>
              <a:t>出现编译错误</a:t>
            </a:r>
            <a:r>
              <a:rPr lang="zh-CN" altLang="en-US" dirty="0" smtClean="0"/>
              <a:t>？变量的类型，宗量的概念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662938" y="1674481"/>
            <a:ext cx="3375378" cy="1140419"/>
            <a:chOff x="2462713" y="1870493"/>
            <a:chExt cx="3130812" cy="1140419"/>
          </a:xfrm>
          <a:noFill/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2462713" y="2711109"/>
              <a:ext cx="3130812" cy="29980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+ResourceFile(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2462713" y="1870493"/>
              <a:ext cx="3130812" cy="4869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2462713" y="2357450"/>
              <a:ext cx="3130812" cy="35365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2936" y="4946228"/>
            <a:ext cx="3375380" cy="914815"/>
            <a:chOff x="7896225" y="1580106"/>
            <a:chExt cx="3000375" cy="914815"/>
          </a:xfrm>
          <a:noFill/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38801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等腰三角形 12"/>
          <p:cNvSpPr/>
          <p:nvPr/>
        </p:nvSpPr>
        <p:spPr bwMode="auto">
          <a:xfrm>
            <a:off x="2257918" y="2821650"/>
            <a:ext cx="185415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肘形连接符 13"/>
          <p:cNvCxnSpPr>
            <a:stCxn id="11" idx="0"/>
            <a:endCxn id="13" idx="3"/>
          </p:cNvCxnSpPr>
          <p:nvPr/>
        </p:nvCxnSpPr>
        <p:spPr>
          <a:xfrm flipV="1">
            <a:off x="2350626" y="3008906"/>
            <a:ext cx="0" cy="19373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31024" y="2475402"/>
            <a:ext cx="765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ResourceFile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word = </a:t>
            </a:r>
            <a:r>
              <a:rPr lang="en-US" altLang="zh-CN" sz="2400" u="sng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new </a:t>
            </a:r>
            <a:r>
              <a:rPr lang="en-US" altLang="zh-CN" sz="2400" u="sng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WordFile</a:t>
            </a:r>
            <a:r>
              <a:rPr lang="en-US" altLang="zh-CN" sz="2400" u="sng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(“temp.doc”);</a:t>
            </a:r>
            <a:endParaRPr lang="zh-CN" altLang="en-US" sz="2400" u="sng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44392" y="3067721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870" y="3109266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638684" y="2879007"/>
            <a:ext cx="0" cy="207299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9444164" y="2893688"/>
            <a:ext cx="0" cy="207299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283733" y="1709294"/>
            <a:ext cx="2885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变量被声明时的类型叫做变量的静态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69081" y="1709293"/>
            <a:ext cx="43689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变量所引用的对象的真实类型，叫做变量的实际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31024" y="4471365"/>
            <a:ext cx="780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err="1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someobject</a:t>
            </a:r>
            <a:r>
              <a:rPr lang="en-US" altLang="zh-CN" sz="2400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.someFuntion</a:t>
            </a:r>
            <a:r>
              <a:rPr lang="en-US" altLang="zh-CN" sz="24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u="sng" dirty="0" err="1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InParaClass</a:t>
            </a:r>
            <a:r>
              <a:rPr lang="en-US" altLang="zh-CN" sz="2400" u="sng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u="sng" dirty="0" err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inPara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50299" y="5036301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方法的接收者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38" idx="0"/>
          </p:cNvCxnSpPr>
          <p:nvPr/>
        </p:nvCxnSpPr>
        <p:spPr>
          <a:xfrm flipV="1">
            <a:off x="5512074" y="4918295"/>
            <a:ext cx="0" cy="118006"/>
          </a:xfrm>
          <a:prstGeom prst="straightConnector1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774750" y="503948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方法的参数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42" idx="0"/>
          </p:cNvCxnSpPr>
          <p:nvPr/>
        </p:nvCxnSpPr>
        <p:spPr>
          <a:xfrm flipV="1">
            <a:off x="9508284" y="4896189"/>
            <a:ext cx="0" cy="143294"/>
          </a:xfrm>
          <a:prstGeom prst="straightConnector1">
            <a:avLst/>
          </a:prstGeom>
          <a:ln w="12700">
            <a:solidFill>
              <a:srgbClr val="0000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左大括号 43"/>
          <p:cNvSpPr/>
          <p:nvPr/>
        </p:nvSpPr>
        <p:spPr>
          <a:xfrm rot="16200000">
            <a:off x="7320809" y="3627676"/>
            <a:ext cx="212080" cy="3829550"/>
          </a:xfrm>
          <a:prstGeom prst="leftBrace">
            <a:avLst/>
          </a:prstGeom>
          <a:ln w="12700">
            <a:solidFill>
              <a:srgbClr val="0000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245609" y="5648340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两者合称：方法</a:t>
            </a:r>
            <a:r>
              <a:rPr lang="zh-CN" altLang="en-US" sz="20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的宗量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362450" y="3771900"/>
            <a:ext cx="7009980" cy="6788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31024" y="4034675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20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传递中的几个概念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/>
      <p:bldP spid="19" grpId="0"/>
      <p:bldP spid="30" grpId="0"/>
      <p:bldP spid="35" grpId="0"/>
      <p:bldP spid="37" grpId="0"/>
      <p:bldP spid="38" grpId="0"/>
      <p:bldP spid="42" grpId="0"/>
      <p:bldP spid="44" grpId="0" animBg="1"/>
      <p:bldP spid="4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为何出现编译错误？分派的概念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分派 </a:t>
            </a:r>
            <a:r>
              <a:rPr lang="en-US" altLang="zh-CN" sz="2400" dirty="0" smtClean="0"/>
              <a:t>Dispatch</a:t>
            </a:r>
            <a:r>
              <a:rPr lang="zh-CN" altLang="en-US" sz="2400" dirty="0"/>
              <a:t>：是指在方法调用时，确定应该调用哪个方法的</a:t>
            </a:r>
            <a:r>
              <a:rPr lang="zh-CN" altLang="en-US" sz="2400" dirty="0" smtClean="0"/>
              <a:t>过程</a:t>
            </a:r>
            <a:endParaRPr lang="en-US" altLang="zh-CN" sz="2400" dirty="0" smtClean="0"/>
          </a:p>
          <a:p>
            <a:r>
              <a:rPr lang="zh-CN" altLang="en-US" sz="2400" dirty="0"/>
              <a:t>如何理解“</a:t>
            </a:r>
            <a:r>
              <a:rPr lang="en-US" altLang="zh-CN" sz="2400" dirty="0" smtClean="0"/>
              <a:t>Dispatch”</a:t>
            </a:r>
            <a:r>
              <a:rPr lang="zh-CN" altLang="en-US" sz="2400" dirty="0" smtClean="0"/>
              <a:t> ？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在面向对象编程语言中，我们可以把方法调用理解</a:t>
            </a:r>
            <a:r>
              <a:rPr lang="zh-CN" altLang="en-US" sz="2000" dirty="0" smtClean="0"/>
              <a:t>为一</a:t>
            </a:r>
            <a:r>
              <a:rPr lang="zh-CN" altLang="en-US" sz="2000" dirty="0"/>
              <a:t>种</a:t>
            </a:r>
            <a:r>
              <a:rPr lang="zh-CN" altLang="en-US" sz="2000" dirty="0">
                <a:solidFill>
                  <a:srgbClr val="0000FF"/>
                </a:solidFill>
              </a:rPr>
              <a:t>消息传递</a:t>
            </a:r>
            <a:r>
              <a:rPr lang="zh-CN" altLang="en-US" sz="2000" dirty="0"/>
              <a:t>，也就是“</a:t>
            </a:r>
            <a:r>
              <a:rPr lang="en-US" altLang="zh-CN" sz="2000" dirty="0"/>
              <a:t>Dispatch</a:t>
            </a:r>
            <a:r>
              <a:rPr lang="en-US" altLang="zh-CN" sz="2000" dirty="0" smtClean="0"/>
              <a:t>”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一个对象调用另一个对象的方法，就相当于给它发送一条消息。这条消息起码要包含</a:t>
            </a:r>
            <a:r>
              <a:rPr lang="zh-CN" altLang="en-US" sz="2000" dirty="0">
                <a:solidFill>
                  <a:srgbClr val="0000FF"/>
                </a:solidFill>
              </a:rPr>
              <a:t>对象名、方法名、方法参数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220" y="2935765"/>
            <a:ext cx="2647019" cy="2321471"/>
          </a:xfrm>
          <a:prstGeom prst="rect">
            <a:avLst/>
          </a:prstGeom>
        </p:spPr>
      </p:pic>
      <p:grpSp>
        <p:nvGrpSpPr>
          <p:cNvPr id="6" name="Group 4"/>
          <p:cNvGrpSpPr/>
          <p:nvPr/>
        </p:nvGrpSpPr>
        <p:grpSpPr bwMode="auto">
          <a:xfrm>
            <a:off x="4770590" y="3445352"/>
            <a:ext cx="1752600" cy="1584325"/>
            <a:chOff x="1323" y="1269"/>
            <a:chExt cx="2133" cy="1908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326" y="1269"/>
              <a:ext cx="2031" cy="1908"/>
            </a:xfrm>
            <a:prstGeom prst="ellipse">
              <a:avLst/>
            </a:prstGeom>
            <a:solidFill>
              <a:srgbClr val="CCFFFF"/>
            </a:solidFill>
            <a:ln w="9525" algn="ctr">
              <a:solidFill>
                <a:srgbClr val="000000"/>
              </a:solidFill>
              <a:rou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 sz="3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 sz="26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ü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863" y="1764"/>
              <a:ext cx="960" cy="912"/>
            </a:xfrm>
            <a:prstGeom prst="ellipse">
              <a:avLst/>
            </a:prstGeom>
            <a:solidFill>
              <a:srgbClr val="7E9CE8"/>
            </a:solidFill>
            <a:ln w="9525" algn="ctr">
              <a:solidFill>
                <a:srgbClr val="000000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 sz="3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 sz="26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ü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872" y="1948"/>
              <a:ext cx="960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 sz="3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 sz="26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ü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352" y="2688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832" y="2208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688" y="2544"/>
              <a:ext cx="33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1632" y="2496"/>
              <a:ext cx="33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35" y="1393"/>
              <a:ext cx="81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 sz="3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 sz="26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ü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641" y="1802"/>
              <a:ext cx="81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 sz="3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 sz="26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ü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631" y="2351"/>
              <a:ext cx="81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 sz="3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 sz="26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ü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323" y="2208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2352" y="1278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2640" y="1485"/>
              <a:ext cx="33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710" y="1497"/>
              <a:ext cx="33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239" y="2765"/>
              <a:ext cx="81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 sz="3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 sz="26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ü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20"/>
          <p:cNvGrpSpPr/>
          <p:nvPr/>
        </p:nvGrpSpPr>
        <p:grpSpPr bwMode="auto">
          <a:xfrm>
            <a:off x="9413570" y="3445352"/>
            <a:ext cx="1752600" cy="1584325"/>
            <a:chOff x="1323" y="1269"/>
            <a:chExt cx="2133" cy="1908"/>
          </a:xfrm>
        </p:grpSpPr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1326" y="1269"/>
              <a:ext cx="2031" cy="1908"/>
            </a:xfrm>
            <a:prstGeom prst="ellipse">
              <a:avLst/>
            </a:prstGeom>
            <a:solidFill>
              <a:srgbClr val="CCFFFF"/>
            </a:solidFill>
            <a:ln w="9525" algn="ctr">
              <a:solidFill>
                <a:srgbClr val="000000"/>
              </a:solidFill>
              <a:rou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 sz="3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 sz="26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ü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863" y="1764"/>
              <a:ext cx="960" cy="912"/>
            </a:xfrm>
            <a:prstGeom prst="ellipse">
              <a:avLst/>
            </a:prstGeom>
            <a:solidFill>
              <a:srgbClr val="7E9CE8"/>
            </a:solidFill>
            <a:ln w="9525" algn="ctr">
              <a:solidFill>
                <a:srgbClr val="000000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 sz="3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 sz="26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ü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872" y="1948"/>
              <a:ext cx="960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 sz="3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 sz="26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ü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2352" y="2688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832" y="2208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688" y="2544"/>
              <a:ext cx="33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1632" y="2496"/>
              <a:ext cx="33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235" y="1393"/>
              <a:ext cx="81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 sz="3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 sz="26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ü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2641" y="1802"/>
              <a:ext cx="81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 sz="3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 sz="26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ü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2631" y="2351"/>
              <a:ext cx="81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 sz="3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 sz="26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ü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323" y="2208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2352" y="1278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2640" y="1485"/>
              <a:ext cx="33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710" y="1497"/>
              <a:ext cx="33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2239" y="2765"/>
              <a:ext cx="81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Char char="n"/>
                <a:defRPr sz="3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 sz="26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ü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770590" y="3021490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n"/>
              <a:defRPr sz="3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 sz="26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  <a:defRPr sz="23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18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8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9327845" y="3021490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n"/>
              <a:defRPr sz="3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 sz="26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  <a:defRPr sz="23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</a:t>
            </a:r>
            <a:r>
              <a:rPr lang="zh-CN" altLang="en-US" sz="1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6572250" y="4207352"/>
            <a:ext cx="2590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0" cap="none" spc="0" normalizeH="0" baseline="0" noProof="0">
              <a:ln>
                <a:noFill/>
              </a:ln>
              <a:solidFill>
                <a:srgbClr val="330066"/>
              </a:solidFill>
              <a:effectLst/>
              <a:uLnTx/>
              <a:uFillTx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092512" y="3758903"/>
            <a:ext cx="37544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n"/>
              <a:defRPr sz="3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 sz="26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  <a:defRPr sz="23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myAccount.withdraw(150.0)</a:t>
            </a:r>
            <a:endParaRPr lang="en-US" altLang="zh-CN" sz="1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 animBg="1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为何出现编译错误</a:t>
            </a:r>
            <a:r>
              <a:rPr lang="zh-CN" altLang="en-US" dirty="0" smtClean="0"/>
              <a:t>？分派的</a:t>
            </a:r>
            <a:r>
              <a:rPr lang="zh-CN" altLang="en-US" dirty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zh-CN" altLang="en-US" dirty="0">
                <a:solidFill>
                  <a:srgbClr val="0000FF"/>
                </a:solidFill>
              </a:rPr>
              <a:t>分派时期</a:t>
            </a:r>
            <a:r>
              <a:rPr lang="zh-CN" altLang="en-US" dirty="0"/>
              <a:t>的不同，可以将分派分为</a:t>
            </a:r>
            <a:r>
              <a:rPr lang="zh-CN" altLang="en-US" dirty="0">
                <a:solidFill>
                  <a:srgbClr val="0000FF"/>
                </a:solidFill>
              </a:rPr>
              <a:t>静态分派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动态分派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根据分派的</a:t>
            </a:r>
            <a:r>
              <a:rPr lang="zh-CN" altLang="en-US" dirty="0" smtClean="0">
                <a:solidFill>
                  <a:srgbClr val="0000FF"/>
                </a:solidFill>
              </a:rPr>
              <a:t>宗量</a:t>
            </a:r>
            <a:r>
              <a:rPr lang="zh-CN" altLang="en-US" dirty="0" smtClean="0"/>
              <a:t>不同，可以将分派分为</a:t>
            </a:r>
            <a:r>
              <a:rPr lang="zh-CN" altLang="en-US" dirty="0" smtClean="0">
                <a:solidFill>
                  <a:srgbClr val="0000FF"/>
                </a:solidFill>
              </a:rPr>
              <a:t>单分派</a:t>
            </a:r>
            <a:r>
              <a:rPr lang="en-US" altLang="zh-CN" dirty="0">
                <a:solidFill>
                  <a:srgbClr val="0000FF"/>
                </a:solidFill>
              </a:rPr>
              <a:t>Single </a:t>
            </a:r>
            <a:r>
              <a:rPr lang="en-US" altLang="zh-CN" dirty="0" smtClean="0">
                <a:solidFill>
                  <a:srgbClr val="0000FF"/>
                </a:solidFill>
              </a:rPr>
              <a:t>Dispatch</a:t>
            </a:r>
            <a:r>
              <a:rPr lang="zh-CN" altLang="en-US" dirty="0" smtClean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双</a:t>
            </a:r>
            <a:r>
              <a:rPr lang="zh-CN" altLang="en-US" dirty="0" smtClean="0">
                <a:solidFill>
                  <a:srgbClr val="0000FF"/>
                </a:solidFill>
              </a:rPr>
              <a:t>分派</a:t>
            </a:r>
            <a:r>
              <a:rPr lang="en-US" altLang="zh-CN" dirty="0">
                <a:solidFill>
                  <a:srgbClr val="0000FF"/>
                </a:solidFill>
              </a:rPr>
              <a:t>Double </a:t>
            </a:r>
            <a:r>
              <a:rPr lang="en-US" altLang="zh-CN" dirty="0" smtClean="0">
                <a:solidFill>
                  <a:srgbClr val="0000FF"/>
                </a:solidFill>
              </a:rPr>
              <a:t>Dispatch</a:t>
            </a:r>
            <a:endParaRPr lang="zh-CN" altLang="en-US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内容占位符 4"/>
          <p:cNvGraphicFramePr/>
          <p:nvPr/>
        </p:nvGraphicFramePr>
        <p:xfrm>
          <a:off x="1024141" y="2443404"/>
          <a:ext cx="10143718" cy="1343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383"/>
                <a:gridCol w="2701997"/>
                <a:gridCol w="3409671"/>
                <a:gridCol w="2719667"/>
              </a:tblGrid>
              <a:tr h="4674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分派原理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发生阶段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应用场景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静态分派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根据变量的静态类型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编译期（由编译器编译）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方法重载（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overload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79555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动态分派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根据变量的实际类型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运行期（由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 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执行）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方法覆盖（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override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为何出现编译错误？单分派，双分派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理解 </a:t>
            </a:r>
            <a:r>
              <a:rPr lang="en-US" altLang="zh-CN" dirty="0" smtClean="0"/>
              <a:t>Single/Double</a:t>
            </a:r>
            <a:r>
              <a:rPr lang="zh-CN" altLang="en-US" dirty="0" smtClean="0"/>
              <a:t> 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Single/Double </a:t>
            </a:r>
            <a:r>
              <a:rPr lang="zh-CN" altLang="en-US" dirty="0" smtClean="0"/>
              <a:t>指</a:t>
            </a:r>
            <a:r>
              <a:rPr lang="zh-CN" altLang="en-US" dirty="0"/>
              <a:t>的是</a:t>
            </a:r>
            <a:r>
              <a:rPr lang="zh-CN" altLang="en-US" dirty="0">
                <a:solidFill>
                  <a:srgbClr val="0000FF"/>
                </a:solidFill>
              </a:rPr>
              <a:t>执行</a:t>
            </a:r>
            <a:r>
              <a:rPr lang="zh-CN" altLang="en-US" dirty="0" smtClean="0"/>
              <a:t>哪个对象</a:t>
            </a:r>
            <a:r>
              <a:rPr lang="zh-CN" altLang="en-US" dirty="0"/>
              <a:t>的哪个方法，</a:t>
            </a:r>
            <a:r>
              <a:rPr lang="zh-CN" altLang="en-US" dirty="0">
                <a:solidFill>
                  <a:srgbClr val="0000FF"/>
                </a:solidFill>
              </a:rPr>
              <a:t>跟几个因素的运行时类型有关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Single Dispatch</a:t>
            </a:r>
            <a:endParaRPr lang="en-US" altLang="zh-CN" dirty="0" smtClean="0"/>
          </a:p>
          <a:p>
            <a:pPr lvl="1"/>
            <a:r>
              <a:rPr lang="zh-CN" altLang="en-US" dirty="0"/>
              <a:t>执行哪个对象的哪个方法，只跟“对象”的运行时类型</a:t>
            </a:r>
            <a:r>
              <a:rPr lang="zh-CN" altLang="en-US" dirty="0" smtClean="0"/>
              <a:t>有关；</a:t>
            </a:r>
            <a:endParaRPr lang="en-US" altLang="zh-CN" dirty="0" smtClean="0"/>
          </a:p>
          <a:p>
            <a:r>
              <a:rPr lang="en-US" altLang="zh-CN" dirty="0"/>
              <a:t>Double </a:t>
            </a:r>
            <a:r>
              <a:rPr lang="en-US" altLang="zh-CN" dirty="0" smtClean="0"/>
              <a:t>Dispatch</a:t>
            </a:r>
            <a:endParaRPr lang="en-US" altLang="zh-CN" dirty="0" smtClean="0"/>
          </a:p>
          <a:p>
            <a:pPr lvl="1"/>
            <a:r>
              <a:rPr lang="zh-CN" altLang="en-US" dirty="0"/>
              <a:t>因为</a:t>
            </a:r>
            <a:r>
              <a:rPr lang="zh-CN" altLang="en-US" dirty="0">
                <a:solidFill>
                  <a:srgbClr val="0000FF"/>
                </a:solidFill>
              </a:rPr>
              <a:t>执行</a:t>
            </a:r>
            <a:r>
              <a:rPr lang="zh-CN" altLang="en-US" dirty="0"/>
              <a:t>哪个对象的哪个方法，跟</a:t>
            </a:r>
            <a:r>
              <a:rPr lang="zh-CN" altLang="en-US" dirty="0" smtClean="0">
                <a:solidFill>
                  <a:srgbClr val="0000FF"/>
                </a:solidFill>
              </a:rPr>
              <a:t>“对象”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“方法参数”</a:t>
            </a:r>
            <a:r>
              <a:rPr lang="zh-CN" altLang="en-US" dirty="0"/>
              <a:t>两者的运行时类型有关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文本信息抽取系统的设计与实现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访问者模式</a:t>
            </a:r>
            <a:r>
              <a:rPr lang="zh-CN" altLang="en-US" dirty="0"/>
              <a:t>的</a:t>
            </a:r>
            <a:r>
              <a:rPr lang="zh-CN" altLang="en-US" dirty="0" smtClean="0"/>
              <a:t>理论</a:t>
            </a:r>
            <a:endParaRPr lang="en-US" altLang="zh-CN" dirty="0" smtClean="0"/>
          </a:p>
          <a:p>
            <a:r>
              <a:rPr lang="en-US" altLang="zh-CN" dirty="0"/>
              <a:t>3. </a:t>
            </a:r>
            <a:r>
              <a:rPr lang="zh-CN" altLang="en-US" dirty="0" smtClean="0"/>
              <a:t>访问</a:t>
            </a:r>
            <a:r>
              <a:rPr lang="zh-CN" altLang="en-US" dirty="0"/>
              <a:t>者模式应用</a:t>
            </a:r>
            <a:r>
              <a:rPr lang="zh-CN" altLang="en-US" dirty="0" smtClean="0"/>
              <a:t>示例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为何出现编译错误</a:t>
            </a:r>
            <a:r>
              <a:rPr lang="zh-CN" altLang="en-US" dirty="0" smtClean="0"/>
              <a:t>？</a:t>
            </a:r>
            <a:r>
              <a:rPr lang="en-US" altLang="zh-CN" dirty="0"/>
              <a:t>Java </a:t>
            </a:r>
            <a:r>
              <a:rPr lang="zh-CN" altLang="en-US" dirty="0" smtClean="0"/>
              <a:t>语言只支持单分派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/>
              <a:t>支持</a:t>
            </a:r>
            <a:r>
              <a:rPr lang="zh-CN" altLang="en-US" dirty="0" smtClean="0">
                <a:solidFill>
                  <a:srgbClr val="0000FF"/>
                </a:solidFill>
              </a:rPr>
              <a:t>多态</a:t>
            </a:r>
            <a:r>
              <a:rPr lang="zh-CN" altLang="en-US" dirty="0" smtClean="0"/>
              <a:t>，代码在</a:t>
            </a:r>
            <a:r>
              <a:rPr lang="zh-CN" altLang="en-US" dirty="0"/>
              <a:t>运行时获得对象的实际</a:t>
            </a:r>
            <a:r>
              <a:rPr lang="zh-CN" altLang="en-US" dirty="0" smtClean="0"/>
              <a:t>类型，</a:t>
            </a:r>
            <a:r>
              <a:rPr lang="zh-CN" altLang="en-US" dirty="0"/>
              <a:t>然后根据实际类型决定调用哪个</a:t>
            </a:r>
            <a:r>
              <a:rPr lang="zh-CN" altLang="en-US" dirty="0" smtClean="0"/>
              <a:t>方法；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zh-CN" altLang="en-US" dirty="0" smtClean="0">
                <a:solidFill>
                  <a:srgbClr val="0000FF"/>
                </a:solidFill>
              </a:rPr>
              <a:t>函数重载</a:t>
            </a:r>
            <a:r>
              <a:rPr lang="zh-CN" altLang="en-US" dirty="0" smtClean="0"/>
              <a:t>的语法规则是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0000FF"/>
                </a:solidFill>
              </a:rPr>
              <a:t>编译</a:t>
            </a:r>
            <a:r>
              <a:rPr lang="zh-CN" altLang="en-US" dirty="0" smtClean="0">
                <a:solidFill>
                  <a:srgbClr val="0000FF"/>
                </a:solidFill>
              </a:rPr>
              <a:t>时根据</a:t>
            </a:r>
            <a:r>
              <a:rPr lang="zh-CN" altLang="en-US" dirty="0">
                <a:solidFill>
                  <a:srgbClr val="0000FF"/>
                </a:solidFill>
              </a:rPr>
              <a:t>传递进函数的参数的声明类型</a:t>
            </a:r>
            <a:r>
              <a:rPr lang="zh-CN" altLang="en-US" dirty="0"/>
              <a:t>来决定调用哪个重载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即：具体</a:t>
            </a:r>
            <a:r>
              <a:rPr lang="zh-CN" altLang="en-US" dirty="0"/>
              <a:t>执行哪个对象的哪个方法，</a:t>
            </a:r>
            <a:r>
              <a:rPr lang="zh-CN" altLang="en-US" dirty="0">
                <a:solidFill>
                  <a:srgbClr val="0000FF"/>
                </a:solidFill>
              </a:rPr>
              <a:t>只跟对象</a:t>
            </a:r>
            <a:r>
              <a:rPr lang="zh-CN" altLang="en-US" dirty="0" smtClean="0">
                <a:solidFill>
                  <a:srgbClr val="0000FF"/>
                </a:solidFill>
              </a:rPr>
              <a:t>的运行</a:t>
            </a:r>
            <a:r>
              <a:rPr lang="zh-CN" altLang="en-US" dirty="0">
                <a:solidFill>
                  <a:srgbClr val="0000FF"/>
                </a:solidFill>
              </a:rPr>
              <a:t>时类型有关，跟参数的运行时类型无关。</a:t>
            </a:r>
            <a:r>
              <a:rPr lang="zh-CN" altLang="en-US" dirty="0"/>
              <a:t>所以，</a:t>
            </a:r>
            <a:r>
              <a:rPr lang="en-US" altLang="zh-CN" dirty="0"/>
              <a:t>Java </a:t>
            </a:r>
            <a:r>
              <a:rPr lang="zh-CN" altLang="en-US" dirty="0"/>
              <a:t>语言只</a:t>
            </a:r>
            <a:r>
              <a:rPr lang="zh-CN" altLang="en-US" dirty="0" smtClean="0"/>
              <a:t>支持单分派</a:t>
            </a:r>
            <a:endParaRPr lang="en-US" altLang="zh-CN" dirty="0" smtClean="0"/>
          </a:p>
          <a:p>
            <a:r>
              <a:rPr lang="zh-CN" altLang="en-US" dirty="0"/>
              <a:t>当前主流的面向对象编程语言（比如，</a:t>
            </a:r>
            <a:r>
              <a:rPr lang="en-US" altLang="zh-CN" dirty="0">
                <a:solidFill>
                  <a:srgbClr val="0000FF"/>
                </a:solidFill>
              </a:rPr>
              <a:t>Java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）都只支持 </a:t>
            </a:r>
            <a:r>
              <a:rPr lang="en-US" altLang="zh-CN" dirty="0"/>
              <a:t>Single Dispatch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为何出现编译错误？</a:t>
            </a:r>
            <a:r>
              <a:rPr lang="en-US" altLang="zh-CN" dirty="0"/>
              <a:t>Java </a:t>
            </a:r>
            <a:r>
              <a:rPr lang="zh-CN" altLang="en-US" dirty="0"/>
              <a:t>语言只支持单分派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830388"/>
            <a:ext cx="10995025" cy="1477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 am ParentClass's f()."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7375" y="3356650"/>
            <a:ext cx="10972801" cy="175432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FF"/>
                </a:solidFill>
                <a:latin typeface="Consolas" panose="020B0609020204030204" pitchFamily="49" charset="0"/>
              </a:rPr>
              <a:t>@Override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 am ChildClass's f()."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920968" y="3775043"/>
            <a:ext cx="2099313" cy="914815"/>
            <a:chOff x="7896225" y="1580106"/>
            <a:chExt cx="3000375" cy="914815"/>
          </a:xfrm>
          <a:solidFill>
            <a:schemeClr val="bg1"/>
          </a:solidFill>
        </p:grpSpPr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38801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f():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b="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ChildClass</a:t>
              </a:r>
              <a:endPara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等腰三角形 10"/>
          <p:cNvSpPr/>
          <p:nvPr/>
        </p:nvSpPr>
        <p:spPr bwMode="auto">
          <a:xfrm>
            <a:off x="9877918" y="3126840"/>
            <a:ext cx="185415" cy="18725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肘形连接符 13"/>
          <p:cNvCxnSpPr>
            <a:stCxn id="9" idx="0"/>
            <a:endCxn id="11" idx="3"/>
          </p:cNvCxnSpPr>
          <p:nvPr/>
        </p:nvCxnSpPr>
        <p:spPr>
          <a:xfrm flipV="1">
            <a:off x="9970625" y="3314096"/>
            <a:ext cx="1" cy="46094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8920969" y="2113008"/>
            <a:ext cx="2099315" cy="973910"/>
            <a:chOff x="1510519" y="2262012"/>
            <a:chExt cx="2099315" cy="973910"/>
          </a:xfrm>
          <a:solidFill>
            <a:schemeClr val="bg1"/>
          </a:solidFill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1510521" y="2902970"/>
              <a:ext cx="2099312" cy="3329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+f():void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1510522" y="2262012"/>
              <a:ext cx="2099312" cy="4869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ParentClass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1510519" y="2748967"/>
              <a:ext cx="2099313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87374" y="5327803"/>
            <a:ext cx="10972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中，覆盖了父类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ParentClass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为何出现编译错误？</a:t>
            </a:r>
            <a:r>
              <a:rPr lang="en-US" altLang="zh-CN" dirty="0"/>
              <a:t>Java </a:t>
            </a:r>
            <a:r>
              <a:rPr lang="zh-CN" altLang="en-US" dirty="0"/>
              <a:t>语言只支持单分派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5" y="3371939"/>
            <a:ext cx="10980738" cy="2800767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SingleDispatchClass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polymorphismFunction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p.f();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overloadFunction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 am overloadFunction(ParentClass p)."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overloadFunction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 am overloadFunction(ChildClass c)."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09600" y="1557338"/>
            <a:ext cx="5524500" cy="1562554"/>
            <a:chOff x="1510519" y="2262012"/>
            <a:chExt cx="2099315" cy="1562554"/>
          </a:xfrm>
        </p:grpSpPr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510521" y="2912495"/>
              <a:ext cx="2099312" cy="9120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polymorphismFunction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p:ParentClass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overloadFunction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p:ParentClass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overloadFunction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c:ChildClass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510522" y="2262012"/>
              <a:ext cx="2099312" cy="4869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SingleDispatchClass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510519" y="2748967"/>
              <a:ext cx="2099313" cy="1608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/>
          <p:cNvCxnSpPr>
            <a:endCxn id="36" idx="1"/>
          </p:cNvCxnSpPr>
          <p:nvPr/>
        </p:nvCxnSpPr>
        <p:spPr>
          <a:xfrm>
            <a:off x="6134095" y="1723295"/>
            <a:ext cx="3345672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10"/>
          <p:cNvCxnSpPr>
            <a:stCxn id="23" idx="3"/>
            <a:endCxn id="31" idx="1"/>
          </p:cNvCxnSpPr>
          <p:nvPr/>
        </p:nvCxnSpPr>
        <p:spPr>
          <a:xfrm flipV="1">
            <a:off x="6134097" y="2662862"/>
            <a:ext cx="3345671" cy="995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9479766" y="2504324"/>
            <a:ext cx="2099315" cy="620463"/>
            <a:chOff x="7896222" y="1656306"/>
            <a:chExt cx="3000378" cy="620463"/>
          </a:xfrm>
          <a:solidFill>
            <a:schemeClr val="bg1"/>
          </a:solidFill>
        </p:grpSpPr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7896222" y="1954317"/>
              <a:ext cx="3000375" cy="3224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f():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7896225" y="1656306"/>
              <a:ext cx="3000375" cy="31707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b="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ChildClass</a:t>
              </a:r>
              <a:endPara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等腰三角形 31"/>
          <p:cNvSpPr/>
          <p:nvPr/>
        </p:nvSpPr>
        <p:spPr bwMode="auto">
          <a:xfrm>
            <a:off x="10436716" y="2219225"/>
            <a:ext cx="185415" cy="18725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肘形连接符 13"/>
          <p:cNvCxnSpPr>
            <a:stCxn id="31" idx="0"/>
            <a:endCxn id="32" idx="3"/>
          </p:cNvCxnSpPr>
          <p:nvPr/>
        </p:nvCxnSpPr>
        <p:spPr>
          <a:xfrm flipH="1" flipV="1">
            <a:off x="10529424" y="2406481"/>
            <a:ext cx="1" cy="9784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9479766" y="1558288"/>
            <a:ext cx="2099313" cy="674094"/>
            <a:chOff x="1510521" y="2418953"/>
            <a:chExt cx="2099313" cy="674094"/>
          </a:xfrm>
          <a:solidFill>
            <a:schemeClr val="bg1"/>
          </a:solidFill>
        </p:grpSpPr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1510521" y="2760095"/>
              <a:ext cx="2099312" cy="3329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+f():void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1510522" y="2418953"/>
              <a:ext cx="2099312" cy="3300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ParentClass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为何出现编译错误？</a:t>
            </a:r>
            <a:r>
              <a:rPr lang="en-US" altLang="zh-CN" dirty="0"/>
              <a:t>Java </a:t>
            </a:r>
            <a:r>
              <a:rPr lang="zh-CN" altLang="en-US" dirty="0"/>
              <a:t>语言只支持单分派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3197593"/>
            <a:ext cx="10980738" cy="2308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DemoMain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SingleDispatchClass demo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SingleDispatchClass();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ParentClass p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ChildClass();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.polymorphismFunction(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.overloadFunction(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09600" y="1557338"/>
            <a:ext cx="5524500" cy="1562554"/>
            <a:chOff x="1510519" y="2262012"/>
            <a:chExt cx="2099315" cy="1562554"/>
          </a:xfrm>
        </p:grpSpPr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1510521" y="2912495"/>
              <a:ext cx="2099312" cy="9120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polymorphismFunction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p:ParentClass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overloadFunction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p:ParentClass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overloadFunction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c:ChildClass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1510522" y="2262012"/>
              <a:ext cx="2099312" cy="4869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SingleDispatchClass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1510519" y="2748967"/>
              <a:ext cx="2099313" cy="1608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箭头连接符 9"/>
          <p:cNvCxnSpPr>
            <a:endCxn id="20" idx="1"/>
          </p:cNvCxnSpPr>
          <p:nvPr/>
        </p:nvCxnSpPr>
        <p:spPr>
          <a:xfrm>
            <a:off x="6134095" y="1723295"/>
            <a:ext cx="3345672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3"/>
            <a:endCxn id="14" idx="1"/>
          </p:cNvCxnSpPr>
          <p:nvPr/>
        </p:nvCxnSpPr>
        <p:spPr>
          <a:xfrm flipV="1">
            <a:off x="6134097" y="2662862"/>
            <a:ext cx="3345671" cy="995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9479766" y="2504324"/>
            <a:ext cx="2099315" cy="620463"/>
            <a:chOff x="7896222" y="1656306"/>
            <a:chExt cx="3000378" cy="620463"/>
          </a:xfrm>
          <a:solidFill>
            <a:schemeClr val="bg1"/>
          </a:solidFill>
        </p:grpSpPr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7896222" y="1954317"/>
              <a:ext cx="3000375" cy="3224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f():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896225" y="1656306"/>
              <a:ext cx="3000375" cy="31707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b="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ChildClass</a:t>
              </a:r>
              <a:endPara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等腰三角形 15"/>
          <p:cNvSpPr/>
          <p:nvPr/>
        </p:nvSpPr>
        <p:spPr bwMode="auto">
          <a:xfrm>
            <a:off x="10436716" y="2219225"/>
            <a:ext cx="185415" cy="18725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肘形连接符 13"/>
          <p:cNvCxnSpPr>
            <a:stCxn id="14" idx="0"/>
            <a:endCxn id="16" idx="3"/>
          </p:cNvCxnSpPr>
          <p:nvPr/>
        </p:nvCxnSpPr>
        <p:spPr>
          <a:xfrm flipH="1" flipV="1">
            <a:off x="10529424" y="2406481"/>
            <a:ext cx="1" cy="9784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9479766" y="1558288"/>
            <a:ext cx="2099313" cy="674094"/>
            <a:chOff x="1510521" y="2418953"/>
            <a:chExt cx="2099313" cy="674094"/>
          </a:xfrm>
          <a:solidFill>
            <a:schemeClr val="bg1"/>
          </a:solidFill>
        </p:grpSpPr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1510521" y="2760095"/>
              <a:ext cx="2099312" cy="3329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+f():void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1510522" y="2418953"/>
              <a:ext cx="2099312" cy="3300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ParentClass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87375" y="5567144"/>
            <a:ext cx="10980738" cy="64633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 am </a:t>
            </a:r>
            <a:r>
              <a:rPr lang="en-US" altLang="zh-CN" dirty="0" err="1">
                <a:latin typeface="Consolas" panose="020B0609020204030204" pitchFamily="49" charset="0"/>
              </a:rPr>
              <a:t>ChildClass's</a:t>
            </a:r>
            <a:r>
              <a:rPr lang="en-US" altLang="zh-CN" dirty="0">
                <a:latin typeface="Consolas" panose="020B0609020204030204" pitchFamily="49" charset="0"/>
              </a:rPr>
              <a:t> f().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 am </a:t>
            </a:r>
            <a:r>
              <a:rPr lang="en-US" altLang="zh-CN" dirty="0" err="1">
                <a:latin typeface="Consolas" panose="020B0609020204030204" pitchFamily="49" charset="0"/>
              </a:rPr>
              <a:t>overloadFunction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ParentClass</a:t>
            </a:r>
            <a:r>
              <a:rPr lang="en-US" altLang="zh-CN" dirty="0">
                <a:latin typeface="Consolas" panose="020B0609020204030204" pitchFamily="49" charset="0"/>
              </a:rPr>
              <a:t> p).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05425" y="43107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1" i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b="1" i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b="1" i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zh-CN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哪个对象</a:t>
            </a:r>
            <a:r>
              <a:rPr lang="zh-CN" altLang="zh-CN" b="1" i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的方法，由对象的实际类型</a:t>
            </a:r>
            <a:r>
              <a:rPr lang="zh-CN" altLang="zh-CN" b="1" i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05425" y="4612710"/>
            <a:ext cx="554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i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b="1" i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b="1" i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执行对象的</a:t>
            </a:r>
            <a:r>
              <a:rPr lang="zh-CN" altLang="zh-CN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哪个方法</a:t>
            </a:r>
            <a:r>
              <a:rPr lang="zh-CN" altLang="zh-CN" b="1" i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，由参数对象的声明类型决定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为何出现编译错误？</a:t>
            </a:r>
            <a:r>
              <a:rPr lang="en-US" altLang="zh-CN" dirty="0"/>
              <a:t>Java </a:t>
            </a:r>
            <a:r>
              <a:rPr lang="zh-CN" altLang="en-US" dirty="0"/>
              <a:t>语言只支持单分派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56848" y="1592263"/>
            <a:ext cx="6311265" cy="477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Mozi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Horse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"ride a horse"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WhiteHorse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wh){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"ride a white horse"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BlackHorse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bh){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"ride a black horse"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Horse wh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WhiteHorse();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Horse bh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BlackHorse();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Mozi mozi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Mozi();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mozi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.ride(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mozi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.ride(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2801" y="5437167"/>
            <a:ext cx="1828171" cy="731943"/>
            <a:chOff x="7896225" y="1580106"/>
            <a:chExt cx="3000375" cy="731943"/>
          </a:xfrm>
          <a:noFill/>
        </p:grpSpPr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2051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WhiteHorse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等腰三角形 15"/>
          <p:cNvSpPr/>
          <p:nvPr/>
        </p:nvSpPr>
        <p:spPr bwMode="auto">
          <a:xfrm>
            <a:off x="2744336" y="4935452"/>
            <a:ext cx="221611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肘形连接符 16"/>
          <p:cNvCxnSpPr>
            <a:stCxn id="14" idx="0"/>
            <a:endCxn id="16" idx="3"/>
          </p:cNvCxnSpPr>
          <p:nvPr/>
        </p:nvCxnSpPr>
        <p:spPr>
          <a:xfrm rot="5400000" flipH="1" flipV="1">
            <a:off x="2228785" y="4810811"/>
            <a:ext cx="314459" cy="9382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040739" y="5426146"/>
            <a:ext cx="1663206" cy="742964"/>
            <a:chOff x="7896225" y="1580106"/>
            <a:chExt cx="3000375" cy="742964"/>
          </a:xfrm>
          <a:noFill/>
        </p:grpSpPr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21616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BlackHorse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肘形连接符 21"/>
          <p:cNvCxnSpPr>
            <a:stCxn id="20" idx="0"/>
            <a:endCxn id="16" idx="3"/>
          </p:cNvCxnSpPr>
          <p:nvPr/>
        </p:nvCxnSpPr>
        <p:spPr>
          <a:xfrm rot="16200000" flipV="1">
            <a:off x="3212023" y="4765827"/>
            <a:ext cx="303438" cy="1017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259109" y="4630225"/>
            <a:ext cx="1143726" cy="2998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square" anchor="ctr" anchorCtr="0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b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2259109" y="3965937"/>
            <a:ext cx="1143726" cy="4869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anchor="ctr" anchorCtr="0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Horse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2259109" y="4457216"/>
            <a:ext cx="1143726" cy="1730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square" anchor="ctr" anchorCtr="0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38410" y="1699758"/>
            <a:ext cx="3172504" cy="1894771"/>
            <a:chOff x="1268890" y="1608318"/>
            <a:chExt cx="3172504" cy="1894771"/>
          </a:xfrm>
        </p:grpSpPr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1268890" y="2269661"/>
              <a:ext cx="3172504" cy="12334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+ride(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h:Horse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+ride(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wh:WhiteHorse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+ride(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bh:BlackHorse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u="sng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+main(</a:t>
              </a:r>
              <a:r>
                <a:rPr lang="en-US" altLang="zh-CN" b="0" u="sng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args:String</a:t>
              </a:r>
              <a:r>
                <a:rPr lang="en-US" altLang="zh-CN" b="0" u="sng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[]):void</a:t>
              </a:r>
              <a:endParaRPr lang="en-US" altLang="zh-CN" b="0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1268890" y="1608318"/>
              <a:ext cx="3172504" cy="4869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Mozi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1268890" y="2096652"/>
              <a:ext cx="3172504" cy="1730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6" name="直接箭头连接符 25"/>
          <p:cNvCxnSpPr>
            <a:stCxn id="9" idx="2"/>
            <a:endCxn id="24" idx="0"/>
          </p:cNvCxnSpPr>
          <p:nvPr/>
        </p:nvCxnSpPr>
        <p:spPr>
          <a:xfrm>
            <a:off x="2824662" y="3594529"/>
            <a:ext cx="6310" cy="3714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 bwMode="auto">
          <a:xfrm>
            <a:off x="5256848" y="5353680"/>
            <a:ext cx="6311265" cy="510903"/>
          </a:xfrm>
          <a:prstGeom prst="rect">
            <a:avLst/>
          </a:prstGeom>
          <a:noFill/>
          <a:ln w="2222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03690" y="5282985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i="1" dirty="0">
                <a:solidFill>
                  <a:srgbClr val="008000"/>
                </a:solidFill>
                <a:latin typeface="Consolas" panose="020B0609020204030204" pitchFamily="49" charset="0"/>
              </a:rPr>
              <a:t>//ride a horse</a:t>
            </a:r>
            <a:r>
              <a:rPr lang="en-US" altLang="zh-CN" sz="1600" b="1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789403" y="5522957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i="1" dirty="0">
                <a:solidFill>
                  <a:srgbClr val="008000"/>
                </a:solidFill>
                <a:latin typeface="Consolas" panose="020B0609020204030204" pitchFamily="49" charset="0"/>
              </a:rPr>
              <a:t>//ride a horse</a:t>
            </a:r>
            <a:r>
              <a:rPr lang="en-US" altLang="zh-CN" sz="1600" b="1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3" grpId="0" animBg="1"/>
      <p:bldP spid="24" grpId="0" animBg="1"/>
      <p:bldP spid="25" grpId="0" animBg="1"/>
      <p:bldP spid="31" grpId="0" animBg="1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为何出现编译错误？</a:t>
            </a:r>
            <a:r>
              <a:rPr lang="en-US" altLang="zh-CN" dirty="0"/>
              <a:t>Java </a:t>
            </a:r>
            <a:r>
              <a:rPr lang="zh-CN" altLang="en-US" dirty="0"/>
              <a:t>语言只支持单分派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11059" y="1600201"/>
            <a:ext cx="5769882" cy="477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Mozi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Horse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"ride a horse"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WhiteHorse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wh){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"ride a white horse"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BlackHorse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bh){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"ride a black horse"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Horse wh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WhiteHorse();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Horse bh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BlackHorse();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Mozi mozi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Mozi();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mozi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.ride(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//ride a horse</a:t>
            </a: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mozi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.ride(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//ride a horse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828" y="2248896"/>
            <a:ext cx="2562402" cy="83099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重载方法的分派是根据静态类型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进行的，</a:t>
            </a:r>
            <a:r>
              <a:rPr lang="zh-CN" altLang="en-US" sz="1600" kern="0" dirty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这个分派过程在编译时期就</a:t>
            </a:r>
            <a:r>
              <a:rPr lang="zh-CN" altLang="en-US" sz="1600" kern="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完成</a:t>
            </a:r>
            <a:endParaRPr lang="en-US" altLang="zh-CN" sz="16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4795" y="4519758"/>
            <a:ext cx="2568605" cy="1323439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两次对 </a:t>
            </a:r>
            <a:r>
              <a:rPr lang="zh-CN" altLang="zh-CN" sz="1600" kern="0" dirty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ride</a:t>
            </a:r>
            <a:r>
              <a:rPr lang="en-US" altLang="zh-CN" sz="1600" kern="0" dirty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zh-CN" altLang="en-US" sz="1600" kern="0" dirty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方法的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调用传入不同</a:t>
            </a:r>
            <a:r>
              <a:rPr lang="zh-CN" altLang="en-US" sz="16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的参数，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</a:t>
            </a:r>
            <a:r>
              <a:rPr lang="en-US" altLang="zh-CN" sz="1600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bh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。它们虽然</a:t>
            </a:r>
            <a:r>
              <a:rPr lang="zh-CN" altLang="en-US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真实类型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不同，但它们的 </a:t>
            </a:r>
            <a:r>
              <a:rPr lang="zh-CN" altLang="en-US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静态类型 都是 </a:t>
            </a:r>
            <a:r>
              <a:rPr lang="en-US" altLang="zh-CN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Horse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670300" y="4598125"/>
            <a:ext cx="1133930" cy="510903"/>
          </a:xfrm>
          <a:prstGeom prst="rect">
            <a:avLst/>
          </a:prstGeom>
          <a:noFill/>
          <a:ln w="2222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670300" y="1920767"/>
            <a:ext cx="5310640" cy="693573"/>
          </a:xfrm>
          <a:prstGeom prst="rect">
            <a:avLst/>
          </a:prstGeom>
          <a:noFill/>
          <a:ln w="2222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670299" y="5356705"/>
            <a:ext cx="5310641" cy="510903"/>
          </a:xfrm>
          <a:prstGeom prst="rect">
            <a:avLst/>
          </a:prstGeom>
          <a:noFill/>
          <a:ln w="2222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10800000">
            <a:off x="3657599" y="4977415"/>
            <a:ext cx="12700" cy="758580"/>
          </a:xfrm>
          <a:prstGeom prst="bentConnector3">
            <a:avLst>
              <a:gd name="adj1" fmla="val 1800000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834785" y="5412101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①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41236" y="5200366"/>
            <a:ext cx="44275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②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cxnSp>
        <p:nvCxnSpPr>
          <p:cNvPr id="26" name="肘形连接符 25"/>
          <p:cNvCxnSpPr>
            <a:stCxn id="8" idx="1"/>
            <a:endCxn id="12" idx="1"/>
          </p:cNvCxnSpPr>
          <p:nvPr/>
        </p:nvCxnSpPr>
        <p:spPr>
          <a:xfrm rot="10800000">
            <a:off x="3670300" y="2267555"/>
            <a:ext cx="12700" cy="2586023"/>
          </a:xfrm>
          <a:prstGeom prst="bentConnector3">
            <a:avLst>
              <a:gd name="adj1" fmla="val 18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221198" y="3021119"/>
            <a:ext cx="44275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③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309689" y="2954269"/>
            <a:ext cx="2463211" cy="10772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因此两次调用都是调用的 </a:t>
            </a:r>
            <a:r>
              <a:rPr lang="en-US" altLang="zh-CN" sz="1600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Mozi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类中的 </a:t>
            </a:r>
            <a:r>
              <a:rPr lang="zh-CN" altLang="zh-CN" sz="1600" kern="0" dirty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zh-CN" sz="1600" kern="0" dirty="0">
                <a:solidFill>
                  <a:srgbClr val="0033B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 void </a:t>
            </a:r>
            <a:r>
              <a:rPr lang="zh-CN" altLang="zh-CN" sz="1600" kern="0" dirty="0">
                <a:solidFill>
                  <a:srgbClr val="0062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ride</a:t>
            </a:r>
            <a:r>
              <a:rPr lang="zh-CN" altLang="zh-CN" sz="1600" kern="0" dirty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zh-CN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Horse h</a:t>
            </a:r>
            <a:r>
              <a:rPr lang="zh-CN" altLang="zh-CN" sz="1600" kern="0" dirty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sz="1600" kern="0" dirty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600" kern="0" dirty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方法</a:t>
            </a:r>
            <a:endParaRPr lang="en-US" altLang="zh-CN" sz="1600" kern="0" dirty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4" name="肘形连接符 33"/>
          <p:cNvCxnSpPr>
            <a:stCxn id="30" idx="2"/>
            <a:endCxn id="17" idx="3"/>
          </p:cNvCxnSpPr>
          <p:nvPr/>
        </p:nvCxnSpPr>
        <p:spPr>
          <a:xfrm rot="5400000">
            <a:off x="8970783" y="4041645"/>
            <a:ext cx="1580670" cy="1560355"/>
          </a:xfrm>
          <a:prstGeom prst="bentConnector2">
            <a:avLst/>
          </a:prstGeom>
          <a:ln w="222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30" idx="0"/>
          </p:cNvCxnSpPr>
          <p:nvPr/>
        </p:nvCxnSpPr>
        <p:spPr>
          <a:xfrm>
            <a:off x="8980940" y="2178364"/>
            <a:ext cx="1560355" cy="775905"/>
          </a:xfrm>
          <a:prstGeom prst="bentConnector2">
            <a:avLst/>
          </a:prstGeom>
          <a:ln w="222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7" grpId="0" animBg="1"/>
      <p:bldP spid="20" grpId="0"/>
      <p:bldP spid="21" grpId="0" animBg="1"/>
      <p:bldP spid="22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813262" y="3413212"/>
            <a:ext cx="5492913" cy="25545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DynamicDispatch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Human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man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Man();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Human woman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Woman();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man.sayHello();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//man say hello!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woman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.sayHello();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//woman say hello!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man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Woman();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man.sayHello();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//woman say hello!</a:t>
            </a:r>
            <a:b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动态分派</a:t>
            </a:r>
            <a:endParaRPr kumimoji="0" lang="zh-CN" altLang="zh-CN" sz="2400" b="1" i="1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为何出现编译错误？</a:t>
            </a:r>
            <a:r>
              <a:rPr lang="en-US" altLang="zh-CN" dirty="0"/>
              <a:t>Java </a:t>
            </a:r>
            <a:r>
              <a:rPr lang="zh-CN" altLang="en-US" dirty="0"/>
              <a:t>语言只支持单分派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1640" y="3415933"/>
            <a:ext cx="5255580" cy="8309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Human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abstract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1640" y="4398097"/>
            <a:ext cx="5255581" cy="15696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Human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"man say hello!"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13262" y="1594129"/>
            <a:ext cx="5492913" cy="15696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Woman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Human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"woman say hello!"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534150" y="4464050"/>
            <a:ext cx="4533900" cy="231140"/>
          </a:xfrm>
          <a:prstGeom prst="rect">
            <a:avLst/>
          </a:prstGeom>
          <a:noFill/>
          <a:ln w="15875">
            <a:solidFill>
              <a:srgbClr val="008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534150" y="4982714"/>
            <a:ext cx="4533900" cy="498992"/>
          </a:xfrm>
          <a:prstGeom prst="rect">
            <a:avLst/>
          </a:prstGeom>
          <a:noFill/>
          <a:ln w="15875">
            <a:solidFill>
              <a:srgbClr val="FF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534150" y="4733290"/>
            <a:ext cx="4533900" cy="211323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直接连接符 7"/>
          <p:cNvCxnSpPr>
            <a:stCxn id="27" idx="1"/>
            <a:endCxn id="6" idx="3"/>
          </p:cNvCxnSpPr>
          <p:nvPr/>
        </p:nvCxnSpPr>
        <p:spPr>
          <a:xfrm rot="10800000" flipV="1">
            <a:off x="5717222" y="4579619"/>
            <a:ext cx="816929" cy="603307"/>
          </a:xfrm>
          <a:prstGeom prst="bentConnector3">
            <a:avLst>
              <a:gd name="adj1" fmla="val 50000"/>
            </a:avLst>
          </a:prstGeom>
          <a:ln w="15875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7"/>
          <p:cNvCxnSpPr>
            <a:stCxn id="7" idx="3"/>
            <a:endCxn id="11" idx="3"/>
          </p:cNvCxnSpPr>
          <p:nvPr/>
        </p:nvCxnSpPr>
        <p:spPr>
          <a:xfrm flipH="1">
            <a:off x="11068050" y="2378959"/>
            <a:ext cx="238125" cy="2459993"/>
          </a:xfrm>
          <a:prstGeom prst="bentConnector3">
            <a:avLst>
              <a:gd name="adj1" fmla="val -96000"/>
            </a:avLst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flipV="1">
            <a:off x="11068050" y="2239259"/>
            <a:ext cx="238125" cy="2853251"/>
          </a:xfrm>
          <a:prstGeom prst="bentConnector3">
            <a:avLst>
              <a:gd name="adj1" fmla="val 286667"/>
            </a:avLst>
          </a:prstGeom>
          <a:ln w="12700">
            <a:solidFill>
              <a:srgbClr val="FF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985868" y="1598408"/>
            <a:ext cx="2158637" cy="640851"/>
            <a:chOff x="2462713" y="2324686"/>
            <a:chExt cx="3130812" cy="686226"/>
          </a:xfrm>
          <a:noFill/>
        </p:grpSpPr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462713" y="2711109"/>
              <a:ext cx="3130812" cy="29980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sayHello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2462713" y="2324686"/>
              <a:ext cx="3130812" cy="38854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Human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86318" y="2610574"/>
            <a:ext cx="2158639" cy="638835"/>
            <a:chOff x="7896225" y="1580106"/>
            <a:chExt cx="3000375" cy="756065"/>
          </a:xfrm>
          <a:noFill/>
        </p:grpSpPr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7896225" y="1948159"/>
              <a:ext cx="3000375" cy="38801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sayHello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Man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等腰三角形 22"/>
          <p:cNvSpPr/>
          <p:nvPr/>
        </p:nvSpPr>
        <p:spPr bwMode="auto">
          <a:xfrm>
            <a:off x="2879771" y="2254898"/>
            <a:ext cx="185415" cy="174874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肘形连接符 23"/>
          <p:cNvCxnSpPr>
            <a:stCxn id="21" idx="0"/>
            <a:endCxn id="23" idx="3"/>
          </p:cNvCxnSpPr>
          <p:nvPr/>
        </p:nvCxnSpPr>
        <p:spPr>
          <a:xfrm rot="5400000" flipH="1" flipV="1">
            <a:off x="2378657" y="2016753"/>
            <a:ext cx="180802" cy="10068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141838" y="2610574"/>
            <a:ext cx="2158639" cy="640515"/>
            <a:chOff x="7896225" y="1580106"/>
            <a:chExt cx="3000375" cy="758053"/>
          </a:xfrm>
          <a:noFill/>
        </p:grpSpPr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7896225" y="1950147"/>
              <a:ext cx="3000375" cy="38801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sayHello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Woman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肘形连接符 32"/>
          <p:cNvCxnSpPr>
            <a:stCxn id="31" idx="0"/>
            <a:endCxn id="23" idx="3"/>
          </p:cNvCxnSpPr>
          <p:nvPr/>
        </p:nvCxnSpPr>
        <p:spPr>
          <a:xfrm rot="16200000" flipV="1">
            <a:off x="3506418" y="1895833"/>
            <a:ext cx="180802" cy="1248679"/>
          </a:xfrm>
          <a:prstGeom prst="bentConnector3">
            <a:avLst/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11" grpId="0" animBg="1"/>
      <p:bldP spid="1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为何出现编译错误？</a:t>
            </a:r>
            <a:r>
              <a:rPr lang="en-US" altLang="zh-CN" dirty="0"/>
              <a:t>Java </a:t>
            </a:r>
            <a:r>
              <a:rPr lang="zh-CN" altLang="en-US" dirty="0"/>
              <a:t>语言只支持单</a:t>
            </a:r>
            <a:r>
              <a:rPr lang="zh-CN" altLang="en-US" dirty="0" smtClean="0"/>
              <a:t>分派小结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algn="just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 bwMode="auto">
          <a:xfrm>
            <a:off x="623887" y="1746249"/>
            <a:ext cx="8243887" cy="1804749"/>
          </a:xfrm>
          <a:prstGeom prst="flowChartAlternateProcess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面向对象编程语言中，我们可以把方法调用理解为一种消息传递，也就是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Dispatch”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，一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个对象调用另一个对象的方法，就相当于给它发送一条消息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这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条消息起码要包含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对象名、方法名、方法</a:t>
            </a: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内容占位符 4"/>
          <p:cNvGraphicFramePr/>
          <p:nvPr/>
        </p:nvGraphicFramePr>
        <p:xfrm>
          <a:off x="623887" y="3863182"/>
          <a:ext cx="10958513" cy="2126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726"/>
                <a:gridCol w="3358243"/>
                <a:gridCol w="5101544"/>
              </a:tblGrid>
              <a:tr h="480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执行哪个对象？（找对象）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执行这个对象的哪个方法？（找方法）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3366FF"/>
                    </a:solidFill>
                  </a:tcPr>
                </a:tc>
              </a:tr>
              <a:tr h="6646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单分派面向对象语言</a:t>
                      </a:r>
                      <a:endPara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Single Dispatch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执行哪个对象的方法，根据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运行时类型（实际类型）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来决定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根据方法参数的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编译时类型（静态类型）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来决定，例如方法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重载（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overload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43840">
                <a:tc rowSpan="2"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双分派面向对象语言</a:t>
                      </a:r>
                      <a:endPara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 Dispatch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cPr/>
                </a:tc>
                <a:tc vMerge="1">
                  <a:tcPr/>
                </a:tc>
              </a:tr>
              <a:tr h="598057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根据方法参数的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运行时类型（真实类型）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来决定，例如方法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覆盖（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override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8775" y="1707020"/>
            <a:ext cx="1952625" cy="1843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为何出现编译错误？</a:t>
            </a:r>
            <a:r>
              <a:rPr lang="en-US" altLang="zh-CN" dirty="0"/>
              <a:t>Java </a:t>
            </a:r>
            <a:r>
              <a:rPr lang="zh-CN" altLang="en-US" dirty="0"/>
              <a:t>语言只支持单分派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回到案例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2271713"/>
            <a:ext cx="10972800" cy="1193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listAllResourceFiles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resourceFile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.extract2txt(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zh-CN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kumimoji="0" lang="zh-CN" altLang="en-US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编译错误！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519841"/>
            <a:ext cx="6572633" cy="25519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97713" y="3767047"/>
            <a:ext cx="447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zh-CN" altLang="en-US" sz="16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的声明类型都是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ResourceFile</a:t>
            </a:r>
            <a:r>
              <a:rPr lang="zh-CN" altLang="en-US" sz="16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类型，但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Extractor 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类中并没有</a:t>
            </a:r>
            <a:r>
              <a:rPr lang="zh-CN" altLang="en-US" sz="16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对应参数类型的重载</a:t>
            </a:r>
            <a:r>
              <a:rPr lang="zh-CN" altLang="en-US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6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，因此在编译无法通过。</a:t>
            </a:r>
            <a:endParaRPr lang="zh-CN" altLang="en-US" sz="16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9601" y="2590800"/>
            <a:ext cx="10958512" cy="277813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9353550" y="2857500"/>
            <a:ext cx="571500" cy="8001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05345" y="534302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解决这个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问题？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转换思路：主动被动角色互换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目前思路：解析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器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对象 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extractor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主动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，而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resourceFile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作为方法入参是被动的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extractor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.extract2txt(</a:t>
            </a:r>
            <a:r>
              <a:rPr lang="zh-CN" altLang="zh-CN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resourceFile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en-US" altLang="zh-CN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能否换个思路，让资源文件 </a:t>
            </a:r>
            <a:r>
              <a:rPr lang="en-US" altLang="zh-CN" dirty="0" err="1" smtClean="0">
                <a:latin typeface="Consolas" panose="020B0609020204030204" pitchFamily="49" charset="0"/>
              </a:rPr>
              <a:t>resourceFile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</a:rPr>
              <a:t>主动注入 </a:t>
            </a:r>
            <a:r>
              <a:rPr lang="zh-CN" altLang="zh-CN" dirty="0" smtClean="0">
                <a:latin typeface="Consolas" panose="020B0609020204030204" pitchFamily="49" charset="0"/>
              </a:rPr>
              <a:t>extractor</a:t>
            </a:r>
            <a:r>
              <a:rPr lang="zh-CN" altLang="en-US" dirty="0" smtClean="0">
                <a:latin typeface="Consolas" panose="020B0609020204030204" pitchFamily="49" charset="0"/>
              </a:rPr>
              <a:t>对象进行解析？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resourceFile</a:t>
            </a:r>
            <a:r>
              <a:rPr lang="en-US" altLang="zh-CN" dirty="0" smtClean="0">
                <a:latin typeface="Consolas" panose="020B0609020204030204" pitchFamily="49" charset="0"/>
              </a:rPr>
              <a:t>.extracted2txtBy(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extractor</a:t>
            </a:r>
            <a:r>
              <a:rPr lang="en-US" altLang="zh-CN" dirty="0" smtClean="0">
                <a:latin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95375" y="4914126"/>
            <a:ext cx="10372724" cy="1015663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public void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extracted2txtBy 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(Extractor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extractor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extractor.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extract2txt(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this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);  //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表示</a:t>
            </a:r>
            <a:r>
              <a:rPr lang="zh-CN" alt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资源文件对象本身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，能解析出</a:t>
            </a:r>
            <a:r>
              <a:rPr lang="zh-CN" alt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具体类型</a:t>
            </a:r>
            <a:endParaRPr lang="en-US" altLang="zh-CN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4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文本信息抽取工具的</a:t>
            </a:r>
            <a:r>
              <a:rPr lang="zh-CN" altLang="en-US" dirty="0"/>
              <a:t>设计与</a:t>
            </a:r>
            <a:r>
              <a:rPr lang="zh-CN" altLang="en-US" dirty="0" smtClean="0"/>
              <a:t>实现</a:t>
            </a:r>
            <a:br>
              <a:rPr lang="en-US" altLang="zh-CN" dirty="0"/>
            </a:br>
            <a:r>
              <a:rPr lang="en-US" altLang="zh-CN" sz="2400" dirty="0"/>
              <a:t>Design and Implementation of text information extraction </a:t>
            </a:r>
            <a:r>
              <a:rPr lang="en-US" altLang="zh-CN" sz="2400" dirty="0" smtClean="0"/>
              <a:t>program</a:t>
            </a:r>
            <a:endParaRPr lang="zh-CN" altLang="en-US" sz="24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/>
              <a:t>转换思路：主动被动角色互换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133475" y="1603333"/>
            <a:ext cx="4131028" cy="1517497"/>
            <a:chOff x="2462713" y="1779963"/>
            <a:chExt cx="3130812" cy="1517497"/>
          </a:xfrm>
          <a:noFill/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2462713" y="2711109"/>
              <a:ext cx="3130812" cy="58635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+ResourceFile(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+extracted2txtBy(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extractor:Extractor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2462713" y="1779963"/>
              <a:ext cx="3130812" cy="57748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abatract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</a:t>
              </a:r>
              <a:endPara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2462713" y="2357450"/>
              <a:ext cx="3130812" cy="35365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133537" y="4119877"/>
            <a:ext cx="3806355" cy="1241977"/>
            <a:chOff x="7896225" y="1580106"/>
            <a:chExt cx="3000375" cy="1241977"/>
          </a:xfrm>
          <a:noFill/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7896225" y="2106910"/>
              <a:ext cx="3000375" cy="71517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extracted2txtBy(</a:t>
              </a:r>
              <a:r>
                <a:rPr lang="en-US" altLang="zh-CN" sz="1600" b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extractor:Extractor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16963" y="4119877"/>
            <a:ext cx="3767520" cy="1241977"/>
            <a:chOff x="7896225" y="1580106"/>
            <a:chExt cx="3000375" cy="1241977"/>
          </a:xfrm>
          <a:noFill/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7896225" y="2106908"/>
              <a:ext cx="3000375" cy="715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extracted2txtBy(</a:t>
              </a:r>
              <a:r>
                <a:rPr lang="en-US" altLang="zh-CN" sz="1600" b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extractor:Extractor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3176" y="4119877"/>
            <a:ext cx="3827074" cy="1242699"/>
            <a:chOff x="7896225" y="1580106"/>
            <a:chExt cx="3000375" cy="1242699"/>
          </a:xfrm>
          <a:noFill/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7158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extracted2txtBy(</a:t>
              </a:r>
              <a:r>
                <a:rPr lang="en-US" altLang="zh-CN" sz="1600" b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extractor:Extractor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等腰三角形 20"/>
          <p:cNvSpPr/>
          <p:nvPr/>
        </p:nvSpPr>
        <p:spPr bwMode="auto">
          <a:xfrm>
            <a:off x="4233863" y="3120830"/>
            <a:ext cx="196620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肘形连接符 21"/>
          <p:cNvCxnSpPr>
            <a:stCxn id="19" idx="0"/>
            <a:endCxn id="21" idx="3"/>
          </p:cNvCxnSpPr>
          <p:nvPr/>
        </p:nvCxnSpPr>
        <p:spPr>
          <a:xfrm rot="5400000" flipH="1" flipV="1">
            <a:off x="2908548" y="2696252"/>
            <a:ext cx="811791" cy="20354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0"/>
            <a:endCxn id="21" idx="3"/>
          </p:cNvCxnSpPr>
          <p:nvPr/>
        </p:nvCxnSpPr>
        <p:spPr>
          <a:xfrm rot="16200000" flipV="1">
            <a:off x="6778549" y="861711"/>
            <a:ext cx="811791" cy="57045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5" idx="0"/>
            <a:endCxn id="21" idx="3"/>
          </p:cNvCxnSpPr>
          <p:nvPr/>
        </p:nvCxnSpPr>
        <p:spPr>
          <a:xfrm rot="16200000" flipV="1">
            <a:off x="4860553" y="2779707"/>
            <a:ext cx="811791" cy="18685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993399" y="1603333"/>
            <a:ext cx="4145279" cy="1753526"/>
            <a:chOff x="7858810" y="1779963"/>
            <a:chExt cx="2530516" cy="1753526"/>
          </a:xfrm>
          <a:noFill/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7858810" y="2711432"/>
              <a:ext cx="2530516" cy="82205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 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pptFile:</a:t>
              </a:r>
              <a:r>
                <a:rPr lang="en-US" altLang="zh-CN" sz="1600" b="0" dirty="0" err="1" smtClean="0"/>
                <a:t>PPTFile</a:t>
              </a:r>
              <a:r>
                <a:rPr lang="en-US" altLang="zh-CN" sz="1600" b="0" dirty="0" smtClean="0"/>
                <a:t> 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extract2txt( 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wordFile:</a:t>
              </a:r>
              <a:r>
                <a:rPr lang="en-US" altLang="zh-CN" sz="1600" b="0" dirty="0" err="1" smtClean="0"/>
                <a:t>PdfFile</a:t>
              </a:r>
              <a:r>
                <a:rPr lang="en-US" altLang="zh-CN" sz="1600" b="0" dirty="0" smtClean="0"/>
                <a:t> 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extract2txt( 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pdfFile:</a:t>
              </a:r>
              <a:r>
                <a:rPr lang="en-US" altLang="zh-CN" sz="1600" b="0" dirty="0" err="1" smtClean="0"/>
                <a:t>WordFile</a:t>
              </a:r>
              <a:r>
                <a:rPr lang="en-US" altLang="zh-CN" sz="1600" b="0" dirty="0" smtClean="0"/>
                <a:t> 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858810" y="1779963"/>
              <a:ext cx="2530516" cy="57732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858810" y="2357448"/>
              <a:ext cx="2530516" cy="35398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箭头连接符 28"/>
          <p:cNvCxnSpPr>
            <a:stCxn id="28" idx="1"/>
            <a:endCxn id="8" idx="3"/>
          </p:cNvCxnSpPr>
          <p:nvPr/>
        </p:nvCxnSpPr>
        <p:spPr>
          <a:xfrm flipH="1" flipV="1">
            <a:off x="5264503" y="2357649"/>
            <a:ext cx="728896" cy="161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折角形 32"/>
          <p:cNvSpPr/>
          <p:nvPr/>
        </p:nvSpPr>
        <p:spPr bwMode="auto">
          <a:xfrm>
            <a:off x="646915" y="5581650"/>
            <a:ext cx="8090685" cy="419100"/>
          </a:xfrm>
          <a:prstGeom prst="foldedCorner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extractor.extract2txt(this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); //this</a:t>
            </a:r>
            <a:r>
              <a:rPr lang="zh-CN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表示当前类类型的对象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4102916" y="5095875"/>
            <a:ext cx="109538" cy="119804"/>
          </a:xfrm>
          <a:prstGeom prst="ellips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152900" y="5215679"/>
            <a:ext cx="0" cy="378671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 bwMode="auto">
          <a:xfrm>
            <a:off x="646915" y="2809875"/>
            <a:ext cx="4934735" cy="3109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/>
              <a:t>转换</a:t>
            </a:r>
            <a:r>
              <a:rPr lang="zh-CN" altLang="en-US" dirty="0" smtClean="0"/>
              <a:t>思路后的代码实现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610813"/>
            <a:ext cx="10972800" cy="20621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filePath)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filePath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filePath;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abstract public void </a:t>
            </a:r>
            <a:r>
              <a:rPr lang="en-US" altLang="zh-CN" sz="16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extracted2txtBy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extractor);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3893031"/>
            <a:ext cx="10972800" cy="23521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PPTFile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PPTFile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filePath)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(filePath);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altLang="zh-CN" sz="16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extracted2txtBy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extractor)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extractor.extract2txt(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9750" y="1755733"/>
            <a:ext cx="3384550" cy="1517497"/>
            <a:chOff x="2462713" y="1779963"/>
            <a:chExt cx="3130812" cy="1517497"/>
          </a:xfrm>
          <a:noFill/>
        </p:grpSpPr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2462713" y="2711109"/>
              <a:ext cx="3130812" cy="58635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+ResourceFile(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+extracted2txtBy(</a:t>
              </a:r>
              <a:r>
                <a:rPr lang="en-US" altLang="zh-CN" sz="14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extractor:Extractor</a:t>
              </a:r>
              <a:r>
                <a:rPr lang="en-US" altLang="zh-CN" sz="14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2462713" y="1779963"/>
              <a:ext cx="3130812" cy="57748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abatract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</a:t>
              </a:r>
              <a:endParaRPr lang="en-US" altLang="zh-CN" sz="16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2462713" y="2357450"/>
              <a:ext cx="3130812" cy="35365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159751" y="4383447"/>
            <a:ext cx="3384550" cy="1241977"/>
            <a:chOff x="7896225" y="1580106"/>
            <a:chExt cx="3000375" cy="1241977"/>
          </a:xfrm>
          <a:noFill/>
        </p:grpSpPr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7896225" y="2106908"/>
              <a:ext cx="3000375" cy="715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extracted2txtBy(</a:t>
              </a:r>
              <a:r>
                <a:rPr lang="en-US" altLang="zh-CN" sz="1400" b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extractor:Extractor</a:t>
              </a:r>
              <a:r>
                <a:rPr lang="en-US" altLang="zh-CN" sz="14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等腰三角形 14"/>
          <p:cNvSpPr/>
          <p:nvPr/>
        </p:nvSpPr>
        <p:spPr bwMode="auto">
          <a:xfrm>
            <a:off x="9753715" y="3279149"/>
            <a:ext cx="196620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肘形连接符 15"/>
          <p:cNvCxnSpPr>
            <a:stCxn id="13" idx="0"/>
            <a:endCxn id="15" idx="3"/>
          </p:cNvCxnSpPr>
          <p:nvPr/>
        </p:nvCxnSpPr>
        <p:spPr>
          <a:xfrm flipH="1" flipV="1">
            <a:off x="9852025" y="3466405"/>
            <a:ext cx="1" cy="91704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/>
              <a:t>转换思路后的代码实现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600201"/>
            <a:ext cx="10972800" cy="23261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PdfFile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filePath)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(filePath);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altLang="zh-CN" sz="16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extracted2txtBy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extractor)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extractor.extract2txt(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4055427"/>
            <a:ext cx="10972800" cy="2189798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WordFile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filePath)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(filePath);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altLang="zh-CN" sz="16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extracted2txtBy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extractor)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extractor.extract2txt(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/>
              <a:t>转换思路后的代码实现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600201"/>
            <a:ext cx="10958513" cy="45656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ToolApplication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 extractor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Extractor();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0" lang="zh-CN" altLang="en-US" sz="1600" b="1" i="1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新建一个访问资源的对象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listAllResourceFiles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resourceFile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.extracted2txtBy(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i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i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资源文件主动调用这个资源的访问者</a:t>
            </a:r>
            <a:b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listAllResourceFiles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//...根据后缀(pdf/ppt/word)由工厂方法创建不同的类对象(PdfFile/PPTFile/WordFile)</a:t>
            </a:r>
            <a:b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PdfFile(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“a.pdf”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WordFile(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“b.word”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PPTFile(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“c.ppt”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Extractor</a:t>
            </a:r>
            <a:r>
              <a:rPr lang="zh-CN" altLang="en-US" sz="1600" b="1" i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类的代码没有变化，不再贴其代码</a:t>
            </a:r>
            <a:endParaRPr kumimoji="0" lang="zh-CN" altLang="zh-CN" sz="2400" b="1" i="1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9600" y="3026772"/>
            <a:ext cx="10972800" cy="285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5313" y="2286544"/>
            <a:ext cx="10972800" cy="285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/>
              <a:t>转换思路后的代码实现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既然各 </a:t>
            </a:r>
            <a:r>
              <a:rPr lang="en-US" altLang="zh-CN" dirty="0" err="1" smtClean="0"/>
              <a:t>ResourceFile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的子类中 </a:t>
            </a:r>
            <a:r>
              <a:rPr lang="en-US" altLang="zh-CN" dirty="0" smtClean="0"/>
              <a:t>extracted2txt() </a:t>
            </a:r>
            <a:r>
              <a:rPr lang="zh-CN" altLang="en-US" dirty="0" smtClean="0"/>
              <a:t>代码完全</a:t>
            </a:r>
            <a:r>
              <a:rPr lang="zh-CN" altLang="en-US" dirty="0"/>
              <a:t>一样，</a:t>
            </a:r>
            <a:r>
              <a:rPr lang="zh-CN" altLang="en-US" dirty="0" smtClean="0"/>
              <a:t>能否直接</a:t>
            </a:r>
            <a:r>
              <a:rPr lang="zh-CN" altLang="en-US" dirty="0"/>
              <a:t>在超类</a:t>
            </a:r>
            <a:r>
              <a:rPr lang="zh-CN" altLang="en-US" dirty="0" smtClean="0"/>
              <a:t>实现该方法，子类直接继承，能不能</a:t>
            </a:r>
            <a:r>
              <a:rPr lang="zh-CN" altLang="en-US" dirty="0"/>
              <a:t>行？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621382"/>
            <a:ext cx="9202080" cy="354446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751887" y="2550348"/>
            <a:ext cx="2830513" cy="2062103"/>
          </a:xfrm>
          <a:prstGeom prst="rect">
            <a:avLst/>
          </a:prstGeom>
          <a:ln w="12700"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不行。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extract2txt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方法中并没有超类类型的对象作为入参的重载方法。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该方法使用时的入参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只能代表所在类的对象。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74700" y="3581400"/>
            <a:ext cx="3911600" cy="3429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添加新功能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262743" y="1374347"/>
            <a:ext cx="3775335" cy="1562618"/>
            <a:chOff x="2462713" y="1899317"/>
            <a:chExt cx="3130812" cy="1562618"/>
          </a:xfrm>
          <a:noFill/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2462713" y="2648389"/>
              <a:ext cx="3130812" cy="81354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+ResourceFile(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i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+extracted2txtBy(</a:t>
              </a:r>
              <a:r>
                <a:rPr lang="en-US" altLang="zh-CN" sz="1400" b="0" i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extractor:Extractor</a:t>
              </a:r>
              <a:r>
                <a:rPr lang="en-US" altLang="zh-CN" sz="1400" b="0" i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+compressedBy(</a:t>
              </a:r>
              <a:r>
                <a:rPr lang="en-US" altLang="zh-CN" sz="14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compressor:Compressor</a:t>
              </a:r>
              <a:r>
                <a:rPr lang="en-US" altLang="zh-CN" sz="14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2462713" y="1899317"/>
              <a:ext cx="3130812" cy="4544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abatract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</a:t>
              </a:r>
              <a:endParaRPr lang="en-US" altLang="zh-CN" sz="16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29637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246746" y="4799145"/>
            <a:ext cx="3797206" cy="1241977"/>
            <a:chOff x="7896225" y="1580106"/>
            <a:chExt cx="3000375" cy="1241977"/>
          </a:xfrm>
          <a:noFill/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7896225" y="2106910"/>
              <a:ext cx="3000375" cy="71517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extracted2txtBy(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extractor:Extractor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+compressedBy(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compressor:Compressor</a:t>
              </a:r>
              <a:r>
                <a:rPr lang="en-US" altLang="zh-CN" sz="14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90837" y="4799145"/>
            <a:ext cx="3816845" cy="1241977"/>
            <a:chOff x="7896225" y="1580106"/>
            <a:chExt cx="3000375" cy="1241977"/>
          </a:xfrm>
          <a:noFill/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7896225" y="2106908"/>
              <a:ext cx="3000375" cy="715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extracted2txtBy(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extractor:Extractor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+compressedBy(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compressor:Compressor</a:t>
              </a:r>
              <a:r>
                <a:rPr lang="en-US" altLang="zh-CN" sz="14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61557" y="4799145"/>
            <a:ext cx="3722568" cy="1242699"/>
            <a:chOff x="7896225" y="1580106"/>
            <a:chExt cx="3000375" cy="1242699"/>
          </a:xfrm>
          <a:noFill/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7158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extracted2txtBy(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extractor:Extractor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+compressedBy(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compressor:Compressor</a:t>
              </a:r>
              <a:r>
                <a:rPr lang="en-US" altLang="zh-CN" sz="14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等腰三角形 20"/>
          <p:cNvSpPr/>
          <p:nvPr/>
        </p:nvSpPr>
        <p:spPr bwMode="auto">
          <a:xfrm>
            <a:off x="2701153" y="2949745"/>
            <a:ext cx="196620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肘形连接符 21"/>
          <p:cNvCxnSpPr>
            <a:stCxn id="19" idx="0"/>
            <a:endCxn id="21" idx="3"/>
          </p:cNvCxnSpPr>
          <p:nvPr/>
        </p:nvCxnSpPr>
        <p:spPr>
          <a:xfrm rot="5400000" flipH="1" flipV="1">
            <a:off x="1730080" y="3729762"/>
            <a:ext cx="1662144" cy="476622"/>
          </a:xfrm>
          <a:prstGeom prst="bentConnector3">
            <a:avLst>
              <a:gd name="adj1" fmla="val 2483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0"/>
            <a:endCxn id="21" idx="3"/>
          </p:cNvCxnSpPr>
          <p:nvPr/>
        </p:nvCxnSpPr>
        <p:spPr>
          <a:xfrm rot="16200000" flipV="1">
            <a:off x="5641334" y="295130"/>
            <a:ext cx="1662144" cy="7345886"/>
          </a:xfrm>
          <a:prstGeom prst="bentConnector3">
            <a:avLst>
              <a:gd name="adj1" fmla="val 2485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5" idx="0"/>
            <a:endCxn id="21" idx="3"/>
          </p:cNvCxnSpPr>
          <p:nvPr/>
        </p:nvCxnSpPr>
        <p:spPr>
          <a:xfrm rot="16200000" flipV="1">
            <a:off x="3668290" y="2268174"/>
            <a:ext cx="1662144" cy="3399797"/>
          </a:xfrm>
          <a:prstGeom prst="bentConnector3">
            <a:avLst>
              <a:gd name="adj1" fmla="val 2485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766975" y="2401956"/>
            <a:ext cx="3263813" cy="1424567"/>
            <a:chOff x="7858810" y="1899318"/>
            <a:chExt cx="2530516" cy="1424567"/>
          </a:xfrm>
          <a:solidFill>
            <a:schemeClr val="bg1"/>
          </a:solidFill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7858810" y="2659179"/>
              <a:ext cx="2530516" cy="66470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 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pptFile:</a:t>
              </a:r>
              <a:r>
                <a:rPr lang="en-US" altLang="zh-CN" sz="1400" b="0" dirty="0" err="1" smtClean="0">
                  <a:solidFill>
                    <a:srgbClr val="000000"/>
                  </a:solidFill>
                </a:rPr>
                <a:t>PPTFile</a:t>
              </a:r>
              <a:r>
                <a:rPr lang="en-US" altLang="zh-CN" sz="1400" b="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extract2txt( 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wordFile:</a:t>
              </a:r>
              <a:r>
                <a:rPr lang="en-US" altLang="zh-CN" sz="1400" b="0" dirty="0" err="1" smtClean="0">
                  <a:solidFill>
                    <a:srgbClr val="000000"/>
                  </a:solidFill>
                </a:rPr>
                <a:t>PdfFile</a:t>
              </a:r>
              <a:r>
                <a:rPr lang="en-US" altLang="zh-CN" sz="1400" b="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extract2txt( 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pdfFile:</a:t>
              </a:r>
              <a:r>
                <a:rPr lang="en-US" altLang="zh-CN" sz="1400" b="0" dirty="0" err="1" smtClean="0">
                  <a:solidFill>
                    <a:srgbClr val="000000"/>
                  </a:solidFill>
                </a:rPr>
                <a:t>WordFile</a:t>
              </a:r>
              <a:r>
                <a:rPr lang="en-US" altLang="zh-CN" sz="1400" b="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29285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766975" y="684761"/>
            <a:ext cx="3263813" cy="1424567"/>
            <a:chOff x="7858810" y="1899318"/>
            <a:chExt cx="2530516" cy="1424567"/>
          </a:xfrm>
        </p:grpSpPr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7858810" y="2659179"/>
              <a:ext cx="2530516" cy="66470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+compress( 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pptFile:</a:t>
              </a:r>
              <a:r>
                <a:rPr lang="en-US" altLang="zh-CN" sz="1400" b="0" dirty="0" err="1" smtClean="0">
                  <a:solidFill>
                    <a:srgbClr val="000000"/>
                  </a:solidFill>
                </a:rPr>
                <a:t>PPTFile</a:t>
              </a:r>
              <a:r>
                <a:rPr lang="en-US" altLang="zh-CN" sz="1400" b="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+compress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wordFile:</a:t>
              </a:r>
              <a:r>
                <a:rPr lang="en-US" altLang="zh-CN" sz="1400" b="0" dirty="0" err="1" smtClean="0">
                  <a:solidFill>
                    <a:srgbClr val="000000"/>
                  </a:solidFill>
                </a:rPr>
                <a:t>PdfFile</a:t>
              </a:r>
              <a:r>
                <a:rPr lang="en-US" altLang="zh-CN" sz="1400" b="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+compress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en-US" altLang="zh-CN" sz="14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pdfFile:</a:t>
              </a:r>
              <a:r>
                <a:rPr lang="en-US" altLang="zh-CN" sz="1400" b="0" dirty="0" err="1" smtClean="0">
                  <a:solidFill>
                    <a:srgbClr val="000000"/>
                  </a:solidFill>
                </a:rPr>
                <a:t>WordFile</a:t>
              </a:r>
              <a:r>
                <a:rPr lang="en-US" altLang="zh-CN" sz="1400" b="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Compressor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29285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0" name="肘形连接符 49"/>
          <p:cNvCxnSpPr>
            <a:stCxn id="38" idx="1"/>
            <a:endCxn id="7" idx="3"/>
          </p:cNvCxnSpPr>
          <p:nvPr/>
        </p:nvCxnSpPr>
        <p:spPr>
          <a:xfrm rot="10800000" flipV="1">
            <a:off x="5038079" y="1289157"/>
            <a:ext cx="728897" cy="312417"/>
          </a:xfrm>
          <a:prstGeom prst="bentConnector3">
            <a:avLst/>
          </a:prstGeom>
          <a:ln w="1905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28" idx="1"/>
            <a:endCxn id="6" idx="3"/>
          </p:cNvCxnSpPr>
          <p:nvPr/>
        </p:nvCxnSpPr>
        <p:spPr>
          <a:xfrm rot="10800000">
            <a:off x="5038079" y="2530193"/>
            <a:ext cx="728897" cy="476161"/>
          </a:xfrm>
          <a:prstGeom prst="bentConnector3">
            <a:avLst/>
          </a:prstGeom>
          <a:ln w="1905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添加新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添加新的功能类 </a:t>
            </a:r>
            <a:r>
              <a:rPr lang="en-US" altLang="zh-CN" dirty="0" smtClean="0"/>
              <a:t>Compressor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8487" y="2229292"/>
            <a:ext cx="10995025" cy="3539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Compressor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compress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PPTFile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pptFile){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"Compress PPT."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compress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pdfFile){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"Compress PDF."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compress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wordFile){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"Compress WORD."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添加新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5313" y="1614130"/>
            <a:ext cx="10972800" cy="18158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filePath)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filePath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filePath;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extracted2txtBy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extractor);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compressedBy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Compressor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compressor);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5313" y="3510616"/>
            <a:ext cx="10987087" cy="289310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PdfFile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PdfFile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filePath)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(filePath);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extracted2txtBy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extractor)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extractor.extract2txt(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compressedBy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Compressor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compressor)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compressor.compress(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0076" y="2947314"/>
            <a:ext cx="10972800" cy="2857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0076" y="5340426"/>
            <a:ext cx="10972800" cy="82542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添加新功能</a:t>
            </a:r>
            <a:r>
              <a:rPr lang="en-US" altLang="zh-CN" dirty="0"/>
              <a:t>-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592263"/>
            <a:ext cx="10995025" cy="483209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ToolApplication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 extractor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Extractor();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listAllResourceFiles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resourceFile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.extracted2txtBy(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Compressor compressor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Compressor();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resourceFile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.compressedBy(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compressor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listAllResourceFiles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根据后缀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(pdf/ppt/word)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由工厂方法创建不同的类对象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(PdfFile/PPTFile/WordFile)</a:t>
            </a:r>
            <a:b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PdfFile(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"a.pdf"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WordFile(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"b.word"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PPTFile(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"c.ppt"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09600" y="3311601"/>
            <a:ext cx="10972800" cy="91749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添加新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代码还</a:t>
            </a:r>
            <a:r>
              <a:rPr lang="zh-CN" altLang="en-US" dirty="0" smtClean="0"/>
              <a:t>存在问题</a:t>
            </a:r>
            <a:r>
              <a:rPr lang="zh-CN" altLang="en-US" dirty="0"/>
              <a:t>，</a:t>
            </a:r>
            <a:r>
              <a:rPr lang="zh-CN" altLang="en-US" dirty="0" smtClean="0"/>
              <a:t>添加新</a:t>
            </a:r>
            <a:r>
              <a:rPr lang="zh-CN" altLang="en-US" dirty="0"/>
              <a:t>的业务，</a:t>
            </a:r>
            <a:r>
              <a:rPr lang="zh-CN" altLang="en-US" dirty="0">
                <a:solidFill>
                  <a:srgbClr val="0000FF"/>
                </a:solidFill>
              </a:rPr>
              <a:t>还是需要修改每个资源文件类</a:t>
            </a:r>
            <a:r>
              <a:rPr lang="zh-CN" altLang="en-US" dirty="0"/>
              <a:t>，违反了</a:t>
            </a:r>
            <a:r>
              <a:rPr lang="zh-CN" altLang="en-US" dirty="0" smtClean="0"/>
              <a:t>开闭原则。</a:t>
            </a:r>
            <a:endParaRPr lang="en-US" altLang="zh-CN" dirty="0" smtClean="0"/>
          </a:p>
          <a:p>
            <a:r>
              <a:rPr lang="zh-CN" altLang="en-US" dirty="0" smtClean="0"/>
              <a:t>分析添加新功能时的类设计：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需求描述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400"/>
              </a:spcBef>
            </a:pPr>
            <a:r>
              <a:rPr lang="zh-CN" altLang="en-US" dirty="0"/>
              <a:t>假设我们从网站上爬取了很多资源文件，它们的格式有三种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algn="just">
              <a:spcBef>
                <a:spcPts val="400"/>
              </a:spcBef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lvl="1" algn="just">
              <a:spcBef>
                <a:spcPts val="400"/>
              </a:spcBef>
            </a:pPr>
            <a:endParaRPr lang="en-US" altLang="zh-CN" dirty="0">
              <a:solidFill>
                <a:srgbClr val="0000FF"/>
              </a:solidFill>
            </a:endParaRPr>
          </a:p>
          <a:p>
            <a:pPr lvl="1" algn="just">
              <a:spcBef>
                <a:spcPts val="400"/>
              </a:spcBef>
            </a:pPr>
            <a:endParaRPr lang="en-US" altLang="zh-CN" dirty="0">
              <a:solidFill>
                <a:srgbClr val="0000FF"/>
              </a:solidFill>
            </a:endParaRPr>
          </a:p>
          <a:p>
            <a:pPr lvl="1" algn="just">
              <a:spcBef>
                <a:spcPts val="400"/>
              </a:spcBef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lvl="1" algn="just">
              <a:spcBef>
                <a:spcPts val="400"/>
              </a:spcBef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lvl="1" algn="just">
              <a:spcBef>
                <a:spcPts val="400"/>
              </a:spcBef>
            </a:pPr>
            <a:endParaRPr lang="en-US" altLang="zh-CN" dirty="0">
              <a:solidFill>
                <a:srgbClr val="0000FF"/>
              </a:solidFill>
            </a:endParaRPr>
          </a:p>
          <a:p>
            <a:pPr lvl="1" algn="just">
              <a:spcBef>
                <a:spcPts val="400"/>
              </a:spcBef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algn="just">
              <a:spcBef>
                <a:spcPts val="400"/>
              </a:spcBef>
            </a:pPr>
            <a:r>
              <a:rPr lang="zh-CN" altLang="en-US" dirty="0" smtClean="0"/>
              <a:t>开发</a:t>
            </a:r>
            <a:r>
              <a:rPr lang="zh-CN" altLang="en-US" dirty="0"/>
              <a:t>一个</a:t>
            </a:r>
            <a:r>
              <a:rPr lang="zh-CN" altLang="en-US" dirty="0" smtClean="0"/>
              <a:t>工具处理这些资源文件</a:t>
            </a:r>
            <a:r>
              <a:rPr lang="zh-CN" altLang="en-US" dirty="0"/>
              <a:t>，</a:t>
            </a:r>
            <a:r>
              <a:rPr lang="zh-CN" altLang="en-US" dirty="0" smtClean="0"/>
              <a:t>其中</a:t>
            </a:r>
            <a:r>
              <a:rPr lang="zh-CN" altLang="en-US" dirty="0"/>
              <a:t>一个功能</a:t>
            </a:r>
            <a:r>
              <a:rPr lang="zh-CN" altLang="en-US" dirty="0" smtClean="0"/>
              <a:t>是：把三种格式文件</a:t>
            </a:r>
            <a:r>
              <a:rPr lang="zh-CN" altLang="en-US" dirty="0"/>
              <a:t>中</a:t>
            </a:r>
            <a:r>
              <a:rPr lang="zh-CN" altLang="en-US" dirty="0" smtClean="0"/>
              <a:t>的文本</a:t>
            </a:r>
            <a:r>
              <a:rPr lang="zh-CN" altLang="en-US" dirty="0"/>
              <a:t>内容抽取出来放到 </a:t>
            </a:r>
            <a:r>
              <a:rPr lang="en-US" altLang="zh-CN" dirty="0" smtClean="0">
                <a:solidFill>
                  <a:srgbClr val="0000FF"/>
                </a:solidFill>
              </a:rPr>
              <a:t>.txt </a:t>
            </a:r>
            <a:r>
              <a:rPr lang="zh-CN" altLang="en-US" dirty="0"/>
              <a:t>文件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r="25096" b="50622"/>
          <a:stretch>
            <a:fillRect/>
          </a:stretch>
        </p:blipFill>
        <p:spPr>
          <a:xfrm>
            <a:off x="6724761" y="2769036"/>
            <a:ext cx="3760359" cy="15744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9266" r="10671"/>
          <a:stretch>
            <a:fillRect/>
          </a:stretch>
        </p:blipFill>
        <p:spPr>
          <a:xfrm>
            <a:off x="1969064" y="2241580"/>
            <a:ext cx="3658417" cy="2629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262743" y="1374347"/>
            <a:ext cx="3775335" cy="1562618"/>
            <a:chOff x="2462713" y="1899317"/>
            <a:chExt cx="3130812" cy="1562618"/>
          </a:xfrm>
          <a:noFill/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2462713" y="2648389"/>
              <a:ext cx="3130812" cy="81354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+ResourceFile(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+extracted2txtBy(</a:t>
              </a:r>
              <a:r>
                <a:rPr lang="en-US" altLang="zh-CN" sz="1400" b="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extractor:Extractor</a:t>
              </a:r>
              <a:r>
                <a:rPr lang="en-US" altLang="zh-CN" sz="14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+compressedBy(</a:t>
              </a:r>
              <a:r>
                <a:rPr lang="en-US" altLang="zh-CN" sz="1400" b="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compressor:Compressor</a:t>
              </a:r>
              <a:r>
                <a:rPr lang="en-US" altLang="zh-CN" sz="14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2462713" y="1899317"/>
              <a:ext cx="3130812" cy="4544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abatract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</a:t>
              </a:r>
              <a:endParaRPr lang="en-US" altLang="zh-CN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29637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246746" y="4799145"/>
            <a:ext cx="3797206" cy="1241977"/>
            <a:chOff x="7896225" y="1580106"/>
            <a:chExt cx="3000375" cy="1241977"/>
          </a:xfrm>
          <a:noFill/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7896225" y="2106910"/>
              <a:ext cx="3000375" cy="71517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extracted2txtBy(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extractor:Extractor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+compressedBy(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compressor:Compressor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90837" y="4799145"/>
            <a:ext cx="3816845" cy="1241977"/>
            <a:chOff x="7896225" y="1580106"/>
            <a:chExt cx="3000375" cy="1241977"/>
          </a:xfrm>
          <a:noFill/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7896225" y="2106908"/>
              <a:ext cx="3000375" cy="715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extracted2txtBy(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extractor:Extractor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+compressedBy(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compressor:Compressor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61557" y="4799145"/>
            <a:ext cx="3722568" cy="1242699"/>
            <a:chOff x="7896225" y="1580106"/>
            <a:chExt cx="3000375" cy="1242699"/>
          </a:xfrm>
          <a:noFill/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7158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extracted2txtBy(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extractor:Extractor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+compressedBy(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compressor:Compressor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等腰三角形 20"/>
          <p:cNvSpPr/>
          <p:nvPr/>
        </p:nvSpPr>
        <p:spPr bwMode="auto">
          <a:xfrm>
            <a:off x="2701153" y="2949745"/>
            <a:ext cx="196620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22" name="肘形连接符 21"/>
          <p:cNvCxnSpPr>
            <a:stCxn id="19" idx="0"/>
            <a:endCxn id="21" idx="3"/>
          </p:cNvCxnSpPr>
          <p:nvPr/>
        </p:nvCxnSpPr>
        <p:spPr>
          <a:xfrm rot="5400000" flipH="1" flipV="1">
            <a:off x="1730080" y="3729762"/>
            <a:ext cx="1662144" cy="476622"/>
          </a:xfrm>
          <a:prstGeom prst="bentConnector3">
            <a:avLst>
              <a:gd name="adj1" fmla="val 2483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0"/>
            <a:endCxn id="21" idx="3"/>
          </p:cNvCxnSpPr>
          <p:nvPr/>
        </p:nvCxnSpPr>
        <p:spPr>
          <a:xfrm rot="16200000" flipV="1">
            <a:off x="5641334" y="295130"/>
            <a:ext cx="1662144" cy="7345886"/>
          </a:xfrm>
          <a:prstGeom prst="bentConnector3">
            <a:avLst>
              <a:gd name="adj1" fmla="val 2485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5" idx="0"/>
            <a:endCxn id="21" idx="3"/>
          </p:cNvCxnSpPr>
          <p:nvPr/>
        </p:nvCxnSpPr>
        <p:spPr>
          <a:xfrm rot="16200000" flipV="1">
            <a:off x="3668290" y="2268174"/>
            <a:ext cx="1662144" cy="3399797"/>
          </a:xfrm>
          <a:prstGeom prst="bentConnector3">
            <a:avLst>
              <a:gd name="adj1" fmla="val 2485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766975" y="2401956"/>
            <a:ext cx="3263813" cy="1424567"/>
            <a:chOff x="7858810" y="1899318"/>
            <a:chExt cx="2530516" cy="1424567"/>
          </a:xfrm>
          <a:noFill/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7858810" y="2659179"/>
              <a:ext cx="2530516" cy="66470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 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pptFile:</a:t>
              </a:r>
              <a:r>
                <a:rPr lang="en-US" altLang="zh-CN" sz="1400" b="0" dirty="0" err="1" smtClean="0"/>
                <a:t>PPTFile</a:t>
              </a:r>
              <a:r>
                <a:rPr lang="en-US" altLang="zh-CN" sz="1400" b="0" dirty="0" smtClean="0"/>
                <a:t> 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extract2txt( 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wordFile:</a:t>
              </a:r>
              <a:r>
                <a:rPr lang="en-US" altLang="zh-CN" sz="1400" b="0" dirty="0" err="1" smtClean="0"/>
                <a:t>PdfFile</a:t>
              </a:r>
              <a:r>
                <a:rPr lang="en-US" altLang="zh-CN" sz="1400" b="0" dirty="0" smtClean="0"/>
                <a:t> 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extract2txt( 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pdfFile:</a:t>
              </a:r>
              <a:r>
                <a:rPr lang="en-US" altLang="zh-CN" sz="1400" b="0" dirty="0" err="1" smtClean="0"/>
                <a:t>WordFile</a:t>
              </a:r>
              <a:r>
                <a:rPr lang="en-US" altLang="zh-CN" sz="1400" b="0" dirty="0" smtClean="0"/>
                <a:t> 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29285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766975" y="684761"/>
            <a:ext cx="3263813" cy="1424567"/>
            <a:chOff x="7858810" y="1899318"/>
            <a:chExt cx="2530516" cy="1424567"/>
          </a:xfrm>
          <a:noFill/>
        </p:grpSpPr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7858810" y="2659179"/>
              <a:ext cx="2530516" cy="66470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+compress( 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pptFile:</a:t>
              </a:r>
              <a:r>
                <a:rPr lang="en-US" altLang="zh-CN" sz="1400" b="0" dirty="0" err="1" smtClean="0"/>
                <a:t>PPTFile</a:t>
              </a:r>
              <a:r>
                <a:rPr lang="en-US" altLang="zh-CN" sz="1400" b="0" dirty="0" smtClean="0"/>
                <a:t> 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+compress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wordFile:</a:t>
              </a:r>
              <a:r>
                <a:rPr lang="en-US" altLang="zh-CN" sz="1400" b="0" dirty="0" err="1" smtClean="0"/>
                <a:t>PdfFile</a:t>
              </a:r>
              <a:r>
                <a:rPr lang="en-US" altLang="zh-CN" sz="1400" b="0" dirty="0" smtClean="0"/>
                <a:t> 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+compress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pdfFile:</a:t>
              </a:r>
              <a:r>
                <a:rPr lang="en-US" altLang="zh-CN" sz="1400" b="0" dirty="0" err="1" smtClean="0"/>
                <a:t>WordFile</a:t>
              </a:r>
              <a:r>
                <a:rPr lang="en-US" altLang="zh-CN" sz="1400" b="0" dirty="0" smtClean="0"/>
                <a:t> 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Compressor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29285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0" name="肘形连接符 49"/>
          <p:cNvCxnSpPr>
            <a:stCxn id="38" idx="1"/>
            <a:endCxn id="7" idx="3"/>
          </p:cNvCxnSpPr>
          <p:nvPr/>
        </p:nvCxnSpPr>
        <p:spPr>
          <a:xfrm rot="10800000" flipV="1">
            <a:off x="5038079" y="1289157"/>
            <a:ext cx="728897" cy="31241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28" idx="1"/>
            <a:endCxn id="6" idx="3"/>
          </p:cNvCxnSpPr>
          <p:nvPr/>
        </p:nvCxnSpPr>
        <p:spPr>
          <a:xfrm rot="10800000">
            <a:off x="5038079" y="2530193"/>
            <a:ext cx="728897" cy="476161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 bwMode="auto">
          <a:xfrm>
            <a:off x="5524501" y="419099"/>
            <a:ext cx="3829050" cy="366487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40067" y="240687"/>
            <a:ext cx="2447131" cy="1077218"/>
          </a:xfrm>
          <a:prstGeom prst="rect">
            <a:avLst/>
          </a:prstGeom>
          <a:solidFill>
            <a:srgbClr val="CCFFFF"/>
          </a:solidFill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此部分是具体类，是否能够抽象出一个共同的接口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Vistor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，从而面向接口编程？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440067" y="1458091"/>
            <a:ext cx="2447131" cy="1323439"/>
          </a:xfrm>
          <a:prstGeom prst="rect">
            <a:avLst/>
          </a:prstGeom>
          <a:solidFill>
            <a:srgbClr val="CCFFFF"/>
          </a:solidFill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什么业务处理，由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Visitor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的具体的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类决定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Extractor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负责抽取文本内容，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Compressor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87375" y="2419790"/>
            <a:ext cx="4614363" cy="517175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7374" y="240687"/>
            <a:ext cx="4614363" cy="830997"/>
          </a:xfrm>
          <a:prstGeom prst="rect">
            <a:avLst/>
          </a:prstGeom>
          <a:solidFill>
            <a:srgbClr val="CCFFCC"/>
          </a:solidFill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资源类中，抽取文本和压缩是否必须是两个方法？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能否做一个更通用的方法，让客户端决定具体做什么？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34391" y="3188582"/>
            <a:ext cx="2452807" cy="1077218"/>
          </a:xfrm>
          <a:prstGeom prst="rect">
            <a:avLst/>
          </a:prstGeom>
          <a:solidFill>
            <a:srgbClr val="CCFFFF"/>
          </a:solidFill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方法叫什么并不重要，重要的是方法的内容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。因此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，是否可以将方法名统一起来？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7375" y="2977490"/>
            <a:ext cx="4614363" cy="1200329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</a:rPr>
              <a:t>extracted2txtBy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Extractor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extractor)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extractor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.extract2txt(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</a:rPr>
              <a:t>compressedBy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Compressor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compressor)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compressor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.compress(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40" grpId="0" animBg="1"/>
      <p:bldP spid="41" grpId="0" animBg="1"/>
      <p:bldP spid="42" grpId="0" animBg="1"/>
      <p:bldP spid="3" grpId="0" animBg="1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042478" y="3179855"/>
            <a:ext cx="3192145" cy="1479157"/>
            <a:chOff x="2462713" y="1899317"/>
            <a:chExt cx="3130812" cy="1479157"/>
          </a:xfrm>
          <a:noFill/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2462713" y="2648389"/>
              <a:ext cx="3130812" cy="7300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+ResourceFile(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vistor:Vistor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2462713" y="1899317"/>
              <a:ext cx="3130812" cy="4544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abatract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</a:t>
              </a:r>
              <a:endPara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29637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56618" y="5208071"/>
            <a:ext cx="2821721" cy="1241977"/>
            <a:chOff x="7896225" y="1580106"/>
            <a:chExt cx="3000375" cy="1241977"/>
          </a:xfrm>
          <a:noFill/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7896225" y="2106910"/>
              <a:ext cx="3000375" cy="71517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vistor:Vistor</a:t>
              </a: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4576" y="5208071"/>
            <a:ext cx="2821703" cy="1241977"/>
            <a:chOff x="7896225" y="1580106"/>
            <a:chExt cx="3000375" cy="1241977"/>
          </a:xfrm>
          <a:noFill/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7896225" y="2106908"/>
              <a:ext cx="3000375" cy="715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vistor:Vistor</a:t>
              </a: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49736" y="5208071"/>
            <a:ext cx="2774814" cy="1242699"/>
            <a:chOff x="7896225" y="1580106"/>
            <a:chExt cx="3000375" cy="1242699"/>
          </a:xfrm>
          <a:noFill/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7158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vistor:Vistor</a:t>
              </a: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400024" y="3233388"/>
            <a:ext cx="2806700" cy="1418217"/>
            <a:chOff x="7858810" y="1899318"/>
            <a:chExt cx="2530516" cy="1418217"/>
          </a:xfrm>
          <a:noFill/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7858810" y="2652829"/>
              <a:ext cx="2530516" cy="66470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pdfFile:PdfFile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pptFile:PPTFile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wordFile:WordFile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29285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275726" y="3233388"/>
            <a:ext cx="2748280" cy="1418217"/>
            <a:chOff x="7858810" y="1899318"/>
            <a:chExt cx="2530516" cy="1418217"/>
          </a:xfrm>
          <a:noFill/>
        </p:grpSpPr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7858810" y="2652829"/>
              <a:ext cx="2530516" cy="66470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pdfFile:PdfFile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pptFile:PPTFile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wordFile:WordFile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Compressor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29285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635113" y="1215969"/>
            <a:ext cx="3067586" cy="1562618"/>
            <a:chOff x="2462713" y="1899317"/>
            <a:chExt cx="3130812" cy="1562618"/>
          </a:xfrm>
          <a:noFill/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2462713" y="2648389"/>
              <a:ext cx="3130812" cy="81354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pdfFile:PdfFile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visit(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pptFile:PPTFile</a:t>
              </a:r>
              <a:r>
                <a:rPr lang="en-US" altLang="zh-CN" sz="16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visit(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wordFile:WordFile</a:t>
              </a:r>
              <a:r>
                <a:rPr lang="en-US" altLang="zh-CN" sz="16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27"/>
            <p:cNvSpPr txBox="1">
              <a:spLocks noChangeArrowheads="1"/>
            </p:cNvSpPr>
            <p:nvPr/>
          </p:nvSpPr>
          <p:spPr bwMode="auto">
            <a:xfrm>
              <a:off x="2462713" y="1899317"/>
              <a:ext cx="3130812" cy="4544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Visitor</a:t>
              </a:r>
              <a:endPara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29637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等腰三角形 1"/>
          <p:cNvSpPr/>
          <p:nvPr/>
        </p:nvSpPr>
        <p:spPr bwMode="auto">
          <a:xfrm>
            <a:off x="9054564" y="2791889"/>
            <a:ext cx="228683" cy="221594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等腰三角形 50"/>
          <p:cNvSpPr/>
          <p:nvPr/>
        </p:nvSpPr>
        <p:spPr bwMode="auto">
          <a:xfrm>
            <a:off x="3524208" y="4659012"/>
            <a:ext cx="228683" cy="221594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3" name="肘形连接符 52"/>
          <p:cNvCxnSpPr>
            <a:stCxn id="27" idx="0"/>
            <a:endCxn id="2" idx="3"/>
          </p:cNvCxnSpPr>
          <p:nvPr/>
        </p:nvCxnSpPr>
        <p:spPr>
          <a:xfrm rot="5400000" flipH="1" flipV="1">
            <a:off x="8376188" y="2440670"/>
            <a:ext cx="219905" cy="1365532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7" idx="0"/>
            <a:endCxn id="2" idx="3"/>
          </p:cNvCxnSpPr>
          <p:nvPr/>
        </p:nvCxnSpPr>
        <p:spPr>
          <a:xfrm rot="16200000" flipV="1">
            <a:off x="9799434" y="2382956"/>
            <a:ext cx="219905" cy="1480960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5" idx="0"/>
            <a:endCxn id="51" idx="3"/>
          </p:cNvCxnSpPr>
          <p:nvPr/>
        </p:nvCxnSpPr>
        <p:spPr>
          <a:xfrm rot="5400000" flipH="1" flipV="1">
            <a:off x="2503257" y="4072778"/>
            <a:ext cx="327465" cy="19431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19" idx="0"/>
            <a:endCxn id="51" idx="3"/>
          </p:cNvCxnSpPr>
          <p:nvPr/>
        </p:nvCxnSpPr>
        <p:spPr>
          <a:xfrm rot="16200000" flipV="1">
            <a:off x="3924115" y="4595042"/>
            <a:ext cx="327465" cy="8985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11" idx="0"/>
            <a:endCxn id="51" idx="3"/>
          </p:cNvCxnSpPr>
          <p:nvPr/>
        </p:nvCxnSpPr>
        <p:spPr>
          <a:xfrm rot="16200000" flipV="1">
            <a:off x="5339283" y="3179874"/>
            <a:ext cx="327465" cy="37289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2042478" y="1867538"/>
            <a:ext cx="3192145" cy="982405"/>
            <a:chOff x="2462711" y="1899317"/>
            <a:chExt cx="3130814" cy="982405"/>
          </a:xfrm>
          <a:noFill/>
        </p:grpSpPr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2462711" y="2513996"/>
              <a:ext cx="3130812" cy="3677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main(</a:t>
              </a:r>
              <a:r>
                <a:rPr lang="en-US" altLang="zh-CN" sz="1600" b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args:String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[])</a:t>
              </a:r>
              <a:endParaRPr lang="en-US" altLang="zh-CN" sz="16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 Box 27"/>
            <p:cNvSpPr txBox="1">
              <a:spLocks noChangeArrowheads="1"/>
            </p:cNvSpPr>
            <p:nvPr/>
          </p:nvSpPr>
          <p:spPr bwMode="auto">
            <a:xfrm>
              <a:off x="2462713" y="1899317"/>
              <a:ext cx="3130812" cy="4544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箭头连接符 22"/>
          <p:cNvCxnSpPr>
            <a:stCxn id="72" idx="2"/>
            <a:endCxn id="7" idx="0"/>
          </p:cNvCxnSpPr>
          <p:nvPr/>
        </p:nvCxnSpPr>
        <p:spPr>
          <a:xfrm>
            <a:off x="3638550" y="2849943"/>
            <a:ext cx="1" cy="329912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4" idx="3"/>
          </p:cNvCxnSpPr>
          <p:nvPr/>
        </p:nvCxnSpPr>
        <p:spPr>
          <a:xfrm flipV="1">
            <a:off x="5234623" y="2393950"/>
            <a:ext cx="2400490" cy="846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587375" y="114791"/>
            <a:ext cx="5032375" cy="95410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Visitor extractor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Extractor();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resourceFile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.accept(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25257" y="114791"/>
            <a:ext cx="5742855" cy="954107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Visitor compressor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Compressor();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ResourceFile resourceFile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resourceFiles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resourceFile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.accept(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compressor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7375" y="1286410"/>
            <a:ext cx="6954248" cy="338554"/>
          </a:xfrm>
          <a:prstGeom prst="rect">
            <a:avLst/>
          </a:prstGeom>
          <a:solidFill>
            <a:srgbClr val="CCFFCC"/>
          </a:solidFill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具体做什么由客户端决定，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accept()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只需传入访问者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991212" y="5404766"/>
            <a:ext cx="2807211" cy="584775"/>
          </a:xfrm>
          <a:prstGeom prst="rect">
            <a:avLst/>
          </a:prstGeom>
          <a:solidFill>
            <a:srgbClr val="CCFFFF"/>
          </a:solidFill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Visitor Pattern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（无聚合结构）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上箭头 32"/>
          <p:cNvSpPr/>
          <p:nvPr/>
        </p:nvSpPr>
        <p:spPr bwMode="auto">
          <a:xfrm>
            <a:off x="3397250" y="1068898"/>
            <a:ext cx="241299" cy="217512"/>
          </a:xfrm>
          <a:prstGeom prst="upArrow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上箭头 53"/>
          <p:cNvSpPr/>
          <p:nvPr/>
        </p:nvSpPr>
        <p:spPr bwMode="auto">
          <a:xfrm>
            <a:off x="6229310" y="1081429"/>
            <a:ext cx="241299" cy="217512"/>
          </a:xfrm>
          <a:prstGeom prst="upArrow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 animBg="1"/>
      <p:bldP spid="47" grpId="0" animBg="1"/>
      <p:bldP spid="48" grpId="0" animBg="1"/>
      <p:bldP spid="33" grpId="0" animBg="1"/>
      <p:bldP spid="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</a:t>
            </a:r>
            <a:r>
              <a:rPr lang="zh-CN" altLang="en-US" dirty="0" smtClean="0"/>
              <a:t>采用访问者模式的代码实现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6" y="1557338"/>
            <a:ext cx="10980738" cy="1230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Visitor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PdfFile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pdfFile);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PPTFile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pptFile);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WordFile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wordFile);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7375" y="2881832"/>
            <a:ext cx="10980738" cy="37548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Compressor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PdfFile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pdfFile)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"Compress PDF."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PPTFile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pptFile)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"Compress PPT."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WordFile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wordFile)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"Compress WORD."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</a:t>
            </a:r>
            <a:r>
              <a:rPr lang="zh-CN" altLang="en-US" dirty="0"/>
              <a:t>采用访问者模式的代码实现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520638"/>
            <a:ext cx="10995025" cy="18158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filePath)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filePath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filePath;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Visitor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visitor);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7375" y="3640859"/>
            <a:ext cx="10995025" cy="2308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PdfFile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PdfFile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filePath)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(filePath);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Visitor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visitor)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visitor.visit(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</a:t>
            </a:r>
            <a:r>
              <a:rPr lang="zh-CN" altLang="en-US" dirty="0"/>
              <a:t>采用访问者模式的代码实现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417638"/>
            <a:ext cx="10980738" cy="5126498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ToolApplication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listAllResourceFiles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Visitor extractor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Extractor();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resourceFile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.accept(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Visitor compressor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Compressor();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resourceFile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.accept(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compressor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listAllResourceFiles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根据后缀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(pdf/ppt/word)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由工厂方法创建不同的类对象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(PdfFile/PPTFile/WordFile)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PdfFile(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"a.pdf"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WordFile(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"b.word"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PPTFile(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"c.ppt"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</a:t>
            </a:r>
            <a:r>
              <a:rPr lang="zh-CN" altLang="en-US" dirty="0" smtClean="0"/>
              <a:t>是否可以继续优化？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构建</a:t>
            </a:r>
            <a:r>
              <a:rPr lang="en-US" altLang="zh-CN" dirty="0" err="1" smtClean="0"/>
              <a:t>ObjectStructer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417638"/>
            <a:ext cx="10980738" cy="5126498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ToolApplication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listAllResourceFiles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Visitor extractor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Extractor();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resourceFile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.accept(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Visitor compressor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Compressor();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resourceFile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.accept(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compressor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listAllResourceFiles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根据后缀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(pdf/ppt/word)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由工厂方法创建不同的类对象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(PdfFile/PPTFile/WordFile)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PdfFile(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"a.pdf"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WordFile(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"b.word"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PPTFile(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"c.ppt"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7375" y="4345577"/>
            <a:ext cx="10980738" cy="1976846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87375" y="2403566"/>
            <a:ext cx="10980738" cy="687977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7375" y="3352122"/>
            <a:ext cx="10980738" cy="775409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57851" y="5334000"/>
            <a:ext cx="4119155" cy="584775"/>
          </a:xfrm>
          <a:prstGeom prst="rect">
            <a:avLst/>
          </a:prstGeom>
          <a:solidFill>
            <a:srgbClr val="CCFFFF"/>
          </a:solidFill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ResourceFile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的集合和对该集合的操作分离出来，形成一个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ObjectStructer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</a:t>
            </a:r>
            <a:r>
              <a:rPr lang="zh-CN" altLang="en-US" dirty="0"/>
              <a:t>是否可以继续优化？</a:t>
            </a:r>
            <a:r>
              <a:rPr lang="en-US" altLang="zh-CN" dirty="0"/>
              <a:t>-</a:t>
            </a:r>
            <a:r>
              <a:rPr lang="zh-CN" altLang="en-US" dirty="0"/>
              <a:t>构建</a:t>
            </a:r>
            <a:r>
              <a:rPr lang="en-US" altLang="zh-CN" dirty="0" err="1"/>
              <a:t>ObjectStructer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658143"/>
            <a:ext cx="10995025" cy="2462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ObjectStructure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resourceFiles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resourceFile){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.add(resourceFile);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visitor){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resourceFile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.accept(visitor);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7376" y="4200258"/>
            <a:ext cx="10980738" cy="21646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ToolApplication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ObjectStructure objectStructure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ObjectStructure();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objectStructure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PdfFile(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"a.pdf"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objectStructure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WordFile(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"b.word"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objectStructure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PPTFile(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"c.ppt"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objectStructure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.handle(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Compressor());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objectStructure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.handle(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Extractor());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042478" y="3332255"/>
            <a:ext cx="3304223" cy="1479157"/>
            <a:chOff x="2462713" y="1899317"/>
            <a:chExt cx="3130812" cy="1479157"/>
          </a:xfrm>
          <a:noFill/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2462713" y="2648389"/>
              <a:ext cx="3130812" cy="7300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+ResourceFile(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vistor:Vistor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2462713" y="1899317"/>
              <a:ext cx="3130812" cy="4544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abatract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</a:t>
              </a:r>
              <a:endPara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29637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56618" y="5360471"/>
            <a:ext cx="2821721" cy="1241977"/>
            <a:chOff x="7896225" y="1580106"/>
            <a:chExt cx="3000375" cy="1241977"/>
          </a:xfrm>
          <a:noFill/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7896225" y="2106910"/>
              <a:ext cx="3000375" cy="71517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vistor:Vistor</a:t>
              </a: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4576" y="5360471"/>
            <a:ext cx="2821703" cy="1241977"/>
            <a:chOff x="7896225" y="1580106"/>
            <a:chExt cx="3000375" cy="1241977"/>
          </a:xfrm>
          <a:noFill/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7896225" y="2106908"/>
              <a:ext cx="3000375" cy="715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vistor:Vistor</a:t>
              </a: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49736" y="5360471"/>
            <a:ext cx="2774814" cy="1242699"/>
            <a:chOff x="7896225" y="1580106"/>
            <a:chExt cx="3000375" cy="1242699"/>
          </a:xfrm>
          <a:noFill/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7158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vistor:Vistor</a:t>
              </a: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400024" y="3385788"/>
            <a:ext cx="2806700" cy="1418217"/>
            <a:chOff x="7858810" y="1899318"/>
            <a:chExt cx="2530516" cy="1418217"/>
          </a:xfrm>
          <a:noFill/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7858810" y="2652829"/>
              <a:ext cx="2530516" cy="66470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pdfFile:PdfFile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pptFile:PPTFile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wordFile:WordFile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29285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275726" y="3385788"/>
            <a:ext cx="2748280" cy="1418217"/>
            <a:chOff x="7858810" y="1899318"/>
            <a:chExt cx="2530516" cy="1418217"/>
          </a:xfrm>
          <a:noFill/>
        </p:grpSpPr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7858810" y="2652829"/>
              <a:ext cx="2530516" cy="66470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pdfFile:PdfFile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pptFile:PPTFile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wordFile:WordFile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Compressor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29285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635113" y="1368369"/>
            <a:ext cx="3067586" cy="1562618"/>
            <a:chOff x="2462713" y="1899317"/>
            <a:chExt cx="3130812" cy="1562618"/>
          </a:xfrm>
          <a:noFill/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2462713" y="2648389"/>
              <a:ext cx="3130812" cy="81354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pdfFile:PdfFile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visit(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pptFile:PPTFile</a:t>
              </a:r>
              <a:r>
                <a:rPr lang="en-US" altLang="zh-CN" sz="16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visit(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wordFile:WordFile</a:t>
              </a:r>
              <a:r>
                <a:rPr lang="en-US" altLang="zh-CN" sz="16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27"/>
            <p:cNvSpPr txBox="1">
              <a:spLocks noChangeArrowheads="1"/>
            </p:cNvSpPr>
            <p:nvPr/>
          </p:nvSpPr>
          <p:spPr bwMode="auto">
            <a:xfrm>
              <a:off x="2462713" y="1899317"/>
              <a:ext cx="3130812" cy="4544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Visitor</a:t>
              </a:r>
              <a:endPara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29637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等腰三角形 1"/>
          <p:cNvSpPr/>
          <p:nvPr/>
        </p:nvSpPr>
        <p:spPr bwMode="auto">
          <a:xfrm>
            <a:off x="9054564" y="2944289"/>
            <a:ext cx="228683" cy="221594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等腰三角形 50"/>
          <p:cNvSpPr/>
          <p:nvPr/>
        </p:nvSpPr>
        <p:spPr bwMode="auto">
          <a:xfrm>
            <a:off x="3524208" y="4811412"/>
            <a:ext cx="228683" cy="221594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肘形连接符 52"/>
          <p:cNvCxnSpPr>
            <a:stCxn id="27" idx="0"/>
            <a:endCxn id="2" idx="3"/>
          </p:cNvCxnSpPr>
          <p:nvPr/>
        </p:nvCxnSpPr>
        <p:spPr>
          <a:xfrm rot="5400000" flipH="1" flipV="1">
            <a:off x="8376188" y="2593070"/>
            <a:ext cx="219905" cy="1365532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7" idx="0"/>
            <a:endCxn id="2" idx="3"/>
          </p:cNvCxnSpPr>
          <p:nvPr/>
        </p:nvCxnSpPr>
        <p:spPr>
          <a:xfrm rot="16200000" flipV="1">
            <a:off x="9799434" y="2535356"/>
            <a:ext cx="219905" cy="1480960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5" idx="0"/>
            <a:endCxn id="51" idx="3"/>
          </p:cNvCxnSpPr>
          <p:nvPr/>
        </p:nvCxnSpPr>
        <p:spPr>
          <a:xfrm rot="5400000" flipH="1" flipV="1">
            <a:off x="2503257" y="4225178"/>
            <a:ext cx="327465" cy="19431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19" idx="0"/>
            <a:endCxn id="51" idx="3"/>
          </p:cNvCxnSpPr>
          <p:nvPr/>
        </p:nvCxnSpPr>
        <p:spPr>
          <a:xfrm rot="16200000" flipV="1">
            <a:off x="3924115" y="4747442"/>
            <a:ext cx="327465" cy="8985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11" idx="0"/>
            <a:endCxn id="51" idx="3"/>
          </p:cNvCxnSpPr>
          <p:nvPr/>
        </p:nvCxnSpPr>
        <p:spPr>
          <a:xfrm rot="16200000" flipV="1">
            <a:off x="5339283" y="3332274"/>
            <a:ext cx="327465" cy="37289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2042478" y="500492"/>
            <a:ext cx="3304223" cy="982405"/>
            <a:chOff x="2462711" y="1899317"/>
            <a:chExt cx="3130814" cy="982405"/>
          </a:xfrm>
          <a:noFill/>
        </p:grpSpPr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2462711" y="2513996"/>
              <a:ext cx="3130812" cy="3677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main(</a:t>
              </a:r>
              <a:r>
                <a:rPr lang="en-US" altLang="zh-CN" sz="1600" b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args:String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[])</a:t>
              </a:r>
              <a:endParaRPr lang="en-US" altLang="zh-CN" sz="16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 Box 27"/>
            <p:cNvSpPr txBox="1">
              <a:spLocks noChangeArrowheads="1"/>
            </p:cNvSpPr>
            <p:nvPr/>
          </p:nvSpPr>
          <p:spPr bwMode="auto">
            <a:xfrm>
              <a:off x="2462713" y="1899317"/>
              <a:ext cx="3130812" cy="4544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箭头连接符 22"/>
          <p:cNvCxnSpPr>
            <a:stCxn id="72" idx="2"/>
            <a:endCxn id="52" idx="0"/>
          </p:cNvCxnSpPr>
          <p:nvPr/>
        </p:nvCxnSpPr>
        <p:spPr>
          <a:xfrm>
            <a:off x="3694589" y="1482897"/>
            <a:ext cx="1" cy="31249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991212" y="5557166"/>
            <a:ext cx="2807211" cy="584775"/>
          </a:xfrm>
          <a:prstGeom prst="rect">
            <a:avLst/>
          </a:prstGeom>
          <a:solidFill>
            <a:srgbClr val="CCFFFF"/>
          </a:solidFill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 Pattern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（有聚合结构）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042479" y="1795396"/>
            <a:ext cx="3304222" cy="1237509"/>
            <a:chOff x="2462713" y="1899317"/>
            <a:chExt cx="3130812" cy="1237509"/>
          </a:xfrm>
          <a:solidFill>
            <a:srgbClr val="CCFFCC"/>
          </a:solidFill>
        </p:grpSpPr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2462713" y="2648389"/>
              <a:ext cx="3130812" cy="48843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+add(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resourceFile:ResourceFile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+handle(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vistor:Vistor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2462713" y="1899317"/>
              <a:ext cx="3130812" cy="4544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ObjectStructure</a:t>
              </a:r>
              <a:endPara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29637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resourceFiles:ArrayList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6" name="直接箭头连接符 55"/>
          <p:cNvCxnSpPr>
            <a:stCxn id="50" idx="2"/>
            <a:endCxn id="7" idx="0"/>
          </p:cNvCxnSpPr>
          <p:nvPr/>
        </p:nvCxnSpPr>
        <p:spPr>
          <a:xfrm>
            <a:off x="3694590" y="3032905"/>
            <a:ext cx="0" cy="29935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74" idx="3"/>
            <a:endCxn id="45" idx="0"/>
          </p:cNvCxnSpPr>
          <p:nvPr/>
        </p:nvCxnSpPr>
        <p:spPr>
          <a:xfrm>
            <a:off x="5346701" y="1035364"/>
            <a:ext cx="3822205" cy="333005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575534" y="360845"/>
            <a:ext cx="6006865" cy="584775"/>
          </a:xfrm>
          <a:prstGeom prst="rect">
            <a:avLst/>
          </a:prstGeom>
          <a:solidFill>
            <a:srgbClr val="CCFFFF"/>
          </a:solidFill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不同的实现方式导致依赖的绘制有所不同，但核心思想需要理解并通过类图表现出来。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17988" y="2201885"/>
            <a:ext cx="1515587" cy="584775"/>
          </a:xfrm>
          <a:prstGeom prst="rect">
            <a:avLst/>
          </a:prstGeom>
          <a:solidFill>
            <a:srgbClr val="CCFFFF"/>
          </a:solidFill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ResourceFile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的集合和操作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0" grpId="0" animBg="1"/>
      <p:bldP spid="6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访问者模式的理论</a:t>
            </a:r>
            <a:br>
              <a:rPr lang="en-US" altLang="zh-CN" dirty="0" smtClean="0"/>
            </a:br>
            <a:r>
              <a:rPr lang="en-US" altLang="zh-CN" sz="2800" dirty="0"/>
              <a:t>Theory of the </a:t>
            </a:r>
            <a:r>
              <a:rPr lang="en-US" altLang="zh-CN" sz="2800" dirty="0" smtClean="0"/>
              <a:t>Visitor Pattern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访问者模式类图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无聚合结构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3543313" y="3610058"/>
            <a:ext cx="2229394" cy="770339"/>
            <a:chOff x="2462713" y="2016007"/>
            <a:chExt cx="3130812" cy="770339"/>
          </a:xfrm>
          <a:noFill/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2462713" y="2492721"/>
              <a:ext cx="3130812" cy="2936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+accept(Visitor)</a:t>
              </a:r>
              <a:endParaRPr lang="en-US" altLang="zh-CN" sz="16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2462713" y="2016007"/>
              <a:ext cx="3130812" cy="3377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</a:t>
              </a:r>
              <a:endPara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1337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00473" y="4832474"/>
            <a:ext cx="1962235" cy="1037155"/>
            <a:chOff x="7896225" y="1580106"/>
            <a:chExt cx="3000375" cy="1037155"/>
          </a:xfrm>
          <a:noFill/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operationA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v:Vistor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ElementA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45955" y="4832474"/>
            <a:ext cx="2378315" cy="1040745"/>
            <a:chOff x="7858810" y="1899318"/>
            <a:chExt cx="2530516" cy="1040745"/>
          </a:xfrm>
          <a:noFill/>
        </p:grpSpPr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7858810" y="2506452"/>
              <a:ext cx="2530516" cy="43361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visitElementA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ElementA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visitElementB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ElementB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Visitor1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15310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938473" y="4832474"/>
            <a:ext cx="2461932" cy="1040745"/>
            <a:chOff x="7858810" y="1899318"/>
            <a:chExt cx="2530516" cy="1040745"/>
          </a:xfrm>
          <a:noFill/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7858810" y="2502762"/>
              <a:ext cx="2530516" cy="43730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visitElementA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ElementA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visitElementB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ElementB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Visitor2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1491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76168" y="3173437"/>
            <a:ext cx="2910967" cy="1214853"/>
            <a:chOff x="2462713" y="1899317"/>
            <a:chExt cx="3130812" cy="1170030"/>
          </a:xfrm>
          <a:noFill/>
        </p:grpSpPr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2462713" y="2526848"/>
              <a:ext cx="3130812" cy="5424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visitElementA</a:t>
              </a: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ElementA</a:t>
              </a: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visitElementB</a:t>
              </a: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ElementB</a:t>
              </a: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2462713" y="1899317"/>
              <a:ext cx="3130812" cy="4544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Visitor</a:t>
              </a:r>
              <a:endPara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2462713" y="2353774"/>
              <a:ext cx="3130812" cy="17307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等腰三角形 32"/>
          <p:cNvSpPr/>
          <p:nvPr/>
        </p:nvSpPr>
        <p:spPr bwMode="auto">
          <a:xfrm>
            <a:off x="8717311" y="4390975"/>
            <a:ext cx="228683" cy="221594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等腰三角形 33"/>
          <p:cNvSpPr/>
          <p:nvPr/>
        </p:nvSpPr>
        <p:spPr bwMode="auto">
          <a:xfrm>
            <a:off x="4048367" y="4368995"/>
            <a:ext cx="228683" cy="221594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肘形连接符 34"/>
          <p:cNvCxnSpPr>
            <a:stCxn id="23" idx="0"/>
            <a:endCxn id="33" idx="3"/>
          </p:cNvCxnSpPr>
          <p:nvPr/>
        </p:nvCxnSpPr>
        <p:spPr>
          <a:xfrm rot="5400000" flipH="1" flipV="1">
            <a:off x="8123431" y="4124252"/>
            <a:ext cx="219905" cy="1196540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7" idx="0"/>
            <a:endCxn id="33" idx="3"/>
          </p:cNvCxnSpPr>
          <p:nvPr/>
        </p:nvCxnSpPr>
        <p:spPr>
          <a:xfrm rot="16200000" flipV="1">
            <a:off x="9390594" y="4053629"/>
            <a:ext cx="219905" cy="1337786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3543313" y="2323279"/>
            <a:ext cx="2229394" cy="920807"/>
            <a:chOff x="2462711" y="2041545"/>
            <a:chExt cx="3130814" cy="920807"/>
          </a:xfrm>
          <a:noFill/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2462711" y="2513995"/>
              <a:ext cx="3130813" cy="44835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main(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args:String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[])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2462713" y="2041545"/>
              <a:ext cx="3130812" cy="31222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4" name="直接箭头连接符 43"/>
          <p:cNvCxnSpPr>
            <a:stCxn id="41" idx="2"/>
            <a:endCxn id="7" idx="0"/>
          </p:cNvCxnSpPr>
          <p:nvPr/>
        </p:nvCxnSpPr>
        <p:spPr>
          <a:xfrm>
            <a:off x="4658010" y="3244086"/>
            <a:ext cx="0" cy="365972"/>
          </a:xfrm>
          <a:prstGeom prst="straightConnector1">
            <a:avLst/>
          </a:prstGeom>
          <a:ln w="15875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3"/>
            <a:endCxn id="31" idx="0"/>
          </p:cNvCxnSpPr>
          <p:nvPr/>
        </p:nvCxnSpPr>
        <p:spPr>
          <a:xfrm>
            <a:off x="5772707" y="2715923"/>
            <a:ext cx="3058945" cy="457514"/>
          </a:xfrm>
          <a:prstGeom prst="bentConnector2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4377617" y="4832474"/>
            <a:ext cx="1962235" cy="1037155"/>
            <a:chOff x="7896225" y="1580106"/>
            <a:chExt cx="3000375" cy="1037155"/>
          </a:xfrm>
          <a:noFill/>
        </p:grpSpPr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operationB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v:Vistor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ElementB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7" name="肘形连接符 56"/>
          <p:cNvCxnSpPr>
            <a:stCxn id="15" idx="0"/>
            <a:endCxn id="34" idx="3"/>
          </p:cNvCxnSpPr>
          <p:nvPr/>
        </p:nvCxnSpPr>
        <p:spPr>
          <a:xfrm rot="5400000" flipH="1" flipV="1">
            <a:off x="3551208" y="4220973"/>
            <a:ext cx="241885" cy="981118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3" idx="0"/>
            <a:endCxn id="34" idx="3"/>
          </p:cNvCxnSpPr>
          <p:nvPr/>
        </p:nvCxnSpPr>
        <p:spPr>
          <a:xfrm rot="16200000" flipV="1">
            <a:off x="4639780" y="4113519"/>
            <a:ext cx="241885" cy="1196026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09600" y="2239819"/>
            <a:ext cx="2689332" cy="1169551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 v = new Visitor1();</a:t>
            </a:r>
            <a:endParaRPr lang="en-US" altLang="zh-CN" sz="14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 e1=new </a:t>
            </a:r>
            <a:r>
              <a:rPr lang="en-US" altLang="zh-CN" sz="1400" kern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ElementA</a:t>
            </a:r>
            <a:r>
              <a:rPr lang="en-US" altLang="zh-CN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4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 e2=new </a:t>
            </a:r>
            <a:r>
              <a:rPr lang="en-US" altLang="zh-CN" sz="1400" kern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ElementB</a:t>
            </a:r>
            <a:r>
              <a:rPr lang="en-US" altLang="zh-CN" sz="14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4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e1.accept(v)</a:t>
            </a:r>
            <a:endParaRPr lang="en-US" altLang="zh-CN" sz="14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e2.accept(v)</a:t>
            </a:r>
            <a:endParaRPr lang="en-US" altLang="zh-CN" sz="14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2200473" y="6106485"/>
            <a:ext cx="4139379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v.visitElementA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(this) </a:t>
            </a: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>
            <a:stCxn id="68" idx="4"/>
          </p:cNvCxnSpPr>
          <p:nvPr/>
        </p:nvCxnSpPr>
        <p:spPr>
          <a:xfrm>
            <a:off x="4045932" y="5830919"/>
            <a:ext cx="2435" cy="28682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 bwMode="auto">
          <a:xfrm>
            <a:off x="3961018" y="5670334"/>
            <a:ext cx="169828" cy="16058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接连接符 69"/>
          <p:cNvCxnSpPr>
            <a:stCxn id="71" idx="4"/>
          </p:cNvCxnSpPr>
          <p:nvPr/>
        </p:nvCxnSpPr>
        <p:spPr>
          <a:xfrm>
            <a:off x="6227126" y="5830919"/>
            <a:ext cx="2435" cy="28682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 bwMode="auto">
          <a:xfrm>
            <a:off x="6142212" y="5670334"/>
            <a:ext cx="169828" cy="16058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3204999" y="3020029"/>
            <a:ext cx="216124" cy="0"/>
          </a:xfrm>
          <a:prstGeom prst="line">
            <a:avLst/>
          </a:prstGeom>
          <a:ln w="12700">
            <a:solidFill>
              <a:srgbClr val="0000FF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 bwMode="auto">
          <a:xfrm>
            <a:off x="3373484" y="2939121"/>
            <a:ext cx="169828" cy="16058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276851" y="1547804"/>
            <a:ext cx="6305550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了对不同元素的访问操作，每个具体访问者都实现了对应的访问方法，用于处理特定类型的元素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常规设计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876300" y="1733867"/>
            <a:ext cx="4627822" cy="1638974"/>
            <a:chOff x="676143" y="1757150"/>
            <a:chExt cx="4133850" cy="1404645"/>
          </a:xfrm>
          <a:solidFill>
            <a:srgbClr val="CCFFFF"/>
          </a:solidFill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676143" y="2300275"/>
              <a:ext cx="4133850" cy="2064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676143" y="2506700"/>
              <a:ext cx="4133850" cy="65509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u="sng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u="sng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mian</a:t>
              </a:r>
              <a:r>
                <a:rPr lang="en-US" altLang="zh-CN" b="0" u="sng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u="sng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args:String</a:t>
              </a:r>
              <a:r>
                <a:rPr lang="en-US" altLang="zh-CN" b="0" u="sng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[]):void</a:t>
              </a:r>
              <a:endParaRPr lang="en-US" altLang="zh-CN" b="0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u="sng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u="sng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listAllResouceFiles</a:t>
              </a:r>
              <a:r>
                <a:rPr lang="en-US" altLang="zh-CN" b="0" u="sng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():List&lt;ResourceFile</a:t>
              </a:r>
              <a:r>
                <a:rPr lang="en-US" altLang="zh-CN" b="0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en-US" altLang="zh-CN" b="0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676143" y="1757150"/>
              <a:ext cx="4133850" cy="5725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ToolApplication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箭头连接符 10"/>
          <p:cNvCxnSpPr>
            <a:endCxn id="16" idx="1"/>
          </p:cNvCxnSpPr>
          <p:nvPr/>
        </p:nvCxnSpPr>
        <p:spPr>
          <a:xfrm>
            <a:off x="5504122" y="2421501"/>
            <a:ext cx="995103" cy="10584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 bwMode="auto">
          <a:xfrm>
            <a:off x="8234477" y="3215767"/>
            <a:ext cx="196620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499225" y="1733867"/>
            <a:ext cx="3000375" cy="1476325"/>
            <a:chOff x="7896225" y="1419275"/>
            <a:chExt cx="3000375" cy="1476325"/>
          </a:xfrm>
          <a:solidFill>
            <a:srgbClr val="CCFFCC"/>
          </a:solidFill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7896225" y="2294323"/>
              <a:ext cx="3000375" cy="6012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+extract2txt():void</a:t>
              </a:r>
              <a:endParaRPr lang="en-US" altLang="zh-CN" sz="16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7896225" y="1419275"/>
              <a:ext cx="3000375" cy="52680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&lt;&lt;abstract&gt;&gt;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</a:t>
              </a:r>
              <a:endParaRPr lang="en-US" altLang="zh-CN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7896225" y="1940664"/>
              <a:ext cx="3000375" cy="35365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960299" y="4074559"/>
            <a:ext cx="2447926" cy="1118716"/>
            <a:chOff x="7896225" y="1589470"/>
            <a:chExt cx="3000375" cy="1118716"/>
          </a:xfrm>
          <a:solidFill>
            <a:srgbClr val="CCFFCC"/>
          </a:solidFill>
        </p:grpSpPr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6012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+extract2txt():void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7896225" y="1589470"/>
              <a:ext cx="3000375" cy="35660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051872" y="4089474"/>
            <a:ext cx="2447926" cy="1103801"/>
            <a:chOff x="7896225" y="1604385"/>
            <a:chExt cx="3000375" cy="1103801"/>
          </a:xfrm>
          <a:solidFill>
            <a:srgbClr val="CCFFCC"/>
          </a:solidFill>
        </p:grpSpPr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6012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+extract2txt():void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7896225" y="1604385"/>
              <a:ext cx="3000375" cy="3416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91021" y="4089474"/>
            <a:ext cx="2800350" cy="1103801"/>
            <a:chOff x="7896225" y="1604385"/>
            <a:chExt cx="3000375" cy="1103801"/>
          </a:xfrm>
          <a:solidFill>
            <a:srgbClr val="CCFFCC"/>
          </a:solidFill>
        </p:grpSpPr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6012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+extract2txt():void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7896225" y="1604385"/>
              <a:ext cx="3000375" cy="3416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6" name="肘形连接符 55"/>
          <p:cNvCxnSpPr>
            <a:stCxn id="53" idx="0"/>
            <a:endCxn id="12" idx="3"/>
          </p:cNvCxnSpPr>
          <p:nvPr/>
        </p:nvCxnSpPr>
        <p:spPr>
          <a:xfrm rot="5400000" flipH="1" flipV="1">
            <a:off x="4918766" y="675454"/>
            <a:ext cx="686451" cy="61415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9" idx="0"/>
            <a:endCxn id="12" idx="3"/>
          </p:cNvCxnSpPr>
          <p:nvPr/>
        </p:nvCxnSpPr>
        <p:spPr>
          <a:xfrm rot="5400000" flipH="1" flipV="1">
            <a:off x="6961086" y="2717773"/>
            <a:ext cx="686451" cy="2056952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40" idx="0"/>
            <a:endCxn id="12" idx="3"/>
          </p:cNvCxnSpPr>
          <p:nvPr/>
        </p:nvCxnSpPr>
        <p:spPr>
          <a:xfrm rot="16200000" flipV="1">
            <a:off x="8922757" y="2813053"/>
            <a:ext cx="671536" cy="1851475"/>
          </a:xfrm>
          <a:prstGeom prst="bentConnector3">
            <a:avLst>
              <a:gd name="adj1" fmla="val 48581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96389" y="5690612"/>
            <a:ext cx="10999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ToolApplication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客户端，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根据对象的实际类型，来决定执行哪个子类的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extract2txt()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9655321" y="1733867"/>
            <a:ext cx="1940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extract2txt()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设置为抽象。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在构造函数中初始化文件的路径。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9" grpId="0"/>
      <p:bldP spid="8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访问者模式类图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有聚合结构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3511563" y="3156845"/>
            <a:ext cx="2229394" cy="770339"/>
            <a:chOff x="2462713" y="2016007"/>
            <a:chExt cx="3130812" cy="770339"/>
          </a:xfrm>
          <a:noFill/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2462713" y="2492721"/>
              <a:ext cx="3130812" cy="2936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+accept(Visitor)</a:t>
              </a:r>
              <a:endParaRPr lang="en-US" altLang="zh-CN" sz="16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2462713" y="2016007"/>
              <a:ext cx="3130812" cy="3377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</a:t>
              </a:r>
              <a:endPara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1337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25873" y="4379261"/>
            <a:ext cx="1962235" cy="1037155"/>
            <a:chOff x="7896225" y="1580106"/>
            <a:chExt cx="3000375" cy="1037155"/>
          </a:xfrm>
          <a:noFill/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operationA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v:Vistor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ElementA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71355" y="4379261"/>
            <a:ext cx="2378315" cy="1040745"/>
            <a:chOff x="7858810" y="1899318"/>
            <a:chExt cx="2530516" cy="1040745"/>
          </a:xfrm>
          <a:noFill/>
        </p:grpSpPr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7858810" y="2506452"/>
              <a:ext cx="2530516" cy="43361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visitElementA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ElementA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visitElementB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ElementB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Visitor1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15310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963873" y="4379261"/>
            <a:ext cx="2461932" cy="1040745"/>
            <a:chOff x="7858810" y="1899318"/>
            <a:chExt cx="2530516" cy="1040745"/>
          </a:xfrm>
          <a:noFill/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7858810" y="2502762"/>
              <a:ext cx="2530516" cy="43730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visitElementA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ElementA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visitElementB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ElementB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Visitor2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1491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401568" y="2720224"/>
            <a:ext cx="2910967" cy="1214853"/>
            <a:chOff x="2462713" y="1899317"/>
            <a:chExt cx="3130812" cy="1170030"/>
          </a:xfrm>
          <a:noFill/>
        </p:grpSpPr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2462713" y="2526848"/>
              <a:ext cx="3130812" cy="5424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visitElementA</a:t>
              </a: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ElementA</a:t>
              </a: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visitElementB</a:t>
              </a: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ElementB</a:t>
              </a: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2462713" y="1899317"/>
              <a:ext cx="3130812" cy="4544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Visitor</a:t>
              </a:r>
              <a:endPara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2462713" y="2353774"/>
              <a:ext cx="3130812" cy="17307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等腰三角形 32"/>
          <p:cNvSpPr/>
          <p:nvPr/>
        </p:nvSpPr>
        <p:spPr bwMode="auto">
          <a:xfrm>
            <a:off x="8742711" y="3937762"/>
            <a:ext cx="228683" cy="221594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等腰三角形 33"/>
          <p:cNvSpPr/>
          <p:nvPr/>
        </p:nvSpPr>
        <p:spPr bwMode="auto">
          <a:xfrm>
            <a:off x="4073767" y="3915782"/>
            <a:ext cx="228683" cy="221594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肘形连接符 34"/>
          <p:cNvCxnSpPr>
            <a:stCxn id="23" idx="0"/>
            <a:endCxn id="33" idx="3"/>
          </p:cNvCxnSpPr>
          <p:nvPr/>
        </p:nvCxnSpPr>
        <p:spPr>
          <a:xfrm rot="5400000" flipH="1" flipV="1">
            <a:off x="8148831" y="3671039"/>
            <a:ext cx="219905" cy="1196540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7" idx="0"/>
            <a:endCxn id="33" idx="3"/>
          </p:cNvCxnSpPr>
          <p:nvPr/>
        </p:nvCxnSpPr>
        <p:spPr>
          <a:xfrm rot="16200000" flipV="1">
            <a:off x="9415994" y="3600416"/>
            <a:ext cx="219905" cy="1337786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682147" y="1870056"/>
            <a:ext cx="2229394" cy="840177"/>
            <a:chOff x="2462711" y="2041545"/>
            <a:chExt cx="3130814" cy="840177"/>
          </a:xfrm>
          <a:noFill/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2462711" y="2513996"/>
              <a:ext cx="3130812" cy="3677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main(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args:String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[])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2462713" y="2041545"/>
              <a:ext cx="3130812" cy="31222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4" name="直接箭头连接符 43"/>
          <p:cNvCxnSpPr>
            <a:stCxn id="41" idx="2"/>
            <a:endCxn id="48" idx="0"/>
          </p:cNvCxnSpPr>
          <p:nvPr/>
        </p:nvCxnSpPr>
        <p:spPr>
          <a:xfrm>
            <a:off x="1796844" y="2710233"/>
            <a:ext cx="0" cy="347865"/>
          </a:xfrm>
          <a:prstGeom prst="straightConnector1">
            <a:avLst/>
          </a:prstGeom>
          <a:ln w="15875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3"/>
            <a:endCxn id="31" idx="0"/>
          </p:cNvCxnSpPr>
          <p:nvPr/>
        </p:nvCxnSpPr>
        <p:spPr>
          <a:xfrm>
            <a:off x="2911541" y="2262700"/>
            <a:ext cx="5945511" cy="457524"/>
          </a:xfrm>
          <a:prstGeom prst="bentConnector2">
            <a:avLst/>
          </a:prstGeom>
          <a:ln w="15875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4403017" y="4379261"/>
            <a:ext cx="1962235" cy="1037155"/>
            <a:chOff x="7896225" y="1580106"/>
            <a:chExt cx="3000375" cy="1037155"/>
          </a:xfrm>
          <a:noFill/>
        </p:grpSpPr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operationB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v:Vistor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ElementB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7" name="肘形连接符 56"/>
          <p:cNvCxnSpPr>
            <a:stCxn id="15" idx="0"/>
            <a:endCxn id="34" idx="3"/>
          </p:cNvCxnSpPr>
          <p:nvPr/>
        </p:nvCxnSpPr>
        <p:spPr>
          <a:xfrm rot="5400000" flipH="1" flipV="1">
            <a:off x="3576608" y="3767760"/>
            <a:ext cx="241885" cy="981118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3" idx="0"/>
            <a:endCxn id="34" idx="3"/>
          </p:cNvCxnSpPr>
          <p:nvPr/>
        </p:nvCxnSpPr>
        <p:spPr>
          <a:xfrm rot="16200000" flipV="1">
            <a:off x="4665180" y="3660306"/>
            <a:ext cx="241885" cy="1196026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682147" y="3058098"/>
            <a:ext cx="2229393" cy="1045805"/>
            <a:chOff x="2462713" y="2016007"/>
            <a:chExt cx="3130812" cy="1045805"/>
          </a:xfrm>
          <a:noFill/>
        </p:grpSpPr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2462713" y="2584161"/>
              <a:ext cx="3130812" cy="47765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addElement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+handle()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2462713" y="2016007"/>
              <a:ext cx="3130812" cy="3377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ObjectStructer</a:t>
              </a:r>
              <a:endPara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2303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ArrayList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箭头连接符 9"/>
          <p:cNvCxnSpPr>
            <a:stCxn id="49" idx="3"/>
          </p:cNvCxnSpPr>
          <p:nvPr/>
        </p:nvCxnSpPr>
        <p:spPr>
          <a:xfrm>
            <a:off x="2911540" y="3511058"/>
            <a:ext cx="576198" cy="0"/>
          </a:xfrm>
          <a:prstGeom prst="straightConnector1">
            <a:avLst/>
          </a:prstGeom>
          <a:ln w="15875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199636" y="2422501"/>
            <a:ext cx="4001261" cy="646331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对象结构，为了批量访问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元素节点。包含元素的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>
            <a:stCxn id="38" idx="1"/>
          </p:cNvCxnSpPr>
          <p:nvPr/>
        </p:nvCxnSpPr>
        <p:spPr>
          <a:xfrm flipH="1">
            <a:off x="2911540" y="2745667"/>
            <a:ext cx="288096" cy="166807"/>
          </a:xfrm>
          <a:prstGeom prst="line">
            <a:avLst/>
          </a:prstGeom>
          <a:ln w="127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276851" y="1547804"/>
            <a:ext cx="6305550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了对不同元素的访问操作，每个具体访问者都实现了对应的访问方法，用于处理特定类型的元素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471355" y="5616374"/>
            <a:ext cx="4954450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具体访问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者实现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了访问者定义的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09600" y="5538865"/>
            <a:ext cx="5755652" cy="646331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元素实现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了元素定义的接口，具体元素可以有不同的类型，每个具体元素都可以接受访问者的访问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8" grpId="0" animBg="1"/>
      <p:bldP spid="60" grpId="0" animBg="1"/>
      <p:bldP spid="6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访问</a:t>
            </a:r>
            <a:r>
              <a:rPr lang="zh-CN" altLang="en-US" sz="2400" dirty="0"/>
              <a:t>者模式</a:t>
            </a:r>
            <a:r>
              <a:rPr lang="zh-CN" altLang="en-US" sz="2400" dirty="0" smtClean="0"/>
              <a:t>针对</a:t>
            </a:r>
            <a:r>
              <a:rPr lang="zh-CN" altLang="en-US" sz="2400" dirty="0" smtClean="0">
                <a:solidFill>
                  <a:srgbClr val="0000FF"/>
                </a:solidFill>
              </a:rPr>
              <a:t>一</a:t>
            </a:r>
            <a:r>
              <a:rPr lang="zh-CN" altLang="en-US" sz="2400" dirty="0">
                <a:solidFill>
                  <a:srgbClr val="0000FF"/>
                </a:solidFill>
              </a:rPr>
              <a:t>组类型不同的</a:t>
            </a:r>
            <a:r>
              <a:rPr lang="zh-CN" altLang="en-US" sz="2400" dirty="0" smtClean="0">
                <a:solidFill>
                  <a:srgbClr val="0000FF"/>
                </a:solidFill>
              </a:rPr>
              <a:t>对象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尽管这组对象的类型是</a:t>
            </a:r>
            <a:r>
              <a:rPr lang="zh-CN" altLang="en-US" sz="2400" dirty="0" smtClean="0"/>
              <a:t>不同，但是它们</a:t>
            </a:r>
            <a:r>
              <a:rPr lang="zh-CN" altLang="en-US" sz="2400" dirty="0">
                <a:solidFill>
                  <a:srgbClr val="0000FF"/>
                </a:solidFill>
              </a:rPr>
              <a:t>继承相同的父</a:t>
            </a:r>
            <a:r>
              <a:rPr lang="zh-CN" altLang="en-US" sz="2400" dirty="0" smtClean="0">
                <a:solidFill>
                  <a:srgbClr val="0000FF"/>
                </a:solidFill>
              </a:rPr>
              <a:t>类或者实现</a:t>
            </a:r>
            <a:r>
              <a:rPr lang="zh-CN" altLang="en-US" sz="2400" dirty="0">
                <a:solidFill>
                  <a:srgbClr val="0000FF"/>
                </a:solidFill>
              </a:rPr>
              <a:t>相同的</a:t>
            </a:r>
            <a:r>
              <a:rPr lang="zh-CN" altLang="en-US" sz="2400" dirty="0" smtClean="0">
                <a:solidFill>
                  <a:srgbClr val="0000FF"/>
                </a:solidFill>
              </a:rPr>
              <a:t>接口</a:t>
            </a:r>
            <a:r>
              <a:rPr lang="zh-CN" altLang="en-US" sz="2400" dirty="0" smtClean="0"/>
              <a:t>，需要</a:t>
            </a:r>
            <a:r>
              <a:rPr lang="zh-CN" altLang="en-US" sz="2400" dirty="0"/>
              <a:t>对这组对象进行一系列不相关的业务</a:t>
            </a:r>
            <a:r>
              <a:rPr lang="zh-CN" altLang="en-US" sz="2400" dirty="0" smtClean="0"/>
              <a:t>操作。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但</a:t>
            </a:r>
            <a:r>
              <a:rPr lang="zh-CN" altLang="en-US" sz="2400" dirty="0"/>
              <a:t>为了避免不断添加功能导致</a:t>
            </a:r>
            <a:r>
              <a:rPr lang="zh-CN" altLang="en-US" sz="2400" dirty="0" smtClean="0"/>
              <a:t>类不断</a:t>
            </a:r>
            <a:r>
              <a:rPr lang="zh-CN" altLang="en-US" sz="2400" dirty="0"/>
              <a:t>膨胀，职责越来越不单一，以及</a:t>
            </a:r>
            <a:r>
              <a:rPr lang="zh-CN" altLang="en-US" sz="2400" dirty="0" smtClean="0"/>
              <a:t>避免频繁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修改，使用访问</a:t>
            </a:r>
            <a:r>
              <a:rPr lang="zh-CN" altLang="en-US" sz="2400" dirty="0"/>
              <a:t>者</a:t>
            </a:r>
            <a:r>
              <a:rPr lang="zh-CN" altLang="en-US" sz="2400" dirty="0" smtClean="0"/>
              <a:t>模式</a:t>
            </a:r>
            <a:r>
              <a:rPr lang="zh-CN" altLang="en-US" sz="2400" dirty="0" smtClean="0">
                <a:solidFill>
                  <a:srgbClr val="0000FF"/>
                </a:solidFill>
              </a:rPr>
              <a:t>将</a:t>
            </a:r>
            <a:r>
              <a:rPr lang="zh-CN" altLang="en-US" sz="2400" dirty="0">
                <a:solidFill>
                  <a:srgbClr val="0000FF"/>
                </a:solidFill>
              </a:rPr>
              <a:t>对象与操作解耦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FF"/>
                </a:solidFill>
              </a:rPr>
              <a:t>将这些业务操作抽离出来，定义在独立细分的访问者</a:t>
            </a:r>
            <a:r>
              <a:rPr lang="zh-CN" altLang="en-US" sz="2400" dirty="0" smtClean="0">
                <a:solidFill>
                  <a:srgbClr val="0000FF"/>
                </a:solidFill>
              </a:rPr>
              <a:t>类中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访问者模式的优点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609600" y="1794827"/>
            <a:ext cx="5270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扩展性好：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能够在不修改对象结构中元素的情况下，为对象结构中的元素添加新功能；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401539" y="1765062"/>
            <a:ext cx="5354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复用性好：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可以通过访问者来定义整个对象结构通用的功能，从而提高系统的复用功能；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01539" y="2666782"/>
            <a:ext cx="5354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zh-CN" altLang="en-US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灵活性好：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访问者模式将数据结构与作用于结构上的操作解耦，使得操作集合可相对自由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8" name="图片 1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564" y="2470924"/>
            <a:ext cx="9241271" cy="3836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访问者模式的缺点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增加</a:t>
            </a:r>
            <a:r>
              <a:rPr lang="zh-CN" altLang="en-US" sz="2400" dirty="0">
                <a:solidFill>
                  <a:srgbClr val="0000FF"/>
                </a:solidFill>
              </a:rPr>
              <a:t>新的元素类很困难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/>
              <a:t>增加</a:t>
            </a:r>
            <a:r>
              <a:rPr lang="zh-CN" altLang="en-US" sz="2400" dirty="0"/>
              <a:t>一个新的元素类，都要在每一个具体访问者类中</a:t>
            </a:r>
            <a:r>
              <a:rPr lang="zh-CN" altLang="en-US" sz="2400" dirty="0" smtClean="0"/>
              <a:t>增加相应的</a:t>
            </a:r>
            <a:r>
              <a:rPr lang="zh-CN" altLang="en-US" sz="2400" dirty="0"/>
              <a:t>具体操作，违背了 “开闭原则”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破坏</a:t>
            </a:r>
            <a:r>
              <a:rPr lang="zh-CN" altLang="en-US" sz="2400" dirty="0">
                <a:solidFill>
                  <a:srgbClr val="0000FF"/>
                </a:solidFill>
              </a:rPr>
              <a:t>封装：</a:t>
            </a:r>
            <a:r>
              <a:rPr lang="zh-CN" altLang="en-US" sz="2400" dirty="0"/>
              <a:t>访问者模式中具体元素对访问者公布细节，这破坏了对象的封装</a:t>
            </a:r>
            <a:r>
              <a:rPr lang="zh-CN" altLang="en-US" sz="2400" dirty="0" smtClean="0"/>
              <a:t>性  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违反</a:t>
            </a:r>
            <a:r>
              <a:rPr lang="zh-CN" altLang="en-US" sz="2400" dirty="0">
                <a:solidFill>
                  <a:srgbClr val="0000FF"/>
                </a:solidFill>
              </a:rPr>
              <a:t>了依赖倒置原则：</a:t>
            </a:r>
            <a:r>
              <a:rPr lang="zh-CN" altLang="en-US" sz="2400" dirty="0"/>
              <a:t>访问模式依赖了具体类，而没有依赖抽象</a:t>
            </a:r>
            <a:r>
              <a:rPr lang="zh-CN" altLang="en-US" sz="2400" dirty="0" smtClean="0"/>
              <a:t>类  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197" y="2568951"/>
            <a:ext cx="7888563" cy="2473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访问者模式的缺点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2400" dirty="0" smtClean="0">
              <a:solidFill>
                <a:srgbClr val="0000FF"/>
              </a:solidFill>
            </a:endParaRPr>
          </a:p>
          <a:p>
            <a:endParaRPr lang="en-US" altLang="zh-CN" sz="2400" dirty="0" smtClean="0">
              <a:solidFill>
                <a:srgbClr val="0000FF"/>
              </a:solidFill>
            </a:endParaRPr>
          </a:p>
          <a:p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87374" y="1865049"/>
            <a:ext cx="109950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zh-CN" altLang="en-US" sz="20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增加新的元素</a:t>
            </a:r>
            <a:r>
              <a:rPr lang="zh-CN" altLang="en-US" sz="20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类困难</a:t>
            </a:r>
            <a:r>
              <a:rPr lang="zh-CN" altLang="en-US" sz="20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增加一个新的元素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都要在每一个具体访问者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增加相应的具体操作，违背了 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“开闭原则”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69591" y="2650658"/>
            <a:ext cx="2766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zh-CN" altLang="en-US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破坏封装：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访问者模式中具体元素对访问者公布细节，这破坏了对象的封装性  </a:t>
            </a:r>
            <a:endParaRPr lang="en-US" altLang="zh-CN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86415" y="3902925"/>
            <a:ext cx="2802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zh-CN" altLang="en-US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违反了依赖倒置原则：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访问模式依赖了具体类，而没有依赖抽象类  </a:t>
            </a:r>
            <a:endParaRPr lang="en-US" altLang="zh-CN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54977" y="5147660"/>
            <a:ext cx="948231" cy="721659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654978" y="4828574"/>
            <a:ext cx="948230" cy="319086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ElementC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447194" y="3991159"/>
            <a:ext cx="2910967" cy="319086"/>
          </a:xfrm>
          <a:prstGeom prst="rect">
            <a:avLst/>
          </a:prstGeom>
          <a:noFill/>
          <a:ln w="9525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visitElementC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(Element C)</a:t>
            </a:r>
            <a:endParaRPr kumimoji="0" lang="zh-CN" altLang="en-US" sz="1600" b="0" i="1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0" idx="0"/>
            <a:endCxn id="12" idx="1"/>
          </p:cNvCxnSpPr>
          <p:nvPr/>
        </p:nvCxnSpPr>
        <p:spPr>
          <a:xfrm rot="5400000" flipH="1" flipV="1">
            <a:off x="3949207" y="3330588"/>
            <a:ext cx="677872" cy="2318101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7147646" y="3417961"/>
            <a:ext cx="1248831" cy="969113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25584" y="3132586"/>
            <a:ext cx="2229394" cy="770339"/>
            <a:chOff x="2462713" y="2016007"/>
            <a:chExt cx="3130812" cy="770339"/>
          </a:xfrm>
          <a:noFill/>
        </p:grpSpPr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2462713" y="2492721"/>
              <a:ext cx="3130812" cy="2936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+accept(Visitor)</a:t>
              </a:r>
              <a:endParaRPr lang="en-US" altLang="zh-CN" sz="16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2462713" y="2016007"/>
              <a:ext cx="3130812" cy="3377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</a:t>
              </a:r>
              <a:endPara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1337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9164" y="4828574"/>
            <a:ext cx="1962235" cy="1037155"/>
            <a:chOff x="7896225" y="1580106"/>
            <a:chExt cx="3000375" cy="1037155"/>
          </a:xfrm>
          <a:noFill/>
        </p:grpSpPr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v:Vistor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ElementA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02896" y="4828574"/>
            <a:ext cx="2378315" cy="1040745"/>
            <a:chOff x="7858810" y="1899318"/>
            <a:chExt cx="2530516" cy="1040745"/>
          </a:xfrm>
          <a:noFill/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7858810" y="2506452"/>
              <a:ext cx="2530516" cy="43361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visitElementA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ElementA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visitElementB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ElementB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Visitor1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15310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095414" y="4828574"/>
            <a:ext cx="2461932" cy="1040745"/>
            <a:chOff x="7858810" y="1899318"/>
            <a:chExt cx="2530516" cy="1040745"/>
          </a:xfrm>
          <a:noFill/>
        </p:grpSpPr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7858810" y="2502762"/>
              <a:ext cx="2530516" cy="43730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visitElementA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ElementA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visitElementB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ElementB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Visitor2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1491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25727" y="2797016"/>
            <a:ext cx="2910967" cy="1214853"/>
            <a:chOff x="2462713" y="1899317"/>
            <a:chExt cx="3130812" cy="1170030"/>
          </a:xfrm>
          <a:noFill/>
        </p:grpSpPr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2462713" y="2526848"/>
              <a:ext cx="3130812" cy="5424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visitElementA</a:t>
              </a: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ElementA</a:t>
              </a: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visitElementB</a:t>
              </a: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ElementB</a:t>
              </a:r>
              <a:r>
                <a:rPr lang="en-US" altLang="zh-CN" sz="16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2462713" y="1899317"/>
              <a:ext cx="3130812" cy="4544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Visitor</a:t>
              </a:r>
              <a:endPara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2462713" y="2353774"/>
              <a:ext cx="3130812" cy="17307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等腰三角形 38"/>
          <p:cNvSpPr/>
          <p:nvPr/>
        </p:nvSpPr>
        <p:spPr bwMode="auto">
          <a:xfrm>
            <a:off x="6874252" y="4387075"/>
            <a:ext cx="228683" cy="221594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等腰三角形 39"/>
          <p:cNvSpPr/>
          <p:nvPr/>
        </p:nvSpPr>
        <p:spPr bwMode="auto">
          <a:xfrm>
            <a:off x="1425939" y="3891047"/>
            <a:ext cx="228683" cy="221594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肘形连接符 40"/>
          <p:cNvCxnSpPr>
            <a:stCxn id="28" idx="0"/>
            <a:endCxn id="39" idx="3"/>
          </p:cNvCxnSpPr>
          <p:nvPr/>
        </p:nvCxnSpPr>
        <p:spPr>
          <a:xfrm rot="5400000" flipH="1" flipV="1">
            <a:off x="6280372" y="4120352"/>
            <a:ext cx="219905" cy="1196540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2" idx="0"/>
            <a:endCxn id="39" idx="3"/>
          </p:cNvCxnSpPr>
          <p:nvPr/>
        </p:nvCxnSpPr>
        <p:spPr>
          <a:xfrm rot="16200000" flipV="1">
            <a:off x="7547535" y="4049729"/>
            <a:ext cx="219905" cy="1337786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4" idx="0"/>
            <a:endCxn id="40" idx="3"/>
          </p:cNvCxnSpPr>
          <p:nvPr/>
        </p:nvCxnSpPr>
        <p:spPr>
          <a:xfrm flipH="1" flipV="1">
            <a:off x="1540281" y="4112641"/>
            <a:ext cx="1" cy="71593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8" grpId="1" animBg="1"/>
      <p:bldP spid="10" grpId="0" animBg="1"/>
      <p:bldP spid="10" grpId="1" animBg="1"/>
      <p:bldP spid="12" grpId="0"/>
      <p:bldP spid="12" grpId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访问者</a:t>
            </a:r>
            <a:r>
              <a:rPr lang="zh-CN" altLang="en-US" dirty="0" smtClean="0"/>
              <a:t>模式应用示例</a:t>
            </a:r>
            <a:br>
              <a:rPr lang="en-US" altLang="zh-CN" dirty="0"/>
            </a:br>
            <a:r>
              <a:rPr lang="en-US" altLang="zh-CN" sz="2800" dirty="0"/>
              <a:t>Application examples of </a:t>
            </a:r>
            <a:r>
              <a:rPr lang="en-US" altLang="zh-CN" sz="2800" dirty="0" smtClean="0"/>
              <a:t>Visitor Pattern</a:t>
            </a:r>
            <a:endParaRPr lang="zh-CN" altLang="en-US" sz="28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/>
              <a:t>计税</a:t>
            </a:r>
            <a:r>
              <a:rPr lang="zh-CN" altLang="en-US" dirty="0" smtClean="0"/>
              <a:t>系统原始设计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4096344" y="1589838"/>
            <a:ext cx="1641462" cy="801023"/>
            <a:chOff x="2462713" y="2153167"/>
            <a:chExt cx="3130812" cy="801023"/>
          </a:xfrm>
          <a:noFill/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2462713" y="2486371"/>
              <a:ext cx="3130812" cy="46781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getData</a:t>
              </a:r>
              <a:r>
                <a:rPr lang="en-US" altLang="zh-CN" sz="14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calculateTax</a:t>
              </a:r>
              <a:r>
                <a:rPr lang="en-US" altLang="zh-CN" sz="14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2462713" y="2153167"/>
              <a:ext cx="3130812" cy="3377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i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Tax</a:t>
              </a:r>
              <a:endPara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27125" y="2703692"/>
            <a:ext cx="1546027" cy="876324"/>
            <a:chOff x="7896225" y="1740937"/>
            <a:chExt cx="3000375" cy="876324"/>
          </a:xfrm>
          <a:noFill/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getData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calculateTax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PoliticalOrg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等腰三角形 25"/>
          <p:cNvSpPr/>
          <p:nvPr/>
        </p:nvSpPr>
        <p:spPr bwMode="auto">
          <a:xfrm>
            <a:off x="4843712" y="2390861"/>
            <a:ext cx="146726" cy="112946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485805" y="2703692"/>
            <a:ext cx="1546027" cy="876324"/>
            <a:chOff x="7896225" y="1740937"/>
            <a:chExt cx="3000375" cy="876324"/>
          </a:xfrm>
          <a:noFill/>
        </p:grpSpPr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getData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calculateTax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BusinessTax</a:t>
              </a:r>
              <a:r>
                <a:rPr lang="en-US" altLang="zh-CN" sz="160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6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944485" y="2703692"/>
            <a:ext cx="1546027" cy="876324"/>
            <a:chOff x="7896225" y="1740937"/>
            <a:chExt cx="3000375" cy="876324"/>
          </a:xfrm>
          <a:noFill/>
        </p:grpSpPr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getData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calculateTax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CharityTax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03165" y="2703692"/>
            <a:ext cx="1756835" cy="876324"/>
            <a:chOff x="7896225" y="1740937"/>
            <a:chExt cx="3000375" cy="876324"/>
          </a:xfrm>
          <a:noFill/>
        </p:grpSpPr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i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getData</a:t>
              </a:r>
              <a:r>
                <a:rPr lang="en-US" altLang="zh-CN" sz="14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i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calculateTax</a:t>
              </a:r>
              <a:r>
                <a:rPr lang="en-US" altLang="zh-CN" sz="14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i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IndividuleTax</a:t>
              </a:r>
              <a:r>
                <a:rPr lang="en-US" altLang="zh-CN" sz="160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en-US" altLang="zh-CN" sz="16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473506" y="3945988"/>
            <a:ext cx="1899509" cy="876324"/>
            <a:chOff x="7896225" y="1740937"/>
            <a:chExt cx="3000375" cy="876324"/>
          </a:xfrm>
          <a:noFill/>
        </p:grpSpPr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getData</a:t>
              </a:r>
              <a:r>
                <a:rPr lang="en-US" altLang="zh-CN" sz="14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calculateTax</a:t>
              </a:r>
              <a:r>
                <a:rPr lang="en-US" altLang="zh-CN" sz="14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i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ManufactureTax</a:t>
              </a:r>
              <a:endParaRPr lang="en-US" altLang="zh-CN" sz="16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770175" y="3934009"/>
            <a:ext cx="2143349" cy="876324"/>
            <a:chOff x="7896225" y="1740937"/>
            <a:chExt cx="3000375" cy="876324"/>
          </a:xfrm>
          <a:noFill/>
        </p:grpSpPr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getData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calculateTax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EntertainmentTax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18837" y="3945988"/>
            <a:ext cx="2143349" cy="876324"/>
            <a:chOff x="7896225" y="1740937"/>
            <a:chExt cx="3000375" cy="876324"/>
          </a:xfrm>
          <a:noFill/>
        </p:grpSpPr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i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getData</a:t>
              </a:r>
              <a:r>
                <a:rPr lang="en-US" altLang="zh-CN" sz="14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i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calculateTax</a:t>
              </a:r>
              <a:r>
                <a:rPr lang="en-US" altLang="zh-CN" sz="14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i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FamilyTax</a:t>
              </a:r>
              <a:endParaRPr lang="en-US" altLang="zh-CN" sz="16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834531" y="3930540"/>
            <a:ext cx="2143349" cy="876324"/>
            <a:chOff x="7896225" y="1740937"/>
            <a:chExt cx="3000375" cy="876324"/>
          </a:xfrm>
          <a:noFill/>
        </p:grpSpPr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getData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calculateTax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SingleTax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93171" y="5168524"/>
            <a:ext cx="1899509" cy="876324"/>
            <a:chOff x="7896225" y="1740937"/>
            <a:chExt cx="3000375" cy="876324"/>
          </a:xfrm>
          <a:noFill/>
        </p:grpSpPr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getData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calculateTax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ElectronicTax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573152" y="5164327"/>
            <a:ext cx="1899509" cy="876324"/>
            <a:chOff x="7896225" y="1740937"/>
            <a:chExt cx="3000375" cy="876324"/>
          </a:xfrm>
          <a:noFill/>
        </p:grpSpPr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getData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calculateTax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AutomobileTax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594001" y="5188283"/>
            <a:ext cx="2359660" cy="876324"/>
            <a:chOff x="7896225" y="1740937"/>
            <a:chExt cx="3000375" cy="876324"/>
          </a:xfrm>
          <a:noFill/>
        </p:grpSpPr>
        <p:sp>
          <p:nvSpPr>
            <p:cNvPr id="63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getData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calculateTax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FamilyWithChildren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209907" y="5188283"/>
            <a:ext cx="2143349" cy="876324"/>
            <a:chOff x="7896225" y="1740937"/>
            <a:chExt cx="3000375" cy="876324"/>
          </a:xfrm>
          <a:noFill/>
        </p:grpSpPr>
        <p:sp>
          <p:nvSpPr>
            <p:cNvPr id="66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5103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getData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calculateTax</a:t>
              </a: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FamilyNoChildren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9" name="肘形连接符 68"/>
          <p:cNvCxnSpPr>
            <a:stCxn id="11" idx="0"/>
            <a:endCxn id="26" idx="3"/>
          </p:cNvCxnSpPr>
          <p:nvPr/>
        </p:nvCxnSpPr>
        <p:spPr>
          <a:xfrm rot="5400000" flipH="1" flipV="1">
            <a:off x="3258665" y="1045282"/>
            <a:ext cx="199885" cy="3116936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37" idx="0"/>
            <a:endCxn id="26" idx="3"/>
          </p:cNvCxnSpPr>
          <p:nvPr/>
        </p:nvCxnSpPr>
        <p:spPr>
          <a:xfrm rot="5400000" flipH="1" flipV="1">
            <a:off x="4488005" y="2274622"/>
            <a:ext cx="199885" cy="658256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40" idx="0"/>
            <a:endCxn id="26" idx="3"/>
          </p:cNvCxnSpPr>
          <p:nvPr/>
        </p:nvCxnSpPr>
        <p:spPr>
          <a:xfrm rot="16200000" flipV="1">
            <a:off x="5717345" y="1703538"/>
            <a:ext cx="199885" cy="1800424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43" idx="0"/>
            <a:endCxn id="26" idx="3"/>
          </p:cNvCxnSpPr>
          <p:nvPr/>
        </p:nvCxnSpPr>
        <p:spPr>
          <a:xfrm rot="16200000" flipV="1">
            <a:off x="6999387" y="421496"/>
            <a:ext cx="199885" cy="4364508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等腰三角形 79"/>
          <p:cNvSpPr/>
          <p:nvPr/>
        </p:nvSpPr>
        <p:spPr bwMode="auto">
          <a:xfrm>
            <a:off x="4185455" y="3581604"/>
            <a:ext cx="146726" cy="112946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肘形连接符 81"/>
          <p:cNvCxnSpPr>
            <a:stCxn id="46" idx="0"/>
            <a:endCxn id="80" idx="3"/>
          </p:cNvCxnSpPr>
          <p:nvPr/>
        </p:nvCxnSpPr>
        <p:spPr>
          <a:xfrm rot="5400000" flipH="1" flipV="1">
            <a:off x="3215320" y="2902491"/>
            <a:ext cx="251438" cy="1835557"/>
          </a:xfrm>
          <a:prstGeom prst="bentConnector3">
            <a:avLst>
              <a:gd name="adj1" fmla="val 52525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49" idx="0"/>
            <a:endCxn id="80" idx="3"/>
          </p:cNvCxnSpPr>
          <p:nvPr/>
        </p:nvCxnSpPr>
        <p:spPr>
          <a:xfrm rot="16200000" flipV="1">
            <a:off x="4430605" y="3522764"/>
            <a:ext cx="239459" cy="583032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等腰三角形 89"/>
          <p:cNvSpPr/>
          <p:nvPr/>
        </p:nvSpPr>
        <p:spPr bwMode="auto">
          <a:xfrm>
            <a:off x="2349897" y="4823900"/>
            <a:ext cx="146726" cy="112946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肘形连接符 91"/>
          <p:cNvCxnSpPr>
            <a:stCxn id="58" idx="0"/>
            <a:endCxn id="90" idx="3"/>
          </p:cNvCxnSpPr>
          <p:nvPr/>
        </p:nvCxnSpPr>
        <p:spPr>
          <a:xfrm rot="5400000" flipH="1" flipV="1">
            <a:off x="1817254" y="4562518"/>
            <a:ext cx="231678" cy="980334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61" idx="0"/>
            <a:endCxn id="90" idx="3"/>
          </p:cNvCxnSpPr>
          <p:nvPr/>
        </p:nvCxnSpPr>
        <p:spPr>
          <a:xfrm rot="16200000" flipV="1">
            <a:off x="2859344" y="4500763"/>
            <a:ext cx="227481" cy="1099647"/>
          </a:xfrm>
          <a:prstGeom prst="bentConnector3">
            <a:avLst>
              <a:gd name="adj1" fmla="val 4895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等腰三角形 95"/>
          <p:cNvSpPr/>
          <p:nvPr/>
        </p:nvSpPr>
        <p:spPr bwMode="auto">
          <a:xfrm>
            <a:off x="9208219" y="3590041"/>
            <a:ext cx="146726" cy="112946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98" name="肘形连接符 97"/>
          <p:cNvCxnSpPr>
            <a:stCxn id="52" idx="0"/>
            <a:endCxn id="96" idx="3"/>
          </p:cNvCxnSpPr>
          <p:nvPr/>
        </p:nvCxnSpPr>
        <p:spPr>
          <a:xfrm rot="5400000" flipH="1" flipV="1">
            <a:off x="8264547" y="2928953"/>
            <a:ext cx="243001" cy="1791070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55" idx="0"/>
            <a:endCxn id="96" idx="3"/>
          </p:cNvCxnSpPr>
          <p:nvPr/>
        </p:nvCxnSpPr>
        <p:spPr>
          <a:xfrm rot="16200000" flipV="1">
            <a:off x="9480118" y="3504452"/>
            <a:ext cx="227553" cy="624624"/>
          </a:xfrm>
          <a:prstGeom prst="bentConnector3">
            <a:avLst>
              <a:gd name="adj1" fmla="val 4581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等腰三角形 101"/>
          <p:cNvSpPr/>
          <p:nvPr/>
        </p:nvSpPr>
        <p:spPr bwMode="auto">
          <a:xfrm>
            <a:off x="7953661" y="4870479"/>
            <a:ext cx="146726" cy="112946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104" name="肘形连接符 103"/>
          <p:cNvCxnSpPr>
            <a:stCxn id="64" idx="0"/>
            <a:endCxn id="102" idx="3"/>
          </p:cNvCxnSpPr>
          <p:nvPr/>
        </p:nvCxnSpPr>
        <p:spPr>
          <a:xfrm rot="5400000" flipH="1" flipV="1">
            <a:off x="7297998" y="4459258"/>
            <a:ext cx="204858" cy="1253193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67" idx="0"/>
            <a:endCxn id="102" idx="3"/>
          </p:cNvCxnSpPr>
          <p:nvPr/>
        </p:nvCxnSpPr>
        <p:spPr>
          <a:xfrm rot="16200000" flipV="1">
            <a:off x="8551874" y="4458575"/>
            <a:ext cx="204858" cy="1254558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/>
        </p:nvGrpSpPr>
        <p:grpSpPr>
          <a:xfrm>
            <a:off x="6920724" y="1589838"/>
            <a:ext cx="1369836" cy="603503"/>
            <a:chOff x="2462713" y="2153167"/>
            <a:chExt cx="3130812" cy="603503"/>
          </a:xfrm>
          <a:noFill/>
        </p:grpSpPr>
        <p:sp>
          <p:nvSpPr>
            <p:cNvPr id="108" name="Text Box 26"/>
            <p:cNvSpPr txBox="1">
              <a:spLocks noChangeArrowheads="1"/>
            </p:cNvSpPr>
            <p:nvPr/>
          </p:nvSpPr>
          <p:spPr bwMode="auto">
            <a:xfrm>
              <a:off x="2462713" y="2486372"/>
              <a:ext cx="3130812" cy="27029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+main()</a:t>
              </a:r>
              <a:endParaRPr lang="en-US" altLang="zh-CN" sz="14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Text Box 27"/>
            <p:cNvSpPr txBox="1">
              <a:spLocks noChangeArrowheads="1"/>
            </p:cNvSpPr>
            <p:nvPr/>
          </p:nvSpPr>
          <p:spPr bwMode="auto">
            <a:xfrm>
              <a:off x="2462713" y="2153167"/>
              <a:ext cx="3130812" cy="3377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TaxClient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1" name="直接箭头连接符 110"/>
          <p:cNvCxnSpPr/>
          <p:nvPr/>
        </p:nvCxnSpPr>
        <p:spPr>
          <a:xfrm flipH="1">
            <a:off x="5737806" y="2054813"/>
            <a:ext cx="1182918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609600" y="1597319"/>
            <a:ext cx="340505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某国税收的层次类，其中每个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类别税率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和计算税款的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算法不同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575975" y="1668780"/>
            <a:ext cx="3179411" cy="36933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请基于访问者模式重构该系统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93171" y="6179140"/>
            <a:ext cx="5156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getData()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决定了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哪些收入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适合纳税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，不变化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 smtClean="0"/>
              <a:t>计税系统基于访问者模式重构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6082993" y="1833458"/>
            <a:ext cx="2073358" cy="793111"/>
            <a:chOff x="2462713" y="2309929"/>
            <a:chExt cx="3130812" cy="793111"/>
          </a:xfrm>
          <a:noFill/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2462713" y="2642136"/>
              <a:ext cx="3130812" cy="46090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+getData()</a:t>
              </a:r>
              <a:endParaRPr lang="en-US" altLang="zh-CN" sz="1400" b="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i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400" b="0" i="1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v:TaxVisitor</a:t>
              </a:r>
              <a:r>
                <a:rPr lang="en-US" altLang="zh-CN" sz="1400" b="0" i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2462713" y="2309929"/>
              <a:ext cx="3130812" cy="3377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i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Tax</a:t>
              </a:r>
              <a:endPara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31224" y="3000100"/>
            <a:ext cx="2069170" cy="828302"/>
            <a:chOff x="7896225" y="1740937"/>
            <a:chExt cx="3000375" cy="828302"/>
          </a:xfrm>
          <a:noFill/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46233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+getData()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accept(</a:t>
              </a:r>
              <a:r>
                <a:rPr lang="en-US" altLang="zh-CN" sz="1400" b="0" dirty="0" err="1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v:TaxVisitor</a:t>
              </a: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PoliticalOrg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等腰三角形 25"/>
          <p:cNvSpPr/>
          <p:nvPr/>
        </p:nvSpPr>
        <p:spPr bwMode="auto">
          <a:xfrm>
            <a:off x="6828498" y="2632044"/>
            <a:ext cx="146726" cy="112946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650869" y="3000100"/>
            <a:ext cx="1910076" cy="821318"/>
            <a:chOff x="7896225" y="1740937"/>
            <a:chExt cx="3000375" cy="821318"/>
          </a:xfrm>
          <a:noFill/>
        </p:grpSpPr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45534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+getData()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400" b="0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v:TaxVisitor</a:t>
              </a: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BusinessTax</a:t>
              </a:r>
              <a:r>
                <a:rPr lang="en-US" altLang="zh-CN" sz="160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6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39285" y="3000100"/>
            <a:ext cx="1892622" cy="828302"/>
            <a:chOff x="7896225" y="1740937"/>
            <a:chExt cx="3000375" cy="828302"/>
          </a:xfrm>
          <a:noFill/>
        </p:grpSpPr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46233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+getData()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400" b="0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v:TaxVisitor</a:t>
              </a: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CharityTax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610246" y="3000100"/>
            <a:ext cx="2023073" cy="828302"/>
            <a:chOff x="7896225" y="1740937"/>
            <a:chExt cx="3000375" cy="828302"/>
          </a:xfrm>
          <a:noFill/>
        </p:grpSpPr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46233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+getData()</a:t>
              </a:r>
              <a:endParaRPr lang="en-US" altLang="zh-CN" sz="1400" b="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i="1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400" b="0" i="1" dirty="0" err="1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v:TaxVisitor</a:t>
              </a:r>
              <a:r>
                <a:rPr lang="en-US" altLang="zh-CN" sz="1400" b="0" i="1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i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IndividuleTax</a:t>
              </a:r>
              <a:r>
                <a:rPr lang="en-US" altLang="zh-CN" sz="160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en-US" altLang="zh-CN" sz="16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943727" y="4098156"/>
            <a:ext cx="1899509" cy="828302"/>
            <a:chOff x="7896225" y="1740937"/>
            <a:chExt cx="3000375" cy="828302"/>
          </a:xfrm>
          <a:noFill/>
        </p:grpSpPr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46233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+getData()</a:t>
              </a:r>
              <a:endParaRPr lang="en-US" altLang="zh-CN" sz="1400" b="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i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400" b="0" i="1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v:TaxVisitor</a:t>
              </a:r>
              <a:r>
                <a:rPr lang="en-US" altLang="zh-CN" sz="1400" b="0" i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i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ManufactureTax</a:t>
              </a:r>
              <a:endParaRPr lang="en-US" altLang="zh-CN" sz="16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25664" y="4086177"/>
            <a:ext cx="2143349" cy="840281"/>
            <a:chOff x="7896225" y="1740937"/>
            <a:chExt cx="3000375" cy="840281"/>
          </a:xfrm>
          <a:noFill/>
        </p:grpSpPr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4743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+getData()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400" b="0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v:TaxVisitor</a:t>
              </a: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EntertainmentTax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806196" y="4103283"/>
            <a:ext cx="1986475" cy="828302"/>
            <a:chOff x="7896225" y="1740937"/>
            <a:chExt cx="3000375" cy="828302"/>
          </a:xfrm>
          <a:noFill/>
        </p:grpSpPr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46233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+getData()</a:t>
              </a:r>
              <a:endParaRPr lang="en-US" altLang="zh-CN" sz="1400" b="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i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400" b="0" i="1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v:TaxVisitor</a:t>
              </a:r>
              <a:r>
                <a:rPr lang="en-US" altLang="zh-CN" sz="1400" b="0" i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i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FamilyTax</a:t>
              </a:r>
              <a:endParaRPr lang="en-US" altLang="zh-CN" sz="16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728881" y="4087886"/>
            <a:ext cx="1910758" cy="843750"/>
            <a:chOff x="7896225" y="1740937"/>
            <a:chExt cx="3000375" cy="843750"/>
          </a:xfrm>
          <a:noFill/>
        </p:grpSpPr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47777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+getData()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400" b="0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v:TaxVisitor</a:t>
              </a: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SingleTax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25665" y="5246486"/>
            <a:ext cx="2856368" cy="815046"/>
            <a:chOff x="7896225" y="1740937"/>
            <a:chExt cx="3000375" cy="815046"/>
          </a:xfrm>
          <a:noFill/>
        </p:grpSpPr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7896225" y="2106908"/>
              <a:ext cx="3000375" cy="4490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+getData</a:t>
              </a:r>
              <a:r>
                <a:rPr lang="en-US" altLang="zh-CN" sz="14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400" b="0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v:TaxVisitor</a:t>
              </a: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ElectronicTax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745841" y="5246486"/>
            <a:ext cx="2015175" cy="819243"/>
            <a:chOff x="7896225" y="1740937"/>
            <a:chExt cx="3000375" cy="819243"/>
          </a:xfrm>
          <a:noFill/>
        </p:grpSpPr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45327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+getData()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400" b="0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v:TaxVisitor</a:t>
              </a: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AutomobileTax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561492" y="5246486"/>
            <a:ext cx="2359660" cy="795286"/>
            <a:chOff x="7896225" y="1740937"/>
            <a:chExt cx="3000375" cy="795286"/>
          </a:xfrm>
          <a:noFill/>
        </p:grpSpPr>
        <p:sp>
          <p:nvSpPr>
            <p:cNvPr id="63" name="Text Box 26"/>
            <p:cNvSpPr txBox="1">
              <a:spLocks noChangeArrowheads="1"/>
            </p:cNvSpPr>
            <p:nvPr/>
          </p:nvSpPr>
          <p:spPr bwMode="auto">
            <a:xfrm>
              <a:off x="7896225" y="2106908"/>
              <a:ext cx="3000375" cy="42931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+getData()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400" b="0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v:TaxVisitor</a:t>
              </a: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FamilyWithChildren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581868" y="5233946"/>
            <a:ext cx="2143349" cy="795286"/>
            <a:chOff x="7896225" y="1740937"/>
            <a:chExt cx="3000375" cy="795286"/>
          </a:xfrm>
          <a:noFill/>
        </p:grpSpPr>
        <p:sp>
          <p:nvSpPr>
            <p:cNvPr id="66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4293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+getData()</a:t>
              </a: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400" b="0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v:TaxVisitor</a:t>
              </a:r>
              <a:r>
                <a:rPr lang="en-US" altLang="zh-CN" sz="1400" b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 Box 27"/>
            <p:cNvSpPr txBox="1">
              <a:spLocks noChangeArrowheads="1"/>
            </p:cNvSpPr>
            <p:nvPr/>
          </p:nvSpPr>
          <p:spPr bwMode="auto">
            <a:xfrm>
              <a:off x="7896225" y="1740937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FamilyNoChildren</a:t>
              </a:r>
              <a:endPara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9" name="肘形连接符 68"/>
          <p:cNvCxnSpPr>
            <a:stCxn id="11" idx="0"/>
            <a:endCxn id="26" idx="3"/>
          </p:cNvCxnSpPr>
          <p:nvPr/>
        </p:nvCxnSpPr>
        <p:spPr>
          <a:xfrm rot="5400000" flipH="1" flipV="1">
            <a:off x="4106280" y="204519"/>
            <a:ext cx="255110" cy="5336052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37" idx="0"/>
            <a:endCxn id="26" idx="3"/>
          </p:cNvCxnSpPr>
          <p:nvPr/>
        </p:nvCxnSpPr>
        <p:spPr>
          <a:xfrm rot="5400000" flipH="1" flipV="1">
            <a:off x="5126329" y="1224568"/>
            <a:ext cx="255110" cy="3295954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40" idx="0"/>
            <a:endCxn id="26" idx="3"/>
          </p:cNvCxnSpPr>
          <p:nvPr/>
        </p:nvCxnSpPr>
        <p:spPr>
          <a:xfrm rot="5400000" flipH="1" flipV="1">
            <a:off x="6116173" y="2214413"/>
            <a:ext cx="255110" cy="1316265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43" idx="0"/>
            <a:endCxn id="26" idx="3"/>
          </p:cNvCxnSpPr>
          <p:nvPr/>
        </p:nvCxnSpPr>
        <p:spPr>
          <a:xfrm rot="16200000" flipV="1">
            <a:off x="7134267" y="2512584"/>
            <a:ext cx="255110" cy="719922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等腰三角形 79"/>
          <p:cNvSpPr/>
          <p:nvPr/>
        </p:nvSpPr>
        <p:spPr bwMode="auto">
          <a:xfrm>
            <a:off x="3308669" y="3821418"/>
            <a:ext cx="146726" cy="112946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肘形连接符 81"/>
          <p:cNvCxnSpPr>
            <a:stCxn id="46" idx="0"/>
            <a:endCxn id="80" idx="3"/>
          </p:cNvCxnSpPr>
          <p:nvPr/>
        </p:nvCxnSpPr>
        <p:spPr>
          <a:xfrm rot="16200000" flipV="1">
            <a:off x="3555861" y="3760535"/>
            <a:ext cx="163792" cy="5114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49" idx="0"/>
            <a:endCxn id="80" idx="3"/>
          </p:cNvCxnSpPr>
          <p:nvPr/>
        </p:nvCxnSpPr>
        <p:spPr>
          <a:xfrm rot="5400000" flipH="1" flipV="1">
            <a:off x="2413779" y="3117925"/>
            <a:ext cx="151813" cy="17846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等腰三角形 89"/>
          <p:cNvSpPr/>
          <p:nvPr/>
        </p:nvSpPr>
        <p:spPr bwMode="auto">
          <a:xfrm>
            <a:off x="3532544" y="4930086"/>
            <a:ext cx="146726" cy="112946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肘形连接符 91"/>
          <p:cNvCxnSpPr>
            <a:stCxn id="58" idx="0"/>
            <a:endCxn id="90" idx="3"/>
          </p:cNvCxnSpPr>
          <p:nvPr/>
        </p:nvCxnSpPr>
        <p:spPr>
          <a:xfrm rot="5400000" flipH="1" flipV="1">
            <a:off x="2678151" y="4318730"/>
            <a:ext cx="203454" cy="1652058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61" idx="0"/>
            <a:endCxn id="90" idx="3"/>
          </p:cNvCxnSpPr>
          <p:nvPr/>
        </p:nvCxnSpPr>
        <p:spPr>
          <a:xfrm rot="16200000" flipV="1">
            <a:off x="4077941" y="4570998"/>
            <a:ext cx="203454" cy="11475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等腰三角形 95"/>
          <p:cNvSpPr/>
          <p:nvPr/>
        </p:nvSpPr>
        <p:spPr bwMode="auto">
          <a:xfrm>
            <a:off x="7594596" y="3821418"/>
            <a:ext cx="146726" cy="112946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98" name="肘形连接符 97"/>
          <p:cNvCxnSpPr>
            <a:stCxn id="52" idx="0"/>
            <a:endCxn id="96" idx="3"/>
          </p:cNvCxnSpPr>
          <p:nvPr/>
        </p:nvCxnSpPr>
        <p:spPr>
          <a:xfrm rot="16200000" flipV="1">
            <a:off x="8649238" y="2953086"/>
            <a:ext cx="168919" cy="2131475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55" idx="0"/>
            <a:endCxn id="96" idx="3"/>
          </p:cNvCxnSpPr>
          <p:nvPr/>
        </p:nvCxnSpPr>
        <p:spPr>
          <a:xfrm rot="5400000" flipH="1" flipV="1">
            <a:off x="7099348" y="3519276"/>
            <a:ext cx="153522" cy="9836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等腰三角形 101"/>
          <p:cNvSpPr/>
          <p:nvPr/>
        </p:nvSpPr>
        <p:spPr bwMode="auto">
          <a:xfrm>
            <a:off x="9318814" y="4930086"/>
            <a:ext cx="146726" cy="112946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104" name="肘形连接符 103"/>
          <p:cNvCxnSpPr>
            <a:stCxn id="64" idx="0"/>
            <a:endCxn id="102" idx="3"/>
          </p:cNvCxnSpPr>
          <p:nvPr/>
        </p:nvCxnSpPr>
        <p:spPr>
          <a:xfrm rot="5400000" flipH="1" flipV="1">
            <a:off x="8465022" y="4319332"/>
            <a:ext cx="203454" cy="1650855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67" idx="0"/>
            <a:endCxn id="102" idx="3"/>
          </p:cNvCxnSpPr>
          <p:nvPr/>
        </p:nvCxnSpPr>
        <p:spPr>
          <a:xfrm rot="16200000" flipV="1">
            <a:off x="9927403" y="4507806"/>
            <a:ext cx="190914" cy="1261366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/>
        </p:nvGrpSpPr>
        <p:grpSpPr>
          <a:xfrm>
            <a:off x="4200167" y="1836338"/>
            <a:ext cx="1369836" cy="603503"/>
            <a:chOff x="2462713" y="2153167"/>
            <a:chExt cx="3130812" cy="603503"/>
          </a:xfrm>
          <a:noFill/>
        </p:grpSpPr>
        <p:sp>
          <p:nvSpPr>
            <p:cNvPr id="108" name="Text Box 26"/>
            <p:cNvSpPr txBox="1">
              <a:spLocks noChangeArrowheads="1"/>
            </p:cNvSpPr>
            <p:nvPr/>
          </p:nvSpPr>
          <p:spPr bwMode="auto">
            <a:xfrm>
              <a:off x="2462713" y="2486372"/>
              <a:ext cx="3130812" cy="27029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+main()</a:t>
              </a:r>
              <a:endParaRPr lang="en-US" altLang="zh-CN" sz="14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Text Box 27"/>
            <p:cNvSpPr txBox="1">
              <a:spLocks noChangeArrowheads="1"/>
            </p:cNvSpPr>
            <p:nvPr/>
          </p:nvSpPr>
          <p:spPr bwMode="auto">
            <a:xfrm>
              <a:off x="2462713" y="2153167"/>
              <a:ext cx="3130812" cy="3377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TaxClient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706683" y="1138971"/>
            <a:ext cx="3018534" cy="2333061"/>
            <a:chOff x="8706683" y="1138971"/>
            <a:chExt cx="3018534" cy="2333061"/>
          </a:xfrm>
        </p:grpSpPr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8706683" y="1669869"/>
              <a:ext cx="3018534" cy="18021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calTax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taxPoli:PoliticalOrg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calTax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taxCharity:CharityTax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calTax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taxEnv:EntertainmentTax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calTax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taxEle:ElectronicTax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calTax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taxAuto:AutomobileTax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calTax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taxSingle:SingleTax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calTax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tax:FamilyWithChildren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calTax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tax:FamilyNoChildren</a:t>
              </a:r>
              <a:r>
                <a:rPr lang="en-US" altLang="zh-CN" sz="1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 Box 27"/>
            <p:cNvSpPr txBox="1">
              <a:spLocks noChangeArrowheads="1"/>
            </p:cNvSpPr>
            <p:nvPr/>
          </p:nvSpPr>
          <p:spPr bwMode="auto">
            <a:xfrm>
              <a:off x="8706683" y="1138971"/>
              <a:ext cx="3018534" cy="3377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TaxVisitor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Text Box 26"/>
            <p:cNvSpPr txBox="1">
              <a:spLocks noChangeArrowheads="1"/>
            </p:cNvSpPr>
            <p:nvPr/>
          </p:nvSpPr>
          <p:spPr bwMode="auto">
            <a:xfrm>
              <a:off x="8706683" y="1476130"/>
              <a:ext cx="3018534" cy="1958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5" name="肘形连接符 84"/>
          <p:cNvCxnSpPr/>
          <p:nvPr/>
        </p:nvCxnSpPr>
        <p:spPr>
          <a:xfrm flipV="1">
            <a:off x="5570003" y="2245711"/>
            <a:ext cx="512990" cy="288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109" idx="0"/>
            <a:endCxn id="99" idx="1"/>
          </p:cNvCxnSpPr>
          <p:nvPr/>
        </p:nvCxnSpPr>
        <p:spPr>
          <a:xfrm rot="5400000" flipH="1" flipV="1">
            <a:off x="6664734" y="-205611"/>
            <a:ext cx="262301" cy="3821598"/>
          </a:xfrm>
          <a:prstGeom prst="bentConnector2">
            <a:avLst/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折角形 92"/>
          <p:cNvSpPr/>
          <p:nvPr/>
        </p:nvSpPr>
        <p:spPr bwMode="auto">
          <a:xfrm>
            <a:off x="525664" y="1655886"/>
            <a:ext cx="3451532" cy="921381"/>
          </a:xfrm>
          <a:prstGeom prst="foldedCorner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</a:rPr>
              <a:t>TaxVisitor v = new TaxVisitor();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</a:rPr>
              <a:t>Tax </a:t>
            </a:r>
            <a:r>
              <a:rPr lang="en-US" altLang="zh-CN" sz="1400" dirty="0" err="1">
                <a:latin typeface="Consolas" panose="020B0609020204030204" pitchFamily="49" charset="0"/>
              </a:rPr>
              <a:t>tax</a:t>
            </a:r>
            <a:r>
              <a:rPr lang="en-US" altLang="zh-CN" sz="1400" dirty="0">
                <a:latin typeface="Consolas" panose="020B0609020204030204" pitchFamily="49" charset="0"/>
              </a:rPr>
              <a:t> = new </a:t>
            </a:r>
            <a:r>
              <a:rPr lang="en-US" altLang="zh-CN" sz="1400" dirty="0" err="1">
                <a:latin typeface="Consolas" panose="020B0609020204030204" pitchFamily="49" charset="0"/>
              </a:rPr>
              <a:t>ElectronicTax</a:t>
            </a:r>
            <a:r>
              <a:rPr lang="en-US" altLang="zh-CN" sz="1400" dirty="0">
                <a:latin typeface="Consolas" panose="020B0609020204030204" pitchFamily="49" charset="0"/>
              </a:rPr>
              <a:t>();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latin typeface="Consolas" panose="020B0609020204030204" pitchFamily="49" charset="0"/>
              </a:rPr>
              <a:t>tax.accept</a:t>
            </a:r>
            <a:r>
              <a:rPr lang="en-US" altLang="zh-CN" sz="1400" dirty="0">
                <a:latin typeface="Consolas" panose="020B0609020204030204" pitchFamily="49" charset="0"/>
              </a:rPr>
              <a:t>(v)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110" name="Oval 21"/>
          <p:cNvSpPr>
            <a:spLocks noChangeArrowheads="1"/>
          </p:cNvSpPr>
          <p:nvPr/>
        </p:nvSpPr>
        <p:spPr bwMode="auto">
          <a:xfrm>
            <a:off x="4145301" y="2234251"/>
            <a:ext cx="144462" cy="1444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连接符 96"/>
          <p:cNvCxnSpPr>
            <a:stCxn id="110" idx="2"/>
          </p:cNvCxnSpPr>
          <p:nvPr/>
        </p:nvCxnSpPr>
        <p:spPr>
          <a:xfrm flipH="1" flipV="1">
            <a:off x="3834132" y="2304692"/>
            <a:ext cx="311169" cy="179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折角形 114"/>
          <p:cNvSpPr/>
          <p:nvPr/>
        </p:nvSpPr>
        <p:spPr bwMode="auto">
          <a:xfrm>
            <a:off x="525664" y="6245225"/>
            <a:ext cx="5235351" cy="288740"/>
          </a:xfrm>
          <a:prstGeom prst="foldedCorner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 smtClean="0">
                <a:solidFill>
                  <a:srgbClr val="080808"/>
                </a:solidFill>
                <a:latin typeface="Consolas" panose="020B0609020204030204" pitchFamily="49" charset="0"/>
              </a:rPr>
              <a:t>v.visitElectronicTax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()</a:t>
            </a: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Oval 28"/>
          <p:cNvSpPr>
            <a:spLocks noChangeArrowheads="1"/>
          </p:cNvSpPr>
          <p:nvPr/>
        </p:nvSpPr>
        <p:spPr bwMode="auto">
          <a:xfrm>
            <a:off x="2579431" y="5860255"/>
            <a:ext cx="142875" cy="1444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8" name="直接连接符 117"/>
          <p:cNvCxnSpPr>
            <a:stCxn id="116" idx="4"/>
          </p:cNvCxnSpPr>
          <p:nvPr/>
        </p:nvCxnSpPr>
        <p:spPr>
          <a:xfrm>
            <a:off x="2650869" y="6004717"/>
            <a:ext cx="0" cy="288133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6531907" y="6207515"/>
            <a:ext cx="5156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代码自行实现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课堂练习</a:t>
            </a:r>
            <a:br>
              <a:rPr lang="en-US" altLang="zh-CN" dirty="0"/>
            </a:br>
            <a:r>
              <a:rPr lang="en-US" altLang="zh-CN" sz="2800" dirty="0"/>
              <a:t>Classroom </a:t>
            </a:r>
            <a:r>
              <a:rPr lang="en-US" altLang="zh-CN" sz="2800" dirty="0" smtClean="0"/>
              <a:t>exercises</a:t>
            </a:r>
            <a:endParaRPr lang="zh-CN" altLang="en-US" sz="32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针对出现的问题进行重构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2128203" y="3179855"/>
            <a:ext cx="3192145" cy="1479157"/>
            <a:chOff x="2462713" y="1899317"/>
            <a:chExt cx="3130812" cy="1479157"/>
          </a:xfrm>
          <a:noFill/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2462713" y="2648389"/>
              <a:ext cx="3130812" cy="7300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+ResourceFile(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vistor:Vistor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2462713" y="1899317"/>
              <a:ext cx="3130812" cy="4544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abatract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</a:t>
              </a:r>
              <a:endPara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29637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0301" y="5208071"/>
            <a:ext cx="2821703" cy="1241977"/>
            <a:chOff x="7896225" y="1580106"/>
            <a:chExt cx="3000375" cy="1241977"/>
          </a:xfrm>
          <a:noFill/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7896225" y="2106908"/>
              <a:ext cx="3000375" cy="715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vistor:Vistor</a:t>
              </a: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35461" y="5208071"/>
            <a:ext cx="2774814" cy="1242699"/>
            <a:chOff x="7896225" y="1580106"/>
            <a:chExt cx="3000375" cy="1242699"/>
          </a:xfrm>
          <a:noFill/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7158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+accept(</a:t>
              </a:r>
              <a:r>
                <a:rPr lang="en-US" altLang="zh-CN" sz="16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vistor:Vistor</a:t>
              </a: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25710" y="3576288"/>
            <a:ext cx="2806700" cy="1418217"/>
            <a:chOff x="7858810" y="1899318"/>
            <a:chExt cx="2530516" cy="1418217"/>
          </a:xfrm>
          <a:noFill/>
        </p:grpSpPr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7858810" y="2652829"/>
              <a:ext cx="2530516" cy="66470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pdfFile:PdfFile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pptFile:PPTFile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wordFile:WordFile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Extractor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29285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01412" y="3576288"/>
            <a:ext cx="2748280" cy="1418217"/>
            <a:chOff x="7858810" y="1899318"/>
            <a:chExt cx="2530516" cy="1418217"/>
          </a:xfrm>
          <a:noFill/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7858810" y="2652829"/>
              <a:ext cx="2530516" cy="66470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pdfFile:PdfFile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pptFile:PPTFile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wordFile:WordFile</a:t>
              </a:r>
              <a:r>
                <a:rPr lang="en-US" altLang="zh-CN" sz="1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858810" y="1899318"/>
              <a:ext cx="2530516" cy="457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Compressor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858810" y="2357286"/>
              <a:ext cx="2530516" cy="29285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59199" y="1558869"/>
            <a:ext cx="3067586" cy="1562618"/>
            <a:chOff x="2462713" y="1899317"/>
            <a:chExt cx="3130812" cy="1562618"/>
          </a:xfrm>
          <a:noFill/>
        </p:grpSpPr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2462713" y="2648389"/>
              <a:ext cx="3130812" cy="81354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+visit(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pdfFile:PdfFile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visit(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pptFile:PPTFile</a:t>
              </a:r>
              <a:r>
                <a:rPr lang="en-US" altLang="zh-CN" sz="16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sz="16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visit(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wordFile:WordFile</a:t>
              </a:r>
              <a:r>
                <a:rPr lang="en-US" altLang="zh-CN" sz="16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2462713" y="1899317"/>
              <a:ext cx="3130812" cy="4544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Visitor</a:t>
              </a:r>
              <a:endPara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29637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等腰三角形 32"/>
          <p:cNvSpPr/>
          <p:nvPr/>
        </p:nvSpPr>
        <p:spPr bwMode="auto">
          <a:xfrm>
            <a:off x="8772729" y="3125710"/>
            <a:ext cx="228683" cy="221594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等腰三角形 33"/>
          <p:cNvSpPr/>
          <p:nvPr/>
        </p:nvSpPr>
        <p:spPr bwMode="auto">
          <a:xfrm>
            <a:off x="3609933" y="4659012"/>
            <a:ext cx="228683" cy="221594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肘形连接符 34"/>
          <p:cNvCxnSpPr>
            <a:stCxn id="23" idx="0"/>
          </p:cNvCxnSpPr>
          <p:nvPr/>
        </p:nvCxnSpPr>
        <p:spPr>
          <a:xfrm rot="5400000" flipH="1" flipV="1">
            <a:off x="8101874" y="2783570"/>
            <a:ext cx="219905" cy="1365532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7" idx="0"/>
          </p:cNvCxnSpPr>
          <p:nvPr/>
        </p:nvCxnSpPr>
        <p:spPr>
          <a:xfrm rot="16200000" flipV="1">
            <a:off x="9525120" y="2725856"/>
            <a:ext cx="219905" cy="1480960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5" idx="0"/>
            <a:endCxn id="34" idx="3"/>
          </p:cNvCxnSpPr>
          <p:nvPr/>
        </p:nvCxnSpPr>
        <p:spPr>
          <a:xfrm rot="5400000" flipH="1" flipV="1">
            <a:off x="2588982" y="4072778"/>
            <a:ext cx="327465" cy="19431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9" idx="0"/>
            <a:endCxn id="34" idx="3"/>
          </p:cNvCxnSpPr>
          <p:nvPr/>
        </p:nvCxnSpPr>
        <p:spPr>
          <a:xfrm rot="16200000" flipV="1">
            <a:off x="4009840" y="4595042"/>
            <a:ext cx="327465" cy="8985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2128203" y="1867538"/>
            <a:ext cx="3192145" cy="982405"/>
            <a:chOff x="2462711" y="1899317"/>
            <a:chExt cx="3130814" cy="982405"/>
          </a:xfrm>
          <a:noFill/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2462711" y="2513996"/>
              <a:ext cx="3130812" cy="3677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main(</a:t>
              </a:r>
              <a:r>
                <a:rPr lang="en-US" altLang="zh-CN" sz="1600" b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args:String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[])</a:t>
              </a:r>
              <a:endParaRPr lang="en-US" altLang="zh-CN" sz="16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2462713" y="1899317"/>
              <a:ext cx="3130812" cy="4544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2462713" y="2353773"/>
              <a:ext cx="3130812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4" name="直接箭头连接符 43"/>
          <p:cNvCxnSpPr>
            <a:stCxn id="41" idx="2"/>
            <a:endCxn id="7" idx="0"/>
          </p:cNvCxnSpPr>
          <p:nvPr/>
        </p:nvCxnSpPr>
        <p:spPr>
          <a:xfrm>
            <a:off x="3724275" y="2849943"/>
            <a:ext cx="1" cy="329912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3"/>
          </p:cNvCxnSpPr>
          <p:nvPr/>
        </p:nvCxnSpPr>
        <p:spPr>
          <a:xfrm>
            <a:off x="5320348" y="2402410"/>
            <a:ext cx="1938851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 bwMode="auto">
          <a:xfrm>
            <a:off x="6991566" y="2307941"/>
            <a:ext cx="3482759" cy="742648"/>
          </a:xfrm>
          <a:prstGeom prst="rect">
            <a:avLst/>
          </a:prstGeom>
          <a:noFill/>
          <a:ln w="2222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497155" y="2295657"/>
            <a:ext cx="1426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方法和具体相关，不满足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76226" y="3010166"/>
            <a:ext cx="5784614" cy="3594820"/>
          </a:xfrm>
          <a:prstGeom prst="rect">
            <a:avLst/>
          </a:prstGeom>
          <a:noFill/>
          <a:ln w="222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76276" y="3187054"/>
            <a:ext cx="1682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28737" y="5137443"/>
            <a:ext cx="5460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核心问题在于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层次类中的方法，需要重载；而且来了新的资源文件，就需要加入新的重载方法。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64580" y="5842684"/>
            <a:ext cx="5460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如何重构，使其满足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？其他的模式能否解决？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417638"/>
            <a:ext cx="10972800" cy="23561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abstract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ResourceFile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br>
              <a:rPr lang="zh-CN" altLang="zh-CN" sz="1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filePath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ResourceFile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filePath) {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filePath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= filePath;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abstract void </a:t>
            </a:r>
            <a:r>
              <a:rPr lang="zh-CN" altLang="zh-CN" sz="14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extract2txt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 smtClean="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常规设计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实现代码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3889112"/>
            <a:ext cx="10972800" cy="2462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PPTFile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1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PPT</a:t>
            </a:r>
            <a:r>
              <a:rPr lang="zh-CN" altLang="en-US" sz="1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实现类，其他实现类自行</a:t>
            </a:r>
            <a:r>
              <a:rPr lang="zh-CN" altLang="en-US" sz="1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PPTFile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filePath)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(filePath);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extract2txt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//...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省略一大坨从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PPT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中抽取文本的代码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//...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将抽取出来的文本保存在跟</a:t>
            </a: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同名的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.txt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文件中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"Extract PPT."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等腰三角形 5"/>
          <p:cNvSpPr/>
          <p:nvPr/>
        </p:nvSpPr>
        <p:spPr bwMode="auto">
          <a:xfrm>
            <a:off x="9865157" y="3339432"/>
            <a:ext cx="196620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465185" y="1857532"/>
            <a:ext cx="3000375" cy="1476325"/>
            <a:chOff x="7896225" y="1419275"/>
            <a:chExt cx="3000375" cy="1476325"/>
          </a:xfrm>
          <a:noFill/>
        </p:grpSpPr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7896225" y="2294323"/>
              <a:ext cx="3000375" cy="6012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+extract2txt():void</a:t>
              </a:r>
              <a:endParaRPr lang="en-US" altLang="zh-CN" sz="16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7896225" y="1419275"/>
              <a:ext cx="3000375" cy="52680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&lt;&lt;abstract&gt;&gt;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</a:t>
              </a:r>
              <a:endParaRPr lang="en-US" altLang="zh-CN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7896225" y="1940664"/>
              <a:ext cx="3000375" cy="35365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65185" y="4289339"/>
            <a:ext cx="3000375" cy="1103801"/>
            <a:chOff x="7896225" y="1604385"/>
            <a:chExt cx="3000375" cy="1103801"/>
          </a:xfrm>
          <a:noFill/>
        </p:grpSpPr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6012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+extract2txt():void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7896225" y="1604385"/>
              <a:ext cx="3000375" cy="3416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肘形连接符 18"/>
          <p:cNvCxnSpPr>
            <a:stCxn id="17" idx="0"/>
            <a:endCxn id="6" idx="3"/>
          </p:cNvCxnSpPr>
          <p:nvPr/>
        </p:nvCxnSpPr>
        <p:spPr>
          <a:xfrm rot="16200000" flipV="1">
            <a:off x="9583095" y="3907061"/>
            <a:ext cx="762651" cy="1906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常规设计</a:t>
            </a:r>
            <a:r>
              <a:rPr lang="en-US" altLang="zh-CN" dirty="0"/>
              <a:t>-</a:t>
            </a:r>
            <a:r>
              <a:rPr lang="zh-CN" altLang="en-US" dirty="0"/>
              <a:t>实现代码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670432"/>
            <a:ext cx="10972800" cy="41120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ToolApplication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listAllResourceFiles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 resourceFile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.extract2txt();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listAllResourceFiles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//...</a:t>
            </a:r>
            <a:r>
              <a: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后续可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根据后缀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(pdf/ppt/word)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由工厂方法创建不同的类对象</a:t>
            </a: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(PdfFile/PPTFile/WordFile)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PdfFile(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"a.pdf"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WordFile(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"b.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PPTFile(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"c.ppt"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resourceFiles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/>
              <a:t>常规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出现</a:t>
            </a:r>
            <a:r>
              <a:rPr lang="zh-CN" altLang="en-US" dirty="0"/>
              <a:t>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811452" y="2567986"/>
            <a:ext cx="3000375" cy="1476325"/>
            <a:chOff x="7896225" y="1419275"/>
            <a:chExt cx="3000375" cy="1476325"/>
          </a:xfrm>
          <a:solidFill>
            <a:srgbClr val="CCFFCC"/>
          </a:solidFill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896225" y="2294323"/>
              <a:ext cx="3000375" cy="6012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+extract2txt():void</a:t>
              </a:r>
              <a:endParaRPr lang="en-US" altLang="zh-CN" sz="16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896225" y="1419275"/>
              <a:ext cx="3000375" cy="52680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&lt;&lt;abstract&gt;&gt;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</a:t>
              </a:r>
              <a:endParaRPr lang="en-US" altLang="zh-CN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7896225" y="1940664"/>
              <a:ext cx="3000375" cy="35365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05199" y="4951431"/>
            <a:ext cx="2447926" cy="1128080"/>
            <a:chOff x="7896225" y="1580106"/>
            <a:chExt cx="3000375" cy="1128080"/>
          </a:xfrm>
          <a:solidFill>
            <a:srgbClr val="CCFFCC"/>
          </a:solidFill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6012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+extract2txt():void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7896225" y="1580106"/>
              <a:ext cx="3000375" cy="3659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PPTFile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9600" y="4960326"/>
            <a:ext cx="2800350" cy="1119185"/>
            <a:chOff x="7896225" y="1589001"/>
            <a:chExt cx="3000375" cy="1119185"/>
          </a:xfrm>
          <a:solidFill>
            <a:srgbClr val="CCFFCC"/>
          </a:solidFill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7896225" y="2106909"/>
              <a:ext cx="3000375" cy="6012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+extract2txt():void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7896225" y="1589001"/>
              <a:ext cx="3000375" cy="3570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WordFile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7896225" y="1946078"/>
              <a:ext cx="3000375" cy="1608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肘形连接符 20"/>
          <p:cNvCxnSpPr>
            <a:stCxn id="19" idx="0"/>
            <a:endCxn id="25" idx="3"/>
          </p:cNvCxnSpPr>
          <p:nvPr/>
        </p:nvCxnSpPr>
        <p:spPr>
          <a:xfrm rot="5400000" flipH="1" flipV="1">
            <a:off x="2287563" y="3936250"/>
            <a:ext cx="746288" cy="1301865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5" idx="0"/>
            <a:endCxn id="25" idx="3"/>
          </p:cNvCxnSpPr>
          <p:nvPr/>
        </p:nvCxnSpPr>
        <p:spPr>
          <a:xfrm rot="16200000" flipV="1">
            <a:off x="3651705" y="3873974"/>
            <a:ext cx="737393" cy="141752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09600" y="1449978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若工具功能扩展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不仅能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抽取文本内容，还要支持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、提取文件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元信息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（文件名、大小、更新时间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等功能，按照以上设计思路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>
            <a:off x="3213330" y="4026782"/>
            <a:ext cx="196620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732374" y="2434569"/>
            <a:ext cx="3059133" cy="2160469"/>
            <a:chOff x="7896225" y="1419275"/>
            <a:chExt cx="3000375" cy="2160469"/>
          </a:xfrm>
          <a:solidFill>
            <a:schemeClr val="bg1"/>
          </a:solidFill>
        </p:grpSpPr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896225" y="2294324"/>
              <a:ext cx="3000375" cy="12854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+extract2txt():void</a:t>
              </a:r>
              <a:endParaRPr lang="en-US" altLang="zh-CN" sz="16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zipFile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createIndex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+…</a:t>
              </a:r>
              <a:endParaRPr lang="en-US" altLang="zh-CN" sz="16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7896225" y="1419275"/>
              <a:ext cx="3000375" cy="52680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&lt;&lt;abstract&gt;&gt;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</a:t>
              </a:r>
              <a:endParaRPr lang="en-US" altLang="zh-CN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7896225" y="1940664"/>
              <a:ext cx="3000375" cy="35365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6146684" y="4701491"/>
            <a:ext cx="54214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违背开闭原则，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添加一个新的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功能，所有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类的代码都要修改；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每个类的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代码都不断膨胀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，可读性和可维护性都变差；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职责不够单一，变成了大杂烩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5764044" y="3123709"/>
            <a:ext cx="933450" cy="420038"/>
          </a:xfrm>
          <a:prstGeom prst="rightArrow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根据分离变化点原则进行解耦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zh-CN" altLang="en-US" dirty="0">
                <a:solidFill>
                  <a:srgbClr val="0000FF"/>
                </a:solidFill>
              </a:rPr>
              <a:t>分离变化点</a:t>
            </a:r>
            <a:r>
              <a:rPr lang="zh-CN" altLang="en-US" dirty="0"/>
              <a:t>的原则</a:t>
            </a:r>
            <a:r>
              <a:rPr lang="zh-CN" altLang="en-US" dirty="0" smtClean="0"/>
              <a:t>，在 </a:t>
            </a:r>
            <a:r>
              <a:rPr lang="en-US" altLang="zh-CN" dirty="0" err="1" smtClean="0"/>
              <a:t>ResourceFile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类中保留不变的部分（数据），将变化的部分（数据的操作）从该类中分离出去。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759132" y="3010994"/>
            <a:ext cx="3883998" cy="2425057"/>
            <a:chOff x="7896225" y="1419275"/>
            <a:chExt cx="3000375" cy="2425057"/>
          </a:xfrm>
          <a:solidFill>
            <a:schemeClr val="bg1"/>
          </a:solidFill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896225" y="2294324"/>
              <a:ext cx="3000375" cy="155000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+extract2txt():void</a:t>
              </a:r>
              <a:endParaRPr lang="en-US" altLang="zh-CN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zipFile</a:t>
              </a:r>
              <a:r>
                <a:rPr lang="en-US" altLang="zh-CN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createIndex</a:t>
              </a:r>
              <a:r>
                <a:rPr lang="en-US" altLang="zh-CN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+…</a:t>
              </a:r>
              <a:endPara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896225" y="1419275"/>
              <a:ext cx="3000375" cy="52680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&lt;&lt;abstract&gt;&gt;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ResourceFile</a:t>
              </a:r>
              <a:endPara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7896225" y="1940664"/>
              <a:ext cx="3000375" cy="35365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filePath:String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右大括号 8"/>
          <p:cNvSpPr/>
          <p:nvPr/>
        </p:nvSpPr>
        <p:spPr>
          <a:xfrm>
            <a:off x="5743026" y="4310328"/>
            <a:ext cx="170815" cy="947628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9233" y="4430199"/>
            <a:ext cx="5387441" cy="70788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部分：类中需要不断地扩展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方法，实际上这些方法都是对文件数据的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7291" y="3602442"/>
            <a:ext cx="5409384" cy="70788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just"/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不变部分：文件信息，或者把概念再扩大一下，不变的是数据，或者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5743026" y="3532383"/>
            <a:ext cx="170815" cy="658884"/>
          </a:xfrm>
          <a:prstGeom prst="rightBrac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/>
      <p:bldP spid="14" grpId="0" animBg="1"/>
    </p:bldLst>
  </p:timing>
</p:sld>
</file>

<file path=ppt/tags/tag1.xml><?xml version="1.0" encoding="utf-8"?>
<p:tagLst xmlns:p="http://schemas.openxmlformats.org/presentationml/2006/main">
  <p:tag name="commondata" val="eyJoZGlkIjoiOGFlODY0OWRhM2I1MTZkNDI2MjZmMDdiNTc4ZTFlNmQifQ=="/>
</p:tagLst>
</file>

<file path=ppt/theme/theme1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chemeClr val="tx1"/>
          </a:solidFill>
          <a:prstDash val="solid"/>
          <a:miter lim="800000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b="0" i="0" u="none" strike="noStrike" cap="none" normalizeH="0" baseline="0" smtClean="0">
            <a:ln>
              <a:noFill/>
            </a:ln>
            <a:solidFill>
              <a:srgbClr val="080808"/>
            </a:solidFill>
            <a:effectLst/>
            <a:latin typeface="Consolas" panose="020B0609020204030204" pitchFamily="49" charset="0"/>
          </a:defRPr>
        </a:defPPr>
      </a:lstStyle>
    </a:spDef>
    <a:lnDef>
      <a:spPr>
        <a:ln w="12700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26532</Words>
  <Application>WPS 演示</Application>
  <PresentationFormat>宽屏</PresentationFormat>
  <Paragraphs>1367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Arial</vt:lpstr>
      <vt:lpstr>宋体</vt:lpstr>
      <vt:lpstr>Wingdings</vt:lpstr>
      <vt:lpstr>Consolas</vt:lpstr>
      <vt:lpstr>微软雅黑</vt:lpstr>
      <vt:lpstr>Arial Unicode MS</vt:lpstr>
      <vt:lpstr>Calibri</vt:lpstr>
      <vt:lpstr>楷体</vt:lpstr>
      <vt:lpstr>楷体_GB2312</vt:lpstr>
      <vt:lpstr>新宋体</vt:lpstr>
      <vt:lpstr>Arial Narrow</vt:lpstr>
      <vt:lpstr>Times New Roman</vt:lpstr>
      <vt:lpstr>3_默认设计模板</vt:lpstr>
      <vt:lpstr>Lec07：访问者模式 Visitor Pattern</vt:lpstr>
      <vt:lpstr>本讲内容</vt:lpstr>
      <vt:lpstr>1. 文本信息抽取工具的设计与实现 Design and Implementation of text information extraction program</vt:lpstr>
      <vt:lpstr>1.1 需求描述</vt:lpstr>
      <vt:lpstr>1.2 常规设计-思路</vt:lpstr>
      <vt:lpstr>1.2 常规设计-实现代码</vt:lpstr>
      <vt:lpstr>1.2 常规设计-实现代码</vt:lpstr>
      <vt:lpstr>1.2 常规设计-出现的问题</vt:lpstr>
      <vt:lpstr>1.3 重构-根据分离变化点原则进行解耦</vt:lpstr>
      <vt:lpstr>1.3 重构-根据分离变化点原则进行解耦</vt:lpstr>
      <vt:lpstr>1.3 重构-根据分离变化点原则进行解耦</vt:lpstr>
      <vt:lpstr>1.3 重构-根据分离变化点原则进行解耦</vt:lpstr>
      <vt:lpstr>1.3 重构-根据分离变化点原则进行解耦</vt:lpstr>
      <vt:lpstr>1.3 重构-根据分离变化点原则进行解耦</vt:lpstr>
      <vt:lpstr>1.3 重构-根据分离变化点原则进行解耦</vt:lpstr>
      <vt:lpstr>1.4 为何出现编译错误？变量的类型，宗量的概念</vt:lpstr>
      <vt:lpstr>1.4 为何出现编译错误？分派的概念</vt:lpstr>
      <vt:lpstr>1.4 为何出现编译错误？分派的分类</vt:lpstr>
      <vt:lpstr>1.4 为何出现编译错误？单分派，双分派</vt:lpstr>
      <vt:lpstr>1.4 为何出现编译错误？Java 语言只支持单分派</vt:lpstr>
      <vt:lpstr>1.4 为何出现编译错误？Java 语言只支持单分派</vt:lpstr>
      <vt:lpstr>1.4 为何出现编译错误？Java 语言只支持单分派</vt:lpstr>
      <vt:lpstr>1.4 为何出现编译错误？Java 语言只支持单分派</vt:lpstr>
      <vt:lpstr>1.4 为何出现编译错误？Java 语言只支持单分派</vt:lpstr>
      <vt:lpstr>1.4 为何出现编译错误？Java 语言只支持单分派</vt:lpstr>
      <vt:lpstr>1.4 为何出现编译错误？Java 语言只支持单分派</vt:lpstr>
      <vt:lpstr>1.4 为何出现编译错误？Java 语言只支持单分派小结</vt:lpstr>
      <vt:lpstr>1.4 为何出现编译错误？Java 语言只支持单分派</vt:lpstr>
      <vt:lpstr>1.5 转换思路：主动被动角色互换</vt:lpstr>
      <vt:lpstr>1.5 转换思路：主动被动角色互换</vt:lpstr>
      <vt:lpstr>1.5 转换思路后的代码实现</vt:lpstr>
      <vt:lpstr>1.5 转换思路后的代码实现</vt:lpstr>
      <vt:lpstr>1.5 转换思路后的代码实现</vt:lpstr>
      <vt:lpstr>1.5 转换思路后的代码实现</vt:lpstr>
      <vt:lpstr>1.6 添加新功能</vt:lpstr>
      <vt:lpstr>1.6 添加新功能-代码实现</vt:lpstr>
      <vt:lpstr>1.6 添加新功能-代码实现</vt:lpstr>
      <vt:lpstr>1.6 添加新功能-代码实现</vt:lpstr>
      <vt:lpstr>1.6 添加新功能-讨论</vt:lpstr>
      <vt:lpstr>PowerPoint 演示文稿</vt:lpstr>
      <vt:lpstr>PowerPoint 演示文稿</vt:lpstr>
      <vt:lpstr>1.7 采用访问者模式的代码实现</vt:lpstr>
      <vt:lpstr>1.7 采用访问者模式的代码实现</vt:lpstr>
      <vt:lpstr>1.7 采用访问者模式的代码实现</vt:lpstr>
      <vt:lpstr>1.7 是否可以继续优化？-构建ObjectStructer类</vt:lpstr>
      <vt:lpstr>1.7 是否可以继续优化？-构建ObjectStructer类</vt:lpstr>
      <vt:lpstr>PowerPoint 演示文稿</vt:lpstr>
      <vt:lpstr>2. 访问者模式的理论 Theory of the Visitor Pattern</vt:lpstr>
      <vt:lpstr>2.1 访问者模式类图-无聚合结构</vt:lpstr>
      <vt:lpstr>2.2 访问者模式类图-有聚合结构</vt:lpstr>
      <vt:lpstr>2.3 使用场景</vt:lpstr>
      <vt:lpstr>2.4 访问者模式的优点</vt:lpstr>
      <vt:lpstr>2.5 访问者模式的缺点</vt:lpstr>
      <vt:lpstr>2.5 访问者模式的缺点</vt:lpstr>
      <vt:lpstr>3.访问者模式应用示例 Application examples of Visitor Pattern</vt:lpstr>
      <vt:lpstr>3.1 计税系统原始设计</vt:lpstr>
      <vt:lpstr>3.2 计税系统基于访问者模式重构</vt:lpstr>
      <vt:lpstr>4. 课堂练习 Classroom exercises</vt:lpstr>
      <vt:lpstr>针对出现的问题进行重构</vt:lpstr>
      <vt:lpstr>Thanks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光追</cp:lastModifiedBy>
  <cp:revision>1162</cp:revision>
  <dcterms:created xsi:type="dcterms:W3CDTF">2023-09-02T02:41:00Z</dcterms:created>
  <dcterms:modified xsi:type="dcterms:W3CDTF">2023-12-23T14:23:58Z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5DD005595E8143E49949D837087B3E45_12</vt:lpwstr>
  </property>
  <property fmtid="{D5CDD505-2E9C-101B-9397-08002B2CF9AE}" pid="3" name="KSOProductBuildVer">
    <vt:lpwstr>2052-12.1.0.16120</vt:lpwstr>
  </property>
</Properties>
</file>