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4" r:id="rId4"/>
    <p:sldMasterId id="2147483657" r:id="rId5"/>
  </p:sldMasterIdLst>
  <p:notesMasterIdLst>
    <p:notesMasterId r:id="rId7"/>
  </p:notesMasterIdLst>
  <p:handoutMasterIdLst>
    <p:handoutMasterId r:id="rId54"/>
  </p:handoutMasterIdLst>
  <p:sldIdLst>
    <p:sldId id="401" r:id="rId6"/>
    <p:sldId id="730" r:id="rId8"/>
    <p:sldId id="722" r:id="rId9"/>
    <p:sldId id="728" r:id="rId10"/>
    <p:sldId id="759" r:id="rId11"/>
    <p:sldId id="731" r:id="rId12"/>
    <p:sldId id="732" r:id="rId13"/>
    <p:sldId id="736" r:id="rId14"/>
    <p:sldId id="735" r:id="rId15"/>
    <p:sldId id="734" r:id="rId16"/>
    <p:sldId id="755" r:id="rId17"/>
    <p:sldId id="756" r:id="rId18"/>
    <p:sldId id="754" r:id="rId19"/>
    <p:sldId id="763" r:id="rId20"/>
    <p:sldId id="753" r:id="rId21"/>
    <p:sldId id="766" r:id="rId22"/>
    <p:sldId id="767" r:id="rId23"/>
    <p:sldId id="765" r:id="rId24"/>
    <p:sldId id="764" r:id="rId25"/>
    <p:sldId id="768" r:id="rId26"/>
    <p:sldId id="769" r:id="rId27"/>
    <p:sldId id="770" r:id="rId28"/>
    <p:sldId id="777" r:id="rId29"/>
    <p:sldId id="778" r:id="rId30"/>
    <p:sldId id="779" r:id="rId31"/>
    <p:sldId id="791" r:id="rId32"/>
    <p:sldId id="780" r:id="rId33"/>
    <p:sldId id="781" r:id="rId34"/>
    <p:sldId id="782" r:id="rId35"/>
    <p:sldId id="790" r:id="rId36"/>
    <p:sldId id="789" r:id="rId37"/>
    <p:sldId id="786" r:id="rId38"/>
    <p:sldId id="785" r:id="rId39"/>
    <p:sldId id="783" r:id="rId40"/>
    <p:sldId id="800" r:id="rId41"/>
    <p:sldId id="792" r:id="rId42"/>
    <p:sldId id="752" r:id="rId43"/>
    <p:sldId id="751" r:id="rId44"/>
    <p:sldId id="750" r:id="rId45"/>
    <p:sldId id="794" r:id="rId46"/>
    <p:sldId id="795" r:id="rId47"/>
    <p:sldId id="774" r:id="rId48"/>
    <p:sldId id="796" r:id="rId49"/>
    <p:sldId id="797" r:id="rId50"/>
    <p:sldId id="798" r:id="rId51"/>
    <p:sldId id="799" r:id="rId52"/>
    <p:sldId id="371" r:id="rId53"/>
  </p:sldIdLst>
  <p:sldSz cx="12192000" cy="6858000"/>
  <p:notesSz cx="6858000" cy="9144000"/>
  <p:custDataLst>
    <p:tags r:id="rId5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70" userDrawn="1">
          <p15:clr>
            <a:srgbClr val="A4A3A4"/>
          </p15:clr>
        </p15:guide>
        <p15:guide id="3" pos="7287" userDrawn="1">
          <p15:clr>
            <a:srgbClr val="A4A3A4"/>
          </p15:clr>
        </p15:guide>
        <p15:guide id="4" orient="horz" pos="39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CCFFCC"/>
    <a:srgbClr val="009900"/>
    <a:srgbClr val="FFCCFF"/>
    <a:srgbClr val="CC99FF"/>
    <a:srgbClr val="7878DE"/>
    <a:srgbClr val="CCFFFF"/>
    <a:srgbClr val="00CC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509" autoAdjust="0"/>
    <p:restoredTop sz="86390" autoAdjust="0"/>
  </p:normalViewPr>
  <p:slideViewPr>
    <p:cSldViewPr snapToGrid="0" showGuides="1">
      <p:cViewPr>
        <p:scale>
          <a:sx n="75" d="100"/>
          <a:sy n="75" d="100"/>
        </p:scale>
        <p:origin x="1312" y="660"/>
      </p:cViewPr>
      <p:guideLst>
        <p:guide pos="370"/>
        <p:guide pos="7287"/>
        <p:guide orient="horz" pos="3929"/>
      </p:guideLst>
    </p:cSldViewPr>
  </p:slideViewPr>
  <p:outlineViewPr>
    <p:cViewPr>
      <p:scale>
        <a:sx n="33" d="100"/>
        <a:sy n="33" d="100"/>
      </p:scale>
      <p:origin x="0" y="-326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8" Type="http://schemas.openxmlformats.org/officeDocument/2006/relationships/tags" Target="tags/tag1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9A446-243A-43C7-90A2-1410A770E4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B8588-4819-42C4-9922-57B49F8B8A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AFA6D-01D6-463B-937B-CBE6810AE3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00D25-17B5-49CE-B12E-4C342D56BC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.csdn.net/so/search?q=%E8%AE%BE%E8%AE%A1%E5%8E%9F%E5%88%99&amp;spm=1001.2101.3001.7020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调停者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常见释义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[ˈ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miːdieɪtə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(r)]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[ˈ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miːdieɪtər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00D25-17B5-49CE-B12E-4C342D56BC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00D25-17B5-49CE-B12E-4C342D56BC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KISS</a:t>
            </a:r>
            <a:r>
              <a:rPr lang="zh-CN" altLang="en-US" dirty="0" smtClean="0"/>
              <a:t>原则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是“</a:t>
            </a:r>
            <a:r>
              <a:rPr lang="zh-CN" altLang="en-US" dirty="0" smtClean="0"/>
              <a:t>尽量保持简单（</a:t>
            </a:r>
            <a:r>
              <a:rPr lang="en-US" altLang="zh-CN" dirty="0" smtClean="0"/>
              <a:t>Keep It Simple, Stupid</a:t>
            </a:r>
            <a:r>
              <a:rPr lang="zh-CN" altLang="en-US" dirty="0" smtClean="0"/>
              <a:t>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”的缩写。它是一个“</a:t>
            </a:r>
            <a:r>
              <a:rPr lang="zh-CN" altLang="en-US" dirty="0" smtClean="0"/>
              <a:t>万金油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”一样的的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设计原则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，旨在使设计或产品易于理解、易于使用和易于维护，同时减少复杂性和不必要的功能。这个原则可以应用于各种领域，包括软件开发、网站设计、商业策略、营销和个人生活。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YAGNI </a:t>
            </a:r>
            <a:r>
              <a:rPr lang="zh-CN" altLang="en-US" dirty="0" smtClean="0"/>
              <a:t>原则的英文全称是：</a:t>
            </a:r>
            <a:r>
              <a:rPr lang="en-US" altLang="zh-CN" dirty="0" smtClean="0"/>
              <a:t>You </a:t>
            </a:r>
            <a:r>
              <a:rPr lang="en-US" altLang="zh-CN" dirty="0" err="1" smtClean="0"/>
              <a:t>Ain’t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Gonna</a:t>
            </a:r>
            <a:r>
              <a:rPr lang="en-US" altLang="zh-CN" dirty="0" smtClean="0"/>
              <a:t> Need It</a:t>
            </a:r>
            <a:r>
              <a:rPr lang="zh-CN" altLang="en-US" dirty="0" smtClean="0"/>
              <a:t>。直译就是：你不会需要它。这条原则也算是万金油了。当用在软件开发中的时候，它的意思是：不要去设计当前用不到的功能；不要去编写当前用不到的代码。实际上，这条原则的核心思想就是：不要做过度设计。</a:t>
            </a:r>
            <a:r>
              <a:rPr lang="en-US" altLang="zh-CN" dirty="0" smtClean="0"/>
              <a:t>YAGNI </a:t>
            </a:r>
            <a:r>
              <a:rPr lang="zh-CN" altLang="en-US" dirty="0" smtClean="0"/>
              <a:t>原则跟 </a:t>
            </a:r>
            <a:r>
              <a:rPr lang="en-US" altLang="zh-CN" dirty="0" smtClean="0"/>
              <a:t>KISS </a:t>
            </a:r>
            <a:r>
              <a:rPr lang="zh-CN" altLang="en-US" dirty="0" smtClean="0"/>
              <a:t>原则并非一回事儿。</a:t>
            </a:r>
            <a:r>
              <a:rPr lang="en-US" altLang="zh-CN" dirty="0" smtClean="0"/>
              <a:t>KISS </a:t>
            </a:r>
            <a:r>
              <a:rPr lang="zh-CN" altLang="en-US" dirty="0" smtClean="0"/>
              <a:t>原则讲的是“如何做”的问题（尽量保持简单），而 </a:t>
            </a:r>
            <a:r>
              <a:rPr lang="en-US" altLang="zh-CN" dirty="0" smtClean="0"/>
              <a:t>YAGNI </a:t>
            </a:r>
            <a:r>
              <a:rPr lang="zh-CN" altLang="en-US" dirty="0" smtClean="0"/>
              <a:t>原则说的是“要不要做”的问题（当前不需要的就不要做）。</a:t>
            </a:r>
            <a:endParaRPr lang="zh-CN" altLang="en-US" dirty="0" smtClean="0"/>
          </a:p>
          <a:p>
            <a:r>
              <a:rPr lang="en-US" altLang="zh-CN" dirty="0" smtClean="0"/>
              <a:t>————————————————</a:t>
            </a:r>
            <a:endParaRPr lang="en-US" altLang="zh-CN" dirty="0" smtClean="0"/>
          </a:p>
          <a:p>
            <a:r>
              <a:rPr lang="zh-CN" altLang="en-US" dirty="0" smtClean="0"/>
              <a:t>版权声明：本文为</a:t>
            </a:r>
            <a:r>
              <a:rPr lang="en-US" altLang="zh-CN" dirty="0" smtClean="0"/>
              <a:t>CSDN</a:t>
            </a:r>
            <a:r>
              <a:rPr lang="zh-CN" altLang="en-US" dirty="0" smtClean="0"/>
              <a:t>博主「</a:t>
            </a:r>
            <a:r>
              <a:rPr lang="en-US" altLang="zh-CN" dirty="0" err="1" smtClean="0"/>
              <a:t>iblade</a:t>
            </a:r>
            <a:r>
              <a:rPr lang="zh-CN" altLang="en-US" dirty="0" smtClean="0"/>
              <a:t>」的原创文章，遵循</a:t>
            </a:r>
            <a:r>
              <a:rPr lang="en-US" altLang="zh-CN" dirty="0" smtClean="0"/>
              <a:t>CC 4.0 BY-SA</a:t>
            </a:r>
            <a:r>
              <a:rPr lang="zh-CN" altLang="en-US" dirty="0" smtClean="0"/>
              <a:t>版权协议，转载请附上原文出处链接及本声明。</a:t>
            </a:r>
            <a:endParaRPr lang="zh-CN" altLang="en-US" dirty="0" smtClean="0"/>
          </a:p>
          <a:p>
            <a:r>
              <a:rPr lang="zh-CN" altLang="en-US" dirty="0" smtClean="0"/>
              <a:t>原文链接：</a:t>
            </a:r>
            <a:r>
              <a:rPr lang="en-US" altLang="zh-CN" dirty="0" smtClean="0"/>
              <a:t>https://blog.csdn.net/iblade/article/details/128013935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00D25-17B5-49CE-B12E-4C342D56BC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耗时：可能出现有的</a:t>
            </a:r>
            <a:r>
              <a:rPr lang="en-US" altLang="zh-CN"/>
              <a:t>Observer</a:t>
            </a:r>
            <a:r>
              <a:rPr lang="zh-CN" altLang="en-US"/>
              <a:t>还没有来得及更新完，</a:t>
            </a:r>
            <a:r>
              <a:rPr lang="en-US" altLang="zh-CN"/>
              <a:t>Observable</a:t>
            </a:r>
            <a:r>
              <a:rPr lang="zh-CN" altLang="en-US"/>
              <a:t>就又已经改变</a:t>
            </a:r>
            <a:r>
              <a:rPr lang="zh-CN" altLang="en-US"/>
              <a:t>了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Model</a:t>
            </a:r>
            <a:r>
              <a:rPr lang="zh-CN" altLang="en-US"/>
              <a:t>和</a:t>
            </a:r>
            <a:r>
              <a:rPr lang="en-US" altLang="zh-CN"/>
              <a:t>View</a:t>
            </a:r>
            <a:r>
              <a:rPr lang="zh-CN" altLang="en-US"/>
              <a:t>之间采用的就是观察者</a:t>
            </a:r>
            <a:r>
              <a:rPr lang="zh-CN" altLang="en-US"/>
              <a:t>模式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8FAE6-6E3B-4C5A-8203-E4674750A7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ABC20-E01C-4198-82B4-CFC3C5E5FF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8FAE6-6E3B-4C5A-8203-E4674750A7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ABC20-E01C-4198-82B4-CFC3C5E5FF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8FAE6-6E3B-4C5A-8203-E4674750A7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ABC20-E01C-4198-82B4-CFC3C5E5FF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8FAE6-6E3B-4C5A-8203-E4674750A7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ABC20-E01C-4198-82B4-CFC3C5E5FF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E16752-73A1-4AB0-A37B-FBC520AAAAD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400"/>
        </a:spcBef>
        <a:spcAft>
          <a:spcPct val="0"/>
        </a:spcAft>
        <a:buChar char="•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400"/>
        </a:spcBef>
        <a:spcAft>
          <a:spcPct val="0"/>
        </a:spcAft>
        <a:buChar char="–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00000"/>
        </a:lnSpc>
        <a:spcBef>
          <a:spcPts val="400"/>
        </a:spcBef>
        <a:spcAft>
          <a:spcPct val="0"/>
        </a:spcAft>
        <a:buChar char="•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00000"/>
        </a:lnSpc>
        <a:spcBef>
          <a:spcPts val="4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00000"/>
        </a:lnSpc>
        <a:spcBef>
          <a:spcPts val="4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E16752-73A1-4AB0-A37B-FBC520AAAAD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•"/>
        <a:defRPr sz="1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E16752-73A1-4AB0-A37B-FBC520AAAAD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400"/>
        </a:spcBef>
        <a:spcAft>
          <a:spcPct val="0"/>
        </a:spcAft>
        <a:buChar char="•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400"/>
        </a:spcBef>
        <a:spcAft>
          <a:spcPct val="0"/>
        </a:spcAft>
        <a:buChar char="–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00000"/>
        </a:lnSpc>
        <a:spcBef>
          <a:spcPts val="400"/>
        </a:spcBef>
        <a:spcAft>
          <a:spcPct val="0"/>
        </a:spcAft>
        <a:buChar char="•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00000"/>
        </a:lnSpc>
        <a:spcBef>
          <a:spcPts val="4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00000"/>
        </a:lnSpc>
        <a:spcBef>
          <a:spcPts val="4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E16752-73A1-4AB0-A37B-FBC520AAAAD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•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–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•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570506"/>
            <a:ext cx="10363200" cy="1470025"/>
          </a:xfrm>
        </p:spPr>
        <p:txBody>
          <a:bodyPr/>
          <a:lstStyle/>
          <a:p>
            <a:r>
              <a:rPr lang="en-US" altLang="zh-CN" sz="4000" b="1" dirty="0" smtClean="0"/>
              <a:t>Lec09</a:t>
            </a:r>
            <a:r>
              <a:rPr lang="zh-CN" altLang="en-US" sz="4000" b="1" dirty="0" smtClean="0"/>
              <a:t>：观察者模式</a:t>
            </a:r>
            <a:br>
              <a:rPr lang="en-US" altLang="zh-CN" sz="4000" dirty="0" smtClean="0"/>
            </a:br>
            <a:r>
              <a:rPr lang="en-US" altLang="zh-CN" sz="3200" dirty="0" smtClean="0"/>
              <a:t>Observer Pattern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463366"/>
            <a:ext cx="8534400" cy="1796612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/>
              <a:t>课程编号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SE33004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2020</a:t>
            </a:r>
            <a:r>
              <a:rPr lang="zh-CN" altLang="en-US" sz="2400" dirty="0" smtClean="0"/>
              <a:t>版培养计划）</a:t>
            </a:r>
            <a:endParaRPr lang="en-US" altLang="zh-CN" sz="2400" dirty="0"/>
          </a:p>
          <a:p>
            <a:pPr algn="l"/>
            <a:r>
              <a:rPr lang="zh-CN" altLang="en-US" sz="2400" dirty="0"/>
              <a:t>授课对象：</a:t>
            </a:r>
            <a:r>
              <a:rPr lang="en-US" altLang="zh-CN" sz="2400" dirty="0"/>
              <a:t>21</a:t>
            </a:r>
            <a:r>
              <a:rPr lang="zh-CN" altLang="en-US" sz="2400" dirty="0" smtClean="0"/>
              <a:t>级软件工程（</a:t>
            </a:r>
            <a:r>
              <a:rPr lang="en-US" altLang="zh-CN" sz="2400" dirty="0" smtClean="0"/>
              <a:t>04-06</a:t>
            </a:r>
            <a:r>
              <a:rPr lang="zh-CN" altLang="en-US" sz="2400" dirty="0" smtClean="0"/>
              <a:t>班）</a:t>
            </a:r>
            <a:endParaRPr lang="zh-CN" altLang="en-US" sz="2400" dirty="0"/>
          </a:p>
          <a:p>
            <a:pPr algn="l"/>
            <a:r>
              <a:rPr lang="zh-CN" altLang="en-US" sz="2400" dirty="0"/>
              <a:t>主讲教师：辛国栋</a:t>
            </a:r>
            <a:endParaRPr lang="zh-CN" altLang="en-US" sz="2400" dirty="0"/>
          </a:p>
          <a:p>
            <a:pPr algn="l"/>
            <a:r>
              <a:rPr lang="en-US" altLang="zh-CN" sz="2400" dirty="0"/>
              <a:t>Email</a:t>
            </a:r>
            <a:r>
              <a:rPr lang="zh-CN" altLang="en-US" sz="2400" dirty="0"/>
              <a:t>：</a:t>
            </a:r>
            <a:r>
              <a:rPr lang="en-US" altLang="zh-CN" sz="2400" dirty="0"/>
              <a:t>gdxin@hit.edu.cn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964" y="3296295"/>
            <a:ext cx="2266950" cy="238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系统设计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初步设计方案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24474" y="1592264"/>
            <a:ext cx="6162675" cy="46450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kern="0" dirty="0" smtClean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endParaRPr kumimoji="1" lang="en-US" altLang="zh-CN" kern="0" dirty="0" smtClean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kern="0" dirty="0" smtClean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kern="0" dirty="0" smtClean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1" lang="zh-CN" altLang="en-US" kern="0" dirty="0" smtClean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当气象测量数据改变时</a:t>
            </a:r>
            <a:r>
              <a:rPr kumimoji="1" lang="en-US" altLang="zh-CN" kern="0" dirty="0" smtClean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kern="0" dirty="0" smtClean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调用该方法</a:t>
            </a:r>
            <a:endParaRPr kumimoji="1" lang="zh-CN" altLang="en-US" kern="0" dirty="0" smtClean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kern="0" dirty="0" smtClean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1" lang="en-US" altLang="zh-CN" kern="0" dirty="0" smtClean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kumimoji="1" lang="en-US" altLang="zh-CN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void </a:t>
            </a:r>
            <a:r>
              <a:rPr kumimoji="1" lang="en-US" altLang="zh-CN" kern="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measurementsChanged</a:t>
            </a:r>
            <a:r>
              <a:rPr kumimoji="1" lang="en-US" altLang="zh-CN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  <a:endParaRPr kumimoji="1" lang="en-US" altLang="zh-CN" kern="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en-US" altLang="zh-CN" kern="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kumimoji="1" lang="zh-CN" altLang="en-US" kern="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在此编写你的</a:t>
            </a:r>
            <a:r>
              <a:rPr kumimoji="1" lang="zh-CN" altLang="en-US" kern="0" dirty="0" smtClean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kumimoji="1" lang="en-US" altLang="zh-CN" kern="0" dirty="0" smtClean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kumimoji="1" lang="en-US" altLang="zh-CN" b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甲方提供的获取气象数据的方法如下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float temp =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getTemperature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float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humidity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getHumidity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float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pressure=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getPressure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乙方初步的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currentDisplay.update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(temp, humidity, pressure);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statisticsDisplay.update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(temp, humidity, pressure);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forecastDisplay.update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(temp, humidity, pressure);</a:t>
            </a:r>
            <a:endParaRPr kumimoji="1"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kumimoji="1" lang="en-US" altLang="zh-CN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"/>
          <p:cNvSpPr/>
          <p:nvPr/>
        </p:nvSpPr>
        <p:spPr bwMode="auto">
          <a:xfrm>
            <a:off x="4924425" y="4112419"/>
            <a:ext cx="685800" cy="358775"/>
          </a:xfrm>
          <a:custGeom>
            <a:avLst/>
            <a:gdLst>
              <a:gd name="T0" fmla="*/ 0 w 544"/>
              <a:gd name="T1" fmla="*/ 2147483647 h 725"/>
              <a:gd name="T2" fmla="*/ 2147483647 w 544"/>
              <a:gd name="T3" fmla="*/ 2147483647 h 725"/>
              <a:gd name="T4" fmla="*/ 2147483647 w 544"/>
              <a:gd name="T5" fmla="*/ 0 h 725"/>
              <a:gd name="T6" fmla="*/ 0 60000 65536"/>
              <a:gd name="T7" fmla="*/ 0 60000 65536"/>
              <a:gd name="T8" fmla="*/ 0 60000 65536"/>
              <a:gd name="T9" fmla="*/ 0 w 544"/>
              <a:gd name="T10" fmla="*/ 0 h 725"/>
              <a:gd name="T11" fmla="*/ 544 w 544"/>
              <a:gd name="T12" fmla="*/ 725 h 7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725">
                <a:moveTo>
                  <a:pt x="0" y="725"/>
                </a:moveTo>
                <a:cubicBezTo>
                  <a:pt x="67" y="695"/>
                  <a:pt x="135" y="665"/>
                  <a:pt x="226" y="544"/>
                </a:cubicBezTo>
                <a:cubicBezTo>
                  <a:pt x="317" y="423"/>
                  <a:pt x="491" y="91"/>
                  <a:pt x="544" y="0"/>
                </a:cubicBezTo>
              </a:path>
            </a:pathLst>
          </a:custGeom>
          <a:noFill/>
          <a:ln w="57150">
            <a:solidFill>
              <a:srgbClr val="00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23899" y="1982788"/>
            <a:ext cx="4200526" cy="3459163"/>
            <a:chOff x="933449" y="1982788"/>
            <a:chExt cx="4238625" cy="3459163"/>
          </a:xfrm>
        </p:grpSpPr>
        <p:grpSp>
          <p:nvGrpSpPr>
            <p:cNvPr id="8" name="Group 3"/>
            <p:cNvGrpSpPr/>
            <p:nvPr/>
          </p:nvGrpSpPr>
          <p:grpSpPr bwMode="auto">
            <a:xfrm>
              <a:off x="933449" y="1982788"/>
              <a:ext cx="4238625" cy="3459163"/>
              <a:chOff x="340" y="1434"/>
              <a:chExt cx="2314" cy="2179"/>
            </a:xfrm>
          </p:grpSpPr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340" y="1434"/>
                <a:ext cx="2314" cy="3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kern="0" dirty="0" err="1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WeatherData</a:t>
                </a:r>
                <a:endParaRPr kumimoji="1" lang="en-US" altLang="zh-CN" sz="2400" b="1" kern="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40" y="2164"/>
                <a:ext cx="2314" cy="144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kern="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sz="2000" kern="0" dirty="0" err="1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getTemperature</a:t>
                </a:r>
                <a:r>
                  <a:rPr kumimoji="1" lang="en-US" altLang="zh-CN" sz="2000" kern="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():float</a:t>
                </a:r>
                <a:endParaRPr kumimoji="1" lang="en-US" altLang="zh-CN" sz="2000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kern="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sz="2000" kern="0" dirty="0" err="1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getHumidity</a:t>
                </a:r>
                <a:r>
                  <a:rPr kumimoji="1" lang="en-US" altLang="zh-CN" sz="2000" kern="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():float</a:t>
                </a:r>
                <a:endParaRPr kumimoji="1" lang="en-US" altLang="zh-CN" sz="2000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kern="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sz="2000" kern="0" dirty="0" err="1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getPressure</a:t>
                </a:r>
                <a:r>
                  <a:rPr kumimoji="1" lang="en-US" altLang="zh-CN" sz="2000" kern="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():float</a:t>
                </a:r>
                <a:endParaRPr kumimoji="1" lang="en-US" altLang="zh-CN" sz="2000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kern="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sz="2000" kern="0" dirty="0" err="1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measurementsChanged</a:t>
                </a:r>
                <a:r>
                  <a:rPr kumimoji="1" lang="en-US" altLang="zh-CN" sz="2000" kern="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():void</a:t>
                </a:r>
                <a:endParaRPr kumimoji="1" lang="en-US" altLang="zh-CN" sz="2000" kern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000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kern="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//other methods</a:t>
                </a:r>
                <a:endParaRPr kumimoji="1" lang="en-US" altLang="zh-CN" sz="2000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933450" y="2559051"/>
              <a:ext cx="4238624" cy="58181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 bwMode="auto">
          <a:xfrm>
            <a:off x="5324473" y="4724400"/>
            <a:ext cx="6162675" cy="1123950"/>
          </a:xfrm>
          <a:prstGeom prst="rect">
            <a:avLst/>
          </a:prstGeom>
          <a:noFill/>
          <a:ln w="22225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系统设计</a:t>
            </a:r>
            <a:r>
              <a:rPr lang="en-US" altLang="zh-CN" dirty="0"/>
              <a:t>-</a:t>
            </a:r>
            <a:r>
              <a:rPr lang="zh-CN" altLang="en-US" dirty="0"/>
              <a:t>初步设计</a:t>
            </a:r>
            <a:r>
              <a:rPr lang="zh-CN" altLang="en-US" dirty="0" smtClean="0"/>
              <a:t>方案讨论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Group 15"/>
          <p:cNvGrpSpPr/>
          <p:nvPr/>
        </p:nvGrpSpPr>
        <p:grpSpPr bwMode="auto">
          <a:xfrm>
            <a:off x="7064375" y="2243936"/>
            <a:ext cx="2882900" cy="1184276"/>
            <a:chOff x="3742" y="1094"/>
            <a:chExt cx="1406" cy="746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 b="1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CurrentDisplay</a:t>
              </a:r>
              <a:endPara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3742" y="1602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+update():void //</a:t>
              </a: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入参略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3742" y="1364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15"/>
          <p:cNvGrpSpPr/>
          <p:nvPr/>
        </p:nvGrpSpPr>
        <p:grpSpPr bwMode="auto">
          <a:xfrm>
            <a:off x="7064375" y="3547272"/>
            <a:ext cx="2882900" cy="1184276"/>
            <a:chOff x="3742" y="1094"/>
            <a:chExt cx="1406" cy="746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 b="1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StatisticsDisplay</a:t>
              </a:r>
              <a:endPara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742" y="1602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+update():void //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入参</a:t>
              </a: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略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742" y="1364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Group 15"/>
          <p:cNvGrpSpPr/>
          <p:nvPr/>
        </p:nvGrpSpPr>
        <p:grpSpPr bwMode="auto">
          <a:xfrm>
            <a:off x="7064375" y="4833147"/>
            <a:ext cx="2882900" cy="1184276"/>
            <a:chOff x="3742" y="1094"/>
            <a:chExt cx="1406" cy="746"/>
          </a:xfrm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 b="1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ForecastDisplay</a:t>
              </a:r>
              <a:endPara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742" y="1602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+update():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 //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入参</a:t>
              </a: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略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742" y="1364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83772" y="2170276"/>
            <a:ext cx="4194628" cy="2279650"/>
            <a:chOff x="933449" y="2335213"/>
            <a:chExt cx="4238625" cy="2279650"/>
          </a:xfrm>
        </p:grpSpPr>
        <p:grpSp>
          <p:nvGrpSpPr>
            <p:cNvPr id="23" name="Group 3"/>
            <p:cNvGrpSpPr/>
            <p:nvPr/>
          </p:nvGrpSpPr>
          <p:grpSpPr bwMode="auto">
            <a:xfrm>
              <a:off x="933449" y="2335213"/>
              <a:ext cx="4238625" cy="2279650"/>
              <a:chOff x="340" y="1656"/>
              <a:chExt cx="2314" cy="1436"/>
            </a:xfrm>
          </p:grpSpPr>
          <p:sp>
            <p:nvSpPr>
              <p:cNvPr id="25" name="Rectangle 4"/>
              <p:cNvSpPr>
                <a:spLocks noChangeArrowheads="1"/>
              </p:cNvSpPr>
              <p:nvPr/>
            </p:nvSpPr>
            <p:spPr bwMode="auto">
              <a:xfrm>
                <a:off x="340" y="1656"/>
                <a:ext cx="2314" cy="3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kern="0" dirty="0" err="1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WeatherData</a:t>
                </a:r>
                <a:endParaRPr kumimoji="1" lang="en-US" altLang="zh-CN" sz="2000" b="1" kern="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340" y="2164"/>
                <a:ext cx="2314" cy="9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kern="0" dirty="0" err="1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getTemperature</a:t>
                </a:r>
                <a:r>
                  <a:rPr kumimoji="1" lang="en-US" altLang="zh-CN" kern="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():float</a:t>
                </a:r>
                <a:endParaRPr kumimoji="1" lang="en-US" altLang="zh-CN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kern="0" dirty="0" err="1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getHumidity</a:t>
                </a:r>
                <a:r>
                  <a:rPr kumimoji="1" lang="en-US" altLang="zh-CN" kern="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():float</a:t>
                </a:r>
                <a:endParaRPr kumimoji="1" lang="en-US" altLang="zh-CN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kern="0" dirty="0" err="1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getPressure</a:t>
                </a:r>
                <a:r>
                  <a:rPr kumimoji="1" lang="en-US" altLang="zh-CN" kern="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():float</a:t>
                </a:r>
                <a:endParaRPr kumimoji="1" lang="en-US" altLang="zh-CN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kern="0" dirty="0" err="1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measurementsChanged</a:t>
                </a:r>
                <a:r>
                  <a:rPr kumimoji="1" lang="en-US" altLang="zh-CN" kern="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():void</a:t>
                </a:r>
                <a:endParaRPr kumimoji="1" lang="en-US" altLang="zh-CN" kern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//other methods</a:t>
                </a:r>
                <a:endParaRPr kumimoji="1" lang="en-US" altLang="zh-CN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933450" y="2912994"/>
              <a:ext cx="4238624" cy="2278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4" name="肘形连接符 33"/>
          <p:cNvCxnSpPr>
            <a:stCxn id="25" idx="3"/>
            <a:endCxn id="6" idx="1"/>
          </p:cNvCxnSpPr>
          <p:nvPr/>
        </p:nvCxnSpPr>
        <p:spPr>
          <a:xfrm flipV="1">
            <a:off x="4978400" y="2458249"/>
            <a:ext cx="2085975" cy="15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5" idx="3"/>
            <a:endCxn id="12" idx="1"/>
          </p:cNvCxnSpPr>
          <p:nvPr/>
        </p:nvCxnSpPr>
        <p:spPr>
          <a:xfrm>
            <a:off x="4978400" y="2458408"/>
            <a:ext cx="2085975" cy="1706402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5" idx="3"/>
            <a:endCxn id="16" idx="1"/>
          </p:cNvCxnSpPr>
          <p:nvPr/>
        </p:nvCxnSpPr>
        <p:spPr>
          <a:xfrm>
            <a:off x="4978400" y="2458408"/>
            <a:ext cx="2085975" cy="2992277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 bwMode="auto">
          <a:xfrm>
            <a:off x="6705600" y="2053817"/>
            <a:ext cx="3594100" cy="4117477"/>
          </a:xfrm>
          <a:prstGeom prst="rect">
            <a:avLst/>
          </a:prstGeom>
          <a:noFill/>
          <a:ln w="22225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570705" y="3789389"/>
            <a:ext cx="1456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三个公告板具体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>
            <a:stCxn id="41" idx="1"/>
            <a:endCxn id="40" idx="3"/>
          </p:cNvCxnSpPr>
          <p:nvPr/>
        </p:nvCxnSpPr>
        <p:spPr>
          <a:xfrm flipH="1">
            <a:off x="10299700" y="4112555"/>
            <a:ext cx="271005" cy="1"/>
          </a:xfrm>
          <a:prstGeom prst="line">
            <a:avLst/>
          </a:prstGeom>
          <a:ln w="222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74700" y="1592152"/>
            <a:ext cx="9385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用类图方式表达类，及类间关联：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609600" y="4979992"/>
            <a:ext cx="5143501" cy="830997"/>
          </a:xfrm>
          <a:prstGeom prst="rect">
            <a:avLst/>
          </a:prstGeom>
          <a:solidFill>
            <a:srgbClr val="CCFFCC">
              <a:alpha val="90000"/>
            </a:srgbClr>
          </a:solidFill>
          <a:ln>
            <a:noFill/>
            <a:prstDash val="dash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rgbClr val="0000FF"/>
                </a:solidFill>
              </a:rPr>
              <a:t>结论：三种显示</a:t>
            </a:r>
            <a:r>
              <a:rPr lang="en-US" altLang="zh-CN" dirty="0" smtClean="0">
                <a:solidFill>
                  <a:srgbClr val="0000FF"/>
                </a:solidFill>
              </a:rPr>
              <a:t>(×××Display)</a:t>
            </a:r>
            <a:r>
              <a:rPr lang="zh-CN" altLang="en-US" dirty="0" smtClean="0">
                <a:solidFill>
                  <a:srgbClr val="0000FF"/>
                </a:solidFill>
              </a:rPr>
              <a:t>是</a:t>
            </a:r>
            <a:r>
              <a:rPr lang="zh-CN" altLang="en-US" dirty="0">
                <a:solidFill>
                  <a:srgbClr val="0000FF"/>
                </a:solidFill>
              </a:rPr>
              <a:t>具体类，随着业务发展，这部分代码必然需要更改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因此</a:t>
            </a:r>
            <a:r>
              <a:rPr lang="zh-CN" altLang="en-US" dirty="0" smtClean="0">
                <a:solidFill>
                  <a:srgbClr val="0000FF"/>
                </a:solidFill>
              </a:rPr>
              <a:t>该方案不满足甲方需求，</a:t>
            </a:r>
            <a:r>
              <a:rPr lang="zh-CN" altLang="en-US" dirty="0">
                <a:solidFill>
                  <a:srgbClr val="0000FF"/>
                </a:solidFill>
              </a:rPr>
              <a:t>需要更柔性的方案。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重构初步设计方案</a:t>
            </a:r>
            <a:r>
              <a:rPr lang="en-US" altLang="zh-CN" dirty="0" smtClean="0"/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公告板</a:t>
            </a:r>
            <a:r>
              <a:rPr lang="zh-CN" altLang="en-US" dirty="0" smtClean="0"/>
              <a:t>形成层次类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Group 15"/>
          <p:cNvGrpSpPr/>
          <p:nvPr/>
        </p:nvGrpSpPr>
        <p:grpSpPr bwMode="auto">
          <a:xfrm>
            <a:off x="692603" y="1830388"/>
            <a:ext cx="2483529" cy="1184276"/>
            <a:chOff x="3742" y="1094"/>
            <a:chExt cx="1406" cy="746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CurrentDisplay</a:t>
              </a:r>
              <a:endPara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3742" y="1602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+update():void//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入参略</a:t>
              </a:r>
              <a:endPara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3742" y="1364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15"/>
          <p:cNvGrpSpPr/>
          <p:nvPr/>
        </p:nvGrpSpPr>
        <p:grpSpPr bwMode="auto">
          <a:xfrm>
            <a:off x="692603" y="3325019"/>
            <a:ext cx="2483529" cy="1184276"/>
            <a:chOff x="3742" y="1094"/>
            <a:chExt cx="1406" cy="746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StatisticsDisplay</a:t>
              </a:r>
              <a:endPara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742" y="1602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+update():void //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入参略</a:t>
              </a:r>
              <a:endPara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742" y="1364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Group 15"/>
          <p:cNvGrpSpPr/>
          <p:nvPr/>
        </p:nvGrpSpPr>
        <p:grpSpPr bwMode="auto">
          <a:xfrm>
            <a:off x="692603" y="4819649"/>
            <a:ext cx="2483529" cy="1184276"/>
            <a:chOff x="3742" y="1094"/>
            <a:chExt cx="1406" cy="746"/>
          </a:xfrm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ForecastDisplay</a:t>
              </a:r>
              <a:endPara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742" y="1602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 //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入参略</a:t>
              </a:r>
              <a:endPara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742" y="1364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Group 15"/>
          <p:cNvGrpSpPr/>
          <p:nvPr/>
        </p:nvGrpSpPr>
        <p:grpSpPr bwMode="auto">
          <a:xfrm>
            <a:off x="4367891" y="4559298"/>
            <a:ext cx="2308679" cy="1289051"/>
            <a:chOff x="3742" y="1094"/>
            <a:chExt cx="1406" cy="812"/>
          </a:xfrm>
        </p:grpSpPr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CurrentDisplay</a:t>
              </a:r>
              <a:endPara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3742" y="1502"/>
              <a:ext cx="1406" cy="4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+update():void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+display():void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3742" y="1364"/>
              <a:ext cx="1406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Group 15"/>
          <p:cNvGrpSpPr/>
          <p:nvPr/>
        </p:nvGrpSpPr>
        <p:grpSpPr bwMode="auto">
          <a:xfrm>
            <a:off x="6713990" y="4559298"/>
            <a:ext cx="2308679" cy="1289051"/>
            <a:chOff x="3742" y="1094"/>
            <a:chExt cx="1406" cy="812"/>
          </a:xfrm>
        </p:grpSpPr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StatisticsDisplay</a:t>
              </a:r>
              <a:endPara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3742" y="1502"/>
              <a:ext cx="1406" cy="4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+display():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3742" y="1364"/>
              <a:ext cx="1406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Group 15"/>
          <p:cNvGrpSpPr/>
          <p:nvPr/>
        </p:nvGrpSpPr>
        <p:grpSpPr bwMode="auto">
          <a:xfrm>
            <a:off x="9060089" y="4559298"/>
            <a:ext cx="2308679" cy="1289051"/>
            <a:chOff x="3742" y="1094"/>
            <a:chExt cx="1406" cy="812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ForecastDisplay</a:t>
              </a:r>
              <a:endPara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3742" y="1502"/>
              <a:ext cx="1406" cy="4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update():void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+display():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3742" y="1364"/>
              <a:ext cx="1406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Group 15"/>
          <p:cNvGrpSpPr/>
          <p:nvPr/>
        </p:nvGrpSpPr>
        <p:grpSpPr bwMode="auto">
          <a:xfrm>
            <a:off x="6713990" y="2633092"/>
            <a:ext cx="2308679" cy="1298575"/>
            <a:chOff x="3742" y="1022"/>
            <a:chExt cx="1406" cy="818"/>
          </a:xfrm>
        </p:grpSpPr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3742" y="1022"/>
              <a:ext cx="1406" cy="4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Observer</a:t>
              </a:r>
              <a:endParaRPr lang="en-US" altLang="zh-CN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3742" y="1424"/>
              <a:ext cx="1406" cy="4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</a:t>
              </a:r>
              <a:r>
                <a:rPr lang="en-US" altLang="zh-CN" i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i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+display():void</a:t>
              </a:r>
              <a:endParaRPr lang="en-US" altLang="zh-CN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3" name="直接箭头连接符 42"/>
          <p:cNvCxnSpPr/>
          <p:nvPr/>
        </p:nvCxnSpPr>
        <p:spPr>
          <a:xfrm>
            <a:off x="3323768" y="3505200"/>
            <a:ext cx="926197" cy="0"/>
          </a:xfrm>
          <a:prstGeom prst="straightConnector1">
            <a:avLst/>
          </a:prstGeom>
          <a:ln w="34925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243262" y="3127375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变更为：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09600" y="1618114"/>
            <a:ext cx="2714168" cy="4506461"/>
          </a:xfrm>
          <a:prstGeom prst="rect">
            <a:avLst/>
          </a:prstGeom>
          <a:noFill/>
          <a:ln w="22225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6" name="等腰三角形 45"/>
          <p:cNvSpPr/>
          <p:nvPr/>
        </p:nvSpPr>
        <p:spPr bwMode="auto">
          <a:xfrm>
            <a:off x="7720691" y="3944707"/>
            <a:ext cx="295275" cy="211365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8" name="肘形连接符 47"/>
          <p:cNvCxnSpPr>
            <a:stCxn id="26" idx="0"/>
            <a:endCxn id="46" idx="3"/>
          </p:cNvCxnSpPr>
          <p:nvPr/>
        </p:nvCxnSpPr>
        <p:spPr>
          <a:xfrm rot="5400000" flipH="1" flipV="1">
            <a:off x="6493667" y="3184636"/>
            <a:ext cx="403226" cy="2346098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30" idx="0"/>
            <a:endCxn id="46" idx="3"/>
          </p:cNvCxnSpPr>
          <p:nvPr/>
        </p:nvCxnSpPr>
        <p:spPr>
          <a:xfrm rot="16200000" flipV="1">
            <a:off x="7666717" y="4357684"/>
            <a:ext cx="403226" cy="1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34" idx="0"/>
            <a:endCxn id="46" idx="3"/>
          </p:cNvCxnSpPr>
          <p:nvPr/>
        </p:nvCxnSpPr>
        <p:spPr>
          <a:xfrm rot="16200000" flipV="1">
            <a:off x="8839766" y="3184635"/>
            <a:ext cx="403226" cy="2346100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 bwMode="auto">
          <a:xfrm>
            <a:off x="4249965" y="1618114"/>
            <a:ext cx="7318148" cy="4506461"/>
          </a:xfrm>
          <a:prstGeom prst="rect">
            <a:avLst/>
          </a:prstGeom>
          <a:noFill/>
          <a:ln w="22225">
            <a:solidFill>
              <a:srgbClr val="0000FF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641734" y="1897861"/>
            <a:ext cx="6748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update(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temp:float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humidity:float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pressure:float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用于具体类对象根据入参重新计算或者赋值。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display()</a:t>
            </a:r>
            <a:endParaRPr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382128" y="3114000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重构初步设计方案</a:t>
            </a:r>
            <a:r>
              <a:rPr lang="en-US" altLang="zh-CN" dirty="0" smtClean="0"/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信息源</a:t>
            </a:r>
            <a:r>
              <a:rPr lang="zh-CN" altLang="en-US" dirty="0" smtClean="0"/>
              <a:t>形成</a:t>
            </a:r>
            <a:r>
              <a:rPr lang="zh-CN" altLang="en-US" dirty="0"/>
              <a:t>层次类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609600" y="1879738"/>
            <a:ext cx="3626303" cy="2279650"/>
            <a:chOff x="933449" y="2335213"/>
            <a:chExt cx="4238625" cy="2279650"/>
          </a:xfrm>
        </p:grpSpPr>
        <p:grpSp>
          <p:nvGrpSpPr>
            <p:cNvPr id="6" name="Group 3"/>
            <p:cNvGrpSpPr/>
            <p:nvPr/>
          </p:nvGrpSpPr>
          <p:grpSpPr bwMode="auto">
            <a:xfrm>
              <a:off x="933449" y="2335213"/>
              <a:ext cx="4238625" cy="2279650"/>
              <a:chOff x="340" y="1656"/>
              <a:chExt cx="2314" cy="1436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340" y="1656"/>
                <a:ext cx="2314" cy="3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kern="0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WeatherData</a:t>
                </a:r>
                <a:r>
                  <a:rPr kumimoji="1" lang="en-US" altLang="zh-CN" sz="2000" b="1" kern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//</a:t>
                </a:r>
                <a:r>
                  <a:rPr kumimoji="1" lang="zh-CN" altLang="en-US" sz="2000" b="1" kern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信息源</a:t>
                </a:r>
                <a:endParaRPr kumimoji="1" lang="en-US" altLang="zh-CN" sz="20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340" y="2164"/>
                <a:ext cx="2314" cy="9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kern="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getTemperature</a:t>
                </a: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():float</a:t>
                </a:r>
                <a:endParaRPr kumimoji="1" lang="en-US" altLang="zh-CN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kern="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getHumidity</a:t>
                </a: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():float</a:t>
                </a:r>
                <a:endParaRPr kumimoji="1" lang="en-US" altLang="zh-CN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kern="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getPressure</a:t>
                </a: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():float</a:t>
                </a:r>
                <a:endParaRPr kumimoji="1" lang="en-US" altLang="zh-CN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kern="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measurementsChanged</a:t>
                </a: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():void</a:t>
                </a:r>
                <a:endParaRPr kumimoji="1" lang="en-US" altLang="zh-CN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//other methods</a:t>
                </a:r>
                <a:endParaRPr kumimoji="1" lang="en-US" altLang="zh-CN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933450" y="2912994"/>
              <a:ext cx="4238624" cy="2278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09600" y="4333875"/>
            <a:ext cx="36263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：信息源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WeatherData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是否需要构建成层次类？</a:t>
            </a:r>
            <a:endParaRPr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从甲方当前需求看，不构筑层次类也能满足需求。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但从未来发展角度，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变更的可能性，可以抽象出层次类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892222" y="1879739"/>
            <a:ext cx="3626303" cy="1185863"/>
            <a:chOff x="933449" y="2335214"/>
            <a:chExt cx="4238625" cy="1185863"/>
          </a:xfrm>
        </p:grpSpPr>
        <p:grpSp>
          <p:nvGrpSpPr>
            <p:cNvPr id="16" name="Group 3"/>
            <p:cNvGrpSpPr/>
            <p:nvPr/>
          </p:nvGrpSpPr>
          <p:grpSpPr bwMode="auto">
            <a:xfrm>
              <a:off x="933449" y="2335214"/>
              <a:ext cx="4238625" cy="1185863"/>
              <a:chOff x="340" y="1656"/>
              <a:chExt cx="2314" cy="747"/>
            </a:xfrm>
          </p:grpSpPr>
          <p:sp>
            <p:nvSpPr>
              <p:cNvPr id="18" name="Rectangle 4"/>
              <p:cNvSpPr>
                <a:spLocks noChangeArrowheads="1"/>
              </p:cNvSpPr>
              <p:nvPr/>
            </p:nvSpPr>
            <p:spPr bwMode="auto">
              <a:xfrm>
                <a:off x="340" y="1656"/>
                <a:ext cx="2314" cy="3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&lt;&lt;interface&gt;&gt;</a:t>
                </a:r>
                <a:endParaRPr kumimoji="1" lang="en-US" altLang="zh-CN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i="1" kern="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Subject</a:t>
                </a:r>
                <a:endParaRPr kumimoji="1" lang="en-US" altLang="zh-CN" sz="2000" b="1" i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0" y="2164"/>
                <a:ext cx="2314" cy="23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933450" y="2912994"/>
              <a:ext cx="4238624" cy="2278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892222" y="3588681"/>
            <a:ext cx="3626303" cy="2279650"/>
            <a:chOff x="933449" y="2335213"/>
            <a:chExt cx="4238625" cy="2279650"/>
          </a:xfrm>
        </p:grpSpPr>
        <p:grpSp>
          <p:nvGrpSpPr>
            <p:cNvPr id="21" name="Group 3"/>
            <p:cNvGrpSpPr/>
            <p:nvPr/>
          </p:nvGrpSpPr>
          <p:grpSpPr bwMode="auto">
            <a:xfrm>
              <a:off x="933449" y="2335213"/>
              <a:ext cx="4238625" cy="2279650"/>
              <a:chOff x="340" y="1656"/>
              <a:chExt cx="2314" cy="1436"/>
            </a:xfrm>
          </p:grpSpPr>
          <p:sp>
            <p:nvSpPr>
              <p:cNvPr id="23" name="Rectangle 4"/>
              <p:cNvSpPr>
                <a:spLocks noChangeArrowheads="1"/>
              </p:cNvSpPr>
              <p:nvPr/>
            </p:nvSpPr>
            <p:spPr bwMode="auto">
              <a:xfrm>
                <a:off x="340" y="1656"/>
                <a:ext cx="2314" cy="3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kern="0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WeatherData</a:t>
                </a:r>
                <a:endParaRPr kumimoji="1" lang="en-US" altLang="zh-CN" sz="20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40" y="2164"/>
                <a:ext cx="2314" cy="9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kern="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getTemperature</a:t>
                </a: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():float</a:t>
                </a:r>
                <a:endParaRPr kumimoji="1" lang="en-US" altLang="zh-CN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kern="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getHumidity</a:t>
                </a: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():float</a:t>
                </a:r>
                <a:endParaRPr kumimoji="1" lang="en-US" altLang="zh-CN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kern="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getPressure</a:t>
                </a: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():float</a:t>
                </a:r>
                <a:endParaRPr kumimoji="1" lang="en-US" altLang="zh-CN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kern="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measurementsChanged</a:t>
                </a: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():void</a:t>
                </a:r>
                <a:endParaRPr kumimoji="1" lang="en-US" altLang="zh-CN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//other methods</a:t>
                </a:r>
                <a:endParaRPr kumimoji="1" lang="en-US" altLang="zh-CN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933450" y="2912994"/>
              <a:ext cx="4238624" cy="2278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等腰三角形 24"/>
          <p:cNvSpPr/>
          <p:nvPr/>
        </p:nvSpPr>
        <p:spPr bwMode="auto">
          <a:xfrm>
            <a:off x="6558641" y="3065602"/>
            <a:ext cx="295275" cy="211365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6" name="肘形连接符 25"/>
          <p:cNvCxnSpPr>
            <a:stCxn id="23" idx="0"/>
            <a:endCxn id="25" idx="3"/>
          </p:cNvCxnSpPr>
          <p:nvPr/>
        </p:nvCxnSpPr>
        <p:spPr>
          <a:xfrm rot="5400000" flipH="1" flipV="1">
            <a:off x="6549969" y="3432372"/>
            <a:ext cx="311714" cy="905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箭头 28"/>
          <p:cNvSpPr/>
          <p:nvPr/>
        </p:nvSpPr>
        <p:spPr bwMode="auto">
          <a:xfrm>
            <a:off x="4433888" y="3159632"/>
            <a:ext cx="260349" cy="232856"/>
          </a:xfrm>
          <a:prstGeom prst="rightArrow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665257" y="1875234"/>
            <a:ext cx="310764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Subject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接口的职责有那些？</a:t>
            </a:r>
            <a:endParaRPr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系统存在三种界面，而且界面都需要获得信息源的消息，因此需要一个界面的集合。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每个界面能够注册到这个集合，以便接收到新的消息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界面也可以从集合中取消，不再接收消息。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新的消息到来，能够通知到每一个界面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93290" y="5875893"/>
            <a:ext cx="102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发布者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65257" y="5718372"/>
            <a:ext cx="31076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基于讨论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和讨论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Subject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接口的职责如下所示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6" name="Group 3"/>
          <p:cNvGrpSpPr/>
          <p:nvPr/>
        </p:nvGrpSpPr>
        <p:grpSpPr bwMode="auto">
          <a:xfrm>
            <a:off x="584201" y="628789"/>
            <a:ext cx="3816349" cy="1541463"/>
            <a:chOff x="340" y="1432"/>
            <a:chExt cx="2314" cy="971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340" y="1432"/>
              <a:ext cx="2314" cy="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kumimoji="1"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Subject</a:t>
              </a:r>
              <a:endParaRPr kumimoji="1" lang="en-US" altLang="zh-CN" sz="2000" b="1" i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40" y="1795"/>
              <a:ext cx="2314" cy="6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kumimoji="1" lang="en-US" altLang="zh-CN" i="1" kern="0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</a:t>
              </a:r>
              <a:r>
                <a:rPr kumimoji="1" lang="en-US" altLang="zh-CN" i="1" kern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en-US" altLang="zh-CN" i="1" kern="0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ob:Observer</a:t>
              </a:r>
              <a:r>
                <a:rPr kumimoji="1" lang="en-US" altLang="zh-CN" i="1" kern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kumimoji="1" lang="en-US" altLang="zh-CN" i="1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kumimoji="1" lang="en-US" altLang="zh-CN" i="1" kern="0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unregist</a:t>
              </a:r>
              <a:r>
                <a:rPr kumimoji="1" lang="en-US" altLang="zh-CN" i="1" kern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en-US" altLang="zh-CN" i="1" kern="0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ob:Observer</a:t>
              </a:r>
              <a:r>
                <a:rPr kumimoji="1" lang="en-US" altLang="zh-CN" i="1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</a:t>
              </a:r>
              <a:r>
                <a:rPr kumimoji="1" lang="en-US" altLang="zh-CN" i="1" kern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kumimoji="1" lang="en-US" altLang="zh-CN" i="1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kumimoji="1" lang="en-US" altLang="zh-CN" i="1" kern="0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notifyObservers</a:t>
              </a:r>
              <a:r>
                <a:rPr kumimoji="1" lang="en-US" altLang="zh-CN" i="1" kern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kumimoji="1" lang="en-US" altLang="zh-CN" i="1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235700" y="595861"/>
            <a:ext cx="3816350" cy="3148782"/>
            <a:chOff x="933449" y="2335213"/>
            <a:chExt cx="4238625" cy="2587625"/>
          </a:xfrm>
        </p:grpSpPr>
        <p:grpSp>
          <p:nvGrpSpPr>
            <p:cNvPr id="11" name="Group 3"/>
            <p:cNvGrpSpPr/>
            <p:nvPr/>
          </p:nvGrpSpPr>
          <p:grpSpPr bwMode="auto">
            <a:xfrm>
              <a:off x="933449" y="2335213"/>
              <a:ext cx="4238625" cy="2587625"/>
              <a:chOff x="340" y="1656"/>
              <a:chExt cx="2314" cy="1630"/>
            </a:xfrm>
          </p:grpSpPr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340" y="1656"/>
                <a:ext cx="2314" cy="25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kern="0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WeatherData</a:t>
                </a:r>
                <a:endParaRPr kumimoji="1" lang="en-US" altLang="zh-CN" sz="20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340" y="2107"/>
                <a:ext cx="2314" cy="1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kern="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getTemperature</a:t>
                </a: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():float</a:t>
                </a:r>
                <a:endParaRPr kumimoji="1" lang="en-US" altLang="zh-CN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kern="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getHumidity</a:t>
                </a: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():float</a:t>
                </a:r>
                <a:endParaRPr kumimoji="1" lang="en-US" altLang="zh-CN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kern="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getPressure</a:t>
                </a: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():float</a:t>
                </a:r>
                <a:endParaRPr kumimoji="1" lang="en-US" altLang="zh-CN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kern="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measurementsChanged</a:t>
                </a: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():void</a:t>
                </a:r>
                <a:endParaRPr kumimoji="1" lang="en-US" altLang="zh-CN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//other methods</a:t>
                </a:r>
                <a:endParaRPr kumimoji="1" lang="en-US" altLang="zh-CN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kern="0" dirty="0" err="1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regist</a:t>
                </a:r>
                <a:r>
                  <a:rPr kumimoji="1" lang="en-US" altLang="zh-CN" kern="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kumimoji="1" lang="en-US" altLang="zh-CN" kern="0" dirty="0" err="1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ob:Observer</a:t>
                </a:r>
                <a:r>
                  <a:rPr kumimoji="1" lang="en-US" altLang="zh-CN" kern="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):</a:t>
                </a:r>
                <a:r>
                  <a:rPr kumimoji="1" lang="en-US" altLang="zh-CN" kern="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void</a:t>
                </a:r>
                <a:endParaRPr kumimoji="1" lang="en-US" altLang="zh-CN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kern="0" dirty="0" err="1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unregist</a:t>
                </a:r>
                <a:r>
                  <a:rPr kumimoji="1" lang="en-US" altLang="zh-CN" kern="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kumimoji="1" lang="en-US" altLang="zh-CN" kern="0" dirty="0" err="1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ob:Observer</a:t>
                </a:r>
                <a:r>
                  <a:rPr kumimoji="1" lang="en-US" altLang="zh-CN" kern="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):</a:t>
                </a:r>
                <a:r>
                  <a:rPr kumimoji="1" lang="en-US" altLang="zh-CN" kern="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void</a:t>
                </a:r>
                <a:endParaRPr kumimoji="1" lang="en-US" altLang="zh-CN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kern="0" dirty="0" err="1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notifyObservers</a:t>
                </a:r>
                <a:r>
                  <a:rPr kumimoji="1" lang="en-US" altLang="zh-CN" kern="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():</a:t>
                </a:r>
                <a:r>
                  <a:rPr kumimoji="1" lang="en-US" altLang="zh-CN" kern="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void</a:t>
                </a:r>
                <a:endParaRPr kumimoji="1" lang="en-US" altLang="zh-CN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933450" y="2740791"/>
              <a:ext cx="4238624" cy="3101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kumimoji="1" lang="en-US" altLang="zh-CN" kern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obs:ArrayList</a:t>
              </a:r>
              <a:r>
                <a:rPr kumimoji="1" lang="en-US" altLang="zh-CN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&lt;Subscriber</a:t>
              </a:r>
              <a:r>
                <a:rPr kumimoji="1" lang="en-US" altLang="zh-CN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kumimoji="1"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等腰三角形 14"/>
          <p:cNvSpPr/>
          <p:nvPr/>
        </p:nvSpPr>
        <p:spPr bwMode="auto">
          <a:xfrm rot="16200000">
            <a:off x="4358595" y="851581"/>
            <a:ext cx="295275" cy="211365"/>
          </a:xfrm>
          <a:prstGeom prst="triangle">
            <a:avLst/>
          </a:prstGeom>
          <a:solidFill>
            <a:srgbClr val="FFFFFF"/>
          </a:solidFill>
          <a:ln w="1587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肘形连接符 15"/>
          <p:cNvCxnSpPr>
            <a:endCxn id="15" idx="3"/>
          </p:cNvCxnSpPr>
          <p:nvPr/>
        </p:nvCxnSpPr>
        <p:spPr>
          <a:xfrm flipH="1">
            <a:off x="4611915" y="957263"/>
            <a:ext cx="1623784" cy="0"/>
          </a:xfrm>
          <a:prstGeom prst="straightConnector1">
            <a:avLst/>
          </a:prstGeom>
          <a:ln w="15875">
            <a:solidFill>
              <a:srgbClr val="0000FF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584201" y="3839528"/>
          <a:ext cx="10972800" cy="239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3225"/>
                <a:gridCol w="3835000"/>
                <a:gridCol w="61245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No.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属性或方法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observers:ArrayList</a:t>
                      </a:r>
                      <a:r>
                        <a:rPr lang="en-US" altLang="zh-CN" sz="1800" b="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&lt;Observers&gt;</a:t>
                      </a:r>
                      <a:endParaRPr lang="zh-CN" altLang="en-US" b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Subject</a:t>
                      </a:r>
                      <a:r>
                        <a:rPr lang="zh-CN" altLang="en-US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需要知道都哪些界面定阅数据消息，即该对象需要持有需要消息的界面名单。但接口中无法定义属性，因此放到实现类中，对该集合的操作，也随之在实现类中</a:t>
                      </a:r>
                      <a:endParaRPr lang="zh-CN" altLang="en-US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regist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ob:Observer</a:t>
                      </a:r>
                      <a:r>
                        <a:rPr lang="en-US" altLang="zh-CN" dirty="0" smtClean="0"/>
                        <a:t>):void</a:t>
                      </a:r>
                      <a:endParaRPr lang="en-US" altLang="zh-CN" dirty="0" smtClean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界面应该明确知道向谁订阅消息，因此需要注册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unregist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ob:Observer</a:t>
                      </a:r>
                      <a:r>
                        <a:rPr lang="en-US" altLang="zh-CN" dirty="0" smtClean="0"/>
                        <a:t>):void</a:t>
                      </a:r>
                      <a:endParaRPr lang="en-US" altLang="zh-CN" dirty="0" smtClean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允许界面取消订阅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notifyObservers</a:t>
                      </a:r>
                      <a:r>
                        <a:rPr lang="en-US" altLang="zh-CN" dirty="0" smtClean="0"/>
                        <a:t>():void</a:t>
                      </a:r>
                      <a:endParaRPr lang="en-US" altLang="zh-CN" dirty="0" smtClean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新的数据产生后，通知每一个订阅的界面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582734" y="3339267"/>
            <a:ext cx="48410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Subject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应该拥有的属性和方法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587375" y="2345978"/>
            <a:ext cx="48410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备注：实现类和接口的线条应该是虚线，为了在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上表达清晰，直接使用实线。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/>
              <a:t>重构初步设计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关联讨论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6" name="Group 3"/>
          <p:cNvGrpSpPr/>
          <p:nvPr/>
        </p:nvGrpSpPr>
        <p:grpSpPr bwMode="auto">
          <a:xfrm>
            <a:off x="682627" y="1517789"/>
            <a:ext cx="3248588" cy="1579563"/>
            <a:chOff x="340" y="1432"/>
            <a:chExt cx="2314" cy="995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340" y="1432"/>
              <a:ext cx="2314" cy="3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kumimoji="1"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Subject</a:t>
              </a:r>
              <a:endParaRPr kumimoji="1" lang="en-US" altLang="zh-CN" sz="2000" b="1" i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40" y="1819"/>
              <a:ext cx="2314" cy="6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kumimoji="1" lang="en-US" altLang="zh-CN" i="1" kern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</a:t>
              </a:r>
              <a:r>
                <a:rPr kumimoji="1" lang="en-US" altLang="zh-CN" i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en-US" altLang="zh-CN" i="1" kern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ob:Observer</a:t>
              </a:r>
              <a:r>
                <a:rPr kumimoji="1" lang="en-US" altLang="zh-CN" i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kumimoji="1" lang="en-US" altLang="zh-CN" i="1" kern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kumimoji="1" lang="en-US" altLang="zh-CN" i="1" kern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unregist</a:t>
              </a:r>
              <a:r>
                <a:rPr kumimoji="1" lang="en-US" altLang="zh-CN" i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en-US" altLang="zh-CN" i="1" kern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ob:Observer</a:t>
              </a:r>
              <a:r>
                <a:rPr kumimoji="1" lang="en-US" altLang="zh-CN" i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):</a:t>
              </a:r>
              <a:r>
                <a:rPr kumimoji="1" lang="en-US" altLang="zh-CN" i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kumimoji="1" lang="en-US" altLang="zh-CN" i="1" kern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kumimoji="1" lang="en-US" altLang="zh-CN" i="1" kern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notifyObservers</a:t>
              </a:r>
              <a:r>
                <a:rPr kumimoji="1" lang="en-US" altLang="zh-CN" i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kumimoji="1" lang="en-US" altLang="zh-CN" i="1" kern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82626" y="3506093"/>
            <a:ext cx="3816350" cy="3059921"/>
            <a:chOff x="933449" y="2408238"/>
            <a:chExt cx="4238625" cy="2514600"/>
          </a:xfrm>
        </p:grpSpPr>
        <p:grpSp>
          <p:nvGrpSpPr>
            <p:cNvPr id="11" name="Group 3"/>
            <p:cNvGrpSpPr/>
            <p:nvPr/>
          </p:nvGrpSpPr>
          <p:grpSpPr bwMode="auto">
            <a:xfrm>
              <a:off x="933449" y="2408238"/>
              <a:ext cx="4238625" cy="2514600"/>
              <a:chOff x="340" y="1702"/>
              <a:chExt cx="2314" cy="1584"/>
            </a:xfrm>
          </p:grpSpPr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340" y="1702"/>
                <a:ext cx="2314" cy="25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kern="0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WeatherData</a:t>
                </a:r>
                <a:endParaRPr kumimoji="1" lang="en-US" altLang="zh-CN" sz="20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340" y="2155"/>
                <a:ext cx="2314" cy="113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kern="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getTemperature</a:t>
                </a: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():float</a:t>
                </a:r>
                <a:endParaRPr kumimoji="1" lang="en-US" altLang="zh-CN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kern="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getHumidity</a:t>
                </a: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():float</a:t>
                </a:r>
                <a:endParaRPr kumimoji="1" lang="en-US" altLang="zh-CN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kern="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getPressure</a:t>
                </a: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():float</a:t>
                </a:r>
                <a:endParaRPr kumimoji="1" lang="en-US" altLang="zh-CN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kern="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measurementsChanged</a:t>
                </a: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():void</a:t>
                </a:r>
                <a:endParaRPr kumimoji="1" lang="en-US" altLang="zh-CN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//other methods</a:t>
                </a:r>
                <a:endParaRPr kumimoji="1" lang="en-US" altLang="zh-CN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kern="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regist</a:t>
                </a: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kumimoji="1" lang="en-US" altLang="zh-CN" kern="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ob:Observer</a:t>
                </a: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):</a:t>
                </a:r>
                <a:r>
                  <a:rPr kumimoji="1" lang="en-US" altLang="zh-CN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void</a:t>
                </a:r>
                <a:endParaRPr kumimoji="1" lang="en-US" altLang="zh-CN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kern="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unregist</a:t>
                </a: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kumimoji="1" lang="en-US" altLang="zh-CN" kern="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ob:Observer</a:t>
                </a: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):</a:t>
                </a:r>
                <a:r>
                  <a:rPr kumimoji="1" lang="en-US" altLang="zh-CN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void</a:t>
                </a:r>
                <a:endParaRPr kumimoji="1" lang="en-US" altLang="zh-CN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kern="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notifyObservers</a:t>
                </a: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():</a:t>
                </a:r>
                <a:r>
                  <a:rPr kumimoji="1" lang="en-US" altLang="zh-CN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void</a:t>
                </a:r>
                <a:endParaRPr kumimoji="1" lang="en-US" altLang="zh-CN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933450" y="2815162"/>
              <a:ext cx="4238624" cy="3101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kumimoji="1" lang="en-US" altLang="zh-CN" kern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obs:ArrayList</a:t>
              </a:r>
              <a:r>
                <a:rPr kumimoji="1" lang="en-US" altLang="zh-CN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&lt;Subscriber</a:t>
              </a:r>
              <a:r>
                <a:rPr kumimoji="1" lang="en-US" altLang="zh-CN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kumimoji="1"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等腰三角形 14"/>
          <p:cNvSpPr/>
          <p:nvPr/>
        </p:nvSpPr>
        <p:spPr bwMode="auto">
          <a:xfrm>
            <a:off x="2462689" y="3099614"/>
            <a:ext cx="256223" cy="202108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肘形连接符 15"/>
          <p:cNvCxnSpPr>
            <a:stCxn id="13" idx="0"/>
            <a:endCxn id="15" idx="3"/>
          </p:cNvCxnSpPr>
          <p:nvPr/>
        </p:nvCxnSpPr>
        <p:spPr>
          <a:xfrm flipV="1">
            <a:off x="2590801" y="3301722"/>
            <a:ext cx="0" cy="20437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15"/>
          <p:cNvGrpSpPr/>
          <p:nvPr/>
        </p:nvGrpSpPr>
        <p:grpSpPr bwMode="auto">
          <a:xfrm>
            <a:off x="4779962" y="3925230"/>
            <a:ext cx="2362769" cy="1289051"/>
            <a:chOff x="3742" y="1094"/>
            <a:chExt cx="1406" cy="812"/>
          </a:xfrm>
        </p:grpSpPr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CurrentDisplay</a:t>
              </a:r>
              <a:endPara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Rectangle 10"/>
            <p:cNvSpPr>
              <a:spLocks noChangeArrowheads="1"/>
            </p:cNvSpPr>
            <p:nvPr/>
          </p:nvSpPr>
          <p:spPr bwMode="auto">
            <a:xfrm>
              <a:off x="3742" y="1502"/>
              <a:ext cx="1406" cy="4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+display():void</a:t>
              </a:r>
              <a:endPara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3742" y="1364"/>
              <a:ext cx="1406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Group 15"/>
          <p:cNvGrpSpPr/>
          <p:nvPr/>
        </p:nvGrpSpPr>
        <p:grpSpPr bwMode="auto">
          <a:xfrm>
            <a:off x="7197498" y="3925230"/>
            <a:ext cx="2298927" cy="1289051"/>
            <a:chOff x="3742" y="1094"/>
            <a:chExt cx="1406" cy="812"/>
          </a:xfrm>
        </p:grpSpPr>
        <p:sp>
          <p:nvSpPr>
            <p:cNvPr id="45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StatisticsDisplay</a:t>
              </a:r>
              <a:endPara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3742" y="1502"/>
              <a:ext cx="1406" cy="4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+display():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3742" y="1364"/>
              <a:ext cx="1406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Group 15"/>
          <p:cNvGrpSpPr/>
          <p:nvPr/>
        </p:nvGrpSpPr>
        <p:grpSpPr bwMode="auto">
          <a:xfrm>
            <a:off x="9563101" y="3925230"/>
            <a:ext cx="2127250" cy="1289051"/>
            <a:chOff x="3742" y="1094"/>
            <a:chExt cx="1406" cy="812"/>
          </a:xfrm>
        </p:grpSpPr>
        <p:sp>
          <p:nvSpPr>
            <p:cNvPr id="49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ForecastDisplay</a:t>
              </a:r>
              <a:endPara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3742" y="1502"/>
              <a:ext cx="1406" cy="4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+display():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Rectangle 10"/>
            <p:cNvSpPr>
              <a:spLocks noChangeArrowheads="1"/>
            </p:cNvSpPr>
            <p:nvPr/>
          </p:nvSpPr>
          <p:spPr bwMode="auto">
            <a:xfrm>
              <a:off x="3742" y="1364"/>
              <a:ext cx="1406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Group 15"/>
          <p:cNvGrpSpPr/>
          <p:nvPr/>
        </p:nvGrpSpPr>
        <p:grpSpPr bwMode="auto">
          <a:xfrm>
            <a:off x="7197501" y="1496353"/>
            <a:ext cx="2570389" cy="1298575"/>
            <a:chOff x="3742" y="1022"/>
            <a:chExt cx="1406" cy="818"/>
          </a:xfrm>
        </p:grpSpPr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3742" y="1022"/>
              <a:ext cx="1406" cy="4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Observer</a:t>
              </a:r>
              <a:endParaRPr lang="en-US" altLang="zh-CN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3742" y="1424"/>
              <a:ext cx="1406" cy="4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</a:t>
              </a:r>
              <a:r>
                <a:rPr lang="en-US" altLang="zh-CN" i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i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+display():void</a:t>
              </a:r>
              <a:endParaRPr lang="en-US" altLang="zh-CN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等腰三角形 54"/>
          <p:cNvSpPr/>
          <p:nvPr/>
        </p:nvSpPr>
        <p:spPr bwMode="auto">
          <a:xfrm>
            <a:off x="7804720" y="2816696"/>
            <a:ext cx="295275" cy="211365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6" name="肘形连接符 55"/>
          <p:cNvCxnSpPr>
            <a:stCxn id="41" idx="0"/>
            <a:endCxn id="55" idx="3"/>
          </p:cNvCxnSpPr>
          <p:nvPr/>
        </p:nvCxnSpPr>
        <p:spPr>
          <a:xfrm rot="5400000" flipH="1" flipV="1">
            <a:off x="6508268" y="2481141"/>
            <a:ext cx="897169" cy="1991011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45" idx="0"/>
            <a:endCxn id="55" idx="3"/>
          </p:cNvCxnSpPr>
          <p:nvPr/>
        </p:nvCxnSpPr>
        <p:spPr>
          <a:xfrm rot="16200000" flipV="1">
            <a:off x="7701076" y="3279344"/>
            <a:ext cx="897169" cy="394604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49" idx="0"/>
            <a:endCxn id="55" idx="3"/>
          </p:cNvCxnSpPr>
          <p:nvPr/>
        </p:nvCxnSpPr>
        <p:spPr>
          <a:xfrm rot="16200000" flipV="1">
            <a:off x="8840958" y="2139462"/>
            <a:ext cx="897169" cy="2674368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20" idx="0"/>
            <a:endCxn id="54" idx="1"/>
          </p:cNvCxnSpPr>
          <p:nvPr/>
        </p:nvCxnSpPr>
        <p:spPr>
          <a:xfrm rot="5400000" flipH="1" flipV="1">
            <a:off x="5297869" y="1330283"/>
            <a:ext cx="765187" cy="3034078"/>
          </a:xfrm>
          <a:prstGeom prst="bentConnector2">
            <a:avLst/>
          </a:prstGeom>
          <a:ln w="12700">
            <a:solidFill>
              <a:srgbClr val="0000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553967" y="5637524"/>
            <a:ext cx="7017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及子类中的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update()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页面限制略写了，实际如下：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update(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temp:float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humidity:float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pressure:float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决策 19"/>
          <p:cNvSpPr/>
          <p:nvPr/>
        </p:nvSpPr>
        <p:spPr bwMode="auto">
          <a:xfrm>
            <a:off x="4075793" y="3229915"/>
            <a:ext cx="175260" cy="247310"/>
          </a:xfrm>
          <a:prstGeom prst="flowChartDecision">
            <a:avLst/>
          </a:prstGeom>
          <a:solidFill>
            <a:srgbClr val="0000FF"/>
          </a:solidFill>
          <a:ln w="9525">
            <a:solidFill>
              <a:srgbClr val="0000FF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重构后的方案</a:t>
            </a:r>
            <a:r>
              <a:rPr lang="en-US" altLang="zh-CN" dirty="0" smtClean="0"/>
              <a:t>-</a:t>
            </a:r>
            <a:r>
              <a:rPr lang="zh-CN" altLang="en-US" dirty="0"/>
              <a:t>判断是否</a:t>
            </a:r>
            <a:r>
              <a:rPr lang="zh-CN" altLang="en-US" dirty="0" smtClean="0"/>
              <a:t>满足甲方要求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Group 3"/>
          <p:cNvGrpSpPr/>
          <p:nvPr/>
        </p:nvGrpSpPr>
        <p:grpSpPr bwMode="auto">
          <a:xfrm>
            <a:off x="914402" y="1936889"/>
            <a:ext cx="3248588" cy="1579563"/>
            <a:chOff x="340" y="1432"/>
            <a:chExt cx="2314" cy="995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40" y="1432"/>
              <a:ext cx="2314" cy="3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kumimoji="1"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Subject</a:t>
              </a:r>
              <a:endParaRPr kumimoji="1" lang="en-US" altLang="zh-CN" sz="2000" b="1" i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40" y="1819"/>
              <a:ext cx="2314" cy="6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kumimoji="1" lang="en-US" altLang="zh-CN" i="1" kern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</a:t>
              </a:r>
              <a:r>
                <a:rPr kumimoji="1" lang="en-US" altLang="zh-CN" i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en-US" altLang="zh-CN" i="1" kern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ob:Observer</a:t>
              </a:r>
              <a:r>
                <a:rPr kumimoji="1" lang="en-US" altLang="zh-CN" i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kumimoji="1" lang="en-US" altLang="zh-CN" i="1" kern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kumimoji="1" lang="en-US" altLang="zh-CN" i="1" kern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unregist</a:t>
              </a:r>
              <a:r>
                <a:rPr kumimoji="1" lang="en-US" altLang="zh-CN" i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en-US" altLang="zh-CN" i="1" kern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ob:Observer</a:t>
              </a:r>
              <a:r>
                <a:rPr kumimoji="1" lang="en-US" altLang="zh-CN" i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):</a:t>
              </a:r>
              <a:r>
                <a:rPr kumimoji="1" lang="en-US" altLang="zh-CN" i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kumimoji="1" lang="en-US" altLang="zh-CN" i="1" kern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i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kumimoji="1" lang="en-US" altLang="zh-CN" i="1" kern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notifyObservers</a:t>
              </a:r>
              <a:r>
                <a:rPr kumimoji="1" lang="en-US" altLang="zh-CN" i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kumimoji="1" lang="en-US" altLang="zh-CN" i="1" kern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413001" y="3925193"/>
            <a:ext cx="3568427" cy="2310395"/>
            <a:chOff x="933449" y="2408238"/>
            <a:chExt cx="4238625" cy="1898650"/>
          </a:xfrm>
        </p:grpSpPr>
        <p:grpSp>
          <p:nvGrpSpPr>
            <p:cNvPr id="9" name="Group 3"/>
            <p:cNvGrpSpPr/>
            <p:nvPr/>
          </p:nvGrpSpPr>
          <p:grpSpPr bwMode="auto">
            <a:xfrm>
              <a:off x="933449" y="2408238"/>
              <a:ext cx="4238625" cy="1898650"/>
              <a:chOff x="340" y="1702"/>
              <a:chExt cx="2314" cy="1196"/>
            </a:xfrm>
          </p:grpSpPr>
          <p:sp>
            <p:nvSpPr>
              <p:cNvPr id="11" name="Rectangle 4"/>
              <p:cNvSpPr>
                <a:spLocks noChangeArrowheads="1"/>
              </p:cNvSpPr>
              <p:nvPr/>
            </p:nvSpPr>
            <p:spPr bwMode="auto">
              <a:xfrm>
                <a:off x="340" y="1702"/>
                <a:ext cx="2314" cy="25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 kern="0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WeatherData</a:t>
                </a:r>
                <a:endParaRPr kumimoji="1" lang="en-US" altLang="zh-CN" sz="20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340" y="2155"/>
                <a:ext cx="2314" cy="74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kern="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measurementsChanged</a:t>
                </a: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():void</a:t>
                </a:r>
                <a:endParaRPr kumimoji="1" lang="en-US" altLang="zh-CN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//other methods</a:t>
                </a:r>
                <a:endParaRPr kumimoji="1" lang="en-US" altLang="zh-CN" kern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kern="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regist</a:t>
                </a: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kumimoji="1" lang="en-US" altLang="zh-CN" kern="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ob:Observer</a:t>
                </a: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):</a:t>
                </a:r>
                <a:r>
                  <a:rPr kumimoji="1" lang="en-US" altLang="zh-CN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void</a:t>
                </a:r>
                <a:endParaRPr kumimoji="1" lang="en-US" altLang="zh-CN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kern="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unregist</a:t>
                </a: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kumimoji="1" lang="en-US" altLang="zh-CN" kern="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ob:Observer</a:t>
                </a: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):</a:t>
                </a:r>
                <a:r>
                  <a:rPr kumimoji="1" lang="en-US" altLang="zh-CN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void</a:t>
                </a:r>
                <a:endParaRPr kumimoji="1" lang="en-US" altLang="zh-CN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kern="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notifyObservers</a:t>
                </a:r>
                <a:r>
                  <a:rPr kumimoji="1" lang="en-US" altLang="zh-CN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():void</a:t>
                </a:r>
                <a:endParaRPr kumimoji="1" lang="en-US" altLang="zh-CN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933450" y="2815162"/>
              <a:ext cx="4238624" cy="3101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kumimoji="1" lang="en-US" altLang="zh-CN" kern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obs:ArrayList</a:t>
              </a:r>
              <a:r>
                <a:rPr kumimoji="1" lang="en-US" altLang="zh-CN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&lt;Subscriber</a:t>
              </a:r>
              <a:r>
                <a:rPr kumimoji="1" lang="en-US" altLang="zh-CN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kumimoji="1"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等腰三角形 12"/>
          <p:cNvSpPr/>
          <p:nvPr/>
        </p:nvSpPr>
        <p:spPr bwMode="auto">
          <a:xfrm>
            <a:off x="2813186" y="3511195"/>
            <a:ext cx="256223" cy="202108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肘形连接符 15"/>
          <p:cNvCxnSpPr>
            <a:stCxn id="11" idx="0"/>
            <a:endCxn id="13" idx="3"/>
          </p:cNvCxnSpPr>
          <p:nvPr/>
        </p:nvCxnSpPr>
        <p:spPr>
          <a:xfrm rot="16200000" flipV="1">
            <a:off x="3463312" y="3191289"/>
            <a:ext cx="211890" cy="12559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5"/>
          <p:cNvGrpSpPr/>
          <p:nvPr/>
        </p:nvGrpSpPr>
        <p:grpSpPr bwMode="auto">
          <a:xfrm>
            <a:off x="6196013" y="3782355"/>
            <a:ext cx="2031774" cy="1289051"/>
            <a:chOff x="3742" y="1094"/>
            <a:chExt cx="1406" cy="812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CurrentDisplay</a:t>
              </a:r>
              <a:endPara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3742" y="1502"/>
              <a:ext cx="1406" cy="4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+display():void</a:t>
              </a:r>
              <a:endPara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742" y="1364"/>
              <a:ext cx="1406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Group 15"/>
          <p:cNvGrpSpPr/>
          <p:nvPr/>
        </p:nvGrpSpPr>
        <p:grpSpPr bwMode="auto">
          <a:xfrm>
            <a:off x="8421463" y="3782355"/>
            <a:ext cx="2074182" cy="1289051"/>
            <a:chOff x="3742" y="1094"/>
            <a:chExt cx="1406" cy="812"/>
          </a:xfrm>
        </p:grpSpPr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ForecastDisplay</a:t>
              </a:r>
              <a:endPara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3742" y="1502"/>
              <a:ext cx="1406" cy="4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+display():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3742" y="1364"/>
              <a:ext cx="1406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Group 15"/>
          <p:cNvGrpSpPr/>
          <p:nvPr/>
        </p:nvGrpSpPr>
        <p:grpSpPr bwMode="auto">
          <a:xfrm>
            <a:off x="7026051" y="1382053"/>
            <a:ext cx="2570389" cy="1298575"/>
            <a:chOff x="3742" y="1022"/>
            <a:chExt cx="1406" cy="818"/>
          </a:xfrm>
        </p:grpSpPr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3742" y="1022"/>
              <a:ext cx="1406" cy="4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Observer</a:t>
              </a:r>
              <a:endParaRPr lang="en-US" altLang="zh-CN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3742" y="1424"/>
              <a:ext cx="1406" cy="4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</a:t>
              </a:r>
              <a:r>
                <a:rPr lang="en-US" altLang="zh-CN" i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i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+display():void</a:t>
              </a:r>
              <a:endParaRPr lang="en-US" altLang="zh-CN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等腰三角形 29"/>
          <p:cNvSpPr/>
          <p:nvPr/>
        </p:nvSpPr>
        <p:spPr bwMode="auto">
          <a:xfrm>
            <a:off x="8142271" y="2691439"/>
            <a:ext cx="295275" cy="211365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1" name="肘形连接符 30"/>
          <p:cNvCxnSpPr>
            <a:stCxn id="16" idx="0"/>
            <a:endCxn id="30" idx="3"/>
          </p:cNvCxnSpPr>
          <p:nvPr/>
        </p:nvCxnSpPr>
        <p:spPr>
          <a:xfrm rot="5400000" flipH="1" flipV="1">
            <a:off x="7311129" y="2803576"/>
            <a:ext cx="879551" cy="1078009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4" idx="0"/>
            <a:endCxn id="30" idx="3"/>
          </p:cNvCxnSpPr>
          <p:nvPr/>
        </p:nvCxnSpPr>
        <p:spPr>
          <a:xfrm rot="16200000" flipV="1">
            <a:off x="8434457" y="2758257"/>
            <a:ext cx="879551" cy="1168645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77"/>
          <p:cNvCxnSpPr>
            <a:stCxn id="36" idx="0"/>
          </p:cNvCxnSpPr>
          <p:nvPr/>
        </p:nvCxnSpPr>
        <p:spPr>
          <a:xfrm rot="5400000" flipH="1" flipV="1">
            <a:off x="5784043" y="2407008"/>
            <a:ext cx="1097763" cy="1386253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175104" y="5196650"/>
            <a:ext cx="52059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可以扩展界面子类，也可以扩展主题：满足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OCP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，并提供了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，也满足甲方的需求。</a:t>
            </a:r>
            <a:endParaRPr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该设计就是观察者模式。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流程图: 决策 35"/>
          <p:cNvSpPr/>
          <p:nvPr/>
        </p:nvSpPr>
        <p:spPr bwMode="auto">
          <a:xfrm>
            <a:off x="5552168" y="3649015"/>
            <a:ext cx="175260" cy="247310"/>
          </a:xfrm>
          <a:prstGeom prst="flowChartDecision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15"/>
          <p:cNvGrpSpPr/>
          <p:nvPr/>
        </p:nvGrpSpPr>
        <p:grpSpPr bwMode="auto">
          <a:xfrm>
            <a:off x="10589647" y="3782355"/>
            <a:ext cx="791367" cy="1289051"/>
            <a:chOff x="3742" y="1094"/>
            <a:chExt cx="1406" cy="812"/>
          </a:xfrm>
          <a:solidFill>
            <a:srgbClr val="CCECFF"/>
          </a:solidFill>
        </p:grpSpPr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27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3742" y="1502"/>
              <a:ext cx="1406" cy="4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3742" y="1364"/>
              <a:ext cx="1406" cy="1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肘形连接符 41"/>
          <p:cNvCxnSpPr>
            <a:stCxn id="38" idx="0"/>
            <a:endCxn id="30" idx="3"/>
          </p:cNvCxnSpPr>
          <p:nvPr/>
        </p:nvCxnSpPr>
        <p:spPr>
          <a:xfrm rot="16200000" flipV="1">
            <a:off x="9197845" y="1994869"/>
            <a:ext cx="879551" cy="2695422"/>
          </a:xfrm>
          <a:prstGeom prst="bentConnector3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15"/>
          <p:cNvGrpSpPr/>
          <p:nvPr/>
        </p:nvGrpSpPr>
        <p:grpSpPr bwMode="auto">
          <a:xfrm>
            <a:off x="336754" y="3925193"/>
            <a:ext cx="1882571" cy="2310014"/>
            <a:chOff x="3742" y="1094"/>
            <a:chExt cx="1406" cy="613"/>
          </a:xfrm>
          <a:solidFill>
            <a:srgbClr val="CCFFCC"/>
          </a:solidFill>
        </p:grpSpPr>
        <p:sp>
          <p:nvSpPr>
            <p:cNvPr id="45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13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3742" y="1326"/>
              <a:ext cx="1406" cy="3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3742" y="1225"/>
              <a:ext cx="1406" cy="10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9" name="肘形连接符 48"/>
          <p:cNvCxnSpPr>
            <a:stCxn id="45" idx="0"/>
            <a:endCxn id="13" idx="3"/>
          </p:cNvCxnSpPr>
          <p:nvPr/>
        </p:nvCxnSpPr>
        <p:spPr>
          <a:xfrm rot="5400000" flipH="1" flipV="1">
            <a:off x="2003724" y="2987619"/>
            <a:ext cx="211890" cy="1663258"/>
          </a:xfrm>
          <a:prstGeom prst="bentConnector3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决策 52"/>
          <p:cNvSpPr/>
          <p:nvPr/>
        </p:nvSpPr>
        <p:spPr bwMode="auto">
          <a:xfrm>
            <a:off x="522893" y="3649015"/>
            <a:ext cx="175260" cy="247310"/>
          </a:xfrm>
          <a:prstGeom prst="flowChartDecision">
            <a:avLst/>
          </a:prstGeom>
          <a:solidFill>
            <a:srgbClr val="0000FF"/>
          </a:solidFill>
          <a:ln w="9525">
            <a:solidFill>
              <a:srgbClr val="0000FF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4" name="直接箭头连接符 77"/>
          <p:cNvCxnSpPr>
            <a:stCxn id="53" idx="0"/>
            <a:endCxn id="28" idx="1"/>
          </p:cNvCxnSpPr>
          <p:nvPr/>
        </p:nvCxnSpPr>
        <p:spPr>
          <a:xfrm rot="5400000" flipH="1" flipV="1">
            <a:off x="2844350" y="-532686"/>
            <a:ext cx="1947874" cy="6415528"/>
          </a:xfrm>
          <a:prstGeom prst="bentConnector2">
            <a:avLst/>
          </a:prstGeom>
          <a:ln w="12700">
            <a:solidFill>
              <a:srgbClr val="0000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 smtClean="0"/>
              <a:t>重构</a:t>
            </a:r>
            <a:r>
              <a:rPr lang="zh-CN" altLang="en-US" dirty="0"/>
              <a:t>后的方案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示意代码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1527061"/>
            <a:ext cx="10972800" cy="95410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temp,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humidity,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pressure);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2590591"/>
            <a:ext cx="10958513" cy="3934034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CurrentDisplay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float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float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humidity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temp,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humidity,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pressure)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temperature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temp;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humidity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humidity;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display();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"Current conditions: 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temperature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"F degrees and 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humidity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"% humidity"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</a:t>
            </a:r>
            <a:r>
              <a:rPr lang="zh-CN" altLang="en-US" dirty="0"/>
              <a:t>重构后的方案</a:t>
            </a:r>
            <a:r>
              <a:rPr lang="en-US" altLang="zh-CN" dirty="0"/>
              <a:t>-</a:t>
            </a:r>
            <a:r>
              <a:rPr lang="zh-CN" altLang="en-US" dirty="0"/>
              <a:t>示意代码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3887" y="1548825"/>
            <a:ext cx="10958513" cy="116955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regist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unRegist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notifyObservers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3887" y="2831149"/>
            <a:ext cx="10958513" cy="3674426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WeatherData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observers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ArrayList();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float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float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humidity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float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pressure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regist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o) 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observers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.add(o);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unRegist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o) 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observers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.indexOf(o);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observers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.remove(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</a:t>
            </a:r>
            <a:r>
              <a:rPr lang="zh-CN" altLang="en-US" dirty="0"/>
              <a:t>重构后的方案</a:t>
            </a:r>
            <a:r>
              <a:rPr lang="en-US" altLang="zh-CN" dirty="0"/>
              <a:t>-</a:t>
            </a:r>
            <a:r>
              <a:rPr lang="zh-CN" altLang="en-US" dirty="0"/>
              <a:t>示意代码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1602820"/>
            <a:ext cx="10972800" cy="46344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notifyObservers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observers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.size(); i++)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 observer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observers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.get(i);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.update(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humidity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pressure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measurementsChanged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notifyObservers();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setMeasurements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temperature,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humidity,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pressure)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temperature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temperature;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humidity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humidity;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pressure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pressure;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measurementsChanged();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other WeatherData methods here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在日常生活中，常常会用这样的情形：</a:t>
            </a:r>
            <a:r>
              <a:rPr lang="zh-CN" altLang="en-US" dirty="0">
                <a:solidFill>
                  <a:srgbClr val="0000FF"/>
                </a:solidFill>
              </a:rPr>
              <a:t>当某件事发生时，应该通知所有的相关者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在软件设计中，也有</a:t>
            </a:r>
            <a:r>
              <a:rPr lang="zh-CN" altLang="en-US" dirty="0" smtClean="0"/>
              <a:t>类似问题：</a:t>
            </a:r>
            <a:r>
              <a:rPr lang="zh-CN" altLang="en-US" dirty="0" smtClean="0">
                <a:solidFill>
                  <a:srgbClr val="0000FF"/>
                </a:solidFill>
              </a:rPr>
              <a:t>当一个对象中的状态发生</a:t>
            </a:r>
            <a:r>
              <a:rPr lang="zh-CN" altLang="en-US" dirty="0">
                <a:solidFill>
                  <a:srgbClr val="0000FF"/>
                </a:solidFill>
              </a:rPr>
              <a:t>变化时，如何能够</a:t>
            </a:r>
            <a:r>
              <a:rPr lang="zh-CN" altLang="en-US" dirty="0" smtClean="0">
                <a:solidFill>
                  <a:srgbClr val="0000FF"/>
                </a:solidFill>
              </a:rPr>
              <a:t>通知和该对象相关</a:t>
            </a:r>
            <a:r>
              <a:rPr lang="zh-CN" altLang="en-US" dirty="0">
                <a:solidFill>
                  <a:srgbClr val="0000FF"/>
                </a:solidFill>
              </a:rPr>
              <a:t>的所有其他对象，使他们能够</a:t>
            </a:r>
            <a:r>
              <a:rPr lang="zh-CN" altLang="en-US" dirty="0" smtClean="0">
                <a:solidFill>
                  <a:srgbClr val="0000FF"/>
                </a:solidFill>
              </a:rPr>
              <a:t>自动更新</a:t>
            </a:r>
            <a:r>
              <a:rPr lang="zh-CN" altLang="en-US" dirty="0">
                <a:solidFill>
                  <a:srgbClr val="0000FF"/>
                </a:solidFill>
              </a:rPr>
              <a:t>自己？</a:t>
            </a:r>
            <a:endParaRPr lang="zh-CN" altLang="en-US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</a:t>
            </a:r>
            <a:r>
              <a:rPr lang="zh-CN" altLang="en-US" dirty="0"/>
              <a:t>重构后的方案</a:t>
            </a:r>
            <a:r>
              <a:rPr lang="en-US" altLang="zh-CN" dirty="0"/>
              <a:t>-</a:t>
            </a:r>
            <a:r>
              <a:rPr lang="zh-CN" altLang="en-US" dirty="0"/>
              <a:t>示意代码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7375" y="1628577"/>
            <a:ext cx="10980738" cy="46166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WeatherStation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WeatherData weatherData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WeatherData();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创建公告板对象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CurrentDisplay currentDisplay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CurrentDisplay();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StatisticsDisplay statisticsDisplay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StatisticsDisplay();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ForecastDisplay forecastDisplay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ForecastDisplay();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订阅气象站消息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weatherData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.regist(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currentDisplay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weatherData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.regist(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statisticsDisplay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weatherData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.regist(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forecastDisplay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气象站发布新消息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weatherData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.setMeasurements(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30.4f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weatherData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.setMeasurements(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82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29.2f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weatherData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.setMeasurements(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29.2f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</a:t>
            </a:r>
            <a:r>
              <a:rPr lang="zh-CN" altLang="en-US" dirty="0"/>
              <a:t>重构后的方案</a:t>
            </a:r>
            <a:r>
              <a:rPr lang="en-US" altLang="zh-CN" dirty="0"/>
              <a:t>-</a:t>
            </a:r>
            <a:r>
              <a:rPr lang="zh-CN" altLang="en-US" dirty="0"/>
              <a:t>示意代码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09601" y="2425690"/>
            <a:ext cx="10972800" cy="3139321"/>
          </a:xfrm>
          <a:prstGeom prst="rect">
            <a:avLst/>
          </a:prstGeom>
          <a:ln>
            <a:solidFill>
              <a:srgbClr val="0000FF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Current conditions: 80.0F degrees and 65.0% humidity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Avg</a:t>
            </a:r>
            <a:r>
              <a:rPr lang="en-US" altLang="zh-CN" dirty="0">
                <a:latin typeface="Consolas" panose="020B0609020204030204" pitchFamily="49" charset="0"/>
              </a:rPr>
              <a:t>/Max/Min temperature = 80.0/80.0/80.0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Forecast: Improving weather on the way</a:t>
            </a:r>
            <a:r>
              <a:rPr lang="en-US" altLang="zh-CN" dirty="0" smtClean="0">
                <a:latin typeface="Consolas" panose="020B0609020204030204" pitchFamily="49" charset="0"/>
              </a:rPr>
              <a:t>!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Current conditions: 82.0F degrees and 70.0% humidity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Avg</a:t>
            </a:r>
            <a:r>
              <a:rPr lang="en-US" altLang="zh-CN" dirty="0">
                <a:latin typeface="Consolas" panose="020B0609020204030204" pitchFamily="49" charset="0"/>
              </a:rPr>
              <a:t>/Max/Min temperature = 81.0/82.0/80.0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Forecast: Watch out for cooler, rainy </a:t>
            </a:r>
            <a:r>
              <a:rPr lang="en-US" altLang="zh-CN" dirty="0" smtClean="0">
                <a:latin typeface="Consolas" panose="020B0609020204030204" pitchFamily="49" charset="0"/>
              </a:rPr>
              <a:t>weather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Current conditions: 78.0F degrees and 90.0% humidity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Avg</a:t>
            </a:r>
            <a:r>
              <a:rPr lang="en-US" altLang="zh-CN" dirty="0">
                <a:latin typeface="Consolas" panose="020B0609020204030204" pitchFamily="49" charset="0"/>
              </a:rPr>
              <a:t>/Max/Min temperature = 80.0/82.0/78.0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Forecast: More of the same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观察者模式的理论</a:t>
            </a:r>
            <a:br>
              <a:rPr lang="zh-CN" altLang="en-US" dirty="0"/>
            </a:br>
            <a:r>
              <a:rPr lang="en-US" altLang="zh-CN" sz="2800" dirty="0"/>
              <a:t>Theory of the </a:t>
            </a:r>
            <a:r>
              <a:rPr lang="en-US" altLang="zh-CN" sz="2800" dirty="0" smtClean="0"/>
              <a:t>Observer </a:t>
            </a:r>
            <a:r>
              <a:rPr lang="en-US" altLang="zh-CN" sz="2800" dirty="0"/>
              <a:t>Pattern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/>
              <a:t>观察</a:t>
            </a:r>
            <a:r>
              <a:rPr lang="zh-CN" altLang="en-US" dirty="0" smtClean="0"/>
              <a:t>者模式的定义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观察者</a:t>
            </a:r>
            <a:r>
              <a:rPr lang="zh-CN" altLang="en-US" dirty="0" smtClean="0"/>
              <a:t>模式在 </a:t>
            </a:r>
            <a:r>
              <a:rPr lang="en-US" altLang="zh-CN" dirty="0" err="1"/>
              <a:t>GoF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《</a:t>
            </a:r>
            <a:r>
              <a:rPr lang="zh-CN" altLang="en-US" dirty="0"/>
              <a:t>设计模式</a:t>
            </a:r>
            <a:r>
              <a:rPr lang="en-US" altLang="zh-CN" dirty="0"/>
              <a:t>》</a:t>
            </a:r>
            <a:r>
              <a:rPr lang="zh-CN" altLang="en-US" dirty="0"/>
              <a:t>一书中，它的定义是这样的：</a:t>
            </a:r>
            <a:endParaRPr lang="zh-CN" altLang="en-US" dirty="0"/>
          </a:p>
          <a:p>
            <a:pPr lvl="1"/>
            <a:r>
              <a:rPr lang="en-US" altLang="zh-CN" dirty="0"/>
              <a:t>Define a </a:t>
            </a:r>
            <a:r>
              <a:rPr lang="en-US" altLang="zh-CN" dirty="0">
                <a:solidFill>
                  <a:srgbClr val="0000FF"/>
                </a:solidFill>
              </a:rPr>
              <a:t>one-to-many dependency </a:t>
            </a:r>
            <a:r>
              <a:rPr lang="en-US" altLang="zh-CN" dirty="0"/>
              <a:t>between objects so that when one </a:t>
            </a:r>
            <a:r>
              <a:rPr lang="en-US" altLang="zh-CN" dirty="0" smtClean="0"/>
              <a:t>object changes </a:t>
            </a:r>
            <a:r>
              <a:rPr lang="en-US" altLang="zh-CN" dirty="0"/>
              <a:t>state, all its dependents are notified and updated automatically.</a:t>
            </a:r>
            <a:endParaRPr lang="en-US" altLang="zh-CN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在</a:t>
            </a:r>
            <a:r>
              <a:rPr lang="zh-CN" altLang="en-US" dirty="0">
                <a:solidFill>
                  <a:srgbClr val="0000FF"/>
                </a:solidFill>
              </a:rPr>
              <a:t>对象之间定义一个一对多的依赖，当一个对象状态改变的时候，所有</a:t>
            </a:r>
            <a:r>
              <a:rPr lang="zh-CN" altLang="en-US" dirty="0" smtClean="0">
                <a:solidFill>
                  <a:srgbClr val="0000FF"/>
                </a:solidFill>
              </a:rPr>
              <a:t>依赖</a:t>
            </a:r>
            <a:r>
              <a:rPr lang="zh-CN" altLang="en-US" dirty="0">
                <a:solidFill>
                  <a:srgbClr val="0000FF"/>
                </a:solidFill>
              </a:rPr>
              <a:t>的对象都会自动收到通知。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zh-CN" altLang="en-US" dirty="0"/>
              <a:t>一般情况下，被依赖的对象叫作</a:t>
            </a:r>
            <a:r>
              <a:rPr lang="zh-CN" altLang="en-US" dirty="0">
                <a:solidFill>
                  <a:srgbClr val="0000FF"/>
                </a:solidFill>
              </a:rPr>
              <a:t>被观察者（</a:t>
            </a:r>
            <a:r>
              <a:rPr lang="en-US" altLang="zh-CN" dirty="0">
                <a:solidFill>
                  <a:srgbClr val="0000FF"/>
                </a:solidFill>
              </a:rPr>
              <a:t>Observable</a:t>
            </a:r>
            <a:r>
              <a:rPr lang="zh-CN" altLang="en-US" dirty="0">
                <a:solidFill>
                  <a:srgbClr val="0000FF"/>
                </a:solidFill>
              </a:rPr>
              <a:t>），</a:t>
            </a:r>
            <a:r>
              <a:rPr lang="zh-CN" altLang="en-US" dirty="0"/>
              <a:t>依赖的对象叫作</a:t>
            </a:r>
            <a:r>
              <a:rPr lang="zh-CN" altLang="en-US" dirty="0">
                <a:solidFill>
                  <a:srgbClr val="0000FF"/>
                </a:solidFill>
              </a:rPr>
              <a:t>观察</a:t>
            </a:r>
            <a:r>
              <a:rPr lang="zh-CN" altLang="en-US" dirty="0" smtClean="0">
                <a:solidFill>
                  <a:srgbClr val="0000FF"/>
                </a:solidFill>
              </a:rPr>
              <a:t>者（</a:t>
            </a:r>
            <a:r>
              <a:rPr lang="en-US" altLang="zh-CN" dirty="0">
                <a:solidFill>
                  <a:srgbClr val="0000FF"/>
                </a:solidFill>
              </a:rPr>
              <a:t>Observer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观察者模式的定义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实际的项目开发中，这两种对象的</a:t>
            </a:r>
            <a:r>
              <a:rPr lang="zh-CN" altLang="en-US" dirty="0" smtClean="0"/>
              <a:t>称呼比较灵活，</a:t>
            </a:r>
            <a:r>
              <a:rPr lang="zh-CN" altLang="en-US" dirty="0"/>
              <a:t>有各种</a:t>
            </a:r>
            <a:r>
              <a:rPr lang="zh-CN" altLang="en-US" dirty="0" smtClean="0"/>
              <a:t>不同</a:t>
            </a:r>
            <a:r>
              <a:rPr lang="zh-CN" altLang="en-US" dirty="0"/>
              <a:t>的叫法，比如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Subject-Observer</a:t>
            </a:r>
            <a:r>
              <a:rPr lang="zh-CN" altLang="en-US" dirty="0" smtClean="0">
                <a:solidFill>
                  <a:srgbClr val="0000FF"/>
                </a:solidFill>
              </a:rPr>
              <a:t>（主题</a:t>
            </a:r>
            <a:r>
              <a:rPr lang="en-US" altLang="zh-CN" dirty="0" smtClean="0">
                <a:solidFill>
                  <a:srgbClr val="0000FF"/>
                </a:solidFill>
              </a:rPr>
              <a:t>-</a:t>
            </a:r>
            <a:r>
              <a:rPr lang="zh-CN" altLang="en-US" dirty="0" smtClean="0">
                <a:solidFill>
                  <a:srgbClr val="0000FF"/>
                </a:solidFill>
              </a:rPr>
              <a:t>观察）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Publisher-Subscriber</a:t>
            </a:r>
            <a:r>
              <a:rPr lang="zh-CN" altLang="en-US" dirty="0" smtClean="0">
                <a:solidFill>
                  <a:srgbClr val="0000FF"/>
                </a:solidFill>
              </a:rPr>
              <a:t>（发布</a:t>
            </a:r>
            <a:r>
              <a:rPr lang="en-US" altLang="zh-CN" dirty="0" smtClean="0">
                <a:solidFill>
                  <a:srgbClr val="0000FF"/>
                </a:solidFill>
              </a:rPr>
              <a:t>-</a:t>
            </a:r>
            <a:r>
              <a:rPr lang="zh-CN" altLang="en-US" dirty="0" smtClean="0">
                <a:solidFill>
                  <a:srgbClr val="0000FF"/>
                </a:solidFill>
              </a:rPr>
              <a:t>订阅）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Producer-Consumer</a:t>
            </a:r>
            <a:r>
              <a:rPr lang="zh-CN" altLang="en-US" dirty="0" smtClean="0">
                <a:solidFill>
                  <a:srgbClr val="0000FF"/>
                </a:solidFill>
              </a:rPr>
              <a:t>（生成</a:t>
            </a:r>
            <a:r>
              <a:rPr lang="en-US" altLang="zh-CN" dirty="0" smtClean="0">
                <a:solidFill>
                  <a:srgbClr val="0000FF"/>
                </a:solidFill>
              </a:rPr>
              <a:t>-</a:t>
            </a:r>
            <a:r>
              <a:rPr lang="zh-CN" altLang="en-US" dirty="0" smtClean="0">
                <a:solidFill>
                  <a:srgbClr val="0000FF"/>
                </a:solidFill>
              </a:rPr>
              <a:t>消费）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0000FF"/>
                </a:solidFill>
              </a:rPr>
              <a:t>EventEmitter-EventListener</a:t>
            </a:r>
            <a:r>
              <a:rPr lang="zh-CN" altLang="en-US" dirty="0" smtClean="0">
                <a:solidFill>
                  <a:srgbClr val="0000FF"/>
                </a:solidFill>
              </a:rPr>
              <a:t>（事件发送</a:t>
            </a:r>
            <a:r>
              <a:rPr lang="en-US" altLang="zh-CN" dirty="0" smtClean="0">
                <a:solidFill>
                  <a:srgbClr val="0000FF"/>
                </a:solidFill>
              </a:rPr>
              <a:t>-</a:t>
            </a:r>
            <a:r>
              <a:rPr lang="zh-CN" altLang="en-US" dirty="0" smtClean="0">
                <a:solidFill>
                  <a:srgbClr val="0000FF"/>
                </a:solidFill>
              </a:rPr>
              <a:t>事件监听）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Dispatcher-Listener</a:t>
            </a:r>
            <a:r>
              <a:rPr lang="zh-CN" altLang="en-US" dirty="0" smtClean="0">
                <a:solidFill>
                  <a:srgbClr val="0000FF"/>
                </a:solidFill>
              </a:rPr>
              <a:t>（分发</a:t>
            </a:r>
            <a:r>
              <a:rPr lang="en-US" altLang="zh-CN" dirty="0" smtClean="0">
                <a:solidFill>
                  <a:srgbClr val="0000FF"/>
                </a:solidFill>
              </a:rPr>
              <a:t>-</a:t>
            </a:r>
            <a:r>
              <a:rPr lang="zh-CN" altLang="en-US" dirty="0" smtClean="0">
                <a:solidFill>
                  <a:srgbClr val="0000FF"/>
                </a:solidFill>
              </a:rPr>
              <a:t>监听）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不管</a:t>
            </a:r>
            <a:r>
              <a:rPr lang="zh-CN" altLang="en-US" dirty="0"/>
              <a:t>怎么称呼，只要应用场景</a:t>
            </a:r>
            <a:r>
              <a:rPr lang="zh-CN" altLang="en-US" dirty="0" smtClean="0"/>
              <a:t>符合定义</a:t>
            </a:r>
            <a:r>
              <a:rPr lang="zh-CN" altLang="en-US" dirty="0"/>
              <a:t>，都可以看作观察者模式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观察者模式是一个比较抽象的模式，根据不同的应用场景和需求，有完全不同的实现方式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观察者模式的典型类图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34" name="Group 15"/>
          <p:cNvGrpSpPr/>
          <p:nvPr/>
        </p:nvGrpSpPr>
        <p:grpSpPr bwMode="auto">
          <a:xfrm>
            <a:off x="609600" y="1651098"/>
            <a:ext cx="4165568" cy="1590676"/>
            <a:chOff x="3742" y="1094"/>
            <a:chExt cx="1406" cy="1002"/>
          </a:xfrm>
        </p:grpSpPr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4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Subject</a:t>
              </a:r>
              <a:endPara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3742" y="1504"/>
              <a:ext cx="1406" cy="5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registerObserver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(Observer o):void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removeObserver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(Observer o):void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notifyObservers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Group 15"/>
          <p:cNvGrpSpPr/>
          <p:nvPr/>
        </p:nvGrpSpPr>
        <p:grpSpPr bwMode="auto">
          <a:xfrm>
            <a:off x="6629400" y="1651098"/>
            <a:ext cx="3009868" cy="1028700"/>
            <a:chOff x="3742" y="1094"/>
            <a:chExt cx="1406" cy="648"/>
          </a:xfrm>
        </p:grpSpPr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Observer</a:t>
              </a:r>
              <a:endPara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3742" y="1504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+update(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m:Message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Group 15"/>
          <p:cNvGrpSpPr/>
          <p:nvPr/>
        </p:nvGrpSpPr>
        <p:grpSpPr bwMode="auto">
          <a:xfrm>
            <a:off x="609600" y="3892650"/>
            <a:ext cx="4165568" cy="1728788"/>
            <a:chOff x="3742" y="1094"/>
            <a:chExt cx="1406" cy="1089"/>
          </a:xfrm>
        </p:grpSpPr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ConcreteSubject</a:t>
              </a:r>
              <a:endPara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Rectangle 10"/>
            <p:cNvSpPr>
              <a:spLocks noChangeArrowheads="1"/>
            </p:cNvSpPr>
            <p:nvPr/>
          </p:nvSpPr>
          <p:spPr bwMode="auto">
            <a:xfrm>
              <a:off x="3742" y="1591"/>
              <a:ext cx="1406" cy="5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registerObserver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(Observer o):void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removeObserver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(Observer o):void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notifyObservers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609600" y="4286349"/>
            <a:ext cx="4165568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oberserves:ArrayList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&lt;Observer&gt;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Group 15"/>
          <p:cNvGrpSpPr/>
          <p:nvPr/>
        </p:nvGrpSpPr>
        <p:grpSpPr bwMode="auto">
          <a:xfrm>
            <a:off x="5038725" y="3575151"/>
            <a:ext cx="3311493" cy="1184276"/>
            <a:chOff x="3742" y="1094"/>
            <a:chExt cx="1406" cy="746"/>
          </a:xfrm>
        </p:grpSpPr>
        <p:sp>
          <p:nvSpPr>
            <p:cNvPr id="45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ConcreteObserverOne</a:t>
              </a:r>
              <a:r>
                <a:rPr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3742" y="1602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+update(</a:t>
              </a:r>
              <a:r>
                <a:rPr lang="en-US" altLang="zh-CN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m:Message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3742" y="1364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Group 15"/>
          <p:cNvGrpSpPr/>
          <p:nvPr/>
        </p:nvGrpSpPr>
        <p:grpSpPr bwMode="auto">
          <a:xfrm>
            <a:off x="8410542" y="3573562"/>
            <a:ext cx="3105183" cy="1184276"/>
            <a:chOff x="3742" y="1094"/>
            <a:chExt cx="1406" cy="746"/>
          </a:xfrm>
        </p:grpSpPr>
        <p:sp>
          <p:nvSpPr>
            <p:cNvPr id="49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ConcreteObserverTwo</a:t>
              </a:r>
              <a:r>
                <a:rPr lang="en-US" altLang="zh-CN" sz="20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3742" y="1602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+update(</a:t>
              </a:r>
              <a:r>
                <a:rPr lang="en-US" altLang="zh-CN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m:Message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Rectangle 10"/>
            <p:cNvSpPr>
              <a:spLocks noChangeArrowheads="1"/>
            </p:cNvSpPr>
            <p:nvPr/>
          </p:nvSpPr>
          <p:spPr bwMode="auto">
            <a:xfrm>
              <a:off x="3742" y="1364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等腰三角形 51"/>
          <p:cNvSpPr/>
          <p:nvPr/>
        </p:nvSpPr>
        <p:spPr bwMode="auto">
          <a:xfrm>
            <a:off x="8004142" y="2692341"/>
            <a:ext cx="317500" cy="235742"/>
          </a:xfrm>
          <a:prstGeom prst="triangle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3" name="等腰三角形 52"/>
          <p:cNvSpPr/>
          <p:nvPr/>
        </p:nvSpPr>
        <p:spPr bwMode="auto">
          <a:xfrm>
            <a:off x="2533634" y="3246937"/>
            <a:ext cx="317500" cy="235742"/>
          </a:xfrm>
          <a:prstGeom prst="triangle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4" name="肘形连接符 53"/>
          <p:cNvCxnSpPr>
            <a:stCxn id="45" idx="0"/>
            <a:endCxn id="52" idx="3"/>
          </p:cNvCxnSpPr>
          <p:nvPr/>
        </p:nvCxnSpPr>
        <p:spPr>
          <a:xfrm rot="5400000" flipH="1" flipV="1">
            <a:off x="7105148" y="2517407"/>
            <a:ext cx="647068" cy="1468420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49" idx="0"/>
            <a:endCxn id="52" idx="3"/>
          </p:cNvCxnSpPr>
          <p:nvPr/>
        </p:nvCxnSpPr>
        <p:spPr>
          <a:xfrm rot="16200000" flipV="1">
            <a:off x="8740274" y="2350702"/>
            <a:ext cx="645479" cy="1800242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3" idx="3"/>
            <a:endCxn id="41" idx="0"/>
          </p:cNvCxnSpPr>
          <p:nvPr/>
        </p:nvCxnSpPr>
        <p:spPr>
          <a:xfrm>
            <a:off x="2692384" y="3482679"/>
            <a:ext cx="0" cy="409971"/>
          </a:xfrm>
          <a:prstGeom prst="line">
            <a:avLst/>
          </a:prstGeom>
          <a:ln w="12700">
            <a:solidFill>
              <a:srgbClr val="0000FF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09600" y="5734910"/>
            <a:ext cx="29654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ts val="400"/>
              </a:spcBef>
              <a:spcAft>
                <a:spcPct val="0"/>
              </a:spcAft>
            </a:pPr>
            <a:r>
              <a:rPr lang="zh-CN" altLang="en-US" sz="20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可能有多个具体的主题</a:t>
            </a:r>
            <a:endParaRPr lang="zh-CN" altLang="en-US" sz="2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759902" y="1800469"/>
            <a:ext cx="20701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ts val="400"/>
              </a:spcBef>
              <a:spcAft>
                <a:spcPct val="0"/>
              </a:spcAft>
            </a:pPr>
            <a:r>
              <a:rPr lang="zh-CN" altLang="en-US" sz="20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在客户端中设定注册信息</a:t>
            </a:r>
            <a:endParaRPr lang="zh-CN" altLang="en-US" sz="9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箭头连接符 61"/>
          <p:cNvCxnSpPr>
            <a:stCxn id="35" idx="3"/>
            <a:endCxn id="38" idx="1"/>
          </p:cNvCxnSpPr>
          <p:nvPr/>
        </p:nvCxnSpPr>
        <p:spPr>
          <a:xfrm flipV="1">
            <a:off x="4775168" y="1975742"/>
            <a:ext cx="1854232" cy="794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5038724" y="4889409"/>
            <a:ext cx="65436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一个主题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(subject)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可以有多个观察者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(observer)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subject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的状态发生改变了时候，每个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都需要知道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被通知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主题保持一个动态列表，记录已经注册的观察者（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不要用数组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，而是需要一个长度是弹性的列表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34" name="Group 15"/>
          <p:cNvGrpSpPr/>
          <p:nvPr/>
        </p:nvGrpSpPr>
        <p:grpSpPr bwMode="auto">
          <a:xfrm>
            <a:off x="609600" y="1651098"/>
            <a:ext cx="4165568" cy="1590676"/>
            <a:chOff x="3742" y="1094"/>
            <a:chExt cx="1406" cy="1002"/>
          </a:xfrm>
        </p:grpSpPr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4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Subject</a:t>
              </a:r>
              <a:endPara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3742" y="1504"/>
              <a:ext cx="1406" cy="5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registerObserver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(Observer o):void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removeObserver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(Observer o):void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notifyObservers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Group 15"/>
          <p:cNvGrpSpPr/>
          <p:nvPr/>
        </p:nvGrpSpPr>
        <p:grpSpPr bwMode="auto">
          <a:xfrm>
            <a:off x="7122886" y="1651098"/>
            <a:ext cx="3009868" cy="1028700"/>
            <a:chOff x="3742" y="1094"/>
            <a:chExt cx="1406" cy="648"/>
          </a:xfrm>
        </p:grpSpPr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Observer</a:t>
              </a:r>
              <a:endPara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3742" y="1504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+update(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m:Message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Group 15"/>
          <p:cNvGrpSpPr/>
          <p:nvPr/>
        </p:nvGrpSpPr>
        <p:grpSpPr bwMode="auto">
          <a:xfrm>
            <a:off x="609600" y="3747509"/>
            <a:ext cx="4165568" cy="1728788"/>
            <a:chOff x="3742" y="1094"/>
            <a:chExt cx="1406" cy="1089"/>
          </a:xfrm>
        </p:grpSpPr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ConcreteSubject</a:t>
              </a:r>
              <a:endPara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Rectangle 10"/>
            <p:cNvSpPr>
              <a:spLocks noChangeArrowheads="1"/>
            </p:cNvSpPr>
            <p:nvPr/>
          </p:nvSpPr>
          <p:spPr bwMode="auto">
            <a:xfrm>
              <a:off x="3742" y="1591"/>
              <a:ext cx="1406" cy="5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registerObserver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(Observer o):void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removeObserver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(Observer o):void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notifyObservers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609600" y="4141208"/>
            <a:ext cx="4165568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oberserves:ArrayList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&lt;Observer&gt;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Group 15"/>
          <p:cNvGrpSpPr/>
          <p:nvPr/>
        </p:nvGrpSpPr>
        <p:grpSpPr bwMode="auto">
          <a:xfrm>
            <a:off x="5532211" y="3575151"/>
            <a:ext cx="3311493" cy="1184276"/>
            <a:chOff x="3742" y="1094"/>
            <a:chExt cx="1406" cy="746"/>
          </a:xfrm>
        </p:grpSpPr>
        <p:sp>
          <p:nvSpPr>
            <p:cNvPr id="45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ConcreteObserverOne</a:t>
              </a:r>
              <a:r>
                <a:rPr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3742" y="1602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+update(</a:t>
              </a:r>
              <a:r>
                <a:rPr lang="en-US" altLang="zh-CN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m:Message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3742" y="1364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Group 15"/>
          <p:cNvGrpSpPr/>
          <p:nvPr/>
        </p:nvGrpSpPr>
        <p:grpSpPr bwMode="auto">
          <a:xfrm>
            <a:off x="8904028" y="3573562"/>
            <a:ext cx="3105183" cy="1184276"/>
            <a:chOff x="3742" y="1094"/>
            <a:chExt cx="1406" cy="746"/>
          </a:xfrm>
        </p:grpSpPr>
        <p:sp>
          <p:nvSpPr>
            <p:cNvPr id="49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ConcreteObserverTwo</a:t>
              </a:r>
              <a:r>
                <a:rPr lang="en-US" altLang="zh-CN" sz="20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3742" y="1602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+update(</a:t>
              </a:r>
              <a:r>
                <a:rPr lang="en-US" altLang="zh-CN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m:Message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Rectangle 10"/>
            <p:cNvSpPr>
              <a:spLocks noChangeArrowheads="1"/>
            </p:cNvSpPr>
            <p:nvPr/>
          </p:nvSpPr>
          <p:spPr bwMode="auto">
            <a:xfrm>
              <a:off x="3742" y="1364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等腰三角形 51"/>
          <p:cNvSpPr/>
          <p:nvPr/>
        </p:nvSpPr>
        <p:spPr bwMode="auto">
          <a:xfrm>
            <a:off x="8497628" y="2692341"/>
            <a:ext cx="317500" cy="235742"/>
          </a:xfrm>
          <a:prstGeom prst="triangle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等腰三角形 52"/>
          <p:cNvSpPr/>
          <p:nvPr/>
        </p:nvSpPr>
        <p:spPr bwMode="auto">
          <a:xfrm>
            <a:off x="2533634" y="3246937"/>
            <a:ext cx="317500" cy="235742"/>
          </a:xfrm>
          <a:prstGeom prst="triangle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肘形连接符 53"/>
          <p:cNvCxnSpPr>
            <a:stCxn id="45" idx="0"/>
            <a:endCxn id="52" idx="3"/>
          </p:cNvCxnSpPr>
          <p:nvPr/>
        </p:nvCxnSpPr>
        <p:spPr>
          <a:xfrm rot="5400000" flipH="1" flipV="1">
            <a:off x="7598634" y="2517407"/>
            <a:ext cx="647068" cy="1468420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49" idx="0"/>
            <a:endCxn id="52" idx="3"/>
          </p:cNvCxnSpPr>
          <p:nvPr/>
        </p:nvCxnSpPr>
        <p:spPr>
          <a:xfrm rot="16200000" flipV="1">
            <a:off x="9233760" y="2350702"/>
            <a:ext cx="645479" cy="1800242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3" idx="3"/>
            <a:endCxn id="41" idx="0"/>
          </p:cNvCxnSpPr>
          <p:nvPr/>
        </p:nvCxnSpPr>
        <p:spPr>
          <a:xfrm>
            <a:off x="2692384" y="3482679"/>
            <a:ext cx="0" cy="264830"/>
          </a:xfrm>
          <a:prstGeom prst="line">
            <a:avLst/>
          </a:prstGeom>
          <a:ln w="12700">
            <a:solidFill>
              <a:srgbClr val="0000FF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5" idx="3"/>
            <a:endCxn id="38" idx="1"/>
          </p:cNvCxnSpPr>
          <p:nvPr/>
        </p:nvCxnSpPr>
        <p:spPr>
          <a:xfrm flipV="1">
            <a:off x="4775168" y="1975742"/>
            <a:ext cx="2347718" cy="794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93816" y="327736"/>
            <a:ext cx="5773155" cy="1200329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ts val="400"/>
              </a:spcBef>
              <a:spcAft>
                <a:spcPct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Subject</a:t>
            </a: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：抽象主题（抽象被观察者），抽象主题角色</a:t>
            </a:r>
            <a:r>
              <a:rPr lang="zh-CN" altLang="en-US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把所有观察者对象保存在一个集合里，每个主题都可以有任意数量的观察者，抽象主题提供一个接口，可以增加和删除观察者对象</a:t>
            </a: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816" y="5602391"/>
            <a:ext cx="5773155" cy="923330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ts val="400"/>
              </a:spcBef>
              <a:spcAft>
                <a:spcPct val="0"/>
              </a:spcAft>
            </a:pPr>
            <a:r>
              <a:rPr lang="en-US" altLang="zh-CN" kern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ConcreteSubject</a:t>
            </a: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：具体主题（具体被观察者），该角色将有关状态存入具体观察者对象，</a:t>
            </a:r>
            <a:r>
              <a:rPr lang="zh-CN" altLang="en-US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在具体主题的内部状态发生改变时，给所有注册过的观察者发送通知</a:t>
            </a: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68571" y="357699"/>
            <a:ext cx="5769851" cy="646331"/>
          </a:xfrm>
          <a:prstGeom prst="rect">
            <a:avLst/>
          </a:prstGeom>
          <a:solidFill>
            <a:srgbClr val="CCECFF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ts val="400"/>
              </a:spcBef>
              <a:spcAft>
                <a:spcPct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：抽象观察者，是观察者的抽象类，它定义了一个更新接口，</a:t>
            </a:r>
            <a:r>
              <a:rPr lang="zh-CN" altLang="en-US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使得在得到主题更改通知时更新自己</a:t>
            </a: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68571" y="5599745"/>
            <a:ext cx="5769851" cy="923330"/>
          </a:xfrm>
          <a:prstGeom prst="rect">
            <a:avLst/>
          </a:prstGeom>
          <a:solidFill>
            <a:srgbClr val="CCECFF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ts val="400"/>
              </a:spcBef>
              <a:spcAft>
                <a:spcPct val="0"/>
              </a:spcAft>
            </a:pPr>
            <a:r>
              <a:rPr lang="en-US" altLang="zh-CN" kern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ConcrereObserver</a:t>
            </a: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：具体观察者，实现抽象观察者定义的更新接口，以便在</a:t>
            </a:r>
            <a:r>
              <a:rPr lang="zh-CN" altLang="en-US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得到主题更改通知时更新自身的状态</a:t>
            </a: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参考实现代码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1661607"/>
            <a:ext cx="10995025" cy="23083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registerObserver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observer);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removeObserver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observer);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notifyObservers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message);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73088" y="4456051"/>
            <a:ext cx="10995025" cy="9233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message);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73088" y="612914"/>
            <a:ext cx="10995025" cy="56323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ConcreteSubject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observers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ArrayList&lt;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registerObserver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observer) {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observers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.add(observer);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removeObserver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observer) {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observers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.remove(observer);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notifyObservers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message) {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 observer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observers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.update(message);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149334"/>
            <a:ext cx="10972800" cy="18158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ConcreteObserverOne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message)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8DDE"/>
                </a:solidFill>
                <a:effectLst/>
                <a:latin typeface="Consolas" panose="020B0609020204030204" pitchFamily="49" charset="0"/>
              </a:rPr>
              <a:t>TODO: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8DD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获取消息通知，执行自己的逻辑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8DDE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8D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8DD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"ConcreteObserverOne is notified."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87375" y="2005003"/>
            <a:ext cx="10972800" cy="18158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ConcreteObserverTwo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message) 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8DDE"/>
                </a:solidFill>
                <a:effectLst/>
                <a:latin typeface="Consolas" panose="020B0609020204030204" pitchFamily="49" charset="0"/>
              </a:rPr>
              <a:t>TODO: 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8DD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获取消息通知，执行自己的逻辑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8DDE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8D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008DD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"ConcreteObserverTwo is notified."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87375" y="3880664"/>
            <a:ext cx="10972800" cy="2800767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ConcreteSubject subject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ConcreteSubject();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.registerObserver(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ConcreteObserverOne());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.registerObserver(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ConcreteObserverTwo());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.notifyObservers(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Message());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  <a:endParaRPr lang="en-US" altLang="zh-CN" sz="1600" dirty="0" smtClea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ConcreteObserverOne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notified.</a:t>
            </a:r>
            <a:endParaRPr lang="en-US" altLang="zh-CN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ConcreteObserverTwo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notified.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本讲内容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气象站信息发布系统设计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 smtClean="0"/>
              <a:t>观察者模式</a:t>
            </a:r>
            <a:r>
              <a:rPr lang="zh-CN" altLang="en-US" dirty="0"/>
              <a:t>的</a:t>
            </a:r>
            <a:r>
              <a:rPr lang="zh-CN" altLang="en-US" dirty="0" smtClean="0"/>
              <a:t>理论</a:t>
            </a:r>
            <a:endParaRPr lang="en-US" altLang="zh-CN" dirty="0" smtClean="0"/>
          </a:p>
          <a:p>
            <a:r>
              <a:rPr lang="en-US" altLang="zh-CN" dirty="0"/>
              <a:t>3. </a:t>
            </a:r>
            <a:r>
              <a:rPr lang="zh-CN" altLang="en-US" dirty="0" smtClean="0"/>
              <a:t>观察者模式练习题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观察者模式在开发中的典型应用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观察者模式的三种策略</a:t>
            </a:r>
            <a:r>
              <a:rPr lang="en-US" altLang="zh-CN" dirty="0"/>
              <a:t>-</a:t>
            </a:r>
            <a:r>
              <a:rPr lang="zh-CN" altLang="en-US" dirty="0"/>
              <a:t>推模式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34" name="Group 15"/>
          <p:cNvGrpSpPr/>
          <p:nvPr/>
        </p:nvGrpSpPr>
        <p:grpSpPr bwMode="auto">
          <a:xfrm>
            <a:off x="609600" y="1651098"/>
            <a:ext cx="4165568" cy="1590676"/>
            <a:chOff x="3742" y="1094"/>
            <a:chExt cx="1406" cy="1002"/>
          </a:xfrm>
        </p:grpSpPr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4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Subject</a:t>
              </a:r>
              <a:endPara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3742" y="1504"/>
              <a:ext cx="1406" cy="5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registerObserver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(Observer o):void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removeObserver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(Observer o):void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notifyObservers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Group 15"/>
          <p:cNvGrpSpPr/>
          <p:nvPr/>
        </p:nvGrpSpPr>
        <p:grpSpPr bwMode="auto">
          <a:xfrm>
            <a:off x="6629400" y="1651098"/>
            <a:ext cx="3009868" cy="1028700"/>
            <a:chOff x="3742" y="1094"/>
            <a:chExt cx="1406" cy="648"/>
          </a:xfrm>
        </p:grpSpPr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Observer</a:t>
              </a:r>
              <a:endPara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3742" y="1504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+update(</a:t>
              </a:r>
              <a:r>
                <a:rPr lang="en-US" altLang="zh-CN" dirty="0" err="1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m:Message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Group 15"/>
          <p:cNvGrpSpPr/>
          <p:nvPr/>
        </p:nvGrpSpPr>
        <p:grpSpPr bwMode="auto">
          <a:xfrm>
            <a:off x="609600" y="3892650"/>
            <a:ext cx="4165568" cy="1728788"/>
            <a:chOff x="3742" y="1094"/>
            <a:chExt cx="1406" cy="1089"/>
          </a:xfrm>
        </p:grpSpPr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ConcreteSubject</a:t>
              </a:r>
              <a:endPara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Rectangle 10"/>
            <p:cNvSpPr>
              <a:spLocks noChangeArrowheads="1"/>
            </p:cNvSpPr>
            <p:nvPr/>
          </p:nvSpPr>
          <p:spPr bwMode="auto">
            <a:xfrm>
              <a:off x="3742" y="1591"/>
              <a:ext cx="1406" cy="5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registerObserver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(Observer o):void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removeObserver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(Observer o):void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notifyObservers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609600" y="4286349"/>
            <a:ext cx="4165568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oberserves:ArrayList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&lt;Observer&gt;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Group 15"/>
          <p:cNvGrpSpPr/>
          <p:nvPr/>
        </p:nvGrpSpPr>
        <p:grpSpPr bwMode="auto">
          <a:xfrm>
            <a:off x="5038725" y="3575151"/>
            <a:ext cx="3311493" cy="1184276"/>
            <a:chOff x="3742" y="1094"/>
            <a:chExt cx="1406" cy="746"/>
          </a:xfrm>
        </p:grpSpPr>
        <p:sp>
          <p:nvSpPr>
            <p:cNvPr id="45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ConcreteObserverOne</a:t>
              </a:r>
              <a:r>
                <a:rPr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3742" y="1602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+update(</a:t>
              </a:r>
              <a:r>
                <a:rPr lang="en-US" altLang="zh-CN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m:Message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3742" y="1364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Group 15"/>
          <p:cNvGrpSpPr/>
          <p:nvPr/>
        </p:nvGrpSpPr>
        <p:grpSpPr bwMode="auto">
          <a:xfrm>
            <a:off x="8410542" y="3573562"/>
            <a:ext cx="3105183" cy="1184276"/>
            <a:chOff x="3742" y="1094"/>
            <a:chExt cx="1406" cy="746"/>
          </a:xfrm>
        </p:grpSpPr>
        <p:sp>
          <p:nvSpPr>
            <p:cNvPr id="49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ConcreteObserverTwo</a:t>
              </a:r>
              <a:r>
                <a:rPr lang="en-US" altLang="zh-CN" sz="20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3742" y="1602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+update(</a:t>
              </a:r>
              <a:r>
                <a:rPr lang="en-US" altLang="zh-CN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m:Message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Rectangle 10"/>
            <p:cNvSpPr>
              <a:spLocks noChangeArrowheads="1"/>
            </p:cNvSpPr>
            <p:nvPr/>
          </p:nvSpPr>
          <p:spPr bwMode="auto">
            <a:xfrm>
              <a:off x="3742" y="1364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等腰三角形 51"/>
          <p:cNvSpPr/>
          <p:nvPr/>
        </p:nvSpPr>
        <p:spPr bwMode="auto">
          <a:xfrm>
            <a:off x="8004142" y="2692341"/>
            <a:ext cx="317500" cy="235742"/>
          </a:xfrm>
          <a:prstGeom prst="triangle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等腰三角形 52"/>
          <p:cNvSpPr/>
          <p:nvPr/>
        </p:nvSpPr>
        <p:spPr bwMode="auto">
          <a:xfrm>
            <a:off x="2533634" y="3246937"/>
            <a:ext cx="317500" cy="235742"/>
          </a:xfrm>
          <a:prstGeom prst="triangle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肘形连接符 53"/>
          <p:cNvCxnSpPr>
            <a:stCxn id="45" idx="0"/>
            <a:endCxn id="52" idx="3"/>
          </p:cNvCxnSpPr>
          <p:nvPr/>
        </p:nvCxnSpPr>
        <p:spPr>
          <a:xfrm rot="5400000" flipH="1" flipV="1">
            <a:off x="7105148" y="2517407"/>
            <a:ext cx="647068" cy="1468420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49" idx="0"/>
            <a:endCxn id="52" idx="3"/>
          </p:cNvCxnSpPr>
          <p:nvPr/>
        </p:nvCxnSpPr>
        <p:spPr>
          <a:xfrm rot="16200000" flipV="1">
            <a:off x="8740274" y="2350702"/>
            <a:ext cx="645479" cy="1800242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3" idx="3"/>
            <a:endCxn id="41" idx="0"/>
          </p:cNvCxnSpPr>
          <p:nvPr/>
        </p:nvCxnSpPr>
        <p:spPr>
          <a:xfrm>
            <a:off x="2692384" y="3482679"/>
            <a:ext cx="0" cy="409971"/>
          </a:xfrm>
          <a:prstGeom prst="line">
            <a:avLst/>
          </a:prstGeom>
          <a:ln w="12700">
            <a:solidFill>
              <a:srgbClr val="0000FF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09600" y="5734910"/>
            <a:ext cx="29654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ts val="400"/>
              </a:spcBef>
              <a:spcAft>
                <a:spcPct val="0"/>
              </a:spcAft>
            </a:pPr>
            <a:r>
              <a:rPr lang="zh-CN" altLang="en-US" sz="20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可能有多个具体的主题</a:t>
            </a:r>
            <a:endParaRPr lang="zh-CN" altLang="en-US" sz="2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箭头连接符 61"/>
          <p:cNvCxnSpPr>
            <a:stCxn id="35" idx="3"/>
            <a:endCxn id="38" idx="1"/>
          </p:cNvCxnSpPr>
          <p:nvPr/>
        </p:nvCxnSpPr>
        <p:spPr>
          <a:xfrm flipV="1">
            <a:off x="4775168" y="1975742"/>
            <a:ext cx="1854232" cy="794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5038725" y="5060950"/>
            <a:ext cx="65436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update(m:Message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推模式。将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观察者所需数据全部推给观察者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观察者模式的三种策略</a:t>
            </a:r>
            <a:r>
              <a:rPr lang="en-US" altLang="zh-CN" dirty="0" smtClean="0"/>
              <a:t>-</a:t>
            </a:r>
            <a:r>
              <a:rPr lang="zh-CN" altLang="en-US" dirty="0" smtClean="0"/>
              <a:t>拉模式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Group 15"/>
          <p:cNvGrpSpPr/>
          <p:nvPr/>
        </p:nvGrpSpPr>
        <p:grpSpPr bwMode="auto">
          <a:xfrm>
            <a:off x="551546" y="1578528"/>
            <a:ext cx="4165568" cy="1590676"/>
            <a:chOff x="3742" y="1094"/>
            <a:chExt cx="1406" cy="1002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4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Subject</a:t>
              </a:r>
              <a:endPara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3742" y="1504"/>
              <a:ext cx="1406" cy="5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registerObserver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(Observer o):void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removeObserver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(Observer o):void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notifyObservers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15"/>
          <p:cNvGrpSpPr/>
          <p:nvPr/>
        </p:nvGrpSpPr>
        <p:grpSpPr bwMode="auto">
          <a:xfrm>
            <a:off x="6731000" y="1578528"/>
            <a:ext cx="3759200" cy="1028700"/>
            <a:chOff x="3742" y="1094"/>
            <a:chExt cx="1406" cy="648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Observer</a:t>
              </a:r>
              <a:endPara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742" y="1504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+update(</a:t>
              </a:r>
              <a:r>
                <a:rPr lang="en-US" altLang="zh-CN" b="1" dirty="0" err="1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s:Subject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Group 15"/>
          <p:cNvGrpSpPr/>
          <p:nvPr/>
        </p:nvGrpSpPr>
        <p:grpSpPr bwMode="auto">
          <a:xfrm>
            <a:off x="551546" y="3820080"/>
            <a:ext cx="4165568" cy="1728788"/>
            <a:chOff x="3742" y="1094"/>
            <a:chExt cx="1406" cy="1089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ConcreteSubject</a:t>
              </a:r>
              <a:endPara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742" y="1591"/>
              <a:ext cx="1406" cy="5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registerObserver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(Observer o):void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removeObserver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(Observer o):void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notifyObservers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51546" y="4213779"/>
            <a:ext cx="4165568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oberserves:ArrayList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&lt;Observer&gt;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15"/>
          <p:cNvGrpSpPr/>
          <p:nvPr/>
        </p:nvGrpSpPr>
        <p:grpSpPr bwMode="auto">
          <a:xfrm>
            <a:off x="5140325" y="3502581"/>
            <a:ext cx="3311493" cy="1184276"/>
            <a:chOff x="3742" y="1094"/>
            <a:chExt cx="1406" cy="746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ConcreteObserverOne</a:t>
              </a:r>
              <a:r>
                <a:rPr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3742" y="1602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update(</a:t>
              </a:r>
              <a:r>
                <a:rPr lang="en-US" altLang="zh-CN" b="1" dirty="0" err="1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s:Subject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742" y="1364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Group 15"/>
          <p:cNvGrpSpPr/>
          <p:nvPr/>
        </p:nvGrpSpPr>
        <p:grpSpPr bwMode="auto">
          <a:xfrm>
            <a:off x="8512142" y="3500992"/>
            <a:ext cx="3105183" cy="1184276"/>
            <a:chOff x="3742" y="1094"/>
            <a:chExt cx="1406" cy="746"/>
          </a:xfrm>
        </p:grpSpPr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ConcreteObserverTwo</a:t>
              </a:r>
              <a:r>
                <a:rPr lang="en-US" altLang="zh-CN" sz="20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3742" y="1602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update(</a:t>
              </a:r>
              <a:r>
                <a:rPr lang="en-US" altLang="zh-CN" b="1" dirty="0" err="1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s:Subject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3742" y="1364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等腰三角形 22"/>
          <p:cNvSpPr/>
          <p:nvPr/>
        </p:nvSpPr>
        <p:spPr bwMode="auto">
          <a:xfrm>
            <a:off x="8105742" y="2619771"/>
            <a:ext cx="317500" cy="235742"/>
          </a:xfrm>
          <a:prstGeom prst="triangle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等腰三角形 23"/>
          <p:cNvSpPr/>
          <p:nvPr/>
        </p:nvSpPr>
        <p:spPr bwMode="auto">
          <a:xfrm>
            <a:off x="2475580" y="3174367"/>
            <a:ext cx="317500" cy="235742"/>
          </a:xfrm>
          <a:prstGeom prst="triangle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肘形连接符 24"/>
          <p:cNvCxnSpPr>
            <a:stCxn id="16" idx="0"/>
            <a:endCxn id="23" idx="3"/>
          </p:cNvCxnSpPr>
          <p:nvPr/>
        </p:nvCxnSpPr>
        <p:spPr>
          <a:xfrm rot="5400000" flipH="1" flipV="1">
            <a:off x="7206748" y="2444837"/>
            <a:ext cx="647068" cy="1468420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0" idx="0"/>
            <a:endCxn id="23" idx="3"/>
          </p:cNvCxnSpPr>
          <p:nvPr/>
        </p:nvCxnSpPr>
        <p:spPr>
          <a:xfrm rot="16200000" flipV="1">
            <a:off x="8841874" y="2278132"/>
            <a:ext cx="645479" cy="1800242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4" idx="3"/>
            <a:endCxn id="12" idx="0"/>
          </p:cNvCxnSpPr>
          <p:nvPr/>
        </p:nvCxnSpPr>
        <p:spPr>
          <a:xfrm>
            <a:off x="2634330" y="3410109"/>
            <a:ext cx="0" cy="409971"/>
          </a:xfrm>
          <a:prstGeom prst="line">
            <a:avLst/>
          </a:prstGeom>
          <a:ln w="12700">
            <a:solidFill>
              <a:srgbClr val="0000FF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3"/>
            <a:endCxn id="9" idx="1"/>
          </p:cNvCxnSpPr>
          <p:nvPr/>
        </p:nvCxnSpPr>
        <p:spPr>
          <a:xfrm flipV="1">
            <a:off x="4717114" y="1903172"/>
            <a:ext cx="2013886" cy="794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7" idx="2"/>
          </p:cNvCxnSpPr>
          <p:nvPr/>
        </p:nvCxnSpPr>
        <p:spPr>
          <a:xfrm rot="5400000">
            <a:off x="5648920" y="3755051"/>
            <a:ext cx="215346" cy="2078958"/>
          </a:xfrm>
          <a:prstGeom prst="bentConnector2">
            <a:avLst/>
          </a:prstGeom>
          <a:ln w="1270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1" idx="2"/>
          </p:cNvCxnSpPr>
          <p:nvPr/>
        </p:nvCxnSpPr>
        <p:spPr>
          <a:xfrm rot="5400000">
            <a:off x="7098308" y="2304074"/>
            <a:ext cx="585232" cy="5347620"/>
          </a:xfrm>
          <a:prstGeom prst="bentConnector2">
            <a:avLst/>
          </a:prstGeom>
          <a:ln w="1270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587375" y="5667614"/>
            <a:ext cx="10980738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update(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s:Subject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主题将自己作为对象推给观察者，使得观察者方便访问主题。</a:t>
            </a:r>
            <a:endParaRPr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另外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，主题应提供接口，使观察者能够查询主题，以便获得所需的状态信息以更新其状态。</a:t>
            </a:r>
            <a:endParaRPr lang="zh-CN" altLang="en-US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观察者模式的三种策略</a:t>
            </a:r>
            <a:r>
              <a:rPr lang="en-US" altLang="zh-CN" dirty="0" smtClean="0"/>
              <a:t>-</a:t>
            </a:r>
            <a:r>
              <a:rPr lang="zh-CN" altLang="en-US" dirty="0"/>
              <a:t>既推又拉模</a:t>
            </a:r>
            <a:r>
              <a:rPr lang="zh-CN" altLang="en-US" dirty="0" smtClean="0"/>
              <a:t>式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Group 15"/>
          <p:cNvGrpSpPr/>
          <p:nvPr/>
        </p:nvGrpSpPr>
        <p:grpSpPr bwMode="auto">
          <a:xfrm>
            <a:off x="419100" y="1549500"/>
            <a:ext cx="3835368" cy="1590676"/>
            <a:chOff x="3742" y="1094"/>
            <a:chExt cx="1406" cy="1002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4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Subject</a:t>
              </a:r>
              <a:endPara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3742" y="1504"/>
              <a:ext cx="1406" cy="5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registerObserver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(Observer o):void</a:t>
              </a:r>
              <a:endPara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removeObserver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(Observer o):void</a:t>
              </a:r>
              <a:endPara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notifyObservers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15"/>
          <p:cNvGrpSpPr/>
          <p:nvPr/>
        </p:nvGrpSpPr>
        <p:grpSpPr bwMode="auto">
          <a:xfrm>
            <a:off x="6267433" y="1539023"/>
            <a:ext cx="4178300" cy="1028700"/>
            <a:chOff x="3742" y="1094"/>
            <a:chExt cx="1406" cy="648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Observer</a:t>
              </a:r>
              <a:endPara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742" y="1504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+update(</a:t>
              </a:r>
              <a:r>
                <a:rPr lang="en-US" altLang="zh-CN" b="1" dirty="0" err="1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s:Subject,m:Message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Group 15"/>
          <p:cNvGrpSpPr/>
          <p:nvPr/>
        </p:nvGrpSpPr>
        <p:grpSpPr bwMode="auto">
          <a:xfrm>
            <a:off x="419100" y="3791052"/>
            <a:ext cx="3835368" cy="1728788"/>
            <a:chOff x="3742" y="1094"/>
            <a:chExt cx="1406" cy="1089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ConcreteSubject</a:t>
              </a:r>
              <a:endPara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742" y="1591"/>
              <a:ext cx="1406" cy="5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registerObserver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(Observer o):void</a:t>
              </a:r>
              <a:endPara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removeObserver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(Observer o):void</a:t>
              </a:r>
              <a:endPara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notifyObservers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19100" y="4184751"/>
            <a:ext cx="3835368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oberserves:ArrayList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&lt;Observer&gt;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15"/>
          <p:cNvGrpSpPr/>
          <p:nvPr/>
        </p:nvGrpSpPr>
        <p:grpSpPr bwMode="auto">
          <a:xfrm>
            <a:off x="4648200" y="3473553"/>
            <a:ext cx="3590892" cy="1184276"/>
            <a:chOff x="3742" y="1094"/>
            <a:chExt cx="1406" cy="746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ConcreteObserverOne</a:t>
              </a:r>
              <a:r>
                <a:rPr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3742" y="1602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+update(</a:t>
              </a:r>
              <a:r>
                <a:rPr lang="en-US" altLang="zh-CN" b="1" dirty="0" err="1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s:Subject,m:Message</a:t>
              </a:r>
              <a:r>
                <a:rPr lang="en-US" altLang="zh-CN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742" y="1364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Group 15"/>
          <p:cNvGrpSpPr/>
          <p:nvPr/>
        </p:nvGrpSpPr>
        <p:grpSpPr bwMode="auto">
          <a:xfrm>
            <a:off x="8312150" y="3473553"/>
            <a:ext cx="3695699" cy="1184276"/>
            <a:chOff x="3742" y="1094"/>
            <a:chExt cx="1406" cy="746"/>
          </a:xfrm>
        </p:grpSpPr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ConcreteObserverTwo</a:t>
              </a:r>
              <a:r>
                <a:rPr lang="en-US" altLang="zh-CN" sz="20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3742" y="1602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+update(</a:t>
              </a:r>
              <a:r>
                <a:rPr lang="en-US" altLang="zh-CN" b="1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s:Subject,m:Message</a:t>
              </a:r>
              <a:r>
                <a:rPr lang="en-US" altLang="zh-CN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3742" y="1364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等腰三角形 22"/>
          <p:cNvSpPr/>
          <p:nvPr/>
        </p:nvSpPr>
        <p:spPr bwMode="auto">
          <a:xfrm>
            <a:off x="8004142" y="2590743"/>
            <a:ext cx="317500" cy="235742"/>
          </a:xfrm>
          <a:prstGeom prst="triangle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等腰三角形 23"/>
          <p:cNvSpPr/>
          <p:nvPr/>
        </p:nvSpPr>
        <p:spPr bwMode="auto">
          <a:xfrm>
            <a:off x="2190618" y="3161611"/>
            <a:ext cx="292332" cy="235742"/>
          </a:xfrm>
          <a:prstGeom prst="triangle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肘形连接符 24"/>
          <p:cNvCxnSpPr>
            <a:stCxn id="16" idx="0"/>
            <a:endCxn id="23" idx="3"/>
          </p:cNvCxnSpPr>
          <p:nvPr/>
        </p:nvCxnSpPr>
        <p:spPr>
          <a:xfrm rot="5400000" flipH="1" flipV="1">
            <a:off x="6979735" y="2290396"/>
            <a:ext cx="647068" cy="1719246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0" idx="0"/>
            <a:endCxn id="23" idx="3"/>
          </p:cNvCxnSpPr>
          <p:nvPr/>
        </p:nvCxnSpPr>
        <p:spPr>
          <a:xfrm rot="16200000" flipV="1">
            <a:off x="8837912" y="2151465"/>
            <a:ext cx="647068" cy="1997108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4" idx="3"/>
            <a:endCxn id="12" idx="0"/>
          </p:cNvCxnSpPr>
          <p:nvPr/>
        </p:nvCxnSpPr>
        <p:spPr>
          <a:xfrm>
            <a:off x="2336784" y="3397353"/>
            <a:ext cx="0" cy="393699"/>
          </a:xfrm>
          <a:prstGeom prst="line">
            <a:avLst/>
          </a:prstGeom>
          <a:ln w="12700">
            <a:solidFill>
              <a:srgbClr val="0000FF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3"/>
            <a:endCxn id="9" idx="1"/>
          </p:cNvCxnSpPr>
          <p:nvPr/>
        </p:nvCxnSpPr>
        <p:spPr>
          <a:xfrm flipV="1">
            <a:off x="4254468" y="1863667"/>
            <a:ext cx="2012965" cy="11271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7" idx="2"/>
          </p:cNvCxnSpPr>
          <p:nvPr/>
        </p:nvCxnSpPr>
        <p:spPr>
          <a:xfrm rot="5400000">
            <a:off x="5220520" y="3691777"/>
            <a:ext cx="257074" cy="2189178"/>
          </a:xfrm>
          <a:prstGeom prst="bentConnector2">
            <a:avLst/>
          </a:prstGeom>
          <a:ln w="1270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21" idx="2"/>
          </p:cNvCxnSpPr>
          <p:nvPr/>
        </p:nvCxnSpPr>
        <p:spPr>
          <a:xfrm rot="5400000">
            <a:off x="6888199" y="2024098"/>
            <a:ext cx="638071" cy="5905532"/>
          </a:xfrm>
          <a:prstGeom prst="bentConnector2">
            <a:avLst/>
          </a:prstGeom>
          <a:ln w="1270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419100" y="5565946"/>
            <a:ext cx="11149013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update(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s:Subject,m:Message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将观察者所需的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部分数据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推给观察者；并将自己作为对象推给观察者，使得观察者方便访问主题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另外，主题应提供接口，使观察者能够查询主题，以便获得所需的状态信息以更新其状态。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观察者模式的优缺点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优点：</a:t>
            </a:r>
            <a:endParaRPr lang="zh-CN" altLang="en-US" dirty="0"/>
          </a:p>
          <a:p>
            <a:pPr lvl="1"/>
            <a:r>
              <a:rPr lang="zh-CN" altLang="en-US" dirty="0"/>
              <a:t>降低了目标与观察者之间的耦合关系，两者之间是</a:t>
            </a:r>
            <a:r>
              <a:rPr lang="zh-CN" altLang="en-US" dirty="0">
                <a:solidFill>
                  <a:srgbClr val="0000FF"/>
                </a:solidFill>
              </a:rPr>
              <a:t>抽象耦合关系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/>
            <a:r>
              <a:rPr lang="zh-CN" altLang="en-US" dirty="0" smtClean="0"/>
              <a:t>主题发送</a:t>
            </a:r>
            <a:r>
              <a:rPr lang="zh-CN" altLang="en-US" dirty="0"/>
              <a:t>通知，所有注册的观察者都会收到信息</a:t>
            </a:r>
            <a:r>
              <a:rPr lang="en-US" altLang="zh-CN" dirty="0"/>
              <a:t>【</a:t>
            </a:r>
            <a:r>
              <a:rPr lang="zh-CN" altLang="en-US" dirty="0"/>
              <a:t>可以实现</a:t>
            </a:r>
            <a:r>
              <a:rPr lang="zh-CN" altLang="en-US" dirty="0">
                <a:highlight>
                  <a:srgbClr val="FFFF00"/>
                </a:highlight>
              </a:rPr>
              <a:t>广播</a:t>
            </a:r>
            <a:r>
              <a:rPr lang="zh-CN" altLang="en-US" dirty="0" smtClean="0">
                <a:highlight>
                  <a:srgbClr val="FFFF00"/>
                </a:highlight>
              </a:rPr>
              <a:t>机制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pPr marL="342900" lvl="1" indent="-342900">
              <a:buChar char="•"/>
            </a:pPr>
            <a:r>
              <a:rPr lang="zh-CN" altLang="en-US" sz="2800" dirty="0">
                <a:cs typeface="+mn-cs"/>
              </a:rPr>
              <a:t>缺点</a:t>
            </a:r>
            <a:r>
              <a:rPr lang="zh-CN" altLang="en-US" sz="2800" dirty="0" smtClean="0">
                <a:cs typeface="+mn-cs"/>
              </a:rPr>
              <a:t>：</a:t>
            </a:r>
            <a:endParaRPr lang="en-US" altLang="zh-CN" sz="2800" dirty="0" smtClean="0">
              <a:cs typeface="+mn-cs"/>
            </a:endParaRPr>
          </a:p>
          <a:p>
            <a:pPr marL="742950" lvl="2" indent="-342900"/>
            <a:r>
              <a:rPr lang="zh-CN" altLang="en-US" sz="2400" dirty="0">
                <a:cs typeface="+mn-cs"/>
              </a:rPr>
              <a:t>如果观察者非常多的话，那么所有的观察者</a:t>
            </a:r>
            <a:r>
              <a:rPr lang="zh-CN" altLang="en-US" sz="2400" dirty="0" smtClean="0">
                <a:cs typeface="+mn-cs"/>
              </a:rPr>
              <a:t>收到主题发送</a:t>
            </a:r>
            <a:r>
              <a:rPr lang="zh-CN" altLang="en-US" sz="2400" dirty="0">
                <a:cs typeface="+mn-cs"/>
              </a:rPr>
              <a:t>的通知会</a:t>
            </a:r>
            <a:r>
              <a:rPr lang="zh-CN" altLang="en-US" sz="2400" dirty="0">
                <a:highlight>
                  <a:srgbClr val="FFFF00"/>
                </a:highlight>
                <a:cs typeface="+mn-cs"/>
              </a:rPr>
              <a:t>耗时</a:t>
            </a:r>
            <a:endParaRPr lang="zh-CN" altLang="en-US" sz="2400" dirty="0">
              <a:cs typeface="+mn-cs"/>
            </a:endParaRPr>
          </a:p>
          <a:p>
            <a:pPr marL="742950" lvl="2" indent="-342900"/>
            <a:r>
              <a:rPr lang="zh-CN" altLang="en-US" sz="2400" dirty="0" smtClean="0">
                <a:cs typeface="+mn-cs"/>
              </a:rPr>
              <a:t>如果主题有</a:t>
            </a:r>
            <a:r>
              <a:rPr lang="zh-CN" altLang="en-US" sz="2400" dirty="0">
                <a:cs typeface="+mn-cs"/>
              </a:rPr>
              <a:t>循环依赖的话，</a:t>
            </a:r>
            <a:r>
              <a:rPr lang="zh-CN" altLang="en-US" sz="2400" dirty="0" smtClean="0">
                <a:cs typeface="+mn-cs"/>
              </a:rPr>
              <a:t>那么主题发送</a:t>
            </a:r>
            <a:r>
              <a:rPr lang="zh-CN" altLang="en-US" sz="2400" dirty="0">
                <a:cs typeface="+mn-cs"/>
              </a:rPr>
              <a:t>通知会使观察者循环调用，会导致系统崩溃</a:t>
            </a:r>
            <a:r>
              <a:rPr lang="en-US" altLang="zh-CN" dirty="0" smtClean="0">
                <a:cs typeface="+mn-cs"/>
              </a:rPr>
              <a:t>	</a:t>
            </a:r>
            <a:endParaRPr lang="zh-CN" altLang="en-US" dirty="0"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2.6 Java</a:t>
            </a:r>
            <a:r>
              <a:rPr lang="zh-CN" altLang="en-US" dirty="0" smtClean="0"/>
              <a:t>对观察者模式的支持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Group 15"/>
          <p:cNvGrpSpPr/>
          <p:nvPr/>
        </p:nvGrpSpPr>
        <p:grpSpPr bwMode="auto">
          <a:xfrm>
            <a:off x="587375" y="2635252"/>
            <a:ext cx="3835368" cy="1715053"/>
            <a:chOff x="3742" y="1298"/>
            <a:chExt cx="1406" cy="798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3742" y="1298"/>
              <a:ext cx="1406" cy="2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Observable</a:t>
              </a:r>
              <a:endPara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3742" y="1504"/>
              <a:ext cx="1406" cy="5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addObserver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(Observer o):void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deleteObserver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(Observer o):void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notifyObservers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+// </a:t>
              </a: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其他方法，自行查看源代码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87375" y="1417638"/>
            <a:ext cx="109807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提供了对观察者模式的支持，但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JDK9.0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及其之后的版本，不建议使用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@Deprecated(since="9")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15"/>
          <p:cNvGrpSpPr/>
          <p:nvPr/>
        </p:nvGrpSpPr>
        <p:grpSpPr bwMode="auto">
          <a:xfrm>
            <a:off x="587375" y="4718510"/>
            <a:ext cx="3835368" cy="1434214"/>
            <a:chOff x="3742" y="1127"/>
            <a:chExt cx="1406" cy="823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742" y="1127"/>
              <a:ext cx="1406" cy="3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Observer</a:t>
              </a:r>
              <a:endPara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742" y="1504"/>
              <a:ext cx="1406" cy="4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+update(o: Observable, e: Object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+// </a:t>
              </a: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其他方法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591050" y="2894890"/>
            <a:ext cx="69770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被观察者类。类中的三个方法都已经实现了。其子类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只要继承即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可。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91050" y="5047002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者，是一个接口。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91050" y="5385932"/>
            <a:ext cx="41497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update(o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Observable, e: Object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采用了既拉又推的方式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课堂练习</a:t>
            </a:r>
            <a:br>
              <a:rPr lang="en-US" altLang="zh-CN" dirty="0"/>
            </a:br>
            <a:r>
              <a:rPr lang="en-US" altLang="zh-CN" sz="2800" dirty="0"/>
              <a:t>Classroom </a:t>
            </a:r>
            <a:r>
              <a:rPr lang="en-US" altLang="zh-CN" sz="2800" dirty="0" smtClean="0"/>
              <a:t>exercises</a:t>
            </a:r>
            <a:endParaRPr lang="zh-CN" altLang="en-US" sz="3200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需求描述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在使用微信公众号时，大家都会有这样的</a:t>
            </a:r>
            <a:r>
              <a:rPr lang="zh-CN" altLang="en-US" dirty="0" smtClean="0"/>
              <a:t>体验：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你关注的公众号中有新内容更新的话，它就会推</a:t>
            </a:r>
            <a:r>
              <a:rPr lang="zh-CN" altLang="en-US" dirty="0" smtClean="0"/>
              <a:t>送给关注</a:t>
            </a:r>
            <a:r>
              <a:rPr lang="zh-CN" altLang="en-US" dirty="0"/>
              <a:t>公众号的微信用户端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我们</a:t>
            </a:r>
            <a:r>
              <a:rPr lang="zh-CN" altLang="en-US" dirty="0"/>
              <a:t>使用观察者模式来模拟这样的</a:t>
            </a:r>
            <a:r>
              <a:rPr lang="zh-CN" altLang="en-US" dirty="0" smtClean="0"/>
              <a:t>场景：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微</a:t>
            </a:r>
            <a:r>
              <a:rPr lang="zh-CN" altLang="en-US" dirty="0"/>
              <a:t>信用户就是观察</a:t>
            </a:r>
            <a:r>
              <a:rPr lang="zh-CN" altLang="en-US" dirty="0" smtClean="0"/>
              <a:t>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微</a:t>
            </a:r>
            <a:r>
              <a:rPr lang="zh-CN" altLang="en-US" dirty="0"/>
              <a:t>信公众</a:t>
            </a:r>
            <a:r>
              <a:rPr lang="zh-CN" altLang="en-US" dirty="0" smtClean="0"/>
              <a:t>号是</a:t>
            </a:r>
            <a:r>
              <a:rPr lang="zh-CN" altLang="en-US" dirty="0"/>
              <a:t>被观察</a:t>
            </a:r>
            <a:r>
              <a:rPr lang="zh-CN" altLang="en-US" dirty="0" smtClean="0"/>
              <a:t>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</a:t>
            </a:r>
            <a:r>
              <a:rPr lang="zh-CN" altLang="en-US" dirty="0"/>
              <a:t>多个的微信用户</a:t>
            </a:r>
            <a:r>
              <a:rPr lang="zh-CN" altLang="en-US" dirty="0" smtClean="0"/>
              <a:t>关注了公众</a:t>
            </a:r>
            <a:r>
              <a:rPr lang="zh-CN" altLang="en-US" dirty="0"/>
              <a:t>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系统设计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Group 15"/>
          <p:cNvGrpSpPr/>
          <p:nvPr/>
        </p:nvGrpSpPr>
        <p:grpSpPr bwMode="auto">
          <a:xfrm>
            <a:off x="609600" y="1651098"/>
            <a:ext cx="4165568" cy="1590676"/>
            <a:chOff x="3742" y="1094"/>
            <a:chExt cx="1406" cy="1002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4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Subject</a:t>
              </a:r>
              <a:endPara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3742" y="1504"/>
              <a:ext cx="1406" cy="5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registerObserver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(Observer o):void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removeObserver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(Observer o):void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notifyObservers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15"/>
          <p:cNvGrpSpPr/>
          <p:nvPr/>
        </p:nvGrpSpPr>
        <p:grpSpPr bwMode="auto">
          <a:xfrm>
            <a:off x="6629399" y="1651098"/>
            <a:ext cx="3695701" cy="1028700"/>
            <a:chOff x="3742" y="1094"/>
            <a:chExt cx="1406" cy="648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Observer</a:t>
              </a:r>
              <a:endPara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742" y="1504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+update(</a:t>
              </a:r>
              <a:r>
                <a:rPr lang="en-US" altLang="zh-CN" dirty="0" err="1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message:String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Group 15"/>
          <p:cNvGrpSpPr/>
          <p:nvPr/>
        </p:nvGrpSpPr>
        <p:grpSpPr bwMode="auto">
          <a:xfrm>
            <a:off x="609600" y="3892650"/>
            <a:ext cx="4165568" cy="1728788"/>
            <a:chOff x="3742" y="1094"/>
            <a:chExt cx="1406" cy="1089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400" b="1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SubscriptionSubject</a:t>
              </a:r>
              <a:endPara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742" y="1591"/>
              <a:ext cx="1406" cy="5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registerObserver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(Observer o):void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removeObserver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(Observer o):void</a:t>
              </a:r>
              <a:endPara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notifyObservers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09600" y="4286349"/>
            <a:ext cx="4165568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wechartusers:ArrayList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&lt;Observer&gt;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15"/>
          <p:cNvGrpSpPr/>
          <p:nvPr/>
        </p:nvGrpSpPr>
        <p:grpSpPr bwMode="auto">
          <a:xfrm>
            <a:off x="6629399" y="3575151"/>
            <a:ext cx="3695701" cy="1408114"/>
            <a:chOff x="3742" y="1094"/>
            <a:chExt cx="1406" cy="887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3742" y="1094"/>
              <a:ext cx="1406" cy="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WechatUser</a:t>
              </a:r>
              <a:endPara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3742" y="1602"/>
              <a:ext cx="1406" cy="3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WechatUser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name:String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+update(</a:t>
              </a:r>
              <a:r>
                <a:rPr lang="en-US" altLang="zh-CN" dirty="0" err="1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message:String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742" y="1364"/>
              <a:ext cx="140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name:String</a:t>
              </a:r>
              <a:endPara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等腰三角形 22"/>
          <p:cNvSpPr/>
          <p:nvPr/>
        </p:nvSpPr>
        <p:spPr bwMode="auto">
          <a:xfrm>
            <a:off x="8318499" y="2695624"/>
            <a:ext cx="317500" cy="235742"/>
          </a:xfrm>
          <a:prstGeom prst="triangle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等腰三角形 23"/>
          <p:cNvSpPr/>
          <p:nvPr/>
        </p:nvSpPr>
        <p:spPr bwMode="auto">
          <a:xfrm>
            <a:off x="2533634" y="3246937"/>
            <a:ext cx="317500" cy="235742"/>
          </a:xfrm>
          <a:prstGeom prst="triangle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肘形连接符 24"/>
          <p:cNvCxnSpPr>
            <a:stCxn id="16" idx="0"/>
            <a:endCxn id="23" idx="3"/>
          </p:cNvCxnSpPr>
          <p:nvPr/>
        </p:nvCxnSpPr>
        <p:spPr>
          <a:xfrm rot="16200000" flipV="1">
            <a:off x="8155358" y="3253258"/>
            <a:ext cx="643785" cy="1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4" idx="3"/>
            <a:endCxn id="12" idx="0"/>
          </p:cNvCxnSpPr>
          <p:nvPr/>
        </p:nvCxnSpPr>
        <p:spPr>
          <a:xfrm>
            <a:off x="2692384" y="3482679"/>
            <a:ext cx="0" cy="409971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6" idx="3"/>
            <a:endCxn id="9" idx="1"/>
          </p:cNvCxnSpPr>
          <p:nvPr/>
        </p:nvCxnSpPr>
        <p:spPr>
          <a:xfrm flipV="1">
            <a:off x="4775168" y="1975742"/>
            <a:ext cx="1854231" cy="794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代码实现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9600" y="1885028"/>
            <a:ext cx="10972800" cy="25545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增加订阅者</a:t>
            </a:r>
            <a:b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attach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observer);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删除订阅者</a:t>
            </a:r>
            <a:b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detach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observer);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通知订阅者更新消息</a:t>
            </a:r>
            <a:b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notify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message);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7375" y="4787166"/>
            <a:ext cx="10972800" cy="8309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message);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代码实现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7375" y="1523108"/>
            <a:ext cx="10995025" cy="46166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SubscriptionSubject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储存订阅公众号的微信用户</a:t>
            </a:r>
            <a:b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wechartusers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ArrayList&lt;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attach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observer) 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wechartusers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.add(observer);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detach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observer) 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wechartusers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.remove(observer);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notify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message) 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 observer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wechartusers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.update(message);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气象站</a:t>
            </a:r>
            <a:r>
              <a:rPr lang="zh-CN" altLang="en-US" dirty="0"/>
              <a:t>信息发布</a:t>
            </a:r>
            <a:r>
              <a:rPr lang="zh-CN" altLang="en-US" dirty="0" smtClean="0"/>
              <a:t>系统设计</a:t>
            </a:r>
            <a:br>
              <a:rPr lang="zh-CN" altLang="en-US" dirty="0"/>
            </a:br>
            <a:r>
              <a:rPr lang="en-US" altLang="zh-CN" sz="2400" dirty="0"/>
              <a:t>Weather Station Information Publish System </a:t>
            </a:r>
            <a:r>
              <a:rPr lang="en-US" altLang="zh-CN" sz="2400" dirty="0" smtClean="0"/>
              <a:t>Design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代码实现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73088" y="1535461"/>
            <a:ext cx="10995025" cy="35394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WechartUser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微信用户名</a:t>
            </a:r>
            <a:b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初始化</a:t>
            </a:r>
            <a:b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WechartUser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name) 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name;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message) 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"-"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message);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代码实现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1417638"/>
            <a:ext cx="10958513" cy="37734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SubscriptionSubject mSubscriptionSubject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SubscriptionSubject();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创建微信用户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WechartUser user1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WechartUser(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孙悟空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WechartUser user2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WechartUser(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猪悟能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WechartUser user3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WechartUser(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沙悟净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订阅公众号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mSubscriptionSubject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.attach(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mSubscriptionSubject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.attach(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user2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mSubscriptionSubject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.attach(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user3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公众号更新发出消息给订阅的微信用户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mSubscriptionSubject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.notify(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前方到达女儿国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7375" y="5375514"/>
            <a:ext cx="10980738" cy="861774"/>
          </a:xfrm>
          <a:prstGeom prst="rect">
            <a:avLst/>
          </a:prstGeom>
          <a:ln>
            <a:solidFill>
              <a:srgbClr val="0000FF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孙悟空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前方到达女儿国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猪悟能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前方到达女儿国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沙悟净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前方到达女儿国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en-US" altLang="zh-CN" dirty="0" smtClean="0"/>
              <a:t> </a:t>
            </a:r>
            <a:r>
              <a:rPr lang="zh-CN" altLang="en-US" dirty="0" smtClean="0"/>
              <a:t>观察</a:t>
            </a:r>
            <a:r>
              <a:rPr lang="zh-CN" altLang="en-US" dirty="0"/>
              <a:t>者模式在开发中的典型</a:t>
            </a:r>
            <a:r>
              <a:rPr lang="zh-CN" altLang="en-US" dirty="0" smtClean="0"/>
              <a:t>应用</a:t>
            </a:r>
            <a:br>
              <a:rPr lang="en-US" altLang="zh-CN" dirty="0"/>
            </a:br>
            <a:r>
              <a:rPr lang="en-US" altLang="zh-CN" sz="2400" dirty="0"/>
              <a:t>Typical Applications of Observer Pattern in Development</a:t>
            </a:r>
            <a:endParaRPr lang="zh-CN" altLang="en-US" sz="28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前端开发中</a:t>
            </a:r>
            <a:r>
              <a:rPr lang="en-US" altLang="zh-CN" dirty="0" err="1" smtClean="0"/>
              <a:t>Vue</a:t>
            </a:r>
            <a:r>
              <a:rPr lang="zh-CN" altLang="en-US" dirty="0"/>
              <a:t>框架</a:t>
            </a:r>
            <a:r>
              <a:rPr lang="zh-CN" altLang="en-US" dirty="0" smtClean="0"/>
              <a:t>的数据双向绑定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pic>
        <p:nvPicPr>
          <p:cNvPr id="10242" name="Picture 2" descr="https://img1.baidu.com/it/u=2942884925,1109850623&amp;fm=253&amp;fmt=auto&amp;app=138&amp;f=PNG?w=867&amp;h=44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417638"/>
            <a:ext cx="9417050" cy="486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MQTT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87375" y="4801195"/>
            <a:ext cx="10958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MQTT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Message Queuing Telemetry Transport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）是一种轻量级、基于发布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订阅模式的消息传输协议，适用于资源受限的设备和低带宽、高延迟或不稳定的网络环境。它在物联网应用中广受欢迎，能够实现传感器、执行器和其它设备之间的高效通信。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1" y="1417638"/>
            <a:ext cx="5581944" cy="316388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116" y="1483235"/>
            <a:ext cx="4903713" cy="3098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Message Queue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4101" t="4937" r="3204" b="9615"/>
          <a:stretch>
            <a:fillRect/>
          </a:stretch>
        </p:blipFill>
        <p:spPr>
          <a:xfrm>
            <a:off x="1196973" y="1417638"/>
            <a:ext cx="8267700" cy="44226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85874" y="5440214"/>
            <a:ext cx="10282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消息队列就是对观察者模式的一种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实践。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35833"/>
            <a:ext cx="2180843" cy="12620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20156" t="15784" r="24532" b="7841"/>
          <a:stretch>
            <a:fillRect/>
          </a:stretch>
        </p:blipFill>
        <p:spPr>
          <a:xfrm>
            <a:off x="2536532" y="1661377"/>
            <a:ext cx="1312774" cy="1077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MVC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49" y="1602205"/>
            <a:ext cx="9604367" cy="4217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1.1 </a:t>
            </a:r>
            <a:r>
              <a:rPr lang="zh-CN" altLang="en-US" sz="4000" dirty="0" smtClean="0"/>
              <a:t>气象站</a:t>
            </a:r>
            <a:r>
              <a:rPr lang="zh-CN" altLang="en-US" sz="4000" dirty="0"/>
              <a:t>信息发布</a:t>
            </a:r>
            <a:r>
              <a:rPr lang="zh-CN" altLang="en-US" sz="4000" dirty="0" smtClean="0"/>
              <a:t>系统需求描述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6243" y="1816100"/>
            <a:ext cx="4334628" cy="44291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425" y="1813463"/>
            <a:ext cx="3336925" cy="44317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08164"/>
            <a:ext cx="2722964" cy="4429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 smtClean="0"/>
              <a:t>需求分析</a:t>
            </a:r>
            <a:r>
              <a:rPr lang="en-US" altLang="zh-CN" dirty="0" smtClean="0"/>
              <a:t>-</a:t>
            </a:r>
            <a:r>
              <a:rPr lang="zh-CN" altLang="en-US" dirty="0"/>
              <a:t>甲方提供的内容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气象站提供了 </a:t>
            </a:r>
            <a:r>
              <a:rPr lang="en-US" altLang="zh-CN" dirty="0" err="1" smtClean="0"/>
              <a:t>WeatherData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</a:t>
            </a:r>
            <a:r>
              <a:rPr lang="zh-CN" altLang="en-US" dirty="0"/>
              <a:t>，该对象能够获取目前的</a:t>
            </a:r>
            <a:r>
              <a:rPr lang="zh-CN" altLang="en-US" dirty="0" smtClean="0"/>
              <a:t>天气的测量值，包括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温度 </a:t>
            </a:r>
            <a:r>
              <a:rPr lang="en-US" altLang="zh-CN" dirty="0" smtClean="0">
                <a:solidFill>
                  <a:srgbClr val="0000FF"/>
                </a:solidFill>
              </a:rPr>
              <a:t>Temperature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湿度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</a:rPr>
              <a:t>Humidity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气压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</a:rPr>
              <a:t>Pressure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zh-CN" altLang="en-US" dirty="0"/>
              <a:t>即：气象站已经实现了如何获取温度、湿度和气压的方法。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需求分析</a:t>
            </a:r>
            <a:r>
              <a:rPr lang="en-US" altLang="zh-CN" dirty="0" smtClean="0"/>
              <a:t>-</a:t>
            </a:r>
            <a:r>
              <a:rPr lang="zh-CN" altLang="en-US" dirty="0"/>
              <a:t>乙方的工作及要求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需要乙方建立一</a:t>
            </a:r>
            <a:r>
              <a:rPr lang="zh-CN" altLang="en-US" dirty="0" smtClean="0"/>
              <a:t>个</a:t>
            </a:r>
            <a:r>
              <a:rPr lang="zh-CN" altLang="en-US" dirty="0" smtClean="0">
                <a:solidFill>
                  <a:srgbClr val="0000FF"/>
                </a:solidFill>
              </a:rPr>
              <a:t>应用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），有三种显示界面：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目前气象</a:t>
            </a:r>
            <a:r>
              <a:rPr lang="zh-CN" altLang="en-US" dirty="0" smtClean="0"/>
              <a:t>（</a:t>
            </a:r>
            <a:r>
              <a:rPr lang="zh-CN" altLang="en-US" dirty="0"/>
              <a:t>如温度，湿度，气压</a:t>
            </a:r>
            <a:r>
              <a:rPr lang="zh-CN" altLang="en-US" dirty="0" smtClean="0"/>
              <a:t>值的显示）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气象统计</a:t>
            </a:r>
            <a:r>
              <a:rPr lang="zh-CN" altLang="en-US" dirty="0" smtClean="0"/>
              <a:t>（如</a:t>
            </a:r>
            <a:r>
              <a:rPr lang="zh-CN" altLang="en-US" dirty="0"/>
              <a:t>平均温度，平均湿度、最高</a:t>
            </a:r>
            <a:r>
              <a:rPr lang="zh-CN" altLang="en-US" dirty="0" smtClean="0"/>
              <a:t>温度的显示）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简单预报</a:t>
            </a:r>
            <a:r>
              <a:rPr lang="zh-CN" altLang="en-US" dirty="0"/>
              <a:t>（如短时间内的</a:t>
            </a:r>
            <a:r>
              <a:rPr lang="zh-CN" altLang="en-US" dirty="0" smtClean="0"/>
              <a:t>天气预报的显示）</a:t>
            </a:r>
            <a:endParaRPr lang="zh-CN" altLang="en-US" dirty="0"/>
          </a:p>
          <a:p>
            <a:r>
              <a:rPr lang="zh-CN" altLang="en-US" dirty="0" smtClean="0"/>
              <a:t>对设计的要求</a:t>
            </a:r>
            <a:endParaRPr lang="zh-CN" altLang="en-US" dirty="0"/>
          </a:p>
          <a:p>
            <a:pPr lvl="1"/>
            <a:r>
              <a:rPr lang="zh-CN" altLang="en-US" dirty="0"/>
              <a:t>三</a:t>
            </a:r>
            <a:r>
              <a:rPr lang="zh-CN" altLang="en-US" dirty="0" smtClean="0"/>
              <a:t>个界面必须在 </a:t>
            </a:r>
            <a:r>
              <a:rPr lang="en-US" altLang="zh-CN" dirty="0" err="1" smtClean="0"/>
              <a:t>WeatherData</a:t>
            </a:r>
            <a:r>
              <a:rPr lang="zh-CN" altLang="en-US" dirty="0" smtClean="0"/>
              <a:t>对象 </a:t>
            </a:r>
            <a:r>
              <a:rPr lang="zh-CN" altLang="en-US" dirty="0" smtClean="0">
                <a:solidFill>
                  <a:srgbClr val="0000FF"/>
                </a:solidFill>
              </a:rPr>
              <a:t>获取新的数据后，立刻更新</a:t>
            </a:r>
            <a:endParaRPr lang="zh-CN" altLang="en-US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该</a:t>
            </a:r>
            <a:r>
              <a:rPr lang="zh-CN" altLang="en-US" dirty="0">
                <a:solidFill>
                  <a:srgbClr val="0000FF"/>
                </a:solidFill>
              </a:rPr>
              <a:t>应用应该支持扩展</a:t>
            </a:r>
            <a:r>
              <a:rPr lang="zh-CN" altLang="en-US" dirty="0" smtClean="0">
                <a:solidFill>
                  <a:srgbClr val="0000FF"/>
                </a:solidFill>
              </a:rPr>
              <a:t>，乙方应该提供</a:t>
            </a:r>
            <a:r>
              <a:rPr lang="en-US" altLang="zh-CN" dirty="0" smtClean="0">
                <a:solidFill>
                  <a:srgbClr val="0000FF"/>
                </a:solidFill>
              </a:rPr>
              <a:t>API</a:t>
            </a:r>
            <a:r>
              <a:rPr lang="zh-CN" altLang="en-US" dirty="0" smtClean="0"/>
              <a:t>，以便其他</a:t>
            </a:r>
            <a:r>
              <a:rPr lang="zh-CN" altLang="en-US" dirty="0"/>
              <a:t>的程序员写出自己</a:t>
            </a:r>
            <a:r>
              <a:rPr lang="zh-CN" altLang="en-US" dirty="0" smtClean="0"/>
              <a:t>的界面，并插入到</a:t>
            </a:r>
            <a:r>
              <a:rPr lang="zh-CN" altLang="en-US" dirty="0"/>
              <a:t>该系统中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需求分析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气象</a:t>
            </a:r>
            <a:r>
              <a:rPr lang="zh-CN" altLang="en-US" dirty="0"/>
              <a:t>发布系统的</a:t>
            </a:r>
            <a:r>
              <a:rPr lang="zh-CN" altLang="en-US" dirty="0" smtClean="0"/>
              <a:t>业务示意图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970088" y="2491655"/>
            <a:ext cx="360362" cy="287338"/>
          </a:xfrm>
          <a:prstGeom prst="ellipse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970088" y="4075980"/>
            <a:ext cx="360362" cy="287338"/>
          </a:xfrm>
          <a:prstGeom prst="ellipse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609725" y="3355255"/>
            <a:ext cx="360363" cy="287338"/>
          </a:xfrm>
          <a:prstGeom prst="ellipse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412628" y="2825443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湿度传感器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053852" y="3675930"/>
            <a:ext cx="172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温度传感器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464469" y="4443106"/>
            <a:ext cx="172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气压传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感器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481388" y="2994893"/>
            <a:ext cx="1296987" cy="1152525"/>
          </a:xfrm>
          <a:prstGeom prst="rect">
            <a:avLst/>
          </a:prstGeom>
          <a:solidFill>
            <a:srgbClr val="3333CC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气象站</a:t>
            </a: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328863" y="2707555"/>
            <a:ext cx="1152525" cy="5032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970088" y="3499718"/>
            <a:ext cx="1511300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2328863" y="3787055"/>
            <a:ext cx="1152525" cy="431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546653" y="2261035"/>
            <a:ext cx="1597025" cy="2627313"/>
            <a:chOff x="8210550" y="1859726"/>
            <a:chExt cx="1597025" cy="2627313"/>
          </a:xfrm>
        </p:grpSpPr>
        <p:sp>
          <p:nvSpPr>
            <p:cNvPr id="16" name="Freeform 14"/>
            <p:cNvSpPr/>
            <p:nvPr/>
          </p:nvSpPr>
          <p:spPr bwMode="auto">
            <a:xfrm>
              <a:off x="8210550" y="1859726"/>
              <a:ext cx="1597025" cy="2627313"/>
            </a:xfrm>
            <a:custGeom>
              <a:avLst/>
              <a:gdLst>
                <a:gd name="T0" fmla="*/ 2147483647 w 1006"/>
                <a:gd name="T1" fmla="*/ 2147483647 h 1655"/>
                <a:gd name="T2" fmla="*/ 2147483647 w 1006"/>
                <a:gd name="T3" fmla="*/ 2147483647 h 1655"/>
                <a:gd name="T4" fmla="*/ 2147483647 w 1006"/>
                <a:gd name="T5" fmla="*/ 2147483647 h 1655"/>
                <a:gd name="T6" fmla="*/ 2147483647 w 1006"/>
                <a:gd name="T7" fmla="*/ 2147483647 h 1655"/>
                <a:gd name="T8" fmla="*/ 2147483647 w 1006"/>
                <a:gd name="T9" fmla="*/ 2147483647 h 1655"/>
                <a:gd name="T10" fmla="*/ 2147483647 w 1006"/>
                <a:gd name="T11" fmla="*/ 2147483647 h 16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6"/>
                <a:gd name="T19" fmla="*/ 0 h 1655"/>
                <a:gd name="T20" fmla="*/ 1006 w 1006"/>
                <a:gd name="T21" fmla="*/ 1655 h 16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6" h="1655">
                  <a:moveTo>
                    <a:pt x="151" y="506"/>
                  </a:moveTo>
                  <a:cubicBezTo>
                    <a:pt x="121" y="733"/>
                    <a:pt x="0" y="1254"/>
                    <a:pt x="106" y="1413"/>
                  </a:cubicBezTo>
                  <a:cubicBezTo>
                    <a:pt x="212" y="1572"/>
                    <a:pt x="650" y="1655"/>
                    <a:pt x="786" y="1459"/>
                  </a:cubicBezTo>
                  <a:cubicBezTo>
                    <a:pt x="922" y="1263"/>
                    <a:pt x="1006" y="468"/>
                    <a:pt x="923" y="234"/>
                  </a:cubicBezTo>
                  <a:cubicBezTo>
                    <a:pt x="840" y="0"/>
                    <a:pt x="417" y="8"/>
                    <a:pt x="288" y="53"/>
                  </a:cubicBezTo>
                  <a:cubicBezTo>
                    <a:pt x="159" y="98"/>
                    <a:pt x="181" y="279"/>
                    <a:pt x="151" y="506"/>
                  </a:cubicBezTo>
                  <a:close/>
                </a:path>
              </a:pathLst>
            </a:custGeom>
            <a:solidFill>
              <a:srgbClr val="00CC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8497888" y="2134364"/>
              <a:ext cx="1103312" cy="1290637"/>
            </a:xfrm>
            <a:custGeom>
              <a:avLst/>
              <a:gdLst>
                <a:gd name="T0" fmla="*/ 2147483647 w 695"/>
                <a:gd name="T1" fmla="*/ 0 h 813"/>
                <a:gd name="T2" fmla="*/ 2147483647 w 695"/>
                <a:gd name="T3" fmla="*/ 2147483647 h 813"/>
                <a:gd name="T4" fmla="*/ 2147483647 w 695"/>
                <a:gd name="T5" fmla="*/ 2147483647 h 813"/>
                <a:gd name="T6" fmla="*/ 2147483647 w 695"/>
                <a:gd name="T7" fmla="*/ 2147483647 h 813"/>
                <a:gd name="T8" fmla="*/ 2147483647 w 695"/>
                <a:gd name="T9" fmla="*/ 2147483647 h 813"/>
                <a:gd name="T10" fmla="*/ 2147483647 w 695"/>
                <a:gd name="T11" fmla="*/ 2147483647 h 813"/>
                <a:gd name="T12" fmla="*/ 2147483647 w 695"/>
                <a:gd name="T13" fmla="*/ 2147483647 h 813"/>
                <a:gd name="T14" fmla="*/ 2147483647 w 695"/>
                <a:gd name="T15" fmla="*/ 2147483647 h 813"/>
                <a:gd name="T16" fmla="*/ 2147483647 w 695"/>
                <a:gd name="T17" fmla="*/ 2147483647 h 813"/>
                <a:gd name="T18" fmla="*/ 2147483647 w 695"/>
                <a:gd name="T19" fmla="*/ 2147483647 h 813"/>
                <a:gd name="T20" fmla="*/ 2147483647 w 695"/>
                <a:gd name="T21" fmla="*/ 2147483647 h 813"/>
                <a:gd name="T22" fmla="*/ 2147483647 w 695"/>
                <a:gd name="T23" fmla="*/ 2147483647 h 813"/>
                <a:gd name="T24" fmla="*/ 2147483647 w 695"/>
                <a:gd name="T25" fmla="*/ 2147483647 h 813"/>
                <a:gd name="T26" fmla="*/ 2147483647 w 695"/>
                <a:gd name="T27" fmla="*/ 0 h 8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95"/>
                <a:gd name="T43" fmla="*/ 0 h 813"/>
                <a:gd name="T44" fmla="*/ 695 w 695"/>
                <a:gd name="T45" fmla="*/ 813 h 8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95" h="813">
                  <a:moveTo>
                    <a:pt x="149" y="0"/>
                  </a:moveTo>
                  <a:cubicBezTo>
                    <a:pt x="311" y="5"/>
                    <a:pt x="402" y="8"/>
                    <a:pt x="542" y="25"/>
                  </a:cubicBezTo>
                  <a:cubicBezTo>
                    <a:pt x="573" y="36"/>
                    <a:pt x="580" y="57"/>
                    <a:pt x="608" y="75"/>
                  </a:cubicBezTo>
                  <a:cubicBezTo>
                    <a:pt x="621" y="114"/>
                    <a:pt x="627" y="158"/>
                    <a:pt x="650" y="192"/>
                  </a:cubicBezTo>
                  <a:cubicBezTo>
                    <a:pt x="695" y="334"/>
                    <a:pt x="681" y="278"/>
                    <a:pt x="650" y="601"/>
                  </a:cubicBezTo>
                  <a:cubicBezTo>
                    <a:pt x="644" y="660"/>
                    <a:pt x="621" y="644"/>
                    <a:pt x="592" y="660"/>
                  </a:cubicBezTo>
                  <a:cubicBezTo>
                    <a:pt x="575" y="670"/>
                    <a:pt x="542" y="693"/>
                    <a:pt x="542" y="693"/>
                  </a:cubicBezTo>
                  <a:cubicBezTo>
                    <a:pt x="534" y="778"/>
                    <a:pt x="551" y="788"/>
                    <a:pt x="483" y="810"/>
                  </a:cubicBezTo>
                  <a:cubicBezTo>
                    <a:pt x="367" y="806"/>
                    <a:pt x="233" y="813"/>
                    <a:pt x="116" y="785"/>
                  </a:cubicBezTo>
                  <a:cubicBezTo>
                    <a:pt x="86" y="765"/>
                    <a:pt x="87" y="746"/>
                    <a:pt x="57" y="727"/>
                  </a:cubicBezTo>
                  <a:cubicBezTo>
                    <a:pt x="19" y="669"/>
                    <a:pt x="30" y="696"/>
                    <a:pt x="16" y="651"/>
                  </a:cubicBezTo>
                  <a:cubicBezTo>
                    <a:pt x="23" y="535"/>
                    <a:pt x="10" y="415"/>
                    <a:pt x="41" y="301"/>
                  </a:cubicBezTo>
                  <a:cubicBezTo>
                    <a:pt x="48" y="149"/>
                    <a:pt x="0" y="101"/>
                    <a:pt x="124" y="84"/>
                  </a:cubicBezTo>
                  <a:cubicBezTo>
                    <a:pt x="131" y="73"/>
                    <a:pt x="177" y="0"/>
                    <a:pt x="149" y="0"/>
                  </a:cubicBezTo>
                  <a:close/>
                </a:path>
              </a:pathLst>
            </a:custGeom>
            <a:solidFill>
              <a:srgbClr val="2D2DB9">
                <a:lumMod val="60000"/>
                <a:lumOff val="40000"/>
              </a:srgbClr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8497888" y="3586036"/>
              <a:ext cx="144462" cy="148861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8785225" y="3746109"/>
              <a:ext cx="144463" cy="153724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9093994" y="3898033"/>
              <a:ext cx="144462" cy="143764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8523288" y="2375664"/>
              <a:ext cx="1006475" cy="738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天气预报：</a:t>
              </a:r>
              <a:endPara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明天下刀子，请预备铁锅！</a:t>
              </a:r>
              <a:endPara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6178683" y="1664835"/>
            <a:ext cx="29691" cy="4465637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488361" y="5247906"/>
            <a:ext cx="34277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气象站（甲方）提供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的部分</a:t>
            </a:r>
            <a:endParaRPr lang="zh-CN" altLang="en-US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7327907" y="5242532"/>
            <a:ext cx="36315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我们（乙方）实现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的部分</a:t>
            </a:r>
            <a:endParaRPr lang="zh-CN" altLang="en-US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23"/>
          <p:cNvSpPr/>
          <p:nvPr/>
        </p:nvSpPr>
        <p:spPr bwMode="auto">
          <a:xfrm>
            <a:off x="4765675" y="2767880"/>
            <a:ext cx="1225550" cy="373063"/>
          </a:xfrm>
          <a:custGeom>
            <a:avLst/>
            <a:gdLst>
              <a:gd name="T0" fmla="*/ 2147483647 w 772"/>
              <a:gd name="T1" fmla="*/ 2147483647 h 235"/>
              <a:gd name="T2" fmla="*/ 2147483647 w 772"/>
              <a:gd name="T3" fmla="*/ 2147483647 h 235"/>
              <a:gd name="T4" fmla="*/ 0 w 772"/>
              <a:gd name="T5" fmla="*/ 2147483647 h 235"/>
              <a:gd name="T6" fmla="*/ 0 60000 65536"/>
              <a:gd name="T7" fmla="*/ 0 60000 65536"/>
              <a:gd name="T8" fmla="*/ 0 60000 65536"/>
              <a:gd name="T9" fmla="*/ 0 w 772"/>
              <a:gd name="T10" fmla="*/ 0 h 235"/>
              <a:gd name="T11" fmla="*/ 772 w 772"/>
              <a:gd name="T12" fmla="*/ 235 h 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2" h="235">
                <a:moveTo>
                  <a:pt x="772" y="189"/>
                </a:moveTo>
                <a:cubicBezTo>
                  <a:pt x="587" y="94"/>
                  <a:pt x="402" y="0"/>
                  <a:pt x="273" y="8"/>
                </a:cubicBezTo>
                <a:cubicBezTo>
                  <a:pt x="144" y="16"/>
                  <a:pt x="46" y="197"/>
                  <a:pt x="0" y="235"/>
                </a:cubicBezTo>
              </a:path>
            </a:pathLst>
          </a:custGeom>
          <a:noFill/>
          <a:ln w="57150">
            <a:solidFill>
              <a:srgbClr val="0000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24"/>
          <p:cNvSpPr/>
          <p:nvPr/>
        </p:nvSpPr>
        <p:spPr bwMode="auto">
          <a:xfrm>
            <a:off x="6472238" y="2689629"/>
            <a:ext cx="1224433" cy="455613"/>
          </a:xfrm>
          <a:custGeom>
            <a:avLst/>
            <a:gdLst>
              <a:gd name="T0" fmla="*/ 0 w 907"/>
              <a:gd name="T1" fmla="*/ 2147483647 h 287"/>
              <a:gd name="T2" fmla="*/ 2147483647 w 907"/>
              <a:gd name="T3" fmla="*/ 2147483647 h 287"/>
              <a:gd name="T4" fmla="*/ 2147483647 w 907"/>
              <a:gd name="T5" fmla="*/ 2147483647 h 287"/>
              <a:gd name="T6" fmla="*/ 0 60000 65536"/>
              <a:gd name="T7" fmla="*/ 0 60000 65536"/>
              <a:gd name="T8" fmla="*/ 0 60000 65536"/>
              <a:gd name="T9" fmla="*/ 0 w 907"/>
              <a:gd name="T10" fmla="*/ 0 h 287"/>
              <a:gd name="T11" fmla="*/ 907 w 907"/>
              <a:gd name="T12" fmla="*/ 287 h 2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7" h="287">
                <a:moveTo>
                  <a:pt x="0" y="287"/>
                </a:moveTo>
                <a:cubicBezTo>
                  <a:pt x="83" y="158"/>
                  <a:pt x="167" y="30"/>
                  <a:pt x="318" y="15"/>
                </a:cubicBezTo>
                <a:cubicBezTo>
                  <a:pt x="469" y="0"/>
                  <a:pt x="688" y="98"/>
                  <a:pt x="907" y="196"/>
                </a:cubicBezTo>
              </a:path>
            </a:pathLst>
          </a:custGeom>
          <a:noFill/>
          <a:ln w="57150">
            <a:solidFill>
              <a:srgbClr val="0000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506788" y="2250125"/>
            <a:ext cx="24921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获取数据（已经实现）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557170" y="2246606"/>
            <a:ext cx="11395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界面展示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5129510" y="3079030"/>
            <a:ext cx="1922165" cy="1574800"/>
          </a:xfrm>
          <a:prstGeom prst="ellipse">
            <a:avLst/>
          </a:prstGeom>
          <a:solidFill>
            <a:srgbClr val="00CC99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WeatherData</a:t>
            </a:r>
            <a:endParaRPr kumimoji="1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endParaRPr kumimoji="1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465941" y="4016876"/>
            <a:ext cx="1788775" cy="584775"/>
          </a:xfrm>
          <a:prstGeom prst="rect">
            <a:avLst/>
          </a:prstGeom>
          <a:solidFill>
            <a:srgbClr val="7878DE">
              <a:alpha val="90000"/>
            </a:srgb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当前气象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CurrentDisplay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465941" y="3273976"/>
            <a:ext cx="1792609" cy="584775"/>
          </a:xfrm>
          <a:prstGeom prst="rect">
            <a:avLst/>
          </a:prstGeom>
          <a:solidFill>
            <a:srgbClr val="7878DE">
              <a:alpha val="90000"/>
            </a:srgb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气象统计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StatisticsDisplay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465941" y="2531077"/>
            <a:ext cx="1792609" cy="584775"/>
          </a:xfrm>
          <a:prstGeom prst="rect">
            <a:avLst/>
          </a:prstGeom>
          <a:solidFill>
            <a:srgbClr val="7878DE">
              <a:alpha val="90000"/>
            </a:srgb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天气预报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ForecastDisplay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96671" y="4152904"/>
            <a:ext cx="40065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预报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986011" y="4284738"/>
            <a:ext cx="4150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301405" y="4417691"/>
            <a:ext cx="38904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22" grpId="0" animBg="1"/>
      <p:bldP spid="23" grpId="0"/>
      <p:bldP spid="24" grpId="0"/>
      <p:bldP spid="25" grpId="0" animBg="1"/>
      <p:bldP spid="26" grpId="0" animBg="1"/>
      <p:bldP spid="27" grpId="0"/>
      <p:bldP spid="28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需求分析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已提供的 </a:t>
            </a:r>
            <a:r>
              <a:rPr lang="en-US" altLang="zh-CN" dirty="0" err="1" smtClean="0"/>
              <a:t>WeatherData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740400" y="1984375"/>
            <a:ext cx="5756275" cy="3455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kern="0" dirty="0" smtClean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endParaRPr kumimoji="1" lang="en-US" altLang="zh-CN" sz="2000" kern="0" dirty="0" smtClean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kern="0" dirty="0" smtClean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kern="0" dirty="0" smtClean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1" lang="zh-CN" altLang="en-US" sz="2000" kern="0" dirty="0" smtClean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当气象测量数据改变时</a:t>
            </a:r>
            <a:r>
              <a:rPr kumimoji="1" lang="en-US" altLang="zh-CN" sz="2000" kern="0" dirty="0" smtClean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000" kern="0" dirty="0" smtClean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调用该方法</a:t>
            </a:r>
            <a:endParaRPr kumimoji="1" lang="zh-CN" altLang="en-US" sz="2000" kern="0" dirty="0" smtClean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kern="0" dirty="0" smtClean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1" lang="en-US" altLang="zh-CN" sz="2000" kern="0" dirty="0" smtClean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kumimoji="1" lang="en-US" altLang="zh-CN" sz="2000" kern="0" dirty="0" smtClean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void </a:t>
            </a:r>
            <a:r>
              <a:rPr kumimoji="1" lang="en-US" altLang="zh-CN" sz="2000" kern="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measurementsChanged</a:t>
            </a:r>
            <a:r>
              <a:rPr kumimoji="1" lang="en-US" altLang="zh-CN" sz="20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  <a:endParaRPr kumimoji="1" lang="en-US" altLang="zh-CN" sz="2000" kern="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kern="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en-US" altLang="zh-CN" sz="2000" kern="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kumimoji="1" lang="zh-CN" altLang="en-US" sz="2000" kern="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在此编写你的代码</a:t>
            </a:r>
            <a:endParaRPr kumimoji="1" lang="zh-CN" altLang="en-US" sz="2000" kern="0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000" kern="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kumimoji="1" lang="en-US" altLang="zh-CN" sz="2000" kern="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4876800" y="4112419"/>
            <a:ext cx="863600" cy="358775"/>
          </a:xfrm>
          <a:custGeom>
            <a:avLst/>
            <a:gdLst>
              <a:gd name="T0" fmla="*/ 0 w 544"/>
              <a:gd name="T1" fmla="*/ 2147483647 h 725"/>
              <a:gd name="T2" fmla="*/ 2147483647 w 544"/>
              <a:gd name="T3" fmla="*/ 2147483647 h 725"/>
              <a:gd name="T4" fmla="*/ 2147483647 w 544"/>
              <a:gd name="T5" fmla="*/ 0 h 725"/>
              <a:gd name="T6" fmla="*/ 0 60000 65536"/>
              <a:gd name="T7" fmla="*/ 0 60000 65536"/>
              <a:gd name="T8" fmla="*/ 0 60000 65536"/>
              <a:gd name="T9" fmla="*/ 0 w 544"/>
              <a:gd name="T10" fmla="*/ 0 h 725"/>
              <a:gd name="T11" fmla="*/ 544 w 544"/>
              <a:gd name="T12" fmla="*/ 725 h 7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725">
                <a:moveTo>
                  <a:pt x="0" y="725"/>
                </a:moveTo>
                <a:cubicBezTo>
                  <a:pt x="67" y="695"/>
                  <a:pt x="135" y="665"/>
                  <a:pt x="226" y="544"/>
                </a:cubicBezTo>
                <a:cubicBezTo>
                  <a:pt x="317" y="423"/>
                  <a:pt x="491" y="91"/>
                  <a:pt x="544" y="0"/>
                </a:cubicBezTo>
              </a:path>
            </a:pathLst>
          </a:custGeom>
          <a:noFill/>
          <a:ln w="57150">
            <a:solidFill>
              <a:srgbClr val="00000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23900" y="1982788"/>
            <a:ext cx="4292600" cy="3459163"/>
            <a:chOff x="933449" y="1982788"/>
            <a:chExt cx="4238625" cy="34591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933449" y="1982788"/>
              <a:ext cx="4238625" cy="3459163"/>
              <a:chOff x="340" y="1434"/>
              <a:chExt cx="2314" cy="2179"/>
            </a:xfrm>
          </p:grpSpPr>
          <p:sp>
            <p:nvSpPr>
              <p:cNvPr id="6" name="Rectangle 4"/>
              <p:cNvSpPr>
                <a:spLocks noChangeArrowheads="1"/>
              </p:cNvSpPr>
              <p:nvPr/>
            </p:nvSpPr>
            <p:spPr bwMode="auto">
              <a:xfrm>
                <a:off x="340" y="1434"/>
                <a:ext cx="2314" cy="3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kern="0" dirty="0" err="1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WeatherData</a:t>
                </a:r>
                <a:endParaRPr kumimoji="1" lang="en-US" altLang="zh-CN" sz="2400" b="1" kern="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340" y="2164"/>
                <a:ext cx="2314" cy="144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kern="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sz="2000" kern="0" dirty="0" err="1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getTemperature</a:t>
                </a:r>
                <a:r>
                  <a:rPr kumimoji="1" lang="en-US" altLang="zh-CN" sz="2000" kern="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():float</a:t>
                </a:r>
                <a:endParaRPr kumimoji="1" lang="en-US" altLang="zh-CN" sz="2000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kern="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sz="2000" kern="0" dirty="0" err="1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getHumidity</a:t>
                </a:r>
                <a:r>
                  <a:rPr kumimoji="1" lang="en-US" altLang="zh-CN" sz="2000" kern="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():float</a:t>
                </a:r>
                <a:endParaRPr kumimoji="1" lang="en-US" altLang="zh-CN" sz="2000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kern="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sz="2000" kern="0" dirty="0" err="1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getPressure</a:t>
                </a:r>
                <a:r>
                  <a:rPr kumimoji="1" lang="en-US" altLang="zh-CN" sz="2000" kern="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():float</a:t>
                </a:r>
                <a:endParaRPr kumimoji="1" lang="en-US" altLang="zh-CN" sz="2000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kern="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kumimoji="1" lang="en-US" altLang="zh-CN" sz="2000" kern="0" dirty="0" err="1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measurementsChanged</a:t>
                </a:r>
                <a:r>
                  <a:rPr kumimoji="1" lang="en-US" altLang="zh-CN" sz="2000" kern="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():void</a:t>
                </a:r>
                <a:endParaRPr kumimoji="1" lang="en-US" altLang="zh-CN" sz="2000" kern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000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kern="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//other methods</a:t>
                </a:r>
                <a:endParaRPr kumimoji="1" lang="en-US" altLang="zh-CN" sz="2000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933450" y="2559051"/>
              <a:ext cx="4238624" cy="58181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ags/tag1.xml><?xml version="1.0" encoding="utf-8"?>
<p:tagLst xmlns:p="http://schemas.openxmlformats.org/presentationml/2006/main">
  <p:tag name="commondata" val="eyJoZGlkIjoiOGFlODY0OWRhM2I1MTZkNDI2MjZmMDdiNTc4ZTFlNmQifQ=="/>
</p:tagLst>
</file>

<file path=ppt/theme/theme1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>
          <a:solidFill>
            <a:schemeClr val="tx1"/>
          </a:solidFill>
          <a:prstDash val="solid"/>
          <a:miter lim="800000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b="0" i="0" u="none" strike="noStrike" cap="none" normalizeH="0" baseline="0" smtClean="0">
            <a:ln>
              <a:noFill/>
            </a:ln>
            <a:solidFill>
              <a:srgbClr val="080808"/>
            </a:solidFill>
            <a:effectLst/>
            <a:latin typeface="Consolas" panose="020B0609020204030204" pitchFamily="49" charset="0"/>
          </a:defRPr>
        </a:defPPr>
      </a:lstStyle>
    </a:spDef>
    <a:lnDef>
      <a:spPr>
        <a:ln w="12700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>
          <a:solidFill>
            <a:schemeClr val="tx1"/>
          </a:solidFill>
          <a:prstDash val="solid"/>
          <a:miter lim="800000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b="0" i="0" u="none" strike="noStrike" cap="none" normalizeH="0" baseline="0" smtClean="0">
            <a:ln>
              <a:noFill/>
            </a:ln>
            <a:solidFill>
              <a:srgbClr val="080808"/>
            </a:solidFill>
            <a:effectLst/>
            <a:latin typeface="Consolas" panose="020B0609020204030204" pitchFamily="49" charset="0"/>
          </a:defRPr>
        </a:defPPr>
      </a:lstStyle>
    </a:spDef>
    <a:lnDef>
      <a:spPr>
        <a:ln w="12700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>
          <a:solidFill>
            <a:schemeClr val="tx1"/>
          </a:solidFill>
          <a:prstDash val="solid"/>
          <a:miter lim="800000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b="0" i="0" u="none" strike="noStrike" cap="none" normalizeH="0" baseline="0" smtClean="0">
            <a:ln>
              <a:noFill/>
            </a:ln>
            <a:solidFill>
              <a:srgbClr val="080808"/>
            </a:solidFill>
            <a:effectLst/>
            <a:latin typeface="Consolas" panose="020B0609020204030204" pitchFamily="49" charset="0"/>
          </a:defRPr>
        </a:defPPr>
      </a:lstStyle>
    </a:spDef>
    <a:lnDef>
      <a:spPr>
        <a:ln w="12700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>
          <a:solidFill>
            <a:srgbClr val="0000FF"/>
          </a:solidFill>
          <a:prstDash val="dash"/>
          <a:miter lim="800000"/>
        </a:ln>
      </a:spPr>
      <a:bodyPr vert="horz" wrap="square" lIns="91440" tIns="45720" rIns="91440" bIns="45720" numCol="1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b="0" i="0" u="none" strike="noStrike" cap="none" normalizeH="0" baseline="0" smtClean="0">
            <a:ln>
              <a:noFill/>
            </a:ln>
            <a:solidFill>
              <a:srgbClr val="080808"/>
            </a:solidFill>
            <a:effectLst/>
            <a:latin typeface="Consolas" panose="020B0609020204030204" pitchFamily="49" charset="0"/>
          </a:defRPr>
        </a:defPPr>
      </a:lstStyle>
    </a:spDef>
    <a:lnDef>
      <a:spPr>
        <a:ln w="12700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15096</Words>
  <Application>WPS 演示</Application>
  <PresentationFormat>宽屏</PresentationFormat>
  <Paragraphs>836</Paragraphs>
  <Slides>47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Arial</vt:lpstr>
      <vt:lpstr>宋体</vt:lpstr>
      <vt:lpstr>Wingdings</vt:lpstr>
      <vt:lpstr>Consolas</vt:lpstr>
      <vt:lpstr>微软雅黑</vt:lpstr>
      <vt:lpstr>Tahoma</vt:lpstr>
      <vt:lpstr>Times New Roman</vt:lpstr>
      <vt:lpstr>Arial Unicode MS</vt:lpstr>
      <vt:lpstr>Calibri</vt:lpstr>
      <vt:lpstr>3_默认设计模板</vt:lpstr>
      <vt:lpstr>4_默认设计模板</vt:lpstr>
      <vt:lpstr>5_默认设计模板</vt:lpstr>
      <vt:lpstr>6_默认设计模板</vt:lpstr>
      <vt:lpstr>Lec09：观察者模式 Observer Pattern</vt:lpstr>
      <vt:lpstr>问题提出</vt:lpstr>
      <vt:lpstr>本讲内容</vt:lpstr>
      <vt:lpstr>1. 气象站信息发布系统设计 Weather Station Information Publish System Design</vt:lpstr>
      <vt:lpstr>1.1 气象站信息发布系统需求描述</vt:lpstr>
      <vt:lpstr>1.2 需求分析-甲方提供的内容</vt:lpstr>
      <vt:lpstr>1.2 需求分析-乙方的工作及要求</vt:lpstr>
      <vt:lpstr>1.2 需求分析-气象发布系统的业务示意图</vt:lpstr>
      <vt:lpstr>1.2 需求分析-已提供的 WeatherData类</vt:lpstr>
      <vt:lpstr>1.3 系统设计-初步设计方案</vt:lpstr>
      <vt:lpstr>1.3 系统设计-初步设计方案讨论</vt:lpstr>
      <vt:lpstr>1.4 重构初步设计方案-公告板形成层次类</vt:lpstr>
      <vt:lpstr>1.4 重构初步设计方案-信息源形成层次类</vt:lpstr>
      <vt:lpstr>PowerPoint 演示文稿</vt:lpstr>
      <vt:lpstr>1.4 重构初步设计方案-关联讨论</vt:lpstr>
      <vt:lpstr>1.5 重构后的方案-判断是否满足甲方要求</vt:lpstr>
      <vt:lpstr>1.6 重构后的方案-示意代码</vt:lpstr>
      <vt:lpstr>1.6 重构后的方案-示意代码</vt:lpstr>
      <vt:lpstr>1.6 重构后的方案-示意代码</vt:lpstr>
      <vt:lpstr>1.6 重构后的方案-示意代码</vt:lpstr>
      <vt:lpstr>1.6 重构后的方案-示意代码</vt:lpstr>
      <vt:lpstr>2. 观察者模式的理论 Theory of the Observer Pattern</vt:lpstr>
      <vt:lpstr>2.1 观察者模式的定义</vt:lpstr>
      <vt:lpstr>2.1 观察者模式的定义</vt:lpstr>
      <vt:lpstr>2.2 观察者模式的典型类图</vt:lpstr>
      <vt:lpstr>PowerPoint 演示文稿</vt:lpstr>
      <vt:lpstr>2.3 参考实现代码</vt:lpstr>
      <vt:lpstr>PowerPoint 演示文稿</vt:lpstr>
      <vt:lpstr>PowerPoint 演示文稿</vt:lpstr>
      <vt:lpstr>2.4 观察者模式的三种策略-推模式</vt:lpstr>
      <vt:lpstr>2.4 观察者模式的三种策略-拉模式</vt:lpstr>
      <vt:lpstr>2.4 观察者模式的三种策略-既推又拉模式 </vt:lpstr>
      <vt:lpstr>2.5 观察者模式的优缺点</vt:lpstr>
      <vt:lpstr>2.6 Java对观察者模式的支持</vt:lpstr>
      <vt:lpstr>3. 课堂练习 Classroom exercises</vt:lpstr>
      <vt:lpstr>3.1 需求描述</vt:lpstr>
      <vt:lpstr>3.2 系统设计</vt:lpstr>
      <vt:lpstr>3.3 代码实现</vt:lpstr>
      <vt:lpstr>3.3 代码实现</vt:lpstr>
      <vt:lpstr>3.3 代码实现</vt:lpstr>
      <vt:lpstr>3.3 代码实现</vt:lpstr>
      <vt:lpstr>4.  观察者模式在开发中的典型应用 Typical Applications of Observer Pattern in Development</vt:lpstr>
      <vt:lpstr>4.1 前端开发中Vue框架的数据双向绑定</vt:lpstr>
      <vt:lpstr>4.2 MQTT</vt:lpstr>
      <vt:lpstr>4.3 Message Queue </vt:lpstr>
      <vt:lpstr>4.4 MVC架构</vt:lpstr>
      <vt:lpstr>Thanks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光追</cp:lastModifiedBy>
  <cp:revision>1694</cp:revision>
  <dcterms:created xsi:type="dcterms:W3CDTF">2023-09-02T02:41:00Z</dcterms:created>
  <dcterms:modified xsi:type="dcterms:W3CDTF">2023-11-24T06:50:10Z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CA39B277F78F40C292981802BFA368EF_12</vt:lpwstr>
  </property>
  <property fmtid="{D5CDD505-2E9C-101B-9397-08002B2CF9AE}" pid="3" name="KSOProductBuildVer">
    <vt:lpwstr>2052-12.1.0.15712</vt:lpwstr>
  </property>
</Properties>
</file>