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50"/>
  </p:notesMasterIdLst>
  <p:handoutMasterIdLst>
    <p:handoutMasterId r:id="rId51"/>
  </p:handoutMasterIdLst>
  <p:sldIdLst>
    <p:sldId id="401" r:id="rId2"/>
    <p:sldId id="1155" r:id="rId3"/>
    <p:sldId id="1073" r:id="rId4"/>
    <p:sldId id="1074" r:id="rId5"/>
    <p:sldId id="1075" r:id="rId6"/>
    <p:sldId id="1045" r:id="rId7"/>
    <p:sldId id="1083" r:id="rId8"/>
    <p:sldId id="1098" r:id="rId9"/>
    <p:sldId id="1130" r:id="rId10"/>
    <p:sldId id="1131" r:id="rId11"/>
    <p:sldId id="1132" r:id="rId12"/>
    <p:sldId id="1133" r:id="rId13"/>
    <p:sldId id="1134" r:id="rId14"/>
    <p:sldId id="1146" r:id="rId15"/>
    <p:sldId id="1147" r:id="rId16"/>
    <p:sldId id="1148" r:id="rId17"/>
    <p:sldId id="1149" r:id="rId18"/>
    <p:sldId id="1150" r:id="rId19"/>
    <p:sldId id="1151" r:id="rId20"/>
    <p:sldId id="1152" r:id="rId21"/>
    <p:sldId id="1154" r:id="rId22"/>
    <p:sldId id="1100" r:id="rId23"/>
    <p:sldId id="1101" r:id="rId24"/>
    <p:sldId id="1091" r:id="rId25"/>
    <p:sldId id="1092" r:id="rId26"/>
    <p:sldId id="1093" r:id="rId27"/>
    <p:sldId id="1094" r:id="rId28"/>
    <p:sldId id="1095" r:id="rId29"/>
    <p:sldId id="1103" r:id="rId30"/>
    <p:sldId id="1117" r:id="rId31"/>
    <p:sldId id="1105" r:id="rId32"/>
    <p:sldId id="1108" r:id="rId33"/>
    <p:sldId id="1127" r:id="rId34"/>
    <p:sldId id="1111" r:id="rId35"/>
    <p:sldId id="1112" r:id="rId36"/>
    <p:sldId id="1113" r:id="rId37"/>
    <p:sldId id="1114" r:id="rId38"/>
    <p:sldId id="1107" r:id="rId39"/>
    <p:sldId id="1126" r:id="rId40"/>
    <p:sldId id="1118" r:id="rId41"/>
    <p:sldId id="1119" r:id="rId42"/>
    <p:sldId id="1110" r:id="rId43"/>
    <p:sldId id="1109" r:id="rId44"/>
    <p:sldId id="1106" r:id="rId45"/>
    <p:sldId id="1128" r:id="rId46"/>
    <p:sldId id="1044" r:id="rId47"/>
    <p:sldId id="1129" r:id="rId48"/>
    <p:sldId id="371"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93" userDrawn="1">
          <p15:clr>
            <a:srgbClr val="A4A3A4"/>
          </p15:clr>
        </p15:guide>
        <p15:guide id="3" pos="7287" userDrawn="1">
          <p15:clr>
            <a:srgbClr val="A4A3A4"/>
          </p15:clr>
        </p15:guide>
        <p15:guide id="4" orient="horz" pos="102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767F9"/>
    <a:srgbClr val="006600"/>
    <a:srgbClr val="99DAFF"/>
    <a:srgbClr val="55D331"/>
    <a:srgbClr val="00FFFF"/>
    <a:srgbClr val="008000"/>
    <a:srgbClr val="70AD46"/>
    <a:srgbClr val="4473C5"/>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082" autoAdjust="0"/>
    <p:restoredTop sz="81315" autoAdjust="0"/>
  </p:normalViewPr>
  <p:slideViewPr>
    <p:cSldViewPr snapToGrid="0">
      <p:cViewPr varScale="1">
        <p:scale>
          <a:sx n="94" d="100"/>
          <a:sy n="94" d="100"/>
        </p:scale>
        <p:origin x="1284" y="90"/>
      </p:cViewPr>
      <p:guideLst>
        <p:guide pos="393"/>
        <p:guide pos="7287"/>
        <p:guide orient="horz" pos="1026"/>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9A446-243A-43C7-90A2-1410A770E4F0}" type="datetimeFigureOut">
              <a:rPr lang="zh-CN" altLang="en-US" smtClean="0"/>
              <a:t>2023/12/15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AB8588-4819-42C4-9922-57B49F8B8A0F}" type="slidenum">
              <a:rPr lang="zh-CN" altLang="en-US" smtClean="0"/>
              <a:t>‹#›</a:t>
            </a:fld>
            <a:endParaRPr lang="zh-CN" altLang="en-US"/>
          </a:p>
        </p:txBody>
      </p:sp>
    </p:spTree>
    <p:extLst>
      <p:ext uri="{BB962C8B-B14F-4D97-AF65-F5344CB8AC3E}">
        <p14:creationId xmlns:p14="http://schemas.microsoft.com/office/powerpoint/2010/main" val="2718002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AFA6D-01D6-463B-937B-CBE6810AE38A}" type="datetimeFigureOut">
              <a:rPr lang="zh-CN" altLang="en-US" smtClean="0"/>
              <a:t>2023/12/15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00D25-17B5-49CE-B12E-4C342D56BC8E}" type="slidenum">
              <a:rPr lang="zh-CN" altLang="en-US" smtClean="0"/>
              <a:t>‹#›</a:t>
            </a:fld>
            <a:endParaRPr lang="zh-CN" altLang="en-US"/>
          </a:p>
        </p:txBody>
      </p:sp>
    </p:spTree>
    <p:extLst>
      <p:ext uri="{BB962C8B-B14F-4D97-AF65-F5344CB8AC3E}">
        <p14:creationId xmlns:p14="http://schemas.microsoft.com/office/powerpoint/2010/main" val="3173717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B4500D25-17B5-49CE-B12E-4C342D56BC8E}" type="slidenum">
              <a:rPr lang="zh-CN" altLang="en-US" smtClean="0"/>
              <a:t>1</a:t>
            </a:fld>
            <a:endParaRPr lang="zh-CN" altLang="en-US"/>
          </a:p>
        </p:txBody>
      </p:sp>
    </p:spTree>
    <p:extLst>
      <p:ext uri="{BB962C8B-B14F-4D97-AF65-F5344CB8AC3E}">
        <p14:creationId xmlns:p14="http://schemas.microsoft.com/office/powerpoint/2010/main" val="3767815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olidFill>
                  <a:srgbClr val="0000FF"/>
                </a:solidFill>
              </a:rPr>
              <a:t>Direct: </a:t>
            </a:r>
            <a:r>
              <a:rPr lang="en-US" altLang="zh-CN" dirty="0" smtClean="0"/>
              <a:t>The message is routed to the queues whose binding key exactly matches the routing key of the message. For example, if the queue is bound to the exchange with the binding key </a:t>
            </a:r>
            <a:r>
              <a:rPr lang="en-US" altLang="zh-CN" dirty="0" err="1" smtClean="0"/>
              <a:t>pdfprocess</a:t>
            </a:r>
            <a:r>
              <a:rPr lang="en-US" altLang="zh-CN" dirty="0" smtClean="0"/>
              <a:t>, a message published to the exchange with a routing key </a:t>
            </a:r>
            <a:r>
              <a:rPr lang="en-US" altLang="zh-CN" dirty="0" err="1" smtClean="0"/>
              <a:t>pdfprocess</a:t>
            </a:r>
            <a:r>
              <a:rPr lang="en-US" altLang="zh-CN" dirty="0" smtClean="0"/>
              <a:t> is routed to that queue.</a:t>
            </a:r>
          </a:p>
          <a:p>
            <a:r>
              <a:rPr lang="en-US" altLang="zh-CN" dirty="0" err="1" smtClean="0">
                <a:solidFill>
                  <a:srgbClr val="0000FF"/>
                </a:solidFill>
              </a:rPr>
              <a:t>Fanout</a:t>
            </a:r>
            <a:r>
              <a:rPr lang="en-US" altLang="zh-CN" dirty="0" smtClean="0">
                <a:solidFill>
                  <a:srgbClr val="0000FF"/>
                </a:solidFill>
              </a:rPr>
              <a:t>: </a:t>
            </a:r>
            <a:r>
              <a:rPr lang="en-US" altLang="zh-CN" dirty="0" smtClean="0"/>
              <a:t>A </a:t>
            </a:r>
            <a:r>
              <a:rPr lang="en-US" altLang="zh-CN" dirty="0" err="1" smtClean="0"/>
              <a:t>fanout</a:t>
            </a:r>
            <a:r>
              <a:rPr lang="en-US" altLang="zh-CN" dirty="0" smtClean="0"/>
              <a:t> exchange routes messages to all of the queues bound to it.</a:t>
            </a:r>
          </a:p>
          <a:p>
            <a:r>
              <a:rPr lang="en-US" altLang="zh-CN" dirty="0" smtClean="0">
                <a:solidFill>
                  <a:srgbClr val="0000FF"/>
                </a:solidFill>
              </a:rPr>
              <a:t>Topic: </a:t>
            </a:r>
            <a:r>
              <a:rPr lang="en-US" altLang="zh-CN" dirty="0" smtClean="0"/>
              <a:t>The topic exchange does a wildcard match between the routing key and the routing pattern specified in the binding.</a:t>
            </a:r>
          </a:p>
          <a:p>
            <a:r>
              <a:rPr lang="en-US" altLang="zh-CN" dirty="0" smtClean="0"/>
              <a:t>Headers: Headers exchanges use the message header attributes for routing.</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4500D25-17B5-49CE-B12E-4C342D56BC8E}" type="slidenum">
              <a:rPr lang="zh-CN" altLang="en-US" smtClean="0"/>
              <a:t>44</a:t>
            </a:fld>
            <a:endParaRPr lang="zh-CN" altLang="en-US"/>
          </a:p>
        </p:txBody>
      </p:sp>
    </p:spTree>
    <p:extLst>
      <p:ext uri="{BB962C8B-B14F-4D97-AF65-F5344CB8AC3E}">
        <p14:creationId xmlns:p14="http://schemas.microsoft.com/office/powerpoint/2010/main" val="1362200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sz="4000"/>
            </a:lvl1p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0C8FAE6-6E3B-4C5A-8203-E4674750A7EF}" type="slidenum">
              <a:rPr lang="en-US" altLang="zh-CN"/>
              <a:pPr>
                <a:defRPr/>
              </a:pPr>
              <a:t>‹#›</a:t>
            </a:fld>
            <a:endParaRPr lang="en-US" altLang="zh-CN"/>
          </a:p>
        </p:txBody>
      </p:sp>
    </p:spTree>
    <p:extLst>
      <p:ext uri="{BB962C8B-B14F-4D97-AF65-F5344CB8AC3E}">
        <p14:creationId xmlns:p14="http://schemas.microsoft.com/office/powerpoint/2010/main" val="48097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4000"/>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00000"/>
              </a:lnSpc>
              <a:spcBef>
                <a:spcPts val="672"/>
              </a:spcBef>
              <a:defRPr sz="2800">
                <a:latin typeface="微软雅黑" panose="020B0503020204020204" pitchFamily="34" charset="-122"/>
                <a:ea typeface="微软雅黑" panose="020B0503020204020204" pitchFamily="34" charset="-122"/>
              </a:defRPr>
            </a:lvl1pPr>
            <a:lvl2pPr>
              <a:lnSpc>
                <a:spcPct val="100000"/>
              </a:lnSpc>
              <a:spcBef>
                <a:spcPts val="672"/>
              </a:spcBef>
              <a:defRPr sz="2400">
                <a:latin typeface="微软雅黑" panose="020B0503020204020204" pitchFamily="34" charset="-122"/>
                <a:ea typeface="微软雅黑" panose="020B0503020204020204" pitchFamily="34" charset="-122"/>
              </a:defRPr>
            </a:lvl2pPr>
            <a:lvl3pPr>
              <a:lnSpc>
                <a:spcPct val="100000"/>
              </a:lnSpc>
              <a:spcBef>
                <a:spcPts val="672"/>
              </a:spcBef>
              <a:defRPr sz="2000">
                <a:latin typeface="微软雅黑" panose="020B0503020204020204" pitchFamily="34" charset="-122"/>
                <a:ea typeface="微软雅黑" panose="020B0503020204020204" pitchFamily="34" charset="-122"/>
              </a:defRPr>
            </a:lvl3pPr>
            <a:lvl4pPr>
              <a:lnSpc>
                <a:spcPct val="100000"/>
              </a:lnSpc>
              <a:spcBef>
                <a:spcPts val="672"/>
              </a:spcBef>
              <a:defRPr sz="2000"/>
            </a:lvl4pPr>
            <a:lvl5pPr>
              <a:lnSpc>
                <a:spcPct val="100000"/>
              </a:lnSpc>
              <a:spcBef>
                <a:spcPts val="672"/>
              </a:spcBef>
              <a:defRPr sz="20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C4ABC20-E01C-4198-82B4-CFC3C5E5FFBE}" type="slidenum">
              <a:rPr lang="en-US" altLang="zh-CN"/>
              <a:pPr>
                <a:defRPr/>
              </a:pPr>
              <a:t>‹#›</a:t>
            </a:fld>
            <a:endParaRPr lang="en-US" altLang="zh-CN"/>
          </a:p>
        </p:txBody>
      </p:sp>
    </p:spTree>
    <p:extLst>
      <p:ext uri="{BB962C8B-B14F-4D97-AF65-F5344CB8AC3E}">
        <p14:creationId xmlns:p14="http://schemas.microsoft.com/office/powerpoint/2010/main" val="16613841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Arial" charset="0"/>
              </a:defRPr>
            </a:lvl1pPr>
          </a:lstStyle>
          <a:p>
            <a:pPr fontAlgn="base">
              <a:spcBef>
                <a:spcPct val="0"/>
              </a:spcBef>
              <a:spcAft>
                <a:spcPct val="0"/>
              </a:spcAft>
              <a:defRPr/>
            </a:pPr>
            <a:endParaRPr lang="en-US" altLang="zh-CN"/>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defRPr>
            </a:lvl1pPr>
          </a:lstStyle>
          <a:p>
            <a:pPr fontAlgn="base">
              <a:spcBef>
                <a:spcPct val="0"/>
              </a:spcBef>
              <a:spcAft>
                <a:spcPct val="0"/>
              </a:spcAft>
              <a:defRPr/>
            </a:pPr>
            <a:fld id="{7CE16752-73A1-4AB0-A37B-FBC520AAAADC}" type="slidenum">
              <a:rPr lang="en-US" altLang="zh-CN"/>
              <a:pPr fontAlgn="base">
                <a:spcBef>
                  <a:spcPct val="0"/>
                </a:spcBef>
                <a:spcAft>
                  <a:spcPct val="0"/>
                </a:spcAft>
                <a:defRPr/>
              </a:pPr>
              <a:t>‹#›</a:t>
            </a:fld>
            <a:endParaRPr lang="en-US" altLang="zh-CN"/>
          </a:p>
        </p:txBody>
      </p:sp>
    </p:spTree>
    <p:extLst>
      <p:ext uri="{BB962C8B-B14F-4D97-AF65-F5344CB8AC3E}">
        <p14:creationId xmlns:p14="http://schemas.microsoft.com/office/powerpoint/2010/main" val="545919483"/>
      </p:ext>
    </p:extLst>
  </p:cSld>
  <p:clrMap bg1="lt1" tx1="dk1" bg2="lt2" tx2="dk2" accent1="accent1" accent2="accent2" accent3="accent3" accent4="accent4" accent5="accent5" accent6="accent6" hlink="hlink" folHlink="folHlink"/>
  <p:sldLayoutIdLst>
    <p:sldLayoutId id="2147483687" r:id="rId1"/>
    <p:sldLayoutId id="2147483688"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4000">
          <a:solidFill>
            <a:srgbClr val="0000FF"/>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lnSpc>
          <a:spcPct val="120000"/>
        </a:lnSpc>
        <a:spcBef>
          <a:spcPts val="672"/>
        </a:spcBef>
        <a:spcAft>
          <a:spcPct val="0"/>
        </a:spcAft>
        <a:buChar char="•"/>
        <a:defRPr sz="28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ts val="672"/>
        </a:spcBef>
        <a:spcAft>
          <a:spcPct val="0"/>
        </a:spcAft>
        <a:buChar char="–"/>
        <a:defRPr sz="24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ts val="672"/>
        </a:spcBef>
        <a:spcAft>
          <a:spcPct val="0"/>
        </a:spcAft>
        <a:buChar char="•"/>
        <a:defRPr sz="20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ts val="672"/>
        </a:spcBef>
        <a:spcAft>
          <a:spcPct val="0"/>
        </a:spcAft>
        <a:buChar char="–"/>
        <a:defRPr sz="1800">
          <a:solidFill>
            <a:schemeClr val="tx1"/>
          </a:solidFill>
          <a:latin typeface="+mn-lt"/>
          <a:ea typeface="+mn-ea"/>
        </a:defRPr>
      </a:lvl4pPr>
      <a:lvl5pPr marL="2057400" indent="-228600" algn="l" rtl="0" eaLnBrk="0" fontAlgn="base" hangingPunct="0">
        <a:lnSpc>
          <a:spcPct val="120000"/>
        </a:lnSpc>
        <a:spcBef>
          <a:spcPts val="672"/>
        </a:spcBef>
        <a:spcAft>
          <a:spcPct val="0"/>
        </a:spcAft>
        <a:buChar char="»"/>
        <a:defRPr sz="18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1570506"/>
            <a:ext cx="10363200" cy="1470025"/>
          </a:xfrm>
        </p:spPr>
        <p:txBody>
          <a:bodyPr/>
          <a:lstStyle/>
          <a:p>
            <a:r>
              <a:rPr lang="en-US" altLang="zh-CN" sz="4000" b="1" dirty="0" smtClean="0"/>
              <a:t>Lec14</a:t>
            </a:r>
            <a:r>
              <a:rPr lang="zh-CN" altLang="en-US" sz="4000" b="1" dirty="0" smtClean="0"/>
              <a:t>：事件驱动架构</a:t>
            </a:r>
            <a:r>
              <a:rPr lang="en-US" altLang="zh-CN" sz="4000" b="1" dirty="0" smtClean="0"/>
              <a:t/>
            </a:r>
            <a:br>
              <a:rPr lang="en-US" altLang="zh-CN" sz="4000" b="1" dirty="0" smtClean="0"/>
            </a:br>
            <a:r>
              <a:rPr lang="en-US" altLang="zh-CN" sz="3200" dirty="0"/>
              <a:t>Event-Driven Architecture</a:t>
            </a:r>
            <a:endParaRPr lang="zh-CN" altLang="en-US" sz="2800" dirty="0"/>
          </a:p>
        </p:txBody>
      </p:sp>
      <p:sp>
        <p:nvSpPr>
          <p:cNvPr id="3" name="副标题 2"/>
          <p:cNvSpPr>
            <a:spLocks noGrp="1"/>
          </p:cNvSpPr>
          <p:nvPr>
            <p:ph type="subTitle" idx="1"/>
          </p:nvPr>
        </p:nvSpPr>
        <p:spPr>
          <a:xfrm>
            <a:off x="1828800" y="3463366"/>
            <a:ext cx="8534400" cy="1796612"/>
          </a:xfrm>
        </p:spPr>
        <p:txBody>
          <a:bodyPr>
            <a:normAutofit fontScale="92500" lnSpcReduction="20000"/>
          </a:bodyPr>
          <a:lstStyle/>
          <a:p>
            <a:pPr algn="l"/>
            <a:r>
              <a:rPr lang="zh-CN" altLang="en-US" sz="2400" dirty="0"/>
              <a:t>课程编号</a:t>
            </a:r>
            <a:r>
              <a:rPr lang="zh-CN" altLang="en-US" sz="2400" dirty="0" smtClean="0"/>
              <a:t>：</a:t>
            </a:r>
            <a:r>
              <a:rPr lang="en-US" altLang="zh-CN" sz="2400" dirty="0" smtClean="0"/>
              <a:t>SE33004</a:t>
            </a:r>
            <a:r>
              <a:rPr lang="zh-CN" altLang="en-US" sz="2400" dirty="0" smtClean="0"/>
              <a:t>（</a:t>
            </a:r>
            <a:r>
              <a:rPr lang="en-US" altLang="zh-CN" sz="2400" dirty="0" smtClean="0"/>
              <a:t>2020</a:t>
            </a:r>
            <a:r>
              <a:rPr lang="zh-CN" altLang="en-US" sz="2400" dirty="0" smtClean="0"/>
              <a:t>版培养计划）</a:t>
            </a:r>
            <a:endParaRPr lang="en-US" altLang="zh-CN" sz="2400" dirty="0"/>
          </a:p>
          <a:p>
            <a:pPr algn="l"/>
            <a:r>
              <a:rPr lang="zh-CN" altLang="en-US" sz="2400" dirty="0"/>
              <a:t>授课对象：</a:t>
            </a:r>
            <a:r>
              <a:rPr lang="en-US" altLang="zh-CN" sz="2400" dirty="0"/>
              <a:t>21</a:t>
            </a:r>
            <a:r>
              <a:rPr lang="zh-CN" altLang="en-US" sz="2400" dirty="0" smtClean="0"/>
              <a:t>级软件工程（</a:t>
            </a:r>
            <a:r>
              <a:rPr lang="en-US" altLang="zh-CN" sz="2400" dirty="0" smtClean="0"/>
              <a:t>04-06</a:t>
            </a:r>
            <a:r>
              <a:rPr lang="zh-CN" altLang="en-US" sz="2400" dirty="0" smtClean="0"/>
              <a:t>班）</a:t>
            </a:r>
            <a:endParaRPr lang="zh-CN" altLang="en-US" sz="2400" dirty="0"/>
          </a:p>
          <a:p>
            <a:pPr algn="l"/>
            <a:r>
              <a:rPr lang="zh-CN" altLang="en-US" sz="2400" dirty="0"/>
              <a:t>主讲教师：辛国栋</a:t>
            </a:r>
          </a:p>
          <a:p>
            <a:pPr algn="l"/>
            <a:r>
              <a:rPr lang="en-US" altLang="zh-CN" sz="2400" dirty="0"/>
              <a:t>Email</a:t>
            </a:r>
            <a:r>
              <a:rPr lang="zh-CN" altLang="en-US" sz="2400" dirty="0"/>
              <a:t>：</a:t>
            </a:r>
            <a:r>
              <a:rPr lang="en-US" altLang="zh-CN" sz="2400" dirty="0"/>
              <a:t>gdxin@hit.edu.cn</a:t>
            </a:r>
          </a:p>
          <a:p>
            <a:endParaRPr lang="zh-CN" altLang="en-US"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3964" y="3296295"/>
            <a:ext cx="2266950" cy="2381250"/>
          </a:xfrm>
          <a:prstGeom prst="rect">
            <a:avLst/>
          </a:prstGeom>
        </p:spPr>
      </p:pic>
    </p:spTree>
    <p:extLst>
      <p:ext uri="{BB962C8B-B14F-4D97-AF65-F5344CB8AC3E}">
        <p14:creationId xmlns:p14="http://schemas.microsoft.com/office/powerpoint/2010/main" val="2182148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事件驱动架构的典型应用</a:t>
            </a:r>
            <a:r>
              <a:rPr lang="en-US" altLang="zh-CN" dirty="0"/>
              <a:t>-IDE</a:t>
            </a:r>
            <a:r>
              <a:rPr lang="zh-CN" altLang="en-US" dirty="0"/>
              <a:t>的断点调试</a:t>
            </a:r>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10</a:t>
            </a:fld>
            <a:endParaRPr lang="en-US" altLang="zh-CN"/>
          </a:p>
        </p:txBody>
      </p:sp>
      <p:sp>
        <p:nvSpPr>
          <p:cNvPr id="5" name="Rectangle 16"/>
          <p:cNvSpPr>
            <a:spLocks noChangeArrowheads="1"/>
          </p:cNvSpPr>
          <p:nvPr/>
        </p:nvSpPr>
        <p:spPr bwMode="auto">
          <a:xfrm>
            <a:off x="711199" y="1619251"/>
            <a:ext cx="1063981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a:lnSpc>
                <a:spcPct val="90000"/>
              </a:lnSpc>
              <a:spcBef>
                <a:spcPct val="20000"/>
              </a:spcBef>
              <a:buClr>
                <a:schemeClr val="hlink"/>
              </a:buClr>
              <a:buFont typeface="Wingdings" panose="05000000000000000000" pitchFamily="2" charset="2"/>
              <a:buNone/>
            </a:pPr>
            <a:r>
              <a:rPr lang="zh-CN" altLang="zh-CN" sz="2400" dirty="0" smtClean="0">
                <a:latin typeface="微软雅黑" panose="020B0503020204020204" pitchFamily="34" charset="-122"/>
                <a:ea typeface="微软雅黑" panose="020B0503020204020204" pitchFamily="34" charset="-122"/>
              </a:rPr>
              <a:t>Editors</a:t>
            </a:r>
            <a:r>
              <a:rPr lang="zh-CN" altLang="en-US" sz="2400" dirty="0" smtClean="0">
                <a:latin typeface="微软雅黑" panose="020B0503020204020204" pitchFamily="34" charset="-122"/>
                <a:ea typeface="微软雅黑" panose="020B0503020204020204" pitchFamily="34" charset="-122"/>
              </a:rPr>
              <a:t>与</a:t>
            </a:r>
            <a:r>
              <a:rPr lang="en-US" altLang="zh-CN" sz="2400" dirty="0" smtClean="0">
                <a:latin typeface="微软雅黑" panose="020B0503020204020204" pitchFamily="34" charset="-122"/>
                <a:ea typeface="微软雅黑" panose="020B0503020204020204" pitchFamily="34" charset="-122"/>
              </a:rPr>
              <a:t>V</a:t>
            </a:r>
            <a:r>
              <a:rPr lang="zh-CN" altLang="zh-CN" sz="2400" dirty="0" smtClean="0">
                <a:latin typeface="微软雅黑" panose="020B0503020204020204" pitchFamily="34" charset="-122"/>
                <a:ea typeface="微软雅黑" panose="020B0503020204020204" pitchFamily="34" charset="-122"/>
              </a:rPr>
              <a:t>ariable monitor</a:t>
            </a:r>
            <a:r>
              <a:rPr lang="zh-CN" altLang="en-US" sz="2400" dirty="0" smtClean="0">
                <a:latin typeface="微软雅黑" panose="020B0503020204020204" pitchFamily="34" charset="-122"/>
                <a:ea typeface="微软雅黑" panose="020B0503020204020204" pitchFamily="34" charset="-122"/>
              </a:rPr>
              <a:t>对象注册</a:t>
            </a:r>
            <a:r>
              <a:rPr lang="en-US" altLang="zh-CN" sz="2400" dirty="0">
                <a:latin typeface="微软雅黑" panose="020B0503020204020204" pitchFamily="34" charset="-122"/>
                <a:ea typeface="微软雅黑" panose="020B0503020204020204" pitchFamily="34" charset="-122"/>
              </a:rPr>
              <a:t>D</a:t>
            </a:r>
            <a:r>
              <a:rPr lang="zh-CN" altLang="zh-CN" sz="2400" dirty="0" smtClean="0">
                <a:latin typeface="微软雅黑" panose="020B0503020204020204" pitchFamily="34" charset="-122"/>
                <a:ea typeface="微软雅黑" panose="020B0503020204020204" pitchFamily="34" charset="-122"/>
              </a:rPr>
              <a:t>ebugger</a:t>
            </a:r>
            <a:r>
              <a:rPr lang="zh-CN" altLang="en-US" sz="2400" dirty="0" smtClean="0">
                <a:latin typeface="微软雅黑" panose="020B0503020204020204" pitchFamily="34" charset="-122"/>
                <a:ea typeface="微软雅黑" panose="020B0503020204020204" pitchFamily="34" charset="-122"/>
              </a:rPr>
              <a:t>的断点节点事件。</a:t>
            </a:r>
            <a:r>
              <a:rPr lang="zh-CN" altLang="zh-CN" sz="2400" dirty="0" smtClean="0">
                <a:latin typeface="微软雅黑" panose="020B0503020204020204" pitchFamily="34" charset="-122"/>
                <a:ea typeface="微软雅黑" panose="020B0503020204020204" pitchFamily="34" charset="-122"/>
              </a:rPr>
              <a:t> </a:t>
            </a:r>
            <a:endParaRPr lang="zh-CN" altLang="zh-CN" sz="2400" dirty="0">
              <a:latin typeface="微软雅黑" panose="020B0503020204020204" pitchFamily="34" charset="-122"/>
              <a:ea typeface="微软雅黑" panose="020B0503020204020204" pitchFamily="34" charset="-122"/>
            </a:endParaRPr>
          </a:p>
        </p:txBody>
      </p:sp>
      <p:grpSp>
        <p:nvGrpSpPr>
          <p:cNvPr id="6" name="Group 28"/>
          <p:cNvGrpSpPr>
            <a:grpSpLocks/>
          </p:cNvGrpSpPr>
          <p:nvPr/>
        </p:nvGrpSpPr>
        <p:grpSpPr bwMode="auto">
          <a:xfrm>
            <a:off x="1692522" y="5886999"/>
            <a:ext cx="8604250" cy="355600"/>
            <a:chOff x="204" y="3868"/>
            <a:chExt cx="4809" cy="224"/>
          </a:xfrm>
        </p:grpSpPr>
        <p:sp>
          <p:nvSpPr>
            <p:cNvPr id="7" name="Line 13"/>
            <p:cNvSpPr>
              <a:spLocks noChangeShapeType="1"/>
            </p:cNvSpPr>
            <p:nvPr/>
          </p:nvSpPr>
          <p:spPr bwMode="auto">
            <a:xfrm>
              <a:off x="1337" y="4019"/>
              <a:ext cx="500" cy="1"/>
            </a:xfrm>
            <a:prstGeom prst="line">
              <a:avLst/>
            </a:prstGeom>
            <a:noFill/>
            <a:ln w="635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sz="1200"/>
            </a:p>
          </p:txBody>
        </p:sp>
        <p:sp>
          <p:nvSpPr>
            <p:cNvPr id="8" name="Text Box 14"/>
            <p:cNvSpPr txBox="1">
              <a:spLocks noChangeArrowheads="1"/>
            </p:cNvSpPr>
            <p:nvPr/>
          </p:nvSpPr>
          <p:spPr bwMode="auto">
            <a:xfrm>
              <a:off x="1882" y="3879"/>
              <a:ext cx="136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sz="1600" b="1" dirty="0"/>
                <a:t>Register event </a:t>
              </a:r>
            </a:p>
          </p:txBody>
        </p:sp>
        <p:sp>
          <p:nvSpPr>
            <p:cNvPr id="9" name="Line 22"/>
            <p:cNvSpPr>
              <a:spLocks noChangeShapeType="1"/>
            </p:cNvSpPr>
            <p:nvPr/>
          </p:nvSpPr>
          <p:spPr bwMode="auto">
            <a:xfrm flipV="1">
              <a:off x="3470" y="4015"/>
              <a:ext cx="499" cy="5"/>
            </a:xfrm>
            <a:prstGeom prst="line">
              <a:avLst/>
            </a:prstGeom>
            <a:noFill/>
            <a:ln w="539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sz="1200"/>
            </a:p>
          </p:txBody>
        </p:sp>
        <p:sp>
          <p:nvSpPr>
            <p:cNvPr id="10" name="Text Box 23"/>
            <p:cNvSpPr txBox="1">
              <a:spLocks noChangeArrowheads="1"/>
            </p:cNvSpPr>
            <p:nvPr/>
          </p:nvSpPr>
          <p:spPr bwMode="auto">
            <a:xfrm>
              <a:off x="3969" y="3879"/>
              <a:ext cx="104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sz="1600" b="1"/>
                <a:t>Send event</a:t>
              </a:r>
            </a:p>
          </p:txBody>
        </p:sp>
        <p:sp>
          <p:nvSpPr>
            <p:cNvPr id="11" name="Text Box 27"/>
            <p:cNvSpPr txBox="1">
              <a:spLocks noChangeArrowheads="1"/>
            </p:cNvSpPr>
            <p:nvPr/>
          </p:nvSpPr>
          <p:spPr bwMode="auto">
            <a:xfrm>
              <a:off x="204" y="3868"/>
              <a:ext cx="86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sz="1600" b="1">
                  <a:solidFill>
                    <a:srgbClr val="800000"/>
                  </a:solidFill>
                </a:rPr>
                <a:t>Legend</a:t>
              </a:r>
              <a:r>
                <a:rPr lang="en-US" altLang="zh-CN" sz="1600" b="1">
                  <a:solidFill>
                    <a:srgbClr val="000099"/>
                  </a:solidFill>
                </a:rPr>
                <a:t>:</a:t>
              </a:r>
            </a:p>
          </p:txBody>
        </p:sp>
      </p:grpSp>
      <p:sp>
        <p:nvSpPr>
          <p:cNvPr id="12" name="Oval 5"/>
          <p:cNvSpPr>
            <a:spLocks noChangeArrowheads="1"/>
          </p:cNvSpPr>
          <p:nvPr/>
        </p:nvSpPr>
        <p:spPr bwMode="auto">
          <a:xfrm>
            <a:off x="4777098" y="2401334"/>
            <a:ext cx="2233612" cy="792163"/>
          </a:xfrm>
          <a:prstGeom prst="ellipse">
            <a:avLst/>
          </a:prstGeom>
          <a:solidFill>
            <a:srgbClr val="CCFFCC"/>
          </a:solidFill>
          <a:ln w="38100">
            <a:solidFill>
              <a:srgbClr val="800080"/>
            </a:solidFill>
            <a:round/>
            <a:headEnd type="none" w="sm" len="sm"/>
            <a:tailEnd type="none" w="sm" len="sm"/>
          </a:ln>
        </p:spPr>
        <p:txBody>
          <a:bodyPr wrap="none" anchor="ctr"/>
          <a:lstStyle/>
          <a:p>
            <a:pPr algn="ctr"/>
            <a:r>
              <a:rPr lang="en-US" altLang="zh-CN" sz="3200" b="1">
                <a:solidFill>
                  <a:srgbClr val="100800"/>
                </a:solidFill>
                <a:ea typeface="Arial Unicode MS" panose="020B0604020202020204" pitchFamily="34" charset="-122"/>
                <a:cs typeface="Arial Unicode MS" panose="020B0604020202020204" pitchFamily="34" charset="-122"/>
              </a:rPr>
              <a:t>Debugger</a:t>
            </a:r>
          </a:p>
        </p:txBody>
      </p:sp>
      <p:sp>
        <p:nvSpPr>
          <p:cNvPr id="13" name="Oval 6"/>
          <p:cNvSpPr>
            <a:spLocks noChangeArrowheads="1"/>
          </p:cNvSpPr>
          <p:nvPr/>
        </p:nvSpPr>
        <p:spPr bwMode="auto">
          <a:xfrm>
            <a:off x="2932115" y="4598710"/>
            <a:ext cx="1800225" cy="863600"/>
          </a:xfrm>
          <a:prstGeom prst="ellipse">
            <a:avLst/>
          </a:prstGeom>
          <a:solidFill>
            <a:srgbClr val="CCFFCC"/>
          </a:solidFill>
          <a:ln w="38100">
            <a:solidFill>
              <a:srgbClr val="800080"/>
            </a:solidFill>
            <a:round/>
            <a:headEnd type="none" w="sm" len="sm"/>
            <a:tailEnd type="none" w="sm" len="sm"/>
          </a:ln>
        </p:spPr>
        <p:txBody>
          <a:bodyPr wrap="none" anchor="ctr"/>
          <a:lstStyle/>
          <a:p>
            <a:pPr algn="ctr"/>
            <a:r>
              <a:rPr lang="zh-CN" altLang="zh-CN" sz="3200" b="1">
                <a:solidFill>
                  <a:srgbClr val="100800"/>
                </a:solidFill>
              </a:rPr>
              <a:t>Editor</a:t>
            </a:r>
            <a:endParaRPr lang="zh-CN" altLang="en-US" sz="3200" b="1">
              <a:solidFill>
                <a:srgbClr val="100800"/>
              </a:solidFill>
            </a:endParaRPr>
          </a:p>
        </p:txBody>
      </p:sp>
      <p:sp>
        <p:nvSpPr>
          <p:cNvPr id="14" name="Oval 7"/>
          <p:cNvSpPr>
            <a:spLocks noChangeArrowheads="1"/>
          </p:cNvSpPr>
          <p:nvPr/>
        </p:nvSpPr>
        <p:spPr bwMode="auto">
          <a:xfrm>
            <a:off x="6383339" y="4415632"/>
            <a:ext cx="2881313" cy="1223963"/>
          </a:xfrm>
          <a:prstGeom prst="ellipse">
            <a:avLst/>
          </a:prstGeom>
          <a:solidFill>
            <a:srgbClr val="CCFFCC"/>
          </a:solidFill>
          <a:ln w="38100">
            <a:solidFill>
              <a:srgbClr val="800080"/>
            </a:solidFill>
            <a:round/>
            <a:headEnd type="none" w="sm" len="sm"/>
            <a:tailEnd type="none" w="sm" len="sm"/>
          </a:ln>
        </p:spPr>
        <p:txBody>
          <a:bodyPr wrap="none" anchor="ctr"/>
          <a:lstStyle/>
          <a:p>
            <a:pPr algn="ctr"/>
            <a:r>
              <a:rPr lang="zh-CN" altLang="zh-CN" sz="2400" b="1">
                <a:solidFill>
                  <a:srgbClr val="100800"/>
                </a:solidFill>
              </a:rPr>
              <a:t>Variable monitors</a:t>
            </a:r>
            <a:endParaRPr lang="zh-CN" altLang="en-US" sz="2400" b="1">
              <a:solidFill>
                <a:srgbClr val="100800"/>
              </a:solidFill>
            </a:endParaRPr>
          </a:p>
        </p:txBody>
      </p:sp>
      <p:sp>
        <p:nvSpPr>
          <p:cNvPr id="15" name="Freeform 29"/>
          <p:cNvSpPr>
            <a:spLocks noChangeArrowheads="1"/>
          </p:cNvSpPr>
          <p:nvPr/>
        </p:nvSpPr>
        <p:spPr bwMode="auto">
          <a:xfrm>
            <a:off x="4224339" y="3213101"/>
            <a:ext cx="2765425" cy="1598613"/>
          </a:xfrm>
          <a:custGeom>
            <a:avLst/>
            <a:gdLst>
              <a:gd name="T0" fmla="*/ 17 w 1742"/>
              <a:gd name="T1" fmla="*/ 269 h 1098"/>
              <a:gd name="T2" fmla="*/ 35 w 1742"/>
              <a:gd name="T3" fmla="*/ 251 h 1098"/>
              <a:gd name="T4" fmla="*/ 44 w 1742"/>
              <a:gd name="T5" fmla="*/ 225 h 1098"/>
              <a:gd name="T6" fmla="*/ 428 w 1742"/>
              <a:gd name="T7" fmla="*/ 147 h 1098"/>
              <a:gd name="T8" fmla="*/ 785 w 1742"/>
              <a:gd name="T9" fmla="*/ 86 h 1098"/>
              <a:gd name="T10" fmla="*/ 1475 w 1742"/>
              <a:gd name="T11" fmla="*/ 77 h 1098"/>
              <a:gd name="T12" fmla="*/ 1632 w 1742"/>
              <a:gd name="T13" fmla="*/ 121 h 1098"/>
              <a:gd name="T14" fmla="*/ 1711 w 1742"/>
              <a:gd name="T15" fmla="*/ 190 h 1098"/>
              <a:gd name="T16" fmla="*/ 1737 w 1742"/>
              <a:gd name="T17" fmla="*/ 461 h 1098"/>
              <a:gd name="T18" fmla="*/ 1641 w 1742"/>
              <a:gd name="T19" fmla="*/ 592 h 1098"/>
              <a:gd name="T20" fmla="*/ 1588 w 1742"/>
              <a:gd name="T21" fmla="*/ 688 h 1098"/>
              <a:gd name="T22" fmla="*/ 1580 w 1742"/>
              <a:gd name="T23" fmla="*/ 749 h 1098"/>
              <a:gd name="T24" fmla="*/ 1501 w 1742"/>
              <a:gd name="T25" fmla="*/ 827 h 1098"/>
              <a:gd name="T26" fmla="*/ 1431 w 1742"/>
              <a:gd name="T27" fmla="*/ 897 h 1098"/>
              <a:gd name="T28" fmla="*/ 1353 w 1742"/>
              <a:gd name="T29" fmla="*/ 967 h 1098"/>
              <a:gd name="T30" fmla="*/ 1283 w 1742"/>
              <a:gd name="T31" fmla="*/ 993 h 1098"/>
              <a:gd name="T32" fmla="*/ 908 w 1742"/>
              <a:gd name="T33" fmla="*/ 1002 h 1098"/>
              <a:gd name="T34" fmla="*/ 812 w 1742"/>
              <a:gd name="T35" fmla="*/ 1054 h 1098"/>
              <a:gd name="T36" fmla="*/ 733 w 1742"/>
              <a:gd name="T37" fmla="*/ 1098 h 1098"/>
              <a:gd name="T38" fmla="*/ 332 w 1742"/>
              <a:gd name="T39" fmla="*/ 1046 h 1098"/>
              <a:gd name="T40" fmla="*/ 201 w 1742"/>
              <a:gd name="T41" fmla="*/ 923 h 1098"/>
              <a:gd name="T42" fmla="*/ 113 w 1742"/>
              <a:gd name="T43" fmla="*/ 688 h 1098"/>
              <a:gd name="T44" fmla="*/ 61 w 1742"/>
              <a:gd name="T45" fmla="*/ 557 h 1098"/>
              <a:gd name="T46" fmla="*/ 52 w 1742"/>
              <a:gd name="T47" fmla="*/ 531 h 1098"/>
              <a:gd name="T48" fmla="*/ 35 w 1742"/>
              <a:gd name="T49" fmla="*/ 513 h 1098"/>
              <a:gd name="T50" fmla="*/ 0 w 1742"/>
              <a:gd name="T51" fmla="*/ 382 h 1098"/>
              <a:gd name="T52" fmla="*/ 17 w 1742"/>
              <a:gd name="T53" fmla="*/ 269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42" h="1098">
                <a:moveTo>
                  <a:pt x="17" y="269"/>
                </a:moveTo>
                <a:cubicBezTo>
                  <a:pt x="23" y="263"/>
                  <a:pt x="31" y="258"/>
                  <a:pt x="35" y="251"/>
                </a:cubicBezTo>
                <a:cubicBezTo>
                  <a:pt x="40" y="243"/>
                  <a:pt x="38" y="232"/>
                  <a:pt x="44" y="225"/>
                </a:cubicBezTo>
                <a:cubicBezTo>
                  <a:pt x="114" y="142"/>
                  <a:pt x="359" y="150"/>
                  <a:pt x="428" y="147"/>
                </a:cubicBezTo>
                <a:cubicBezTo>
                  <a:pt x="550" y="105"/>
                  <a:pt x="655" y="92"/>
                  <a:pt x="785" y="86"/>
                </a:cubicBezTo>
                <a:cubicBezTo>
                  <a:pt x="1039" y="0"/>
                  <a:pt x="819" y="68"/>
                  <a:pt x="1475" y="77"/>
                </a:cubicBezTo>
                <a:cubicBezTo>
                  <a:pt x="1526" y="95"/>
                  <a:pt x="1580" y="103"/>
                  <a:pt x="1632" y="121"/>
                </a:cubicBezTo>
                <a:cubicBezTo>
                  <a:pt x="1663" y="132"/>
                  <a:pt x="1688" y="168"/>
                  <a:pt x="1711" y="190"/>
                </a:cubicBezTo>
                <a:cubicBezTo>
                  <a:pt x="1742" y="294"/>
                  <a:pt x="1730" y="291"/>
                  <a:pt x="1737" y="461"/>
                </a:cubicBezTo>
                <a:cubicBezTo>
                  <a:pt x="1722" y="520"/>
                  <a:pt x="1681" y="549"/>
                  <a:pt x="1641" y="592"/>
                </a:cubicBezTo>
                <a:cubicBezTo>
                  <a:pt x="1629" y="625"/>
                  <a:pt x="1613" y="663"/>
                  <a:pt x="1588" y="688"/>
                </a:cubicBezTo>
                <a:cubicBezTo>
                  <a:pt x="1585" y="708"/>
                  <a:pt x="1586" y="729"/>
                  <a:pt x="1580" y="749"/>
                </a:cubicBezTo>
                <a:cubicBezTo>
                  <a:pt x="1570" y="784"/>
                  <a:pt x="1526" y="806"/>
                  <a:pt x="1501" y="827"/>
                </a:cubicBezTo>
                <a:cubicBezTo>
                  <a:pt x="1476" y="847"/>
                  <a:pt x="1455" y="875"/>
                  <a:pt x="1431" y="897"/>
                </a:cubicBezTo>
                <a:cubicBezTo>
                  <a:pt x="1418" y="938"/>
                  <a:pt x="1393" y="953"/>
                  <a:pt x="1353" y="967"/>
                </a:cubicBezTo>
                <a:cubicBezTo>
                  <a:pt x="1326" y="994"/>
                  <a:pt x="1336" y="991"/>
                  <a:pt x="1283" y="993"/>
                </a:cubicBezTo>
                <a:cubicBezTo>
                  <a:pt x="1158" y="998"/>
                  <a:pt x="1033" y="999"/>
                  <a:pt x="908" y="1002"/>
                </a:cubicBezTo>
                <a:cubicBezTo>
                  <a:pt x="883" y="1026"/>
                  <a:pt x="845" y="1044"/>
                  <a:pt x="812" y="1054"/>
                </a:cubicBezTo>
                <a:cubicBezTo>
                  <a:pt x="786" y="1072"/>
                  <a:pt x="759" y="1081"/>
                  <a:pt x="733" y="1098"/>
                </a:cubicBezTo>
                <a:cubicBezTo>
                  <a:pt x="526" y="1091"/>
                  <a:pt x="491" y="1095"/>
                  <a:pt x="332" y="1046"/>
                </a:cubicBezTo>
                <a:cubicBezTo>
                  <a:pt x="290" y="1004"/>
                  <a:pt x="243" y="967"/>
                  <a:pt x="201" y="923"/>
                </a:cubicBezTo>
                <a:cubicBezTo>
                  <a:pt x="193" y="802"/>
                  <a:pt x="196" y="766"/>
                  <a:pt x="113" y="688"/>
                </a:cubicBezTo>
                <a:cubicBezTo>
                  <a:pt x="103" y="645"/>
                  <a:pt x="94" y="588"/>
                  <a:pt x="61" y="557"/>
                </a:cubicBezTo>
                <a:cubicBezTo>
                  <a:pt x="58" y="548"/>
                  <a:pt x="57" y="539"/>
                  <a:pt x="52" y="531"/>
                </a:cubicBezTo>
                <a:cubicBezTo>
                  <a:pt x="48" y="524"/>
                  <a:pt x="39" y="520"/>
                  <a:pt x="35" y="513"/>
                </a:cubicBezTo>
                <a:cubicBezTo>
                  <a:pt x="16" y="474"/>
                  <a:pt x="7" y="424"/>
                  <a:pt x="0" y="382"/>
                </a:cubicBezTo>
                <a:cubicBezTo>
                  <a:pt x="10" y="286"/>
                  <a:pt x="0" y="323"/>
                  <a:pt x="17" y="269"/>
                </a:cubicBezTo>
                <a:close/>
              </a:path>
            </a:pathLst>
          </a:custGeom>
          <a:solidFill>
            <a:srgbClr val="FFFF99">
              <a:alpha val="41960"/>
            </a:srgbClr>
          </a:solidFill>
          <a:ln w="12700">
            <a:solidFill>
              <a:schemeClr val="tx1"/>
            </a:solidFill>
            <a:round/>
            <a:headEnd type="none" w="sm" len="sm"/>
            <a:tailEnd type="none" w="sm" len="sm"/>
          </a:ln>
        </p:spPr>
        <p:txBody>
          <a:bodyPr/>
          <a:lstStyle/>
          <a:p>
            <a:endParaRPr lang="zh-CN" altLang="en-US"/>
          </a:p>
        </p:txBody>
      </p:sp>
      <p:sp>
        <p:nvSpPr>
          <p:cNvPr id="16" name="Text Box 31"/>
          <p:cNvSpPr txBox="1">
            <a:spLocks noChangeArrowheads="1"/>
          </p:cNvSpPr>
          <p:nvPr/>
        </p:nvSpPr>
        <p:spPr bwMode="auto">
          <a:xfrm>
            <a:off x="4727576" y="3500439"/>
            <a:ext cx="1655763" cy="915987"/>
          </a:xfrm>
          <a:prstGeom prst="rect">
            <a:avLst/>
          </a:prstGeom>
          <a:noFill/>
          <a:ln>
            <a:noFill/>
          </a:ln>
          <a:effectLst/>
        </p:spPr>
        <p:txBody>
          <a:bodyPr>
            <a:spAutoFit/>
          </a:bodyPr>
          <a:lstStyle/>
          <a:p>
            <a:r>
              <a:rPr lang="en-US" altLang="zh-CN" b="1" dirty="0"/>
              <a:t>Debugger’s</a:t>
            </a:r>
          </a:p>
          <a:p>
            <a:r>
              <a:rPr lang="en-US" altLang="zh-CN" b="1" dirty="0"/>
              <a:t>Break-point events</a:t>
            </a:r>
          </a:p>
        </p:txBody>
      </p:sp>
      <p:sp>
        <p:nvSpPr>
          <p:cNvPr id="17" name="Line 12"/>
          <p:cNvSpPr>
            <a:spLocks noChangeShapeType="1"/>
          </p:cNvSpPr>
          <p:nvPr/>
        </p:nvSpPr>
        <p:spPr bwMode="auto">
          <a:xfrm flipH="1" flipV="1">
            <a:off x="6167438" y="4005263"/>
            <a:ext cx="1223962" cy="576262"/>
          </a:xfrm>
          <a:prstGeom prst="line">
            <a:avLst/>
          </a:prstGeom>
          <a:noFill/>
          <a:ln w="69850" cap="rnd">
            <a:solidFill>
              <a:srgbClr val="FF0000"/>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8" name="Line 11"/>
          <p:cNvSpPr>
            <a:spLocks noChangeShapeType="1"/>
          </p:cNvSpPr>
          <p:nvPr/>
        </p:nvSpPr>
        <p:spPr bwMode="auto">
          <a:xfrm flipV="1">
            <a:off x="3863975" y="4005263"/>
            <a:ext cx="863600" cy="792162"/>
          </a:xfrm>
          <a:prstGeom prst="line">
            <a:avLst/>
          </a:prstGeom>
          <a:noFill/>
          <a:ln w="73025" cap="rnd">
            <a:solidFill>
              <a:srgbClr val="FF0000"/>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9" name="Text Box 35"/>
          <p:cNvSpPr txBox="1">
            <a:spLocks noChangeArrowheads="1"/>
          </p:cNvSpPr>
          <p:nvPr/>
        </p:nvSpPr>
        <p:spPr bwMode="auto">
          <a:xfrm>
            <a:off x="2927351" y="4149725"/>
            <a:ext cx="1152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rIns="0">
            <a:spAutoFit/>
          </a:bodyPr>
          <a:lstStyle/>
          <a:p>
            <a:pPr>
              <a:spcBef>
                <a:spcPct val="50000"/>
              </a:spcBef>
            </a:pPr>
            <a:r>
              <a:rPr lang="zh-CN" altLang="en-US" b="1">
                <a:latin typeface="微软雅黑" panose="020B0503020204020204" pitchFamily="34" charset="-122"/>
                <a:ea typeface="微软雅黑" panose="020B0503020204020204" pitchFamily="34" charset="-122"/>
              </a:rPr>
              <a:t>我注册</a:t>
            </a:r>
          </a:p>
        </p:txBody>
      </p:sp>
      <p:sp>
        <p:nvSpPr>
          <p:cNvPr id="20" name="Text Box 36"/>
          <p:cNvSpPr txBox="1">
            <a:spLocks noChangeArrowheads="1"/>
          </p:cNvSpPr>
          <p:nvPr/>
        </p:nvSpPr>
        <p:spPr bwMode="auto">
          <a:xfrm>
            <a:off x="7319964" y="3933825"/>
            <a:ext cx="1152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rIns="0">
            <a:spAutoFit/>
          </a:bodyPr>
          <a:lstStyle/>
          <a:p>
            <a:pPr>
              <a:spcBef>
                <a:spcPct val="50000"/>
              </a:spcBef>
            </a:pPr>
            <a:r>
              <a:rPr lang="zh-CN" altLang="en-US" b="1">
                <a:latin typeface="微软雅黑" panose="020B0503020204020204" pitchFamily="34" charset="-122"/>
                <a:ea typeface="微软雅黑" panose="020B0503020204020204" pitchFamily="34" charset="-122"/>
              </a:rPr>
              <a:t>我注册</a:t>
            </a:r>
          </a:p>
        </p:txBody>
      </p:sp>
    </p:spTree>
    <p:extLst>
      <p:ext uri="{BB962C8B-B14F-4D97-AF65-F5344CB8AC3E}">
        <p14:creationId xmlns:p14="http://schemas.microsoft.com/office/powerpoint/2010/main" val="41005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fltVal val="0"/>
                                          </p:val>
                                        </p:tav>
                                        <p:tav tm="100000">
                                          <p:val>
                                            <p:strVal val="#ppt_w"/>
                                          </p:val>
                                        </p:tav>
                                      </p:tavLst>
                                    </p:anim>
                                    <p:anim calcmode="lin" valueType="num">
                                      <p:cBhvr>
                                        <p:cTn id="8" dur="1000" fill="hold"/>
                                        <p:tgtEl>
                                          <p:spTgt spid="18"/>
                                        </p:tgtEl>
                                        <p:attrNameLst>
                                          <p:attrName>ppt_h</p:attrName>
                                        </p:attrNameLst>
                                      </p:cBhvr>
                                      <p:tavLst>
                                        <p:tav tm="0">
                                          <p:val>
                                            <p:fltVal val="0"/>
                                          </p:val>
                                        </p:tav>
                                        <p:tav tm="100000">
                                          <p:val>
                                            <p:strVal val="#ppt_h"/>
                                          </p:val>
                                        </p:tav>
                                      </p:tavLst>
                                    </p:anim>
                                    <p:anim calcmode="lin" valueType="num">
                                      <p:cBhvr>
                                        <p:cTn id="9"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8"/>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1000" fill="hold"/>
                                        <p:tgtEl>
                                          <p:spTgt spid="17"/>
                                        </p:tgtEl>
                                        <p:attrNameLst>
                                          <p:attrName>ppt_w</p:attrName>
                                        </p:attrNameLst>
                                      </p:cBhvr>
                                      <p:tavLst>
                                        <p:tav tm="0">
                                          <p:val>
                                            <p:fltVal val="0"/>
                                          </p:val>
                                        </p:tav>
                                        <p:tav tm="100000">
                                          <p:val>
                                            <p:strVal val="#ppt_w"/>
                                          </p:val>
                                        </p:tav>
                                      </p:tavLst>
                                    </p:anim>
                                    <p:anim calcmode="lin" valueType="num">
                                      <p:cBhvr>
                                        <p:cTn id="22" dur="1000" fill="hold"/>
                                        <p:tgtEl>
                                          <p:spTgt spid="17"/>
                                        </p:tgtEl>
                                        <p:attrNameLst>
                                          <p:attrName>ppt_h</p:attrName>
                                        </p:attrNameLst>
                                      </p:cBhvr>
                                      <p:tavLst>
                                        <p:tav tm="0">
                                          <p:val>
                                            <p:fltVal val="0"/>
                                          </p:val>
                                        </p:tav>
                                        <p:tav tm="100000">
                                          <p:val>
                                            <p:strVal val="#ppt_h"/>
                                          </p:val>
                                        </p:tav>
                                      </p:tavLst>
                                    </p:anim>
                                    <p:anim calcmode="lin" valueType="num">
                                      <p:cBhvr>
                                        <p:cTn id="23"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7"/>
                                        </p:tgtEl>
                                        <p:attrNameLst>
                                          <p:attrName>ppt_y</p:attrName>
                                        </p:attrNameLst>
                                      </p:cBhvr>
                                      <p:tavLst>
                                        <p:tav tm="0" fmla="#ppt_y+(sin(-2*pi*(1-$))*-#ppt_x+cos(-2*pi*(1-$))*(1-#ppt_y))*(1-$)">
                                          <p:val>
                                            <p:fltVal val="0"/>
                                          </p:val>
                                        </p:tav>
                                        <p:tav tm="100000">
                                          <p:val>
                                            <p:fltVal val="1"/>
                                          </p:val>
                                        </p:tav>
                                      </p:tavLst>
                                    </p:anim>
                                  </p:childTnLst>
                                </p:cTn>
                              </p:par>
                              <p:par>
                                <p:cTn id="25" presetID="15"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1000" fill="hold"/>
                                        <p:tgtEl>
                                          <p:spTgt spid="20"/>
                                        </p:tgtEl>
                                        <p:attrNameLst>
                                          <p:attrName>ppt_w</p:attrName>
                                        </p:attrNameLst>
                                      </p:cBhvr>
                                      <p:tavLst>
                                        <p:tav tm="0">
                                          <p:val>
                                            <p:fltVal val="0"/>
                                          </p:val>
                                        </p:tav>
                                        <p:tav tm="100000">
                                          <p:val>
                                            <p:strVal val="#ppt_w"/>
                                          </p:val>
                                        </p:tav>
                                      </p:tavLst>
                                    </p:anim>
                                    <p:anim calcmode="lin" valueType="num">
                                      <p:cBhvr>
                                        <p:cTn id="28" dur="1000" fill="hold"/>
                                        <p:tgtEl>
                                          <p:spTgt spid="20"/>
                                        </p:tgtEl>
                                        <p:attrNameLst>
                                          <p:attrName>ppt_h</p:attrName>
                                        </p:attrNameLst>
                                      </p:cBhvr>
                                      <p:tavLst>
                                        <p:tav tm="0">
                                          <p:val>
                                            <p:fltVal val="0"/>
                                          </p:val>
                                        </p:tav>
                                        <p:tav tm="100000">
                                          <p:val>
                                            <p:strVal val="#ppt_h"/>
                                          </p:val>
                                        </p:tav>
                                      </p:tavLst>
                                    </p:anim>
                                    <p:anim calcmode="lin" valueType="num">
                                      <p:cBhvr>
                                        <p:cTn id="29"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slide(fromBottom)">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事件驱动架构的典型应用</a:t>
            </a:r>
            <a:r>
              <a:rPr lang="en-US" altLang="zh-CN" dirty="0"/>
              <a:t>-IDE</a:t>
            </a:r>
            <a:r>
              <a:rPr lang="zh-CN" altLang="en-US" dirty="0"/>
              <a:t>的断点调试</a:t>
            </a:r>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11</a:t>
            </a:fld>
            <a:endParaRPr lang="en-US" altLang="zh-CN"/>
          </a:p>
        </p:txBody>
      </p:sp>
      <p:sp>
        <p:nvSpPr>
          <p:cNvPr id="6" name="Oval 28"/>
          <p:cNvSpPr>
            <a:spLocks noChangeArrowheads="1"/>
          </p:cNvSpPr>
          <p:nvPr/>
        </p:nvSpPr>
        <p:spPr bwMode="auto">
          <a:xfrm>
            <a:off x="4155758" y="2554956"/>
            <a:ext cx="2233612" cy="675607"/>
          </a:xfrm>
          <a:prstGeom prst="ellipse">
            <a:avLst/>
          </a:prstGeom>
          <a:solidFill>
            <a:srgbClr val="CCFFCC"/>
          </a:solidFill>
          <a:ln w="38100">
            <a:solidFill>
              <a:srgbClr val="800080"/>
            </a:solidFill>
            <a:round/>
            <a:headEnd type="none" w="sm" len="sm"/>
            <a:tailEnd type="none" w="sm" len="sm"/>
          </a:ln>
        </p:spPr>
        <p:txBody>
          <a:bodyPr wrap="none" anchor="ctr"/>
          <a:lstStyle/>
          <a:p>
            <a:pPr algn="ctr"/>
            <a:r>
              <a:rPr lang="en-US" altLang="zh-CN" sz="2400" b="1" dirty="0">
                <a:solidFill>
                  <a:srgbClr val="100800"/>
                </a:solidFill>
                <a:latin typeface="微软雅黑" panose="020B0503020204020204" pitchFamily="34" charset="-122"/>
                <a:ea typeface="微软雅黑" panose="020B0503020204020204" pitchFamily="34" charset="-122"/>
                <a:cs typeface="Arial Unicode MS" panose="020B0604020202020204" pitchFamily="34" charset="-122"/>
              </a:rPr>
              <a:t>Debugger</a:t>
            </a:r>
          </a:p>
        </p:txBody>
      </p:sp>
      <p:sp>
        <p:nvSpPr>
          <p:cNvPr id="7" name="Oval 29"/>
          <p:cNvSpPr>
            <a:spLocks noChangeArrowheads="1"/>
          </p:cNvSpPr>
          <p:nvPr/>
        </p:nvSpPr>
        <p:spPr bwMode="auto">
          <a:xfrm>
            <a:off x="2355534" y="5121274"/>
            <a:ext cx="1800225" cy="707711"/>
          </a:xfrm>
          <a:prstGeom prst="ellipse">
            <a:avLst/>
          </a:prstGeom>
          <a:solidFill>
            <a:srgbClr val="CCFFCC"/>
          </a:solidFill>
          <a:ln w="38100">
            <a:solidFill>
              <a:srgbClr val="800080"/>
            </a:solidFill>
            <a:round/>
            <a:headEnd type="none" w="sm" len="sm"/>
            <a:tailEnd type="none" w="sm" len="sm"/>
          </a:ln>
        </p:spPr>
        <p:txBody>
          <a:bodyPr wrap="none" anchor="ctr"/>
          <a:lstStyle/>
          <a:p>
            <a:pPr algn="ctr"/>
            <a:r>
              <a:rPr lang="zh-CN" altLang="zh-CN" sz="2400" b="1" dirty="0">
                <a:solidFill>
                  <a:srgbClr val="100800"/>
                </a:solidFill>
                <a:latin typeface="微软雅黑" panose="020B0503020204020204" pitchFamily="34" charset="-122"/>
                <a:ea typeface="微软雅黑" panose="020B0503020204020204" pitchFamily="34" charset="-122"/>
              </a:rPr>
              <a:t>Editor</a:t>
            </a:r>
            <a:endParaRPr lang="zh-CN" altLang="en-US" sz="2400" b="1" dirty="0">
              <a:solidFill>
                <a:srgbClr val="100800"/>
              </a:solidFill>
              <a:latin typeface="微软雅黑" panose="020B0503020204020204" pitchFamily="34" charset="-122"/>
              <a:ea typeface="微软雅黑" panose="020B0503020204020204" pitchFamily="34" charset="-122"/>
            </a:endParaRPr>
          </a:p>
        </p:txBody>
      </p:sp>
      <p:sp>
        <p:nvSpPr>
          <p:cNvPr id="8" name="Oval 30"/>
          <p:cNvSpPr>
            <a:spLocks noChangeArrowheads="1"/>
          </p:cNvSpPr>
          <p:nvPr/>
        </p:nvSpPr>
        <p:spPr bwMode="auto">
          <a:xfrm>
            <a:off x="5782525" y="5073651"/>
            <a:ext cx="3627455" cy="892175"/>
          </a:xfrm>
          <a:prstGeom prst="ellipse">
            <a:avLst/>
          </a:prstGeom>
          <a:solidFill>
            <a:srgbClr val="CCFFCC"/>
          </a:solidFill>
          <a:ln w="38100">
            <a:solidFill>
              <a:srgbClr val="800080"/>
            </a:solidFill>
            <a:round/>
            <a:headEnd type="none" w="sm" len="sm"/>
            <a:tailEnd type="none" w="sm" len="sm"/>
          </a:ln>
        </p:spPr>
        <p:txBody>
          <a:bodyPr wrap="none" anchor="ctr"/>
          <a:lstStyle/>
          <a:p>
            <a:pPr algn="ctr"/>
            <a:r>
              <a:rPr lang="zh-CN" altLang="zh-CN" sz="2400" b="1">
                <a:solidFill>
                  <a:srgbClr val="100800"/>
                </a:solidFill>
                <a:latin typeface="微软雅黑" panose="020B0503020204020204" pitchFamily="34" charset="-122"/>
                <a:ea typeface="微软雅黑" panose="020B0503020204020204" pitchFamily="34" charset="-122"/>
              </a:rPr>
              <a:t>Variable monitors</a:t>
            </a:r>
            <a:endParaRPr lang="zh-CN" altLang="en-US" sz="2400" b="1">
              <a:solidFill>
                <a:srgbClr val="100800"/>
              </a:solidFill>
              <a:latin typeface="微软雅黑" panose="020B0503020204020204" pitchFamily="34" charset="-122"/>
              <a:ea typeface="微软雅黑" panose="020B0503020204020204" pitchFamily="34" charset="-122"/>
            </a:endParaRPr>
          </a:p>
        </p:txBody>
      </p:sp>
      <p:sp>
        <p:nvSpPr>
          <p:cNvPr id="9" name="Freeform 31"/>
          <p:cNvSpPr>
            <a:spLocks noChangeArrowheads="1"/>
          </p:cNvSpPr>
          <p:nvPr/>
        </p:nvSpPr>
        <p:spPr bwMode="auto">
          <a:xfrm>
            <a:off x="3796984" y="3873500"/>
            <a:ext cx="2765425" cy="1060450"/>
          </a:xfrm>
          <a:custGeom>
            <a:avLst/>
            <a:gdLst>
              <a:gd name="T0" fmla="*/ 17 w 1742"/>
              <a:gd name="T1" fmla="*/ 269 h 1098"/>
              <a:gd name="T2" fmla="*/ 35 w 1742"/>
              <a:gd name="T3" fmla="*/ 251 h 1098"/>
              <a:gd name="T4" fmla="*/ 44 w 1742"/>
              <a:gd name="T5" fmla="*/ 225 h 1098"/>
              <a:gd name="T6" fmla="*/ 428 w 1742"/>
              <a:gd name="T7" fmla="*/ 147 h 1098"/>
              <a:gd name="T8" fmla="*/ 785 w 1742"/>
              <a:gd name="T9" fmla="*/ 86 h 1098"/>
              <a:gd name="T10" fmla="*/ 1475 w 1742"/>
              <a:gd name="T11" fmla="*/ 77 h 1098"/>
              <a:gd name="T12" fmla="*/ 1632 w 1742"/>
              <a:gd name="T13" fmla="*/ 121 h 1098"/>
              <a:gd name="T14" fmla="*/ 1711 w 1742"/>
              <a:gd name="T15" fmla="*/ 190 h 1098"/>
              <a:gd name="T16" fmla="*/ 1737 w 1742"/>
              <a:gd name="T17" fmla="*/ 461 h 1098"/>
              <a:gd name="T18" fmla="*/ 1641 w 1742"/>
              <a:gd name="T19" fmla="*/ 592 h 1098"/>
              <a:gd name="T20" fmla="*/ 1588 w 1742"/>
              <a:gd name="T21" fmla="*/ 688 h 1098"/>
              <a:gd name="T22" fmla="*/ 1580 w 1742"/>
              <a:gd name="T23" fmla="*/ 749 h 1098"/>
              <a:gd name="T24" fmla="*/ 1501 w 1742"/>
              <a:gd name="T25" fmla="*/ 827 h 1098"/>
              <a:gd name="T26" fmla="*/ 1431 w 1742"/>
              <a:gd name="T27" fmla="*/ 897 h 1098"/>
              <a:gd name="T28" fmla="*/ 1353 w 1742"/>
              <a:gd name="T29" fmla="*/ 967 h 1098"/>
              <a:gd name="T30" fmla="*/ 1283 w 1742"/>
              <a:gd name="T31" fmla="*/ 993 h 1098"/>
              <a:gd name="T32" fmla="*/ 908 w 1742"/>
              <a:gd name="T33" fmla="*/ 1002 h 1098"/>
              <a:gd name="T34" fmla="*/ 812 w 1742"/>
              <a:gd name="T35" fmla="*/ 1054 h 1098"/>
              <a:gd name="T36" fmla="*/ 733 w 1742"/>
              <a:gd name="T37" fmla="*/ 1098 h 1098"/>
              <a:gd name="T38" fmla="*/ 332 w 1742"/>
              <a:gd name="T39" fmla="*/ 1046 h 1098"/>
              <a:gd name="T40" fmla="*/ 201 w 1742"/>
              <a:gd name="T41" fmla="*/ 923 h 1098"/>
              <a:gd name="T42" fmla="*/ 113 w 1742"/>
              <a:gd name="T43" fmla="*/ 688 h 1098"/>
              <a:gd name="T44" fmla="*/ 61 w 1742"/>
              <a:gd name="T45" fmla="*/ 557 h 1098"/>
              <a:gd name="T46" fmla="*/ 52 w 1742"/>
              <a:gd name="T47" fmla="*/ 531 h 1098"/>
              <a:gd name="T48" fmla="*/ 35 w 1742"/>
              <a:gd name="T49" fmla="*/ 513 h 1098"/>
              <a:gd name="T50" fmla="*/ 0 w 1742"/>
              <a:gd name="T51" fmla="*/ 382 h 1098"/>
              <a:gd name="T52" fmla="*/ 17 w 1742"/>
              <a:gd name="T53" fmla="*/ 269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42" h="1098">
                <a:moveTo>
                  <a:pt x="17" y="269"/>
                </a:moveTo>
                <a:cubicBezTo>
                  <a:pt x="23" y="263"/>
                  <a:pt x="31" y="258"/>
                  <a:pt x="35" y="251"/>
                </a:cubicBezTo>
                <a:cubicBezTo>
                  <a:pt x="40" y="243"/>
                  <a:pt x="38" y="232"/>
                  <a:pt x="44" y="225"/>
                </a:cubicBezTo>
                <a:cubicBezTo>
                  <a:pt x="114" y="142"/>
                  <a:pt x="359" y="150"/>
                  <a:pt x="428" y="147"/>
                </a:cubicBezTo>
                <a:cubicBezTo>
                  <a:pt x="550" y="105"/>
                  <a:pt x="655" y="92"/>
                  <a:pt x="785" y="86"/>
                </a:cubicBezTo>
                <a:cubicBezTo>
                  <a:pt x="1039" y="0"/>
                  <a:pt x="819" y="68"/>
                  <a:pt x="1475" y="77"/>
                </a:cubicBezTo>
                <a:cubicBezTo>
                  <a:pt x="1526" y="95"/>
                  <a:pt x="1580" y="103"/>
                  <a:pt x="1632" y="121"/>
                </a:cubicBezTo>
                <a:cubicBezTo>
                  <a:pt x="1663" y="132"/>
                  <a:pt x="1688" y="168"/>
                  <a:pt x="1711" y="190"/>
                </a:cubicBezTo>
                <a:cubicBezTo>
                  <a:pt x="1742" y="294"/>
                  <a:pt x="1730" y="291"/>
                  <a:pt x="1737" y="461"/>
                </a:cubicBezTo>
                <a:cubicBezTo>
                  <a:pt x="1722" y="520"/>
                  <a:pt x="1681" y="549"/>
                  <a:pt x="1641" y="592"/>
                </a:cubicBezTo>
                <a:cubicBezTo>
                  <a:pt x="1629" y="625"/>
                  <a:pt x="1613" y="663"/>
                  <a:pt x="1588" y="688"/>
                </a:cubicBezTo>
                <a:cubicBezTo>
                  <a:pt x="1585" y="708"/>
                  <a:pt x="1586" y="729"/>
                  <a:pt x="1580" y="749"/>
                </a:cubicBezTo>
                <a:cubicBezTo>
                  <a:pt x="1570" y="784"/>
                  <a:pt x="1526" y="806"/>
                  <a:pt x="1501" y="827"/>
                </a:cubicBezTo>
                <a:cubicBezTo>
                  <a:pt x="1476" y="847"/>
                  <a:pt x="1455" y="875"/>
                  <a:pt x="1431" y="897"/>
                </a:cubicBezTo>
                <a:cubicBezTo>
                  <a:pt x="1418" y="938"/>
                  <a:pt x="1393" y="953"/>
                  <a:pt x="1353" y="967"/>
                </a:cubicBezTo>
                <a:cubicBezTo>
                  <a:pt x="1326" y="994"/>
                  <a:pt x="1336" y="991"/>
                  <a:pt x="1283" y="993"/>
                </a:cubicBezTo>
                <a:cubicBezTo>
                  <a:pt x="1158" y="998"/>
                  <a:pt x="1033" y="999"/>
                  <a:pt x="908" y="1002"/>
                </a:cubicBezTo>
                <a:cubicBezTo>
                  <a:pt x="883" y="1026"/>
                  <a:pt x="845" y="1044"/>
                  <a:pt x="812" y="1054"/>
                </a:cubicBezTo>
                <a:cubicBezTo>
                  <a:pt x="786" y="1072"/>
                  <a:pt x="759" y="1081"/>
                  <a:pt x="733" y="1098"/>
                </a:cubicBezTo>
                <a:cubicBezTo>
                  <a:pt x="526" y="1091"/>
                  <a:pt x="491" y="1095"/>
                  <a:pt x="332" y="1046"/>
                </a:cubicBezTo>
                <a:cubicBezTo>
                  <a:pt x="290" y="1004"/>
                  <a:pt x="243" y="967"/>
                  <a:pt x="201" y="923"/>
                </a:cubicBezTo>
                <a:cubicBezTo>
                  <a:pt x="193" y="802"/>
                  <a:pt x="196" y="766"/>
                  <a:pt x="113" y="688"/>
                </a:cubicBezTo>
                <a:cubicBezTo>
                  <a:pt x="103" y="645"/>
                  <a:pt x="94" y="588"/>
                  <a:pt x="61" y="557"/>
                </a:cubicBezTo>
                <a:cubicBezTo>
                  <a:pt x="58" y="548"/>
                  <a:pt x="57" y="539"/>
                  <a:pt x="52" y="531"/>
                </a:cubicBezTo>
                <a:cubicBezTo>
                  <a:pt x="48" y="524"/>
                  <a:pt x="39" y="520"/>
                  <a:pt x="35" y="513"/>
                </a:cubicBezTo>
                <a:cubicBezTo>
                  <a:pt x="16" y="474"/>
                  <a:pt x="7" y="424"/>
                  <a:pt x="0" y="382"/>
                </a:cubicBezTo>
                <a:cubicBezTo>
                  <a:pt x="10" y="286"/>
                  <a:pt x="0" y="323"/>
                  <a:pt x="17" y="269"/>
                </a:cubicBezTo>
                <a:close/>
              </a:path>
            </a:pathLst>
          </a:custGeom>
          <a:solidFill>
            <a:srgbClr val="5B9BD5"/>
          </a:solidFill>
          <a:ln w="12700">
            <a:solidFill>
              <a:sysClr val="windowText" lastClr="000000"/>
            </a:solidFill>
            <a:round/>
            <a:headEnd type="none" w="sm" len="sm"/>
            <a:tailEnd type="non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smtClean="0">
              <a:ln>
                <a:noFill/>
              </a:ln>
              <a:solidFill>
                <a:prstClr val="black"/>
              </a:solidFill>
              <a:effectLst/>
              <a:uLnTx/>
              <a:uFillTx/>
              <a:latin typeface="Calibri" panose="020F0502020204030204"/>
            </a:endParaRPr>
          </a:p>
        </p:txBody>
      </p:sp>
      <p:sp>
        <p:nvSpPr>
          <p:cNvPr id="10" name="Text Box 32"/>
          <p:cNvSpPr txBox="1">
            <a:spLocks noChangeArrowheads="1"/>
          </p:cNvSpPr>
          <p:nvPr/>
        </p:nvSpPr>
        <p:spPr bwMode="auto">
          <a:xfrm>
            <a:off x="4300221" y="4048612"/>
            <a:ext cx="1728787" cy="646331"/>
          </a:xfrm>
          <a:prstGeom prst="rect">
            <a:avLst/>
          </a:prstGeom>
          <a:noFill/>
          <a:ln>
            <a:noFill/>
          </a:ln>
          <a:effectLst/>
        </p:spPr>
        <p:txBody>
          <a:bodyPr wrap="square">
            <a:spAutoFit/>
          </a:bodyPr>
          <a:lstStyle/>
          <a:p>
            <a:pPr>
              <a:defRPr/>
            </a:pPr>
            <a:r>
              <a:rPr lang="en-US" altLang="zh-CN" b="1" dirty="0" smtClean="0">
                <a:solidFill>
                  <a:srgbClr val="8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Hits break-point event</a:t>
            </a:r>
            <a:endParaRPr lang="en-US" altLang="zh-CN" b="1" dirty="0">
              <a:solidFill>
                <a:srgbClr val="8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234353" y="3230563"/>
            <a:ext cx="1810656" cy="720725"/>
            <a:chOff x="5661708" y="3430588"/>
            <a:chExt cx="1810656" cy="720725"/>
          </a:xfrm>
        </p:grpSpPr>
        <p:sp>
          <p:nvSpPr>
            <p:cNvPr id="12" name="Line 35"/>
            <p:cNvSpPr>
              <a:spLocks noChangeShapeType="1"/>
            </p:cNvSpPr>
            <p:nvPr/>
          </p:nvSpPr>
          <p:spPr bwMode="auto">
            <a:xfrm flipH="1">
              <a:off x="5661708" y="3430588"/>
              <a:ext cx="0" cy="720725"/>
            </a:xfrm>
            <a:prstGeom prst="line">
              <a:avLst/>
            </a:prstGeom>
            <a:noFill/>
            <a:ln w="73025">
              <a:solidFill>
                <a:srgbClr val="FF0000"/>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sz="1600">
                <a:solidFill>
                  <a:prstClr val="black"/>
                </a:solidFill>
                <a:latin typeface="Calibri" panose="020F0502020204030204"/>
              </a:endParaRPr>
            </a:p>
          </p:txBody>
        </p:sp>
        <p:sp>
          <p:nvSpPr>
            <p:cNvPr id="13" name="Text Box 37"/>
            <p:cNvSpPr txBox="1">
              <a:spLocks noChangeArrowheads="1"/>
            </p:cNvSpPr>
            <p:nvPr/>
          </p:nvSpPr>
          <p:spPr bwMode="auto">
            <a:xfrm>
              <a:off x="5745164" y="3468689"/>
              <a:ext cx="172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zh-CN" altLang="en-US" sz="2000" b="1" dirty="0">
                  <a:solidFill>
                    <a:prstClr val="black"/>
                  </a:solidFill>
                  <a:latin typeface="微软雅黑" panose="020B0503020204020204" pitchFamily="34" charset="-122"/>
                  <a:ea typeface="微软雅黑" panose="020B0503020204020204" pitchFamily="34" charset="-122"/>
                </a:rPr>
                <a:t>广播事件</a:t>
              </a:r>
            </a:p>
          </p:txBody>
        </p:sp>
      </p:grpSp>
      <p:grpSp>
        <p:nvGrpSpPr>
          <p:cNvPr id="14" name="Group 40"/>
          <p:cNvGrpSpPr>
            <a:grpSpLocks/>
          </p:cNvGrpSpPr>
          <p:nvPr/>
        </p:nvGrpSpPr>
        <p:grpSpPr bwMode="auto">
          <a:xfrm>
            <a:off x="5955983" y="4222750"/>
            <a:ext cx="1873250" cy="808038"/>
            <a:chOff x="3061" y="2559"/>
            <a:chExt cx="1180" cy="509"/>
          </a:xfrm>
        </p:grpSpPr>
        <p:sp>
          <p:nvSpPr>
            <p:cNvPr id="15" name="Line 33"/>
            <p:cNvSpPr>
              <a:spLocks noChangeShapeType="1"/>
            </p:cNvSpPr>
            <p:nvPr/>
          </p:nvSpPr>
          <p:spPr bwMode="auto">
            <a:xfrm>
              <a:off x="3061" y="2670"/>
              <a:ext cx="817" cy="398"/>
            </a:xfrm>
            <a:prstGeom prst="line">
              <a:avLst/>
            </a:prstGeom>
            <a:noFill/>
            <a:ln w="6985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sz="1600">
                <a:solidFill>
                  <a:prstClr val="black"/>
                </a:solidFill>
                <a:latin typeface="Calibri" panose="020F0502020204030204"/>
              </a:endParaRPr>
            </a:p>
          </p:txBody>
        </p:sp>
        <p:sp>
          <p:nvSpPr>
            <p:cNvPr id="16" name="Text Box 38"/>
            <p:cNvSpPr txBox="1">
              <a:spLocks noChangeArrowheads="1"/>
            </p:cNvSpPr>
            <p:nvPr/>
          </p:nvSpPr>
          <p:spPr bwMode="auto">
            <a:xfrm>
              <a:off x="3561" y="2559"/>
              <a:ext cx="68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zh-CN" altLang="en-US" sz="2000" b="1" dirty="0">
                  <a:solidFill>
                    <a:prstClr val="black"/>
                  </a:solidFill>
                  <a:latin typeface="微软雅黑" panose="020B0503020204020204" pitchFamily="34" charset="-122"/>
                  <a:ea typeface="微软雅黑" panose="020B0503020204020204" pitchFamily="34" charset="-122"/>
                </a:rPr>
                <a:t>调用</a:t>
              </a:r>
            </a:p>
          </p:txBody>
        </p:sp>
      </p:grpSp>
      <p:grpSp>
        <p:nvGrpSpPr>
          <p:cNvPr id="17" name="Group 42"/>
          <p:cNvGrpSpPr>
            <a:grpSpLocks/>
          </p:cNvGrpSpPr>
          <p:nvPr/>
        </p:nvGrpSpPr>
        <p:grpSpPr bwMode="auto">
          <a:xfrm>
            <a:off x="2787334" y="4346574"/>
            <a:ext cx="1512887" cy="822879"/>
            <a:chOff x="1065" y="2637"/>
            <a:chExt cx="953" cy="476"/>
          </a:xfrm>
        </p:grpSpPr>
        <p:sp>
          <p:nvSpPr>
            <p:cNvPr id="18" name="Line 34"/>
            <p:cNvSpPr>
              <a:spLocks noChangeShapeType="1"/>
            </p:cNvSpPr>
            <p:nvPr/>
          </p:nvSpPr>
          <p:spPr bwMode="auto">
            <a:xfrm flipH="1">
              <a:off x="1429" y="2637"/>
              <a:ext cx="589" cy="476"/>
            </a:xfrm>
            <a:prstGeom prst="line">
              <a:avLst/>
            </a:prstGeom>
            <a:noFill/>
            <a:ln w="7302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19" name="Text Box 41"/>
            <p:cNvSpPr txBox="1">
              <a:spLocks noChangeArrowheads="1"/>
            </p:cNvSpPr>
            <p:nvPr/>
          </p:nvSpPr>
          <p:spPr bwMode="auto">
            <a:xfrm>
              <a:off x="1065" y="2659"/>
              <a:ext cx="5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zh-CN" altLang="en-US" sz="2000" b="1">
                  <a:solidFill>
                    <a:prstClr val="black"/>
                  </a:solidFill>
                  <a:latin typeface="微软雅黑" panose="020B0503020204020204" pitchFamily="34" charset="-122"/>
                  <a:ea typeface="微软雅黑" panose="020B0503020204020204" pitchFamily="34" charset="-122"/>
                </a:rPr>
                <a:t>调用</a:t>
              </a:r>
            </a:p>
          </p:txBody>
        </p:sp>
      </p:grpSp>
      <p:sp>
        <p:nvSpPr>
          <p:cNvPr id="20" name="TextBox 1"/>
          <p:cNvSpPr txBox="1">
            <a:spLocks noChangeArrowheads="1"/>
          </p:cNvSpPr>
          <p:nvPr/>
        </p:nvSpPr>
        <p:spPr bwMode="auto">
          <a:xfrm>
            <a:off x="6892609" y="2652713"/>
            <a:ext cx="2879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smtClean="0">
                <a:solidFill>
                  <a:prstClr val="black"/>
                </a:solidFill>
                <a:latin typeface="微软雅黑" panose="020B0503020204020204" pitchFamily="34" charset="-122"/>
                <a:ea typeface="微软雅黑" panose="020B0503020204020204" pitchFamily="34" charset="-122"/>
              </a:rPr>
              <a:t>运行</a:t>
            </a:r>
            <a:r>
              <a:rPr lang="en-US" altLang="zh-CN" sz="2400" b="1" dirty="0" smtClean="0">
                <a:solidFill>
                  <a:prstClr val="black"/>
                </a:solidFill>
                <a:latin typeface="微软雅黑" panose="020B0503020204020204" pitchFamily="34" charset="-122"/>
                <a:ea typeface="微软雅黑" panose="020B0503020204020204" pitchFamily="34" charset="-122"/>
              </a:rPr>
              <a:t>debugger</a:t>
            </a:r>
            <a:endParaRPr lang="zh-CN" altLang="en-US" sz="2400" b="1" dirty="0">
              <a:solidFill>
                <a:prstClr val="black"/>
              </a:solidFill>
              <a:latin typeface="微软雅黑" panose="020B0503020204020204" pitchFamily="34" charset="-122"/>
              <a:ea typeface="微软雅黑" panose="020B0503020204020204" pitchFamily="34" charset="-122"/>
            </a:endParaRPr>
          </a:p>
        </p:txBody>
      </p:sp>
      <p:sp>
        <p:nvSpPr>
          <p:cNvPr id="21" name="Rectangle 9"/>
          <p:cNvSpPr>
            <a:spLocks noChangeArrowheads="1"/>
          </p:cNvSpPr>
          <p:nvPr/>
        </p:nvSpPr>
        <p:spPr bwMode="auto">
          <a:xfrm>
            <a:off x="690247" y="1645934"/>
            <a:ext cx="10972800" cy="848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spAutoFit/>
          </a:bodyPr>
          <a:lstStyle/>
          <a:p>
            <a:pPr>
              <a:lnSpc>
                <a:spcPct val="120000"/>
              </a:lnSpc>
              <a:buClr>
                <a:schemeClr val="hlink"/>
              </a:buClr>
              <a:buFont typeface="Wingdings" panose="05000000000000000000" pitchFamily="2" charset="2"/>
              <a:buNone/>
            </a:pPr>
            <a:r>
              <a:rPr lang="zh-CN" altLang="zh-CN" sz="2400" dirty="0">
                <a:latin typeface="微软雅黑" panose="020B0503020204020204" pitchFamily="34" charset="-122"/>
                <a:ea typeface="微软雅黑" panose="020B0503020204020204" pitchFamily="34" charset="-122"/>
              </a:rPr>
              <a:t>当调试器运行到断点处而停止时，它会宣布一个事件，允许系统自动调用那些已注册的工具的过程。</a:t>
            </a:r>
          </a:p>
        </p:txBody>
      </p:sp>
    </p:spTree>
    <p:extLst>
      <p:ext uri="{BB962C8B-B14F-4D97-AF65-F5344CB8AC3E}">
        <p14:creationId xmlns:p14="http://schemas.microsoft.com/office/powerpoint/2010/main" val="326285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ircle(in)">
                                      <p:cBhvr>
                                        <p:cTn id="20" dur="2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slide(fromBottom)">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slide(fromBottom)">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事件驱动架构的典型应用</a:t>
            </a:r>
            <a:r>
              <a:rPr lang="en-US" altLang="zh-CN" dirty="0"/>
              <a:t>-IDE</a:t>
            </a:r>
            <a:r>
              <a:rPr lang="zh-CN" altLang="en-US" dirty="0"/>
              <a:t>的断点调试</a:t>
            </a:r>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12</a:t>
            </a:fld>
            <a:endParaRPr lang="en-US" altLang="zh-CN"/>
          </a:p>
        </p:txBody>
      </p:sp>
      <p:sp>
        <p:nvSpPr>
          <p:cNvPr id="6" name="Rectangle 9"/>
          <p:cNvSpPr>
            <a:spLocks noChangeArrowheads="1"/>
          </p:cNvSpPr>
          <p:nvPr/>
        </p:nvSpPr>
        <p:spPr bwMode="auto">
          <a:xfrm>
            <a:off x="606583" y="1606070"/>
            <a:ext cx="5417981" cy="1169551"/>
          </a:xfrm>
          <a:prstGeom prst="rect">
            <a:avLst/>
          </a:prstGeom>
          <a:noFill/>
          <a:ln>
            <a:noFill/>
          </a:ln>
          <a:effectLst/>
        </p:spPr>
        <p:txBody>
          <a:bodyPr wrap="square">
            <a:spAutoFit/>
          </a:bodyPr>
          <a:lstStyle>
            <a:lvl1pPr>
              <a:defRPr sz="2800">
                <a:solidFill>
                  <a:schemeClr val="tx1"/>
                </a:solidFill>
                <a:latin typeface="Arial" panose="020B0604020202020204" pitchFamily="34" charset="0"/>
                <a:ea typeface="宋体" panose="02010600030101010101" pitchFamily="2" charset="-122"/>
              </a:defRPr>
            </a:lvl1pPr>
            <a:lvl2pPr marL="914400" indent="-457200">
              <a:defRPr sz="2800">
                <a:solidFill>
                  <a:schemeClr val="tx1"/>
                </a:solidFill>
                <a:latin typeface="Arial" panose="020B0604020202020204" pitchFamily="34" charset="0"/>
                <a:ea typeface="宋体" panose="02010600030101010101" pitchFamily="2" charset="-122"/>
              </a:defRPr>
            </a:lvl2pPr>
            <a:lvl3pPr>
              <a:defRPr sz="2800">
                <a:solidFill>
                  <a:schemeClr val="tx1"/>
                </a:solidFill>
                <a:latin typeface="Arial" panose="020B0604020202020204" pitchFamily="34" charset="0"/>
                <a:ea typeface="宋体" panose="02010600030101010101" pitchFamily="2" charset="-122"/>
              </a:defRPr>
            </a:lvl3pPr>
            <a:lvl4pPr>
              <a:defRPr sz="2800">
                <a:solidFill>
                  <a:schemeClr val="tx1"/>
                </a:solidFill>
                <a:latin typeface="Arial" panose="020B0604020202020204" pitchFamily="34" charset="0"/>
                <a:ea typeface="宋体" panose="02010600030101010101" pitchFamily="2" charset="-122"/>
              </a:defRPr>
            </a:lvl4pPr>
            <a:lvl5pPr>
              <a:defRPr sz="28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10000"/>
              </a:lnSpc>
              <a:spcBef>
                <a:spcPct val="10000"/>
              </a:spcBef>
            </a:pPr>
            <a:r>
              <a:rPr lang="zh-CN" altLang="en-US" sz="2000" dirty="0">
                <a:latin typeface="微软雅黑" panose="020B0503020204020204" pitchFamily="34" charset="-122"/>
                <a:ea typeface="微软雅黑" panose="020B0503020204020204" pitchFamily="34" charset="-122"/>
              </a:rPr>
              <a:t>这些过程可以</a:t>
            </a:r>
            <a:r>
              <a:rPr lang="zh-CN" altLang="zh-CN" sz="2000" dirty="0">
                <a:latin typeface="微软雅黑" panose="020B0503020204020204" pitchFamily="34" charset="-122"/>
                <a:ea typeface="微软雅黑" panose="020B0503020204020204" pitchFamily="34" charset="-122"/>
              </a:rPr>
              <a:t> </a:t>
            </a:r>
          </a:p>
          <a:p>
            <a:pPr lvl="1">
              <a:lnSpc>
                <a:spcPct val="110000"/>
              </a:lnSpc>
              <a:spcBef>
                <a:spcPct val="10000"/>
              </a:spcBef>
              <a:buFont typeface="Arial" panose="020B0604020202020204" pitchFamily="34" charset="0"/>
              <a:buAutoNum type="alphaLcParenR"/>
            </a:pPr>
            <a:r>
              <a:rPr lang="zh-CN" altLang="en-US" sz="2000" dirty="0">
                <a:latin typeface="微软雅黑" panose="020B0503020204020204" pitchFamily="34" charset="-122"/>
                <a:ea typeface="微软雅黑" panose="020B0503020204020204" pitchFamily="34" charset="-122"/>
              </a:rPr>
              <a:t>将编辑器滚动到源码的适当的行或</a:t>
            </a:r>
            <a:endParaRPr lang="en-US" altLang="zh-CN" sz="2000" dirty="0">
              <a:latin typeface="微软雅黑" panose="020B0503020204020204" pitchFamily="34" charset="-122"/>
              <a:ea typeface="微软雅黑" panose="020B0503020204020204" pitchFamily="34" charset="-122"/>
            </a:endParaRPr>
          </a:p>
          <a:p>
            <a:pPr lvl="1">
              <a:lnSpc>
                <a:spcPct val="110000"/>
              </a:lnSpc>
              <a:spcBef>
                <a:spcPct val="10000"/>
              </a:spcBef>
              <a:buFont typeface="Arial" panose="020B0604020202020204" pitchFamily="34" charset="0"/>
              <a:buAutoNum type="alphaLcParenR"/>
            </a:pPr>
            <a:r>
              <a:rPr lang="zh-CN" altLang="en-US" sz="2000" dirty="0">
                <a:latin typeface="微软雅黑" panose="020B0503020204020204" pitchFamily="34" charset="-122"/>
                <a:ea typeface="微软雅黑" panose="020B0503020204020204" pitchFamily="34" charset="-122"/>
              </a:rPr>
              <a:t>显示监视变量的值。 </a:t>
            </a:r>
            <a:r>
              <a:rPr lang="zh-CN" altLang="zh-CN" sz="2000" dirty="0">
                <a:latin typeface="微软雅黑" panose="020B0503020204020204" pitchFamily="34" charset="-122"/>
                <a:ea typeface="微软雅黑" panose="020B0503020204020204" pitchFamily="34" charset="-122"/>
              </a:rPr>
              <a:t> </a:t>
            </a:r>
          </a:p>
        </p:txBody>
      </p:sp>
      <p:sp>
        <p:nvSpPr>
          <p:cNvPr id="7" name="Rectangle 10"/>
          <p:cNvSpPr>
            <a:spLocks noChangeArrowheads="1"/>
          </p:cNvSpPr>
          <p:nvPr/>
        </p:nvSpPr>
        <p:spPr bwMode="auto">
          <a:xfrm>
            <a:off x="606583" y="3730626"/>
            <a:ext cx="4552794" cy="1508105"/>
          </a:xfrm>
          <a:prstGeom prst="rect">
            <a:avLst/>
          </a:prstGeom>
          <a:noFill/>
          <a:ln>
            <a:noFill/>
          </a:ln>
          <a:effectLst/>
        </p:spPr>
        <p:txBody>
          <a:bodyPr wrap="square">
            <a:spAutoFit/>
          </a:bodyPr>
          <a:lstStyle/>
          <a:p>
            <a:pPr>
              <a:lnSpc>
                <a:spcPct val="110000"/>
              </a:lnSpc>
              <a:spcBef>
                <a:spcPct val="10000"/>
              </a:spcBef>
              <a:buClr>
                <a:srgbClr val="0563C1"/>
              </a:buClr>
              <a:buFont typeface="Wingdings" panose="05000000000000000000" pitchFamily="2" charset="2"/>
              <a:buNone/>
              <a:defRPr/>
            </a:pPr>
            <a:r>
              <a:rPr lang="zh-CN" altLang="en-US" sz="2000" b="1" dirty="0">
                <a:latin typeface="微软雅黑" panose="020B0503020204020204" pitchFamily="34" charset="-122"/>
                <a:ea typeface="微软雅黑" panose="020B0503020204020204" pitchFamily="34" charset="-122"/>
              </a:rPr>
              <a:t>注：</a:t>
            </a:r>
            <a:endParaRPr lang="en-US" altLang="zh-CN" sz="2000" b="1" dirty="0">
              <a:latin typeface="微软雅黑" panose="020B0503020204020204" pitchFamily="34" charset="-122"/>
              <a:ea typeface="微软雅黑" panose="020B0503020204020204" pitchFamily="34" charset="-122"/>
            </a:endParaRPr>
          </a:p>
          <a:p>
            <a:pPr marL="342900" indent="-342900">
              <a:lnSpc>
                <a:spcPct val="110000"/>
              </a:lnSpc>
              <a:spcBef>
                <a:spcPct val="10000"/>
              </a:spcBef>
              <a:buClr>
                <a:srgbClr val="0563C1"/>
              </a:buClr>
              <a:buFont typeface="Arial" panose="020B0604020202020204" pitchFamily="34" charset="0"/>
              <a:buChar char="•"/>
              <a:defRPr/>
            </a:pPr>
            <a:r>
              <a:rPr lang="zh-CN" altLang="en-US" sz="2000" dirty="0">
                <a:latin typeface="微软雅黑" panose="020B0503020204020204" pitchFamily="34" charset="-122"/>
                <a:ea typeface="微软雅黑" panose="020B0503020204020204" pitchFamily="34" charset="-122"/>
              </a:rPr>
              <a:t>调试器仅仅广播了一个事件，但是不知道其它的组件将要做什么。</a:t>
            </a:r>
            <a:endParaRPr lang="en-US" altLang="zh-CN" sz="2000" dirty="0">
              <a:latin typeface="微软雅黑" panose="020B0503020204020204" pitchFamily="34" charset="-122"/>
              <a:ea typeface="微软雅黑" panose="020B0503020204020204" pitchFamily="34" charset="-122"/>
            </a:endParaRPr>
          </a:p>
          <a:p>
            <a:pPr marL="342900" indent="-342900">
              <a:lnSpc>
                <a:spcPct val="110000"/>
              </a:lnSpc>
              <a:spcBef>
                <a:spcPct val="10000"/>
              </a:spcBef>
              <a:buClr>
                <a:srgbClr val="0563C1"/>
              </a:buClr>
              <a:buFont typeface="Arial" panose="020B0604020202020204" pitchFamily="34" charset="0"/>
              <a:buChar char="•"/>
              <a:defRPr/>
            </a:pPr>
            <a:r>
              <a:rPr lang="zh-CN" altLang="en-US" sz="2000" dirty="0">
                <a:latin typeface="微软雅黑" panose="020B0503020204020204" pitchFamily="34" charset="-122"/>
                <a:ea typeface="微软雅黑" panose="020B0503020204020204" pitchFamily="34" charset="-122"/>
              </a:rPr>
              <a:t>松耦合</a:t>
            </a:r>
          </a:p>
        </p:txBody>
      </p:sp>
      <p:sp>
        <p:nvSpPr>
          <p:cNvPr id="8" name="Oval 4"/>
          <p:cNvSpPr>
            <a:spLocks noChangeArrowheads="1"/>
          </p:cNvSpPr>
          <p:nvPr/>
        </p:nvSpPr>
        <p:spPr bwMode="auto">
          <a:xfrm>
            <a:off x="7150101" y="1681164"/>
            <a:ext cx="1363663" cy="650875"/>
          </a:xfrm>
          <a:prstGeom prst="ellipse">
            <a:avLst/>
          </a:prstGeom>
          <a:solidFill>
            <a:srgbClr val="CCFFCC"/>
          </a:solidFill>
          <a:ln w="38100">
            <a:solidFill>
              <a:srgbClr val="800080"/>
            </a:solidFill>
            <a:round/>
            <a:headEnd type="none" w="sm" len="sm"/>
            <a:tailEnd type="none" w="sm" len="sm"/>
          </a:ln>
          <a:effectLst/>
        </p:spPr>
        <p:txBody>
          <a:bodyPr wrap="none" anchor="ctr"/>
          <a:lstStyle/>
          <a:p>
            <a:pPr algn="ctr">
              <a:defRPr/>
            </a:pPr>
            <a:r>
              <a:rPr lang="en-US" altLang="zh-CN" sz="2000">
                <a:solidFill>
                  <a:srgbClr val="100800"/>
                </a:solidFill>
                <a:effectLst>
                  <a:outerShdw blurRad="38100" dist="38100" dir="2700000" algn="tl">
                    <a:srgbClr val="000000"/>
                  </a:outerShdw>
                </a:effectLst>
                <a:latin typeface="Calibri" panose="020F0502020204030204"/>
                <a:ea typeface="Arial Unicode MS" panose="020B0604020202020204" pitchFamily="34" charset="-122"/>
                <a:cs typeface="Arial Unicode MS" panose="020B0604020202020204" pitchFamily="34" charset="-122"/>
              </a:rPr>
              <a:t>Debugger</a:t>
            </a:r>
          </a:p>
        </p:txBody>
      </p:sp>
      <p:sp>
        <p:nvSpPr>
          <p:cNvPr id="9" name="Oval 5"/>
          <p:cNvSpPr>
            <a:spLocks noChangeArrowheads="1"/>
          </p:cNvSpPr>
          <p:nvPr/>
        </p:nvSpPr>
        <p:spPr bwMode="auto">
          <a:xfrm>
            <a:off x="6330950" y="2922588"/>
            <a:ext cx="1295400" cy="709612"/>
          </a:xfrm>
          <a:prstGeom prst="ellipse">
            <a:avLst/>
          </a:prstGeom>
          <a:solidFill>
            <a:srgbClr val="FF99CC">
              <a:alpha val="42999"/>
            </a:srgbClr>
          </a:solidFill>
          <a:ln w="38100">
            <a:solidFill>
              <a:srgbClr val="800080"/>
            </a:solidFill>
            <a:round/>
            <a:headEnd type="none" w="sm" len="sm"/>
            <a:tailEnd type="none" w="sm" len="sm"/>
          </a:ln>
          <a:effectLst/>
        </p:spPr>
        <p:txBody>
          <a:bodyPr wrap="none" anchor="ctr"/>
          <a:lstStyle/>
          <a:p>
            <a:pPr algn="ctr">
              <a:defRPr/>
            </a:pPr>
            <a:r>
              <a:rPr lang="zh-CN" altLang="zh-CN" b="1">
                <a:solidFill>
                  <a:srgbClr val="100800"/>
                </a:solidFill>
                <a:effectLst>
                  <a:outerShdw blurRad="38100" dist="38100" dir="2700000" algn="tl">
                    <a:srgbClr val="000000"/>
                  </a:outerShdw>
                </a:effectLst>
                <a:latin typeface="Calibri" panose="020F0502020204030204"/>
              </a:rPr>
              <a:t>Editor</a:t>
            </a:r>
            <a:endParaRPr lang="zh-CN" altLang="en-US" b="1">
              <a:solidFill>
                <a:srgbClr val="100800"/>
              </a:solidFill>
              <a:effectLst>
                <a:outerShdw blurRad="38100" dist="38100" dir="2700000" algn="tl">
                  <a:srgbClr val="000000"/>
                </a:outerShdw>
              </a:effectLst>
              <a:latin typeface="Calibri" panose="020F0502020204030204"/>
            </a:endParaRPr>
          </a:p>
        </p:txBody>
      </p:sp>
      <p:sp>
        <p:nvSpPr>
          <p:cNvPr id="10" name="Oval 6"/>
          <p:cNvSpPr>
            <a:spLocks noChangeArrowheads="1"/>
          </p:cNvSpPr>
          <p:nvPr/>
        </p:nvSpPr>
        <p:spPr bwMode="auto">
          <a:xfrm>
            <a:off x="7967664" y="2863850"/>
            <a:ext cx="2319337" cy="769938"/>
          </a:xfrm>
          <a:prstGeom prst="ellipse">
            <a:avLst/>
          </a:prstGeom>
          <a:solidFill>
            <a:srgbClr val="FF99CC">
              <a:alpha val="39000"/>
            </a:srgbClr>
          </a:solidFill>
          <a:ln w="38100">
            <a:solidFill>
              <a:srgbClr val="800080"/>
            </a:solidFill>
            <a:round/>
            <a:headEnd type="none" w="sm" len="sm"/>
            <a:tailEnd type="none" w="sm" len="sm"/>
          </a:ln>
          <a:effectLst/>
        </p:spPr>
        <p:txBody>
          <a:bodyPr wrap="none" anchor="ctr"/>
          <a:lstStyle/>
          <a:p>
            <a:pPr algn="ctr">
              <a:defRPr/>
            </a:pPr>
            <a:r>
              <a:rPr lang="zh-CN" altLang="zh-CN" sz="2000" b="1">
                <a:solidFill>
                  <a:srgbClr val="100800"/>
                </a:solidFill>
                <a:effectLst>
                  <a:outerShdw blurRad="38100" dist="38100" dir="2700000" algn="tl">
                    <a:srgbClr val="000000"/>
                  </a:outerShdw>
                </a:effectLst>
                <a:latin typeface="Calibri" panose="020F0502020204030204"/>
              </a:rPr>
              <a:t>Variable monitors</a:t>
            </a:r>
            <a:endParaRPr lang="zh-CN" altLang="en-US" sz="2000" b="1">
              <a:solidFill>
                <a:srgbClr val="100800"/>
              </a:solidFill>
              <a:effectLst>
                <a:outerShdw blurRad="38100" dist="38100" dir="2700000" algn="tl">
                  <a:srgbClr val="000000"/>
                </a:outerShdw>
              </a:effectLst>
              <a:latin typeface="Calibri" panose="020F0502020204030204"/>
            </a:endParaRPr>
          </a:p>
        </p:txBody>
      </p:sp>
      <p:sp>
        <p:nvSpPr>
          <p:cNvPr id="11" name="Line 7"/>
          <p:cNvSpPr>
            <a:spLocks noChangeShapeType="1"/>
          </p:cNvSpPr>
          <p:nvPr/>
        </p:nvSpPr>
        <p:spPr bwMode="auto">
          <a:xfrm>
            <a:off x="8308975" y="2273301"/>
            <a:ext cx="750888" cy="531813"/>
          </a:xfrm>
          <a:prstGeom prst="line">
            <a:avLst/>
          </a:prstGeom>
          <a:noFill/>
          <a:ln w="53975">
            <a:solidFill>
              <a:sysClr val="windowText" lastClr="000000"/>
            </a:solidFill>
            <a:round/>
            <a:headEnd type="non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12" name="Line 8"/>
          <p:cNvSpPr>
            <a:spLocks noChangeShapeType="1"/>
          </p:cNvSpPr>
          <p:nvPr/>
        </p:nvSpPr>
        <p:spPr bwMode="auto">
          <a:xfrm flipH="1">
            <a:off x="6945314" y="2212976"/>
            <a:ext cx="339725" cy="650875"/>
          </a:xfrm>
          <a:prstGeom prst="line">
            <a:avLst/>
          </a:prstGeom>
          <a:noFill/>
          <a:ln w="53975">
            <a:solidFill>
              <a:sysClr val="windowText" lastClr="000000"/>
            </a:solidFill>
            <a:round/>
            <a:headEnd type="non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13" name="Text Box 11"/>
          <p:cNvSpPr txBox="1">
            <a:spLocks noChangeArrowheads="1"/>
          </p:cNvSpPr>
          <p:nvPr/>
        </p:nvSpPr>
        <p:spPr bwMode="auto">
          <a:xfrm>
            <a:off x="5519738" y="3927476"/>
            <a:ext cx="2887662" cy="2492990"/>
          </a:xfrm>
          <a:prstGeom prst="rect">
            <a:avLst/>
          </a:prstGeom>
          <a:solidFill>
            <a:srgbClr val="CCFFFF"/>
          </a:solidFill>
          <a:ln w="31750">
            <a:solidFill>
              <a:srgbClr val="000080"/>
            </a:solidFill>
            <a:miter lim="800000"/>
            <a:headEnd type="none" w="sm" len="sm"/>
            <a:tailEnd type="none" w="sm" len="sm"/>
          </a:ln>
        </p:spPr>
        <p:txBody>
          <a:bodyPr>
            <a:spAutoFit/>
          </a:bodyPr>
          <a:lstStyle/>
          <a:p>
            <a:pPr>
              <a:spcBef>
                <a:spcPct val="50000"/>
              </a:spcBef>
            </a:pPr>
            <a:r>
              <a:rPr lang="en-US" altLang="zh-CN" b="1" dirty="0">
                <a:solidFill>
                  <a:prstClr val="black"/>
                </a:solidFill>
                <a:latin typeface="Calibri" panose="020F0502020204030204"/>
              </a:rPr>
              <a:t>Source file</a:t>
            </a:r>
          </a:p>
          <a:p>
            <a:pPr>
              <a:spcBef>
                <a:spcPct val="50000"/>
              </a:spcBef>
            </a:pPr>
            <a:r>
              <a:rPr lang="en-US" altLang="zh-CN" b="1" dirty="0" err="1">
                <a:solidFill>
                  <a:prstClr val="black"/>
                </a:solidFill>
                <a:latin typeface="Calibri" panose="020F0502020204030204"/>
              </a:rPr>
              <a:t>Bbbbbbbbbbbbbb</a:t>
            </a:r>
            <a:endParaRPr lang="en-US" altLang="zh-CN" b="1" dirty="0">
              <a:solidFill>
                <a:prstClr val="black"/>
              </a:solidFill>
              <a:latin typeface="Calibri" panose="020F0502020204030204"/>
            </a:endParaRPr>
          </a:p>
          <a:p>
            <a:pPr>
              <a:spcBef>
                <a:spcPct val="50000"/>
              </a:spcBef>
            </a:pPr>
            <a:r>
              <a:rPr lang="en-US" altLang="zh-CN" b="1" dirty="0" err="1">
                <a:solidFill>
                  <a:prstClr val="black"/>
                </a:solidFill>
                <a:latin typeface="Calibri" panose="020F0502020204030204"/>
              </a:rPr>
              <a:t>Cccccccccccccc</a:t>
            </a:r>
            <a:endParaRPr lang="en-US" altLang="zh-CN" b="1" dirty="0">
              <a:solidFill>
                <a:prstClr val="black"/>
              </a:solidFill>
              <a:latin typeface="Calibri" panose="020F0502020204030204"/>
            </a:endParaRPr>
          </a:p>
          <a:p>
            <a:pPr>
              <a:spcBef>
                <a:spcPct val="50000"/>
              </a:spcBef>
            </a:pPr>
            <a:r>
              <a:rPr lang="en-US" altLang="zh-CN" sz="2000" b="1" dirty="0" err="1">
                <a:solidFill>
                  <a:srgbClr val="800000"/>
                </a:solidFill>
                <a:latin typeface="Calibri" panose="020F0502020204030204"/>
              </a:rPr>
              <a:t>Dddddddddddddd</a:t>
            </a:r>
            <a:endParaRPr lang="en-US" altLang="zh-CN" sz="2000" b="1" dirty="0">
              <a:solidFill>
                <a:srgbClr val="800000"/>
              </a:solidFill>
              <a:latin typeface="Calibri" panose="020F0502020204030204"/>
            </a:endParaRPr>
          </a:p>
          <a:p>
            <a:pPr>
              <a:spcBef>
                <a:spcPct val="50000"/>
              </a:spcBef>
            </a:pPr>
            <a:r>
              <a:rPr lang="en-US" altLang="zh-CN" b="1" dirty="0" err="1">
                <a:solidFill>
                  <a:prstClr val="black"/>
                </a:solidFill>
                <a:latin typeface="Calibri" panose="020F0502020204030204"/>
              </a:rPr>
              <a:t>Eeeeeeeeeeeee</a:t>
            </a:r>
            <a:endParaRPr lang="en-US" altLang="zh-CN" b="1" dirty="0">
              <a:solidFill>
                <a:prstClr val="black"/>
              </a:solidFill>
              <a:latin typeface="Calibri" panose="020F0502020204030204"/>
            </a:endParaRPr>
          </a:p>
          <a:p>
            <a:pPr>
              <a:spcBef>
                <a:spcPct val="50000"/>
              </a:spcBef>
            </a:pPr>
            <a:r>
              <a:rPr lang="en-US" altLang="zh-CN" b="1" dirty="0" err="1" smtClean="0">
                <a:solidFill>
                  <a:prstClr val="black"/>
                </a:solidFill>
                <a:latin typeface="Calibri" panose="020F0502020204030204"/>
              </a:rPr>
              <a:t>Fffffffffffffffffffffffffffffffff</a:t>
            </a:r>
            <a:endParaRPr lang="en-US" altLang="zh-CN" b="1" dirty="0">
              <a:solidFill>
                <a:prstClr val="black"/>
              </a:solidFill>
              <a:latin typeface="Calibri" panose="020F0502020204030204"/>
            </a:endParaRPr>
          </a:p>
        </p:txBody>
      </p:sp>
      <p:sp>
        <p:nvSpPr>
          <p:cNvPr id="14" name="Line 12"/>
          <p:cNvSpPr>
            <a:spLocks noChangeShapeType="1"/>
          </p:cNvSpPr>
          <p:nvPr/>
        </p:nvSpPr>
        <p:spPr bwMode="auto">
          <a:xfrm flipH="1">
            <a:off x="6945313" y="3632201"/>
            <a:ext cx="0" cy="295275"/>
          </a:xfrm>
          <a:prstGeom prst="line">
            <a:avLst/>
          </a:prstGeom>
          <a:noFill/>
          <a:ln w="53975">
            <a:solidFill>
              <a:sysClr val="windowText" lastClr="000000"/>
            </a:solidFill>
            <a:round/>
            <a:headEnd type="non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15" name="Rectangle 14"/>
          <p:cNvSpPr>
            <a:spLocks noChangeArrowheads="1"/>
          </p:cNvSpPr>
          <p:nvPr/>
        </p:nvSpPr>
        <p:spPr bwMode="auto">
          <a:xfrm>
            <a:off x="5591176" y="5224463"/>
            <a:ext cx="2595563" cy="360362"/>
          </a:xfrm>
          <a:prstGeom prst="rect">
            <a:avLst/>
          </a:prstGeom>
          <a:solidFill>
            <a:srgbClr val="FF99CC">
              <a:alpha val="61960"/>
            </a:srgbClr>
          </a:solidFill>
          <a:ln w="12700">
            <a:solidFill>
              <a:sysClr val="windowText" lastClr="000000"/>
            </a:solidFill>
            <a:miter lim="800000"/>
            <a:headEnd type="none" w="sm" len="sm"/>
            <a:tailEnd type="none" w="sm" len="sm"/>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16" name="Text Box 17"/>
          <p:cNvSpPr txBox="1">
            <a:spLocks noChangeArrowheads="1"/>
          </p:cNvSpPr>
          <p:nvPr/>
        </p:nvSpPr>
        <p:spPr bwMode="auto">
          <a:xfrm>
            <a:off x="8542339" y="4000500"/>
            <a:ext cx="1946275" cy="1570038"/>
          </a:xfrm>
          <a:prstGeom prst="rect">
            <a:avLst/>
          </a:prstGeom>
          <a:solidFill>
            <a:srgbClr val="CCFFFF"/>
          </a:solidFill>
          <a:ln w="31750">
            <a:solidFill>
              <a:srgbClr val="800080"/>
            </a:solidFill>
            <a:miter lim="800000"/>
            <a:headEnd type="none" w="sm" len="sm"/>
            <a:tailEnd type="none" w="sm" len="sm"/>
          </a:ln>
        </p:spPr>
        <p:txBody>
          <a:bodyPr>
            <a:spAutoFit/>
          </a:bodyPr>
          <a:lstStyle/>
          <a:p>
            <a:pPr>
              <a:spcBef>
                <a:spcPct val="50000"/>
              </a:spcBef>
            </a:pPr>
            <a:r>
              <a:rPr lang="en-US" altLang="zh-CN" sz="2400" b="1">
                <a:solidFill>
                  <a:prstClr val="black"/>
                </a:solidFill>
                <a:latin typeface="Calibri" panose="020F0502020204030204"/>
              </a:rPr>
              <a:t>emp=“</a:t>
            </a:r>
            <a:r>
              <a:rPr lang="zh-CN" altLang="en-US" sz="2400" b="1">
                <a:solidFill>
                  <a:prstClr val="black"/>
                </a:solidFill>
                <a:latin typeface="Calibri" panose="020F0502020204030204"/>
              </a:rPr>
              <a:t>张虹</a:t>
            </a:r>
            <a:r>
              <a:rPr lang="en-US" altLang="zh-CN" sz="2400" b="1">
                <a:solidFill>
                  <a:prstClr val="black"/>
                </a:solidFill>
                <a:latin typeface="Calibri" panose="020F0502020204030204"/>
              </a:rPr>
              <a:t>”</a:t>
            </a:r>
          </a:p>
          <a:p>
            <a:pPr>
              <a:spcBef>
                <a:spcPct val="50000"/>
              </a:spcBef>
            </a:pPr>
            <a:r>
              <a:rPr lang="en-US" altLang="zh-CN" sz="2400" b="1">
                <a:solidFill>
                  <a:prstClr val="black"/>
                </a:solidFill>
                <a:latin typeface="Calibri" panose="020F0502020204030204"/>
              </a:rPr>
              <a:t>salary=2348</a:t>
            </a:r>
          </a:p>
          <a:p>
            <a:pPr>
              <a:spcBef>
                <a:spcPct val="50000"/>
              </a:spcBef>
            </a:pPr>
            <a:endParaRPr lang="en-US" altLang="zh-CN" sz="2400" b="1">
              <a:solidFill>
                <a:prstClr val="black"/>
              </a:solidFill>
              <a:latin typeface="Calibri" panose="020F0502020204030204"/>
            </a:endParaRPr>
          </a:p>
        </p:txBody>
      </p:sp>
      <p:sp>
        <p:nvSpPr>
          <p:cNvPr id="17" name="Line 19"/>
          <p:cNvSpPr>
            <a:spLocks noChangeShapeType="1"/>
          </p:cNvSpPr>
          <p:nvPr/>
        </p:nvSpPr>
        <p:spPr bwMode="auto">
          <a:xfrm flipH="1">
            <a:off x="9347200" y="3633789"/>
            <a:ext cx="0" cy="295275"/>
          </a:xfrm>
          <a:prstGeom prst="line">
            <a:avLst/>
          </a:prstGeom>
          <a:noFill/>
          <a:ln w="53975">
            <a:solidFill>
              <a:sysClr val="windowText" lastClr="000000"/>
            </a:solidFill>
            <a:round/>
            <a:headEnd type="non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352933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slide(fromBottom)">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slide(fromBottom)">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Bottom)">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slide(fromBottom)">
                                      <p:cBhvr>
                                        <p:cTn id="22" dur="500"/>
                                        <p:tgtEl>
                                          <p:spTgt spid="16">
                                            <p:txEl>
                                              <p:pRg st="0" end="0"/>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16">
                                            <p:txEl>
                                              <p:pRg st="1" end="1"/>
                                            </p:txEl>
                                          </p:spTgt>
                                        </p:tgtEl>
                                        <p:attrNameLst>
                                          <p:attrName>style.visibility</p:attrName>
                                        </p:attrNameLst>
                                      </p:cBhvr>
                                      <p:to>
                                        <p:strVal val="visible"/>
                                      </p:to>
                                    </p:set>
                                    <p:animEffect transition="in" filter="slide(fromBottom)">
                                      <p:cBhvr>
                                        <p:cTn id="25" dur="500"/>
                                        <p:tgtEl>
                                          <p:spTgt spid="1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lide(fromBottom)">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2. </a:t>
            </a:r>
            <a:r>
              <a:rPr lang="zh-CN" altLang="en-US" dirty="0" smtClean="0"/>
              <a:t>事件处理策略</a:t>
            </a:r>
            <a:r>
              <a:rPr lang="en-US" altLang="zh-CN" dirty="0"/>
              <a:t/>
            </a:r>
            <a:br>
              <a:rPr lang="en-US" altLang="zh-CN" dirty="0"/>
            </a:br>
            <a:r>
              <a:rPr lang="en-US" altLang="zh-CN" sz="2800" dirty="0"/>
              <a:t>Strategy of Events </a:t>
            </a:r>
            <a:r>
              <a:rPr lang="en-US" altLang="zh-CN" sz="2800" dirty="0" smtClean="0"/>
              <a:t>Handling</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13</a:t>
            </a:fld>
            <a:endParaRPr lang="en-US" altLang="zh-CN"/>
          </a:p>
        </p:txBody>
      </p:sp>
    </p:spTree>
    <p:extLst>
      <p:ext uri="{BB962C8B-B14F-4D97-AF65-F5344CB8AC3E}">
        <p14:creationId xmlns:p14="http://schemas.microsoft.com/office/powerpoint/2010/main" val="1815919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Events </a:t>
            </a:r>
            <a:r>
              <a:rPr lang="en-US" altLang="zh-CN" dirty="0" smtClean="0"/>
              <a:t>Handling</a:t>
            </a:r>
            <a:endParaRPr lang="zh-CN" altLang="en-US" dirty="0"/>
          </a:p>
        </p:txBody>
      </p:sp>
      <p:sp>
        <p:nvSpPr>
          <p:cNvPr id="3" name="内容占位符 2"/>
          <p:cNvSpPr>
            <a:spLocks noGrp="1"/>
          </p:cNvSpPr>
          <p:nvPr>
            <p:ph idx="1"/>
          </p:nvPr>
        </p:nvSpPr>
        <p:spPr/>
        <p:txBody>
          <a:bodyPr/>
          <a:lstStyle/>
          <a:p>
            <a:r>
              <a:rPr lang="zh-CN" altLang="en-US" dirty="0"/>
              <a:t>既然在事件系统中，当一个事件被广播了，系统将自动调用那些已经注册了的组件，那么就</a:t>
            </a:r>
            <a:r>
              <a:rPr lang="zh-CN" altLang="en-US" dirty="0" smtClean="0"/>
              <a:t>有了这样的问题：</a:t>
            </a:r>
            <a:r>
              <a:rPr lang="zh-CN" altLang="en-US" dirty="0">
                <a:solidFill>
                  <a:srgbClr val="0000FF"/>
                </a:solidFill>
              </a:rPr>
              <a:t>怎样将</a:t>
            </a:r>
            <a:r>
              <a:rPr lang="zh-CN" altLang="en-US" dirty="0">
                <a:solidFill>
                  <a:srgbClr val="FF0000"/>
                </a:solidFill>
              </a:rPr>
              <a:t>事件</a:t>
            </a:r>
            <a:r>
              <a:rPr lang="zh-CN" altLang="en-US" dirty="0">
                <a:solidFill>
                  <a:srgbClr val="0000FF"/>
                </a:solidFill>
              </a:rPr>
              <a:t>发送到已经注册了的组件</a:t>
            </a:r>
            <a:r>
              <a:rPr lang="zh-CN" altLang="en-US" dirty="0" smtClean="0">
                <a:solidFill>
                  <a:srgbClr val="0000FF"/>
                </a:solidFill>
              </a:rPr>
              <a:t>中</a:t>
            </a:r>
            <a:r>
              <a:rPr lang="en-US" altLang="zh-CN" dirty="0" smtClean="0">
                <a:solidFill>
                  <a:srgbClr val="0000FF"/>
                </a:solidFill>
              </a:rPr>
              <a:t>? </a:t>
            </a:r>
          </a:p>
          <a:p>
            <a:endParaRPr lang="en-US" altLang="zh-CN" dirty="0">
              <a:solidFill>
                <a:srgbClr val="0000FF"/>
              </a:solidFill>
            </a:endParaRPr>
          </a:p>
          <a:p>
            <a:r>
              <a:rPr lang="zh-CN" altLang="en-US" dirty="0" smtClean="0"/>
              <a:t>分</a:t>
            </a:r>
            <a:r>
              <a:rPr lang="zh-CN" altLang="en-US" dirty="0"/>
              <a:t>两种情况考虑</a:t>
            </a:r>
            <a:r>
              <a:rPr lang="en-US" altLang="zh-CN" dirty="0"/>
              <a:t>: </a:t>
            </a:r>
          </a:p>
          <a:p>
            <a:pPr lvl="1"/>
            <a:r>
              <a:rPr lang="zh-CN" altLang="en-US" dirty="0">
                <a:solidFill>
                  <a:srgbClr val="0000FF"/>
                </a:solidFill>
              </a:rPr>
              <a:t>策略</a:t>
            </a:r>
            <a:r>
              <a:rPr lang="en-US" altLang="zh-CN" dirty="0">
                <a:solidFill>
                  <a:srgbClr val="0000FF"/>
                </a:solidFill>
              </a:rPr>
              <a:t>1</a:t>
            </a:r>
            <a:r>
              <a:rPr lang="zh-CN" altLang="en-US" dirty="0">
                <a:solidFill>
                  <a:srgbClr val="0000FF"/>
                </a:solidFill>
              </a:rPr>
              <a:t>：有独立事件调度模块的系统。</a:t>
            </a:r>
            <a:r>
              <a:rPr lang="en-US" altLang="zh-CN" dirty="0"/>
              <a:t>Systems with a separate dispatcher module</a:t>
            </a:r>
          </a:p>
          <a:p>
            <a:pPr lvl="1"/>
            <a:r>
              <a:rPr lang="zh-CN" altLang="en-US" dirty="0">
                <a:solidFill>
                  <a:srgbClr val="0000FF"/>
                </a:solidFill>
              </a:rPr>
              <a:t>策略</a:t>
            </a:r>
            <a:r>
              <a:rPr lang="en-US" altLang="zh-CN" dirty="0">
                <a:solidFill>
                  <a:srgbClr val="0000FF"/>
                </a:solidFill>
              </a:rPr>
              <a:t>2</a:t>
            </a:r>
            <a:r>
              <a:rPr lang="zh-CN" altLang="en-US" dirty="0">
                <a:solidFill>
                  <a:srgbClr val="0000FF"/>
                </a:solidFill>
              </a:rPr>
              <a:t>：无中心事件调度模块的系统。</a:t>
            </a:r>
            <a:r>
              <a:rPr lang="en-US" altLang="zh-CN" dirty="0"/>
              <a:t>Systems without central dispatcher module</a:t>
            </a:r>
          </a:p>
          <a:p>
            <a:endParaRPr lang="zh-CN" altLang="en-US"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14</a:t>
            </a:fld>
            <a:endParaRPr lang="en-US" altLang="zh-CN"/>
          </a:p>
        </p:txBody>
      </p:sp>
    </p:spTree>
    <p:extLst>
      <p:ext uri="{BB962C8B-B14F-4D97-AF65-F5344CB8AC3E}">
        <p14:creationId xmlns:p14="http://schemas.microsoft.com/office/powerpoint/2010/main" val="1109186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Events Handling</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a:t>事件调度模块的责任</a:t>
            </a:r>
          </a:p>
          <a:p>
            <a:pPr lvl="1"/>
            <a:r>
              <a:rPr lang="zh-CN" altLang="en-US" dirty="0" smtClean="0">
                <a:solidFill>
                  <a:srgbClr val="0000FF"/>
                </a:solidFill>
              </a:rPr>
              <a:t>接收</a:t>
            </a:r>
            <a:r>
              <a:rPr lang="zh-CN" altLang="en-US" dirty="0">
                <a:solidFill>
                  <a:srgbClr val="0000FF"/>
                </a:solidFill>
              </a:rPr>
              <a:t>事件。</a:t>
            </a:r>
            <a:r>
              <a:rPr lang="en-US" altLang="zh-CN" dirty="0"/>
              <a:t>receiving all incoming events and </a:t>
            </a:r>
          </a:p>
          <a:p>
            <a:pPr lvl="1"/>
            <a:r>
              <a:rPr lang="zh-CN" altLang="en-US" dirty="0">
                <a:solidFill>
                  <a:srgbClr val="0000FF"/>
                </a:solidFill>
              </a:rPr>
              <a:t>分发事件。</a:t>
            </a:r>
            <a:r>
              <a:rPr lang="en-US" altLang="zh-CN" dirty="0"/>
              <a:t>dispatching them to other modules in the system. </a:t>
            </a:r>
          </a:p>
          <a:p>
            <a:endParaRPr lang="zh-CN" altLang="en-US"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15</a:t>
            </a:fld>
            <a:endParaRPr lang="en-US" altLang="zh-CN"/>
          </a:p>
        </p:txBody>
      </p:sp>
    </p:spTree>
    <p:extLst>
      <p:ext uri="{BB962C8B-B14F-4D97-AF65-F5344CB8AC3E}">
        <p14:creationId xmlns:p14="http://schemas.microsoft.com/office/powerpoint/2010/main" val="757225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有</a:t>
            </a:r>
            <a:r>
              <a:rPr lang="zh-CN" altLang="en-US" dirty="0"/>
              <a:t>独立事件调度模块的系统</a:t>
            </a:r>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16</a:t>
            </a:fld>
            <a:endParaRPr lang="en-US" altLang="zh-CN" dirty="0"/>
          </a:p>
        </p:txBody>
      </p:sp>
      <p:sp>
        <p:nvSpPr>
          <p:cNvPr id="5" name="Freeform 13"/>
          <p:cNvSpPr>
            <a:spLocks noChangeArrowheads="1"/>
          </p:cNvSpPr>
          <p:nvPr/>
        </p:nvSpPr>
        <p:spPr bwMode="auto">
          <a:xfrm>
            <a:off x="2095500" y="1708151"/>
            <a:ext cx="7780339" cy="4366994"/>
          </a:xfrm>
          <a:custGeom>
            <a:avLst/>
            <a:gdLst>
              <a:gd name="T0" fmla="*/ 15 w 5102"/>
              <a:gd name="T1" fmla="*/ 1285 h 2570"/>
              <a:gd name="T2" fmla="*/ 15 w 5102"/>
              <a:gd name="T3" fmla="*/ 1194 h 2570"/>
              <a:gd name="T4" fmla="*/ 106 w 5102"/>
              <a:gd name="T5" fmla="*/ 922 h 2570"/>
              <a:gd name="T6" fmla="*/ 378 w 5102"/>
              <a:gd name="T7" fmla="*/ 786 h 2570"/>
              <a:gd name="T8" fmla="*/ 514 w 5102"/>
              <a:gd name="T9" fmla="*/ 514 h 2570"/>
              <a:gd name="T10" fmla="*/ 786 w 5102"/>
              <a:gd name="T11" fmla="*/ 287 h 2570"/>
              <a:gd name="T12" fmla="*/ 1058 w 5102"/>
              <a:gd name="T13" fmla="*/ 105 h 2570"/>
              <a:gd name="T14" fmla="*/ 1149 w 5102"/>
              <a:gd name="T15" fmla="*/ 196 h 2570"/>
              <a:gd name="T16" fmla="*/ 1648 w 5102"/>
              <a:gd name="T17" fmla="*/ 105 h 2570"/>
              <a:gd name="T18" fmla="*/ 2056 w 5102"/>
              <a:gd name="T19" fmla="*/ 15 h 2570"/>
              <a:gd name="T20" fmla="*/ 2646 w 5102"/>
              <a:gd name="T21" fmla="*/ 15 h 2570"/>
              <a:gd name="T22" fmla="*/ 3462 w 5102"/>
              <a:gd name="T23" fmla="*/ 105 h 2570"/>
              <a:gd name="T24" fmla="*/ 4506 w 5102"/>
              <a:gd name="T25" fmla="*/ 377 h 2570"/>
              <a:gd name="T26" fmla="*/ 4823 w 5102"/>
              <a:gd name="T27" fmla="*/ 1013 h 2570"/>
              <a:gd name="T28" fmla="*/ 4778 w 5102"/>
              <a:gd name="T29" fmla="*/ 1330 h 2570"/>
              <a:gd name="T30" fmla="*/ 5095 w 5102"/>
              <a:gd name="T31" fmla="*/ 1693 h 2570"/>
              <a:gd name="T32" fmla="*/ 4733 w 5102"/>
              <a:gd name="T33" fmla="*/ 2147 h 2570"/>
              <a:gd name="T34" fmla="*/ 3916 w 5102"/>
              <a:gd name="T35" fmla="*/ 2509 h 2570"/>
              <a:gd name="T36" fmla="*/ 3145 w 5102"/>
              <a:gd name="T37" fmla="*/ 2419 h 2570"/>
              <a:gd name="T38" fmla="*/ 2011 w 5102"/>
              <a:gd name="T39" fmla="*/ 2464 h 2570"/>
              <a:gd name="T40" fmla="*/ 968 w 5102"/>
              <a:gd name="T41" fmla="*/ 2419 h 2570"/>
              <a:gd name="T42" fmla="*/ 514 w 5102"/>
              <a:gd name="T43" fmla="*/ 2555 h 2570"/>
              <a:gd name="T44" fmla="*/ 287 w 5102"/>
              <a:gd name="T45" fmla="*/ 2328 h 2570"/>
              <a:gd name="T46" fmla="*/ 151 w 5102"/>
              <a:gd name="T47" fmla="*/ 2010 h 2570"/>
              <a:gd name="T48" fmla="*/ 61 w 5102"/>
              <a:gd name="T49" fmla="*/ 1693 h 2570"/>
              <a:gd name="T50" fmla="*/ 15 w 5102"/>
              <a:gd name="T51" fmla="*/ 1285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02" h="2570">
                <a:moveTo>
                  <a:pt x="15" y="1285"/>
                </a:moveTo>
                <a:cubicBezTo>
                  <a:pt x="7" y="1202"/>
                  <a:pt x="0" y="1254"/>
                  <a:pt x="15" y="1194"/>
                </a:cubicBezTo>
                <a:cubicBezTo>
                  <a:pt x="30" y="1134"/>
                  <a:pt x="46" y="990"/>
                  <a:pt x="106" y="922"/>
                </a:cubicBezTo>
                <a:cubicBezTo>
                  <a:pt x="166" y="854"/>
                  <a:pt x="310" y="854"/>
                  <a:pt x="378" y="786"/>
                </a:cubicBezTo>
                <a:cubicBezTo>
                  <a:pt x="446" y="718"/>
                  <a:pt x="446" y="597"/>
                  <a:pt x="514" y="514"/>
                </a:cubicBezTo>
                <a:cubicBezTo>
                  <a:pt x="582" y="431"/>
                  <a:pt x="695" y="355"/>
                  <a:pt x="786" y="287"/>
                </a:cubicBezTo>
                <a:cubicBezTo>
                  <a:pt x="877" y="219"/>
                  <a:pt x="998" y="120"/>
                  <a:pt x="1058" y="105"/>
                </a:cubicBezTo>
                <a:cubicBezTo>
                  <a:pt x="1118" y="90"/>
                  <a:pt x="1051" y="196"/>
                  <a:pt x="1149" y="196"/>
                </a:cubicBezTo>
                <a:cubicBezTo>
                  <a:pt x="1247" y="196"/>
                  <a:pt x="1497" y="135"/>
                  <a:pt x="1648" y="105"/>
                </a:cubicBezTo>
                <a:cubicBezTo>
                  <a:pt x="1799" y="75"/>
                  <a:pt x="1890" y="30"/>
                  <a:pt x="2056" y="15"/>
                </a:cubicBezTo>
                <a:cubicBezTo>
                  <a:pt x="2222" y="0"/>
                  <a:pt x="2412" y="0"/>
                  <a:pt x="2646" y="15"/>
                </a:cubicBezTo>
                <a:cubicBezTo>
                  <a:pt x="2880" y="30"/>
                  <a:pt x="3152" y="45"/>
                  <a:pt x="3462" y="105"/>
                </a:cubicBezTo>
                <a:cubicBezTo>
                  <a:pt x="3772" y="165"/>
                  <a:pt x="4279" y="226"/>
                  <a:pt x="4506" y="377"/>
                </a:cubicBezTo>
                <a:cubicBezTo>
                  <a:pt x="4733" y="528"/>
                  <a:pt x="4778" y="854"/>
                  <a:pt x="4823" y="1013"/>
                </a:cubicBezTo>
                <a:cubicBezTo>
                  <a:pt x="4868" y="1172"/>
                  <a:pt x="4733" y="1217"/>
                  <a:pt x="4778" y="1330"/>
                </a:cubicBezTo>
                <a:cubicBezTo>
                  <a:pt x="4823" y="1443"/>
                  <a:pt x="5102" y="1557"/>
                  <a:pt x="5095" y="1693"/>
                </a:cubicBezTo>
                <a:cubicBezTo>
                  <a:pt x="5088" y="1829"/>
                  <a:pt x="4930" y="2011"/>
                  <a:pt x="4733" y="2147"/>
                </a:cubicBezTo>
                <a:cubicBezTo>
                  <a:pt x="4536" y="2283"/>
                  <a:pt x="4181" y="2464"/>
                  <a:pt x="3916" y="2509"/>
                </a:cubicBezTo>
                <a:cubicBezTo>
                  <a:pt x="3651" y="2554"/>
                  <a:pt x="3462" y="2426"/>
                  <a:pt x="3145" y="2419"/>
                </a:cubicBezTo>
                <a:cubicBezTo>
                  <a:pt x="2828" y="2412"/>
                  <a:pt x="2374" y="2464"/>
                  <a:pt x="2011" y="2464"/>
                </a:cubicBezTo>
                <a:cubicBezTo>
                  <a:pt x="1648" y="2464"/>
                  <a:pt x="1218" y="2404"/>
                  <a:pt x="968" y="2419"/>
                </a:cubicBezTo>
                <a:cubicBezTo>
                  <a:pt x="718" y="2434"/>
                  <a:pt x="627" y="2570"/>
                  <a:pt x="514" y="2555"/>
                </a:cubicBezTo>
                <a:cubicBezTo>
                  <a:pt x="401" y="2540"/>
                  <a:pt x="347" y="2419"/>
                  <a:pt x="287" y="2328"/>
                </a:cubicBezTo>
                <a:cubicBezTo>
                  <a:pt x="227" y="2237"/>
                  <a:pt x="189" y="2116"/>
                  <a:pt x="151" y="2010"/>
                </a:cubicBezTo>
                <a:cubicBezTo>
                  <a:pt x="113" y="1904"/>
                  <a:pt x="84" y="1814"/>
                  <a:pt x="61" y="1693"/>
                </a:cubicBezTo>
                <a:cubicBezTo>
                  <a:pt x="38" y="1572"/>
                  <a:pt x="23" y="1368"/>
                  <a:pt x="15" y="1285"/>
                </a:cubicBezTo>
                <a:close/>
              </a:path>
            </a:pathLst>
          </a:custGeom>
          <a:noFill/>
          <a:ln w="12700">
            <a:solidFill>
              <a:schemeClr val="tx1"/>
            </a:solidFill>
            <a:round/>
            <a:headEnd type="none" w="sm" len="sm"/>
            <a:tailEnd type="none" w="sm" len="sm"/>
          </a:ln>
        </p:spPr>
        <p:txBody>
          <a:bodyPr/>
          <a:lstStyle/>
          <a:p>
            <a:endParaRPr lang="zh-CN" altLang="en-US"/>
          </a:p>
        </p:txBody>
      </p:sp>
      <p:sp>
        <p:nvSpPr>
          <p:cNvPr id="6" name="Oval 7"/>
          <p:cNvSpPr>
            <a:spLocks noChangeArrowheads="1"/>
          </p:cNvSpPr>
          <p:nvPr/>
        </p:nvSpPr>
        <p:spPr bwMode="auto">
          <a:xfrm>
            <a:off x="2305051" y="4492624"/>
            <a:ext cx="1008063" cy="6477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p>
        </p:txBody>
      </p:sp>
      <p:sp>
        <p:nvSpPr>
          <p:cNvPr id="7" name="Oval 8"/>
          <p:cNvSpPr>
            <a:spLocks noChangeArrowheads="1"/>
          </p:cNvSpPr>
          <p:nvPr/>
        </p:nvSpPr>
        <p:spPr bwMode="auto">
          <a:xfrm>
            <a:off x="2808288" y="3197224"/>
            <a:ext cx="1223962" cy="433388"/>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p>
        </p:txBody>
      </p:sp>
      <p:sp>
        <p:nvSpPr>
          <p:cNvPr id="8" name="Oval 9"/>
          <p:cNvSpPr>
            <a:spLocks noChangeArrowheads="1"/>
          </p:cNvSpPr>
          <p:nvPr/>
        </p:nvSpPr>
        <p:spPr bwMode="auto">
          <a:xfrm>
            <a:off x="5256213" y="2476500"/>
            <a:ext cx="1008062" cy="358775"/>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p>
        </p:txBody>
      </p:sp>
      <p:sp>
        <p:nvSpPr>
          <p:cNvPr id="9" name="Oval 10"/>
          <p:cNvSpPr>
            <a:spLocks noChangeArrowheads="1"/>
          </p:cNvSpPr>
          <p:nvPr/>
        </p:nvSpPr>
        <p:spPr bwMode="auto">
          <a:xfrm>
            <a:off x="5113339" y="4852987"/>
            <a:ext cx="1368425" cy="6477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p>
        </p:txBody>
      </p:sp>
      <p:sp>
        <p:nvSpPr>
          <p:cNvPr id="10" name="Oval 11"/>
          <p:cNvSpPr>
            <a:spLocks noChangeArrowheads="1"/>
          </p:cNvSpPr>
          <p:nvPr/>
        </p:nvSpPr>
        <p:spPr bwMode="auto">
          <a:xfrm>
            <a:off x="6624638" y="4348163"/>
            <a:ext cx="1295400" cy="720725"/>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p>
        </p:txBody>
      </p:sp>
      <p:sp>
        <p:nvSpPr>
          <p:cNvPr id="11" name="Oval 12"/>
          <p:cNvSpPr>
            <a:spLocks noChangeArrowheads="1"/>
          </p:cNvSpPr>
          <p:nvPr/>
        </p:nvSpPr>
        <p:spPr bwMode="auto">
          <a:xfrm>
            <a:off x="7200900" y="2836862"/>
            <a:ext cx="1943100" cy="1008062"/>
          </a:xfrm>
          <a:prstGeom prst="ellipse">
            <a:avLst/>
          </a:prstGeom>
          <a:solidFill>
            <a:srgbClr val="6767F9"/>
          </a:solidFill>
          <a:ln w="12700">
            <a:solidFill>
              <a:schemeClr val="tx1"/>
            </a:solidFill>
            <a:round/>
            <a:headEnd type="none" w="sm" len="sm"/>
            <a:tailEnd type="none" w="sm" len="sm"/>
          </a:ln>
          <a:effectLst/>
        </p:spPr>
        <p:txBody>
          <a:bodyPr wrap="none" anchor="ctr"/>
          <a:lstStyle/>
          <a:p>
            <a:pPr algn="ctr">
              <a:defRPr/>
            </a:pPr>
            <a:r>
              <a:rPr lang="en-US" altLang="zh-CN" sz="2400" b="1" dirty="0">
                <a:solidFill>
                  <a:schemeClr val="bg1"/>
                </a:solidFill>
              </a:rPr>
              <a:t>Dispatcher</a:t>
            </a:r>
          </a:p>
          <a:p>
            <a:pPr algn="ctr">
              <a:defRPr/>
            </a:pPr>
            <a:r>
              <a:rPr lang="zh-CN" altLang="en-US" sz="2400" b="1" dirty="0">
                <a:solidFill>
                  <a:schemeClr val="bg1"/>
                </a:solidFill>
                <a:latin typeface="黑体" panose="02010609060101010101" pitchFamily="49" charset="-122"/>
                <a:ea typeface="黑体" panose="02010609060101010101" pitchFamily="49" charset="-122"/>
              </a:rPr>
              <a:t>调度模块</a:t>
            </a:r>
            <a:endParaRPr lang="en-US" altLang="zh-CN" sz="2400" b="1" dirty="0">
              <a:solidFill>
                <a:schemeClr val="bg1"/>
              </a:solidFill>
              <a:latin typeface="黑体" panose="02010609060101010101" pitchFamily="49" charset="-122"/>
              <a:ea typeface="黑体" panose="02010609060101010101" pitchFamily="49" charset="-122"/>
            </a:endParaRPr>
          </a:p>
        </p:txBody>
      </p:sp>
      <p:sp>
        <p:nvSpPr>
          <p:cNvPr id="12" name="Line 14"/>
          <p:cNvSpPr>
            <a:spLocks noChangeShapeType="1"/>
          </p:cNvSpPr>
          <p:nvPr/>
        </p:nvSpPr>
        <p:spPr bwMode="auto">
          <a:xfrm flipV="1">
            <a:off x="3097214" y="3916362"/>
            <a:ext cx="1584325" cy="647700"/>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3" name="Line 15"/>
          <p:cNvSpPr>
            <a:spLocks noChangeShapeType="1"/>
          </p:cNvSpPr>
          <p:nvPr/>
        </p:nvSpPr>
        <p:spPr bwMode="auto">
          <a:xfrm>
            <a:off x="3889375" y="3629024"/>
            <a:ext cx="719138" cy="0"/>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4" name="Line 16"/>
          <p:cNvSpPr>
            <a:spLocks noChangeShapeType="1"/>
          </p:cNvSpPr>
          <p:nvPr/>
        </p:nvSpPr>
        <p:spPr bwMode="auto">
          <a:xfrm>
            <a:off x="4032251" y="3413124"/>
            <a:ext cx="576263" cy="71438"/>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5" name="Line 17"/>
          <p:cNvSpPr>
            <a:spLocks noChangeShapeType="1"/>
          </p:cNvSpPr>
          <p:nvPr/>
        </p:nvSpPr>
        <p:spPr bwMode="auto">
          <a:xfrm>
            <a:off x="5688014" y="2836863"/>
            <a:ext cx="1587" cy="503237"/>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6" name="Line 19"/>
          <p:cNvSpPr>
            <a:spLocks noChangeShapeType="1"/>
          </p:cNvSpPr>
          <p:nvPr/>
        </p:nvSpPr>
        <p:spPr bwMode="auto">
          <a:xfrm flipH="1" flipV="1">
            <a:off x="5472113" y="4348163"/>
            <a:ext cx="0" cy="504825"/>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7" name="Line 20"/>
          <p:cNvSpPr>
            <a:spLocks noChangeShapeType="1"/>
          </p:cNvSpPr>
          <p:nvPr/>
        </p:nvSpPr>
        <p:spPr bwMode="auto">
          <a:xfrm flipH="1" flipV="1">
            <a:off x="5689600" y="4492625"/>
            <a:ext cx="71438" cy="360363"/>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8" name="Line 21"/>
          <p:cNvSpPr>
            <a:spLocks noChangeShapeType="1"/>
          </p:cNvSpPr>
          <p:nvPr/>
        </p:nvSpPr>
        <p:spPr bwMode="auto">
          <a:xfrm flipH="1" flipV="1">
            <a:off x="6337301" y="4348163"/>
            <a:ext cx="288925" cy="142875"/>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9" name="Line 22"/>
          <p:cNvSpPr>
            <a:spLocks noChangeShapeType="1"/>
          </p:cNvSpPr>
          <p:nvPr/>
        </p:nvSpPr>
        <p:spPr bwMode="auto">
          <a:xfrm flipH="1" flipV="1">
            <a:off x="6337301" y="4132263"/>
            <a:ext cx="574675" cy="288925"/>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0" name="Freeform 23"/>
          <p:cNvSpPr>
            <a:spLocks noChangeArrowheads="1"/>
          </p:cNvSpPr>
          <p:nvPr/>
        </p:nvSpPr>
        <p:spPr bwMode="auto">
          <a:xfrm>
            <a:off x="4575175" y="3228974"/>
            <a:ext cx="1816100" cy="1265238"/>
          </a:xfrm>
          <a:custGeom>
            <a:avLst/>
            <a:gdLst>
              <a:gd name="T0" fmla="*/ 10 w 1144"/>
              <a:gd name="T1" fmla="*/ 213 h 797"/>
              <a:gd name="T2" fmla="*/ 263 w 1144"/>
              <a:gd name="T3" fmla="*/ 562 h 797"/>
              <a:gd name="T4" fmla="*/ 534 w 1144"/>
              <a:gd name="T5" fmla="*/ 632 h 797"/>
              <a:gd name="T6" fmla="*/ 656 w 1144"/>
              <a:gd name="T7" fmla="*/ 789 h 797"/>
              <a:gd name="T8" fmla="*/ 735 w 1144"/>
              <a:gd name="T9" fmla="*/ 797 h 797"/>
              <a:gd name="T10" fmla="*/ 918 w 1144"/>
              <a:gd name="T11" fmla="*/ 789 h 797"/>
              <a:gd name="T12" fmla="*/ 988 w 1144"/>
              <a:gd name="T13" fmla="*/ 745 h 797"/>
              <a:gd name="T14" fmla="*/ 1110 w 1144"/>
              <a:gd name="T15" fmla="*/ 675 h 797"/>
              <a:gd name="T16" fmla="*/ 1119 w 1144"/>
              <a:gd name="T17" fmla="*/ 335 h 797"/>
              <a:gd name="T18" fmla="*/ 1040 w 1144"/>
              <a:gd name="T19" fmla="*/ 256 h 797"/>
              <a:gd name="T20" fmla="*/ 1014 w 1144"/>
              <a:gd name="T21" fmla="*/ 230 h 797"/>
              <a:gd name="T22" fmla="*/ 927 w 1144"/>
              <a:gd name="T23" fmla="*/ 213 h 797"/>
              <a:gd name="T24" fmla="*/ 918 w 1144"/>
              <a:gd name="T25" fmla="*/ 117 h 797"/>
              <a:gd name="T26" fmla="*/ 874 w 1144"/>
              <a:gd name="T27" fmla="*/ 90 h 797"/>
              <a:gd name="T28" fmla="*/ 682 w 1144"/>
              <a:gd name="T29" fmla="*/ 82 h 797"/>
              <a:gd name="T30" fmla="*/ 612 w 1144"/>
              <a:gd name="T31" fmla="*/ 29 h 797"/>
              <a:gd name="T32" fmla="*/ 420 w 1144"/>
              <a:gd name="T33" fmla="*/ 38 h 797"/>
              <a:gd name="T34" fmla="*/ 394 w 1144"/>
              <a:gd name="T35" fmla="*/ 12 h 797"/>
              <a:gd name="T36" fmla="*/ 281 w 1144"/>
              <a:gd name="T37" fmla="*/ 47 h 797"/>
              <a:gd name="T38" fmla="*/ 106 w 1144"/>
              <a:gd name="T39" fmla="*/ 56 h 797"/>
              <a:gd name="T40" fmla="*/ 45 w 1144"/>
              <a:gd name="T41" fmla="*/ 108 h 797"/>
              <a:gd name="T42" fmla="*/ 10 w 1144"/>
              <a:gd name="T43" fmla="*/ 21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4" h="797">
                <a:moveTo>
                  <a:pt x="10" y="213"/>
                </a:moveTo>
                <a:cubicBezTo>
                  <a:pt x="69" y="328"/>
                  <a:pt x="128" y="515"/>
                  <a:pt x="263" y="562"/>
                </a:cubicBezTo>
                <a:cubicBezTo>
                  <a:pt x="331" y="626"/>
                  <a:pt x="451" y="627"/>
                  <a:pt x="534" y="632"/>
                </a:cubicBezTo>
                <a:cubicBezTo>
                  <a:pt x="556" y="696"/>
                  <a:pt x="572" y="775"/>
                  <a:pt x="656" y="789"/>
                </a:cubicBezTo>
                <a:cubicBezTo>
                  <a:pt x="682" y="793"/>
                  <a:pt x="709" y="794"/>
                  <a:pt x="735" y="797"/>
                </a:cubicBezTo>
                <a:cubicBezTo>
                  <a:pt x="796" y="794"/>
                  <a:pt x="857" y="794"/>
                  <a:pt x="918" y="789"/>
                </a:cubicBezTo>
                <a:cubicBezTo>
                  <a:pt x="948" y="787"/>
                  <a:pt x="962" y="758"/>
                  <a:pt x="988" y="745"/>
                </a:cubicBezTo>
                <a:cubicBezTo>
                  <a:pt x="1031" y="723"/>
                  <a:pt x="1075" y="710"/>
                  <a:pt x="1110" y="675"/>
                </a:cubicBezTo>
                <a:cubicBezTo>
                  <a:pt x="1144" y="544"/>
                  <a:pt x="1139" y="559"/>
                  <a:pt x="1119" y="335"/>
                </a:cubicBezTo>
                <a:cubicBezTo>
                  <a:pt x="1117" y="318"/>
                  <a:pt x="1054" y="268"/>
                  <a:pt x="1040" y="256"/>
                </a:cubicBezTo>
                <a:cubicBezTo>
                  <a:pt x="1031" y="248"/>
                  <a:pt x="1025" y="234"/>
                  <a:pt x="1014" y="230"/>
                </a:cubicBezTo>
                <a:cubicBezTo>
                  <a:pt x="986" y="219"/>
                  <a:pt x="956" y="219"/>
                  <a:pt x="927" y="213"/>
                </a:cubicBezTo>
                <a:cubicBezTo>
                  <a:pt x="924" y="181"/>
                  <a:pt x="925" y="148"/>
                  <a:pt x="918" y="117"/>
                </a:cubicBezTo>
                <a:cubicBezTo>
                  <a:pt x="915" y="103"/>
                  <a:pt x="885" y="91"/>
                  <a:pt x="874" y="90"/>
                </a:cubicBezTo>
                <a:cubicBezTo>
                  <a:pt x="810" y="85"/>
                  <a:pt x="746" y="85"/>
                  <a:pt x="682" y="82"/>
                </a:cubicBezTo>
                <a:cubicBezTo>
                  <a:pt x="653" y="62"/>
                  <a:pt x="646" y="40"/>
                  <a:pt x="612" y="29"/>
                </a:cubicBezTo>
                <a:cubicBezTo>
                  <a:pt x="525" y="42"/>
                  <a:pt x="520" y="47"/>
                  <a:pt x="420" y="38"/>
                </a:cubicBezTo>
                <a:cubicBezTo>
                  <a:pt x="411" y="29"/>
                  <a:pt x="406" y="14"/>
                  <a:pt x="394" y="12"/>
                </a:cubicBezTo>
                <a:cubicBezTo>
                  <a:pt x="333" y="0"/>
                  <a:pt x="329" y="43"/>
                  <a:pt x="281" y="47"/>
                </a:cubicBezTo>
                <a:cubicBezTo>
                  <a:pt x="223" y="52"/>
                  <a:pt x="164" y="53"/>
                  <a:pt x="106" y="56"/>
                </a:cubicBezTo>
                <a:cubicBezTo>
                  <a:pt x="87" y="86"/>
                  <a:pt x="78" y="96"/>
                  <a:pt x="45" y="108"/>
                </a:cubicBezTo>
                <a:cubicBezTo>
                  <a:pt x="0" y="153"/>
                  <a:pt x="20" y="122"/>
                  <a:pt x="10" y="213"/>
                </a:cubicBezTo>
                <a:close/>
              </a:path>
            </a:pathLst>
          </a:custGeom>
          <a:solidFill>
            <a:schemeClr val="accent1"/>
          </a:solidFill>
          <a:ln w="12700">
            <a:solidFill>
              <a:schemeClr val="tx1"/>
            </a:solidFill>
            <a:round/>
            <a:headEnd type="none" w="sm" len="sm"/>
            <a:tailEnd type="none" w="sm" len="sm"/>
          </a:ln>
        </p:spPr>
        <p:txBody>
          <a:bodyPr/>
          <a:lstStyle/>
          <a:p>
            <a:endParaRPr lang="zh-CN" altLang="en-US"/>
          </a:p>
        </p:txBody>
      </p:sp>
      <p:sp>
        <p:nvSpPr>
          <p:cNvPr id="21" name="Line 25"/>
          <p:cNvSpPr>
            <a:spLocks noChangeShapeType="1"/>
          </p:cNvSpPr>
          <p:nvPr/>
        </p:nvSpPr>
        <p:spPr bwMode="auto">
          <a:xfrm flipH="1">
            <a:off x="6348414" y="3509963"/>
            <a:ext cx="935037" cy="358775"/>
          </a:xfrm>
          <a:prstGeom prst="line">
            <a:avLst/>
          </a:prstGeom>
          <a:noFill/>
          <a:ln w="635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 name="Line 26"/>
          <p:cNvSpPr>
            <a:spLocks noChangeShapeType="1"/>
          </p:cNvSpPr>
          <p:nvPr/>
        </p:nvSpPr>
        <p:spPr bwMode="auto">
          <a:xfrm flipH="1" flipV="1">
            <a:off x="6192838" y="2763838"/>
            <a:ext cx="1079500" cy="288925"/>
          </a:xfrm>
          <a:prstGeom prst="line">
            <a:avLst/>
          </a:prstGeom>
          <a:noFill/>
          <a:ln w="381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3" name="Line 27"/>
          <p:cNvSpPr>
            <a:spLocks noChangeShapeType="1"/>
          </p:cNvSpPr>
          <p:nvPr/>
        </p:nvSpPr>
        <p:spPr bwMode="auto">
          <a:xfrm flipH="1">
            <a:off x="7632701" y="3844924"/>
            <a:ext cx="576263" cy="503238"/>
          </a:xfrm>
          <a:prstGeom prst="line">
            <a:avLst/>
          </a:prstGeom>
          <a:noFill/>
          <a:ln w="381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nvGrpSpPr>
          <p:cNvPr id="24" name="Group 39"/>
          <p:cNvGrpSpPr>
            <a:grpSpLocks/>
          </p:cNvGrpSpPr>
          <p:nvPr/>
        </p:nvGrpSpPr>
        <p:grpSpPr bwMode="auto">
          <a:xfrm>
            <a:off x="6264275" y="3773488"/>
            <a:ext cx="2497138" cy="1679575"/>
            <a:chOff x="3190" y="2599"/>
            <a:chExt cx="1573" cy="1058"/>
          </a:xfrm>
        </p:grpSpPr>
        <p:sp>
          <p:nvSpPr>
            <p:cNvPr id="25" name="Freeform 28"/>
            <p:cNvSpPr>
              <a:spLocks noChangeArrowheads="1"/>
            </p:cNvSpPr>
            <p:nvPr/>
          </p:nvSpPr>
          <p:spPr bwMode="auto">
            <a:xfrm>
              <a:off x="3417" y="2599"/>
              <a:ext cx="1346" cy="1058"/>
            </a:xfrm>
            <a:custGeom>
              <a:avLst/>
              <a:gdLst>
                <a:gd name="T0" fmla="*/ 1316 w 1346"/>
                <a:gd name="T1" fmla="*/ 0 h 1058"/>
                <a:gd name="T2" fmla="*/ 1316 w 1346"/>
                <a:gd name="T3" fmla="*/ 362 h 1058"/>
                <a:gd name="T4" fmla="*/ 1225 w 1346"/>
                <a:gd name="T5" fmla="*/ 680 h 1058"/>
                <a:gd name="T6" fmla="*/ 590 w 1346"/>
                <a:gd name="T7" fmla="*/ 997 h 1058"/>
                <a:gd name="T8" fmla="*/ 0 w 1346"/>
                <a:gd name="T9" fmla="*/ 1043 h 1058"/>
              </a:gdLst>
              <a:ahLst/>
              <a:cxnLst>
                <a:cxn ang="0">
                  <a:pos x="T0" y="T1"/>
                </a:cxn>
                <a:cxn ang="0">
                  <a:pos x="T2" y="T3"/>
                </a:cxn>
                <a:cxn ang="0">
                  <a:pos x="T4" y="T5"/>
                </a:cxn>
                <a:cxn ang="0">
                  <a:pos x="T6" y="T7"/>
                </a:cxn>
                <a:cxn ang="0">
                  <a:pos x="T8" y="T9"/>
                </a:cxn>
              </a:cxnLst>
              <a:rect l="0" t="0" r="r" b="b"/>
              <a:pathLst>
                <a:path w="1346" h="1058">
                  <a:moveTo>
                    <a:pt x="1316" y="0"/>
                  </a:moveTo>
                  <a:cubicBezTo>
                    <a:pt x="1323" y="124"/>
                    <a:pt x="1331" y="249"/>
                    <a:pt x="1316" y="362"/>
                  </a:cubicBezTo>
                  <a:cubicBezTo>
                    <a:pt x="1301" y="475"/>
                    <a:pt x="1346" y="574"/>
                    <a:pt x="1225" y="680"/>
                  </a:cubicBezTo>
                  <a:cubicBezTo>
                    <a:pt x="1104" y="786"/>
                    <a:pt x="794" y="936"/>
                    <a:pt x="590" y="997"/>
                  </a:cubicBezTo>
                  <a:cubicBezTo>
                    <a:pt x="386" y="1058"/>
                    <a:pt x="106" y="1035"/>
                    <a:pt x="0" y="1043"/>
                  </a:cubicBezTo>
                </a:path>
              </a:pathLst>
            </a:cu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Line 29"/>
            <p:cNvSpPr>
              <a:spLocks noChangeShapeType="1"/>
            </p:cNvSpPr>
            <p:nvPr/>
          </p:nvSpPr>
          <p:spPr bwMode="auto">
            <a:xfrm flipH="1">
              <a:off x="3190" y="3642"/>
              <a:ext cx="227" cy="0"/>
            </a:xfrm>
            <a:prstGeom prst="line">
              <a:avLst/>
            </a:prstGeom>
            <a:noFill/>
            <a:ln w="381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27" name="Group 40"/>
          <p:cNvGrpSpPr>
            <a:grpSpLocks/>
          </p:cNvGrpSpPr>
          <p:nvPr/>
        </p:nvGrpSpPr>
        <p:grpSpPr bwMode="auto">
          <a:xfrm>
            <a:off x="3168650" y="3700463"/>
            <a:ext cx="5761038" cy="2160587"/>
            <a:chOff x="1240" y="2553"/>
            <a:chExt cx="3629" cy="1361"/>
          </a:xfrm>
        </p:grpSpPr>
        <p:sp>
          <p:nvSpPr>
            <p:cNvPr id="28" name="Freeform 30"/>
            <p:cNvSpPr>
              <a:spLocks noChangeArrowheads="1"/>
            </p:cNvSpPr>
            <p:nvPr/>
          </p:nvSpPr>
          <p:spPr bwMode="auto">
            <a:xfrm>
              <a:off x="1467" y="2553"/>
              <a:ext cx="3402" cy="1361"/>
            </a:xfrm>
            <a:custGeom>
              <a:avLst/>
              <a:gdLst>
                <a:gd name="T0" fmla="*/ 3311 w 3402"/>
                <a:gd name="T1" fmla="*/ 0 h 1361"/>
                <a:gd name="T2" fmla="*/ 3402 w 3402"/>
                <a:gd name="T3" fmla="*/ 318 h 1361"/>
                <a:gd name="T4" fmla="*/ 3311 w 3402"/>
                <a:gd name="T5" fmla="*/ 726 h 1361"/>
                <a:gd name="T6" fmla="*/ 3039 w 3402"/>
                <a:gd name="T7" fmla="*/ 1043 h 1361"/>
                <a:gd name="T8" fmla="*/ 2313 w 3402"/>
                <a:gd name="T9" fmla="*/ 1225 h 1361"/>
                <a:gd name="T10" fmla="*/ 1043 w 3402"/>
                <a:gd name="T11" fmla="*/ 1316 h 1361"/>
                <a:gd name="T12" fmla="*/ 0 w 3402"/>
                <a:gd name="T13" fmla="*/ 953 h 1361"/>
              </a:gdLst>
              <a:ahLst/>
              <a:cxnLst>
                <a:cxn ang="0">
                  <a:pos x="T0" y="T1"/>
                </a:cxn>
                <a:cxn ang="0">
                  <a:pos x="T2" y="T3"/>
                </a:cxn>
                <a:cxn ang="0">
                  <a:pos x="T4" y="T5"/>
                </a:cxn>
                <a:cxn ang="0">
                  <a:pos x="T6" y="T7"/>
                </a:cxn>
                <a:cxn ang="0">
                  <a:pos x="T8" y="T9"/>
                </a:cxn>
                <a:cxn ang="0">
                  <a:pos x="T10" y="T11"/>
                </a:cxn>
                <a:cxn ang="0">
                  <a:pos x="T12" y="T13"/>
                </a:cxn>
              </a:cxnLst>
              <a:rect l="0" t="0" r="r" b="b"/>
              <a:pathLst>
                <a:path w="3402" h="1361">
                  <a:moveTo>
                    <a:pt x="3311" y="0"/>
                  </a:moveTo>
                  <a:cubicBezTo>
                    <a:pt x="3356" y="98"/>
                    <a:pt x="3402" y="197"/>
                    <a:pt x="3402" y="318"/>
                  </a:cubicBezTo>
                  <a:cubicBezTo>
                    <a:pt x="3402" y="439"/>
                    <a:pt x="3371" y="605"/>
                    <a:pt x="3311" y="726"/>
                  </a:cubicBezTo>
                  <a:cubicBezTo>
                    <a:pt x="3251" y="847"/>
                    <a:pt x="3205" y="960"/>
                    <a:pt x="3039" y="1043"/>
                  </a:cubicBezTo>
                  <a:cubicBezTo>
                    <a:pt x="2873" y="1126"/>
                    <a:pt x="2646" y="1180"/>
                    <a:pt x="2313" y="1225"/>
                  </a:cubicBezTo>
                  <a:cubicBezTo>
                    <a:pt x="1980" y="1270"/>
                    <a:pt x="1428" y="1361"/>
                    <a:pt x="1043" y="1316"/>
                  </a:cubicBezTo>
                  <a:cubicBezTo>
                    <a:pt x="658" y="1271"/>
                    <a:pt x="182" y="1014"/>
                    <a:pt x="0" y="953"/>
                  </a:cubicBezTo>
                </a:path>
              </a:pathLst>
            </a:cu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Line 31"/>
            <p:cNvSpPr>
              <a:spLocks noChangeShapeType="1"/>
            </p:cNvSpPr>
            <p:nvPr/>
          </p:nvSpPr>
          <p:spPr bwMode="auto">
            <a:xfrm flipH="1" flipV="1">
              <a:off x="1240" y="3415"/>
              <a:ext cx="227" cy="91"/>
            </a:xfrm>
            <a:prstGeom prst="line">
              <a:avLst/>
            </a:prstGeom>
            <a:noFill/>
            <a:ln w="381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30" name="Group 38"/>
          <p:cNvGrpSpPr>
            <a:grpSpLocks/>
          </p:cNvGrpSpPr>
          <p:nvPr/>
        </p:nvGrpSpPr>
        <p:grpSpPr bwMode="auto">
          <a:xfrm>
            <a:off x="3744913" y="2236788"/>
            <a:ext cx="4176712" cy="960437"/>
            <a:chOff x="1603" y="1631"/>
            <a:chExt cx="2631" cy="605"/>
          </a:xfrm>
        </p:grpSpPr>
        <p:sp>
          <p:nvSpPr>
            <p:cNvPr id="31" name="Freeform 32"/>
            <p:cNvSpPr>
              <a:spLocks noChangeArrowheads="1"/>
            </p:cNvSpPr>
            <p:nvPr/>
          </p:nvSpPr>
          <p:spPr bwMode="auto">
            <a:xfrm>
              <a:off x="1739" y="1631"/>
              <a:ext cx="2495" cy="514"/>
            </a:xfrm>
            <a:custGeom>
              <a:avLst/>
              <a:gdLst>
                <a:gd name="T0" fmla="*/ 2495 w 2495"/>
                <a:gd name="T1" fmla="*/ 378 h 514"/>
                <a:gd name="T2" fmla="*/ 2177 w 2495"/>
                <a:gd name="T3" fmla="*/ 196 h 514"/>
                <a:gd name="T4" fmla="*/ 1588 w 2495"/>
                <a:gd name="T5" fmla="*/ 60 h 514"/>
                <a:gd name="T6" fmla="*/ 907 w 2495"/>
                <a:gd name="T7" fmla="*/ 15 h 514"/>
                <a:gd name="T8" fmla="*/ 499 w 2495"/>
                <a:gd name="T9" fmla="*/ 151 h 514"/>
                <a:gd name="T10" fmla="*/ 0 w 2495"/>
                <a:gd name="T11" fmla="*/ 514 h 514"/>
              </a:gdLst>
              <a:ahLst/>
              <a:cxnLst>
                <a:cxn ang="0">
                  <a:pos x="T0" y="T1"/>
                </a:cxn>
                <a:cxn ang="0">
                  <a:pos x="T2" y="T3"/>
                </a:cxn>
                <a:cxn ang="0">
                  <a:pos x="T4" y="T5"/>
                </a:cxn>
                <a:cxn ang="0">
                  <a:pos x="T6" y="T7"/>
                </a:cxn>
                <a:cxn ang="0">
                  <a:pos x="T8" y="T9"/>
                </a:cxn>
                <a:cxn ang="0">
                  <a:pos x="T10" y="T11"/>
                </a:cxn>
              </a:cxnLst>
              <a:rect l="0" t="0" r="r" b="b"/>
              <a:pathLst>
                <a:path w="2495" h="514">
                  <a:moveTo>
                    <a:pt x="2495" y="378"/>
                  </a:moveTo>
                  <a:cubicBezTo>
                    <a:pt x="2411" y="313"/>
                    <a:pt x="2328" y="249"/>
                    <a:pt x="2177" y="196"/>
                  </a:cubicBezTo>
                  <a:cubicBezTo>
                    <a:pt x="2026" y="143"/>
                    <a:pt x="1800" y="90"/>
                    <a:pt x="1588" y="60"/>
                  </a:cubicBezTo>
                  <a:cubicBezTo>
                    <a:pt x="1376" y="30"/>
                    <a:pt x="1088" y="0"/>
                    <a:pt x="907" y="15"/>
                  </a:cubicBezTo>
                  <a:cubicBezTo>
                    <a:pt x="726" y="30"/>
                    <a:pt x="650" y="68"/>
                    <a:pt x="499" y="151"/>
                  </a:cubicBezTo>
                  <a:cubicBezTo>
                    <a:pt x="348" y="234"/>
                    <a:pt x="83" y="454"/>
                    <a:pt x="0" y="514"/>
                  </a:cubicBezTo>
                </a:path>
              </a:pathLst>
            </a:cu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Line 33"/>
            <p:cNvSpPr>
              <a:spLocks noChangeShapeType="1"/>
            </p:cNvSpPr>
            <p:nvPr/>
          </p:nvSpPr>
          <p:spPr bwMode="auto">
            <a:xfrm flipH="1">
              <a:off x="1603" y="2100"/>
              <a:ext cx="181" cy="136"/>
            </a:xfrm>
            <a:prstGeom prst="line">
              <a:avLst/>
            </a:prstGeom>
            <a:noFill/>
            <a:ln w="381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33" name="Text Box 34"/>
          <p:cNvSpPr txBox="1">
            <a:spLocks noChangeArrowheads="1"/>
          </p:cNvSpPr>
          <p:nvPr/>
        </p:nvSpPr>
        <p:spPr bwMode="auto">
          <a:xfrm>
            <a:off x="5040312" y="3404179"/>
            <a:ext cx="116522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a:spcBef>
                <a:spcPct val="50000"/>
              </a:spcBef>
            </a:pPr>
            <a:r>
              <a:rPr lang="en-US" altLang="zh-CN" sz="2400" b="1" dirty="0">
                <a:latin typeface="微软雅黑" panose="020B0503020204020204" pitchFamily="34" charset="-122"/>
                <a:ea typeface="微软雅黑" panose="020B0503020204020204" pitchFamily="34" charset="-122"/>
              </a:rPr>
              <a:t>Event space</a:t>
            </a:r>
          </a:p>
        </p:txBody>
      </p:sp>
      <p:sp>
        <p:nvSpPr>
          <p:cNvPr id="34" name="Text Box 36"/>
          <p:cNvSpPr txBox="1">
            <a:spLocks noChangeArrowheads="1"/>
          </p:cNvSpPr>
          <p:nvPr/>
        </p:nvSpPr>
        <p:spPr bwMode="auto">
          <a:xfrm>
            <a:off x="2387601" y="3724274"/>
            <a:ext cx="16557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zh-CN" altLang="en-US" sz="2800" b="1" dirty="0">
                <a:latin typeface="微软雅黑" panose="020B0503020204020204" pitchFamily="34" charset="-122"/>
                <a:ea typeface="微软雅黑" panose="020B0503020204020204" pitchFamily="34" charset="-122"/>
              </a:rPr>
              <a:t>事件广播</a:t>
            </a:r>
          </a:p>
        </p:txBody>
      </p:sp>
      <p:sp>
        <p:nvSpPr>
          <p:cNvPr id="35" name="Rectangle 36"/>
          <p:cNvSpPr>
            <a:spLocks noChangeArrowheads="1"/>
          </p:cNvSpPr>
          <p:nvPr/>
        </p:nvSpPr>
        <p:spPr bwMode="auto">
          <a:xfrm>
            <a:off x="6300789" y="3005138"/>
            <a:ext cx="695325" cy="701675"/>
          </a:xfrm>
          <a:prstGeom prst="rect">
            <a:avLst/>
          </a:prstGeom>
          <a:noFill/>
          <a:ln>
            <a:noFill/>
          </a:ln>
          <a:effectLst/>
        </p:spPr>
        <p:txBody>
          <a:bodyPr wrap="none">
            <a:spAutoFit/>
          </a:bodyPr>
          <a:lstStyle/>
          <a:p>
            <a:pPr>
              <a:defRPr/>
            </a:pPr>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读取</a:t>
            </a:r>
          </a:p>
          <a:p>
            <a:pPr>
              <a:defRPr/>
            </a:pPr>
            <a:r>
              <a:rPr lang="zh-CN"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事件</a:t>
            </a:r>
            <a:endPar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6" name="Rectangle 37"/>
          <p:cNvSpPr>
            <a:spLocks noChangeArrowheads="1"/>
          </p:cNvSpPr>
          <p:nvPr/>
        </p:nvSpPr>
        <p:spPr bwMode="auto">
          <a:xfrm>
            <a:off x="5916614" y="1924050"/>
            <a:ext cx="1368425" cy="396875"/>
          </a:xfrm>
          <a:prstGeom prst="rect">
            <a:avLst/>
          </a:prstGeom>
          <a:noFill/>
          <a:ln>
            <a:noFill/>
          </a:ln>
          <a:effectLst/>
        </p:spPr>
        <p:txBody>
          <a:bodyPr>
            <a:spAutoFit/>
          </a:bodyPr>
          <a:lstStyle/>
          <a:p>
            <a:pPr>
              <a:defRPr/>
            </a:pPr>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分发</a:t>
            </a:r>
            <a:r>
              <a:rPr lang="zh-CN"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事件</a:t>
            </a:r>
            <a:endPar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7" name="矩形 36"/>
          <p:cNvSpPr/>
          <p:nvPr/>
        </p:nvSpPr>
        <p:spPr>
          <a:xfrm>
            <a:off x="1151731" y="6076733"/>
            <a:ext cx="9667875" cy="369332"/>
          </a:xfrm>
          <a:prstGeom prst="rect">
            <a:avLst/>
          </a:prstGeom>
        </p:spPr>
        <p:txBody>
          <a:bodyPr wrap="square">
            <a:spAutoFit/>
          </a:bodyPr>
          <a:lstStyle/>
          <a:p>
            <a:pPr algn="ctr"/>
            <a:r>
              <a:rPr lang="en-US" altLang="zh-CN" dirty="0">
                <a:latin typeface="微软雅黑" panose="020B0503020204020204" pitchFamily="34" charset="-122"/>
                <a:ea typeface="微软雅黑" panose="020B0503020204020204" pitchFamily="34" charset="-122"/>
              </a:rPr>
              <a:t>Strategy 1. Systems with Separate </a:t>
            </a:r>
            <a:r>
              <a:rPr lang="en-US" altLang="zh-CN" dirty="0" smtClean="0">
                <a:latin typeface="微软雅黑" panose="020B0503020204020204" pitchFamily="34" charset="-122"/>
                <a:ea typeface="微软雅黑" panose="020B0503020204020204" pitchFamily="34" charset="-122"/>
              </a:rPr>
              <a:t>Dispatcher </a:t>
            </a:r>
            <a:r>
              <a:rPr lang="en-US" altLang="zh-CN" dirty="0">
                <a:latin typeface="微软雅黑" panose="020B0503020204020204" pitchFamily="34" charset="-122"/>
                <a:ea typeface="微软雅黑" panose="020B0503020204020204" pitchFamily="34" charset="-122"/>
              </a:rPr>
              <a:t>Module (</a:t>
            </a:r>
            <a:r>
              <a:rPr lang="zh-CN" altLang="en-US" dirty="0">
                <a:latin typeface="微软雅黑" panose="020B0503020204020204" pitchFamily="34" charset="-122"/>
                <a:ea typeface="微软雅黑" panose="020B0503020204020204" pitchFamily="34" charset="-122"/>
              </a:rPr>
              <a:t>有独立事件调度模块的系统</a:t>
            </a:r>
            <a:r>
              <a:rPr lang="en-US" altLang="zh-CN"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92183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checkerboard(across)">
                                      <p:cBhvr>
                                        <p:cTn id="15" dur="500"/>
                                        <p:tgtEl>
                                          <p:spTgt spid="21"/>
                                        </p:tgtEl>
                                      </p:cBhvr>
                                    </p:animEffect>
                                  </p:childTnLst>
                                </p:cTn>
                              </p:par>
                              <p:par>
                                <p:cTn id="16" presetID="29"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p:cTn id="18" dur="1000" fill="hold"/>
                                        <p:tgtEl>
                                          <p:spTgt spid="35"/>
                                        </p:tgtEl>
                                        <p:attrNameLst>
                                          <p:attrName>ppt_x</p:attrName>
                                        </p:attrNameLst>
                                      </p:cBhvr>
                                      <p:tavLst>
                                        <p:tav tm="0">
                                          <p:val>
                                            <p:strVal val="#ppt_x-.2"/>
                                          </p:val>
                                        </p:tav>
                                        <p:tav tm="100000">
                                          <p:val>
                                            <p:strVal val="#ppt_x"/>
                                          </p:val>
                                        </p:tav>
                                      </p:tavLst>
                                    </p:anim>
                                    <p:anim calcmode="lin" valueType="num">
                                      <p:cBhvr>
                                        <p:cTn id="19"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20" dur="10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1000" fill="hold"/>
                                        <p:tgtEl>
                                          <p:spTgt spid="30"/>
                                        </p:tgtEl>
                                        <p:attrNameLst>
                                          <p:attrName>ppt_w</p:attrName>
                                        </p:attrNameLst>
                                      </p:cBhvr>
                                      <p:tavLst>
                                        <p:tav tm="0">
                                          <p:val>
                                            <p:fltVal val="0"/>
                                          </p:val>
                                        </p:tav>
                                        <p:tav tm="100000">
                                          <p:val>
                                            <p:strVal val="#ppt_w"/>
                                          </p:val>
                                        </p:tav>
                                      </p:tavLst>
                                    </p:anim>
                                    <p:anim calcmode="lin" valueType="num">
                                      <p:cBhvr>
                                        <p:cTn id="26" dur="1000" fill="hold"/>
                                        <p:tgtEl>
                                          <p:spTgt spid="30"/>
                                        </p:tgtEl>
                                        <p:attrNameLst>
                                          <p:attrName>ppt_h</p:attrName>
                                        </p:attrNameLst>
                                      </p:cBhvr>
                                      <p:tavLst>
                                        <p:tav tm="0">
                                          <p:val>
                                            <p:fltVal val="0"/>
                                          </p:val>
                                        </p:tav>
                                        <p:tav tm="100000">
                                          <p:val>
                                            <p:strVal val="#ppt_h"/>
                                          </p:val>
                                        </p:tav>
                                      </p:tavLst>
                                    </p:anim>
                                    <p:anim calcmode="lin" valueType="num">
                                      <p:cBhvr>
                                        <p:cTn id="27" dur="1000" fill="hold"/>
                                        <p:tgtEl>
                                          <p:spTgt spid="30"/>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0"/>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p:cTn id="31" dur="1000" fill="hold"/>
                                        <p:tgtEl>
                                          <p:spTgt spid="36"/>
                                        </p:tgtEl>
                                        <p:attrNameLst>
                                          <p:attrName>ppt_w</p:attrName>
                                        </p:attrNameLst>
                                      </p:cBhvr>
                                      <p:tavLst>
                                        <p:tav tm="0">
                                          <p:val>
                                            <p:fltVal val="0"/>
                                          </p:val>
                                        </p:tav>
                                        <p:tav tm="100000">
                                          <p:val>
                                            <p:strVal val="#ppt_w"/>
                                          </p:val>
                                        </p:tav>
                                      </p:tavLst>
                                    </p:anim>
                                    <p:anim calcmode="lin" valueType="num">
                                      <p:cBhvr>
                                        <p:cTn id="32" dur="1000" fill="hold"/>
                                        <p:tgtEl>
                                          <p:spTgt spid="36"/>
                                        </p:tgtEl>
                                        <p:attrNameLst>
                                          <p:attrName>ppt_h</p:attrName>
                                        </p:attrNameLst>
                                      </p:cBhvr>
                                      <p:tavLst>
                                        <p:tav tm="0">
                                          <p:val>
                                            <p:fltVal val="0"/>
                                          </p:val>
                                        </p:tav>
                                        <p:tav tm="100000">
                                          <p:val>
                                            <p:strVal val="#ppt_h"/>
                                          </p:val>
                                        </p:tav>
                                      </p:tavLst>
                                    </p:anim>
                                    <p:anim calcmode="lin" valueType="num">
                                      <p:cBhvr>
                                        <p:cTn id="33" dur="1000" fill="hold"/>
                                        <p:tgtEl>
                                          <p:spTgt spid="36"/>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3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checkerboard(across)">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slide(fromBottom)">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checkerboard(across)">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checkerboard(across)">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P spid="22" grpId="0" animBg="1"/>
      <p:bldP spid="23" grpId="0" animBg="1"/>
      <p:bldP spid="35" grpId="0"/>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有独立事件调度模块的系统</a:t>
            </a:r>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17</a:t>
            </a:fld>
            <a:endParaRPr lang="en-US" altLang="zh-CN"/>
          </a:p>
        </p:txBody>
      </p:sp>
      <p:sp>
        <p:nvSpPr>
          <p:cNvPr id="5" name="Text Box 4"/>
          <p:cNvSpPr txBox="1">
            <a:spLocks noChangeArrowheads="1"/>
          </p:cNvSpPr>
          <p:nvPr/>
        </p:nvSpPr>
        <p:spPr bwMode="auto">
          <a:xfrm>
            <a:off x="609600" y="1661606"/>
            <a:ext cx="10945640" cy="3453253"/>
          </a:xfrm>
          <a:prstGeom prst="rect">
            <a:avLst/>
          </a:prstGeom>
          <a:noFill/>
          <a:ln w="254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marL="457200" indent="-457200">
              <a:defRPr sz="28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800">
                <a:solidFill>
                  <a:schemeClr val="tx1"/>
                </a:solidFill>
                <a:latin typeface="Arial" panose="020B0604020202020204" pitchFamily="34" charset="0"/>
                <a:ea typeface="宋体" panose="02010600030101010101" pitchFamily="2" charset="-122"/>
              </a:defRPr>
            </a:lvl3pPr>
            <a:lvl4pPr>
              <a:defRPr sz="2800">
                <a:solidFill>
                  <a:schemeClr val="tx1"/>
                </a:solidFill>
                <a:latin typeface="Arial" panose="020B0604020202020204" pitchFamily="34" charset="0"/>
                <a:ea typeface="宋体" panose="02010600030101010101" pitchFamily="2" charset="-122"/>
              </a:defRPr>
            </a:lvl4pPr>
            <a:lvl5pPr>
              <a:defRPr sz="28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10000"/>
              </a:lnSpc>
              <a:spcBef>
                <a:spcPct val="10000"/>
              </a:spcBef>
            </a:pPr>
            <a:r>
              <a:rPr lang="zh-CN" altLang="en-US" dirty="0">
                <a:latin typeface="微软雅黑" panose="020B0503020204020204" pitchFamily="34" charset="-122"/>
                <a:ea typeface="微软雅黑" panose="020B0503020204020204" pitchFamily="34" charset="-122"/>
              </a:rPr>
              <a:t>而调度</a:t>
            </a:r>
            <a:r>
              <a:rPr lang="zh-CN" altLang="zh-CN" dirty="0">
                <a:latin typeface="微软雅黑" panose="020B0503020204020204" pitchFamily="34" charset="-122"/>
                <a:ea typeface="微软雅黑" panose="020B0503020204020204" pitchFamily="34" charset="-122"/>
              </a:rPr>
              <a:t>模块以两种方式</a:t>
            </a:r>
            <a:r>
              <a:rPr lang="zh-CN" altLang="en-US" dirty="0">
                <a:latin typeface="微软雅黑" panose="020B0503020204020204" pitchFamily="34" charset="-122"/>
                <a:ea typeface="微软雅黑" panose="020B0503020204020204" pitchFamily="34" charset="-122"/>
              </a:rPr>
              <a:t>分发事件</a:t>
            </a:r>
            <a:endParaRPr lang="zh-CN" altLang="zh-CN" dirty="0">
              <a:latin typeface="微软雅黑" panose="020B0503020204020204" pitchFamily="34" charset="-122"/>
              <a:ea typeface="微软雅黑" panose="020B0503020204020204" pitchFamily="34" charset="-122"/>
            </a:endParaRPr>
          </a:p>
          <a:p>
            <a:pPr>
              <a:lnSpc>
                <a:spcPct val="110000"/>
              </a:lnSpc>
              <a:spcBef>
                <a:spcPct val="10000"/>
              </a:spcBef>
            </a:pPr>
            <a:endParaRPr lang="zh-CN" altLang="zh-CN" b="1" dirty="0">
              <a:latin typeface="微软雅黑" panose="020B0503020204020204" pitchFamily="34" charset="-122"/>
              <a:ea typeface="微软雅黑" panose="020B0503020204020204" pitchFamily="34" charset="-122"/>
            </a:endParaRPr>
          </a:p>
          <a:p>
            <a:pPr>
              <a:lnSpc>
                <a:spcPct val="120000"/>
              </a:lnSpc>
              <a:spcBef>
                <a:spcPts val="600"/>
              </a:spcBef>
              <a:buFont typeface="+mj-ea"/>
              <a:buAutoNum type="circleNumDbPlain"/>
            </a:pPr>
            <a:r>
              <a:rPr lang="zh-CN" altLang="zh-CN" sz="2400" dirty="0">
                <a:solidFill>
                  <a:srgbClr val="0000FF"/>
                </a:solidFill>
                <a:latin typeface="微软雅黑" panose="020B0503020204020204" pitchFamily="34" charset="-122"/>
                <a:ea typeface="微软雅黑" panose="020B0503020204020204" pitchFamily="34" charset="-122"/>
              </a:rPr>
              <a:t>广播事件给系统的全部模块</a:t>
            </a:r>
            <a:r>
              <a:rPr lang="en-US" altLang="zh-CN" sz="2400" dirty="0">
                <a:solidFill>
                  <a:srgbClr val="0000FF"/>
                </a:solidFill>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The dispatcher may broadcast events to </a:t>
            </a:r>
            <a:r>
              <a:rPr lang="zh-CN" altLang="zh-CN" sz="2400" dirty="0">
                <a:solidFill>
                  <a:srgbClr val="FF0000"/>
                </a:solidFill>
                <a:latin typeface="微软雅黑" panose="020B0503020204020204" pitchFamily="34" charset="-122"/>
                <a:ea typeface="微软雅黑" panose="020B0503020204020204" pitchFamily="34" charset="-122"/>
              </a:rPr>
              <a:t>all modules </a:t>
            </a:r>
            <a:r>
              <a:rPr lang="zh-CN" altLang="zh-CN" sz="2400" dirty="0">
                <a:latin typeface="微软雅黑" panose="020B0503020204020204" pitchFamily="34" charset="-122"/>
                <a:ea typeface="微软雅黑" panose="020B0503020204020204" pitchFamily="34" charset="-122"/>
              </a:rPr>
              <a:t>in the system</a:t>
            </a:r>
          </a:p>
          <a:p>
            <a:pPr>
              <a:lnSpc>
                <a:spcPct val="120000"/>
              </a:lnSpc>
              <a:spcBef>
                <a:spcPts val="600"/>
              </a:spcBef>
              <a:buFont typeface="+mj-ea"/>
              <a:buAutoNum type="circleNumDbPlain"/>
            </a:pPr>
            <a:r>
              <a:rPr lang="zh-CN" altLang="en-US" sz="2400" dirty="0">
                <a:solidFill>
                  <a:srgbClr val="0000FF"/>
                </a:solidFill>
                <a:latin typeface="微软雅黑" panose="020B0503020204020204" pitchFamily="34" charset="-122"/>
                <a:ea typeface="微软雅黑" panose="020B0503020204020204" pitchFamily="34" charset="-122"/>
              </a:rPr>
              <a:t>仅发送事件给那些已经注册了该事件的模块。</a:t>
            </a:r>
            <a:r>
              <a:rPr lang="en-US" altLang="zh-CN" sz="2400" dirty="0">
                <a:latin typeface="微软雅黑" panose="020B0503020204020204" pitchFamily="34" charset="-122"/>
                <a:ea typeface="微软雅黑" panose="020B0503020204020204" pitchFamily="34" charset="-122"/>
              </a:rPr>
              <a:t>The dispatcher sends an event </a:t>
            </a:r>
            <a:r>
              <a:rPr lang="en-US" altLang="zh-CN" sz="2400" dirty="0">
                <a:solidFill>
                  <a:srgbClr val="FF0000"/>
                </a:solidFill>
                <a:latin typeface="微软雅黑" panose="020B0503020204020204" pitchFamily="34" charset="-122"/>
                <a:ea typeface="微软雅黑" panose="020B0503020204020204" pitchFamily="34" charset="-122"/>
              </a:rPr>
              <a:t>just to </a:t>
            </a:r>
            <a:r>
              <a:rPr lang="en-US" altLang="zh-CN" sz="2400" dirty="0" smtClean="0">
                <a:solidFill>
                  <a:srgbClr val="FF0000"/>
                </a:solidFill>
                <a:latin typeface="微软雅黑" panose="020B0503020204020204" pitchFamily="34" charset="-122"/>
                <a:ea typeface="微软雅黑" panose="020B0503020204020204" pitchFamily="34" charset="-122"/>
              </a:rPr>
              <a:t>those </a:t>
            </a:r>
            <a:r>
              <a:rPr lang="en-US" altLang="zh-CN" sz="2400" dirty="0">
                <a:solidFill>
                  <a:srgbClr val="FF0000"/>
                </a:solidFill>
                <a:latin typeface="微软雅黑" panose="020B0503020204020204" pitchFamily="34" charset="-122"/>
                <a:ea typeface="微软雅黑" panose="020B0503020204020204" pitchFamily="34" charset="-122"/>
              </a:rPr>
              <a:t>modules that registered </a:t>
            </a:r>
            <a:r>
              <a:rPr lang="en-US" altLang="zh-CN" sz="2400" dirty="0">
                <a:latin typeface="微软雅黑" panose="020B0503020204020204" pitchFamily="34" charset="-122"/>
                <a:ea typeface="微软雅黑" panose="020B0503020204020204" pitchFamily="34" charset="-122"/>
              </a:rPr>
              <a:t>for that event: Publish/Subscribe strategy  </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发布</a:t>
            </a:r>
            <a:r>
              <a:rPr lang="en-US" altLang="zh-CN" sz="2400" dirty="0">
                <a:solidFill>
                  <a:srgbClr val="0000FF"/>
                </a:solidFill>
                <a:latin typeface="微软雅黑" panose="020B0503020204020204" pitchFamily="34" charset="-122"/>
                <a:ea typeface="微软雅黑" panose="020B0503020204020204" pitchFamily="34" charset="-122"/>
              </a:rPr>
              <a:t>/</a:t>
            </a:r>
            <a:r>
              <a:rPr lang="zh-CN" altLang="en-US" sz="2400" dirty="0">
                <a:solidFill>
                  <a:srgbClr val="0000FF"/>
                </a:solidFill>
                <a:latin typeface="微软雅黑" panose="020B0503020204020204" pitchFamily="34" charset="-122"/>
                <a:ea typeface="微软雅黑" panose="020B0503020204020204" pitchFamily="34" charset="-122"/>
              </a:rPr>
              <a:t>订阅策略</a:t>
            </a:r>
            <a:r>
              <a:rPr lang="en-US" altLang="zh-CN" sz="2400" dirty="0">
                <a:solidFill>
                  <a:srgbClr val="0000FF"/>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2000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有独立事件调度模块的系统</a:t>
            </a:r>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18</a:t>
            </a:fld>
            <a:endParaRPr lang="en-US" altLang="zh-CN"/>
          </a:p>
        </p:txBody>
      </p:sp>
      <p:sp>
        <p:nvSpPr>
          <p:cNvPr id="5" name="Rectangle 19"/>
          <p:cNvSpPr>
            <a:spLocks noChangeArrowheads="1"/>
          </p:cNvSpPr>
          <p:nvPr/>
        </p:nvSpPr>
        <p:spPr bwMode="auto">
          <a:xfrm>
            <a:off x="609600" y="1628775"/>
            <a:ext cx="10972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457200" indent="-457200">
              <a:defRPr sz="28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800">
                <a:solidFill>
                  <a:schemeClr val="tx1"/>
                </a:solidFill>
                <a:latin typeface="Arial" panose="020B0604020202020204" pitchFamily="34" charset="0"/>
                <a:ea typeface="宋体" panose="02010600030101010101" pitchFamily="2" charset="-122"/>
              </a:defRPr>
            </a:lvl3pPr>
            <a:lvl4pPr>
              <a:defRPr sz="2800">
                <a:solidFill>
                  <a:schemeClr val="tx1"/>
                </a:solidFill>
                <a:latin typeface="Arial" panose="020B0604020202020204" pitchFamily="34" charset="0"/>
                <a:ea typeface="宋体" panose="02010600030101010101" pitchFamily="2" charset="-122"/>
              </a:defRPr>
            </a:lvl4pPr>
            <a:lvl5pPr>
              <a:defRPr sz="28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zh-CN" sz="2400" dirty="0">
                <a:solidFill>
                  <a:srgbClr val="0000FF"/>
                </a:solidFill>
                <a:latin typeface="微软雅黑" panose="020B0503020204020204" pitchFamily="34" charset="-122"/>
                <a:ea typeface="微软雅黑" panose="020B0503020204020204" pitchFamily="34" charset="-122"/>
              </a:rPr>
              <a:t>方式</a:t>
            </a:r>
            <a:r>
              <a:rPr lang="en-US" altLang="zh-CN" sz="2400" dirty="0">
                <a:solidFill>
                  <a:srgbClr val="0000FF"/>
                </a:solidFill>
                <a:latin typeface="微软雅黑" panose="020B0503020204020204" pitchFamily="34" charset="-122"/>
                <a:ea typeface="微软雅黑" panose="020B0503020204020204" pitchFamily="34" charset="-122"/>
              </a:rPr>
              <a:t>1</a:t>
            </a:r>
            <a:r>
              <a:rPr lang="zh-CN" altLang="en-US" sz="2400" dirty="0">
                <a:solidFill>
                  <a:srgbClr val="0000FF"/>
                </a:solidFill>
                <a:latin typeface="微软雅黑" panose="020B0503020204020204" pitchFamily="34" charset="-122"/>
                <a:ea typeface="微软雅黑" panose="020B0503020204020204" pitchFamily="34" charset="-122"/>
              </a:rPr>
              <a:t>：调度模块向全部模块广播事件</a:t>
            </a:r>
          </a:p>
          <a:p>
            <a:pPr>
              <a:buFont typeface="Arial" panose="020B0604020202020204" pitchFamily="34" charset="0"/>
              <a:buChar char="•"/>
            </a:pPr>
            <a:r>
              <a:rPr lang="zh-CN" altLang="zh-CN" sz="2400" dirty="0"/>
              <a:t>The dispatcher may broadcast events to</a:t>
            </a:r>
            <a:r>
              <a:rPr lang="en-US" altLang="zh-CN" sz="2400" dirty="0"/>
              <a:t> </a:t>
            </a:r>
            <a:r>
              <a:rPr lang="zh-CN" altLang="zh-CN" sz="2400" dirty="0"/>
              <a:t>all modules in the system</a:t>
            </a:r>
            <a:endParaRPr lang="zh-CN" altLang="en-US" sz="2400" dirty="0"/>
          </a:p>
        </p:txBody>
      </p:sp>
      <p:sp>
        <p:nvSpPr>
          <p:cNvPr id="6" name="Rectangle 17"/>
          <p:cNvSpPr>
            <a:spLocks noChangeArrowheads="1"/>
          </p:cNvSpPr>
          <p:nvPr/>
        </p:nvSpPr>
        <p:spPr bwMode="auto">
          <a:xfrm>
            <a:off x="2062164" y="2911842"/>
            <a:ext cx="7127875" cy="2881312"/>
          </a:xfrm>
          <a:prstGeom prst="rect">
            <a:avLst/>
          </a:prstGeom>
          <a:solidFill>
            <a:srgbClr val="CCFFCC">
              <a:alpha val="18823"/>
            </a:srgbClr>
          </a:solidFill>
          <a:ln w="12700">
            <a:solidFill>
              <a:schemeClr val="tx1"/>
            </a:solidFill>
            <a:miter lim="800000"/>
            <a:headEnd type="none" w="sm" len="sm"/>
            <a:tailEnd type="none" w="sm" len="sm"/>
          </a:ln>
        </p:spPr>
        <p:txBody>
          <a:bodyPr wrap="none" anchor="ctr"/>
          <a:lstStyle/>
          <a:p>
            <a:endParaRPr lang="zh-CN" altLang="en-US" sz="2800">
              <a:latin typeface="微软雅黑" panose="020B0503020204020204" pitchFamily="34" charset="-122"/>
              <a:ea typeface="微软雅黑" panose="020B0503020204020204" pitchFamily="34" charset="-122"/>
            </a:endParaRPr>
          </a:p>
        </p:txBody>
      </p:sp>
      <p:sp>
        <p:nvSpPr>
          <p:cNvPr id="7" name="Rectangle 6"/>
          <p:cNvSpPr>
            <a:spLocks noChangeArrowheads="1"/>
          </p:cNvSpPr>
          <p:nvPr/>
        </p:nvSpPr>
        <p:spPr bwMode="auto">
          <a:xfrm>
            <a:off x="4478338" y="3199179"/>
            <a:ext cx="2373312" cy="647700"/>
          </a:xfrm>
          <a:prstGeom prst="rect">
            <a:avLst/>
          </a:prstGeom>
          <a:solidFill>
            <a:srgbClr val="92D050"/>
          </a:solidFill>
          <a:ln w="12700">
            <a:solidFill>
              <a:schemeClr val="tx1"/>
            </a:solidFill>
            <a:miter lim="800000"/>
            <a:headEnd type="none" w="sm" len="sm"/>
            <a:tailEnd type="none" w="sm" len="sm"/>
          </a:ln>
          <a:effectLst/>
        </p:spPr>
        <p:txBody>
          <a:bodyPr wrap="none" anchor="ctr"/>
          <a:lstStyle/>
          <a:p>
            <a:pPr algn="ctr">
              <a:defRPr/>
            </a:pPr>
            <a:r>
              <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Dispatcher</a:t>
            </a:r>
          </a:p>
        </p:txBody>
      </p:sp>
      <p:sp>
        <p:nvSpPr>
          <p:cNvPr id="8" name="Rectangle 10"/>
          <p:cNvSpPr>
            <a:spLocks noChangeArrowheads="1"/>
          </p:cNvSpPr>
          <p:nvPr/>
        </p:nvSpPr>
        <p:spPr bwMode="auto">
          <a:xfrm>
            <a:off x="2420938" y="4715242"/>
            <a:ext cx="2030412" cy="647700"/>
          </a:xfrm>
          <a:prstGeom prst="rect">
            <a:avLst/>
          </a:prstGeom>
          <a:solidFill>
            <a:srgbClr val="92D050"/>
          </a:solidFill>
          <a:ln w="12700">
            <a:solidFill>
              <a:schemeClr val="tx1"/>
            </a:solidFill>
            <a:miter lim="800000"/>
            <a:headEnd type="none" w="sm" len="sm"/>
            <a:tailEnd type="none" w="sm" len="sm"/>
          </a:ln>
          <a:effectLst/>
        </p:spPr>
        <p:txBody>
          <a:bodyPr wrap="none" anchor="ctr"/>
          <a:lstStyle/>
          <a:p>
            <a:pPr algn="ctr">
              <a:defRPr/>
            </a:pPr>
            <a:r>
              <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Module 1</a:t>
            </a:r>
          </a:p>
        </p:txBody>
      </p:sp>
      <p:sp>
        <p:nvSpPr>
          <p:cNvPr id="9" name="Rectangle 11"/>
          <p:cNvSpPr>
            <a:spLocks noChangeArrowheads="1"/>
          </p:cNvSpPr>
          <p:nvPr/>
        </p:nvSpPr>
        <p:spPr bwMode="auto">
          <a:xfrm>
            <a:off x="4538663" y="4715242"/>
            <a:ext cx="2038350" cy="647700"/>
          </a:xfrm>
          <a:prstGeom prst="rect">
            <a:avLst/>
          </a:prstGeom>
          <a:solidFill>
            <a:srgbClr val="92D050"/>
          </a:solidFill>
          <a:ln w="12700">
            <a:solidFill>
              <a:schemeClr val="tx1"/>
            </a:solidFill>
            <a:miter lim="800000"/>
            <a:headEnd type="none" w="sm" len="sm"/>
            <a:tailEnd type="none" w="sm" len="sm"/>
          </a:ln>
          <a:effectLst/>
        </p:spPr>
        <p:txBody>
          <a:bodyPr wrap="none" anchor="ctr"/>
          <a:lstStyle/>
          <a:p>
            <a:pPr algn="ctr">
              <a:defRPr/>
            </a:pPr>
            <a:r>
              <a:rPr lang="en-US" altLang="zh-CN" sz="2800" b="1">
                <a:effectLst>
                  <a:outerShdw blurRad="38100" dist="38100" dir="2700000" algn="tl">
                    <a:srgbClr val="FFFFFF"/>
                  </a:outerShdw>
                </a:effectLst>
                <a:latin typeface="微软雅黑" panose="020B0503020204020204" pitchFamily="34" charset="-122"/>
                <a:ea typeface="微软雅黑" panose="020B0503020204020204" pitchFamily="34" charset="-122"/>
              </a:rPr>
              <a:t>Module 2</a:t>
            </a:r>
          </a:p>
        </p:txBody>
      </p:sp>
      <p:sp>
        <p:nvSpPr>
          <p:cNvPr id="10" name="Rectangle 12"/>
          <p:cNvSpPr>
            <a:spLocks noChangeArrowheads="1"/>
          </p:cNvSpPr>
          <p:nvPr/>
        </p:nvSpPr>
        <p:spPr bwMode="auto">
          <a:xfrm>
            <a:off x="6692900" y="4715242"/>
            <a:ext cx="2065338" cy="647700"/>
          </a:xfrm>
          <a:prstGeom prst="rect">
            <a:avLst/>
          </a:prstGeom>
          <a:solidFill>
            <a:srgbClr val="92D050"/>
          </a:solidFill>
          <a:ln w="12700">
            <a:solidFill>
              <a:schemeClr val="tx1"/>
            </a:solidFill>
            <a:miter lim="800000"/>
            <a:headEnd type="none" w="sm" len="sm"/>
            <a:tailEnd type="none" w="sm" len="sm"/>
          </a:ln>
          <a:effectLst/>
        </p:spPr>
        <p:txBody>
          <a:bodyPr wrap="none" anchor="ctr"/>
          <a:lstStyle/>
          <a:p>
            <a:pPr algn="ctr">
              <a:defRPr/>
            </a:pPr>
            <a:r>
              <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Module 3</a:t>
            </a:r>
          </a:p>
        </p:txBody>
      </p:sp>
      <p:sp>
        <p:nvSpPr>
          <p:cNvPr id="11" name="Line 13"/>
          <p:cNvSpPr>
            <a:spLocks noChangeShapeType="1"/>
          </p:cNvSpPr>
          <p:nvPr/>
        </p:nvSpPr>
        <p:spPr bwMode="auto">
          <a:xfrm flipH="1">
            <a:off x="3765550" y="3850054"/>
            <a:ext cx="1346200" cy="865188"/>
          </a:xfrm>
          <a:prstGeom prst="line">
            <a:avLst/>
          </a:prstGeom>
          <a:noFill/>
          <a:ln w="4127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2" name="Line 14"/>
          <p:cNvSpPr>
            <a:spLocks noChangeShapeType="1"/>
          </p:cNvSpPr>
          <p:nvPr/>
        </p:nvSpPr>
        <p:spPr bwMode="auto">
          <a:xfrm flipH="1">
            <a:off x="5665788" y="3850055"/>
            <a:ext cx="0" cy="898525"/>
          </a:xfrm>
          <a:prstGeom prst="line">
            <a:avLst/>
          </a:prstGeom>
          <a:noFill/>
          <a:ln w="4127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3" name="Line 15"/>
          <p:cNvSpPr>
            <a:spLocks noChangeShapeType="1"/>
          </p:cNvSpPr>
          <p:nvPr/>
        </p:nvSpPr>
        <p:spPr bwMode="auto">
          <a:xfrm>
            <a:off x="6297613" y="3850055"/>
            <a:ext cx="1187450" cy="792163"/>
          </a:xfrm>
          <a:prstGeom prst="line">
            <a:avLst/>
          </a:prstGeom>
          <a:noFill/>
          <a:ln w="4127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sz="2800">
              <a:latin typeface="微软雅黑" panose="020B0503020204020204" pitchFamily="34" charset="-122"/>
              <a:ea typeface="微软雅黑" panose="020B0503020204020204" pitchFamily="34" charset="-122"/>
            </a:endParaRPr>
          </a:p>
        </p:txBody>
      </p:sp>
      <p:sp>
        <p:nvSpPr>
          <p:cNvPr id="14" name="矩形 11"/>
          <p:cNvSpPr>
            <a:spLocks noChangeArrowheads="1"/>
          </p:cNvSpPr>
          <p:nvPr/>
        </p:nvSpPr>
        <p:spPr bwMode="auto">
          <a:xfrm>
            <a:off x="7102475" y="3273792"/>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latin typeface="微软雅黑" panose="020B0503020204020204" pitchFamily="34" charset="-122"/>
                <a:ea typeface="微软雅黑" panose="020B0503020204020204" pitchFamily="34" charset="-122"/>
              </a:rPr>
              <a:t>调度模块</a:t>
            </a:r>
          </a:p>
        </p:txBody>
      </p:sp>
    </p:spTree>
    <p:extLst>
      <p:ext uri="{BB962C8B-B14F-4D97-AF65-F5344CB8AC3E}">
        <p14:creationId xmlns:p14="http://schemas.microsoft.com/office/powerpoint/2010/main" val="357149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checkerboard(across)">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有独立事件调度模块的系统</a:t>
            </a:r>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19</a:t>
            </a:fld>
            <a:endParaRPr lang="en-US" altLang="zh-CN"/>
          </a:p>
        </p:txBody>
      </p:sp>
      <p:sp>
        <p:nvSpPr>
          <p:cNvPr id="5" name="Rectangle 40"/>
          <p:cNvSpPr>
            <a:spLocks noChangeArrowheads="1"/>
          </p:cNvSpPr>
          <p:nvPr/>
        </p:nvSpPr>
        <p:spPr bwMode="auto">
          <a:xfrm>
            <a:off x="609600" y="1676400"/>
            <a:ext cx="93215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r>
              <a:rPr lang="zh-CN" altLang="zh-CN" sz="2400" dirty="0">
                <a:solidFill>
                  <a:srgbClr val="0000FF"/>
                </a:solidFill>
                <a:latin typeface="微软雅黑" panose="020B0503020204020204" pitchFamily="34" charset="-122"/>
                <a:ea typeface="微软雅黑" panose="020B0503020204020204" pitchFamily="34" charset="-122"/>
              </a:rPr>
              <a:t>方式</a:t>
            </a:r>
            <a:r>
              <a:rPr lang="en-US" altLang="zh-CN" sz="2400" dirty="0">
                <a:solidFill>
                  <a:srgbClr val="0000FF"/>
                </a:solidFill>
                <a:latin typeface="微软雅黑" panose="020B0503020204020204" pitchFamily="34" charset="-122"/>
                <a:ea typeface="微软雅黑" panose="020B0503020204020204" pitchFamily="34" charset="-122"/>
              </a:rPr>
              <a:t>2</a:t>
            </a:r>
            <a:r>
              <a:rPr lang="zh-CN" altLang="en-US" sz="2400" dirty="0">
                <a:solidFill>
                  <a:srgbClr val="0000FF"/>
                </a:solidFill>
                <a:latin typeface="微软雅黑" panose="020B0503020204020204" pitchFamily="34" charset="-122"/>
                <a:ea typeface="微软雅黑" panose="020B0503020204020204" pitchFamily="34" charset="-122"/>
              </a:rPr>
              <a:t>：调度模块只向那些注册了该事件的</a:t>
            </a:r>
            <a:r>
              <a:rPr lang="zh-CN" altLang="en-US" sz="2400" dirty="0" smtClean="0">
                <a:solidFill>
                  <a:srgbClr val="0000FF"/>
                </a:solidFill>
                <a:latin typeface="微软雅黑" panose="020B0503020204020204" pitchFamily="34" charset="-122"/>
                <a:ea typeface="微软雅黑" panose="020B0503020204020204" pitchFamily="34" charset="-122"/>
              </a:rPr>
              <a:t>模块发送</a:t>
            </a:r>
            <a:r>
              <a:rPr lang="zh-CN" altLang="en-US" sz="2400" dirty="0">
                <a:solidFill>
                  <a:srgbClr val="0000FF"/>
                </a:solidFill>
                <a:latin typeface="微软雅黑" panose="020B0503020204020204" pitchFamily="34" charset="-122"/>
                <a:ea typeface="微软雅黑" panose="020B0503020204020204" pitchFamily="34" charset="-122"/>
              </a:rPr>
              <a:t>事件。</a:t>
            </a:r>
            <a:endParaRPr lang="zh-CN" altLang="en-US" sz="2400" dirty="0">
              <a:solidFill>
                <a:srgbClr val="0000FF"/>
              </a:solidFill>
            </a:endParaRPr>
          </a:p>
        </p:txBody>
      </p:sp>
      <p:sp>
        <p:nvSpPr>
          <p:cNvPr id="7" name="Rectangle 7"/>
          <p:cNvSpPr>
            <a:spLocks noChangeArrowheads="1"/>
          </p:cNvSpPr>
          <p:nvPr/>
        </p:nvSpPr>
        <p:spPr bwMode="auto">
          <a:xfrm>
            <a:off x="5775326" y="3198814"/>
            <a:ext cx="2447925" cy="617537"/>
          </a:xfrm>
          <a:prstGeom prst="rect">
            <a:avLst/>
          </a:prstGeom>
          <a:solidFill>
            <a:srgbClr val="92D050">
              <a:alpha val="19000"/>
            </a:srgbClr>
          </a:solidFill>
          <a:ln w="12700">
            <a:solidFill>
              <a:schemeClr val="tx1"/>
            </a:solidFill>
            <a:miter lim="800000"/>
            <a:headEnd type="none" w="sm" len="sm"/>
            <a:tailEnd type="none" w="sm" len="sm"/>
          </a:ln>
          <a:effectLst/>
        </p:spPr>
        <p:txBody>
          <a:bodyPr wrap="none" lIns="0" rIns="0" anchor="ctr"/>
          <a:lstStyle/>
          <a:p>
            <a:pPr algn="ctr">
              <a:defRPr/>
            </a:pPr>
            <a:r>
              <a:rPr lang="en-US" altLang="zh-CN" sz="2400" b="1">
                <a:effectLst>
                  <a:outerShdw blurRad="38100" dist="38100" dir="2700000" algn="tl">
                    <a:srgbClr val="FFFFFF"/>
                  </a:outerShdw>
                </a:effectLst>
                <a:latin typeface="微软雅黑" panose="020B0503020204020204" pitchFamily="34" charset="-122"/>
                <a:ea typeface="微软雅黑" panose="020B0503020204020204" pitchFamily="34" charset="-122"/>
              </a:rPr>
              <a:t>dispatcher</a:t>
            </a:r>
          </a:p>
        </p:txBody>
      </p:sp>
      <p:sp>
        <p:nvSpPr>
          <p:cNvPr id="8" name="Rectangle 8"/>
          <p:cNvSpPr>
            <a:spLocks noChangeArrowheads="1"/>
          </p:cNvSpPr>
          <p:nvPr/>
        </p:nvSpPr>
        <p:spPr bwMode="auto">
          <a:xfrm>
            <a:off x="3111501" y="4791075"/>
            <a:ext cx="1984375" cy="617538"/>
          </a:xfrm>
          <a:prstGeom prst="rect">
            <a:avLst/>
          </a:prstGeom>
          <a:solidFill>
            <a:srgbClr val="92D050">
              <a:alpha val="19000"/>
            </a:srgbClr>
          </a:solidFill>
          <a:ln w="12700">
            <a:solidFill>
              <a:schemeClr val="tx1"/>
            </a:solidFill>
            <a:miter lim="800000"/>
            <a:headEnd type="none" w="sm" len="sm"/>
            <a:tailEnd type="none" w="sm" len="sm"/>
          </a:ln>
          <a:effectLst/>
        </p:spPr>
        <p:txBody>
          <a:bodyPr wrap="none" lIns="0" rIns="0" anchor="ctr"/>
          <a:lstStyle/>
          <a:p>
            <a:pPr algn="ctr">
              <a:defRPr/>
            </a:pPr>
            <a:r>
              <a:rPr lang="en-US" altLang="zh-CN" sz="2400" b="1">
                <a:effectLst>
                  <a:outerShdw blurRad="38100" dist="38100" dir="2700000" algn="tl">
                    <a:srgbClr val="FFFFFF"/>
                  </a:outerShdw>
                </a:effectLst>
                <a:latin typeface="微软雅黑" panose="020B0503020204020204" pitchFamily="34" charset="-122"/>
                <a:ea typeface="微软雅黑" panose="020B0503020204020204" pitchFamily="34" charset="-122"/>
              </a:rPr>
              <a:t>subscriber</a:t>
            </a:r>
          </a:p>
        </p:txBody>
      </p:sp>
      <p:sp>
        <p:nvSpPr>
          <p:cNvPr id="9" name="Line 11"/>
          <p:cNvSpPr>
            <a:spLocks noChangeShapeType="1"/>
          </p:cNvSpPr>
          <p:nvPr/>
        </p:nvSpPr>
        <p:spPr bwMode="auto">
          <a:xfrm flipH="1">
            <a:off x="4983164" y="3816351"/>
            <a:ext cx="1716087" cy="974725"/>
          </a:xfrm>
          <a:prstGeom prst="line">
            <a:avLst/>
          </a:prstGeom>
          <a:noFill/>
          <a:ln w="4127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 name="Line 12"/>
          <p:cNvSpPr>
            <a:spLocks noChangeShapeType="1"/>
          </p:cNvSpPr>
          <p:nvPr/>
        </p:nvSpPr>
        <p:spPr bwMode="auto">
          <a:xfrm flipH="1">
            <a:off x="6999288" y="3816351"/>
            <a:ext cx="0" cy="969963"/>
          </a:xfrm>
          <a:prstGeom prst="line">
            <a:avLst/>
          </a:prstGeom>
          <a:noFill/>
          <a:ln w="4127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1" name="Line 13"/>
          <p:cNvSpPr>
            <a:spLocks noChangeShapeType="1"/>
          </p:cNvSpPr>
          <p:nvPr/>
        </p:nvSpPr>
        <p:spPr bwMode="auto">
          <a:xfrm>
            <a:off x="7502526" y="3816351"/>
            <a:ext cx="1522413" cy="969963"/>
          </a:xfrm>
          <a:prstGeom prst="line">
            <a:avLst/>
          </a:prstGeom>
          <a:noFill/>
          <a:ln w="4127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 name="Rectangle 15"/>
          <p:cNvSpPr>
            <a:spLocks noChangeArrowheads="1"/>
          </p:cNvSpPr>
          <p:nvPr/>
        </p:nvSpPr>
        <p:spPr bwMode="auto">
          <a:xfrm>
            <a:off x="5199064" y="4791075"/>
            <a:ext cx="1944687" cy="617538"/>
          </a:xfrm>
          <a:prstGeom prst="rect">
            <a:avLst/>
          </a:prstGeom>
          <a:solidFill>
            <a:srgbClr val="92D050">
              <a:alpha val="19000"/>
            </a:srgbClr>
          </a:solidFill>
          <a:ln w="12700">
            <a:solidFill>
              <a:schemeClr val="tx1"/>
            </a:solidFill>
            <a:miter lim="800000"/>
            <a:headEnd type="none" w="sm" len="sm"/>
            <a:tailEnd type="none" w="sm" len="sm"/>
          </a:ln>
          <a:effectLst/>
        </p:spPr>
        <p:txBody>
          <a:bodyPr wrap="none" lIns="0" rIns="0" anchor="ctr"/>
          <a:lstStyle/>
          <a:p>
            <a:pPr algn="ctr">
              <a:defRPr/>
            </a:pPr>
            <a:r>
              <a:rPr lang="en-US" altLang="zh-CN" sz="2400" b="1">
                <a:effectLst>
                  <a:outerShdw blurRad="38100" dist="38100" dir="2700000" algn="tl">
                    <a:srgbClr val="FFFFFF"/>
                  </a:outerShdw>
                </a:effectLst>
                <a:latin typeface="微软雅黑" panose="020B0503020204020204" pitchFamily="34" charset="-122"/>
                <a:ea typeface="微软雅黑" panose="020B0503020204020204" pitchFamily="34" charset="-122"/>
              </a:rPr>
              <a:t>subscriber</a:t>
            </a:r>
          </a:p>
        </p:txBody>
      </p:sp>
      <p:sp>
        <p:nvSpPr>
          <p:cNvPr id="13" name="Rectangle 16"/>
          <p:cNvSpPr>
            <a:spLocks noChangeArrowheads="1"/>
          </p:cNvSpPr>
          <p:nvPr/>
        </p:nvSpPr>
        <p:spPr bwMode="auto">
          <a:xfrm>
            <a:off x="7286625" y="4791075"/>
            <a:ext cx="1873250" cy="617538"/>
          </a:xfrm>
          <a:prstGeom prst="rect">
            <a:avLst/>
          </a:prstGeom>
          <a:solidFill>
            <a:srgbClr val="92D050">
              <a:alpha val="19000"/>
            </a:srgbClr>
          </a:solidFill>
          <a:ln w="12700">
            <a:solidFill>
              <a:schemeClr val="tx1"/>
            </a:solidFill>
            <a:miter lim="800000"/>
            <a:headEnd type="none" w="sm" len="sm"/>
            <a:tailEnd type="none" w="sm" len="sm"/>
          </a:ln>
          <a:effectLst/>
        </p:spPr>
        <p:txBody>
          <a:bodyPr wrap="none" lIns="0" rIns="0" anchor="ctr"/>
          <a:lstStyle/>
          <a:p>
            <a:pPr algn="ctr">
              <a:defRPr/>
            </a:pPr>
            <a:r>
              <a:rPr lang="en-US" altLang="zh-CN" sz="2400" b="1">
                <a:effectLst>
                  <a:outerShdw blurRad="38100" dist="38100" dir="2700000" algn="tl">
                    <a:srgbClr val="FFFFFF"/>
                  </a:outerShdw>
                </a:effectLst>
                <a:latin typeface="微软雅黑" panose="020B0503020204020204" pitchFamily="34" charset="-122"/>
                <a:ea typeface="微软雅黑" panose="020B0503020204020204" pitchFamily="34" charset="-122"/>
              </a:rPr>
              <a:t>subscriber</a:t>
            </a:r>
          </a:p>
        </p:txBody>
      </p:sp>
      <p:sp>
        <p:nvSpPr>
          <p:cNvPr id="14" name="Line 17"/>
          <p:cNvSpPr>
            <a:spLocks noChangeShapeType="1"/>
          </p:cNvSpPr>
          <p:nvPr/>
        </p:nvSpPr>
        <p:spPr bwMode="auto">
          <a:xfrm flipV="1">
            <a:off x="4838701" y="3854450"/>
            <a:ext cx="1439863" cy="863600"/>
          </a:xfrm>
          <a:prstGeom prst="line">
            <a:avLst/>
          </a:prstGeom>
          <a:noFill/>
          <a:ln w="38100">
            <a:solidFill>
              <a:schemeClr val="tx1"/>
            </a:solidFill>
            <a:prstDash val="dash"/>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5" name="Line 18"/>
          <p:cNvSpPr>
            <a:spLocks noChangeShapeType="1"/>
          </p:cNvSpPr>
          <p:nvPr/>
        </p:nvSpPr>
        <p:spPr bwMode="auto">
          <a:xfrm flipH="1" flipV="1">
            <a:off x="7215189" y="3854451"/>
            <a:ext cx="1512887" cy="936625"/>
          </a:xfrm>
          <a:prstGeom prst="line">
            <a:avLst/>
          </a:prstGeom>
          <a:noFill/>
          <a:ln w="38100">
            <a:solidFill>
              <a:schemeClr val="tx1"/>
            </a:solidFill>
            <a:prstDash val="dash"/>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6" name="Line 19"/>
          <p:cNvSpPr>
            <a:spLocks noChangeShapeType="1"/>
          </p:cNvSpPr>
          <p:nvPr/>
        </p:nvSpPr>
        <p:spPr bwMode="auto">
          <a:xfrm flipV="1">
            <a:off x="6854825" y="3854450"/>
            <a:ext cx="0" cy="863600"/>
          </a:xfrm>
          <a:prstGeom prst="line">
            <a:avLst/>
          </a:prstGeom>
          <a:noFill/>
          <a:ln w="38100">
            <a:solidFill>
              <a:schemeClr val="tx1"/>
            </a:solidFill>
            <a:prstDash val="dash"/>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7" name="Rectangle 20"/>
          <p:cNvSpPr>
            <a:spLocks noChangeArrowheads="1"/>
          </p:cNvSpPr>
          <p:nvPr/>
        </p:nvSpPr>
        <p:spPr bwMode="auto">
          <a:xfrm>
            <a:off x="9374188" y="4791075"/>
            <a:ext cx="1873250" cy="617538"/>
          </a:xfrm>
          <a:prstGeom prst="rect">
            <a:avLst/>
          </a:prstGeom>
          <a:solidFill>
            <a:srgbClr val="00FFFF"/>
          </a:solidFill>
          <a:ln w="12700">
            <a:solidFill>
              <a:schemeClr val="tx1"/>
            </a:solidFill>
            <a:miter lim="800000"/>
            <a:headEnd type="none" w="sm" len="sm"/>
            <a:tailEnd type="none" w="sm" len="sm"/>
          </a:ln>
          <a:effectLst/>
        </p:spPr>
        <p:txBody>
          <a:bodyPr wrap="none" lIns="0" rIns="0" anchor="ctr"/>
          <a:lstStyle/>
          <a:p>
            <a:pPr algn="ctr">
              <a:defRPr/>
            </a:pPr>
            <a:endParaRPr lang="en-US" altLang="zh-CN" b="1">
              <a:effectLst>
                <a:outerShdw blurRad="38100" dist="38100" dir="2700000" algn="tl">
                  <a:srgbClr val="FFFFFF"/>
                </a:outerShdw>
              </a:effectLst>
            </a:endParaRPr>
          </a:p>
        </p:txBody>
      </p:sp>
      <p:sp>
        <p:nvSpPr>
          <p:cNvPr id="18" name="Rectangle 21"/>
          <p:cNvSpPr>
            <a:spLocks noChangeArrowheads="1"/>
          </p:cNvSpPr>
          <p:nvPr/>
        </p:nvSpPr>
        <p:spPr bwMode="auto">
          <a:xfrm>
            <a:off x="5775326" y="2256631"/>
            <a:ext cx="2447925" cy="617537"/>
          </a:xfrm>
          <a:prstGeom prst="rect">
            <a:avLst/>
          </a:prstGeom>
          <a:solidFill>
            <a:srgbClr val="92D050">
              <a:alpha val="19000"/>
            </a:srgbClr>
          </a:solidFill>
          <a:ln w="12700">
            <a:solidFill>
              <a:schemeClr val="tx1"/>
            </a:solidFill>
            <a:miter lim="800000"/>
            <a:headEnd type="none" w="sm" len="sm"/>
            <a:tailEnd type="none" w="sm" len="sm"/>
          </a:ln>
          <a:effectLst/>
        </p:spPr>
        <p:txBody>
          <a:bodyPr wrap="none" lIns="0" rIns="0" anchor="ctr"/>
          <a:lstStyle/>
          <a:p>
            <a:pPr algn="ctr">
              <a:defRPr/>
            </a:pPr>
            <a:r>
              <a:rPr lang="en-US" altLang="zh-CN" sz="2400" b="1">
                <a:effectLst>
                  <a:outerShdw blurRad="38100" dist="38100" dir="2700000" algn="tl">
                    <a:srgbClr val="FFFFFF"/>
                  </a:outerShdw>
                </a:effectLst>
                <a:latin typeface="微软雅黑" panose="020B0503020204020204" pitchFamily="34" charset="-122"/>
                <a:ea typeface="微软雅黑" panose="020B0503020204020204" pitchFamily="34" charset="-122"/>
              </a:rPr>
              <a:t>publisher</a:t>
            </a:r>
          </a:p>
        </p:txBody>
      </p:sp>
      <p:sp>
        <p:nvSpPr>
          <p:cNvPr id="19" name="Line 22"/>
          <p:cNvSpPr>
            <a:spLocks noChangeShapeType="1"/>
          </p:cNvSpPr>
          <p:nvPr/>
        </p:nvSpPr>
        <p:spPr bwMode="auto">
          <a:xfrm>
            <a:off x="6999288" y="2886075"/>
            <a:ext cx="0" cy="288926"/>
          </a:xfrm>
          <a:prstGeom prst="line">
            <a:avLst/>
          </a:prstGeom>
          <a:noFill/>
          <a:ln w="4445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0" name="Rectangle 23"/>
          <p:cNvSpPr>
            <a:spLocks noChangeArrowheads="1"/>
          </p:cNvSpPr>
          <p:nvPr/>
        </p:nvSpPr>
        <p:spPr bwMode="auto">
          <a:xfrm>
            <a:off x="4587081" y="5731628"/>
            <a:ext cx="4535487" cy="457200"/>
          </a:xfrm>
          <a:prstGeom prst="rect">
            <a:avLst/>
          </a:prstGeom>
          <a:noFill/>
          <a:ln>
            <a:noFill/>
          </a:ln>
          <a:effectLst/>
        </p:spPr>
        <p:txBody>
          <a:bodyPr>
            <a:spAutoFit/>
          </a:bodyPr>
          <a:lstStyle/>
          <a:p>
            <a:pPr>
              <a:defRPr/>
            </a:pPr>
            <a:r>
              <a:rPr lang="zh-CN" altLang="zh-CN" sz="2400" b="1" dirty="0" smtClean="0">
                <a:ea typeface="黑体" panose="02010609060101010101" pitchFamily="49" charset="-122"/>
              </a:rPr>
              <a:t>Publish</a:t>
            </a:r>
            <a:r>
              <a:rPr lang="zh-CN" altLang="zh-CN" sz="2400" b="1" dirty="0">
                <a:ea typeface="黑体" panose="02010609060101010101" pitchFamily="49" charset="-122"/>
              </a:rPr>
              <a:t>/Subscribe strategy</a:t>
            </a:r>
            <a:endParaRPr lang="zh-CN" altLang="en-US" sz="2400" b="1" dirty="0">
              <a:ea typeface="黑体" panose="02010609060101010101" pitchFamily="49" charset="-122"/>
            </a:endParaRPr>
          </a:p>
        </p:txBody>
      </p:sp>
      <p:grpSp>
        <p:nvGrpSpPr>
          <p:cNvPr id="21" name="Group 25"/>
          <p:cNvGrpSpPr>
            <a:grpSpLocks/>
          </p:cNvGrpSpPr>
          <p:nvPr/>
        </p:nvGrpSpPr>
        <p:grpSpPr bwMode="auto">
          <a:xfrm>
            <a:off x="1362075" y="3296905"/>
            <a:ext cx="3443156" cy="666809"/>
            <a:chOff x="520" y="3411"/>
            <a:chExt cx="2179" cy="648"/>
          </a:xfrm>
        </p:grpSpPr>
        <p:sp>
          <p:nvSpPr>
            <p:cNvPr id="23" name="Line 27"/>
            <p:cNvSpPr>
              <a:spLocks noChangeShapeType="1"/>
            </p:cNvSpPr>
            <p:nvPr/>
          </p:nvSpPr>
          <p:spPr bwMode="auto">
            <a:xfrm>
              <a:off x="521" y="3612"/>
              <a:ext cx="953" cy="0"/>
            </a:xfrm>
            <a:prstGeom prst="line">
              <a:avLst/>
            </a:prstGeom>
            <a:noFill/>
            <a:ln w="41275" cap="rnd">
              <a:solidFill>
                <a:schemeClr val="tx1"/>
              </a:solidFill>
              <a:prstDash val="dash"/>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sz="1600"/>
            </a:p>
          </p:txBody>
        </p:sp>
        <p:sp>
          <p:nvSpPr>
            <p:cNvPr id="24" name="Line 28"/>
            <p:cNvSpPr>
              <a:spLocks noChangeShapeType="1"/>
            </p:cNvSpPr>
            <p:nvPr/>
          </p:nvSpPr>
          <p:spPr bwMode="auto">
            <a:xfrm>
              <a:off x="520" y="3880"/>
              <a:ext cx="954" cy="0"/>
            </a:xfrm>
            <a:prstGeom prst="line">
              <a:avLst/>
            </a:prstGeom>
            <a:noFill/>
            <a:ln w="4127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sz="1600"/>
            </a:p>
          </p:txBody>
        </p:sp>
        <p:sp>
          <p:nvSpPr>
            <p:cNvPr id="25" name="Text Box 29"/>
            <p:cNvSpPr txBox="1">
              <a:spLocks noChangeArrowheads="1"/>
            </p:cNvSpPr>
            <p:nvPr/>
          </p:nvSpPr>
          <p:spPr bwMode="auto">
            <a:xfrm>
              <a:off x="1655" y="3700"/>
              <a:ext cx="1044"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b="1" dirty="0"/>
                <a:t>Send event</a:t>
              </a:r>
            </a:p>
          </p:txBody>
        </p:sp>
        <p:sp>
          <p:nvSpPr>
            <p:cNvPr id="26" name="Text Box 30"/>
            <p:cNvSpPr txBox="1">
              <a:spLocks noChangeArrowheads="1"/>
            </p:cNvSpPr>
            <p:nvPr/>
          </p:nvSpPr>
          <p:spPr bwMode="auto">
            <a:xfrm>
              <a:off x="1655" y="3411"/>
              <a:ext cx="817"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b="1" dirty="0"/>
                <a:t>Subscribe </a:t>
              </a:r>
            </a:p>
          </p:txBody>
        </p:sp>
      </p:grpSp>
      <p:sp>
        <p:nvSpPr>
          <p:cNvPr id="28" name="Line 33"/>
          <p:cNvSpPr>
            <a:spLocks noChangeShapeType="1"/>
          </p:cNvSpPr>
          <p:nvPr/>
        </p:nvSpPr>
        <p:spPr bwMode="auto">
          <a:xfrm flipH="1">
            <a:off x="9880600" y="4398964"/>
            <a:ext cx="0" cy="288925"/>
          </a:xfrm>
          <a:prstGeom prst="line">
            <a:avLst/>
          </a:prstGeom>
          <a:noFill/>
          <a:ln w="412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9" name="Text Box 34"/>
          <p:cNvSpPr txBox="1">
            <a:spLocks noChangeArrowheads="1"/>
          </p:cNvSpPr>
          <p:nvPr/>
        </p:nvSpPr>
        <p:spPr bwMode="auto">
          <a:xfrm>
            <a:off x="9231314" y="3390901"/>
            <a:ext cx="2232025" cy="1006475"/>
          </a:xfrm>
          <a:prstGeom prst="rect">
            <a:avLst/>
          </a:prstGeom>
          <a:noFill/>
          <a:ln>
            <a:noFill/>
          </a:ln>
          <a:effectLst/>
        </p:spPr>
        <p:txBody>
          <a:bodyPr>
            <a:spAutoFit/>
          </a:bodyPr>
          <a:lstStyle/>
          <a:p>
            <a:pPr>
              <a:defRPr/>
            </a:pPr>
            <a:r>
              <a:rPr lang="en-US" altLang="zh-CN" sz="2000" b="1" dirty="0">
                <a:effectLst>
                  <a:outerShdw blurRad="38100" dist="38100" dir="2700000" algn="tl">
                    <a:srgbClr val="C0C0C0"/>
                  </a:outerShdw>
                </a:effectLst>
                <a:ea typeface="黑体" panose="02010609060101010101" pitchFamily="49" charset="-122"/>
              </a:rPr>
              <a:t>I did not register and so I did not get event</a:t>
            </a:r>
          </a:p>
        </p:txBody>
      </p:sp>
      <p:grpSp>
        <p:nvGrpSpPr>
          <p:cNvPr id="30" name="Group 41"/>
          <p:cNvGrpSpPr>
            <a:grpSpLocks/>
          </p:cNvGrpSpPr>
          <p:nvPr/>
        </p:nvGrpSpPr>
        <p:grpSpPr bwMode="auto">
          <a:xfrm>
            <a:off x="9952038" y="4832351"/>
            <a:ext cx="576262" cy="574675"/>
            <a:chOff x="4649" y="2908"/>
            <a:chExt cx="363" cy="362"/>
          </a:xfrm>
        </p:grpSpPr>
        <p:sp>
          <p:nvSpPr>
            <p:cNvPr id="31" name="Oval 36"/>
            <p:cNvSpPr>
              <a:spLocks noChangeArrowheads="1"/>
            </p:cNvSpPr>
            <p:nvPr/>
          </p:nvSpPr>
          <p:spPr bwMode="auto">
            <a:xfrm>
              <a:off x="4649" y="2908"/>
              <a:ext cx="363" cy="362"/>
            </a:xfrm>
            <a:prstGeom prst="ellipse">
              <a:avLst/>
            </a:prstGeom>
            <a:solidFill>
              <a:srgbClr val="FF99CC"/>
            </a:solidFill>
            <a:ln w="12700">
              <a:solidFill>
                <a:schemeClr val="tx1"/>
              </a:solidFill>
              <a:round/>
              <a:headEnd type="none" w="sm" len="sm"/>
              <a:tailEnd type="none" w="sm" len="sm"/>
            </a:ln>
          </p:spPr>
          <p:txBody>
            <a:bodyPr wrap="none" anchor="ctr"/>
            <a:lstStyle/>
            <a:p>
              <a:endParaRPr lang="zh-CN" altLang="en-US"/>
            </a:p>
          </p:txBody>
        </p:sp>
        <p:sp>
          <p:nvSpPr>
            <p:cNvPr id="32" name="Freeform 37"/>
            <p:cNvSpPr>
              <a:spLocks noChangeArrowheads="1"/>
            </p:cNvSpPr>
            <p:nvPr/>
          </p:nvSpPr>
          <p:spPr bwMode="auto">
            <a:xfrm flipV="1">
              <a:off x="4739" y="3090"/>
              <a:ext cx="182" cy="90"/>
            </a:xfrm>
            <a:custGeom>
              <a:avLst/>
              <a:gdLst>
                <a:gd name="T0" fmla="*/ 0 w 318"/>
                <a:gd name="T1" fmla="*/ 46 h 136"/>
                <a:gd name="T2" fmla="*/ 46 w 318"/>
                <a:gd name="T3" fmla="*/ 91 h 136"/>
                <a:gd name="T4" fmla="*/ 136 w 318"/>
                <a:gd name="T5" fmla="*/ 136 h 136"/>
                <a:gd name="T6" fmla="*/ 227 w 318"/>
                <a:gd name="T7" fmla="*/ 91 h 136"/>
                <a:gd name="T8" fmla="*/ 318 w 318"/>
                <a:gd name="T9" fmla="*/ 0 h 136"/>
                <a:gd name="T10" fmla="*/ 227 w 318"/>
                <a:gd name="T11" fmla="*/ 91 h 136"/>
                <a:gd name="T12" fmla="*/ 136 w 318"/>
                <a:gd name="T13" fmla="*/ 136 h 136"/>
              </a:gdLst>
              <a:ahLst/>
              <a:cxnLst>
                <a:cxn ang="0">
                  <a:pos x="T0" y="T1"/>
                </a:cxn>
                <a:cxn ang="0">
                  <a:pos x="T2" y="T3"/>
                </a:cxn>
                <a:cxn ang="0">
                  <a:pos x="T4" y="T5"/>
                </a:cxn>
                <a:cxn ang="0">
                  <a:pos x="T6" y="T7"/>
                </a:cxn>
                <a:cxn ang="0">
                  <a:pos x="T8" y="T9"/>
                </a:cxn>
                <a:cxn ang="0">
                  <a:pos x="T10" y="T11"/>
                </a:cxn>
                <a:cxn ang="0">
                  <a:pos x="T12" y="T13"/>
                </a:cxn>
              </a:cxnLst>
              <a:rect l="0" t="0" r="r" b="b"/>
              <a:pathLst>
                <a:path w="318" h="136">
                  <a:moveTo>
                    <a:pt x="0" y="46"/>
                  </a:moveTo>
                  <a:cubicBezTo>
                    <a:pt x="11" y="61"/>
                    <a:pt x="23" y="76"/>
                    <a:pt x="46" y="91"/>
                  </a:cubicBezTo>
                  <a:cubicBezTo>
                    <a:pt x="69" y="106"/>
                    <a:pt x="106" y="136"/>
                    <a:pt x="136" y="136"/>
                  </a:cubicBezTo>
                  <a:cubicBezTo>
                    <a:pt x="166" y="136"/>
                    <a:pt x="197" y="114"/>
                    <a:pt x="227" y="91"/>
                  </a:cubicBezTo>
                  <a:cubicBezTo>
                    <a:pt x="257" y="68"/>
                    <a:pt x="318" y="0"/>
                    <a:pt x="318" y="0"/>
                  </a:cubicBezTo>
                  <a:cubicBezTo>
                    <a:pt x="318" y="0"/>
                    <a:pt x="257" y="68"/>
                    <a:pt x="227" y="91"/>
                  </a:cubicBezTo>
                  <a:cubicBezTo>
                    <a:pt x="197" y="114"/>
                    <a:pt x="151" y="129"/>
                    <a:pt x="136" y="136"/>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Oval 38"/>
            <p:cNvSpPr>
              <a:spLocks noChangeArrowheads="1"/>
            </p:cNvSpPr>
            <p:nvPr/>
          </p:nvSpPr>
          <p:spPr bwMode="auto">
            <a:xfrm>
              <a:off x="4739" y="2998"/>
              <a:ext cx="68" cy="68"/>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p>
          </p:txBody>
        </p:sp>
        <p:sp>
          <p:nvSpPr>
            <p:cNvPr id="34" name="Oval 39"/>
            <p:cNvSpPr>
              <a:spLocks noChangeArrowheads="1"/>
            </p:cNvSpPr>
            <p:nvPr/>
          </p:nvSpPr>
          <p:spPr bwMode="auto">
            <a:xfrm>
              <a:off x="4875" y="2998"/>
              <a:ext cx="68" cy="68"/>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p>
          </p:txBody>
        </p:sp>
      </p:grpSp>
    </p:spTree>
    <p:extLst>
      <p:ext uri="{BB962C8B-B14F-4D97-AF65-F5344CB8AC3E}">
        <p14:creationId xmlns:p14="http://schemas.microsoft.com/office/powerpoint/2010/main" val="361325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 calcmode="lin" valueType="num">
                                      <p:cBhvr>
                                        <p:cTn id="9"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500"/>
                                        <p:tgtEl>
                                          <p:spTgt spid="9"/>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heckerboard(across)">
                                      <p:cBhvr>
                                        <p:cTn id="18" dur="500"/>
                                        <p:tgtEl>
                                          <p:spTgt spid="10"/>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heckerboard(across)">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checkerboard(across)">
                                      <p:cBhvr>
                                        <p:cTn id="26" dur="500"/>
                                        <p:tgtEl>
                                          <p:spTgt spid="30"/>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checkerboard(across)">
                                      <p:cBhvr>
                                        <p:cTn id="29" dur="500"/>
                                        <p:tgtEl>
                                          <p:spTgt spid="28"/>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checkerboard(across)">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9" grpId="0" animBg="1"/>
      <p:bldP spid="28" grpId="0" animBg="1"/>
      <p:bldP spid="2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a:t>
            </a:r>
            <a:r>
              <a:rPr lang="zh-CN" altLang="en-US" dirty="0" smtClean="0"/>
              <a:t>讲内容</a:t>
            </a:r>
            <a:endParaRPr lang="zh-CN" altLang="en-US" dirty="0"/>
          </a:p>
        </p:txBody>
      </p:sp>
      <p:sp>
        <p:nvSpPr>
          <p:cNvPr id="3" name="内容占位符 2"/>
          <p:cNvSpPr>
            <a:spLocks noGrp="1"/>
          </p:cNvSpPr>
          <p:nvPr>
            <p:ph idx="1"/>
          </p:nvPr>
        </p:nvSpPr>
        <p:spPr/>
        <p:txBody>
          <a:bodyPr/>
          <a:lstStyle/>
          <a:p>
            <a:r>
              <a:rPr lang="en-US" altLang="zh-CN" dirty="0"/>
              <a:t>1. </a:t>
            </a:r>
            <a:r>
              <a:rPr lang="zh-CN" altLang="en-US" dirty="0"/>
              <a:t>事件驱动架构的</a:t>
            </a:r>
            <a:r>
              <a:rPr lang="zh-CN" altLang="en-US" dirty="0" smtClean="0"/>
              <a:t>概念</a:t>
            </a:r>
            <a:endParaRPr lang="en-US" altLang="zh-CN" dirty="0" smtClean="0"/>
          </a:p>
          <a:p>
            <a:r>
              <a:rPr lang="en-US" altLang="zh-CN" dirty="0"/>
              <a:t>2. </a:t>
            </a:r>
            <a:r>
              <a:rPr lang="zh-CN" altLang="en-US" dirty="0"/>
              <a:t>事件处理</a:t>
            </a:r>
            <a:r>
              <a:rPr lang="zh-CN" altLang="en-US" dirty="0" smtClean="0"/>
              <a:t>策略</a:t>
            </a:r>
            <a:endParaRPr lang="en-US" altLang="zh-CN" dirty="0" smtClean="0"/>
          </a:p>
          <a:p>
            <a:r>
              <a:rPr lang="en-US" altLang="zh-CN" dirty="0"/>
              <a:t>3. </a:t>
            </a:r>
            <a:r>
              <a:rPr lang="zh-CN" altLang="en-US" dirty="0"/>
              <a:t>事件驱动架构的</a:t>
            </a:r>
            <a:r>
              <a:rPr lang="zh-CN" altLang="en-US" dirty="0" smtClean="0"/>
              <a:t>实现</a:t>
            </a:r>
            <a:endParaRPr lang="en-US" altLang="zh-CN" dirty="0" smtClean="0"/>
          </a:p>
          <a:p>
            <a:r>
              <a:rPr lang="en-US" altLang="zh-CN" dirty="0"/>
              <a:t>4. </a:t>
            </a:r>
            <a:r>
              <a:rPr lang="zh-CN" altLang="en-US" dirty="0"/>
              <a:t>高级事件</a:t>
            </a:r>
            <a:r>
              <a:rPr lang="zh-CN" altLang="en-US" dirty="0" smtClean="0"/>
              <a:t>通道</a:t>
            </a:r>
            <a:endParaRPr lang="en-US" altLang="zh-CN" dirty="0" smtClean="0"/>
          </a:p>
          <a:p>
            <a:r>
              <a:rPr lang="en-US" altLang="zh-CN" dirty="0"/>
              <a:t>5. </a:t>
            </a:r>
            <a:r>
              <a:rPr lang="zh-CN" altLang="en-US" dirty="0"/>
              <a:t>事件驱动架构的优缺点</a:t>
            </a:r>
            <a:r>
              <a:rPr lang="en-US" altLang="zh-CN" dirty="0"/>
              <a:t/>
            </a:r>
            <a:br>
              <a:rPr lang="en-US" altLang="zh-CN" dirty="0"/>
            </a:br>
            <a:r>
              <a:rPr lang="en-US" altLang="zh-CN" dirty="0"/>
              <a:t/>
            </a:r>
            <a:br>
              <a:rPr lang="en-US" altLang="zh-CN" dirty="0"/>
            </a:br>
            <a:endParaRPr lang="en-US" altLang="zh-CN" dirty="0" smtClean="0"/>
          </a:p>
          <a:p>
            <a:endParaRPr lang="en-US" altLang="zh-CN" dirty="0" smtClean="0"/>
          </a:p>
          <a:p>
            <a:endParaRPr lang="zh-CN" altLang="en-US" b="1"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2</a:t>
            </a:fld>
            <a:endParaRPr lang="en-US" altLang="zh-CN"/>
          </a:p>
        </p:txBody>
      </p:sp>
    </p:spTree>
    <p:extLst>
      <p:ext uri="{BB962C8B-B14F-4D97-AF65-F5344CB8AC3E}">
        <p14:creationId xmlns:p14="http://schemas.microsoft.com/office/powerpoint/2010/main" val="382667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无独立</a:t>
            </a:r>
            <a:r>
              <a:rPr lang="zh-CN" altLang="en-US" dirty="0"/>
              <a:t>事件调度模块的系统</a:t>
            </a:r>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20</a:t>
            </a:fld>
            <a:endParaRPr lang="en-US" altLang="zh-CN"/>
          </a:p>
        </p:txBody>
      </p:sp>
      <p:sp>
        <p:nvSpPr>
          <p:cNvPr id="6" name="Freeform 16"/>
          <p:cNvSpPr>
            <a:spLocks noChangeArrowheads="1"/>
          </p:cNvSpPr>
          <p:nvPr/>
        </p:nvSpPr>
        <p:spPr bwMode="auto">
          <a:xfrm>
            <a:off x="2999581" y="1866901"/>
            <a:ext cx="6192837" cy="3648075"/>
          </a:xfrm>
          <a:custGeom>
            <a:avLst/>
            <a:gdLst>
              <a:gd name="T0" fmla="*/ 15 w 5102"/>
              <a:gd name="T1" fmla="*/ 1285 h 2570"/>
              <a:gd name="T2" fmla="*/ 15 w 5102"/>
              <a:gd name="T3" fmla="*/ 1194 h 2570"/>
              <a:gd name="T4" fmla="*/ 106 w 5102"/>
              <a:gd name="T5" fmla="*/ 922 h 2570"/>
              <a:gd name="T6" fmla="*/ 378 w 5102"/>
              <a:gd name="T7" fmla="*/ 786 h 2570"/>
              <a:gd name="T8" fmla="*/ 514 w 5102"/>
              <a:gd name="T9" fmla="*/ 514 h 2570"/>
              <a:gd name="T10" fmla="*/ 786 w 5102"/>
              <a:gd name="T11" fmla="*/ 287 h 2570"/>
              <a:gd name="T12" fmla="*/ 1058 w 5102"/>
              <a:gd name="T13" fmla="*/ 105 h 2570"/>
              <a:gd name="T14" fmla="*/ 1149 w 5102"/>
              <a:gd name="T15" fmla="*/ 196 h 2570"/>
              <a:gd name="T16" fmla="*/ 1648 w 5102"/>
              <a:gd name="T17" fmla="*/ 105 h 2570"/>
              <a:gd name="T18" fmla="*/ 2056 w 5102"/>
              <a:gd name="T19" fmla="*/ 15 h 2570"/>
              <a:gd name="T20" fmla="*/ 2646 w 5102"/>
              <a:gd name="T21" fmla="*/ 15 h 2570"/>
              <a:gd name="T22" fmla="*/ 3462 w 5102"/>
              <a:gd name="T23" fmla="*/ 105 h 2570"/>
              <a:gd name="T24" fmla="*/ 4506 w 5102"/>
              <a:gd name="T25" fmla="*/ 377 h 2570"/>
              <a:gd name="T26" fmla="*/ 4823 w 5102"/>
              <a:gd name="T27" fmla="*/ 1013 h 2570"/>
              <a:gd name="T28" fmla="*/ 4778 w 5102"/>
              <a:gd name="T29" fmla="*/ 1330 h 2570"/>
              <a:gd name="T30" fmla="*/ 5095 w 5102"/>
              <a:gd name="T31" fmla="*/ 1693 h 2570"/>
              <a:gd name="T32" fmla="*/ 4733 w 5102"/>
              <a:gd name="T33" fmla="*/ 2147 h 2570"/>
              <a:gd name="T34" fmla="*/ 3916 w 5102"/>
              <a:gd name="T35" fmla="*/ 2509 h 2570"/>
              <a:gd name="T36" fmla="*/ 3145 w 5102"/>
              <a:gd name="T37" fmla="*/ 2419 h 2570"/>
              <a:gd name="T38" fmla="*/ 2011 w 5102"/>
              <a:gd name="T39" fmla="*/ 2464 h 2570"/>
              <a:gd name="T40" fmla="*/ 968 w 5102"/>
              <a:gd name="T41" fmla="*/ 2419 h 2570"/>
              <a:gd name="T42" fmla="*/ 514 w 5102"/>
              <a:gd name="T43" fmla="*/ 2555 h 2570"/>
              <a:gd name="T44" fmla="*/ 287 w 5102"/>
              <a:gd name="T45" fmla="*/ 2328 h 2570"/>
              <a:gd name="T46" fmla="*/ 151 w 5102"/>
              <a:gd name="T47" fmla="*/ 2010 h 2570"/>
              <a:gd name="T48" fmla="*/ 61 w 5102"/>
              <a:gd name="T49" fmla="*/ 1693 h 2570"/>
              <a:gd name="T50" fmla="*/ 15 w 5102"/>
              <a:gd name="T51" fmla="*/ 1285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02" h="2570">
                <a:moveTo>
                  <a:pt x="15" y="1285"/>
                </a:moveTo>
                <a:cubicBezTo>
                  <a:pt x="7" y="1202"/>
                  <a:pt x="0" y="1254"/>
                  <a:pt x="15" y="1194"/>
                </a:cubicBezTo>
                <a:cubicBezTo>
                  <a:pt x="30" y="1134"/>
                  <a:pt x="46" y="990"/>
                  <a:pt x="106" y="922"/>
                </a:cubicBezTo>
                <a:cubicBezTo>
                  <a:pt x="166" y="854"/>
                  <a:pt x="310" y="854"/>
                  <a:pt x="378" y="786"/>
                </a:cubicBezTo>
                <a:cubicBezTo>
                  <a:pt x="446" y="718"/>
                  <a:pt x="446" y="597"/>
                  <a:pt x="514" y="514"/>
                </a:cubicBezTo>
                <a:cubicBezTo>
                  <a:pt x="582" y="431"/>
                  <a:pt x="695" y="355"/>
                  <a:pt x="786" y="287"/>
                </a:cubicBezTo>
                <a:cubicBezTo>
                  <a:pt x="877" y="219"/>
                  <a:pt x="998" y="120"/>
                  <a:pt x="1058" y="105"/>
                </a:cubicBezTo>
                <a:cubicBezTo>
                  <a:pt x="1118" y="90"/>
                  <a:pt x="1051" y="196"/>
                  <a:pt x="1149" y="196"/>
                </a:cubicBezTo>
                <a:cubicBezTo>
                  <a:pt x="1247" y="196"/>
                  <a:pt x="1497" y="135"/>
                  <a:pt x="1648" y="105"/>
                </a:cubicBezTo>
                <a:cubicBezTo>
                  <a:pt x="1799" y="75"/>
                  <a:pt x="1890" y="30"/>
                  <a:pt x="2056" y="15"/>
                </a:cubicBezTo>
                <a:cubicBezTo>
                  <a:pt x="2222" y="0"/>
                  <a:pt x="2412" y="0"/>
                  <a:pt x="2646" y="15"/>
                </a:cubicBezTo>
                <a:cubicBezTo>
                  <a:pt x="2880" y="30"/>
                  <a:pt x="3152" y="45"/>
                  <a:pt x="3462" y="105"/>
                </a:cubicBezTo>
                <a:cubicBezTo>
                  <a:pt x="3772" y="165"/>
                  <a:pt x="4279" y="226"/>
                  <a:pt x="4506" y="377"/>
                </a:cubicBezTo>
                <a:cubicBezTo>
                  <a:pt x="4733" y="528"/>
                  <a:pt x="4778" y="854"/>
                  <a:pt x="4823" y="1013"/>
                </a:cubicBezTo>
                <a:cubicBezTo>
                  <a:pt x="4868" y="1172"/>
                  <a:pt x="4733" y="1217"/>
                  <a:pt x="4778" y="1330"/>
                </a:cubicBezTo>
                <a:cubicBezTo>
                  <a:pt x="4823" y="1443"/>
                  <a:pt x="5102" y="1557"/>
                  <a:pt x="5095" y="1693"/>
                </a:cubicBezTo>
                <a:cubicBezTo>
                  <a:pt x="5088" y="1829"/>
                  <a:pt x="4930" y="2011"/>
                  <a:pt x="4733" y="2147"/>
                </a:cubicBezTo>
                <a:cubicBezTo>
                  <a:pt x="4536" y="2283"/>
                  <a:pt x="4181" y="2464"/>
                  <a:pt x="3916" y="2509"/>
                </a:cubicBezTo>
                <a:cubicBezTo>
                  <a:pt x="3651" y="2554"/>
                  <a:pt x="3462" y="2426"/>
                  <a:pt x="3145" y="2419"/>
                </a:cubicBezTo>
                <a:cubicBezTo>
                  <a:pt x="2828" y="2412"/>
                  <a:pt x="2374" y="2464"/>
                  <a:pt x="2011" y="2464"/>
                </a:cubicBezTo>
                <a:cubicBezTo>
                  <a:pt x="1648" y="2464"/>
                  <a:pt x="1218" y="2404"/>
                  <a:pt x="968" y="2419"/>
                </a:cubicBezTo>
                <a:cubicBezTo>
                  <a:pt x="718" y="2434"/>
                  <a:pt x="627" y="2570"/>
                  <a:pt x="514" y="2555"/>
                </a:cubicBezTo>
                <a:cubicBezTo>
                  <a:pt x="401" y="2540"/>
                  <a:pt x="347" y="2419"/>
                  <a:pt x="287" y="2328"/>
                </a:cubicBezTo>
                <a:cubicBezTo>
                  <a:pt x="227" y="2237"/>
                  <a:pt x="189" y="2116"/>
                  <a:pt x="151" y="2010"/>
                </a:cubicBezTo>
                <a:cubicBezTo>
                  <a:pt x="113" y="1904"/>
                  <a:pt x="84" y="1814"/>
                  <a:pt x="61" y="1693"/>
                </a:cubicBezTo>
                <a:cubicBezTo>
                  <a:pt x="38" y="1572"/>
                  <a:pt x="23" y="1368"/>
                  <a:pt x="15" y="1285"/>
                </a:cubicBezTo>
                <a:close/>
              </a:path>
            </a:pathLst>
          </a:custGeom>
          <a:noFill/>
          <a:ln w="12700">
            <a:solidFill>
              <a:sysClr val="windowText" lastClr="000000"/>
            </a:solidFill>
            <a:round/>
            <a:headEnd type="none" w="sm" len="sm"/>
            <a:tailEnd type="non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7" name="Oval 17"/>
          <p:cNvSpPr>
            <a:spLocks noChangeArrowheads="1"/>
          </p:cNvSpPr>
          <p:nvPr/>
        </p:nvSpPr>
        <p:spPr bwMode="auto">
          <a:xfrm>
            <a:off x="3720306" y="3990450"/>
            <a:ext cx="1008062" cy="579150"/>
          </a:xfrm>
          <a:prstGeom prst="ellipse">
            <a:avLst/>
          </a:prstGeom>
          <a:solidFill>
            <a:srgbClr val="5B9BD5"/>
          </a:solidFill>
          <a:ln w="12700">
            <a:solidFill>
              <a:sysClr val="windowText" lastClr="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8" name="Oval 18"/>
          <p:cNvSpPr>
            <a:spLocks noChangeArrowheads="1"/>
          </p:cNvSpPr>
          <p:nvPr/>
        </p:nvSpPr>
        <p:spPr bwMode="auto">
          <a:xfrm>
            <a:off x="3564731" y="2832150"/>
            <a:ext cx="1223962" cy="495400"/>
          </a:xfrm>
          <a:prstGeom prst="ellipse">
            <a:avLst/>
          </a:prstGeom>
          <a:solidFill>
            <a:srgbClr val="5B9BD5"/>
          </a:solidFill>
          <a:ln w="12700">
            <a:solidFill>
              <a:sysClr val="windowText" lastClr="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9" name="Oval 19"/>
          <p:cNvSpPr>
            <a:spLocks noChangeArrowheads="1"/>
          </p:cNvSpPr>
          <p:nvPr/>
        </p:nvSpPr>
        <p:spPr bwMode="auto">
          <a:xfrm>
            <a:off x="6012656" y="2187704"/>
            <a:ext cx="1008062" cy="428684"/>
          </a:xfrm>
          <a:prstGeom prst="ellipse">
            <a:avLst/>
          </a:prstGeom>
          <a:solidFill>
            <a:srgbClr val="5B9BD5"/>
          </a:solidFill>
          <a:ln w="12700">
            <a:solidFill>
              <a:sysClr val="windowText" lastClr="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10" name="Oval 20"/>
          <p:cNvSpPr>
            <a:spLocks noChangeArrowheads="1"/>
          </p:cNvSpPr>
          <p:nvPr/>
        </p:nvSpPr>
        <p:spPr bwMode="auto">
          <a:xfrm>
            <a:off x="5869781" y="4420554"/>
            <a:ext cx="1368425" cy="579150"/>
          </a:xfrm>
          <a:prstGeom prst="ellipse">
            <a:avLst/>
          </a:prstGeom>
          <a:solidFill>
            <a:srgbClr val="5B9BD5"/>
          </a:solidFill>
          <a:ln w="12700">
            <a:solidFill>
              <a:sysClr val="windowText" lastClr="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11" name="Oval 21"/>
          <p:cNvSpPr>
            <a:spLocks noChangeArrowheads="1"/>
          </p:cNvSpPr>
          <p:nvPr/>
        </p:nvSpPr>
        <p:spPr bwMode="auto">
          <a:xfrm>
            <a:off x="7381081" y="3969157"/>
            <a:ext cx="1295400" cy="644446"/>
          </a:xfrm>
          <a:prstGeom prst="ellipse">
            <a:avLst/>
          </a:prstGeom>
          <a:solidFill>
            <a:srgbClr val="5B9BD5"/>
          </a:solidFill>
          <a:ln w="12700">
            <a:solidFill>
              <a:sysClr val="windowText" lastClr="000000"/>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12" name="Line 23"/>
          <p:cNvSpPr>
            <a:spLocks noChangeShapeType="1"/>
          </p:cNvSpPr>
          <p:nvPr/>
        </p:nvSpPr>
        <p:spPr bwMode="auto">
          <a:xfrm flipV="1">
            <a:off x="4296568" y="3583058"/>
            <a:ext cx="1141412" cy="407392"/>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13" name="Line 24"/>
          <p:cNvSpPr>
            <a:spLocks noChangeShapeType="1"/>
          </p:cNvSpPr>
          <p:nvPr/>
        </p:nvSpPr>
        <p:spPr bwMode="auto">
          <a:xfrm>
            <a:off x="4583906" y="3283546"/>
            <a:ext cx="792162" cy="127754"/>
          </a:xfrm>
          <a:prstGeom prst="line">
            <a:avLst/>
          </a:prstGeom>
          <a:noFill/>
          <a:ln w="3492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14" name="Line 25"/>
          <p:cNvSpPr>
            <a:spLocks noChangeShapeType="1"/>
          </p:cNvSpPr>
          <p:nvPr/>
        </p:nvSpPr>
        <p:spPr bwMode="auto">
          <a:xfrm>
            <a:off x="4788693" y="3133081"/>
            <a:ext cx="576262" cy="63877"/>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15" name="Line 26"/>
          <p:cNvSpPr>
            <a:spLocks noChangeShapeType="1"/>
          </p:cNvSpPr>
          <p:nvPr/>
        </p:nvSpPr>
        <p:spPr bwMode="auto">
          <a:xfrm>
            <a:off x="6444456" y="2617808"/>
            <a:ext cx="1587" cy="449977"/>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16" name="Line 27"/>
          <p:cNvSpPr>
            <a:spLocks noChangeShapeType="1"/>
          </p:cNvSpPr>
          <p:nvPr/>
        </p:nvSpPr>
        <p:spPr bwMode="auto">
          <a:xfrm flipH="1" flipV="1">
            <a:off x="6228556" y="3969157"/>
            <a:ext cx="0" cy="451396"/>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17" name="Line 28"/>
          <p:cNvSpPr>
            <a:spLocks noChangeShapeType="1"/>
          </p:cNvSpPr>
          <p:nvPr/>
        </p:nvSpPr>
        <p:spPr bwMode="auto">
          <a:xfrm flipH="1" flipV="1">
            <a:off x="6446043" y="4098331"/>
            <a:ext cx="71437" cy="322223"/>
          </a:xfrm>
          <a:prstGeom prst="line">
            <a:avLst/>
          </a:prstGeom>
          <a:noFill/>
          <a:ln w="3492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18" name="Line 29"/>
          <p:cNvSpPr>
            <a:spLocks noChangeShapeType="1"/>
          </p:cNvSpPr>
          <p:nvPr/>
        </p:nvSpPr>
        <p:spPr bwMode="auto">
          <a:xfrm flipH="1" flipV="1">
            <a:off x="7093743" y="3969157"/>
            <a:ext cx="288925" cy="127754"/>
          </a:xfrm>
          <a:prstGeom prst="line">
            <a:avLst/>
          </a:prstGeom>
          <a:noFill/>
          <a:ln w="34925">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19" name="Line 30"/>
          <p:cNvSpPr>
            <a:spLocks noChangeShapeType="1"/>
          </p:cNvSpPr>
          <p:nvPr/>
        </p:nvSpPr>
        <p:spPr bwMode="auto">
          <a:xfrm>
            <a:off x="6673056" y="2639101"/>
            <a:ext cx="0" cy="449977"/>
          </a:xfrm>
          <a:prstGeom prst="line">
            <a:avLst/>
          </a:prstGeom>
          <a:noFill/>
          <a:ln w="3492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20" name="Freeform 31"/>
          <p:cNvSpPr>
            <a:spLocks noChangeArrowheads="1"/>
          </p:cNvSpPr>
          <p:nvPr/>
        </p:nvSpPr>
        <p:spPr bwMode="auto">
          <a:xfrm>
            <a:off x="5331618" y="2968421"/>
            <a:ext cx="1816100" cy="1131329"/>
          </a:xfrm>
          <a:custGeom>
            <a:avLst/>
            <a:gdLst>
              <a:gd name="T0" fmla="*/ 10 w 1144"/>
              <a:gd name="T1" fmla="*/ 213 h 797"/>
              <a:gd name="T2" fmla="*/ 263 w 1144"/>
              <a:gd name="T3" fmla="*/ 562 h 797"/>
              <a:gd name="T4" fmla="*/ 534 w 1144"/>
              <a:gd name="T5" fmla="*/ 632 h 797"/>
              <a:gd name="T6" fmla="*/ 656 w 1144"/>
              <a:gd name="T7" fmla="*/ 789 h 797"/>
              <a:gd name="T8" fmla="*/ 735 w 1144"/>
              <a:gd name="T9" fmla="*/ 797 h 797"/>
              <a:gd name="T10" fmla="*/ 918 w 1144"/>
              <a:gd name="T11" fmla="*/ 789 h 797"/>
              <a:gd name="T12" fmla="*/ 988 w 1144"/>
              <a:gd name="T13" fmla="*/ 745 h 797"/>
              <a:gd name="T14" fmla="*/ 1110 w 1144"/>
              <a:gd name="T15" fmla="*/ 675 h 797"/>
              <a:gd name="T16" fmla="*/ 1119 w 1144"/>
              <a:gd name="T17" fmla="*/ 335 h 797"/>
              <a:gd name="T18" fmla="*/ 1040 w 1144"/>
              <a:gd name="T19" fmla="*/ 256 h 797"/>
              <a:gd name="T20" fmla="*/ 1014 w 1144"/>
              <a:gd name="T21" fmla="*/ 230 h 797"/>
              <a:gd name="T22" fmla="*/ 927 w 1144"/>
              <a:gd name="T23" fmla="*/ 213 h 797"/>
              <a:gd name="T24" fmla="*/ 918 w 1144"/>
              <a:gd name="T25" fmla="*/ 117 h 797"/>
              <a:gd name="T26" fmla="*/ 874 w 1144"/>
              <a:gd name="T27" fmla="*/ 90 h 797"/>
              <a:gd name="T28" fmla="*/ 682 w 1144"/>
              <a:gd name="T29" fmla="*/ 82 h 797"/>
              <a:gd name="T30" fmla="*/ 612 w 1144"/>
              <a:gd name="T31" fmla="*/ 29 h 797"/>
              <a:gd name="T32" fmla="*/ 420 w 1144"/>
              <a:gd name="T33" fmla="*/ 38 h 797"/>
              <a:gd name="T34" fmla="*/ 394 w 1144"/>
              <a:gd name="T35" fmla="*/ 12 h 797"/>
              <a:gd name="T36" fmla="*/ 281 w 1144"/>
              <a:gd name="T37" fmla="*/ 47 h 797"/>
              <a:gd name="T38" fmla="*/ 106 w 1144"/>
              <a:gd name="T39" fmla="*/ 56 h 797"/>
              <a:gd name="T40" fmla="*/ 45 w 1144"/>
              <a:gd name="T41" fmla="*/ 108 h 797"/>
              <a:gd name="T42" fmla="*/ 10 w 1144"/>
              <a:gd name="T43" fmla="*/ 21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4" h="797">
                <a:moveTo>
                  <a:pt x="10" y="213"/>
                </a:moveTo>
                <a:cubicBezTo>
                  <a:pt x="69" y="328"/>
                  <a:pt x="128" y="515"/>
                  <a:pt x="263" y="562"/>
                </a:cubicBezTo>
                <a:cubicBezTo>
                  <a:pt x="331" y="626"/>
                  <a:pt x="451" y="627"/>
                  <a:pt x="534" y="632"/>
                </a:cubicBezTo>
                <a:cubicBezTo>
                  <a:pt x="556" y="696"/>
                  <a:pt x="572" y="775"/>
                  <a:pt x="656" y="789"/>
                </a:cubicBezTo>
                <a:cubicBezTo>
                  <a:pt x="682" y="793"/>
                  <a:pt x="709" y="794"/>
                  <a:pt x="735" y="797"/>
                </a:cubicBezTo>
                <a:cubicBezTo>
                  <a:pt x="796" y="794"/>
                  <a:pt x="857" y="794"/>
                  <a:pt x="918" y="789"/>
                </a:cubicBezTo>
                <a:cubicBezTo>
                  <a:pt x="948" y="787"/>
                  <a:pt x="962" y="758"/>
                  <a:pt x="988" y="745"/>
                </a:cubicBezTo>
                <a:cubicBezTo>
                  <a:pt x="1031" y="723"/>
                  <a:pt x="1075" y="710"/>
                  <a:pt x="1110" y="675"/>
                </a:cubicBezTo>
                <a:cubicBezTo>
                  <a:pt x="1144" y="544"/>
                  <a:pt x="1139" y="559"/>
                  <a:pt x="1119" y="335"/>
                </a:cubicBezTo>
                <a:cubicBezTo>
                  <a:pt x="1117" y="318"/>
                  <a:pt x="1054" y="268"/>
                  <a:pt x="1040" y="256"/>
                </a:cubicBezTo>
                <a:cubicBezTo>
                  <a:pt x="1031" y="248"/>
                  <a:pt x="1025" y="234"/>
                  <a:pt x="1014" y="230"/>
                </a:cubicBezTo>
                <a:cubicBezTo>
                  <a:pt x="986" y="219"/>
                  <a:pt x="956" y="219"/>
                  <a:pt x="927" y="213"/>
                </a:cubicBezTo>
                <a:cubicBezTo>
                  <a:pt x="924" y="181"/>
                  <a:pt x="925" y="148"/>
                  <a:pt x="918" y="117"/>
                </a:cubicBezTo>
                <a:cubicBezTo>
                  <a:pt x="915" y="103"/>
                  <a:pt x="885" y="91"/>
                  <a:pt x="874" y="90"/>
                </a:cubicBezTo>
                <a:cubicBezTo>
                  <a:pt x="810" y="85"/>
                  <a:pt x="746" y="85"/>
                  <a:pt x="682" y="82"/>
                </a:cubicBezTo>
                <a:cubicBezTo>
                  <a:pt x="653" y="62"/>
                  <a:pt x="646" y="40"/>
                  <a:pt x="612" y="29"/>
                </a:cubicBezTo>
                <a:cubicBezTo>
                  <a:pt x="525" y="42"/>
                  <a:pt x="520" y="47"/>
                  <a:pt x="420" y="38"/>
                </a:cubicBezTo>
                <a:cubicBezTo>
                  <a:pt x="411" y="29"/>
                  <a:pt x="406" y="14"/>
                  <a:pt x="394" y="12"/>
                </a:cubicBezTo>
                <a:cubicBezTo>
                  <a:pt x="333" y="0"/>
                  <a:pt x="329" y="43"/>
                  <a:pt x="281" y="47"/>
                </a:cubicBezTo>
                <a:cubicBezTo>
                  <a:pt x="223" y="52"/>
                  <a:pt x="164" y="53"/>
                  <a:pt x="106" y="56"/>
                </a:cubicBezTo>
                <a:cubicBezTo>
                  <a:pt x="87" y="86"/>
                  <a:pt x="78" y="96"/>
                  <a:pt x="45" y="108"/>
                </a:cubicBezTo>
                <a:cubicBezTo>
                  <a:pt x="0" y="153"/>
                  <a:pt x="20" y="122"/>
                  <a:pt x="10" y="213"/>
                </a:cubicBezTo>
                <a:close/>
              </a:path>
            </a:pathLst>
          </a:custGeom>
          <a:solidFill>
            <a:srgbClr val="CCFFCC"/>
          </a:solidFill>
          <a:ln w="12700">
            <a:solidFill>
              <a:sysClr val="windowText" lastClr="000000"/>
            </a:solidFill>
            <a:round/>
            <a:headEnd type="none" w="sm" len="sm"/>
            <a:tailEnd type="non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21" name="Text Box 41"/>
          <p:cNvSpPr txBox="1">
            <a:spLocks noChangeArrowheads="1"/>
          </p:cNvSpPr>
          <p:nvPr/>
        </p:nvSpPr>
        <p:spPr bwMode="auto">
          <a:xfrm>
            <a:off x="5796756" y="3196958"/>
            <a:ext cx="1009650" cy="7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200" b="1" i="0" u="none" strike="noStrike" kern="0" cap="none" spc="0" normalizeH="0" baseline="0" noProof="0" smtClean="0">
                <a:ln>
                  <a:noFill/>
                </a:ln>
                <a:solidFill>
                  <a:prstClr val="black"/>
                </a:solidFill>
                <a:effectLst/>
                <a:uLnTx/>
                <a:uFillTx/>
                <a:latin typeface="Calibri" panose="020F0502020204030204"/>
              </a:rPr>
              <a:t>Event Space</a:t>
            </a:r>
          </a:p>
        </p:txBody>
      </p:sp>
      <p:sp>
        <p:nvSpPr>
          <p:cNvPr id="22" name="Text Box 42"/>
          <p:cNvSpPr txBox="1">
            <a:spLocks noChangeArrowheads="1"/>
          </p:cNvSpPr>
          <p:nvPr/>
        </p:nvSpPr>
        <p:spPr bwMode="auto">
          <a:xfrm>
            <a:off x="6744493" y="2702977"/>
            <a:ext cx="936625" cy="397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1" i="0" u="none" strike="noStrike" kern="0" cap="none" spc="0" normalizeH="0" baseline="0" noProof="0" smtClean="0">
                <a:ln>
                  <a:noFill/>
                </a:ln>
                <a:solidFill>
                  <a:srgbClr val="FF0000"/>
                </a:solidFill>
                <a:effectLst/>
                <a:uLnTx/>
                <a:uFillTx/>
                <a:latin typeface="Calibri" panose="020F0502020204030204"/>
              </a:rPr>
              <a:t>listen</a:t>
            </a:r>
          </a:p>
        </p:txBody>
      </p:sp>
      <p:sp>
        <p:nvSpPr>
          <p:cNvPr id="23" name="Text Box 44"/>
          <p:cNvSpPr txBox="1">
            <a:spLocks noChangeArrowheads="1"/>
          </p:cNvSpPr>
          <p:nvPr/>
        </p:nvSpPr>
        <p:spPr bwMode="auto">
          <a:xfrm>
            <a:off x="4368006" y="3347423"/>
            <a:ext cx="936625" cy="397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1" i="0" u="none" strike="noStrike" kern="0" cap="none" spc="0" normalizeH="0" baseline="0" noProof="0" smtClean="0">
                <a:ln>
                  <a:noFill/>
                </a:ln>
                <a:solidFill>
                  <a:srgbClr val="FF0000"/>
                </a:solidFill>
                <a:effectLst/>
                <a:uLnTx/>
                <a:uFillTx/>
                <a:latin typeface="Calibri" panose="020F0502020204030204"/>
              </a:rPr>
              <a:t>listen</a:t>
            </a:r>
          </a:p>
        </p:txBody>
      </p:sp>
      <p:sp>
        <p:nvSpPr>
          <p:cNvPr id="24" name="Line 45"/>
          <p:cNvSpPr>
            <a:spLocks noChangeShapeType="1"/>
          </p:cNvSpPr>
          <p:nvPr/>
        </p:nvSpPr>
        <p:spPr bwMode="auto">
          <a:xfrm flipV="1">
            <a:off x="4728368" y="3733523"/>
            <a:ext cx="863600" cy="451396"/>
          </a:xfrm>
          <a:prstGeom prst="line">
            <a:avLst/>
          </a:prstGeom>
          <a:noFill/>
          <a:ln w="3492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25" name="Text Box 46"/>
          <p:cNvSpPr txBox="1">
            <a:spLocks noChangeArrowheads="1"/>
          </p:cNvSpPr>
          <p:nvPr/>
        </p:nvSpPr>
        <p:spPr bwMode="auto">
          <a:xfrm>
            <a:off x="4799806" y="4023098"/>
            <a:ext cx="936625" cy="400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1" i="0" u="none" strike="noStrike" kern="0" cap="none" spc="0" normalizeH="0" baseline="0" noProof="0" smtClean="0">
                <a:ln>
                  <a:noFill/>
                </a:ln>
                <a:solidFill>
                  <a:srgbClr val="FF0000"/>
                </a:solidFill>
                <a:effectLst/>
                <a:uLnTx/>
                <a:uFillTx/>
                <a:latin typeface="Calibri" panose="020F0502020204030204"/>
              </a:rPr>
              <a:t>listen</a:t>
            </a:r>
          </a:p>
        </p:txBody>
      </p:sp>
      <p:sp>
        <p:nvSpPr>
          <p:cNvPr id="26" name="Text Box 47"/>
          <p:cNvSpPr txBox="1">
            <a:spLocks noChangeArrowheads="1"/>
          </p:cNvSpPr>
          <p:nvPr/>
        </p:nvSpPr>
        <p:spPr bwMode="auto">
          <a:xfrm>
            <a:off x="6457156" y="4119623"/>
            <a:ext cx="936625" cy="397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1" i="0" u="none" strike="noStrike" kern="0" cap="none" spc="0" normalizeH="0" baseline="0" noProof="0" smtClean="0">
                <a:ln>
                  <a:noFill/>
                </a:ln>
                <a:solidFill>
                  <a:srgbClr val="FF0000"/>
                </a:solidFill>
                <a:effectLst/>
                <a:uLnTx/>
                <a:uFillTx/>
                <a:latin typeface="Calibri" panose="020F0502020204030204"/>
              </a:rPr>
              <a:t>listen</a:t>
            </a:r>
          </a:p>
        </p:txBody>
      </p:sp>
      <p:sp>
        <p:nvSpPr>
          <p:cNvPr id="27" name="Line 49"/>
          <p:cNvSpPr>
            <a:spLocks noChangeShapeType="1"/>
          </p:cNvSpPr>
          <p:nvPr/>
        </p:nvSpPr>
        <p:spPr bwMode="auto">
          <a:xfrm flipH="1" flipV="1">
            <a:off x="7104856" y="3733523"/>
            <a:ext cx="576262" cy="322223"/>
          </a:xfrm>
          <a:prstGeom prst="line">
            <a:avLst/>
          </a:prstGeom>
          <a:noFill/>
          <a:ln w="3492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black"/>
              </a:solidFill>
              <a:effectLst/>
              <a:uLnTx/>
              <a:uFillTx/>
              <a:latin typeface="Calibri" panose="020F0502020204030204"/>
            </a:endParaRPr>
          </a:p>
        </p:txBody>
      </p:sp>
      <p:sp>
        <p:nvSpPr>
          <p:cNvPr id="28" name="Text Box 50"/>
          <p:cNvSpPr txBox="1">
            <a:spLocks noChangeArrowheads="1"/>
          </p:cNvSpPr>
          <p:nvPr/>
        </p:nvSpPr>
        <p:spPr bwMode="auto">
          <a:xfrm>
            <a:off x="7392193" y="3476596"/>
            <a:ext cx="936625" cy="397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1" i="0" u="none" strike="noStrike" kern="0" cap="none" spc="0" normalizeH="0" baseline="0" noProof="0" smtClean="0">
                <a:ln>
                  <a:noFill/>
                </a:ln>
                <a:solidFill>
                  <a:srgbClr val="FF0000"/>
                </a:solidFill>
                <a:effectLst/>
                <a:uLnTx/>
                <a:uFillTx/>
                <a:latin typeface="Calibri" panose="020F0502020204030204"/>
              </a:rPr>
              <a:t>listen</a:t>
            </a:r>
          </a:p>
        </p:txBody>
      </p:sp>
      <p:sp>
        <p:nvSpPr>
          <p:cNvPr id="29" name="矩形 28"/>
          <p:cNvSpPr/>
          <p:nvPr/>
        </p:nvSpPr>
        <p:spPr>
          <a:xfrm>
            <a:off x="2864643" y="5780420"/>
            <a:ext cx="6462712" cy="369332"/>
          </a:xfrm>
          <a:prstGeom prst="rect">
            <a:avLst/>
          </a:prstGeom>
        </p:spPr>
        <p:txBody>
          <a:bodyPr>
            <a:spAutoFit/>
          </a:bodyPr>
          <a:lstStyle/>
          <a:p>
            <a:pPr algn="ctr">
              <a:defRPr/>
            </a:pPr>
            <a:r>
              <a:rPr lang="zh-CN" altLang="zh-CN" b="1" dirty="0">
                <a:solidFill>
                  <a:prstClr val="black"/>
                </a:solidFill>
                <a:latin typeface="Calibri" panose="020F0502020204030204"/>
              </a:rPr>
              <a:t>Observable/Observer modle</a:t>
            </a:r>
            <a:endParaRPr lang="en-US" altLang="zh-CN" b="1" dirty="0">
              <a:solidFill>
                <a:prstClr val="black"/>
              </a:solidFill>
              <a:latin typeface="Calibri" panose="020F0502020204030204"/>
            </a:endParaRPr>
          </a:p>
        </p:txBody>
      </p:sp>
    </p:spTree>
    <p:extLst>
      <p:ext uri="{BB962C8B-B14F-4D97-AF65-F5344CB8AC3E}">
        <p14:creationId xmlns:p14="http://schemas.microsoft.com/office/powerpoint/2010/main" val="41171468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无独立事件调度模块的系统</a:t>
            </a:r>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21</a:t>
            </a:fld>
            <a:endParaRPr lang="en-US" altLang="zh-CN"/>
          </a:p>
        </p:txBody>
      </p:sp>
      <p:sp>
        <p:nvSpPr>
          <p:cNvPr id="5" name="Rectangle 4"/>
          <p:cNvSpPr>
            <a:spLocks noChangeArrowheads="1"/>
          </p:cNvSpPr>
          <p:nvPr/>
        </p:nvSpPr>
        <p:spPr bwMode="auto">
          <a:xfrm>
            <a:off x="1720850" y="1779588"/>
            <a:ext cx="7823828" cy="2881312"/>
          </a:xfrm>
          <a:prstGeom prst="rect">
            <a:avLst/>
          </a:prstGeom>
          <a:solidFill>
            <a:schemeClr val="bg1">
              <a:lumMod val="75000"/>
            </a:schemeClr>
          </a:solidFill>
          <a:ln w="12700">
            <a:solidFill>
              <a:schemeClr val="tx1"/>
            </a:solidFill>
            <a:miter lim="800000"/>
            <a:headEnd type="none" w="sm" len="sm"/>
            <a:tailEnd type="none" w="sm" len="sm"/>
          </a:ln>
        </p:spPr>
        <p:txBody>
          <a:bodyPr wrap="none" anchor="ctr"/>
          <a:lstStyle/>
          <a:p>
            <a:endParaRPr lang="zh-CN" altLang="en-US" sz="2800" dirty="0">
              <a:latin typeface="微软雅黑" panose="020B0503020204020204" pitchFamily="34" charset="-122"/>
              <a:ea typeface="微软雅黑" panose="020B0503020204020204" pitchFamily="34" charset="-122"/>
            </a:endParaRPr>
          </a:p>
        </p:txBody>
      </p:sp>
      <p:sp>
        <p:nvSpPr>
          <p:cNvPr id="6" name="Rectangle 6"/>
          <p:cNvSpPr>
            <a:spLocks noChangeArrowheads="1"/>
          </p:cNvSpPr>
          <p:nvPr/>
        </p:nvSpPr>
        <p:spPr bwMode="auto">
          <a:xfrm>
            <a:off x="4600575" y="2163764"/>
            <a:ext cx="2520950" cy="617537"/>
          </a:xfrm>
          <a:prstGeom prst="rect">
            <a:avLst/>
          </a:prstGeom>
          <a:solidFill>
            <a:srgbClr val="92D050"/>
          </a:solidFill>
          <a:ln w="12700">
            <a:solidFill>
              <a:schemeClr val="tx1"/>
            </a:solidFill>
            <a:miter lim="800000"/>
            <a:headEnd type="none" w="sm" len="sm"/>
            <a:tailEnd type="none" w="sm" len="sm"/>
          </a:ln>
          <a:effectLst/>
        </p:spPr>
        <p:txBody>
          <a:bodyPr wrap="none" lIns="0" rIns="0" anchor="ctr"/>
          <a:lstStyle/>
          <a:p>
            <a:pPr algn="ctr">
              <a:defRPr/>
            </a:pPr>
            <a:r>
              <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Observable </a:t>
            </a:r>
          </a:p>
        </p:txBody>
      </p:sp>
      <p:sp>
        <p:nvSpPr>
          <p:cNvPr id="7" name="Rectangle 7"/>
          <p:cNvSpPr>
            <a:spLocks noChangeArrowheads="1"/>
          </p:cNvSpPr>
          <p:nvPr/>
        </p:nvSpPr>
        <p:spPr bwMode="auto">
          <a:xfrm>
            <a:off x="2513014" y="3756025"/>
            <a:ext cx="1984375" cy="617538"/>
          </a:xfrm>
          <a:prstGeom prst="rect">
            <a:avLst/>
          </a:prstGeom>
          <a:solidFill>
            <a:srgbClr val="92D050"/>
          </a:solidFill>
          <a:ln w="12700">
            <a:solidFill>
              <a:schemeClr val="tx1"/>
            </a:solidFill>
            <a:miter lim="800000"/>
            <a:headEnd type="none" w="sm" len="sm"/>
            <a:tailEnd type="none" w="sm" len="sm"/>
          </a:ln>
          <a:effectLst/>
        </p:spPr>
        <p:txBody>
          <a:bodyPr wrap="none" lIns="0" rIns="0" anchor="ctr"/>
          <a:lstStyle/>
          <a:p>
            <a:pPr algn="ctr">
              <a:defRPr/>
            </a:pPr>
            <a:r>
              <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Observer</a:t>
            </a:r>
            <a:r>
              <a:rPr lang="en-US" altLang="zh-CN" b="1" dirty="0">
                <a:effectLst>
                  <a:outerShdw blurRad="38100" dist="38100" dir="2700000" algn="tl">
                    <a:srgbClr val="FFFFFF"/>
                  </a:outerShdw>
                </a:effectLst>
              </a:rPr>
              <a:t> </a:t>
            </a:r>
          </a:p>
        </p:txBody>
      </p:sp>
      <p:sp>
        <p:nvSpPr>
          <p:cNvPr id="8" name="Line 8"/>
          <p:cNvSpPr>
            <a:spLocks noChangeShapeType="1"/>
          </p:cNvSpPr>
          <p:nvPr/>
        </p:nvSpPr>
        <p:spPr bwMode="auto">
          <a:xfrm flipH="1">
            <a:off x="3952875" y="2781301"/>
            <a:ext cx="1716088" cy="974725"/>
          </a:xfrm>
          <a:prstGeom prst="line">
            <a:avLst/>
          </a:prstGeom>
          <a:noFill/>
          <a:ln w="4127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9" name="Line 9"/>
          <p:cNvSpPr>
            <a:spLocks noChangeShapeType="1"/>
          </p:cNvSpPr>
          <p:nvPr/>
        </p:nvSpPr>
        <p:spPr bwMode="auto">
          <a:xfrm flipH="1">
            <a:off x="5969000" y="2781301"/>
            <a:ext cx="0" cy="969963"/>
          </a:xfrm>
          <a:prstGeom prst="line">
            <a:avLst/>
          </a:prstGeom>
          <a:noFill/>
          <a:ln w="41275">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 name="Rectangle 11"/>
          <p:cNvSpPr>
            <a:spLocks noChangeArrowheads="1"/>
          </p:cNvSpPr>
          <p:nvPr/>
        </p:nvSpPr>
        <p:spPr bwMode="auto">
          <a:xfrm>
            <a:off x="4600575" y="3756025"/>
            <a:ext cx="1944688" cy="617538"/>
          </a:xfrm>
          <a:prstGeom prst="rect">
            <a:avLst/>
          </a:prstGeom>
          <a:solidFill>
            <a:srgbClr val="92D050"/>
          </a:solidFill>
          <a:ln w="12700">
            <a:solidFill>
              <a:schemeClr val="tx1"/>
            </a:solidFill>
            <a:miter lim="800000"/>
            <a:headEnd type="none" w="sm" len="sm"/>
            <a:tailEnd type="none" w="sm" len="sm"/>
          </a:ln>
          <a:effectLst/>
        </p:spPr>
        <p:txBody>
          <a:bodyPr wrap="none" lIns="0" rIns="0" anchor="ctr"/>
          <a:lstStyle/>
          <a:p>
            <a:pPr algn="ctr">
              <a:defRPr/>
            </a:pPr>
            <a:r>
              <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Observer</a:t>
            </a:r>
          </a:p>
        </p:txBody>
      </p:sp>
      <p:sp>
        <p:nvSpPr>
          <p:cNvPr id="11" name="Rectangle 12"/>
          <p:cNvSpPr>
            <a:spLocks noChangeArrowheads="1"/>
          </p:cNvSpPr>
          <p:nvPr/>
        </p:nvSpPr>
        <p:spPr bwMode="auto">
          <a:xfrm>
            <a:off x="6688138" y="3756025"/>
            <a:ext cx="1873250" cy="617538"/>
          </a:xfrm>
          <a:prstGeom prst="rect">
            <a:avLst/>
          </a:prstGeom>
          <a:solidFill>
            <a:srgbClr val="92D050"/>
          </a:solidFill>
          <a:ln w="12700">
            <a:solidFill>
              <a:schemeClr val="tx1"/>
            </a:solidFill>
            <a:miter lim="800000"/>
            <a:headEnd type="none" w="sm" len="sm"/>
            <a:tailEnd type="none" w="sm" len="sm"/>
          </a:ln>
          <a:effectLst/>
        </p:spPr>
        <p:txBody>
          <a:bodyPr wrap="none" lIns="0" rIns="0" anchor="ctr"/>
          <a:lstStyle/>
          <a:p>
            <a:pPr algn="ctr">
              <a:defRPr/>
            </a:pPr>
            <a:r>
              <a:rPr lang="en-US" altLang="zh-CN" sz="2800" b="1" dirty="0">
                <a:effectLst>
                  <a:outerShdw blurRad="38100" dist="38100" dir="2700000" algn="tl">
                    <a:srgbClr val="FFFFFF"/>
                  </a:outerShdw>
                </a:effectLst>
                <a:latin typeface="微软雅黑" panose="020B0503020204020204" pitchFamily="34" charset="-122"/>
                <a:ea typeface="微软雅黑" panose="020B0503020204020204" pitchFamily="34" charset="-122"/>
              </a:rPr>
              <a:t>Observer</a:t>
            </a:r>
          </a:p>
        </p:txBody>
      </p:sp>
      <p:sp>
        <p:nvSpPr>
          <p:cNvPr id="12" name="Line 13"/>
          <p:cNvSpPr>
            <a:spLocks noChangeShapeType="1"/>
          </p:cNvSpPr>
          <p:nvPr/>
        </p:nvSpPr>
        <p:spPr bwMode="auto">
          <a:xfrm flipV="1">
            <a:off x="3810001" y="2819400"/>
            <a:ext cx="1439863" cy="863600"/>
          </a:xfrm>
          <a:prstGeom prst="line">
            <a:avLst/>
          </a:prstGeom>
          <a:noFill/>
          <a:ln w="38100">
            <a:solidFill>
              <a:schemeClr val="tx1"/>
            </a:solidFill>
            <a:prstDash val="dash"/>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3" name="Line 15"/>
          <p:cNvSpPr>
            <a:spLocks noChangeShapeType="1"/>
          </p:cNvSpPr>
          <p:nvPr/>
        </p:nvSpPr>
        <p:spPr bwMode="auto">
          <a:xfrm flipV="1">
            <a:off x="5826125" y="2819400"/>
            <a:ext cx="0" cy="863600"/>
          </a:xfrm>
          <a:prstGeom prst="line">
            <a:avLst/>
          </a:prstGeom>
          <a:noFill/>
          <a:ln w="38100">
            <a:solidFill>
              <a:schemeClr val="tx1"/>
            </a:solidFill>
            <a:prstDash val="dash"/>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4" name="Rectangle 23"/>
          <p:cNvSpPr>
            <a:spLocks noChangeArrowheads="1"/>
          </p:cNvSpPr>
          <p:nvPr/>
        </p:nvSpPr>
        <p:spPr bwMode="auto">
          <a:xfrm>
            <a:off x="2728914" y="4733926"/>
            <a:ext cx="5868987" cy="954107"/>
          </a:xfrm>
          <a:prstGeom prst="rect">
            <a:avLst/>
          </a:prstGeom>
          <a:noFill/>
          <a:ln>
            <a:noFill/>
          </a:ln>
          <a:effectLst/>
        </p:spPr>
        <p:txBody>
          <a:bodyPr>
            <a:spAutoFit/>
          </a:bodyPr>
          <a:lstStyle/>
          <a:p>
            <a:pPr algn="ctr">
              <a:defRPr/>
            </a:pPr>
            <a:r>
              <a:rPr lang="zh-CN"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Observable/Observer </a:t>
            </a:r>
            <a:r>
              <a:rPr lang="zh-CN" altLang="zh-CN"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mod</a:t>
            </a:r>
            <a:r>
              <a:rPr lang="en-US" altLang="zh-CN"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el</a:t>
            </a:r>
            <a:endPar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a:defRPr/>
            </a:pPr>
            <a:r>
              <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8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被观察者</a:t>
            </a:r>
            <a:r>
              <a:rPr lang="en-US" altLang="zh-CN" sz="28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zh-CN" altLang="en-US" sz="2800" b="1" dirty="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观察者模型</a:t>
            </a:r>
            <a:r>
              <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p>
        </p:txBody>
      </p:sp>
      <p:grpSp>
        <p:nvGrpSpPr>
          <p:cNvPr id="15" name="Group 24"/>
          <p:cNvGrpSpPr>
            <a:grpSpLocks/>
          </p:cNvGrpSpPr>
          <p:nvPr/>
        </p:nvGrpSpPr>
        <p:grpSpPr bwMode="auto">
          <a:xfrm>
            <a:off x="1720850" y="5788025"/>
            <a:ext cx="7634288" cy="457200"/>
            <a:chOff x="204" y="3868"/>
            <a:chExt cx="4809" cy="288"/>
          </a:xfrm>
        </p:grpSpPr>
        <p:sp>
          <p:nvSpPr>
            <p:cNvPr id="16" name="Line 25"/>
            <p:cNvSpPr>
              <a:spLocks noChangeShapeType="1"/>
            </p:cNvSpPr>
            <p:nvPr/>
          </p:nvSpPr>
          <p:spPr bwMode="auto">
            <a:xfrm>
              <a:off x="1337" y="4019"/>
              <a:ext cx="500" cy="1"/>
            </a:xfrm>
            <a:prstGeom prst="line">
              <a:avLst/>
            </a:prstGeom>
            <a:noFill/>
            <a:ln w="63500" cap="rnd">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7" name="Text Box 26"/>
            <p:cNvSpPr txBox="1">
              <a:spLocks noChangeArrowheads="1"/>
            </p:cNvSpPr>
            <p:nvPr/>
          </p:nvSpPr>
          <p:spPr bwMode="auto">
            <a:xfrm>
              <a:off x="1882" y="3879"/>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sz="2000" b="1"/>
                <a:t>Register event </a:t>
              </a:r>
            </a:p>
          </p:txBody>
        </p:sp>
        <p:sp>
          <p:nvSpPr>
            <p:cNvPr id="18" name="Line 27"/>
            <p:cNvSpPr>
              <a:spLocks noChangeShapeType="1"/>
            </p:cNvSpPr>
            <p:nvPr/>
          </p:nvSpPr>
          <p:spPr bwMode="auto">
            <a:xfrm flipV="1">
              <a:off x="3470" y="4015"/>
              <a:ext cx="499" cy="5"/>
            </a:xfrm>
            <a:prstGeom prst="line">
              <a:avLst/>
            </a:prstGeom>
            <a:noFill/>
            <a:ln w="539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9" name="Text Box 28"/>
            <p:cNvSpPr txBox="1">
              <a:spLocks noChangeArrowheads="1"/>
            </p:cNvSpPr>
            <p:nvPr/>
          </p:nvSpPr>
          <p:spPr bwMode="auto">
            <a:xfrm>
              <a:off x="3969" y="3879"/>
              <a:ext cx="10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sz="2000" b="1"/>
                <a:t>Send event</a:t>
              </a:r>
            </a:p>
          </p:txBody>
        </p:sp>
        <p:sp>
          <p:nvSpPr>
            <p:cNvPr id="20" name="Text Box 29"/>
            <p:cNvSpPr txBox="1">
              <a:spLocks noChangeArrowheads="1"/>
            </p:cNvSpPr>
            <p:nvPr/>
          </p:nvSpPr>
          <p:spPr bwMode="auto">
            <a:xfrm>
              <a:off x="204" y="3868"/>
              <a:ext cx="8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sz="2400" b="1">
                  <a:solidFill>
                    <a:srgbClr val="800000"/>
                  </a:solidFill>
                </a:rPr>
                <a:t>Legend</a:t>
              </a:r>
              <a:r>
                <a:rPr lang="en-US" altLang="zh-CN" sz="2400" b="1">
                  <a:solidFill>
                    <a:srgbClr val="000099"/>
                  </a:solidFill>
                </a:rPr>
                <a:t>:</a:t>
              </a:r>
            </a:p>
          </p:txBody>
        </p:sp>
      </p:grpSp>
      <p:grpSp>
        <p:nvGrpSpPr>
          <p:cNvPr id="21" name="Group 41"/>
          <p:cNvGrpSpPr>
            <a:grpSpLocks/>
          </p:cNvGrpSpPr>
          <p:nvPr/>
        </p:nvGrpSpPr>
        <p:grpSpPr bwMode="auto">
          <a:xfrm>
            <a:off x="7337426" y="3003551"/>
            <a:ext cx="576263" cy="574675"/>
            <a:chOff x="4649" y="2908"/>
            <a:chExt cx="363" cy="362"/>
          </a:xfrm>
        </p:grpSpPr>
        <p:sp>
          <p:nvSpPr>
            <p:cNvPr id="22" name="Oval 36"/>
            <p:cNvSpPr>
              <a:spLocks noChangeArrowheads="1"/>
            </p:cNvSpPr>
            <p:nvPr/>
          </p:nvSpPr>
          <p:spPr bwMode="auto">
            <a:xfrm>
              <a:off x="4649" y="2908"/>
              <a:ext cx="363" cy="362"/>
            </a:xfrm>
            <a:prstGeom prst="ellipse">
              <a:avLst/>
            </a:prstGeom>
            <a:solidFill>
              <a:srgbClr val="FF99CC"/>
            </a:solidFill>
            <a:ln w="12700">
              <a:solidFill>
                <a:schemeClr val="tx1"/>
              </a:solidFill>
              <a:round/>
              <a:headEnd type="none" w="sm" len="sm"/>
              <a:tailEnd type="none" w="sm" len="sm"/>
            </a:ln>
          </p:spPr>
          <p:txBody>
            <a:bodyPr wrap="none" anchor="ctr"/>
            <a:lstStyle/>
            <a:p>
              <a:endParaRPr lang="zh-CN" altLang="en-US"/>
            </a:p>
          </p:txBody>
        </p:sp>
        <p:sp>
          <p:nvSpPr>
            <p:cNvPr id="23" name="Freeform 37"/>
            <p:cNvSpPr>
              <a:spLocks noChangeArrowheads="1"/>
            </p:cNvSpPr>
            <p:nvPr/>
          </p:nvSpPr>
          <p:spPr bwMode="auto">
            <a:xfrm flipV="1">
              <a:off x="4739" y="3090"/>
              <a:ext cx="182" cy="90"/>
            </a:xfrm>
            <a:custGeom>
              <a:avLst/>
              <a:gdLst>
                <a:gd name="T0" fmla="*/ 0 w 318"/>
                <a:gd name="T1" fmla="*/ 46 h 136"/>
                <a:gd name="T2" fmla="*/ 46 w 318"/>
                <a:gd name="T3" fmla="*/ 91 h 136"/>
                <a:gd name="T4" fmla="*/ 136 w 318"/>
                <a:gd name="T5" fmla="*/ 136 h 136"/>
                <a:gd name="T6" fmla="*/ 227 w 318"/>
                <a:gd name="T7" fmla="*/ 91 h 136"/>
                <a:gd name="T8" fmla="*/ 318 w 318"/>
                <a:gd name="T9" fmla="*/ 0 h 136"/>
                <a:gd name="T10" fmla="*/ 227 w 318"/>
                <a:gd name="T11" fmla="*/ 91 h 136"/>
                <a:gd name="T12" fmla="*/ 136 w 318"/>
                <a:gd name="T13" fmla="*/ 136 h 136"/>
              </a:gdLst>
              <a:ahLst/>
              <a:cxnLst>
                <a:cxn ang="0">
                  <a:pos x="T0" y="T1"/>
                </a:cxn>
                <a:cxn ang="0">
                  <a:pos x="T2" y="T3"/>
                </a:cxn>
                <a:cxn ang="0">
                  <a:pos x="T4" y="T5"/>
                </a:cxn>
                <a:cxn ang="0">
                  <a:pos x="T6" y="T7"/>
                </a:cxn>
                <a:cxn ang="0">
                  <a:pos x="T8" y="T9"/>
                </a:cxn>
                <a:cxn ang="0">
                  <a:pos x="T10" y="T11"/>
                </a:cxn>
                <a:cxn ang="0">
                  <a:pos x="T12" y="T13"/>
                </a:cxn>
              </a:cxnLst>
              <a:rect l="0" t="0" r="r" b="b"/>
              <a:pathLst>
                <a:path w="318" h="136">
                  <a:moveTo>
                    <a:pt x="0" y="46"/>
                  </a:moveTo>
                  <a:cubicBezTo>
                    <a:pt x="11" y="61"/>
                    <a:pt x="23" y="76"/>
                    <a:pt x="46" y="91"/>
                  </a:cubicBezTo>
                  <a:cubicBezTo>
                    <a:pt x="69" y="106"/>
                    <a:pt x="106" y="136"/>
                    <a:pt x="136" y="136"/>
                  </a:cubicBezTo>
                  <a:cubicBezTo>
                    <a:pt x="166" y="136"/>
                    <a:pt x="197" y="114"/>
                    <a:pt x="227" y="91"/>
                  </a:cubicBezTo>
                  <a:cubicBezTo>
                    <a:pt x="257" y="68"/>
                    <a:pt x="318" y="0"/>
                    <a:pt x="318" y="0"/>
                  </a:cubicBezTo>
                  <a:cubicBezTo>
                    <a:pt x="318" y="0"/>
                    <a:pt x="257" y="68"/>
                    <a:pt x="227" y="91"/>
                  </a:cubicBezTo>
                  <a:cubicBezTo>
                    <a:pt x="197" y="114"/>
                    <a:pt x="151" y="129"/>
                    <a:pt x="136" y="136"/>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Oval 38"/>
            <p:cNvSpPr>
              <a:spLocks noChangeArrowheads="1"/>
            </p:cNvSpPr>
            <p:nvPr/>
          </p:nvSpPr>
          <p:spPr bwMode="auto">
            <a:xfrm>
              <a:off x="4739" y="2998"/>
              <a:ext cx="68" cy="68"/>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p>
          </p:txBody>
        </p:sp>
        <p:sp>
          <p:nvSpPr>
            <p:cNvPr id="25" name="Oval 39"/>
            <p:cNvSpPr>
              <a:spLocks noChangeArrowheads="1"/>
            </p:cNvSpPr>
            <p:nvPr/>
          </p:nvSpPr>
          <p:spPr bwMode="auto">
            <a:xfrm>
              <a:off x="4875" y="2998"/>
              <a:ext cx="68" cy="68"/>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p>
          </p:txBody>
        </p:sp>
      </p:grpSp>
    </p:spTree>
    <p:extLst>
      <p:ext uri="{BB962C8B-B14F-4D97-AF65-F5344CB8AC3E}">
        <p14:creationId xmlns:p14="http://schemas.microsoft.com/office/powerpoint/2010/main" val="183171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3. </a:t>
            </a:r>
            <a:r>
              <a:rPr lang="zh-CN" altLang="en-US" dirty="0" smtClean="0"/>
              <a:t>事件驱动架构的实现</a:t>
            </a:r>
            <a:r>
              <a:rPr lang="en-US" altLang="zh-CN" dirty="0"/>
              <a:t/>
            </a:r>
            <a:br>
              <a:rPr lang="en-US" altLang="zh-CN" dirty="0"/>
            </a:br>
            <a:r>
              <a:rPr lang="en-US" altLang="zh-CN" sz="3200" dirty="0" smtClean="0"/>
              <a:t>Implementations </a:t>
            </a:r>
            <a:r>
              <a:rPr lang="en-US" altLang="zh-CN" sz="3200" dirty="0"/>
              <a:t>of Event Driven Architecture</a:t>
            </a:r>
            <a:endParaRPr lang="zh-CN" altLang="en-US" sz="3200"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22</a:t>
            </a:fld>
            <a:endParaRPr lang="en-US" altLang="zh-CN"/>
          </a:p>
        </p:txBody>
      </p:sp>
    </p:spTree>
    <p:extLst>
      <p:ext uri="{BB962C8B-B14F-4D97-AF65-F5344CB8AC3E}">
        <p14:creationId xmlns:p14="http://schemas.microsoft.com/office/powerpoint/2010/main" val="17986841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en-US" altLang="zh-CN" dirty="0"/>
              <a:t>Observable/Observer </a:t>
            </a:r>
            <a:r>
              <a:rPr lang="en-US" altLang="zh-CN" dirty="0" smtClean="0"/>
              <a:t>model</a:t>
            </a:r>
            <a:endParaRPr lang="en-US" altLang="zh-CN"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23</a:t>
            </a:fld>
            <a:endParaRPr lang="en-US" altLang="zh-CN"/>
          </a:p>
        </p:txBody>
      </p:sp>
      <p:pic>
        <p:nvPicPr>
          <p:cNvPr id="5" name="图片 4"/>
          <p:cNvPicPr>
            <a:picLocks noChangeAspect="1"/>
          </p:cNvPicPr>
          <p:nvPr/>
        </p:nvPicPr>
        <p:blipFill>
          <a:blip r:embed="rId2"/>
          <a:stretch>
            <a:fillRect/>
          </a:stretch>
        </p:blipFill>
        <p:spPr>
          <a:xfrm>
            <a:off x="923925" y="1669256"/>
            <a:ext cx="10191750" cy="4324350"/>
          </a:xfrm>
          <a:prstGeom prst="rect">
            <a:avLst/>
          </a:prstGeom>
        </p:spPr>
      </p:pic>
    </p:spTree>
    <p:extLst>
      <p:ext uri="{BB962C8B-B14F-4D97-AF65-F5344CB8AC3E}">
        <p14:creationId xmlns:p14="http://schemas.microsoft.com/office/powerpoint/2010/main" val="15290545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en-US" altLang="zh-CN" dirty="0"/>
              <a:t>Observable/Observer model</a:t>
            </a:r>
            <a:endParaRPr lang="zh-CN" altLang="en-US"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24</a:t>
            </a:fld>
            <a:endParaRPr lang="en-US" altLang="zh-CN"/>
          </a:p>
        </p:txBody>
      </p:sp>
      <p:sp>
        <p:nvSpPr>
          <p:cNvPr id="5" name="矩形 4"/>
          <p:cNvSpPr/>
          <p:nvPr/>
        </p:nvSpPr>
        <p:spPr bwMode="auto">
          <a:xfrm>
            <a:off x="623888" y="3314700"/>
            <a:ext cx="5811520" cy="406400"/>
          </a:xfrm>
          <a:prstGeom prst="rect">
            <a:avLst/>
          </a:prstGeom>
          <a:solidFill>
            <a:srgbClr val="FFFFFF"/>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en-US" altLang="zh-CN" b="1">
                <a:solidFill>
                  <a:srgbClr val="000000"/>
                </a:solidFill>
                <a:latin typeface="微软雅黑" panose="020B0503020204020204" pitchFamily="34" charset="-122"/>
                <a:ea typeface="微软雅黑" panose="020B0503020204020204" pitchFamily="34" charset="-122"/>
              </a:rPr>
              <a:t>EventPublisher </a:t>
            </a:r>
            <a:endParaRPr lang="zh-CN" altLang="en-US" b="1" smtClean="0">
              <a:solidFill>
                <a:srgbClr val="080808"/>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623888" y="3721100"/>
            <a:ext cx="5811520" cy="406400"/>
          </a:xfrm>
          <a:prstGeom prst="rect">
            <a:avLst/>
          </a:prstGeom>
          <a:solidFill>
            <a:srgbClr val="FFFFFF"/>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eaLnBrk="0" fontAlgn="base" hangingPunct="0">
              <a:spcBef>
                <a:spcPct val="0"/>
              </a:spcBef>
              <a:spcAft>
                <a:spcPct val="0"/>
              </a:spcAft>
            </a:pPr>
            <a:r>
              <a:rPr lang="en-US" altLang="zh-CN" dirty="0" smtClean="0">
                <a:solidFill>
                  <a:srgbClr val="000000"/>
                </a:solidFill>
                <a:latin typeface="微软雅黑" panose="020B0503020204020204" pitchFamily="34" charset="-122"/>
                <a:ea typeface="微软雅黑" panose="020B0503020204020204" pitchFamily="34" charset="-122"/>
              </a:rPr>
              <a:t>-</a:t>
            </a:r>
            <a:r>
              <a:rPr lang="en-US" altLang="zh-CN" dirty="0" err="1" smtClean="0">
                <a:solidFill>
                  <a:srgbClr val="000000"/>
                </a:solidFill>
                <a:latin typeface="微软雅黑" panose="020B0503020204020204" pitchFamily="34" charset="-122"/>
                <a:ea typeface="微软雅黑" panose="020B0503020204020204" pitchFamily="34" charset="-122"/>
              </a:rPr>
              <a:t>listeners:List</a:t>
            </a:r>
            <a:r>
              <a:rPr lang="en-US" altLang="zh-CN" dirty="0" smtClean="0">
                <a:solidFill>
                  <a:srgbClr val="000000"/>
                </a:solidFill>
                <a:latin typeface="微软雅黑" panose="020B0503020204020204" pitchFamily="34" charset="-122"/>
                <a:ea typeface="微软雅黑" panose="020B0503020204020204" pitchFamily="34" charset="-122"/>
              </a:rPr>
              <a:t>&lt;</a:t>
            </a:r>
            <a:r>
              <a:rPr lang="en-US" altLang="zh-CN" dirty="0" err="1" smtClean="0">
                <a:solidFill>
                  <a:srgbClr val="000000"/>
                </a:solidFill>
                <a:latin typeface="微软雅黑" panose="020B0503020204020204" pitchFamily="34" charset="-122"/>
                <a:ea typeface="微软雅黑" panose="020B0503020204020204" pitchFamily="34" charset="-122"/>
              </a:rPr>
              <a:t>EventListeners</a:t>
            </a:r>
            <a:r>
              <a:rPr lang="en-US" altLang="zh-CN" dirty="0" smtClean="0">
                <a:solidFill>
                  <a:srgbClr val="000000"/>
                </a:solidFill>
                <a:latin typeface="微软雅黑" panose="020B0503020204020204" pitchFamily="34" charset="-122"/>
                <a:ea typeface="微软雅黑" panose="020B0503020204020204" pitchFamily="34" charset="-122"/>
              </a:rPr>
              <a:t>&gt;</a:t>
            </a:r>
            <a:endParaRPr lang="zh-CN" altLang="en-US" dirty="0" smtClean="0">
              <a:solidFill>
                <a:srgbClr val="080808"/>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623888" y="4127500"/>
            <a:ext cx="5811520" cy="995680"/>
          </a:xfrm>
          <a:prstGeom prst="rect">
            <a:avLst/>
          </a:prstGeom>
          <a:solidFill>
            <a:srgbClr val="FFFFFF"/>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eaLnBrk="0" fontAlgn="base" hangingPunct="0">
              <a:spcBef>
                <a:spcPct val="0"/>
              </a:spcBef>
              <a:spcAft>
                <a:spcPct val="0"/>
              </a:spcAft>
            </a:pPr>
            <a:r>
              <a:rPr lang="en-US" altLang="zh-CN" dirty="0" smtClean="0">
                <a:solidFill>
                  <a:srgbClr val="000000"/>
                </a:solidFill>
                <a:latin typeface="微软雅黑" panose="020B0503020204020204" pitchFamily="34" charset="-122"/>
                <a:ea typeface="微软雅黑" panose="020B0503020204020204" pitchFamily="34" charset="-122"/>
              </a:rPr>
              <a:t>+</a:t>
            </a:r>
            <a:r>
              <a:rPr lang="en-US" altLang="zh-CN" dirty="0" err="1" smtClean="0">
                <a:solidFill>
                  <a:srgbClr val="000000"/>
                </a:solidFill>
                <a:latin typeface="微软雅黑" panose="020B0503020204020204" pitchFamily="34" charset="-122"/>
                <a:ea typeface="微软雅黑" panose="020B0503020204020204" pitchFamily="34" charset="-122"/>
              </a:rPr>
              <a:t>addEventListener</a:t>
            </a:r>
            <a:r>
              <a:rPr lang="en-US" altLang="zh-CN" dirty="0" smtClean="0">
                <a:solidFill>
                  <a:srgbClr val="000000"/>
                </a:solidFill>
                <a:latin typeface="微软雅黑" panose="020B0503020204020204" pitchFamily="34" charset="-122"/>
                <a:ea typeface="微软雅黑" panose="020B0503020204020204" pitchFamily="34" charset="-122"/>
              </a:rPr>
              <a:t>(</a:t>
            </a:r>
            <a:r>
              <a:rPr lang="en-US" altLang="zh-CN" dirty="0" err="1" smtClean="0">
                <a:solidFill>
                  <a:srgbClr val="000000"/>
                </a:solidFill>
                <a:latin typeface="微软雅黑" panose="020B0503020204020204" pitchFamily="34" charset="-122"/>
                <a:ea typeface="微软雅黑" panose="020B0503020204020204" pitchFamily="34" charset="-122"/>
              </a:rPr>
              <a:t>listener:EventListener</a:t>
            </a:r>
            <a:r>
              <a:rPr lang="en-US" altLang="zh-CN" dirty="0" smtClean="0">
                <a:solidFill>
                  <a:srgbClr val="000000"/>
                </a:solidFill>
                <a:latin typeface="微软雅黑" panose="020B0503020204020204" pitchFamily="34" charset="-122"/>
                <a:ea typeface="微软雅黑" panose="020B0503020204020204" pitchFamily="34" charset="-122"/>
              </a:rPr>
              <a:t>):void</a:t>
            </a:r>
          </a:p>
          <a:p>
            <a:pPr eaLnBrk="0" fontAlgn="base" hangingPunct="0">
              <a:spcBef>
                <a:spcPct val="0"/>
              </a:spcBef>
              <a:spcAft>
                <a:spcPct val="0"/>
              </a:spcAft>
            </a:pPr>
            <a:r>
              <a:rPr lang="en-US" altLang="zh-CN" dirty="0" smtClean="0">
                <a:solidFill>
                  <a:srgbClr val="000000"/>
                </a:solidFill>
                <a:latin typeface="微软雅黑" panose="020B0503020204020204" pitchFamily="34" charset="-122"/>
                <a:ea typeface="微软雅黑" panose="020B0503020204020204" pitchFamily="34" charset="-122"/>
              </a:rPr>
              <a:t>+</a:t>
            </a:r>
            <a:r>
              <a:rPr lang="en-US" altLang="zh-CN" dirty="0" err="1" smtClean="0">
                <a:solidFill>
                  <a:srgbClr val="000000"/>
                </a:solidFill>
                <a:latin typeface="微软雅黑" panose="020B0503020204020204" pitchFamily="34" charset="-122"/>
                <a:ea typeface="微软雅黑" panose="020B0503020204020204" pitchFamily="34" charset="-122"/>
              </a:rPr>
              <a:t>removeEventListener</a:t>
            </a:r>
            <a:r>
              <a:rPr lang="en-US" altLang="zh-CN" dirty="0" smtClean="0">
                <a:solidFill>
                  <a:srgbClr val="000000"/>
                </a:solidFill>
                <a:latin typeface="微软雅黑" panose="020B0503020204020204" pitchFamily="34" charset="-122"/>
                <a:ea typeface="微软雅黑" panose="020B0503020204020204" pitchFamily="34" charset="-122"/>
              </a:rPr>
              <a:t>(</a:t>
            </a:r>
            <a:r>
              <a:rPr lang="en-US" altLang="zh-CN" dirty="0" err="1" smtClean="0">
                <a:solidFill>
                  <a:srgbClr val="000000"/>
                </a:solidFill>
                <a:latin typeface="微软雅黑" panose="020B0503020204020204" pitchFamily="34" charset="-122"/>
                <a:ea typeface="微软雅黑" panose="020B0503020204020204" pitchFamily="34" charset="-122"/>
              </a:rPr>
              <a:t>listener:EventListener</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smtClean="0">
                <a:solidFill>
                  <a:srgbClr val="000000"/>
                </a:solidFill>
                <a:latin typeface="微软雅黑" panose="020B0503020204020204" pitchFamily="34" charset="-122"/>
                <a:ea typeface="微软雅黑" panose="020B0503020204020204" pitchFamily="34" charset="-122"/>
              </a:rPr>
              <a:t>void</a:t>
            </a:r>
          </a:p>
          <a:p>
            <a:pPr eaLnBrk="0" fontAlgn="base" hangingPunct="0">
              <a:spcBef>
                <a:spcPct val="0"/>
              </a:spcBef>
              <a:spcAft>
                <a:spcPct val="0"/>
              </a:spcAft>
            </a:pPr>
            <a:r>
              <a:rPr lang="en-US" altLang="zh-CN" dirty="0" smtClean="0">
                <a:solidFill>
                  <a:srgbClr val="000000"/>
                </a:solidFill>
                <a:latin typeface="微软雅黑" panose="020B0503020204020204" pitchFamily="34" charset="-122"/>
                <a:ea typeface="微软雅黑" panose="020B0503020204020204" pitchFamily="34" charset="-122"/>
              </a:rPr>
              <a:t>+</a:t>
            </a:r>
            <a:r>
              <a:rPr lang="en-US" altLang="zh-CN" dirty="0" err="1" smtClean="0">
                <a:solidFill>
                  <a:srgbClr val="000000"/>
                </a:solidFill>
                <a:latin typeface="微软雅黑" panose="020B0503020204020204" pitchFamily="34" charset="-122"/>
                <a:ea typeface="微软雅黑" panose="020B0503020204020204" pitchFamily="34" charset="-122"/>
              </a:rPr>
              <a:t>publishEvent</a:t>
            </a:r>
            <a:r>
              <a:rPr lang="en-US" altLang="zh-CN" dirty="0" smtClean="0">
                <a:solidFill>
                  <a:srgbClr val="000000"/>
                </a:solidFill>
                <a:latin typeface="微软雅黑" panose="020B0503020204020204" pitchFamily="34" charset="-122"/>
                <a:ea typeface="微软雅黑" panose="020B0503020204020204" pitchFamily="34" charset="-122"/>
              </a:rPr>
              <a:t>(</a:t>
            </a:r>
            <a:r>
              <a:rPr lang="en-US" altLang="zh-CN" dirty="0" err="1" smtClean="0">
                <a:solidFill>
                  <a:srgbClr val="000000"/>
                </a:solidFill>
                <a:latin typeface="微软雅黑" panose="020B0503020204020204" pitchFamily="34" charset="-122"/>
                <a:ea typeface="微软雅黑" panose="020B0503020204020204" pitchFamily="34" charset="-122"/>
              </a:rPr>
              <a:t>event:Event</a:t>
            </a:r>
            <a:r>
              <a:rPr lang="en-US" altLang="zh-CN" dirty="0" smtClean="0">
                <a:solidFill>
                  <a:srgbClr val="000000"/>
                </a:solidFill>
                <a:latin typeface="微软雅黑" panose="020B0503020204020204" pitchFamily="34" charset="-122"/>
                <a:ea typeface="微软雅黑" panose="020B0503020204020204" pitchFamily="34" charset="-122"/>
              </a:rPr>
              <a:t>):void</a:t>
            </a:r>
            <a:endParaRPr lang="zh-CN" altLang="en-US" dirty="0" smtClean="0">
              <a:solidFill>
                <a:srgbClr val="080808"/>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7823200" y="3444240"/>
            <a:ext cx="3744913" cy="406400"/>
          </a:xfrm>
          <a:prstGeom prst="rect">
            <a:avLst/>
          </a:prstGeom>
          <a:solidFill>
            <a:srgbClr val="FFFFFF"/>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en-US" altLang="zh-CN" b="1" i="1" dirty="0" err="1">
                <a:solidFill>
                  <a:srgbClr val="000000"/>
                </a:solidFill>
                <a:latin typeface="微软雅黑" panose="020B0503020204020204" pitchFamily="34" charset="-122"/>
                <a:ea typeface="微软雅黑" panose="020B0503020204020204" pitchFamily="34" charset="-122"/>
              </a:rPr>
              <a:t>EventListener</a:t>
            </a:r>
            <a:r>
              <a:rPr lang="en-US" altLang="zh-CN" b="1" i="1" dirty="0">
                <a:solidFill>
                  <a:srgbClr val="000000"/>
                </a:solidFill>
                <a:latin typeface="微软雅黑" panose="020B0503020204020204" pitchFamily="34" charset="-122"/>
                <a:ea typeface="微软雅黑" panose="020B0503020204020204" pitchFamily="34" charset="-122"/>
              </a:rPr>
              <a:t> </a:t>
            </a:r>
            <a:endParaRPr lang="zh-CN" altLang="en-US" b="1" i="1" dirty="0" smtClean="0">
              <a:solidFill>
                <a:srgbClr val="080808"/>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7823200" y="3840480"/>
            <a:ext cx="3744913" cy="416560"/>
          </a:xfrm>
          <a:prstGeom prst="rect">
            <a:avLst/>
          </a:prstGeom>
          <a:solidFill>
            <a:srgbClr val="FFFFFF"/>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eaLnBrk="0" fontAlgn="base" hangingPunct="0">
              <a:spcBef>
                <a:spcPct val="0"/>
              </a:spcBef>
              <a:spcAft>
                <a:spcPct val="0"/>
              </a:spcAft>
            </a:pPr>
            <a:r>
              <a:rPr lang="en-US" altLang="zh-CN" i="1" dirty="0" smtClean="0">
                <a:solidFill>
                  <a:srgbClr val="000000"/>
                </a:solidFill>
                <a:latin typeface="微软雅黑" panose="020B0503020204020204" pitchFamily="34" charset="-122"/>
                <a:ea typeface="微软雅黑" panose="020B0503020204020204" pitchFamily="34" charset="-122"/>
              </a:rPr>
              <a:t>+</a:t>
            </a:r>
            <a:r>
              <a:rPr lang="en-US" altLang="zh-CN" i="1" dirty="0" err="1" smtClean="0">
                <a:solidFill>
                  <a:srgbClr val="000000"/>
                </a:solidFill>
                <a:latin typeface="微软雅黑" panose="020B0503020204020204" pitchFamily="34" charset="-122"/>
                <a:ea typeface="微软雅黑" panose="020B0503020204020204" pitchFamily="34" charset="-122"/>
              </a:rPr>
              <a:t>handleEvent</a:t>
            </a:r>
            <a:r>
              <a:rPr lang="en-US" altLang="zh-CN" i="1" dirty="0" smtClean="0">
                <a:solidFill>
                  <a:srgbClr val="000000"/>
                </a:solidFill>
                <a:latin typeface="微软雅黑" panose="020B0503020204020204" pitchFamily="34" charset="-122"/>
                <a:ea typeface="微软雅黑" panose="020B0503020204020204" pitchFamily="34" charset="-122"/>
              </a:rPr>
              <a:t>(</a:t>
            </a:r>
            <a:r>
              <a:rPr lang="en-US" altLang="zh-CN" i="1" dirty="0" err="1" smtClean="0">
                <a:solidFill>
                  <a:srgbClr val="000000"/>
                </a:solidFill>
                <a:latin typeface="微软雅黑" panose="020B0503020204020204" pitchFamily="34" charset="-122"/>
                <a:ea typeface="微软雅黑" panose="020B0503020204020204" pitchFamily="34" charset="-122"/>
              </a:rPr>
              <a:t>event:Event</a:t>
            </a:r>
            <a:r>
              <a:rPr lang="en-US" altLang="zh-CN" i="1" dirty="0" smtClean="0">
                <a:solidFill>
                  <a:srgbClr val="000000"/>
                </a:solidFill>
                <a:latin typeface="微软雅黑" panose="020B0503020204020204" pitchFamily="34" charset="-122"/>
                <a:ea typeface="微软雅黑" panose="020B0503020204020204" pitchFamily="34" charset="-122"/>
              </a:rPr>
              <a:t>):void</a:t>
            </a:r>
          </a:p>
        </p:txBody>
      </p:sp>
      <p:sp>
        <p:nvSpPr>
          <p:cNvPr id="11" name="矩形 10"/>
          <p:cNvSpPr/>
          <p:nvPr/>
        </p:nvSpPr>
        <p:spPr bwMode="auto">
          <a:xfrm>
            <a:off x="7823200" y="5163820"/>
            <a:ext cx="3744913" cy="406400"/>
          </a:xfrm>
          <a:prstGeom prst="rect">
            <a:avLst/>
          </a:prstGeom>
          <a:solidFill>
            <a:srgbClr val="FFFFFF"/>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en-US" altLang="zh-CN" b="1" dirty="0" err="1">
                <a:solidFill>
                  <a:srgbClr val="000000"/>
                </a:solidFill>
                <a:latin typeface="微软雅黑" panose="020B0503020204020204" pitchFamily="34" charset="-122"/>
                <a:ea typeface="微软雅黑" panose="020B0503020204020204" pitchFamily="34" charset="-122"/>
              </a:rPr>
              <a:t>EventHandler</a:t>
            </a:r>
            <a:r>
              <a:rPr lang="en-US" altLang="zh-CN" b="1" dirty="0">
                <a:solidFill>
                  <a:srgbClr val="000000"/>
                </a:solidFill>
                <a:latin typeface="微软雅黑" panose="020B0503020204020204" pitchFamily="34" charset="-122"/>
                <a:ea typeface="微软雅黑" panose="020B0503020204020204" pitchFamily="34" charset="-122"/>
              </a:rPr>
              <a:t> </a:t>
            </a:r>
            <a:endParaRPr lang="zh-CN" altLang="en-US" b="1" dirty="0" smtClean="0">
              <a:solidFill>
                <a:srgbClr val="080808"/>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7823200" y="5570220"/>
            <a:ext cx="3744913" cy="182880"/>
          </a:xfrm>
          <a:prstGeom prst="rect">
            <a:avLst/>
          </a:prstGeom>
          <a:solidFill>
            <a:srgbClr val="FFFFFF"/>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eaLnBrk="0" fontAlgn="base" hangingPunct="0">
              <a:spcBef>
                <a:spcPct val="0"/>
              </a:spcBef>
              <a:spcAft>
                <a:spcPct val="0"/>
              </a:spcAft>
            </a:pPr>
            <a:endParaRPr lang="zh-CN" altLang="en-US" dirty="0" smtClean="0">
              <a:solidFill>
                <a:srgbClr val="080808"/>
              </a:solidFill>
              <a:latin typeface="微软雅黑" panose="020B0503020204020204" pitchFamily="34" charset="-122"/>
              <a:ea typeface="微软雅黑" panose="020B0503020204020204" pitchFamily="34" charset="-122"/>
            </a:endParaRPr>
          </a:p>
        </p:txBody>
      </p:sp>
      <p:sp>
        <p:nvSpPr>
          <p:cNvPr id="13" name="矩形 12"/>
          <p:cNvSpPr/>
          <p:nvPr/>
        </p:nvSpPr>
        <p:spPr bwMode="auto">
          <a:xfrm>
            <a:off x="7823200" y="5739765"/>
            <a:ext cx="3744913" cy="406400"/>
          </a:xfrm>
          <a:prstGeom prst="rect">
            <a:avLst/>
          </a:prstGeom>
          <a:solidFill>
            <a:srgbClr val="FFFFFF"/>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eaLnBrk="0" fontAlgn="base" hangingPunct="0">
              <a:spcBef>
                <a:spcPct val="0"/>
              </a:spcBef>
              <a:spcAft>
                <a:spcPct val="0"/>
              </a:spcAft>
            </a:pP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handleEvent</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event:Event</a:t>
            </a:r>
            <a:r>
              <a:rPr lang="en-US" altLang="zh-CN" dirty="0">
                <a:solidFill>
                  <a:srgbClr val="000000"/>
                </a:solidFill>
                <a:latin typeface="微软雅黑" panose="020B0503020204020204" pitchFamily="34" charset="-122"/>
                <a:ea typeface="微软雅黑" panose="020B0503020204020204" pitchFamily="34" charset="-122"/>
              </a:rPr>
              <a:t>):void</a:t>
            </a:r>
          </a:p>
        </p:txBody>
      </p:sp>
      <p:sp>
        <p:nvSpPr>
          <p:cNvPr id="14" name="流程图: 决策 13"/>
          <p:cNvSpPr/>
          <p:nvPr/>
        </p:nvSpPr>
        <p:spPr bwMode="auto">
          <a:xfrm>
            <a:off x="6435408" y="3542030"/>
            <a:ext cx="308292" cy="236220"/>
          </a:xfrm>
          <a:prstGeom prst="flowChartDecision">
            <a:avLst/>
          </a:prstGeom>
          <a:solidFill>
            <a:srgbClr val="FFFFFF"/>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eaLnBrk="0" fontAlgn="base" hangingPunct="0">
              <a:spcBef>
                <a:spcPct val="0"/>
              </a:spcBef>
              <a:spcAft>
                <a:spcPct val="0"/>
              </a:spcAft>
            </a:pPr>
            <a:endParaRPr lang="zh-CN" altLang="en-US" smtClean="0">
              <a:solidFill>
                <a:srgbClr val="080808"/>
              </a:solidFill>
              <a:latin typeface="Consolas" panose="020B0609020204030204" pitchFamily="49" charset="0"/>
            </a:endParaRPr>
          </a:p>
        </p:txBody>
      </p:sp>
      <p:cxnSp>
        <p:nvCxnSpPr>
          <p:cNvPr id="16" name="直接箭头连接符 15"/>
          <p:cNvCxnSpPr>
            <a:stCxn id="14" idx="3"/>
            <a:endCxn id="8" idx="1"/>
          </p:cNvCxnSpPr>
          <p:nvPr/>
        </p:nvCxnSpPr>
        <p:spPr>
          <a:xfrm flipV="1">
            <a:off x="6743700" y="3647440"/>
            <a:ext cx="1079500" cy="12700"/>
          </a:xfrm>
          <a:prstGeom prst="straightConnector1">
            <a:avLst/>
          </a:prstGeom>
          <a:ln w="1270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8" name="等腰三角形 17"/>
          <p:cNvSpPr/>
          <p:nvPr/>
        </p:nvSpPr>
        <p:spPr bwMode="auto">
          <a:xfrm>
            <a:off x="9542682" y="4287520"/>
            <a:ext cx="305947" cy="261620"/>
          </a:xfrm>
          <a:prstGeom prst="triangle">
            <a:avLst/>
          </a:prstGeom>
          <a:solidFill>
            <a:srgbClr val="FFFFFF"/>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eaLnBrk="0" fontAlgn="base" hangingPunct="0">
              <a:spcBef>
                <a:spcPct val="0"/>
              </a:spcBef>
              <a:spcAft>
                <a:spcPct val="0"/>
              </a:spcAft>
            </a:pPr>
            <a:endParaRPr lang="zh-CN" altLang="en-US" smtClean="0">
              <a:solidFill>
                <a:srgbClr val="080808"/>
              </a:solidFill>
              <a:latin typeface="Consolas" panose="020B0609020204030204" pitchFamily="49" charset="0"/>
            </a:endParaRPr>
          </a:p>
        </p:txBody>
      </p:sp>
      <p:cxnSp>
        <p:nvCxnSpPr>
          <p:cNvPr id="20" name="直接连接符 19"/>
          <p:cNvCxnSpPr>
            <a:stCxn id="18" idx="3"/>
            <a:endCxn id="11" idx="0"/>
          </p:cNvCxnSpPr>
          <p:nvPr/>
        </p:nvCxnSpPr>
        <p:spPr>
          <a:xfrm>
            <a:off x="9695656" y="4549140"/>
            <a:ext cx="1" cy="614680"/>
          </a:xfrm>
          <a:prstGeom prst="line">
            <a:avLst/>
          </a:prstGeom>
          <a:ln w="127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bwMode="auto">
          <a:xfrm>
            <a:off x="4978401" y="1631950"/>
            <a:ext cx="3759199" cy="406400"/>
          </a:xfrm>
          <a:prstGeom prst="rect">
            <a:avLst/>
          </a:prstGeom>
          <a:solidFill>
            <a:srgbClr val="FFFFFF"/>
          </a:solidFill>
          <a:ln w="9525">
            <a:solidFill>
              <a:srgbClr val="0000FF"/>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en-US" altLang="zh-CN" b="1" dirty="0" smtClean="0">
                <a:solidFill>
                  <a:srgbClr val="0000FF"/>
                </a:solidFill>
                <a:latin typeface="微软雅黑" panose="020B0503020204020204" pitchFamily="34" charset="-122"/>
                <a:ea typeface="微软雅黑" panose="020B0503020204020204" pitchFamily="34" charset="-122"/>
              </a:rPr>
              <a:t>Event</a:t>
            </a:r>
            <a:endParaRPr lang="zh-CN" altLang="en-US" b="1" dirty="0" smtClean="0">
              <a:solidFill>
                <a:srgbClr val="0000FF"/>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4978401" y="2038350"/>
            <a:ext cx="3759199" cy="406400"/>
          </a:xfrm>
          <a:prstGeom prst="rect">
            <a:avLst/>
          </a:prstGeom>
          <a:solidFill>
            <a:srgbClr val="FFFFFF"/>
          </a:solidFill>
          <a:ln w="9525">
            <a:solidFill>
              <a:srgbClr val="0000FF"/>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eaLnBrk="0" fontAlgn="base" hangingPunct="0">
              <a:spcBef>
                <a:spcPct val="0"/>
              </a:spcBef>
              <a:spcAft>
                <a:spcPct val="0"/>
              </a:spcAft>
            </a:pPr>
            <a:r>
              <a:rPr lang="en-US" altLang="zh-CN" dirty="0" smtClean="0">
                <a:solidFill>
                  <a:srgbClr val="0000FF"/>
                </a:solidFill>
                <a:latin typeface="微软雅黑" panose="020B0503020204020204" pitchFamily="34" charset="-122"/>
                <a:ea typeface="微软雅黑" panose="020B0503020204020204" pitchFamily="34" charset="-122"/>
              </a:rPr>
              <a:t>-</a:t>
            </a:r>
            <a:r>
              <a:rPr lang="en-US" altLang="zh-CN" dirty="0" err="1" smtClean="0">
                <a:solidFill>
                  <a:srgbClr val="0000FF"/>
                </a:solidFill>
                <a:latin typeface="微软雅黑" panose="020B0503020204020204" pitchFamily="34" charset="-122"/>
                <a:ea typeface="微软雅黑" panose="020B0503020204020204" pitchFamily="34" charset="-122"/>
              </a:rPr>
              <a:t>data:String</a:t>
            </a:r>
            <a:endParaRPr lang="zh-CN" altLang="en-US" dirty="0" smtClean="0">
              <a:solidFill>
                <a:srgbClr val="0000FF"/>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4978401" y="2444750"/>
            <a:ext cx="3759200" cy="663893"/>
          </a:xfrm>
          <a:prstGeom prst="rect">
            <a:avLst/>
          </a:prstGeom>
          <a:solidFill>
            <a:srgbClr val="FFFFFF"/>
          </a:solidFill>
          <a:ln w="9525">
            <a:solidFill>
              <a:srgbClr val="0000FF"/>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eaLnBrk="0" fontAlgn="base" hangingPunct="0">
              <a:spcBef>
                <a:spcPct val="0"/>
              </a:spcBef>
              <a:spcAft>
                <a:spcPct val="0"/>
              </a:spcAft>
            </a:pPr>
            <a:r>
              <a:rPr lang="en-US" altLang="zh-CN" dirty="0" smtClean="0">
                <a:solidFill>
                  <a:srgbClr val="0000FF"/>
                </a:solidFill>
                <a:latin typeface="微软雅黑" panose="020B0503020204020204" pitchFamily="34" charset="-122"/>
                <a:ea typeface="微软雅黑" panose="020B0503020204020204" pitchFamily="34" charset="-122"/>
              </a:rPr>
              <a:t>+Event(</a:t>
            </a:r>
            <a:r>
              <a:rPr lang="en-US" altLang="zh-CN" dirty="0" err="1" smtClean="0">
                <a:solidFill>
                  <a:srgbClr val="0000FF"/>
                </a:solidFill>
                <a:latin typeface="微软雅黑" panose="020B0503020204020204" pitchFamily="34" charset="-122"/>
                <a:ea typeface="微软雅黑" panose="020B0503020204020204" pitchFamily="34" charset="-122"/>
              </a:rPr>
              <a:t>data:String</a:t>
            </a:r>
            <a:r>
              <a:rPr lang="en-US" altLang="zh-CN" dirty="0" smtClean="0">
                <a:solidFill>
                  <a:srgbClr val="0000FF"/>
                </a:solidFill>
                <a:latin typeface="微软雅黑" panose="020B0503020204020204" pitchFamily="34" charset="-122"/>
                <a:ea typeface="微软雅黑" panose="020B0503020204020204" pitchFamily="34" charset="-122"/>
              </a:rPr>
              <a:t>)</a:t>
            </a:r>
          </a:p>
          <a:p>
            <a:pPr eaLnBrk="0" fontAlgn="base" hangingPunct="0">
              <a:spcBef>
                <a:spcPct val="0"/>
              </a:spcBef>
              <a:spcAft>
                <a:spcPct val="0"/>
              </a:spcAft>
            </a:pPr>
            <a:r>
              <a:rPr lang="en-US" altLang="zh-CN" dirty="0" smtClean="0">
                <a:solidFill>
                  <a:srgbClr val="0000FF"/>
                </a:solidFill>
                <a:latin typeface="微软雅黑" panose="020B0503020204020204" pitchFamily="34" charset="-122"/>
                <a:ea typeface="微软雅黑" panose="020B0503020204020204" pitchFamily="34" charset="-122"/>
              </a:rPr>
              <a:t>+</a:t>
            </a:r>
            <a:r>
              <a:rPr lang="en-US" altLang="zh-CN" dirty="0" err="1" smtClean="0">
                <a:solidFill>
                  <a:srgbClr val="0000FF"/>
                </a:solidFill>
                <a:latin typeface="微软雅黑" panose="020B0503020204020204" pitchFamily="34" charset="-122"/>
                <a:ea typeface="微软雅黑" panose="020B0503020204020204" pitchFamily="34" charset="-122"/>
              </a:rPr>
              <a:t>getData</a:t>
            </a:r>
            <a:r>
              <a:rPr lang="en-US" altLang="zh-CN" dirty="0" smtClean="0">
                <a:solidFill>
                  <a:srgbClr val="0000FF"/>
                </a:solidFill>
                <a:latin typeface="微软雅黑" panose="020B0503020204020204" pitchFamily="34" charset="-122"/>
                <a:ea typeface="微软雅黑" panose="020B0503020204020204" pitchFamily="34" charset="-122"/>
              </a:rPr>
              <a:t>():String</a:t>
            </a:r>
            <a:endParaRPr lang="zh-CN" altLang="en-US" dirty="0" smtClean="0">
              <a:solidFill>
                <a:srgbClr val="0000FF"/>
              </a:solidFill>
              <a:latin typeface="微软雅黑" panose="020B0503020204020204" pitchFamily="34" charset="-122"/>
              <a:ea typeface="微软雅黑" panose="020B0503020204020204" pitchFamily="34" charset="-122"/>
            </a:endParaRPr>
          </a:p>
        </p:txBody>
      </p:sp>
      <p:cxnSp>
        <p:nvCxnSpPr>
          <p:cNvPr id="26" name="肘形连接符 25"/>
          <p:cNvCxnSpPr>
            <a:stCxn id="5" idx="0"/>
            <a:endCxn id="22" idx="1"/>
          </p:cNvCxnSpPr>
          <p:nvPr/>
        </p:nvCxnSpPr>
        <p:spPr>
          <a:xfrm rot="5400000" flipH="1" flipV="1">
            <a:off x="3717449" y="2053749"/>
            <a:ext cx="1073150" cy="1448753"/>
          </a:xfrm>
          <a:prstGeom prst="bentConnector2">
            <a:avLst/>
          </a:prstGeom>
          <a:ln w="12700">
            <a:solidFill>
              <a:srgbClr val="0000FF"/>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8" idx="0"/>
            <a:endCxn id="22" idx="3"/>
          </p:cNvCxnSpPr>
          <p:nvPr/>
        </p:nvCxnSpPr>
        <p:spPr>
          <a:xfrm rot="16200000" flipV="1">
            <a:off x="8615284" y="2363866"/>
            <a:ext cx="1202690" cy="958057"/>
          </a:xfrm>
          <a:prstGeom prst="bentConnector2">
            <a:avLst/>
          </a:prstGeom>
          <a:ln w="12700">
            <a:solidFill>
              <a:srgbClr val="0000FF"/>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797561" y="2631975"/>
            <a:ext cx="1859280" cy="646331"/>
          </a:xfrm>
          <a:prstGeom prst="rect">
            <a:avLst/>
          </a:prstGeom>
        </p:spPr>
        <p:txBody>
          <a:bodyPr wrap="square">
            <a:spAutoFit/>
          </a:bodyPr>
          <a:lstStyle/>
          <a:p>
            <a:pPr algn="ctr"/>
            <a:r>
              <a:rPr lang="zh-CN" altLang="en-US" dirty="0">
                <a:solidFill>
                  <a:srgbClr val="000000"/>
                </a:solidFill>
                <a:latin typeface="微软雅黑" panose="020B0503020204020204" pitchFamily="34" charset="-122"/>
                <a:ea typeface="微软雅黑" panose="020B0503020204020204" pitchFamily="34" charset="-122"/>
              </a:rPr>
              <a:t>事件发布者（</a:t>
            </a:r>
            <a:r>
              <a:rPr lang="en-US" altLang="zh-CN" dirty="0">
                <a:solidFill>
                  <a:srgbClr val="000000"/>
                </a:solidFill>
                <a:latin typeface="微软雅黑" panose="020B0503020204020204" pitchFamily="34" charset="-122"/>
                <a:ea typeface="微软雅黑" panose="020B0503020204020204" pitchFamily="34" charset="-122"/>
              </a:rPr>
              <a:t>Publisher</a:t>
            </a:r>
            <a:r>
              <a:rPr lang="zh-CN" altLang="en-US" dirty="0">
                <a:solidFill>
                  <a:srgbClr val="000000"/>
                </a:solidFill>
                <a:latin typeface="微软雅黑" panose="020B0503020204020204" pitchFamily="34" charset="-122"/>
                <a:ea typeface="微软雅黑" panose="020B0503020204020204" pitchFamily="34" charset="-122"/>
              </a:rPr>
              <a:t>）</a:t>
            </a:r>
          </a:p>
        </p:txBody>
      </p:sp>
      <p:sp>
        <p:nvSpPr>
          <p:cNvPr id="42" name="矩形 41"/>
          <p:cNvSpPr/>
          <p:nvPr/>
        </p:nvSpPr>
        <p:spPr>
          <a:xfrm>
            <a:off x="9765664" y="2828985"/>
            <a:ext cx="1886745" cy="584775"/>
          </a:xfrm>
          <a:prstGeom prst="rect">
            <a:avLst/>
          </a:prstGeom>
        </p:spPr>
        <p:txBody>
          <a:bodyPr wrap="square">
            <a:spAutoFit/>
          </a:bodyPr>
          <a:lstStyle/>
          <a:p>
            <a:pPr algn="ctr"/>
            <a:r>
              <a:rPr lang="zh-CN" altLang="en-US" sz="1600" dirty="0" smtClean="0">
                <a:solidFill>
                  <a:srgbClr val="000000"/>
                </a:solidFill>
                <a:latin typeface="微软雅黑" panose="020B0503020204020204" pitchFamily="34" charset="-122"/>
                <a:ea typeface="微软雅黑" panose="020B0503020204020204" pitchFamily="34" charset="-122"/>
              </a:rPr>
              <a:t>事件</a:t>
            </a:r>
            <a:r>
              <a:rPr lang="zh-CN" altLang="en-US" sz="1600" dirty="0">
                <a:solidFill>
                  <a:srgbClr val="000000"/>
                </a:solidFill>
                <a:latin typeface="微软雅黑" panose="020B0503020204020204" pitchFamily="34" charset="-122"/>
                <a:ea typeface="微软雅黑" panose="020B0503020204020204" pitchFamily="34" charset="-122"/>
              </a:rPr>
              <a:t>订阅者（</a:t>
            </a:r>
            <a:r>
              <a:rPr lang="en-US" altLang="zh-CN" sz="1600" dirty="0">
                <a:solidFill>
                  <a:srgbClr val="000000"/>
                </a:solidFill>
                <a:latin typeface="微软雅黑" panose="020B0503020204020204" pitchFamily="34" charset="-122"/>
                <a:ea typeface="微软雅黑" panose="020B0503020204020204" pitchFamily="34" charset="-122"/>
              </a:rPr>
              <a:t>Subscriber</a:t>
            </a:r>
            <a:r>
              <a:rPr lang="zh-CN" altLang="en-US" sz="1600" dirty="0">
                <a:solidFill>
                  <a:srgbClr val="000000"/>
                </a:solidFill>
                <a:latin typeface="微软雅黑" panose="020B0503020204020204" pitchFamily="34" charset="-122"/>
                <a:ea typeface="微软雅黑" panose="020B0503020204020204" pitchFamily="34" charset="-122"/>
              </a:rPr>
              <a:t>）</a:t>
            </a:r>
          </a:p>
        </p:txBody>
      </p:sp>
      <p:sp>
        <p:nvSpPr>
          <p:cNvPr id="46" name="矩形 45"/>
          <p:cNvSpPr/>
          <p:nvPr/>
        </p:nvSpPr>
        <p:spPr>
          <a:xfrm>
            <a:off x="3870405" y="1631949"/>
            <a:ext cx="1107996" cy="369332"/>
          </a:xfrm>
          <a:prstGeom prst="rect">
            <a:avLst/>
          </a:prstGeom>
        </p:spPr>
        <p:txBody>
          <a:bodyPr wrap="none">
            <a:spAutoFit/>
          </a:bodyPr>
          <a:lstStyle/>
          <a:p>
            <a:r>
              <a:rPr lang="zh-CN" altLang="en-US" dirty="0">
                <a:solidFill>
                  <a:srgbClr val="0000FF"/>
                </a:solidFill>
                <a:latin typeface="微软雅黑" panose="020B0503020204020204" pitchFamily="34" charset="-122"/>
                <a:ea typeface="微软雅黑" panose="020B0503020204020204" pitchFamily="34" charset="-122"/>
              </a:rPr>
              <a:t>事件定义</a:t>
            </a:r>
          </a:p>
        </p:txBody>
      </p:sp>
      <p:sp>
        <p:nvSpPr>
          <p:cNvPr id="47" name="矩形 46"/>
          <p:cNvSpPr/>
          <p:nvPr/>
        </p:nvSpPr>
        <p:spPr>
          <a:xfrm>
            <a:off x="9765664" y="4639657"/>
            <a:ext cx="1975541" cy="584775"/>
          </a:xfrm>
          <a:prstGeom prst="rect">
            <a:avLst/>
          </a:prstGeom>
        </p:spPr>
        <p:txBody>
          <a:bodyPr wrap="none">
            <a:spAutoFit/>
          </a:bodyPr>
          <a:lstStyle/>
          <a:p>
            <a:pPr algn="ctr"/>
            <a:r>
              <a:rPr lang="zh-CN" altLang="en-US" sz="1600" dirty="0">
                <a:solidFill>
                  <a:srgbClr val="000000"/>
                </a:solidFill>
                <a:latin typeface="微软雅黑" panose="020B0503020204020204" pitchFamily="34" charset="-122"/>
                <a:ea typeface="微软雅黑" panose="020B0503020204020204" pitchFamily="34" charset="-122"/>
              </a:rPr>
              <a:t>事件</a:t>
            </a:r>
            <a:r>
              <a:rPr lang="zh-CN" altLang="en-US" sz="1600" dirty="0" smtClean="0">
                <a:solidFill>
                  <a:srgbClr val="000000"/>
                </a:solidFill>
                <a:latin typeface="微软雅黑" panose="020B0503020204020204" pitchFamily="34" charset="-122"/>
                <a:ea typeface="微软雅黑" panose="020B0503020204020204" pitchFamily="34" charset="-122"/>
              </a:rPr>
              <a:t>处理器</a:t>
            </a:r>
            <a:endParaRPr lang="en-US" altLang="zh-CN" sz="1600" dirty="0" smtClean="0">
              <a:solidFill>
                <a:srgbClr val="000000"/>
              </a:solidFill>
              <a:latin typeface="微软雅黑" panose="020B0503020204020204" pitchFamily="34" charset="-122"/>
              <a:ea typeface="微软雅黑" panose="020B0503020204020204" pitchFamily="34" charset="-122"/>
            </a:endParaRPr>
          </a:p>
          <a:p>
            <a:pPr algn="ctr"/>
            <a:r>
              <a:rPr lang="zh-CN" altLang="en-US" sz="1600" dirty="0" smtClean="0">
                <a:solidFill>
                  <a:srgbClr val="000000"/>
                </a:solidFill>
                <a:latin typeface="微软雅黑" panose="020B0503020204020204" pitchFamily="34" charset="-122"/>
                <a:ea typeface="微软雅黑" panose="020B0503020204020204" pitchFamily="34" charset="-122"/>
              </a:rPr>
              <a:t>（</a:t>
            </a:r>
            <a:r>
              <a:rPr lang="en-US" altLang="zh-CN" sz="1600" dirty="0">
                <a:solidFill>
                  <a:srgbClr val="000000"/>
                </a:solidFill>
                <a:latin typeface="微软雅黑" panose="020B0503020204020204" pitchFamily="34" charset="-122"/>
                <a:ea typeface="微软雅黑" panose="020B0503020204020204" pitchFamily="34" charset="-122"/>
              </a:rPr>
              <a:t>Event Handler</a:t>
            </a:r>
            <a:r>
              <a:rPr lang="zh-CN" altLang="en-US" sz="1600" dirty="0">
                <a:solidFill>
                  <a:srgbClr val="000000"/>
                </a:solidFill>
                <a:latin typeface="微软雅黑" panose="020B0503020204020204" pitchFamily="34" charset="-122"/>
                <a:ea typeface="微软雅黑" panose="020B0503020204020204" pitchFamily="34" charset="-122"/>
              </a:rPr>
              <a:t>）</a:t>
            </a:r>
          </a:p>
        </p:txBody>
      </p:sp>
      <p:sp>
        <p:nvSpPr>
          <p:cNvPr id="3" name="矩形 2"/>
          <p:cNvSpPr/>
          <p:nvPr/>
        </p:nvSpPr>
        <p:spPr>
          <a:xfrm>
            <a:off x="623888" y="5256648"/>
            <a:ext cx="5811520" cy="1169551"/>
          </a:xfrm>
          <a:prstGeom prst="rect">
            <a:avLst/>
          </a:prstGeom>
          <a:ln>
            <a:solidFill>
              <a:srgbClr val="0000FF"/>
            </a:solidFill>
            <a:prstDash val="dash"/>
          </a:ln>
        </p:spPr>
        <p:txBody>
          <a:bodyPr wrap="square">
            <a:spAutoFit/>
          </a:bodyPr>
          <a:lstStyle/>
          <a:p>
            <a:r>
              <a:rPr lang="zh-CN" altLang="zh-CN" sz="1400" dirty="0" smtClean="0">
                <a:solidFill>
                  <a:srgbClr val="0033B3"/>
                </a:solidFill>
                <a:latin typeface="Consolas" panose="020B0609020204030204" pitchFamily="49" charset="0"/>
              </a:rPr>
              <a:t>public </a:t>
            </a:r>
            <a:r>
              <a:rPr lang="zh-CN" altLang="zh-CN" sz="1400" dirty="0">
                <a:solidFill>
                  <a:srgbClr val="0033B3"/>
                </a:solidFill>
                <a:latin typeface="Consolas" panose="020B0609020204030204" pitchFamily="49" charset="0"/>
              </a:rPr>
              <a:t>void </a:t>
            </a:r>
            <a:r>
              <a:rPr lang="zh-CN" altLang="zh-CN" sz="1400" dirty="0">
                <a:solidFill>
                  <a:srgbClr val="00627A"/>
                </a:solidFill>
                <a:latin typeface="Consolas" panose="020B0609020204030204" pitchFamily="49" charset="0"/>
              </a:rPr>
              <a:t>publishEvent</a:t>
            </a:r>
            <a:r>
              <a:rPr lang="zh-CN" altLang="zh-CN" sz="1400" dirty="0">
                <a:solidFill>
                  <a:srgbClr val="080808"/>
                </a:solidFill>
                <a:latin typeface="Consolas" panose="020B0609020204030204" pitchFamily="49" charset="0"/>
              </a:rPr>
              <a:t>(</a:t>
            </a:r>
            <a:r>
              <a:rPr lang="zh-CN" altLang="zh-CN" sz="1400" dirty="0">
                <a:solidFill>
                  <a:srgbClr val="000000"/>
                </a:solidFill>
                <a:latin typeface="Consolas" panose="020B0609020204030204" pitchFamily="49" charset="0"/>
              </a:rPr>
              <a:t>Event </a:t>
            </a:r>
            <a:r>
              <a:rPr lang="zh-CN" altLang="zh-CN" sz="1400" dirty="0">
                <a:solidFill>
                  <a:srgbClr val="080808"/>
                </a:solidFill>
                <a:latin typeface="Consolas" panose="020B0609020204030204" pitchFamily="49" charset="0"/>
              </a:rPr>
              <a:t>event) {</a:t>
            </a:r>
            <a:br>
              <a:rPr lang="zh-CN" altLang="zh-CN" sz="1400" dirty="0">
                <a:solidFill>
                  <a:srgbClr val="080808"/>
                </a:solidFill>
                <a:latin typeface="Consolas" panose="020B0609020204030204" pitchFamily="49" charset="0"/>
              </a:rPr>
            </a:br>
            <a:r>
              <a:rPr lang="en-US" altLang="zh-CN" sz="1400" dirty="0" smtClean="0">
                <a:solidFill>
                  <a:srgbClr val="080808"/>
                </a:solidFill>
                <a:latin typeface="Consolas" panose="020B0609020204030204" pitchFamily="49" charset="0"/>
              </a:rPr>
              <a:t>   </a:t>
            </a:r>
            <a:r>
              <a:rPr lang="zh-CN" altLang="zh-CN" sz="1400" dirty="0" smtClean="0">
                <a:solidFill>
                  <a:srgbClr val="0033B3"/>
                </a:solidFill>
                <a:latin typeface="Consolas" panose="020B0609020204030204" pitchFamily="49" charset="0"/>
              </a:rPr>
              <a:t>for </a:t>
            </a:r>
            <a:r>
              <a:rPr lang="zh-CN" altLang="zh-CN" sz="1400" dirty="0">
                <a:solidFill>
                  <a:srgbClr val="080808"/>
                </a:solidFill>
                <a:latin typeface="Consolas" panose="020B0609020204030204" pitchFamily="49" charset="0"/>
              </a:rPr>
              <a:t>(</a:t>
            </a:r>
            <a:r>
              <a:rPr lang="zh-CN" altLang="zh-CN" sz="1400" dirty="0">
                <a:solidFill>
                  <a:srgbClr val="000000"/>
                </a:solidFill>
                <a:latin typeface="Consolas" panose="020B0609020204030204" pitchFamily="49" charset="0"/>
              </a:rPr>
              <a:t>EventListener listener </a:t>
            </a:r>
            <a:r>
              <a:rPr lang="zh-CN" altLang="zh-CN" sz="1400" dirty="0">
                <a:solidFill>
                  <a:srgbClr val="080808"/>
                </a:solidFill>
                <a:latin typeface="Consolas" panose="020B0609020204030204" pitchFamily="49" charset="0"/>
              </a:rPr>
              <a:t>: </a:t>
            </a:r>
            <a:r>
              <a:rPr lang="zh-CN" altLang="zh-CN" sz="1400" dirty="0">
                <a:solidFill>
                  <a:srgbClr val="871094"/>
                </a:solidFill>
                <a:latin typeface="Consolas" panose="020B0609020204030204" pitchFamily="49" charset="0"/>
              </a:rPr>
              <a:t>listeners</a:t>
            </a:r>
            <a:r>
              <a:rPr lang="zh-CN" altLang="zh-CN" sz="1400" dirty="0">
                <a:solidFill>
                  <a:srgbClr val="080808"/>
                </a:solidFill>
                <a:latin typeface="Consolas" panose="020B0609020204030204" pitchFamily="49" charset="0"/>
              </a:rPr>
              <a:t>) {</a:t>
            </a:r>
            <a:br>
              <a:rPr lang="zh-CN" altLang="zh-CN" sz="1400" dirty="0">
                <a:solidFill>
                  <a:srgbClr val="080808"/>
                </a:solidFill>
                <a:latin typeface="Consolas" panose="020B0609020204030204" pitchFamily="49" charset="0"/>
              </a:rPr>
            </a:br>
            <a:r>
              <a:rPr lang="en-US" altLang="zh-CN" sz="1400" dirty="0" smtClean="0">
                <a:solidFill>
                  <a:srgbClr val="080808"/>
                </a:solidFill>
                <a:latin typeface="Consolas" panose="020B0609020204030204" pitchFamily="49" charset="0"/>
              </a:rPr>
              <a:t>       </a:t>
            </a:r>
            <a:r>
              <a:rPr lang="zh-CN" altLang="zh-CN" sz="1400" dirty="0" smtClean="0">
                <a:solidFill>
                  <a:srgbClr val="000000"/>
                </a:solidFill>
                <a:latin typeface="Consolas" panose="020B0609020204030204" pitchFamily="49" charset="0"/>
              </a:rPr>
              <a:t>listener</a:t>
            </a:r>
            <a:r>
              <a:rPr lang="zh-CN" altLang="zh-CN" sz="1400" dirty="0">
                <a:solidFill>
                  <a:srgbClr val="080808"/>
                </a:solidFill>
                <a:latin typeface="Consolas" panose="020B0609020204030204" pitchFamily="49" charset="0"/>
              </a:rPr>
              <a:t>.handleEvent(event);</a:t>
            </a:r>
            <a:br>
              <a:rPr lang="zh-CN" altLang="zh-CN" sz="1400" dirty="0">
                <a:solidFill>
                  <a:srgbClr val="080808"/>
                </a:solidFill>
                <a:latin typeface="Consolas" panose="020B0609020204030204" pitchFamily="49" charset="0"/>
              </a:rPr>
            </a:br>
            <a:r>
              <a:rPr lang="en-US" altLang="zh-CN" sz="1400" dirty="0" smtClean="0">
                <a:solidFill>
                  <a:srgbClr val="080808"/>
                </a:solidFill>
                <a:latin typeface="Consolas" panose="020B0609020204030204" pitchFamily="49" charset="0"/>
              </a:rPr>
              <a:t>   </a:t>
            </a:r>
            <a:r>
              <a:rPr lang="zh-CN" altLang="zh-CN" sz="1400" dirty="0" smtClean="0">
                <a:solidFill>
                  <a:srgbClr val="080808"/>
                </a:solidFill>
                <a:latin typeface="Consolas" panose="020B0609020204030204" pitchFamily="49" charset="0"/>
              </a:rPr>
              <a:t>}</a:t>
            </a:r>
            <a:r>
              <a:rPr lang="zh-CN" altLang="zh-CN" sz="1400" dirty="0">
                <a:solidFill>
                  <a:srgbClr val="080808"/>
                </a:solidFill>
                <a:latin typeface="Consolas" panose="020B0609020204030204" pitchFamily="49" charset="0"/>
              </a:rPr>
              <a:t/>
            </a:r>
            <a:br>
              <a:rPr lang="zh-CN" altLang="zh-CN" sz="1400" dirty="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a:t>
            </a:r>
            <a:endParaRPr lang="zh-CN" altLang="en-US" sz="1600" dirty="0">
              <a:solidFill>
                <a:srgbClr val="000000"/>
              </a:solidFill>
            </a:endParaRPr>
          </a:p>
        </p:txBody>
      </p:sp>
      <p:sp>
        <p:nvSpPr>
          <p:cNvPr id="9" name="椭圆 8"/>
          <p:cNvSpPr/>
          <p:nvPr/>
        </p:nvSpPr>
        <p:spPr bwMode="auto">
          <a:xfrm>
            <a:off x="4866640" y="4856480"/>
            <a:ext cx="162560" cy="162560"/>
          </a:xfrm>
          <a:prstGeom prst="ellipse">
            <a:avLst/>
          </a:prstGeom>
          <a:solidFill>
            <a:srgbClr val="0000FF"/>
          </a:solidFill>
          <a:ln w="9525">
            <a:solidFill>
              <a:srgbClr val="0000FF"/>
            </a:solidFill>
            <a:prstDash val="solid"/>
            <a:miter lim="800000"/>
            <a:headEnd/>
            <a:tailEnd/>
          </a:ln>
          <a:effectLst/>
          <a:extLst/>
        </p:spPr>
        <p:txBody>
          <a:bodyPr vert="horz" wrap="square" lIns="91440" tIns="45720" rIns="91440" bIns="45720" numCol="1" rtlCol="0" anchor="ctr" anchorCtr="0" compatLnSpc="1">
            <a:prstTxWarp prst="textNoShape">
              <a:avLst/>
            </a:prstTxWarp>
            <a:noAutofit/>
          </a:bodyPr>
          <a:lstStyle/>
          <a:p>
            <a:pPr eaLnBrk="0" fontAlgn="base" hangingPunct="0">
              <a:spcBef>
                <a:spcPct val="0"/>
              </a:spcBef>
              <a:spcAft>
                <a:spcPct val="0"/>
              </a:spcAft>
            </a:pPr>
            <a:endParaRPr lang="zh-CN" altLang="en-US" smtClean="0">
              <a:solidFill>
                <a:srgbClr val="080808"/>
              </a:solidFill>
              <a:latin typeface="Consolas" panose="020B0609020204030204" pitchFamily="49" charset="0"/>
            </a:endParaRPr>
          </a:p>
        </p:txBody>
      </p:sp>
      <p:cxnSp>
        <p:nvCxnSpPr>
          <p:cNvPr id="17" name="直接连接符 16"/>
          <p:cNvCxnSpPr/>
          <p:nvPr/>
        </p:nvCxnSpPr>
        <p:spPr>
          <a:xfrm>
            <a:off x="4947920" y="5018722"/>
            <a:ext cx="0" cy="348298"/>
          </a:xfrm>
          <a:prstGeom prst="line">
            <a:avLst/>
          </a:prstGeom>
          <a:ln w="9525">
            <a:solidFill>
              <a:srgbClr val="0000FF"/>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553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en-US" altLang="zh-CN" dirty="0"/>
              <a:t>Observable/Observer model</a:t>
            </a:r>
            <a:endParaRPr lang="zh-CN" altLang="en-US"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25</a:t>
            </a:fld>
            <a:endParaRPr lang="en-US" altLang="zh-CN"/>
          </a:p>
        </p:txBody>
      </p:sp>
      <p:sp>
        <p:nvSpPr>
          <p:cNvPr id="5" name="Rectangle 1"/>
          <p:cNvSpPr>
            <a:spLocks noChangeArrowheads="1"/>
          </p:cNvSpPr>
          <p:nvPr/>
        </p:nvSpPr>
        <p:spPr bwMode="auto">
          <a:xfrm>
            <a:off x="609600" y="1628775"/>
            <a:ext cx="10958513" cy="3019426"/>
          </a:xfrm>
          <a:prstGeom prst="rect">
            <a:avLst/>
          </a:prstGeom>
          <a:solidFill>
            <a:srgbClr val="FFFFFF"/>
          </a:solidFill>
          <a:ln w="9525">
            <a:solidFill>
              <a:srgbClr val="0000FF"/>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eaLnBrk="0" fontAlgn="base" hangingPunct="0">
              <a:spcBef>
                <a:spcPct val="0"/>
              </a:spcBef>
              <a:spcAft>
                <a:spcPct val="0"/>
              </a:spcAft>
            </a:pPr>
            <a:r>
              <a:rPr lang="zh-CN" altLang="zh-CN" sz="1600" i="1" dirty="0" smtClean="0">
                <a:solidFill>
                  <a:srgbClr val="006600"/>
                </a:solidFill>
                <a:latin typeface="微软雅黑" panose="020B0503020204020204" pitchFamily="34" charset="-122"/>
                <a:ea typeface="微软雅黑" panose="020B0503020204020204" pitchFamily="34" charset="-122"/>
              </a:rPr>
              <a:t>// 事件定义</a:t>
            </a:r>
            <a:r>
              <a:rPr lang="zh-CN" altLang="zh-CN" sz="1600" i="1" dirty="0" smtClean="0">
                <a:solidFill>
                  <a:srgbClr val="8C8C8C"/>
                </a:solidFill>
                <a:latin typeface="宋体" panose="02010600030101010101" pitchFamily="2" charset="-122"/>
              </a:rPr>
              <a:t/>
            </a:r>
            <a:br>
              <a:rPr lang="zh-CN" altLang="zh-CN" sz="1600" i="1" dirty="0" smtClean="0">
                <a:solidFill>
                  <a:srgbClr val="8C8C8C"/>
                </a:solidFill>
                <a:latin typeface="宋体" panose="02010600030101010101" pitchFamily="2" charset="-122"/>
              </a:rPr>
            </a:br>
            <a:r>
              <a:rPr lang="zh-CN" altLang="zh-CN" sz="1600" dirty="0" smtClean="0">
                <a:solidFill>
                  <a:srgbClr val="0033B3"/>
                </a:solidFill>
                <a:latin typeface="Consolas" panose="020B0609020204030204" pitchFamily="49" charset="0"/>
              </a:rPr>
              <a:t>public class </a:t>
            </a:r>
            <a:r>
              <a:rPr lang="zh-CN" altLang="zh-CN" sz="1600" dirty="0" smtClean="0">
                <a:solidFill>
                  <a:srgbClr val="000000"/>
                </a:solidFill>
                <a:latin typeface="Consolas" panose="020B0609020204030204" pitchFamily="49" charset="0"/>
              </a:rPr>
              <a:t>Event </a:t>
            </a:r>
            <a:r>
              <a:rPr lang="zh-CN" altLang="zh-CN" sz="1600" dirty="0" smtClean="0">
                <a:solidFill>
                  <a:srgbClr val="080808"/>
                </a:solidFill>
                <a:latin typeface="Consolas" panose="020B0609020204030204" pitchFamily="49" charset="0"/>
              </a:rPr>
              <a:t>{</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r>
              <a:rPr lang="zh-CN" altLang="zh-CN" sz="1600" dirty="0" smtClean="0">
                <a:solidFill>
                  <a:srgbClr val="0033B3"/>
                </a:solidFill>
                <a:latin typeface="Consolas" panose="020B0609020204030204" pitchFamily="49" charset="0"/>
              </a:rPr>
              <a:t>private </a:t>
            </a:r>
            <a:r>
              <a:rPr lang="zh-CN" altLang="zh-CN" sz="1600" dirty="0" smtClean="0">
                <a:solidFill>
                  <a:srgbClr val="000000"/>
                </a:solidFill>
                <a:latin typeface="Consolas" panose="020B0609020204030204" pitchFamily="49" charset="0"/>
              </a:rPr>
              <a:t>String </a:t>
            </a:r>
            <a:r>
              <a:rPr lang="zh-CN" altLang="zh-CN" sz="1600" dirty="0" smtClean="0">
                <a:solidFill>
                  <a:srgbClr val="871094"/>
                </a:solidFill>
                <a:latin typeface="Consolas" panose="020B0609020204030204" pitchFamily="49" charset="0"/>
              </a:rPr>
              <a:t>data</a:t>
            </a:r>
            <a:r>
              <a:rPr lang="zh-CN" altLang="zh-CN" sz="1600" dirty="0" smtClean="0">
                <a:solidFill>
                  <a:srgbClr val="080808"/>
                </a:solidFill>
                <a:latin typeface="Consolas" panose="020B0609020204030204" pitchFamily="49" charset="0"/>
              </a:rPr>
              <a:t>;</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r>
              <a:rPr lang="zh-CN" altLang="zh-CN" sz="1600" dirty="0" smtClean="0">
                <a:solidFill>
                  <a:srgbClr val="0033B3"/>
                </a:solidFill>
                <a:latin typeface="Consolas" panose="020B0609020204030204" pitchFamily="49" charset="0"/>
              </a:rPr>
              <a:t>public </a:t>
            </a:r>
            <a:r>
              <a:rPr lang="zh-CN" altLang="zh-CN" sz="1600" dirty="0" smtClean="0">
                <a:solidFill>
                  <a:srgbClr val="00627A"/>
                </a:solidFill>
                <a:latin typeface="Consolas" panose="020B0609020204030204" pitchFamily="49" charset="0"/>
              </a:rPr>
              <a:t>Event</a:t>
            </a:r>
            <a:r>
              <a:rPr lang="zh-CN" altLang="zh-CN" sz="1600" dirty="0" smtClean="0">
                <a:solidFill>
                  <a:srgbClr val="080808"/>
                </a:solidFill>
                <a:latin typeface="Consolas" panose="020B0609020204030204" pitchFamily="49" charset="0"/>
              </a:rPr>
              <a:t>(</a:t>
            </a:r>
            <a:r>
              <a:rPr lang="zh-CN" altLang="zh-CN" sz="1600" dirty="0" smtClean="0">
                <a:solidFill>
                  <a:srgbClr val="000000"/>
                </a:solidFill>
                <a:latin typeface="Consolas" panose="020B0609020204030204" pitchFamily="49" charset="0"/>
              </a:rPr>
              <a:t>String </a:t>
            </a:r>
            <a:r>
              <a:rPr lang="zh-CN" altLang="zh-CN" sz="1600" dirty="0" smtClean="0">
                <a:solidFill>
                  <a:srgbClr val="080808"/>
                </a:solidFill>
                <a:latin typeface="Consolas" panose="020B0609020204030204" pitchFamily="49" charset="0"/>
              </a:rPr>
              <a:t>data) {</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r>
              <a:rPr lang="zh-CN" altLang="zh-CN" sz="1600" dirty="0" smtClean="0">
                <a:solidFill>
                  <a:srgbClr val="0033B3"/>
                </a:solidFill>
                <a:latin typeface="Consolas" panose="020B0609020204030204" pitchFamily="49" charset="0"/>
              </a:rPr>
              <a:t>this</a:t>
            </a:r>
            <a:r>
              <a:rPr lang="zh-CN" altLang="zh-CN" sz="1600" dirty="0" smtClean="0">
                <a:solidFill>
                  <a:srgbClr val="080808"/>
                </a:solidFill>
                <a:latin typeface="Consolas" panose="020B0609020204030204" pitchFamily="49" charset="0"/>
              </a:rPr>
              <a:t>.</a:t>
            </a:r>
            <a:r>
              <a:rPr lang="zh-CN" altLang="zh-CN" sz="1600" dirty="0" smtClean="0">
                <a:solidFill>
                  <a:srgbClr val="871094"/>
                </a:solidFill>
                <a:latin typeface="Consolas" panose="020B0609020204030204" pitchFamily="49" charset="0"/>
              </a:rPr>
              <a:t>data </a:t>
            </a:r>
            <a:r>
              <a:rPr lang="zh-CN" altLang="zh-CN" sz="1600" dirty="0" smtClean="0">
                <a:solidFill>
                  <a:srgbClr val="080808"/>
                </a:solidFill>
                <a:latin typeface="Consolas" panose="020B0609020204030204" pitchFamily="49" charset="0"/>
              </a:rPr>
              <a:t>= data;</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r>
              <a:rPr lang="zh-CN" altLang="zh-CN" sz="1600" dirty="0" smtClean="0">
                <a:solidFill>
                  <a:srgbClr val="0033B3"/>
                </a:solidFill>
                <a:latin typeface="Consolas" panose="020B0609020204030204" pitchFamily="49" charset="0"/>
              </a:rPr>
              <a:t>public </a:t>
            </a:r>
            <a:r>
              <a:rPr lang="zh-CN" altLang="zh-CN" sz="1600" dirty="0" smtClean="0">
                <a:solidFill>
                  <a:srgbClr val="000000"/>
                </a:solidFill>
                <a:latin typeface="Consolas" panose="020B0609020204030204" pitchFamily="49" charset="0"/>
              </a:rPr>
              <a:t>String </a:t>
            </a:r>
            <a:r>
              <a:rPr lang="zh-CN" altLang="zh-CN" sz="1600" dirty="0" smtClean="0">
                <a:solidFill>
                  <a:srgbClr val="00627A"/>
                </a:solidFill>
                <a:latin typeface="Consolas" panose="020B0609020204030204" pitchFamily="49" charset="0"/>
              </a:rPr>
              <a:t>getData</a:t>
            </a:r>
            <a:r>
              <a:rPr lang="zh-CN" altLang="zh-CN" sz="1600" dirty="0" smtClean="0">
                <a:solidFill>
                  <a:srgbClr val="080808"/>
                </a:solidFill>
                <a:latin typeface="Consolas" panose="020B0609020204030204" pitchFamily="49" charset="0"/>
              </a:rPr>
              <a:t>() {</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r>
              <a:rPr lang="zh-CN" altLang="zh-CN" sz="1600" dirty="0" smtClean="0">
                <a:solidFill>
                  <a:srgbClr val="0033B3"/>
                </a:solidFill>
                <a:latin typeface="Consolas" panose="020B0609020204030204" pitchFamily="49" charset="0"/>
              </a:rPr>
              <a:t>return </a:t>
            </a:r>
            <a:r>
              <a:rPr lang="zh-CN" altLang="zh-CN" sz="1600" dirty="0" smtClean="0">
                <a:solidFill>
                  <a:srgbClr val="871094"/>
                </a:solidFill>
                <a:latin typeface="Consolas" panose="020B0609020204030204" pitchFamily="49" charset="0"/>
              </a:rPr>
              <a:t>data</a:t>
            </a:r>
            <a:r>
              <a:rPr lang="zh-CN" altLang="zh-CN" sz="1600" dirty="0" smtClean="0">
                <a:solidFill>
                  <a:srgbClr val="080808"/>
                </a:solidFill>
                <a:latin typeface="Consolas" panose="020B0609020204030204" pitchFamily="49" charset="0"/>
              </a:rPr>
              <a:t>;</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a:t>
            </a:r>
            <a:endParaRPr lang="zh-CN" altLang="zh-CN" sz="2400" dirty="0" smtClean="0">
              <a:solidFill>
                <a:srgbClr val="000000"/>
              </a:solidFill>
            </a:endParaRPr>
          </a:p>
        </p:txBody>
      </p:sp>
      <p:sp>
        <p:nvSpPr>
          <p:cNvPr id="3" name="矩形 2"/>
          <p:cNvSpPr/>
          <p:nvPr/>
        </p:nvSpPr>
        <p:spPr>
          <a:xfrm>
            <a:off x="609599" y="4991785"/>
            <a:ext cx="10958513" cy="369332"/>
          </a:xfrm>
          <a:prstGeom prst="rect">
            <a:avLst/>
          </a:prstGeom>
        </p:spPr>
        <p:txBody>
          <a:bodyPr wrap="square">
            <a:spAutoFit/>
          </a:bodyPr>
          <a:lstStyle/>
          <a:p>
            <a:r>
              <a:rPr lang="zh-CN" altLang="en-US" dirty="0" smtClean="0">
                <a:solidFill>
                  <a:srgbClr val="000000"/>
                </a:solidFill>
              </a:rPr>
              <a:t>可以扩展为层次类，形成不同类型的事件：</a:t>
            </a:r>
            <a:endParaRPr lang="zh-CN" altLang="en-US" dirty="0">
              <a:solidFill>
                <a:srgbClr val="000000"/>
              </a:solidFill>
            </a:endParaRPr>
          </a:p>
        </p:txBody>
      </p:sp>
    </p:spTree>
    <p:extLst>
      <p:ext uri="{BB962C8B-B14F-4D97-AF65-F5344CB8AC3E}">
        <p14:creationId xmlns:p14="http://schemas.microsoft.com/office/powerpoint/2010/main" val="2305940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en-US" altLang="zh-CN" dirty="0"/>
              <a:t>Observable/Observer model</a:t>
            </a:r>
            <a:endParaRPr lang="zh-CN" altLang="en-US"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26</a:t>
            </a:fld>
            <a:endParaRPr lang="en-US" altLang="zh-CN"/>
          </a:p>
        </p:txBody>
      </p:sp>
      <p:sp>
        <p:nvSpPr>
          <p:cNvPr id="5" name="Rectangle 1"/>
          <p:cNvSpPr>
            <a:spLocks noChangeArrowheads="1"/>
          </p:cNvSpPr>
          <p:nvPr/>
        </p:nvSpPr>
        <p:spPr bwMode="auto">
          <a:xfrm>
            <a:off x="609600" y="1628776"/>
            <a:ext cx="10958513" cy="4616450"/>
          </a:xfrm>
          <a:prstGeom prst="rect">
            <a:avLst/>
          </a:prstGeom>
          <a:solidFill>
            <a:srgbClr val="FFFFFF"/>
          </a:solidFill>
          <a:ln w="9525">
            <a:solidFill>
              <a:srgbClr val="0000FF"/>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eaLnBrk="0" fontAlgn="base" hangingPunct="0">
              <a:spcBef>
                <a:spcPct val="0"/>
              </a:spcBef>
              <a:spcAft>
                <a:spcPct val="0"/>
              </a:spcAft>
            </a:pPr>
            <a:r>
              <a:rPr lang="zh-CN" altLang="zh-CN" sz="1600" i="1" dirty="0" smtClean="0">
                <a:solidFill>
                  <a:srgbClr val="008000"/>
                </a:solidFill>
                <a:latin typeface="微软雅黑" panose="020B0503020204020204" pitchFamily="34" charset="-122"/>
                <a:ea typeface="微软雅黑" panose="020B0503020204020204" pitchFamily="34" charset="-122"/>
              </a:rPr>
              <a:t>// 事件发布者（Publisher）</a:t>
            </a:r>
            <a:r>
              <a:rPr lang="zh-CN" altLang="zh-CN" sz="1600" i="1" dirty="0" smtClean="0">
                <a:solidFill>
                  <a:srgbClr val="8C8C8C"/>
                </a:solidFill>
                <a:latin typeface="宋体" panose="02010600030101010101" pitchFamily="2" charset="-122"/>
              </a:rPr>
              <a:t/>
            </a:r>
            <a:br>
              <a:rPr lang="zh-CN" altLang="zh-CN" sz="1600" i="1" dirty="0" smtClean="0">
                <a:solidFill>
                  <a:srgbClr val="8C8C8C"/>
                </a:solidFill>
                <a:latin typeface="宋体" panose="02010600030101010101" pitchFamily="2" charset="-122"/>
              </a:rPr>
            </a:br>
            <a:r>
              <a:rPr lang="zh-CN" altLang="zh-CN" sz="1600" dirty="0" smtClean="0">
                <a:solidFill>
                  <a:srgbClr val="0033B3"/>
                </a:solidFill>
                <a:latin typeface="Consolas" panose="020B0609020204030204" pitchFamily="49" charset="0"/>
              </a:rPr>
              <a:t>public class </a:t>
            </a:r>
            <a:r>
              <a:rPr lang="zh-CN" altLang="zh-CN" sz="1600" dirty="0" smtClean="0">
                <a:solidFill>
                  <a:srgbClr val="000000"/>
                </a:solidFill>
                <a:latin typeface="Consolas" panose="020B0609020204030204" pitchFamily="49" charset="0"/>
              </a:rPr>
              <a:t>EventPublisher </a:t>
            </a:r>
            <a:r>
              <a:rPr lang="zh-CN" altLang="zh-CN" sz="1600" dirty="0" smtClean="0">
                <a:solidFill>
                  <a:srgbClr val="080808"/>
                </a:solidFill>
                <a:latin typeface="Consolas" panose="020B0609020204030204" pitchFamily="49" charset="0"/>
              </a:rPr>
              <a:t>{</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r>
              <a:rPr lang="zh-CN" altLang="zh-CN" sz="1600" dirty="0" smtClean="0">
                <a:solidFill>
                  <a:srgbClr val="0033B3"/>
                </a:solidFill>
                <a:latin typeface="Consolas" panose="020B0609020204030204" pitchFamily="49" charset="0"/>
              </a:rPr>
              <a:t>private </a:t>
            </a:r>
            <a:r>
              <a:rPr lang="zh-CN" altLang="zh-CN" sz="1600" dirty="0" smtClean="0">
                <a:solidFill>
                  <a:srgbClr val="000000"/>
                </a:solidFill>
                <a:latin typeface="Consolas" panose="020B0609020204030204" pitchFamily="49" charset="0"/>
              </a:rPr>
              <a:t>List</a:t>
            </a:r>
            <a:r>
              <a:rPr lang="zh-CN" altLang="zh-CN" sz="1600" dirty="0" smtClean="0">
                <a:solidFill>
                  <a:srgbClr val="080808"/>
                </a:solidFill>
                <a:latin typeface="Consolas" panose="020B0609020204030204" pitchFamily="49" charset="0"/>
              </a:rPr>
              <a:t>&lt;</a:t>
            </a:r>
            <a:r>
              <a:rPr lang="zh-CN" altLang="zh-CN" sz="1600" dirty="0" smtClean="0">
                <a:solidFill>
                  <a:srgbClr val="000000"/>
                </a:solidFill>
                <a:latin typeface="Consolas" panose="020B0609020204030204" pitchFamily="49" charset="0"/>
              </a:rPr>
              <a:t>EventListener</a:t>
            </a:r>
            <a:r>
              <a:rPr lang="zh-CN" altLang="zh-CN" sz="1600" dirty="0" smtClean="0">
                <a:solidFill>
                  <a:srgbClr val="080808"/>
                </a:solidFill>
                <a:latin typeface="Consolas" panose="020B0609020204030204" pitchFamily="49" charset="0"/>
              </a:rPr>
              <a:t>&gt; </a:t>
            </a:r>
            <a:r>
              <a:rPr lang="zh-CN" altLang="zh-CN" sz="1600" dirty="0" smtClean="0">
                <a:solidFill>
                  <a:srgbClr val="871094"/>
                </a:solidFill>
                <a:latin typeface="Consolas" panose="020B0609020204030204" pitchFamily="49" charset="0"/>
              </a:rPr>
              <a:t>listeners </a:t>
            </a:r>
            <a:r>
              <a:rPr lang="zh-CN" altLang="zh-CN" sz="1600" dirty="0" smtClean="0">
                <a:solidFill>
                  <a:srgbClr val="080808"/>
                </a:solidFill>
                <a:latin typeface="Consolas" panose="020B0609020204030204" pitchFamily="49" charset="0"/>
              </a:rPr>
              <a:t>= </a:t>
            </a:r>
            <a:r>
              <a:rPr lang="zh-CN" altLang="zh-CN" sz="1600" dirty="0" smtClean="0">
                <a:solidFill>
                  <a:srgbClr val="0033B3"/>
                </a:solidFill>
                <a:latin typeface="Consolas" panose="020B0609020204030204" pitchFamily="49" charset="0"/>
              </a:rPr>
              <a:t>new </a:t>
            </a:r>
            <a:r>
              <a:rPr lang="zh-CN" altLang="zh-CN" sz="1600" dirty="0" smtClean="0">
                <a:solidFill>
                  <a:srgbClr val="080808"/>
                </a:solidFill>
                <a:latin typeface="Consolas" panose="020B0609020204030204" pitchFamily="49" charset="0"/>
              </a:rPr>
              <a:t>ArrayList&lt;&gt;();</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r>
              <a:rPr lang="zh-CN" altLang="zh-CN" sz="1600" dirty="0" smtClean="0">
                <a:solidFill>
                  <a:srgbClr val="0033B3"/>
                </a:solidFill>
                <a:latin typeface="Consolas" panose="020B0609020204030204" pitchFamily="49" charset="0"/>
              </a:rPr>
              <a:t>public void </a:t>
            </a:r>
            <a:r>
              <a:rPr lang="zh-CN" altLang="zh-CN" sz="1600" dirty="0" smtClean="0">
                <a:solidFill>
                  <a:srgbClr val="00627A"/>
                </a:solidFill>
                <a:latin typeface="Consolas" panose="020B0609020204030204" pitchFamily="49" charset="0"/>
              </a:rPr>
              <a:t>addEventListener</a:t>
            </a:r>
            <a:r>
              <a:rPr lang="zh-CN" altLang="zh-CN" sz="1600" dirty="0" smtClean="0">
                <a:solidFill>
                  <a:srgbClr val="080808"/>
                </a:solidFill>
                <a:latin typeface="Consolas" panose="020B0609020204030204" pitchFamily="49" charset="0"/>
              </a:rPr>
              <a:t>(</a:t>
            </a:r>
            <a:r>
              <a:rPr lang="zh-CN" altLang="zh-CN" sz="1600" dirty="0" smtClean="0">
                <a:solidFill>
                  <a:srgbClr val="000000"/>
                </a:solidFill>
                <a:latin typeface="Consolas" panose="020B0609020204030204" pitchFamily="49" charset="0"/>
              </a:rPr>
              <a:t>EventListener </a:t>
            </a:r>
            <a:r>
              <a:rPr lang="zh-CN" altLang="zh-CN" sz="1600" dirty="0" smtClean="0">
                <a:solidFill>
                  <a:srgbClr val="080808"/>
                </a:solidFill>
                <a:latin typeface="Consolas" panose="020B0609020204030204" pitchFamily="49" charset="0"/>
              </a:rPr>
              <a:t>listener) {</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r>
              <a:rPr lang="zh-CN" altLang="zh-CN" sz="1600" dirty="0" smtClean="0">
                <a:solidFill>
                  <a:srgbClr val="871094"/>
                </a:solidFill>
                <a:latin typeface="Consolas" panose="020B0609020204030204" pitchFamily="49" charset="0"/>
              </a:rPr>
              <a:t>listeners</a:t>
            </a:r>
            <a:r>
              <a:rPr lang="zh-CN" altLang="zh-CN" sz="1600" dirty="0" smtClean="0">
                <a:solidFill>
                  <a:srgbClr val="080808"/>
                </a:solidFill>
                <a:latin typeface="Consolas" panose="020B0609020204030204" pitchFamily="49" charset="0"/>
              </a:rPr>
              <a:t>.add(listener);</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r>
              <a:rPr lang="zh-CN" altLang="zh-CN" sz="1600" dirty="0" smtClean="0">
                <a:solidFill>
                  <a:srgbClr val="0033B3"/>
                </a:solidFill>
                <a:latin typeface="Consolas" panose="020B0609020204030204" pitchFamily="49" charset="0"/>
              </a:rPr>
              <a:t>public void </a:t>
            </a:r>
            <a:r>
              <a:rPr lang="zh-CN" altLang="zh-CN" sz="1600" dirty="0" smtClean="0">
                <a:solidFill>
                  <a:srgbClr val="00627A"/>
                </a:solidFill>
                <a:latin typeface="Consolas" panose="020B0609020204030204" pitchFamily="49" charset="0"/>
              </a:rPr>
              <a:t>removeEventListener</a:t>
            </a:r>
            <a:r>
              <a:rPr lang="zh-CN" altLang="zh-CN" sz="1600" dirty="0" smtClean="0">
                <a:solidFill>
                  <a:srgbClr val="080808"/>
                </a:solidFill>
                <a:latin typeface="Consolas" panose="020B0609020204030204" pitchFamily="49" charset="0"/>
              </a:rPr>
              <a:t>(</a:t>
            </a:r>
            <a:r>
              <a:rPr lang="zh-CN" altLang="zh-CN" sz="1600" dirty="0" smtClean="0">
                <a:solidFill>
                  <a:srgbClr val="000000"/>
                </a:solidFill>
                <a:latin typeface="Consolas" panose="020B0609020204030204" pitchFamily="49" charset="0"/>
              </a:rPr>
              <a:t>EventListener </a:t>
            </a:r>
            <a:r>
              <a:rPr lang="zh-CN" altLang="zh-CN" sz="1600" dirty="0" smtClean="0">
                <a:solidFill>
                  <a:srgbClr val="080808"/>
                </a:solidFill>
                <a:latin typeface="Consolas" panose="020B0609020204030204" pitchFamily="49" charset="0"/>
              </a:rPr>
              <a:t>listener) {</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r>
              <a:rPr lang="zh-CN" altLang="zh-CN" sz="1600" dirty="0" smtClean="0">
                <a:solidFill>
                  <a:srgbClr val="871094"/>
                </a:solidFill>
                <a:latin typeface="Consolas" panose="020B0609020204030204" pitchFamily="49" charset="0"/>
              </a:rPr>
              <a:t>listeners</a:t>
            </a:r>
            <a:r>
              <a:rPr lang="zh-CN" altLang="zh-CN" sz="1600" dirty="0" smtClean="0">
                <a:solidFill>
                  <a:srgbClr val="080808"/>
                </a:solidFill>
                <a:latin typeface="Consolas" panose="020B0609020204030204" pitchFamily="49" charset="0"/>
              </a:rPr>
              <a:t>.remove(listener);</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r>
              <a:rPr lang="zh-CN" altLang="zh-CN" sz="1600" dirty="0" smtClean="0">
                <a:solidFill>
                  <a:srgbClr val="0033B3"/>
                </a:solidFill>
                <a:latin typeface="Consolas" panose="020B0609020204030204" pitchFamily="49" charset="0"/>
              </a:rPr>
              <a:t>public void </a:t>
            </a:r>
            <a:r>
              <a:rPr lang="zh-CN" altLang="zh-CN" sz="1600" dirty="0" smtClean="0">
                <a:solidFill>
                  <a:srgbClr val="00627A"/>
                </a:solidFill>
                <a:latin typeface="Consolas" panose="020B0609020204030204" pitchFamily="49" charset="0"/>
              </a:rPr>
              <a:t>publishEvent</a:t>
            </a:r>
            <a:r>
              <a:rPr lang="zh-CN" altLang="zh-CN" sz="1600" dirty="0" smtClean="0">
                <a:solidFill>
                  <a:srgbClr val="080808"/>
                </a:solidFill>
                <a:latin typeface="Consolas" panose="020B0609020204030204" pitchFamily="49" charset="0"/>
              </a:rPr>
              <a:t>(</a:t>
            </a:r>
            <a:r>
              <a:rPr lang="zh-CN" altLang="zh-CN" sz="1600" dirty="0" smtClean="0">
                <a:solidFill>
                  <a:srgbClr val="000000"/>
                </a:solidFill>
                <a:latin typeface="Consolas" panose="020B0609020204030204" pitchFamily="49" charset="0"/>
              </a:rPr>
              <a:t>Event </a:t>
            </a:r>
            <a:r>
              <a:rPr lang="zh-CN" altLang="zh-CN" sz="1600" dirty="0" smtClean="0">
                <a:solidFill>
                  <a:srgbClr val="080808"/>
                </a:solidFill>
                <a:latin typeface="Consolas" panose="020B0609020204030204" pitchFamily="49" charset="0"/>
              </a:rPr>
              <a:t>event) {</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r>
              <a:rPr lang="zh-CN" altLang="zh-CN" sz="1600" dirty="0" smtClean="0">
                <a:solidFill>
                  <a:srgbClr val="0033B3"/>
                </a:solidFill>
                <a:latin typeface="Consolas" panose="020B0609020204030204" pitchFamily="49" charset="0"/>
              </a:rPr>
              <a:t>for </a:t>
            </a:r>
            <a:r>
              <a:rPr lang="zh-CN" altLang="zh-CN" sz="1600" dirty="0" smtClean="0">
                <a:solidFill>
                  <a:srgbClr val="080808"/>
                </a:solidFill>
                <a:latin typeface="Consolas" panose="020B0609020204030204" pitchFamily="49" charset="0"/>
              </a:rPr>
              <a:t>(</a:t>
            </a:r>
            <a:r>
              <a:rPr lang="zh-CN" altLang="zh-CN" sz="1600" dirty="0" smtClean="0">
                <a:solidFill>
                  <a:srgbClr val="000000"/>
                </a:solidFill>
                <a:latin typeface="Consolas" panose="020B0609020204030204" pitchFamily="49" charset="0"/>
              </a:rPr>
              <a:t>EventListener listener </a:t>
            </a:r>
            <a:r>
              <a:rPr lang="zh-CN" altLang="zh-CN" sz="1600" dirty="0" smtClean="0">
                <a:solidFill>
                  <a:srgbClr val="080808"/>
                </a:solidFill>
                <a:latin typeface="Consolas" panose="020B0609020204030204" pitchFamily="49" charset="0"/>
              </a:rPr>
              <a:t>: </a:t>
            </a:r>
            <a:r>
              <a:rPr lang="zh-CN" altLang="zh-CN" sz="1600" dirty="0" smtClean="0">
                <a:solidFill>
                  <a:srgbClr val="871094"/>
                </a:solidFill>
                <a:latin typeface="Consolas" panose="020B0609020204030204" pitchFamily="49" charset="0"/>
              </a:rPr>
              <a:t>listeners</a:t>
            </a:r>
            <a:r>
              <a:rPr lang="zh-CN" altLang="zh-CN" sz="1600" dirty="0" smtClean="0">
                <a:solidFill>
                  <a:srgbClr val="080808"/>
                </a:solidFill>
                <a:latin typeface="Consolas" panose="020B0609020204030204" pitchFamily="49" charset="0"/>
              </a:rPr>
              <a:t>) {</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r>
              <a:rPr lang="zh-CN" altLang="zh-CN" sz="1600" dirty="0" smtClean="0">
                <a:solidFill>
                  <a:srgbClr val="000000"/>
                </a:solidFill>
                <a:latin typeface="Consolas" panose="020B0609020204030204" pitchFamily="49" charset="0"/>
              </a:rPr>
              <a:t>listener</a:t>
            </a:r>
            <a:r>
              <a:rPr lang="zh-CN" altLang="zh-CN" sz="1600" dirty="0" smtClean="0">
                <a:solidFill>
                  <a:srgbClr val="080808"/>
                </a:solidFill>
                <a:latin typeface="Consolas" panose="020B0609020204030204" pitchFamily="49" charset="0"/>
              </a:rPr>
              <a:t>.handleEvent(event);</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a:t>
            </a:r>
            <a:endParaRPr lang="zh-CN" altLang="zh-CN" sz="2400" dirty="0" smtClean="0">
              <a:solidFill>
                <a:srgbClr val="000000"/>
              </a:solidFill>
            </a:endParaRPr>
          </a:p>
        </p:txBody>
      </p:sp>
      <p:sp>
        <p:nvSpPr>
          <p:cNvPr id="3" name="矩形 2"/>
          <p:cNvSpPr/>
          <p:nvPr/>
        </p:nvSpPr>
        <p:spPr bwMode="auto">
          <a:xfrm>
            <a:off x="623888" y="4659086"/>
            <a:ext cx="10958512" cy="1059543"/>
          </a:xfrm>
          <a:prstGeom prst="rect">
            <a:avLst/>
          </a:prstGeom>
          <a:noFill/>
          <a:ln w="15875">
            <a:solidFill>
              <a:srgbClr val="0000FF"/>
            </a:solidFill>
            <a:prstDash val="solid"/>
            <a:miter lim="800000"/>
            <a:headEnd/>
            <a:tailEnd/>
          </a:ln>
          <a:effectLst/>
          <a:extLst/>
        </p:spPr>
        <p:txBody>
          <a:bodyPr vert="horz" wrap="square" lIns="91440" tIns="45720" rIns="91440" bIns="45720" numCol="1" rtlCol="0" anchor="ctr" anchorCtr="0" compatLnSpc="1">
            <a:prstTxWarp prst="textNoShape">
              <a:avLst/>
            </a:prstTxWarp>
            <a:noAutofit/>
          </a:bodyPr>
          <a:lstStyle/>
          <a:p>
            <a:pPr eaLnBrk="0" fontAlgn="base" hangingPunct="0">
              <a:spcBef>
                <a:spcPct val="0"/>
              </a:spcBef>
              <a:spcAft>
                <a:spcPct val="0"/>
              </a:spcAft>
            </a:pPr>
            <a:endParaRPr lang="zh-CN" altLang="en-US" smtClean="0">
              <a:solidFill>
                <a:srgbClr val="080808"/>
              </a:solidFill>
              <a:latin typeface="Consolas" panose="020B0609020204030204" pitchFamily="49" charset="0"/>
            </a:endParaRPr>
          </a:p>
        </p:txBody>
      </p:sp>
      <p:sp>
        <p:nvSpPr>
          <p:cNvPr id="6" name="文本框 5"/>
          <p:cNvSpPr txBox="1"/>
          <p:nvPr/>
        </p:nvSpPr>
        <p:spPr>
          <a:xfrm>
            <a:off x="9286875" y="4991100"/>
            <a:ext cx="1933575" cy="369332"/>
          </a:xfrm>
          <a:prstGeom prst="rect">
            <a:avLst/>
          </a:prstGeom>
          <a:noFill/>
        </p:spPr>
        <p:txBody>
          <a:bodyPr wrap="squar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广播机制</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616745" y="2648298"/>
            <a:ext cx="10958512" cy="953974"/>
          </a:xfrm>
          <a:prstGeom prst="rect">
            <a:avLst/>
          </a:prstGeom>
          <a:noFill/>
          <a:ln w="15875">
            <a:solidFill>
              <a:srgbClr val="0000FF"/>
            </a:solidFill>
            <a:prstDash val="solid"/>
            <a:miter lim="800000"/>
            <a:headEnd/>
            <a:tailEnd/>
          </a:ln>
          <a:effectLst/>
          <a:extLst/>
        </p:spPr>
        <p:txBody>
          <a:bodyPr vert="horz" wrap="square" lIns="91440" tIns="45720" rIns="91440" bIns="45720" numCol="1" rtlCol="0" anchor="ctr" anchorCtr="0" compatLnSpc="1">
            <a:prstTxWarp prst="textNoShape">
              <a:avLst/>
            </a:prstTxWarp>
            <a:noAutofit/>
          </a:bodyPr>
          <a:lstStyle/>
          <a:p>
            <a:pPr eaLnBrk="0" fontAlgn="base" hangingPunct="0">
              <a:spcBef>
                <a:spcPct val="0"/>
              </a:spcBef>
              <a:spcAft>
                <a:spcPct val="0"/>
              </a:spcAft>
            </a:pPr>
            <a:endParaRPr lang="zh-CN" altLang="en-US" smtClean="0">
              <a:solidFill>
                <a:srgbClr val="080808"/>
              </a:solidFill>
              <a:latin typeface="Consolas" panose="020B0609020204030204" pitchFamily="49" charset="0"/>
            </a:endParaRPr>
          </a:p>
        </p:txBody>
      </p:sp>
      <p:sp>
        <p:nvSpPr>
          <p:cNvPr id="11" name="文本框 10"/>
          <p:cNvSpPr txBox="1"/>
          <p:nvPr/>
        </p:nvSpPr>
        <p:spPr>
          <a:xfrm>
            <a:off x="9279732" y="2874743"/>
            <a:ext cx="1933575" cy="369332"/>
          </a:xfrm>
          <a:prstGeom prst="rect">
            <a:avLst/>
          </a:prstGeom>
          <a:noFill/>
        </p:spPr>
        <p:txBody>
          <a:bodyPr wrap="squar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注册机制</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6967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en-US" altLang="zh-CN" dirty="0"/>
              <a:t>Observable/Observer model</a:t>
            </a:r>
            <a:endParaRPr lang="zh-CN" altLang="en-US"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27</a:t>
            </a:fld>
            <a:endParaRPr lang="en-US" altLang="zh-CN"/>
          </a:p>
        </p:txBody>
      </p:sp>
      <p:sp>
        <p:nvSpPr>
          <p:cNvPr id="5" name="Rectangle 1"/>
          <p:cNvSpPr>
            <a:spLocks noChangeArrowheads="1"/>
          </p:cNvSpPr>
          <p:nvPr/>
        </p:nvSpPr>
        <p:spPr bwMode="auto">
          <a:xfrm>
            <a:off x="609600" y="1628775"/>
            <a:ext cx="10958513" cy="1571625"/>
          </a:xfrm>
          <a:prstGeom prst="rect">
            <a:avLst/>
          </a:prstGeom>
          <a:solidFill>
            <a:srgbClr val="FFFFFF"/>
          </a:solidFill>
          <a:ln w="9525">
            <a:solidFill>
              <a:srgbClr val="0000FF"/>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eaLnBrk="0" fontAlgn="base" hangingPunct="0">
              <a:spcBef>
                <a:spcPct val="0"/>
              </a:spcBef>
              <a:spcAft>
                <a:spcPct val="0"/>
              </a:spcAft>
            </a:pPr>
            <a:r>
              <a:rPr lang="zh-CN" altLang="zh-CN" sz="1600" b="1" i="1" dirty="0" smtClean="0">
                <a:solidFill>
                  <a:srgbClr val="008000"/>
                </a:solidFill>
                <a:latin typeface="Consolas" panose="020B0609020204030204" pitchFamily="49" charset="0"/>
              </a:rPr>
              <a:t>// </a:t>
            </a:r>
            <a:r>
              <a:rPr lang="zh-CN" altLang="zh-CN" sz="1600" b="1" i="1" dirty="0" smtClean="0">
                <a:solidFill>
                  <a:srgbClr val="008000"/>
                </a:solidFill>
                <a:latin typeface="宋体" panose="02010600030101010101" pitchFamily="2" charset="-122"/>
              </a:rPr>
              <a:t>事件订阅者（</a:t>
            </a:r>
            <a:r>
              <a:rPr lang="zh-CN" altLang="zh-CN" sz="1600" b="1" i="1" dirty="0" smtClean="0">
                <a:solidFill>
                  <a:srgbClr val="008000"/>
                </a:solidFill>
                <a:latin typeface="Consolas" panose="020B0609020204030204" pitchFamily="49" charset="0"/>
              </a:rPr>
              <a:t>Subscriber</a:t>
            </a:r>
            <a:r>
              <a:rPr lang="zh-CN" altLang="zh-CN" sz="1600" b="1" i="1" dirty="0" smtClean="0">
                <a:solidFill>
                  <a:srgbClr val="008000"/>
                </a:solidFill>
                <a:latin typeface="宋体" panose="02010600030101010101" pitchFamily="2" charset="-122"/>
              </a:rPr>
              <a:t>）</a:t>
            </a:r>
            <a:r>
              <a:rPr lang="zh-CN" altLang="zh-CN" sz="1600" i="1" dirty="0" smtClean="0">
                <a:solidFill>
                  <a:srgbClr val="8C8C8C"/>
                </a:solidFill>
                <a:latin typeface="宋体" panose="02010600030101010101" pitchFamily="2" charset="-122"/>
              </a:rPr>
              <a:t/>
            </a:r>
            <a:br>
              <a:rPr lang="zh-CN" altLang="zh-CN" sz="1600" i="1" dirty="0" smtClean="0">
                <a:solidFill>
                  <a:srgbClr val="8C8C8C"/>
                </a:solidFill>
                <a:latin typeface="宋体" panose="02010600030101010101" pitchFamily="2" charset="-122"/>
              </a:rPr>
            </a:br>
            <a:r>
              <a:rPr lang="zh-CN" altLang="zh-CN" sz="1600" dirty="0" smtClean="0">
                <a:solidFill>
                  <a:srgbClr val="0033B3"/>
                </a:solidFill>
                <a:latin typeface="Consolas" panose="020B0609020204030204" pitchFamily="49" charset="0"/>
              </a:rPr>
              <a:t>public interface </a:t>
            </a:r>
            <a:r>
              <a:rPr lang="zh-CN" altLang="zh-CN" sz="1600" dirty="0" smtClean="0">
                <a:solidFill>
                  <a:srgbClr val="000000"/>
                </a:solidFill>
                <a:latin typeface="Consolas" panose="020B0609020204030204" pitchFamily="49" charset="0"/>
              </a:rPr>
              <a:t>EventListener </a:t>
            </a:r>
            <a:r>
              <a:rPr lang="zh-CN" altLang="zh-CN" sz="1600" dirty="0" smtClean="0">
                <a:solidFill>
                  <a:srgbClr val="080808"/>
                </a:solidFill>
                <a:latin typeface="Consolas" panose="020B0609020204030204" pitchFamily="49" charset="0"/>
              </a:rPr>
              <a:t>{</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r>
              <a:rPr lang="zh-CN" altLang="zh-CN" sz="1600" dirty="0" smtClean="0">
                <a:solidFill>
                  <a:srgbClr val="0033B3"/>
                </a:solidFill>
                <a:latin typeface="Consolas" panose="020B0609020204030204" pitchFamily="49" charset="0"/>
              </a:rPr>
              <a:t>void </a:t>
            </a:r>
            <a:r>
              <a:rPr lang="zh-CN" altLang="zh-CN" sz="1600" dirty="0" smtClean="0">
                <a:solidFill>
                  <a:srgbClr val="00627A"/>
                </a:solidFill>
                <a:latin typeface="Consolas" panose="020B0609020204030204" pitchFamily="49" charset="0"/>
              </a:rPr>
              <a:t>handleEvent</a:t>
            </a:r>
            <a:r>
              <a:rPr lang="zh-CN" altLang="zh-CN" sz="1600" dirty="0" smtClean="0">
                <a:solidFill>
                  <a:srgbClr val="080808"/>
                </a:solidFill>
                <a:latin typeface="Consolas" panose="020B0609020204030204" pitchFamily="49" charset="0"/>
              </a:rPr>
              <a:t>(</a:t>
            </a:r>
            <a:r>
              <a:rPr lang="zh-CN" altLang="zh-CN" sz="1600" dirty="0" smtClean="0">
                <a:solidFill>
                  <a:srgbClr val="000000"/>
                </a:solidFill>
                <a:latin typeface="Consolas" panose="020B0609020204030204" pitchFamily="49" charset="0"/>
              </a:rPr>
              <a:t>Event </a:t>
            </a:r>
            <a:r>
              <a:rPr lang="zh-CN" altLang="zh-CN" sz="1600" dirty="0" smtClean="0">
                <a:solidFill>
                  <a:srgbClr val="080808"/>
                </a:solidFill>
                <a:latin typeface="Consolas" panose="020B0609020204030204" pitchFamily="49" charset="0"/>
              </a:rPr>
              <a:t>event);</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a:t>
            </a:r>
            <a:endParaRPr lang="zh-CN" altLang="zh-CN" sz="2400" dirty="0" smtClean="0">
              <a:solidFill>
                <a:srgbClr val="000000"/>
              </a:solidFill>
            </a:endParaRPr>
          </a:p>
        </p:txBody>
      </p:sp>
      <p:sp>
        <p:nvSpPr>
          <p:cNvPr id="6" name="Rectangle 2"/>
          <p:cNvSpPr>
            <a:spLocks noChangeArrowheads="1"/>
          </p:cNvSpPr>
          <p:nvPr/>
        </p:nvSpPr>
        <p:spPr bwMode="auto">
          <a:xfrm>
            <a:off x="623888" y="3411537"/>
            <a:ext cx="10944225" cy="2833688"/>
          </a:xfrm>
          <a:prstGeom prst="rect">
            <a:avLst/>
          </a:prstGeom>
          <a:solidFill>
            <a:srgbClr val="FFFFFF"/>
          </a:solidFill>
          <a:ln w="9525">
            <a:solidFill>
              <a:srgbClr val="0000FF"/>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eaLnBrk="0" fontAlgn="base" hangingPunct="0">
              <a:spcBef>
                <a:spcPct val="0"/>
              </a:spcBef>
              <a:spcAft>
                <a:spcPct val="0"/>
              </a:spcAft>
            </a:pPr>
            <a:r>
              <a:rPr lang="zh-CN" altLang="zh-CN" sz="1600" b="1" i="1" dirty="0" smtClean="0">
                <a:solidFill>
                  <a:srgbClr val="008000"/>
                </a:solidFill>
                <a:latin typeface="Consolas" panose="020B0609020204030204" pitchFamily="49" charset="0"/>
              </a:rPr>
              <a:t>// </a:t>
            </a:r>
            <a:r>
              <a:rPr lang="zh-CN" altLang="zh-CN" sz="1600" b="1" i="1" dirty="0" smtClean="0">
                <a:solidFill>
                  <a:srgbClr val="008000"/>
                </a:solidFill>
                <a:latin typeface="宋体" panose="02010600030101010101" pitchFamily="2" charset="-122"/>
              </a:rPr>
              <a:t>事件处理器（</a:t>
            </a:r>
            <a:r>
              <a:rPr lang="zh-CN" altLang="zh-CN" sz="1600" b="1" i="1" dirty="0" smtClean="0">
                <a:solidFill>
                  <a:srgbClr val="008000"/>
                </a:solidFill>
                <a:latin typeface="Consolas" panose="020B0609020204030204" pitchFamily="49" charset="0"/>
              </a:rPr>
              <a:t>Event Handler</a:t>
            </a:r>
            <a:r>
              <a:rPr lang="zh-CN" altLang="zh-CN" sz="1600" b="1" i="1" dirty="0" smtClean="0">
                <a:solidFill>
                  <a:srgbClr val="008000"/>
                </a:solidFill>
                <a:latin typeface="宋体" panose="02010600030101010101" pitchFamily="2" charset="-122"/>
              </a:rPr>
              <a:t>）</a:t>
            </a:r>
            <a:r>
              <a:rPr lang="zh-CN" altLang="zh-CN" sz="1600" i="1" dirty="0" smtClean="0">
                <a:solidFill>
                  <a:srgbClr val="8C8C8C"/>
                </a:solidFill>
                <a:latin typeface="宋体" panose="02010600030101010101" pitchFamily="2" charset="-122"/>
              </a:rPr>
              <a:t/>
            </a:r>
            <a:br>
              <a:rPr lang="zh-CN" altLang="zh-CN" sz="1600" i="1" dirty="0" smtClean="0">
                <a:solidFill>
                  <a:srgbClr val="8C8C8C"/>
                </a:solidFill>
                <a:latin typeface="宋体" panose="02010600030101010101" pitchFamily="2" charset="-122"/>
              </a:rPr>
            </a:br>
            <a:r>
              <a:rPr lang="zh-CN" altLang="zh-CN" sz="1600" dirty="0" smtClean="0">
                <a:solidFill>
                  <a:srgbClr val="0033B3"/>
                </a:solidFill>
                <a:latin typeface="Consolas" panose="020B0609020204030204" pitchFamily="49" charset="0"/>
              </a:rPr>
              <a:t>public class </a:t>
            </a:r>
            <a:r>
              <a:rPr lang="zh-CN" altLang="zh-CN" sz="1600" dirty="0" smtClean="0">
                <a:solidFill>
                  <a:srgbClr val="000000"/>
                </a:solidFill>
                <a:latin typeface="Consolas" panose="020B0609020204030204" pitchFamily="49" charset="0"/>
              </a:rPr>
              <a:t>EventHandler </a:t>
            </a:r>
            <a:r>
              <a:rPr lang="zh-CN" altLang="zh-CN" sz="1600" dirty="0" smtClean="0">
                <a:solidFill>
                  <a:srgbClr val="0033B3"/>
                </a:solidFill>
                <a:latin typeface="Consolas" panose="020B0609020204030204" pitchFamily="49" charset="0"/>
              </a:rPr>
              <a:t>implements </a:t>
            </a:r>
            <a:r>
              <a:rPr lang="zh-CN" altLang="zh-CN" sz="1600" dirty="0" smtClean="0">
                <a:solidFill>
                  <a:srgbClr val="000000"/>
                </a:solidFill>
                <a:latin typeface="Consolas" panose="020B0609020204030204" pitchFamily="49" charset="0"/>
              </a:rPr>
              <a:t>EventListener </a:t>
            </a:r>
            <a:r>
              <a:rPr lang="zh-CN" altLang="zh-CN" sz="1600" dirty="0" smtClean="0">
                <a:solidFill>
                  <a:srgbClr val="080808"/>
                </a:solidFill>
                <a:latin typeface="Consolas" panose="020B0609020204030204" pitchFamily="49" charset="0"/>
              </a:rPr>
              <a:t>{</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r>
              <a:rPr lang="zh-CN" altLang="zh-CN" sz="1600" dirty="0" smtClean="0">
                <a:solidFill>
                  <a:srgbClr val="9E880D"/>
                </a:solidFill>
                <a:latin typeface="Consolas" panose="020B0609020204030204" pitchFamily="49" charset="0"/>
              </a:rPr>
              <a:t>@Override</a:t>
            </a:r>
            <a:br>
              <a:rPr lang="zh-CN" altLang="zh-CN" sz="1600" dirty="0" smtClean="0">
                <a:solidFill>
                  <a:srgbClr val="9E880D"/>
                </a:solidFill>
                <a:latin typeface="Consolas" panose="020B0609020204030204" pitchFamily="49" charset="0"/>
              </a:rPr>
            </a:br>
            <a:r>
              <a:rPr lang="zh-CN" altLang="zh-CN" sz="1600" dirty="0" smtClean="0">
                <a:solidFill>
                  <a:srgbClr val="9E880D"/>
                </a:solidFill>
                <a:latin typeface="Consolas" panose="020B0609020204030204" pitchFamily="49" charset="0"/>
              </a:rPr>
              <a:t>    </a:t>
            </a:r>
            <a:r>
              <a:rPr lang="zh-CN" altLang="zh-CN" sz="1600" dirty="0" smtClean="0">
                <a:solidFill>
                  <a:srgbClr val="0033B3"/>
                </a:solidFill>
                <a:latin typeface="Consolas" panose="020B0609020204030204" pitchFamily="49" charset="0"/>
              </a:rPr>
              <a:t>public void </a:t>
            </a:r>
            <a:r>
              <a:rPr lang="zh-CN" altLang="zh-CN" sz="1600" dirty="0" smtClean="0">
                <a:solidFill>
                  <a:srgbClr val="00627A"/>
                </a:solidFill>
                <a:latin typeface="Consolas" panose="020B0609020204030204" pitchFamily="49" charset="0"/>
              </a:rPr>
              <a:t>handleEvent</a:t>
            </a:r>
            <a:r>
              <a:rPr lang="zh-CN" altLang="zh-CN" sz="1600" dirty="0" smtClean="0">
                <a:solidFill>
                  <a:srgbClr val="080808"/>
                </a:solidFill>
                <a:latin typeface="Consolas" panose="020B0609020204030204" pitchFamily="49" charset="0"/>
              </a:rPr>
              <a:t>(</a:t>
            </a:r>
            <a:r>
              <a:rPr lang="zh-CN" altLang="zh-CN" sz="1600" dirty="0" smtClean="0">
                <a:solidFill>
                  <a:srgbClr val="000000"/>
                </a:solidFill>
                <a:latin typeface="Consolas" panose="020B0609020204030204" pitchFamily="49" charset="0"/>
              </a:rPr>
              <a:t>Event </a:t>
            </a:r>
            <a:r>
              <a:rPr lang="zh-CN" altLang="zh-CN" sz="1600" dirty="0" smtClean="0">
                <a:solidFill>
                  <a:srgbClr val="080808"/>
                </a:solidFill>
                <a:latin typeface="Consolas" panose="020B0609020204030204" pitchFamily="49" charset="0"/>
              </a:rPr>
              <a:t>event) {</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r>
              <a:rPr lang="zh-CN" altLang="zh-CN" sz="1600" dirty="0" smtClean="0">
                <a:solidFill>
                  <a:srgbClr val="000000"/>
                </a:solidFill>
                <a:latin typeface="Consolas" panose="020B0609020204030204" pitchFamily="49" charset="0"/>
              </a:rPr>
              <a:t>String data </a:t>
            </a:r>
            <a:r>
              <a:rPr lang="zh-CN" altLang="zh-CN" sz="1600" dirty="0" smtClean="0">
                <a:solidFill>
                  <a:srgbClr val="080808"/>
                </a:solidFill>
                <a:latin typeface="Consolas" panose="020B0609020204030204" pitchFamily="49" charset="0"/>
              </a:rPr>
              <a:t>= event.getData();</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r>
              <a:rPr lang="zh-CN" altLang="zh-CN" sz="1600" dirty="0" smtClean="0">
                <a:solidFill>
                  <a:srgbClr val="000000"/>
                </a:solidFill>
                <a:latin typeface="Consolas" panose="020B0609020204030204" pitchFamily="49" charset="0"/>
              </a:rPr>
              <a:t>System</a:t>
            </a:r>
            <a:r>
              <a:rPr lang="zh-CN" altLang="zh-CN" sz="1600" dirty="0" smtClean="0">
                <a:solidFill>
                  <a:srgbClr val="080808"/>
                </a:solidFill>
                <a:latin typeface="Consolas" panose="020B0609020204030204" pitchFamily="49" charset="0"/>
              </a:rPr>
              <a:t>.</a:t>
            </a:r>
            <a:r>
              <a:rPr lang="zh-CN" altLang="zh-CN" sz="1600" i="1" dirty="0" smtClean="0">
                <a:solidFill>
                  <a:srgbClr val="871094"/>
                </a:solidFill>
                <a:latin typeface="Consolas" panose="020B0609020204030204" pitchFamily="49" charset="0"/>
              </a:rPr>
              <a:t>out</a:t>
            </a:r>
            <a:r>
              <a:rPr lang="zh-CN" altLang="zh-CN" sz="1600" dirty="0" smtClean="0">
                <a:solidFill>
                  <a:srgbClr val="080808"/>
                </a:solidFill>
                <a:latin typeface="Consolas" panose="020B0609020204030204" pitchFamily="49" charset="0"/>
              </a:rPr>
              <a:t>.println(</a:t>
            </a:r>
            <a:r>
              <a:rPr lang="zh-CN" altLang="zh-CN" sz="1600" dirty="0" smtClean="0">
                <a:solidFill>
                  <a:srgbClr val="067D17"/>
                </a:solidFill>
                <a:latin typeface="Consolas" panose="020B0609020204030204" pitchFamily="49" charset="0"/>
              </a:rPr>
              <a:t>"Event received: " </a:t>
            </a:r>
            <a:r>
              <a:rPr lang="zh-CN" altLang="zh-CN" sz="1600" dirty="0" smtClean="0">
                <a:solidFill>
                  <a:srgbClr val="080808"/>
                </a:solidFill>
                <a:latin typeface="Consolas" panose="020B0609020204030204" pitchFamily="49" charset="0"/>
              </a:rPr>
              <a:t>+ </a:t>
            </a:r>
            <a:r>
              <a:rPr lang="zh-CN" altLang="zh-CN" sz="1600" dirty="0" smtClean="0">
                <a:solidFill>
                  <a:srgbClr val="000000"/>
                </a:solidFill>
                <a:latin typeface="Consolas" panose="020B0609020204030204" pitchFamily="49" charset="0"/>
              </a:rPr>
              <a:t>data</a:t>
            </a:r>
            <a:r>
              <a:rPr lang="zh-CN" altLang="zh-CN" sz="1600" dirty="0" smtClean="0">
                <a:solidFill>
                  <a:srgbClr val="080808"/>
                </a:solidFill>
                <a:latin typeface="Consolas" panose="020B0609020204030204" pitchFamily="49" charset="0"/>
              </a:rPr>
              <a:t>);</a:t>
            </a:r>
            <a:br>
              <a:rPr lang="zh-CN" altLang="zh-CN" sz="1600" dirty="0" smtClean="0">
                <a:solidFill>
                  <a:srgbClr val="080808"/>
                </a:solidFill>
                <a:latin typeface="Consolas" panose="020B0609020204030204" pitchFamily="49" charset="0"/>
              </a:rPr>
            </a:br>
            <a:r>
              <a:rPr lang="zh-CN" altLang="zh-CN" sz="1600" b="1" dirty="0" smtClean="0">
                <a:solidFill>
                  <a:srgbClr val="080808"/>
                </a:solidFill>
                <a:latin typeface="Consolas" panose="020B0609020204030204" pitchFamily="49" charset="0"/>
              </a:rPr>
              <a:t>        </a:t>
            </a:r>
            <a:r>
              <a:rPr lang="zh-CN" altLang="zh-CN" sz="1600" b="1" i="1" dirty="0">
                <a:solidFill>
                  <a:srgbClr val="008000"/>
                </a:solidFill>
                <a:latin typeface="Consolas" panose="020B0609020204030204" pitchFamily="49" charset="0"/>
              </a:rPr>
              <a:t>// 进行事件处理逻辑</a:t>
            </a:r>
            <a:r>
              <a:rPr lang="zh-CN" altLang="zh-CN" sz="1600" b="1" i="1" dirty="0" smtClean="0">
                <a:solidFill>
                  <a:srgbClr val="006600"/>
                </a:solidFill>
                <a:latin typeface="微软雅黑" panose="020B0503020204020204" pitchFamily="34" charset="-122"/>
                <a:ea typeface="微软雅黑" panose="020B0503020204020204" pitchFamily="34" charset="-122"/>
              </a:rPr>
              <a:t/>
            </a:r>
            <a:br>
              <a:rPr lang="zh-CN" altLang="zh-CN" sz="1600" b="1" i="1" dirty="0" smtClean="0">
                <a:solidFill>
                  <a:srgbClr val="006600"/>
                </a:solidFill>
                <a:latin typeface="微软雅黑" panose="020B0503020204020204" pitchFamily="34" charset="-122"/>
                <a:ea typeface="微软雅黑" panose="020B0503020204020204" pitchFamily="34" charset="-122"/>
              </a:rPr>
            </a:br>
            <a:r>
              <a:rPr lang="zh-CN" altLang="zh-CN" sz="1600" i="1" dirty="0" smtClean="0">
                <a:solidFill>
                  <a:srgbClr val="8C8C8C"/>
                </a:solidFill>
                <a:latin typeface="宋体" panose="02010600030101010101" pitchFamily="2" charset="-122"/>
              </a:rPr>
              <a:t>    </a:t>
            </a:r>
            <a:r>
              <a:rPr lang="zh-CN" altLang="zh-CN" sz="1600" dirty="0" smtClean="0">
                <a:solidFill>
                  <a:srgbClr val="080808"/>
                </a:solidFill>
                <a:latin typeface="Consolas" panose="020B0609020204030204" pitchFamily="49" charset="0"/>
              </a:rPr>
              <a:t>}</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a:t>
            </a:r>
            <a:endParaRPr lang="zh-CN" altLang="zh-CN" sz="2400" dirty="0" smtClean="0">
              <a:solidFill>
                <a:srgbClr val="000000"/>
              </a:solidFill>
            </a:endParaRPr>
          </a:p>
        </p:txBody>
      </p:sp>
      <p:pic>
        <p:nvPicPr>
          <p:cNvPr id="7" name="图片 6"/>
          <p:cNvPicPr>
            <a:picLocks noChangeAspect="1"/>
          </p:cNvPicPr>
          <p:nvPr/>
        </p:nvPicPr>
        <p:blipFill>
          <a:blip r:embed="rId2"/>
          <a:stretch>
            <a:fillRect/>
          </a:stretch>
        </p:blipFill>
        <p:spPr>
          <a:xfrm>
            <a:off x="8855823" y="1655763"/>
            <a:ext cx="2726577" cy="1782762"/>
          </a:xfrm>
          <a:prstGeom prst="rect">
            <a:avLst/>
          </a:prstGeom>
          <a:solidFill>
            <a:schemeClr val="bg1"/>
          </a:solidFill>
        </p:spPr>
      </p:pic>
    </p:spTree>
    <p:extLst>
      <p:ext uri="{BB962C8B-B14F-4D97-AF65-F5344CB8AC3E}">
        <p14:creationId xmlns:p14="http://schemas.microsoft.com/office/powerpoint/2010/main" val="811663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en-US" altLang="zh-CN" dirty="0"/>
              <a:t>Observable/Observer model</a:t>
            </a:r>
            <a:endParaRPr lang="zh-CN" altLang="en-US"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28</a:t>
            </a:fld>
            <a:endParaRPr lang="en-US" altLang="zh-CN"/>
          </a:p>
        </p:txBody>
      </p:sp>
      <p:sp>
        <p:nvSpPr>
          <p:cNvPr id="5" name="Rectangle 1"/>
          <p:cNvSpPr>
            <a:spLocks noChangeArrowheads="1"/>
          </p:cNvSpPr>
          <p:nvPr/>
        </p:nvSpPr>
        <p:spPr bwMode="auto">
          <a:xfrm>
            <a:off x="638175" y="1628775"/>
            <a:ext cx="10944225" cy="2308324"/>
          </a:xfrm>
          <a:prstGeom prst="rect">
            <a:avLst/>
          </a:prstGeom>
          <a:solidFill>
            <a:srgbClr val="FFFFFF"/>
          </a:solidFill>
          <a:ln w="9525">
            <a:solidFill>
              <a:srgbClr val="0000FF"/>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1600" dirty="0" smtClean="0">
                <a:solidFill>
                  <a:srgbClr val="0033B3"/>
                </a:solidFill>
                <a:latin typeface="Consolas" panose="020B0609020204030204" pitchFamily="49" charset="0"/>
              </a:rPr>
              <a:t>public class </a:t>
            </a:r>
            <a:r>
              <a:rPr lang="zh-CN" altLang="zh-CN" sz="1600" dirty="0" smtClean="0">
                <a:solidFill>
                  <a:srgbClr val="000000"/>
                </a:solidFill>
                <a:latin typeface="Consolas" panose="020B0609020204030204" pitchFamily="49" charset="0"/>
              </a:rPr>
              <a:t>EventTest </a:t>
            </a:r>
            <a:r>
              <a:rPr lang="zh-CN" altLang="zh-CN" sz="1600" dirty="0" smtClean="0">
                <a:solidFill>
                  <a:srgbClr val="080808"/>
                </a:solidFill>
                <a:latin typeface="Consolas" panose="020B0609020204030204" pitchFamily="49" charset="0"/>
              </a:rPr>
              <a:t>{</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r>
              <a:rPr lang="zh-CN" altLang="zh-CN" sz="1600" dirty="0" smtClean="0">
                <a:solidFill>
                  <a:srgbClr val="0033B3"/>
                </a:solidFill>
                <a:latin typeface="Consolas" panose="020B0609020204030204" pitchFamily="49" charset="0"/>
              </a:rPr>
              <a:t>public static void </a:t>
            </a:r>
            <a:r>
              <a:rPr lang="zh-CN" altLang="zh-CN" sz="1600" dirty="0" smtClean="0">
                <a:solidFill>
                  <a:srgbClr val="00627A"/>
                </a:solidFill>
                <a:latin typeface="Consolas" panose="020B0609020204030204" pitchFamily="49" charset="0"/>
              </a:rPr>
              <a:t>main</a:t>
            </a:r>
            <a:r>
              <a:rPr lang="zh-CN" altLang="zh-CN" sz="1600" dirty="0" smtClean="0">
                <a:solidFill>
                  <a:srgbClr val="080808"/>
                </a:solidFill>
                <a:latin typeface="Consolas" panose="020B0609020204030204" pitchFamily="49" charset="0"/>
              </a:rPr>
              <a:t>(</a:t>
            </a:r>
            <a:r>
              <a:rPr lang="zh-CN" altLang="zh-CN" sz="1600" dirty="0" smtClean="0">
                <a:solidFill>
                  <a:srgbClr val="000000"/>
                </a:solidFill>
                <a:latin typeface="Consolas" panose="020B0609020204030204" pitchFamily="49" charset="0"/>
              </a:rPr>
              <a:t>String</a:t>
            </a:r>
            <a:r>
              <a:rPr lang="zh-CN" altLang="zh-CN" sz="1600" dirty="0" smtClean="0">
                <a:solidFill>
                  <a:srgbClr val="080808"/>
                </a:solidFill>
                <a:latin typeface="Consolas" panose="020B0609020204030204" pitchFamily="49" charset="0"/>
              </a:rPr>
              <a:t>[] args) {</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r>
              <a:rPr lang="zh-CN" altLang="zh-CN" sz="1600" dirty="0" smtClean="0">
                <a:solidFill>
                  <a:srgbClr val="000000"/>
                </a:solidFill>
                <a:latin typeface="Consolas" panose="020B0609020204030204" pitchFamily="49" charset="0"/>
              </a:rPr>
              <a:t>Event event </a:t>
            </a:r>
            <a:r>
              <a:rPr lang="zh-CN" altLang="zh-CN" sz="1600" dirty="0" smtClean="0">
                <a:solidFill>
                  <a:srgbClr val="080808"/>
                </a:solidFill>
                <a:latin typeface="Consolas" panose="020B0609020204030204" pitchFamily="49" charset="0"/>
              </a:rPr>
              <a:t>= </a:t>
            </a:r>
            <a:r>
              <a:rPr lang="zh-CN" altLang="zh-CN" sz="1600" dirty="0" smtClean="0">
                <a:solidFill>
                  <a:srgbClr val="0033B3"/>
                </a:solidFill>
                <a:latin typeface="Consolas" panose="020B0609020204030204" pitchFamily="49" charset="0"/>
              </a:rPr>
              <a:t>new </a:t>
            </a:r>
            <a:r>
              <a:rPr lang="zh-CN" altLang="zh-CN" sz="1600" dirty="0" smtClean="0">
                <a:solidFill>
                  <a:srgbClr val="080808"/>
                </a:solidFill>
                <a:latin typeface="Consolas" panose="020B0609020204030204" pitchFamily="49" charset="0"/>
              </a:rPr>
              <a:t>Event(</a:t>
            </a:r>
            <a:r>
              <a:rPr lang="zh-CN" altLang="zh-CN" sz="1600" dirty="0" smtClean="0">
                <a:solidFill>
                  <a:srgbClr val="067D17"/>
                </a:solidFill>
                <a:latin typeface="Consolas" panose="020B0609020204030204" pitchFamily="49" charset="0"/>
              </a:rPr>
              <a:t>"mouse clicked"</a:t>
            </a:r>
            <a:r>
              <a:rPr lang="zh-CN" altLang="zh-CN" sz="1600" dirty="0" smtClean="0">
                <a:solidFill>
                  <a:srgbClr val="080808"/>
                </a:solidFill>
                <a:latin typeface="Consolas" panose="020B0609020204030204" pitchFamily="49" charset="0"/>
              </a:rPr>
              <a:t>); </a:t>
            </a:r>
            <a:r>
              <a:rPr lang="zh-CN" altLang="zh-CN" sz="1600" b="1" i="1" dirty="0" smtClean="0">
                <a:solidFill>
                  <a:srgbClr val="006600"/>
                </a:solidFill>
                <a:latin typeface="Consolas" panose="020B0609020204030204" pitchFamily="49" charset="0"/>
              </a:rPr>
              <a:t>//</a:t>
            </a:r>
            <a:r>
              <a:rPr lang="zh-CN" altLang="zh-CN" sz="1600" b="1" i="1" dirty="0" smtClean="0">
                <a:solidFill>
                  <a:srgbClr val="006600"/>
                </a:solidFill>
                <a:latin typeface="宋体" panose="02010600030101010101" pitchFamily="2" charset="-122"/>
              </a:rPr>
              <a:t>预先定义事件</a:t>
            </a:r>
            <a:r>
              <a:rPr lang="zh-CN" altLang="zh-CN" sz="1600" i="1" dirty="0" smtClean="0">
                <a:solidFill>
                  <a:srgbClr val="8C8C8C"/>
                </a:solidFill>
                <a:latin typeface="宋体" panose="02010600030101010101" pitchFamily="2" charset="-122"/>
              </a:rPr>
              <a:t/>
            </a:r>
            <a:br>
              <a:rPr lang="zh-CN" altLang="zh-CN" sz="1600" i="1" dirty="0" smtClean="0">
                <a:solidFill>
                  <a:srgbClr val="8C8C8C"/>
                </a:solidFill>
                <a:latin typeface="宋体" panose="02010600030101010101" pitchFamily="2" charset="-122"/>
              </a:rPr>
            </a:br>
            <a:r>
              <a:rPr lang="zh-CN" altLang="zh-CN" sz="1600" i="1" dirty="0" smtClean="0">
                <a:solidFill>
                  <a:srgbClr val="8C8C8C"/>
                </a:solidFill>
                <a:latin typeface="宋体" panose="02010600030101010101" pitchFamily="2" charset="-122"/>
              </a:rPr>
              <a:t>        </a:t>
            </a:r>
            <a:r>
              <a:rPr lang="en-US" altLang="zh-CN" sz="1600" i="1" dirty="0" smtClean="0">
                <a:solidFill>
                  <a:srgbClr val="8C8C8C"/>
                </a:solidFill>
                <a:latin typeface="宋体" panose="02010600030101010101" pitchFamily="2" charset="-122"/>
              </a:rPr>
              <a:t> </a:t>
            </a:r>
            <a:r>
              <a:rPr lang="zh-CN" altLang="zh-CN" sz="1600" dirty="0" smtClean="0">
                <a:solidFill>
                  <a:srgbClr val="000000"/>
                </a:solidFill>
                <a:latin typeface="Consolas" panose="020B0609020204030204" pitchFamily="49" charset="0"/>
              </a:rPr>
              <a:t>EventPublisher eventPublisher </a:t>
            </a:r>
            <a:r>
              <a:rPr lang="zh-CN" altLang="zh-CN" sz="1600" dirty="0" smtClean="0">
                <a:solidFill>
                  <a:srgbClr val="080808"/>
                </a:solidFill>
                <a:latin typeface="Consolas" panose="020B0609020204030204" pitchFamily="49" charset="0"/>
              </a:rPr>
              <a:t>= </a:t>
            </a:r>
            <a:r>
              <a:rPr lang="zh-CN" altLang="zh-CN" sz="1600" dirty="0" smtClean="0">
                <a:solidFill>
                  <a:srgbClr val="0033B3"/>
                </a:solidFill>
                <a:latin typeface="Consolas" panose="020B0609020204030204" pitchFamily="49" charset="0"/>
              </a:rPr>
              <a:t>new </a:t>
            </a:r>
            <a:r>
              <a:rPr lang="zh-CN" altLang="zh-CN" sz="1600" dirty="0" smtClean="0">
                <a:solidFill>
                  <a:srgbClr val="080808"/>
                </a:solidFill>
                <a:latin typeface="Consolas" panose="020B0609020204030204" pitchFamily="49" charset="0"/>
              </a:rPr>
              <a:t>EventPublisher(); </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r>
              <a:rPr lang="zh-CN" altLang="zh-CN" sz="1600" dirty="0" smtClean="0">
                <a:solidFill>
                  <a:srgbClr val="000000"/>
                </a:solidFill>
                <a:latin typeface="Consolas" panose="020B0609020204030204" pitchFamily="49" charset="0"/>
              </a:rPr>
              <a:t>EventListener mouseClickedListener </a:t>
            </a:r>
            <a:r>
              <a:rPr lang="zh-CN" altLang="zh-CN" sz="1600" dirty="0" smtClean="0">
                <a:solidFill>
                  <a:srgbClr val="080808"/>
                </a:solidFill>
                <a:latin typeface="Consolas" panose="020B0609020204030204" pitchFamily="49" charset="0"/>
              </a:rPr>
              <a:t>= </a:t>
            </a:r>
            <a:r>
              <a:rPr lang="zh-CN" altLang="zh-CN" sz="1600" dirty="0" smtClean="0">
                <a:solidFill>
                  <a:srgbClr val="0033B3"/>
                </a:solidFill>
                <a:latin typeface="Consolas" panose="020B0609020204030204" pitchFamily="49" charset="0"/>
              </a:rPr>
              <a:t>new </a:t>
            </a:r>
            <a:r>
              <a:rPr lang="zh-CN" altLang="zh-CN" sz="1600" dirty="0" smtClean="0">
                <a:solidFill>
                  <a:srgbClr val="080808"/>
                </a:solidFill>
                <a:latin typeface="Consolas" panose="020B0609020204030204" pitchFamily="49" charset="0"/>
              </a:rPr>
              <a:t>EventHandler();</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        </a:t>
            </a:r>
            <a:r>
              <a:rPr lang="zh-CN" altLang="zh-CN" sz="1600" dirty="0" smtClean="0">
                <a:solidFill>
                  <a:srgbClr val="000000"/>
                </a:solidFill>
                <a:latin typeface="Consolas" panose="020B0609020204030204" pitchFamily="49" charset="0"/>
              </a:rPr>
              <a:t>eventPublisher</a:t>
            </a:r>
            <a:r>
              <a:rPr lang="zh-CN" altLang="zh-CN" sz="1600" dirty="0" smtClean="0">
                <a:solidFill>
                  <a:srgbClr val="080808"/>
                </a:solidFill>
                <a:latin typeface="Consolas" panose="020B0609020204030204" pitchFamily="49" charset="0"/>
              </a:rPr>
              <a:t>.addEventListener(</a:t>
            </a:r>
            <a:r>
              <a:rPr lang="zh-CN" altLang="zh-CN" sz="1600" dirty="0" smtClean="0">
                <a:solidFill>
                  <a:srgbClr val="000000"/>
                </a:solidFill>
                <a:latin typeface="Consolas" panose="020B0609020204030204" pitchFamily="49" charset="0"/>
              </a:rPr>
              <a:t>mouseClickedListener</a:t>
            </a:r>
            <a:r>
              <a:rPr lang="zh-CN" altLang="zh-CN" sz="1600" dirty="0" smtClean="0">
                <a:solidFill>
                  <a:srgbClr val="080808"/>
                </a:solidFill>
                <a:latin typeface="Consolas" panose="020B0609020204030204" pitchFamily="49" charset="0"/>
              </a:rPr>
              <a:t>); </a:t>
            </a:r>
            <a:r>
              <a:rPr lang="zh-CN" altLang="zh-CN" sz="1600" b="1" i="1" dirty="0" smtClean="0">
                <a:solidFill>
                  <a:srgbClr val="008000"/>
                </a:solidFill>
                <a:latin typeface="Consolas" panose="020B0609020204030204" pitchFamily="49" charset="0"/>
              </a:rPr>
              <a:t>//</a:t>
            </a:r>
            <a:r>
              <a:rPr lang="zh-CN" altLang="zh-CN" sz="1600" b="1" i="1" dirty="0" smtClean="0">
                <a:solidFill>
                  <a:srgbClr val="008000"/>
                </a:solidFill>
                <a:latin typeface="宋体" panose="02010600030101010101" pitchFamily="2" charset="-122"/>
              </a:rPr>
              <a:t>将事件处理器注册到事件发布者</a:t>
            </a:r>
            <a:br>
              <a:rPr lang="zh-CN" altLang="zh-CN" sz="1600" b="1" i="1" dirty="0" smtClean="0">
                <a:solidFill>
                  <a:srgbClr val="008000"/>
                </a:solidFill>
                <a:latin typeface="宋体" panose="02010600030101010101" pitchFamily="2" charset="-122"/>
              </a:rPr>
            </a:br>
            <a:r>
              <a:rPr lang="zh-CN" altLang="zh-CN" sz="1600" i="1" dirty="0" smtClean="0">
                <a:solidFill>
                  <a:srgbClr val="8C8C8C"/>
                </a:solidFill>
                <a:latin typeface="宋体" panose="02010600030101010101" pitchFamily="2" charset="-122"/>
              </a:rPr>
              <a:t>        </a:t>
            </a:r>
            <a:r>
              <a:rPr lang="en-US" altLang="zh-CN" sz="1600" i="1" dirty="0" smtClean="0">
                <a:solidFill>
                  <a:srgbClr val="8C8C8C"/>
                </a:solidFill>
                <a:latin typeface="宋体" panose="02010600030101010101" pitchFamily="2" charset="-122"/>
              </a:rPr>
              <a:t> </a:t>
            </a:r>
            <a:r>
              <a:rPr lang="zh-CN" altLang="zh-CN" sz="1600" dirty="0" smtClean="0">
                <a:solidFill>
                  <a:srgbClr val="000000"/>
                </a:solidFill>
                <a:latin typeface="Consolas" panose="020B0609020204030204" pitchFamily="49" charset="0"/>
              </a:rPr>
              <a:t>eventPublisher</a:t>
            </a:r>
            <a:r>
              <a:rPr lang="zh-CN" altLang="zh-CN" sz="1600" dirty="0" smtClean="0">
                <a:solidFill>
                  <a:srgbClr val="080808"/>
                </a:solidFill>
                <a:latin typeface="Consolas" panose="020B0609020204030204" pitchFamily="49" charset="0"/>
              </a:rPr>
              <a:t>.publishEvent(</a:t>
            </a:r>
            <a:r>
              <a:rPr lang="zh-CN" altLang="zh-CN" sz="1600" dirty="0" smtClean="0">
                <a:solidFill>
                  <a:srgbClr val="000000"/>
                </a:solidFill>
                <a:latin typeface="Consolas" panose="020B0609020204030204" pitchFamily="49" charset="0"/>
              </a:rPr>
              <a:t>event</a:t>
            </a:r>
            <a:r>
              <a:rPr lang="zh-CN" altLang="zh-CN" sz="1600" dirty="0" smtClean="0">
                <a:solidFill>
                  <a:srgbClr val="080808"/>
                </a:solidFill>
                <a:latin typeface="Consolas" panose="020B0609020204030204" pitchFamily="49" charset="0"/>
              </a:rPr>
              <a:t>); </a:t>
            </a:r>
            <a:r>
              <a:rPr lang="zh-CN" altLang="zh-CN" sz="1600" b="1" i="1" dirty="0" smtClean="0">
                <a:solidFill>
                  <a:srgbClr val="006600"/>
                </a:solidFill>
                <a:latin typeface="Consolas" panose="020B0609020204030204" pitchFamily="49" charset="0"/>
              </a:rPr>
              <a:t>// </a:t>
            </a:r>
            <a:r>
              <a:rPr lang="zh-CN" altLang="zh-CN" sz="1600" b="1" i="1" dirty="0" smtClean="0">
                <a:solidFill>
                  <a:srgbClr val="006600"/>
                </a:solidFill>
                <a:latin typeface="宋体" panose="02010600030101010101" pitchFamily="2" charset="-122"/>
              </a:rPr>
              <a:t>发布事件</a:t>
            </a:r>
            <a:r>
              <a:rPr lang="zh-CN" altLang="zh-CN" sz="1600" i="1" dirty="0" smtClean="0">
                <a:solidFill>
                  <a:srgbClr val="8C8C8C"/>
                </a:solidFill>
                <a:latin typeface="宋体" panose="02010600030101010101" pitchFamily="2" charset="-122"/>
              </a:rPr>
              <a:t/>
            </a:r>
            <a:br>
              <a:rPr lang="zh-CN" altLang="zh-CN" sz="1600" i="1" dirty="0" smtClean="0">
                <a:solidFill>
                  <a:srgbClr val="8C8C8C"/>
                </a:solidFill>
                <a:latin typeface="宋体" panose="02010600030101010101" pitchFamily="2" charset="-122"/>
              </a:rPr>
            </a:br>
            <a:r>
              <a:rPr lang="zh-CN" altLang="zh-CN" sz="1600" i="1" dirty="0" smtClean="0">
                <a:solidFill>
                  <a:srgbClr val="8C8C8C"/>
                </a:solidFill>
                <a:latin typeface="宋体" panose="02010600030101010101" pitchFamily="2" charset="-122"/>
              </a:rPr>
              <a:t>    </a:t>
            </a:r>
            <a:r>
              <a:rPr lang="zh-CN" altLang="zh-CN" sz="1600" dirty="0" smtClean="0">
                <a:solidFill>
                  <a:srgbClr val="080808"/>
                </a:solidFill>
                <a:latin typeface="Consolas" panose="020B0609020204030204" pitchFamily="49" charset="0"/>
              </a:rPr>
              <a:t>}</a:t>
            </a:r>
            <a:br>
              <a:rPr lang="zh-CN" altLang="zh-CN" sz="1600" dirty="0" smtClean="0">
                <a:solidFill>
                  <a:srgbClr val="080808"/>
                </a:solidFill>
                <a:latin typeface="Consolas" panose="020B0609020204030204" pitchFamily="49" charset="0"/>
              </a:rPr>
            </a:br>
            <a:r>
              <a:rPr lang="zh-CN" altLang="zh-CN" sz="1600" dirty="0" smtClean="0">
                <a:solidFill>
                  <a:srgbClr val="080808"/>
                </a:solidFill>
                <a:latin typeface="Consolas" panose="020B0609020204030204" pitchFamily="49" charset="0"/>
              </a:rPr>
              <a:t>}</a:t>
            </a:r>
            <a:endParaRPr lang="zh-CN" altLang="zh-CN" sz="2400" dirty="0" smtClean="0">
              <a:solidFill>
                <a:srgbClr val="000000"/>
              </a:solidFill>
            </a:endParaRPr>
          </a:p>
        </p:txBody>
      </p:sp>
      <p:pic>
        <p:nvPicPr>
          <p:cNvPr id="7" name="图片 6"/>
          <p:cNvPicPr>
            <a:picLocks noChangeAspect="1"/>
          </p:cNvPicPr>
          <p:nvPr/>
        </p:nvPicPr>
        <p:blipFill>
          <a:blip r:embed="rId2"/>
          <a:stretch>
            <a:fillRect/>
          </a:stretch>
        </p:blipFill>
        <p:spPr>
          <a:xfrm>
            <a:off x="638175" y="4331116"/>
            <a:ext cx="10944225" cy="1297524"/>
          </a:xfrm>
          <a:prstGeom prst="rect">
            <a:avLst/>
          </a:prstGeom>
        </p:spPr>
      </p:pic>
    </p:spTree>
    <p:extLst>
      <p:ext uri="{BB962C8B-B14F-4D97-AF65-F5344CB8AC3E}">
        <p14:creationId xmlns:p14="http://schemas.microsoft.com/office/powerpoint/2010/main" val="699519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31"/>
          <p:cNvSpPr/>
          <p:nvPr/>
        </p:nvSpPr>
        <p:spPr bwMode="auto">
          <a:xfrm>
            <a:off x="895350" y="3952667"/>
            <a:ext cx="3921165" cy="2419558"/>
          </a:xfrm>
          <a:custGeom>
            <a:avLst/>
            <a:gdLst>
              <a:gd name="connsiteX0" fmla="*/ 114300 w 3921165"/>
              <a:gd name="connsiteY0" fmla="*/ 1505158 h 2419558"/>
              <a:gd name="connsiteX1" fmla="*/ 114300 w 3921165"/>
              <a:gd name="connsiteY1" fmla="*/ 1505158 h 2419558"/>
              <a:gd name="connsiteX2" fmla="*/ 180975 w 3921165"/>
              <a:gd name="connsiteY2" fmla="*/ 1409908 h 2419558"/>
              <a:gd name="connsiteX3" fmla="*/ 200025 w 3921165"/>
              <a:gd name="connsiteY3" fmla="*/ 1381333 h 2419558"/>
              <a:gd name="connsiteX4" fmla="*/ 257175 w 3921165"/>
              <a:gd name="connsiteY4" fmla="*/ 1343233 h 2419558"/>
              <a:gd name="connsiteX5" fmla="*/ 323850 w 3921165"/>
              <a:gd name="connsiteY5" fmla="*/ 1257508 h 2419558"/>
              <a:gd name="connsiteX6" fmla="*/ 342900 w 3921165"/>
              <a:gd name="connsiteY6" fmla="*/ 1228933 h 2419558"/>
              <a:gd name="connsiteX7" fmla="*/ 400050 w 3921165"/>
              <a:gd name="connsiteY7" fmla="*/ 1171783 h 2419558"/>
              <a:gd name="connsiteX8" fmla="*/ 409575 w 3921165"/>
              <a:gd name="connsiteY8" fmla="*/ 1143208 h 2419558"/>
              <a:gd name="connsiteX9" fmla="*/ 447675 w 3921165"/>
              <a:gd name="connsiteY9" fmla="*/ 1114633 h 2419558"/>
              <a:gd name="connsiteX10" fmla="*/ 476250 w 3921165"/>
              <a:gd name="connsiteY10" fmla="*/ 1086058 h 2419558"/>
              <a:gd name="connsiteX11" fmla="*/ 514350 w 3921165"/>
              <a:gd name="connsiteY11" fmla="*/ 1038433 h 2419558"/>
              <a:gd name="connsiteX12" fmla="*/ 571500 w 3921165"/>
              <a:gd name="connsiteY12" fmla="*/ 981283 h 2419558"/>
              <a:gd name="connsiteX13" fmla="*/ 600075 w 3921165"/>
              <a:gd name="connsiteY13" fmla="*/ 952708 h 2419558"/>
              <a:gd name="connsiteX14" fmla="*/ 628650 w 3921165"/>
              <a:gd name="connsiteY14" fmla="*/ 943183 h 2419558"/>
              <a:gd name="connsiteX15" fmla="*/ 714375 w 3921165"/>
              <a:gd name="connsiteY15" fmla="*/ 876508 h 2419558"/>
              <a:gd name="connsiteX16" fmla="*/ 742950 w 3921165"/>
              <a:gd name="connsiteY16" fmla="*/ 857458 h 2419558"/>
              <a:gd name="connsiteX17" fmla="*/ 771525 w 3921165"/>
              <a:gd name="connsiteY17" fmla="*/ 838408 h 2419558"/>
              <a:gd name="connsiteX18" fmla="*/ 800100 w 3921165"/>
              <a:gd name="connsiteY18" fmla="*/ 809833 h 2419558"/>
              <a:gd name="connsiteX19" fmla="*/ 857250 w 3921165"/>
              <a:gd name="connsiteY19" fmla="*/ 771733 h 2419558"/>
              <a:gd name="connsiteX20" fmla="*/ 885825 w 3921165"/>
              <a:gd name="connsiteY20" fmla="*/ 752683 h 2419558"/>
              <a:gd name="connsiteX21" fmla="*/ 914400 w 3921165"/>
              <a:gd name="connsiteY21" fmla="*/ 724108 h 2419558"/>
              <a:gd name="connsiteX22" fmla="*/ 971550 w 3921165"/>
              <a:gd name="connsiteY22" fmla="*/ 686008 h 2419558"/>
              <a:gd name="connsiteX23" fmla="*/ 1000125 w 3921165"/>
              <a:gd name="connsiteY23" fmla="*/ 666958 h 2419558"/>
              <a:gd name="connsiteX24" fmla="*/ 1028700 w 3921165"/>
              <a:gd name="connsiteY24" fmla="*/ 638383 h 2419558"/>
              <a:gd name="connsiteX25" fmla="*/ 1114425 w 3921165"/>
              <a:gd name="connsiteY25" fmla="*/ 581233 h 2419558"/>
              <a:gd name="connsiteX26" fmla="*/ 1143000 w 3921165"/>
              <a:gd name="connsiteY26" fmla="*/ 562183 h 2419558"/>
              <a:gd name="connsiteX27" fmla="*/ 1171575 w 3921165"/>
              <a:gd name="connsiteY27" fmla="*/ 543133 h 2419558"/>
              <a:gd name="connsiteX28" fmla="*/ 1200150 w 3921165"/>
              <a:gd name="connsiteY28" fmla="*/ 533608 h 2419558"/>
              <a:gd name="connsiteX29" fmla="*/ 1247775 w 3921165"/>
              <a:gd name="connsiteY29" fmla="*/ 495508 h 2419558"/>
              <a:gd name="connsiteX30" fmla="*/ 1276350 w 3921165"/>
              <a:gd name="connsiteY30" fmla="*/ 466933 h 2419558"/>
              <a:gd name="connsiteX31" fmla="*/ 1314450 w 3921165"/>
              <a:gd name="connsiteY31" fmla="*/ 447883 h 2419558"/>
              <a:gd name="connsiteX32" fmla="*/ 1343025 w 3921165"/>
              <a:gd name="connsiteY32" fmla="*/ 419308 h 2419558"/>
              <a:gd name="connsiteX33" fmla="*/ 1371600 w 3921165"/>
              <a:gd name="connsiteY33" fmla="*/ 409783 h 2419558"/>
              <a:gd name="connsiteX34" fmla="*/ 1400175 w 3921165"/>
              <a:gd name="connsiteY34" fmla="*/ 390733 h 2419558"/>
              <a:gd name="connsiteX35" fmla="*/ 1438275 w 3921165"/>
              <a:gd name="connsiteY35" fmla="*/ 371683 h 2419558"/>
              <a:gd name="connsiteX36" fmla="*/ 1495425 w 3921165"/>
              <a:gd name="connsiteY36" fmla="*/ 324058 h 2419558"/>
              <a:gd name="connsiteX37" fmla="*/ 1524000 w 3921165"/>
              <a:gd name="connsiteY37" fmla="*/ 314533 h 2419558"/>
              <a:gd name="connsiteX38" fmla="*/ 1619250 w 3921165"/>
              <a:gd name="connsiteY38" fmla="*/ 247858 h 2419558"/>
              <a:gd name="connsiteX39" fmla="*/ 1676400 w 3921165"/>
              <a:gd name="connsiteY39" fmla="*/ 209758 h 2419558"/>
              <a:gd name="connsiteX40" fmla="*/ 1704975 w 3921165"/>
              <a:gd name="connsiteY40" fmla="*/ 190708 h 2419558"/>
              <a:gd name="connsiteX41" fmla="*/ 1847850 w 3921165"/>
              <a:gd name="connsiteY41" fmla="*/ 143083 h 2419558"/>
              <a:gd name="connsiteX42" fmla="*/ 1876425 w 3921165"/>
              <a:gd name="connsiteY42" fmla="*/ 133558 h 2419558"/>
              <a:gd name="connsiteX43" fmla="*/ 1905000 w 3921165"/>
              <a:gd name="connsiteY43" fmla="*/ 124033 h 2419558"/>
              <a:gd name="connsiteX44" fmla="*/ 1962150 w 3921165"/>
              <a:gd name="connsiteY44" fmla="*/ 114508 h 2419558"/>
              <a:gd name="connsiteX45" fmla="*/ 2000250 w 3921165"/>
              <a:gd name="connsiteY45" fmla="*/ 104983 h 2419558"/>
              <a:gd name="connsiteX46" fmla="*/ 2076450 w 3921165"/>
              <a:gd name="connsiteY46" fmla="*/ 95458 h 2419558"/>
              <a:gd name="connsiteX47" fmla="*/ 2124075 w 3921165"/>
              <a:gd name="connsiteY47" fmla="*/ 85933 h 2419558"/>
              <a:gd name="connsiteX48" fmla="*/ 2286000 w 3921165"/>
              <a:gd name="connsiteY48" fmla="*/ 76408 h 2419558"/>
              <a:gd name="connsiteX49" fmla="*/ 2438400 w 3921165"/>
              <a:gd name="connsiteY49" fmla="*/ 57358 h 2419558"/>
              <a:gd name="connsiteX50" fmla="*/ 2466975 w 3921165"/>
              <a:gd name="connsiteY50" fmla="*/ 47833 h 2419558"/>
              <a:gd name="connsiteX51" fmla="*/ 2505075 w 3921165"/>
              <a:gd name="connsiteY51" fmla="*/ 38308 h 2419558"/>
              <a:gd name="connsiteX52" fmla="*/ 2657475 w 3921165"/>
              <a:gd name="connsiteY52" fmla="*/ 19258 h 2419558"/>
              <a:gd name="connsiteX53" fmla="*/ 2686050 w 3921165"/>
              <a:gd name="connsiteY53" fmla="*/ 9733 h 2419558"/>
              <a:gd name="connsiteX54" fmla="*/ 3429000 w 3921165"/>
              <a:gd name="connsiteY54" fmla="*/ 9733 h 2419558"/>
              <a:gd name="connsiteX55" fmla="*/ 3486150 w 3921165"/>
              <a:gd name="connsiteY55" fmla="*/ 19258 h 2419558"/>
              <a:gd name="connsiteX56" fmla="*/ 3552825 w 3921165"/>
              <a:gd name="connsiteY56" fmla="*/ 28783 h 2419558"/>
              <a:gd name="connsiteX57" fmla="*/ 3590925 w 3921165"/>
              <a:gd name="connsiteY57" fmla="*/ 38308 h 2419558"/>
              <a:gd name="connsiteX58" fmla="*/ 3676650 w 3921165"/>
              <a:gd name="connsiteY58" fmla="*/ 57358 h 2419558"/>
              <a:gd name="connsiteX59" fmla="*/ 3705225 w 3921165"/>
              <a:gd name="connsiteY59" fmla="*/ 66883 h 2419558"/>
              <a:gd name="connsiteX60" fmla="*/ 3762375 w 3921165"/>
              <a:gd name="connsiteY60" fmla="*/ 104983 h 2419558"/>
              <a:gd name="connsiteX61" fmla="*/ 3790950 w 3921165"/>
              <a:gd name="connsiteY61" fmla="*/ 124033 h 2419558"/>
              <a:gd name="connsiteX62" fmla="*/ 3848100 w 3921165"/>
              <a:gd name="connsiteY62" fmla="*/ 171658 h 2419558"/>
              <a:gd name="connsiteX63" fmla="*/ 3886200 w 3921165"/>
              <a:gd name="connsiteY63" fmla="*/ 228808 h 2419558"/>
              <a:gd name="connsiteX64" fmla="*/ 3905250 w 3921165"/>
              <a:gd name="connsiteY64" fmla="*/ 257383 h 2419558"/>
              <a:gd name="connsiteX65" fmla="*/ 3905250 w 3921165"/>
              <a:gd name="connsiteY65" fmla="*/ 485983 h 2419558"/>
              <a:gd name="connsiteX66" fmla="*/ 3886200 w 3921165"/>
              <a:gd name="connsiteY66" fmla="*/ 543133 h 2419558"/>
              <a:gd name="connsiteX67" fmla="*/ 3848100 w 3921165"/>
              <a:gd name="connsiteY67" fmla="*/ 590758 h 2419558"/>
              <a:gd name="connsiteX68" fmla="*/ 3838575 w 3921165"/>
              <a:gd name="connsiteY68" fmla="*/ 628858 h 2419558"/>
              <a:gd name="connsiteX69" fmla="*/ 3810000 w 3921165"/>
              <a:gd name="connsiteY69" fmla="*/ 638383 h 2419558"/>
              <a:gd name="connsiteX70" fmla="*/ 3781425 w 3921165"/>
              <a:gd name="connsiteY70" fmla="*/ 666958 h 2419558"/>
              <a:gd name="connsiteX71" fmla="*/ 3752850 w 3921165"/>
              <a:gd name="connsiteY71" fmla="*/ 686008 h 2419558"/>
              <a:gd name="connsiteX72" fmla="*/ 3724275 w 3921165"/>
              <a:gd name="connsiteY72" fmla="*/ 714583 h 2419558"/>
              <a:gd name="connsiteX73" fmla="*/ 3667125 w 3921165"/>
              <a:gd name="connsiteY73" fmla="*/ 752683 h 2419558"/>
              <a:gd name="connsiteX74" fmla="*/ 3638550 w 3921165"/>
              <a:gd name="connsiteY74" fmla="*/ 781258 h 2419558"/>
              <a:gd name="connsiteX75" fmla="*/ 3552825 w 3921165"/>
              <a:gd name="connsiteY75" fmla="*/ 838408 h 2419558"/>
              <a:gd name="connsiteX76" fmla="*/ 3438525 w 3921165"/>
              <a:gd name="connsiteY76" fmla="*/ 914608 h 2419558"/>
              <a:gd name="connsiteX77" fmla="*/ 3409950 w 3921165"/>
              <a:gd name="connsiteY77" fmla="*/ 933658 h 2419558"/>
              <a:gd name="connsiteX78" fmla="*/ 3381375 w 3921165"/>
              <a:gd name="connsiteY78" fmla="*/ 952708 h 2419558"/>
              <a:gd name="connsiteX79" fmla="*/ 3314700 w 3921165"/>
              <a:gd name="connsiteY79" fmla="*/ 1000333 h 2419558"/>
              <a:gd name="connsiteX80" fmla="*/ 3286125 w 3921165"/>
              <a:gd name="connsiteY80" fmla="*/ 1009858 h 2419558"/>
              <a:gd name="connsiteX81" fmla="*/ 3200400 w 3921165"/>
              <a:gd name="connsiteY81" fmla="*/ 1076533 h 2419558"/>
              <a:gd name="connsiteX82" fmla="*/ 3171825 w 3921165"/>
              <a:gd name="connsiteY82" fmla="*/ 1095583 h 2419558"/>
              <a:gd name="connsiteX83" fmla="*/ 3143250 w 3921165"/>
              <a:gd name="connsiteY83" fmla="*/ 1114633 h 2419558"/>
              <a:gd name="connsiteX84" fmla="*/ 3105150 w 3921165"/>
              <a:gd name="connsiteY84" fmla="*/ 1133683 h 2419558"/>
              <a:gd name="connsiteX85" fmla="*/ 3076575 w 3921165"/>
              <a:gd name="connsiteY85" fmla="*/ 1162258 h 2419558"/>
              <a:gd name="connsiteX86" fmla="*/ 3048000 w 3921165"/>
              <a:gd name="connsiteY86" fmla="*/ 1181308 h 2419558"/>
              <a:gd name="connsiteX87" fmla="*/ 2990850 w 3921165"/>
              <a:gd name="connsiteY87" fmla="*/ 1219408 h 2419558"/>
              <a:gd name="connsiteX88" fmla="*/ 2962275 w 3921165"/>
              <a:gd name="connsiteY88" fmla="*/ 1247983 h 2419558"/>
              <a:gd name="connsiteX89" fmla="*/ 2905125 w 3921165"/>
              <a:gd name="connsiteY89" fmla="*/ 1286083 h 2419558"/>
              <a:gd name="connsiteX90" fmla="*/ 2819400 w 3921165"/>
              <a:gd name="connsiteY90" fmla="*/ 1343233 h 2419558"/>
              <a:gd name="connsiteX91" fmla="*/ 2733675 w 3921165"/>
              <a:gd name="connsiteY91" fmla="*/ 1400383 h 2419558"/>
              <a:gd name="connsiteX92" fmla="*/ 2705100 w 3921165"/>
              <a:gd name="connsiteY92" fmla="*/ 1419433 h 2419558"/>
              <a:gd name="connsiteX93" fmla="*/ 2667000 w 3921165"/>
              <a:gd name="connsiteY93" fmla="*/ 1438483 h 2419558"/>
              <a:gd name="connsiteX94" fmla="*/ 2609850 w 3921165"/>
              <a:gd name="connsiteY94" fmla="*/ 1467058 h 2419558"/>
              <a:gd name="connsiteX95" fmla="*/ 2524125 w 3921165"/>
              <a:gd name="connsiteY95" fmla="*/ 1533733 h 2419558"/>
              <a:gd name="connsiteX96" fmla="*/ 2495550 w 3921165"/>
              <a:gd name="connsiteY96" fmla="*/ 1543258 h 2419558"/>
              <a:gd name="connsiteX97" fmla="*/ 2466975 w 3921165"/>
              <a:gd name="connsiteY97" fmla="*/ 1571833 h 2419558"/>
              <a:gd name="connsiteX98" fmla="*/ 2409825 w 3921165"/>
              <a:gd name="connsiteY98" fmla="*/ 1609933 h 2419558"/>
              <a:gd name="connsiteX99" fmla="*/ 2352675 w 3921165"/>
              <a:gd name="connsiteY99" fmla="*/ 1657558 h 2419558"/>
              <a:gd name="connsiteX100" fmla="*/ 2295525 w 3921165"/>
              <a:gd name="connsiteY100" fmla="*/ 1705183 h 2419558"/>
              <a:gd name="connsiteX101" fmla="*/ 2247900 w 3921165"/>
              <a:gd name="connsiteY101" fmla="*/ 1762333 h 2419558"/>
              <a:gd name="connsiteX102" fmla="*/ 2190750 w 3921165"/>
              <a:gd name="connsiteY102" fmla="*/ 1848058 h 2419558"/>
              <a:gd name="connsiteX103" fmla="*/ 2171700 w 3921165"/>
              <a:gd name="connsiteY103" fmla="*/ 1876633 h 2419558"/>
              <a:gd name="connsiteX104" fmla="*/ 2152650 w 3921165"/>
              <a:gd name="connsiteY104" fmla="*/ 1905208 h 2419558"/>
              <a:gd name="connsiteX105" fmla="*/ 2133600 w 3921165"/>
              <a:gd name="connsiteY105" fmla="*/ 1943308 h 2419558"/>
              <a:gd name="connsiteX106" fmla="*/ 2105025 w 3921165"/>
              <a:gd name="connsiteY106" fmla="*/ 1971883 h 2419558"/>
              <a:gd name="connsiteX107" fmla="*/ 2085975 w 3921165"/>
              <a:gd name="connsiteY107" fmla="*/ 2000458 h 2419558"/>
              <a:gd name="connsiteX108" fmla="*/ 2057400 w 3921165"/>
              <a:gd name="connsiteY108" fmla="*/ 2029033 h 2419558"/>
              <a:gd name="connsiteX109" fmla="*/ 2019300 w 3921165"/>
              <a:gd name="connsiteY109" fmla="*/ 2086183 h 2419558"/>
              <a:gd name="connsiteX110" fmla="*/ 1962150 w 3921165"/>
              <a:gd name="connsiteY110" fmla="*/ 2133808 h 2419558"/>
              <a:gd name="connsiteX111" fmla="*/ 1933575 w 3921165"/>
              <a:gd name="connsiteY111" fmla="*/ 2162383 h 2419558"/>
              <a:gd name="connsiteX112" fmla="*/ 1866900 w 3921165"/>
              <a:gd name="connsiteY112" fmla="*/ 2200483 h 2419558"/>
              <a:gd name="connsiteX113" fmla="*/ 1838325 w 3921165"/>
              <a:gd name="connsiteY113" fmla="*/ 2219533 h 2419558"/>
              <a:gd name="connsiteX114" fmla="*/ 1809750 w 3921165"/>
              <a:gd name="connsiteY114" fmla="*/ 2229058 h 2419558"/>
              <a:gd name="connsiteX115" fmla="*/ 1743075 w 3921165"/>
              <a:gd name="connsiteY115" fmla="*/ 2257633 h 2419558"/>
              <a:gd name="connsiteX116" fmla="*/ 1676400 w 3921165"/>
              <a:gd name="connsiteY116" fmla="*/ 2295733 h 2419558"/>
              <a:gd name="connsiteX117" fmla="*/ 1647825 w 3921165"/>
              <a:gd name="connsiteY117" fmla="*/ 2314783 h 2419558"/>
              <a:gd name="connsiteX118" fmla="*/ 1619250 w 3921165"/>
              <a:gd name="connsiteY118" fmla="*/ 2324308 h 2419558"/>
              <a:gd name="connsiteX119" fmla="*/ 1533525 w 3921165"/>
              <a:gd name="connsiteY119" fmla="*/ 2352883 h 2419558"/>
              <a:gd name="connsiteX120" fmla="*/ 1504950 w 3921165"/>
              <a:gd name="connsiteY120" fmla="*/ 2362408 h 2419558"/>
              <a:gd name="connsiteX121" fmla="*/ 1457325 w 3921165"/>
              <a:gd name="connsiteY121" fmla="*/ 2371933 h 2419558"/>
              <a:gd name="connsiteX122" fmla="*/ 1400175 w 3921165"/>
              <a:gd name="connsiteY122" fmla="*/ 2390983 h 2419558"/>
              <a:gd name="connsiteX123" fmla="*/ 1352550 w 3921165"/>
              <a:gd name="connsiteY123" fmla="*/ 2400508 h 2419558"/>
              <a:gd name="connsiteX124" fmla="*/ 1200150 w 3921165"/>
              <a:gd name="connsiteY124" fmla="*/ 2419558 h 2419558"/>
              <a:gd name="connsiteX125" fmla="*/ 495300 w 3921165"/>
              <a:gd name="connsiteY125" fmla="*/ 2410033 h 2419558"/>
              <a:gd name="connsiteX126" fmla="*/ 342900 w 3921165"/>
              <a:gd name="connsiteY126" fmla="*/ 2390983 h 2419558"/>
              <a:gd name="connsiteX127" fmla="*/ 304800 w 3921165"/>
              <a:gd name="connsiteY127" fmla="*/ 2381458 h 2419558"/>
              <a:gd name="connsiteX128" fmla="*/ 247650 w 3921165"/>
              <a:gd name="connsiteY128" fmla="*/ 2343358 h 2419558"/>
              <a:gd name="connsiteX129" fmla="*/ 219075 w 3921165"/>
              <a:gd name="connsiteY129" fmla="*/ 2324308 h 2419558"/>
              <a:gd name="connsiteX130" fmla="*/ 200025 w 3921165"/>
              <a:gd name="connsiteY130" fmla="*/ 2295733 h 2419558"/>
              <a:gd name="connsiteX131" fmla="*/ 171450 w 3921165"/>
              <a:gd name="connsiteY131" fmla="*/ 2267158 h 2419558"/>
              <a:gd name="connsiteX132" fmla="*/ 161925 w 3921165"/>
              <a:gd name="connsiteY132" fmla="*/ 2238583 h 2419558"/>
              <a:gd name="connsiteX133" fmla="*/ 123825 w 3921165"/>
              <a:gd name="connsiteY133" fmla="*/ 2181433 h 2419558"/>
              <a:gd name="connsiteX134" fmla="*/ 104775 w 3921165"/>
              <a:gd name="connsiteY134" fmla="*/ 2152858 h 2419558"/>
              <a:gd name="connsiteX135" fmla="*/ 85725 w 3921165"/>
              <a:gd name="connsiteY135" fmla="*/ 2095708 h 2419558"/>
              <a:gd name="connsiteX136" fmla="*/ 47625 w 3921165"/>
              <a:gd name="connsiteY136" fmla="*/ 2038558 h 2419558"/>
              <a:gd name="connsiteX137" fmla="*/ 19050 w 3921165"/>
              <a:gd name="connsiteY137" fmla="*/ 1952833 h 2419558"/>
              <a:gd name="connsiteX138" fmla="*/ 9525 w 3921165"/>
              <a:gd name="connsiteY138" fmla="*/ 1924258 h 2419558"/>
              <a:gd name="connsiteX139" fmla="*/ 0 w 3921165"/>
              <a:gd name="connsiteY139" fmla="*/ 1886158 h 2419558"/>
              <a:gd name="connsiteX140" fmla="*/ 9525 w 3921165"/>
              <a:gd name="connsiteY140" fmla="*/ 1667083 h 2419558"/>
              <a:gd name="connsiteX141" fmla="*/ 28575 w 3921165"/>
              <a:gd name="connsiteY141" fmla="*/ 1590883 h 2419558"/>
              <a:gd name="connsiteX142" fmla="*/ 47625 w 3921165"/>
              <a:gd name="connsiteY142" fmla="*/ 1533733 h 2419558"/>
              <a:gd name="connsiteX143" fmla="*/ 76200 w 3921165"/>
              <a:gd name="connsiteY143" fmla="*/ 1514683 h 2419558"/>
              <a:gd name="connsiteX144" fmla="*/ 114300 w 3921165"/>
              <a:gd name="connsiteY144" fmla="*/ 1505158 h 2419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921165" h="2419558">
                <a:moveTo>
                  <a:pt x="114300" y="1505158"/>
                </a:moveTo>
                <a:lnTo>
                  <a:pt x="114300" y="1505158"/>
                </a:lnTo>
                <a:lnTo>
                  <a:pt x="180975" y="1409908"/>
                </a:lnTo>
                <a:cubicBezTo>
                  <a:pt x="187491" y="1400496"/>
                  <a:pt x="190500" y="1387683"/>
                  <a:pt x="200025" y="1381333"/>
                </a:cubicBezTo>
                <a:lnTo>
                  <a:pt x="257175" y="1343233"/>
                </a:lnTo>
                <a:cubicBezTo>
                  <a:pt x="283201" y="1265155"/>
                  <a:pt x="238184" y="1386007"/>
                  <a:pt x="323850" y="1257508"/>
                </a:cubicBezTo>
                <a:cubicBezTo>
                  <a:pt x="330200" y="124798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964"/>
                  <a:pt x="447675" y="1114633"/>
                </a:cubicBezTo>
                <a:cubicBezTo>
                  <a:pt x="457902" y="1105867"/>
                  <a:pt x="466725" y="1095583"/>
                  <a:pt x="476250" y="1086058"/>
                </a:cubicBezTo>
                <a:cubicBezTo>
                  <a:pt x="492804" y="1036395"/>
                  <a:pt x="473534" y="1074714"/>
                  <a:pt x="514350" y="1038433"/>
                </a:cubicBezTo>
                <a:cubicBezTo>
                  <a:pt x="534486" y="1020535"/>
                  <a:pt x="552450" y="1000333"/>
                  <a:pt x="571500" y="981283"/>
                </a:cubicBezTo>
                <a:cubicBezTo>
                  <a:pt x="581025" y="971758"/>
                  <a:pt x="587296" y="956968"/>
                  <a:pt x="600075" y="952708"/>
                </a:cubicBezTo>
                <a:lnTo>
                  <a:pt x="628650" y="943183"/>
                </a:lnTo>
                <a:cubicBezTo>
                  <a:pt x="673414" y="898419"/>
                  <a:pt x="646017" y="922080"/>
                  <a:pt x="714375" y="876508"/>
                </a:cubicBezTo>
                <a:lnTo>
                  <a:pt x="742950" y="857458"/>
                </a:lnTo>
                <a:cubicBezTo>
                  <a:pt x="752475" y="851108"/>
                  <a:pt x="763430" y="846503"/>
                  <a:pt x="771525" y="838408"/>
                </a:cubicBezTo>
                <a:cubicBezTo>
                  <a:pt x="781050" y="828883"/>
                  <a:pt x="789467" y="818103"/>
                  <a:pt x="800100" y="809833"/>
                </a:cubicBezTo>
                <a:cubicBezTo>
                  <a:pt x="818172" y="795777"/>
                  <a:pt x="838200" y="784433"/>
                  <a:pt x="857250" y="771733"/>
                </a:cubicBezTo>
                <a:cubicBezTo>
                  <a:pt x="866775" y="765383"/>
                  <a:pt x="877730" y="760778"/>
                  <a:pt x="885825" y="752683"/>
                </a:cubicBezTo>
                <a:cubicBezTo>
                  <a:pt x="895350" y="743158"/>
                  <a:pt x="903767" y="732378"/>
                  <a:pt x="914400" y="724108"/>
                </a:cubicBezTo>
                <a:cubicBezTo>
                  <a:pt x="932472" y="710052"/>
                  <a:pt x="952500" y="698708"/>
                  <a:pt x="971550" y="686008"/>
                </a:cubicBezTo>
                <a:cubicBezTo>
                  <a:pt x="981075" y="679658"/>
                  <a:pt x="992030" y="675053"/>
                  <a:pt x="1000125" y="666958"/>
                </a:cubicBezTo>
                <a:cubicBezTo>
                  <a:pt x="1009650" y="657433"/>
                  <a:pt x="1018067" y="646653"/>
                  <a:pt x="1028700" y="638383"/>
                </a:cubicBezTo>
                <a:lnTo>
                  <a:pt x="1114425" y="581233"/>
                </a:lnTo>
                <a:lnTo>
                  <a:pt x="1143000" y="562183"/>
                </a:lnTo>
                <a:cubicBezTo>
                  <a:pt x="1152525" y="555833"/>
                  <a:pt x="1160715" y="546753"/>
                  <a:pt x="1171575" y="543133"/>
                </a:cubicBezTo>
                <a:lnTo>
                  <a:pt x="1200150" y="533608"/>
                </a:lnTo>
                <a:cubicBezTo>
                  <a:pt x="1242755" y="469701"/>
                  <a:pt x="1192566" y="532314"/>
                  <a:pt x="1247775" y="495508"/>
                </a:cubicBezTo>
                <a:cubicBezTo>
                  <a:pt x="1258983" y="488036"/>
                  <a:pt x="1265389" y="474763"/>
                  <a:pt x="1276350" y="466933"/>
                </a:cubicBezTo>
                <a:cubicBezTo>
                  <a:pt x="1287904" y="458680"/>
                  <a:pt x="1302896" y="456136"/>
                  <a:pt x="1314450" y="447883"/>
                </a:cubicBezTo>
                <a:cubicBezTo>
                  <a:pt x="1325411" y="440053"/>
                  <a:pt x="1331817" y="426780"/>
                  <a:pt x="1343025" y="419308"/>
                </a:cubicBezTo>
                <a:cubicBezTo>
                  <a:pt x="1351379" y="413739"/>
                  <a:pt x="1362620" y="414273"/>
                  <a:pt x="1371600" y="409783"/>
                </a:cubicBezTo>
                <a:cubicBezTo>
                  <a:pt x="1381839" y="404663"/>
                  <a:pt x="1390236" y="396413"/>
                  <a:pt x="1400175" y="390733"/>
                </a:cubicBezTo>
                <a:cubicBezTo>
                  <a:pt x="1412503" y="383688"/>
                  <a:pt x="1425947" y="378728"/>
                  <a:pt x="1438275" y="371683"/>
                </a:cubicBezTo>
                <a:cubicBezTo>
                  <a:pt x="1547346" y="309357"/>
                  <a:pt x="1377224" y="402859"/>
                  <a:pt x="1495425" y="324058"/>
                </a:cubicBezTo>
                <a:cubicBezTo>
                  <a:pt x="1503779" y="318489"/>
                  <a:pt x="1515223" y="319409"/>
                  <a:pt x="1524000" y="314533"/>
                </a:cubicBezTo>
                <a:cubicBezTo>
                  <a:pt x="1568401" y="289866"/>
                  <a:pt x="1580832" y="274751"/>
                  <a:pt x="1619250" y="247858"/>
                </a:cubicBezTo>
                <a:cubicBezTo>
                  <a:pt x="1638007" y="234728"/>
                  <a:pt x="1657350" y="222458"/>
                  <a:pt x="1676400" y="209758"/>
                </a:cubicBezTo>
                <a:cubicBezTo>
                  <a:pt x="1685925" y="203408"/>
                  <a:pt x="1694115" y="194328"/>
                  <a:pt x="1704975" y="190708"/>
                </a:cubicBezTo>
                <a:lnTo>
                  <a:pt x="1847850" y="143083"/>
                </a:lnTo>
                <a:lnTo>
                  <a:pt x="1876425" y="133558"/>
                </a:lnTo>
                <a:cubicBezTo>
                  <a:pt x="1885950" y="130383"/>
                  <a:pt x="1895096" y="125684"/>
                  <a:pt x="1905000" y="124033"/>
                </a:cubicBezTo>
                <a:cubicBezTo>
                  <a:pt x="1924050" y="120858"/>
                  <a:pt x="1943212" y="118296"/>
                  <a:pt x="1962150" y="114508"/>
                </a:cubicBezTo>
                <a:cubicBezTo>
                  <a:pt x="1974987" y="111941"/>
                  <a:pt x="1987337" y="107135"/>
                  <a:pt x="2000250" y="104983"/>
                </a:cubicBezTo>
                <a:cubicBezTo>
                  <a:pt x="2025499" y="100775"/>
                  <a:pt x="2051150" y="99350"/>
                  <a:pt x="2076450" y="95458"/>
                </a:cubicBezTo>
                <a:cubicBezTo>
                  <a:pt x="2092451" y="92996"/>
                  <a:pt x="2107952" y="87399"/>
                  <a:pt x="2124075" y="85933"/>
                </a:cubicBezTo>
                <a:cubicBezTo>
                  <a:pt x="2177921" y="81038"/>
                  <a:pt x="2232025" y="79583"/>
                  <a:pt x="2286000" y="76408"/>
                </a:cubicBezTo>
                <a:cubicBezTo>
                  <a:pt x="2379878" y="52939"/>
                  <a:pt x="2256478" y="81614"/>
                  <a:pt x="2438400" y="57358"/>
                </a:cubicBezTo>
                <a:cubicBezTo>
                  <a:pt x="2448352" y="56031"/>
                  <a:pt x="2457321" y="50591"/>
                  <a:pt x="2466975" y="47833"/>
                </a:cubicBezTo>
                <a:cubicBezTo>
                  <a:pt x="2479562" y="44237"/>
                  <a:pt x="2492129" y="40250"/>
                  <a:pt x="2505075" y="38308"/>
                </a:cubicBezTo>
                <a:cubicBezTo>
                  <a:pt x="2555704" y="30714"/>
                  <a:pt x="2657475" y="19258"/>
                  <a:pt x="2657475" y="19258"/>
                </a:cubicBezTo>
                <a:cubicBezTo>
                  <a:pt x="2667000" y="16083"/>
                  <a:pt x="2676035" y="10448"/>
                  <a:pt x="2686050" y="9733"/>
                </a:cubicBezTo>
                <a:cubicBezTo>
                  <a:pt x="2950930" y="-9187"/>
                  <a:pt x="3144364" y="4363"/>
                  <a:pt x="3429000" y="9733"/>
                </a:cubicBezTo>
                <a:lnTo>
                  <a:pt x="3486150" y="19258"/>
                </a:lnTo>
                <a:cubicBezTo>
                  <a:pt x="3508340" y="22672"/>
                  <a:pt x="3530736" y="24767"/>
                  <a:pt x="3552825" y="28783"/>
                </a:cubicBezTo>
                <a:cubicBezTo>
                  <a:pt x="3565705" y="31125"/>
                  <a:pt x="3578146" y="35468"/>
                  <a:pt x="3590925" y="38308"/>
                </a:cubicBezTo>
                <a:cubicBezTo>
                  <a:pt x="3635119" y="48129"/>
                  <a:pt x="3635998" y="45743"/>
                  <a:pt x="3676650" y="57358"/>
                </a:cubicBezTo>
                <a:cubicBezTo>
                  <a:pt x="3686304" y="60116"/>
                  <a:pt x="3696448" y="62007"/>
                  <a:pt x="3705225" y="66883"/>
                </a:cubicBezTo>
                <a:cubicBezTo>
                  <a:pt x="3725239" y="78002"/>
                  <a:pt x="3743325" y="92283"/>
                  <a:pt x="3762375" y="104983"/>
                </a:cubicBezTo>
                <a:cubicBezTo>
                  <a:pt x="3771900" y="111333"/>
                  <a:pt x="3782855" y="115938"/>
                  <a:pt x="3790950" y="124033"/>
                </a:cubicBezTo>
                <a:cubicBezTo>
                  <a:pt x="3827620" y="160703"/>
                  <a:pt x="3808317" y="145136"/>
                  <a:pt x="3848100" y="171658"/>
                </a:cubicBezTo>
                <a:lnTo>
                  <a:pt x="3886200" y="228808"/>
                </a:lnTo>
                <a:lnTo>
                  <a:pt x="3905250" y="257383"/>
                </a:lnTo>
                <a:cubicBezTo>
                  <a:pt x="3928320" y="349663"/>
                  <a:pt x="3924536" y="318838"/>
                  <a:pt x="3905250" y="485983"/>
                </a:cubicBezTo>
                <a:cubicBezTo>
                  <a:pt x="3902948" y="505931"/>
                  <a:pt x="3892550" y="524083"/>
                  <a:pt x="3886200" y="543133"/>
                </a:cubicBezTo>
                <a:cubicBezTo>
                  <a:pt x="3873055" y="582568"/>
                  <a:pt x="3885029" y="566139"/>
                  <a:pt x="3848100" y="590758"/>
                </a:cubicBezTo>
                <a:cubicBezTo>
                  <a:pt x="3844925" y="603458"/>
                  <a:pt x="3846753" y="618636"/>
                  <a:pt x="3838575" y="628858"/>
                </a:cubicBezTo>
                <a:cubicBezTo>
                  <a:pt x="3832303" y="636698"/>
                  <a:pt x="3818354" y="632814"/>
                  <a:pt x="3810000" y="638383"/>
                </a:cubicBezTo>
                <a:cubicBezTo>
                  <a:pt x="3798792" y="645855"/>
                  <a:pt x="3791773" y="658334"/>
                  <a:pt x="3781425" y="666958"/>
                </a:cubicBezTo>
                <a:cubicBezTo>
                  <a:pt x="3772631" y="674287"/>
                  <a:pt x="3761644" y="678679"/>
                  <a:pt x="3752850" y="686008"/>
                </a:cubicBezTo>
                <a:cubicBezTo>
                  <a:pt x="3742502" y="694632"/>
                  <a:pt x="3734908" y="706313"/>
                  <a:pt x="3724275" y="714583"/>
                </a:cubicBezTo>
                <a:cubicBezTo>
                  <a:pt x="3706203" y="728639"/>
                  <a:pt x="3683314" y="736494"/>
                  <a:pt x="3667125" y="752683"/>
                </a:cubicBezTo>
                <a:cubicBezTo>
                  <a:pt x="3657600" y="762208"/>
                  <a:pt x="3649183" y="772988"/>
                  <a:pt x="3638550" y="781258"/>
                </a:cubicBezTo>
                <a:lnTo>
                  <a:pt x="3552825" y="838408"/>
                </a:lnTo>
                <a:lnTo>
                  <a:pt x="3438525" y="914608"/>
                </a:lnTo>
                <a:lnTo>
                  <a:pt x="3409950" y="933658"/>
                </a:lnTo>
                <a:cubicBezTo>
                  <a:pt x="3400425" y="940008"/>
                  <a:pt x="3390533" y="945839"/>
                  <a:pt x="3381375" y="952708"/>
                </a:cubicBezTo>
                <a:cubicBezTo>
                  <a:pt x="3372746" y="959180"/>
                  <a:pt x="3328628" y="993369"/>
                  <a:pt x="3314700" y="1000333"/>
                </a:cubicBezTo>
                <a:cubicBezTo>
                  <a:pt x="3305720" y="1004823"/>
                  <a:pt x="3295650" y="1006683"/>
                  <a:pt x="3286125" y="1009858"/>
                </a:cubicBezTo>
                <a:cubicBezTo>
                  <a:pt x="3241361" y="1054622"/>
                  <a:pt x="3268758" y="1030961"/>
                  <a:pt x="3200400" y="1076533"/>
                </a:cubicBezTo>
                <a:lnTo>
                  <a:pt x="3171825" y="1095583"/>
                </a:lnTo>
                <a:cubicBezTo>
                  <a:pt x="3162300" y="1101933"/>
                  <a:pt x="3153489" y="1109513"/>
                  <a:pt x="3143250" y="1114633"/>
                </a:cubicBezTo>
                <a:cubicBezTo>
                  <a:pt x="3130550" y="1120983"/>
                  <a:pt x="3116704" y="1125430"/>
                  <a:pt x="3105150" y="1133683"/>
                </a:cubicBezTo>
                <a:cubicBezTo>
                  <a:pt x="3094189" y="1141513"/>
                  <a:pt x="3086923" y="1153634"/>
                  <a:pt x="3076575" y="1162258"/>
                </a:cubicBezTo>
                <a:cubicBezTo>
                  <a:pt x="3067781" y="1169587"/>
                  <a:pt x="3056794" y="1173979"/>
                  <a:pt x="3048000" y="1181308"/>
                </a:cubicBezTo>
                <a:cubicBezTo>
                  <a:pt x="3000434" y="1220946"/>
                  <a:pt x="3041068" y="1202669"/>
                  <a:pt x="2990850" y="1219408"/>
                </a:cubicBezTo>
                <a:cubicBezTo>
                  <a:pt x="2981325" y="1228933"/>
                  <a:pt x="2972908" y="1239713"/>
                  <a:pt x="2962275" y="1247983"/>
                </a:cubicBezTo>
                <a:cubicBezTo>
                  <a:pt x="2944203" y="1262039"/>
                  <a:pt x="2924175" y="1273383"/>
                  <a:pt x="2905125" y="1286083"/>
                </a:cubicBezTo>
                <a:lnTo>
                  <a:pt x="2819400" y="1343233"/>
                </a:lnTo>
                <a:lnTo>
                  <a:pt x="2733675" y="1400383"/>
                </a:lnTo>
                <a:cubicBezTo>
                  <a:pt x="2724150" y="1406733"/>
                  <a:pt x="2715339" y="1414313"/>
                  <a:pt x="2705100" y="1419433"/>
                </a:cubicBezTo>
                <a:cubicBezTo>
                  <a:pt x="2692400" y="1425783"/>
                  <a:pt x="2679328" y="1431438"/>
                  <a:pt x="2667000" y="1438483"/>
                </a:cubicBezTo>
                <a:cubicBezTo>
                  <a:pt x="2615299" y="1468026"/>
                  <a:pt x="2662241" y="1449594"/>
                  <a:pt x="2609850" y="1467058"/>
                </a:cubicBezTo>
                <a:cubicBezTo>
                  <a:pt x="2585195" y="1491713"/>
                  <a:pt x="2558304" y="1522340"/>
                  <a:pt x="2524125" y="1533733"/>
                </a:cubicBezTo>
                <a:lnTo>
                  <a:pt x="2495550" y="1543258"/>
                </a:lnTo>
                <a:cubicBezTo>
                  <a:pt x="2486025" y="1552783"/>
                  <a:pt x="2477608" y="1563563"/>
                  <a:pt x="2466975" y="1571833"/>
                </a:cubicBezTo>
                <a:cubicBezTo>
                  <a:pt x="2448903" y="1585889"/>
                  <a:pt x="2426014" y="1593744"/>
                  <a:pt x="2409825" y="1609933"/>
                </a:cubicBezTo>
                <a:cubicBezTo>
                  <a:pt x="2326343" y="1693415"/>
                  <a:pt x="2432241" y="1591253"/>
                  <a:pt x="2352675" y="1657558"/>
                </a:cubicBezTo>
                <a:cubicBezTo>
                  <a:pt x="2279336" y="1718674"/>
                  <a:pt x="2366471" y="1657885"/>
                  <a:pt x="2295525" y="1705183"/>
                </a:cubicBezTo>
                <a:cubicBezTo>
                  <a:pt x="2227452" y="1807293"/>
                  <a:pt x="2333463" y="1652324"/>
                  <a:pt x="2247900" y="1762333"/>
                </a:cubicBezTo>
                <a:lnTo>
                  <a:pt x="2190750" y="1848058"/>
                </a:lnTo>
                <a:lnTo>
                  <a:pt x="2171700" y="1876633"/>
                </a:lnTo>
                <a:cubicBezTo>
                  <a:pt x="2165350" y="1886158"/>
                  <a:pt x="2157770" y="1894969"/>
                  <a:pt x="2152650" y="1905208"/>
                </a:cubicBezTo>
                <a:cubicBezTo>
                  <a:pt x="2146300" y="1917908"/>
                  <a:pt x="2141853" y="1931754"/>
                  <a:pt x="2133600" y="1943308"/>
                </a:cubicBezTo>
                <a:cubicBezTo>
                  <a:pt x="2125770" y="1954269"/>
                  <a:pt x="2113649" y="1961535"/>
                  <a:pt x="2105025" y="1971883"/>
                </a:cubicBezTo>
                <a:cubicBezTo>
                  <a:pt x="2097696" y="1980677"/>
                  <a:pt x="2093304" y="1991664"/>
                  <a:pt x="2085975" y="2000458"/>
                </a:cubicBezTo>
                <a:cubicBezTo>
                  <a:pt x="2077351" y="2010806"/>
                  <a:pt x="2065670" y="2018400"/>
                  <a:pt x="2057400" y="2029033"/>
                </a:cubicBezTo>
                <a:cubicBezTo>
                  <a:pt x="2043344" y="2047105"/>
                  <a:pt x="2035489" y="2069994"/>
                  <a:pt x="2019300" y="2086183"/>
                </a:cubicBezTo>
                <a:cubicBezTo>
                  <a:pt x="1935818" y="2169665"/>
                  <a:pt x="2041716" y="2067503"/>
                  <a:pt x="1962150" y="2133808"/>
                </a:cubicBezTo>
                <a:cubicBezTo>
                  <a:pt x="1951802" y="2142432"/>
                  <a:pt x="1943923" y="2153759"/>
                  <a:pt x="1933575" y="2162383"/>
                </a:cubicBezTo>
                <a:cubicBezTo>
                  <a:pt x="1908259" y="2183480"/>
                  <a:pt x="1896543" y="2183544"/>
                  <a:pt x="1866900" y="2200483"/>
                </a:cubicBezTo>
                <a:cubicBezTo>
                  <a:pt x="1856961" y="2206163"/>
                  <a:pt x="1848564" y="2214413"/>
                  <a:pt x="1838325" y="2219533"/>
                </a:cubicBezTo>
                <a:cubicBezTo>
                  <a:pt x="1829345" y="2224023"/>
                  <a:pt x="1818730" y="2224568"/>
                  <a:pt x="1809750" y="2229058"/>
                </a:cubicBezTo>
                <a:cubicBezTo>
                  <a:pt x="1743971" y="2261947"/>
                  <a:pt x="1822369" y="2237809"/>
                  <a:pt x="1743075" y="2257633"/>
                </a:cubicBezTo>
                <a:cubicBezTo>
                  <a:pt x="1673457" y="2304045"/>
                  <a:pt x="1760993" y="2247394"/>
                  <a:pt x="1676400" y="2295733"/>
                </a:cubicBezTo>
                <a:cubicBezTo>
                  <a:pt x="1666461" y="2301413"/>
                  <a:pt x="1658064" y="2309663"/>
                  <a:pt x="1647825" y="2314783"/>
                </a:cubicBezTo>
                <a:cubicBezTo>
                  <a:pt x="1638845" y="2319273"/>
                  <a:pt x="1628651" y="2320783"/>
                  <a:pt x="1619250" y="2324308"/>
                </a:cubicBezTo>
                <a:cubicBezTo>
                  <a:pt x="1514161" y="2363716"/>
                  <a:pt x="1622903" y="2327346"/>
                  <a:pt x="1533525" y="2352883"/>
                </a:cubicBezTo>
                <a:cubicBezTo>
                  <a:pt x="1523871" y="2355641"/>
                  <a:pt x="1514690" y="2359973"/>
                  <a:pt x="1504950" y="2362408"/>
                </a:cubicBezTo>
                <a:cubicBezTo>
                  <a:pt x="1489244" y="2366335"/>
                  <a:pt x="1472944" y="2367673"/>
                  <a:pt x="1457325" y="2371933"/>
                </a:cubicBezTo>
                <a:cubicBezTo>
                  <a:pt x="1437952" y="2377217"/>
                  <a:pt x="1419548" y="2385699"/>
                  <a:pt x="1400175" y="2390983"/>
                </a:cubicBezTo>
                <a:cubicBezTo>
                  <a:pt x="1384556" y="2395243"/>
                  <a:pt x="1368478" y="2397612"/>
                  <a:pt x="1352550" y="2400508"/>
                </a:cubicBezTo>
                <a:cubicBezTo>
                  <a:pt x="1280338" y="2413638"/>
                  <a:pt x="1287501" y="2410823"/>
                  <a:pt x="1200150" y="2419558"/>
                </a:cubicBezTo>
                <a:lnTo>
                  <a:pt x="495300" y="2410033"/>
                </a:lnTo>
                <a:cubicBezTo>
                  <a:pt x="458034" y="2409146"/>
                  <a:pt x="384798" y="2399363"/>
                  <a:pt x="342900" y="2390983"/>
                </a:cubicBezTo>
                <a:cubicBezTo>
                  <a:pt x="330063" y="2388416"/>
                  <a:pt x="317500" y="2384633"/>
                  <a:pt x="304800" y="2381458"/>
                </a:cubicBezTo>
                <a:lnTo>
                  <a:pt x="247650" y="2343358"/>
                </a:lnTo>
                <a:lnTo>
                  <a:pt x="219075" y="2324308"/>
                </a:lnTo>
                <a:cubicBezTo>
                  <a:pt x="212725" y="2314783"/>
                  <a:pt x="207354" y="2304527"/>
                  <a:pt x="200025" y="2295733"/>
                </a:cubicBezTo>
                <a:cubicBezTo>
                  <a:pt x="191401" y="2285385"/>
                  <a:pt x="178922" y="2278366"/>
                  <a:pt x="171450" y="2267158"/>
                </a:cubicBezTo>
                <a:cubicBezTo>
                  <a:pt x="165881" y="2258804"/>
                  <a:pt x="166801" y="2247360"/>
                  <a:pt x="161925" y="2238583"/>
                </a:cubicBezTo>
                <a:cubicBezTo>
                  <a:pt x="150806" y="2218569"/>
                  <a:pt x="136525" y="2200483"/>
                  <a:pt x="123825" y="2181433"/>
                </a:cubicBezTo>
                <a:cubicBezTo>
                  <a:pt x="117475" y="2171908"/>
                  <a:pt x="108395" y="2163718"/>
                  <a:pt x="104775" y="2152858"/>
                </a:cubicBezTo>
                <a:cubicBezTo>
                  <a:pt x="98425" y="2133808"/>
                  <a:pt x="96864" y="2112416"/>
                  <a:pt x="85725" y="2095708"/>
                </a:cubicBezTo>
                <a:cubicBezTo>
                  <a:pt x="73025" y="2076658"/>
                  <a:pt x="54865" y="2060278"/>
                  <a:pt x="47625" y="2038558"/>
                </a:cubicBezTo>
                <a:lnTo>
                  <a:pt x="19050" y="1952833"/>
                </a:lnTo>
                <a:cubicBezTo>
                  <a:pt x="15875" y="1943308"/>
                  <a:pt x="11960" y="1933998"/>
                  <a:pt x="9525" y="1924258"/>
                </a:cubicBezTo>
                <a:lnTo>
                  <a:pt x="0" y="1886158"/>
                </a:lnTo>
                <a:cubicBezTo>
                  <a:pt x="3175" y="1813133"/>
                  <a:pt x="2484" y="1739837"/>
                  <a:pt x="9525" y="1667083"/>
                </a:cubicBezTo>
                <a:cubicBezTo>
                  <a:pt x="12047" y="1641023"/>
                  <a:pt x="20296" y="1615721"/>
                  <a:pt x="28575" y="1590883"/>
                </a:cubicBezTo>
                <a:cubicBezTo>
                  <a:pt x="34925" y="1571833"/>
                  <a:pt x="30917" y="1544872"/>
                  <a:pt x="47625" y="1533733"/>
                </a:cubicBezTo>
                <a:cubicBezTo>
                  <a:pt x="57150" y="1527383"/>
                  <a:pt x="65961" y="1519803"/>
                  <a:pt x="76200" y="1514683"/>
                </a:cubicBezTo>
                <a:cubicBezTo>
                  <a:pt x="119980" y="1492793"/>
                  <a:pt x="92781" y="1517152"/>
                  <a:pt x="114300" y="1505158"/>
                </a:cubicBezTo>
                <a:close/>
              </a:path>
            </a:pathLst>
          </a:custGeom>
          <a:solidFill>
            <a:srgbClr val="99DAFF"/>
          </a:solidFill>
          <a:ln w="9525">
            <a:solidFill>
              <a:srgbClr val="0000FF"/>
            </a:solidFill>
            <a:prstDash val="solid"/>
            <a:miter lim="800000"/>
            <a:headEnd/>
            <a:tailEnd/>
          </a:ln>
          <a:effectLst/>
          <a:extLst/>
        </p:spPr>
        <p:txBody>
          <a:bodyPr vert="horz" wrap="squar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smtClean="0">
              <a:ln>
                <a:noFill/>
              </a:ln>
              <a:solidFill>
                <a:srgbClr val="080808"/>
              </a:solidFill>
              <a:effectLst/>
              <a:latin typeface="Consolas" panose="020B0609020204030204" pitchFamily="49" charset="0"/>
            </a:endParaRPr>
          </a:p>
        </p:txBody>
      </p:sp>
      <p:sp>
        <p:nvSpPr>
          <p:cNvPr id="2" name="标题 1"/>
          <p:cNvSpPr>
            <a:spLocks noGrp="1"/>
          </p:cNvSpPr>
          <p:nvPr>
            <p:ph type="title"/>
          </p:nvPr>
        </p:nvSpPr>
        <p:spPr/>
        <p:txBody>
          <a:bodyPr/>
          <a:lstStyle/>
          <a:p>
            <a:r>
              <a:rPr lang="en-US" altLang="zh-CN" dirty="0" smtClean="0"/>
              <a:t>3.1 </a:t>
            </a:r>
            <a:r>
              <a:rPr lang="en-US" altLang="zh-CN" dirty="0"/>
              <a:t>Observable/Observer model</a:t>
            </a:r>
            <a:endParaRPr lang="zh-CN" altLang="en-US"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29</a:t>
            </a:fld>
            <a:endParaRPr lang="en-US" altLang="zh-CN"/>
          </a:p>
        </p:txBody>
      </p:sp>
      <p:pic>
        <p:nvPicPr>
          <p:cNvPr id="17" name="图片 16"/>
          <p:cNvPicPr>
            <a:picLocks noChangeAspect="1"/>
          </p:cNvPicPr>
          <p:nvPr/>
        </p:nvPicPr>
        <p:blipFill>
          <a:blip r:embed="rId2"/>
          <a:stretch>
            <a:fillRect/>
          </a:stretch>
        </p:blipFill>
        <p:spPr>
          <a:xfrm>
            <a:off x="1289300" y="1628774"/>
            <a:ext cx="9893049" cy="3206081"/>
          </a:xfrm>
          <a:prstGeom prst="rect">
            <a:avLst/>
          </a:prstGeom>
        </p:spPr>
      </p:pic>
      <p:pic>
        <p:nvPicPr>
          <p:cNvPr id="30" name="图片 29"/>
          <p:cNvPicPr>
            <a:picLocks noChangeAspect="1"/>
          </p:cNvPicPr>
          <p:nvPr/>
        </p:nvPicPr>
        <p:blipFill>
          <a:blip r:embed="rId3"/>
          <a:stretch>
            <a:fillRect/>
          </a:stretch>
        </p:blipFill>
        <p:spPr>
          <a:xfrm>
            <a:off x="1289300" y="3987044"/>
            <a:ext cx="5352213" cy="2258181"/>
          </a:xfrm>
          <a:prstGeom prst="rect">
            <a:avLst/>
          </a:prstGeom>
        </p:spPr>
      </p:pic>
      <p:sp>
        <p:nvSpPr>
          <p:cNvPr id="33" name="上下箭头 32"/>
          <p:cNvSpPr/>
          <p:nvPr/>
        </p:nvSpPr>
        <p:spPr bwMode="auto">
          <a:xfrm>
            <a:off x="1714500" y="3952666"/>
            <a:ext cx="314325" cy="524083"/>
          </a:xfrm>
          <a:prstGeom prst="upDownArrow">
            <a:avLst/>
          </a:prstGeom>
          <a:solidFill>
            <a:srgbClr val="99DAFF"/>
          </a:solidFill>
          <a:ln w="9525">
            <a:solidFill>
              <a:srgbClr val="0000FF"/>
            </a:solidFill>
            <a:prstDash val="solid"/>
            <a:miter lim="800000"/>
            <a:headEnd/>
            <a:tailEnd/>
          </a:ln>
          <a:effectLst/>
          <a:extLst/>
        </p:spPr>
        <p:txBody>
          <a:bodyPr vert="horz" wrap="squar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smtClean="0">
              <a:ln>
                <a:noFill/>
              </a:ln>
              <a:solidFill>
                <a:srgbClr val="080808"/>
              </a:solidFill>
              <a:effectLst/>
              <a:latin typeface="Consolas" panose="020B0609020204030204" pitchFamily="49" charset="0"/>
            </a:endParaRPr>
          </a:p>
        </p:txBody>
      </p:sp>
      <p:sp>
        <p:nvSpPr>
          <p:cNvPr id="34" name="文本框 33"/>
          <p:cNvSpPr txBox="1"/>
          <p:nvPr/>
        </p:nvSpPr>
        <p:spPr>
          <a:xfrm>
            <a:off x="6838950" y="5162446"/>
            <a:ext cx="4729163" cy="646331"/>
          </a:xfrm>
          <a:prstGeom prst="rect">
            <a:avLst/>
          </a:prstGeom>
          <a:noFill/>
        </p:spPr>
        <p:txBody>
          <a:bodyPr wrap="square" rtlCol="0">
            <a:spAutoFit/>
          </a:bodyPr>
          <a:lstStyle/>
          <a:p>
            <a:r>
              <a:rPr lang="en-US" altLang="zh-CN" dirty="0" err="1" smtClean="0">
                <a:solidFill>
                  <a:srgbClr val="0000FF"/>
                </a:solidFill>
                <a:latin typeface="微软雅黑" panose="020B0503020204020204" pitchFamily="34" charset="-122"/>
                <a:ea typeface="微软雅黑" panose="020B0503020204020204" pitchFamily="34" charset="-122"/>
              </a:rPr>
              <a:t>EventPublisher</a:t>
            </a:r>
            <a:r>
              <a:rPr lang="en-US" altLang="zh-CN" dirty="0" smtClean="0">
                <a:solidFill>
                  <a:srgbClr val="0000FF"/>
                </a:solidFill>
                <a:latin typeface="微软雅黑" panose="020B0503020204020204" pitchFamily="34" charset="-122"/>
                <a:ea typeface="微软雅黑" panose="020B0503020204020204" pitchFamily="34" charset="-122"/>
              </a:rPr>
              <a:t> </a:t>
            </a:r>
            <a:r>
              <a:rPr lang="zh-CN" altLang="en-US" dirty="0" smtClean="0">
                <a:solidFill>
                  <a:srgbClr val="0000FF"/>
                </a:solidFill>
                <a:latin typeface="微软雅黑" panose="020B0503020204020204" pitchFamily="34" charset="-122"/>
                <a:ea typeface="微软雅黑" panose="020B0503020204020204" pitchFamily="34" charset="-122"/>
              </a:rPr>
              <a:t>类 </a:t>
            </a:r>
            <a:r>
              <a:rPr lang="zh-CN" altLang="en-US" dirty="0" smtClean="0">
                <a:latin typeface="微软雅黑" panose="020B0503020204020204" pitchFamily="34" charset="-122"/>
                <a:ea typeface="微软雅黑" panose="020B0503020204020204" pitchFamily="34" charset="-122"/>
              </a:rPr>
              <a:t>充当 </a:t>
            </a:r>
            <a:r>
              <a:rPr lang="en-US" altLang="zh-CN" dirty="0" smtClean="0">
                <a:solidFill>
                  <a:srgbClr val="0000FF"/>
                </a:solidFill>
                <a:latin typeface="微软雅黑" panose="020B0503020204020204" pitchFamily="34" charset="-122"/>
                <a:ea typeface="微软雅黑" panose="020B0503020204020204" pitchFamily="34" charset="-122"/>
              </a:rPr>
              <a:t>Event Producer </a:t>
            </a:r>
            <a:r>
              <a:rPr lang="zh-CN" altLang="en-US" dirty="0" smtClean="0">
                <a:latin typeface="微软雅黑" panose="020B0503020204020204" pitchFamily="34" charset="-122"/>
                <a:ea typeface="微软雅黑" panose="020B0503020204020204" pitchFamily="34" charset="-122"/>
              </a:rPr>
              <a:t>和 </a:t>
            </a:r>
            <a:r>
              <a:rPr lang="en-US" altLang="zh-CN" dirty="0" smtClean="0">
                <a:solidFill>
                  <a:srgbClr val="0000FF"/>
                </a:solidFill>
                <a:latin typeface="微软雅黑" panose="020B0503020204020204" pitchFamily="34" charset="-122"/>
                <a:ea typeface="微软雅黑" panose="020B0503020204020204" pitchFamily="34" charset="-122"/>
              </a:rPr>
              <a:t>Event Manager </a:t>
            </a:r>
            <a:r>
              <a:rPr lang="zh-CN" altLang="en-US" dirty="0" smtClean="0">
                <a:latin typeface="微软雅黑" panose="020B0503020204020204" pitchFamily="34" charset="-122"/>
                <a:ea typeface="微软雅黑" panose="020B0503020204020204" pitchFamily="34" charset="-122"/>
              </a:rPr>
              <a:t>两个角色</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509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1. </a:t>
            </a:r>
            <a:r>
              <a:rPr lang="zh-CN" altLang="en-US" dirty="0" smtClean="0"/>
              <a:t>事件驱动架构的概念</a:t>
            </a:r>
            <a:r>
              <a:rPr lang="en-US" altLang="zh-CN" dirty="0" smtClean="0"/>
              <a:t/>
            </a:r>
            <a:br>
              <a:rPr lang="en-US" altLang="zh-CN" dirty="0" smtClean="0"/>
            </a:br>
            <a:r>
              <a:rPr lang="en-US" altLang="zh-CN" sz="2800" dirty="0"/>
              <a:t>Concept of </a:t>
            </a:r>
            <a:r>
              <a:rPr lang="en-US" altLang="zh-CN" sz="2800" dirty="0" smtClean="0"/>
              <a:t>Event-Driven Architecture</a:t>
            </a:r>
            <a:endParaRPr lang="zh-CN" altLang="en-US" sz="2800"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3</a:t>
            </a:fld>
            <a:endParaRPr lang="en-US" altLang="zh-CN"/>
          </a:p>
        </p:txBody>
      </p:sp>
    </p:spTree>
    <p:extLst>
      <p:ext uri="{BB962C8B-B14F-4D97-AF65-F5344CB8AC3E}">
        <p14:creationId xmlns:p14="http://schemas.microsoft.com/office/powerpoint/2010/main" val="994559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533401" y="2836019"/>
            <a:ext cx="2143125" cy="2009775"/>
          </a:xfrm>
          <a:prstGeom prst="rect">
            <a:avLst/>
          </a:prstGeom>
        </p:spPr>
      </p:pic>
      <p:sp>
        <p:nvSpPr>
          <p:cNvPr id="2" name="标题 1"/>
          <p:cNvSpPr>
            <a:spLocks noGrp="1"/>
          </p:cNvSpPr>
          <p:nvPr>
            <p:ph type="title"/>
          </p:nvPr>
        </p:nvSpPr>
        <p:spPr/>
        <p:txBody>
          <a:bodyPr/>
          <a:lstStyle/>
          <a:p>
            <a:r>
              <a:rPr lang="en-US" altLang="zh-CN" sz="3600" dirty="0" smtClean="0"/>
              <a:t>3.1 </a:t>
            </a:r>
            <a:r>
              <a:rPr lang="en-US" altLang="zh-CN" sz="3600" dirty="0"/>
              <a:t>Observable/Observer </a:t>
            </a:r>
            <a:r>
              <a:rPr lang="en-US" altLang="zh-CN" sz="3600" dirty="0" smtClean="0"/>
              <a:t>model – Spring Events</a:t>
            </a:r>
            <a:endParaRPr lang="zh-CN" altLang="en-US" sz="3600"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30</a:t>
            </a:fld>
            <a:endParaRPr lang="en-US" altLang="zh-CN"/>
          </a:p>
        </p:txBody>
      </p:sp>
      <p:sp>
        <p:nvSpPr>
          <p:cNvPr id="6" name="矩形 5"/>
          <p:cNvSpPr/>
          <p:nvPr/>
        </p:nvSpPr>
        <p:spPr>
          <a:xfrm>
            <a:off x="2223294" y="2223242"/>
            <a:ext cx="9344820" cy="707886"/>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Event handling in the </a:t>
            </a:r>
            <a:r>
              <a:rPr lang="en-US" altLang="zh-CN" sz="2000" b="1" i="1" dirty="0" err="1">
                <a:solidFill>
                  <a:srgbClr val="0000FF"/>
                </a:solidFill>
                <a:latin typeface="微软雅黑" panose="020B0503020204020204" pitchFamily="34" charset="-122"/>
                <a:ea typeface="微软雅黑" panose="020B0503020204020204" pitchFamily="34" charset="-122"/>
              </a:rPr>
              <a:t>ApplicationContext</a:t>
            </a:r>
            <a:r>
              <a:rPr lang="en-US" altLang="zh-CN" sz="2000" dirty="0">
                <a:solidFill>
                  <a:srgbClr val="0000FF"/>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is provided through the </a:t>
            </a:r>
            <a:r>
              <a:rPr lang="en-US" altLang="zh-CN" sz="2000" b="1" i="1" dirty="0" err="1">
                <a:solidFill>
                  <a:srgbClr val="6767F9"/>
                </a:solidFill>
                <a:latin typeface="微软雅黑" panose="020B0503020204020204" pitchFamily="34" charset="-122"/>
                <a:ea typeface="微软雅黑" panose="020B0503020204020204" pitchFamily="34" charset="-122"/>
              </a:rPr>
              <a:t>ApplicationEvent</a:t>
            </a:r>
            <a:r>
              <a:rPr lang="en-US" altLang="zh-CN" sz="2000" dirty="0">
                <a:solidFill>
                  <a:srgbClr val="0000FF"/>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class and </a:t>
            </a:r>
            <a:r>
              <a:rPr lang="en-US" altLang="zh-CN" sz="2000" b="1" i="1" dirty="0" err="1">
                <a:solidFill>
                  <a:srgbClr val="006600"/>
                </a:solidFill>
                <a:latin typeface="微软雅黑" panose="020B0503020204020204" pitchFamily="34" charset="-122"/>
                <a:ea typeface="微软雅黑" panose="020B0503020204020204" pitchFamily="34" charset="-122"/>
              </a:rPr>
              <a:t>ApplicationListener</a:t>
            </a:r>
            <a:r>
              <a:rPr lang="en-US" altLang="zh-CN" sz="2000" dirty="0">
                <a:solidFill>
                  <a:srgbClr val="006600"/>
                </a:solidFill>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interface. </a:t>
            </a:r>
            <a:endParaRPr lang="zh-CN" altLang="en-US" sz="2000" dirty="0">
              <a:latin typeface="微软雅黑" panose="020B0503020204020204" pitchFamily="34" charset="-122"/>
              <a:ea typeface="微软雅黑" panose="020B0503020204020204" pitchFamily="34" charset="-122"/>
            </a:endParaRPr>
          </a:p>
        </p:txBody>
      </p:sp>
      <p:sp>
        <p:nvSpPr>
          <p:cNvPr id="7" name="矩形 6"/>
          <p:cNvSpPr/>
          <p:nvPr/>
        </p:nvSpPr>
        <p:spPr>
          <a:xfrm>
            <a:off x="2690813" y="3355350"/>
            <a:ext cx="8866187" cy="1015663"/>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if a bean implements the </a:t>
            </a:r>
            <a:r>
              <a:rPr lang="en-US" altLang="zh-CN" sz="2000" dirty="0" err="1">
                <a:latin typeface="微软雅黑" panose="020B0503020204020204" pitchFamily="34" charset="-122"/>
                <a:ea typeface="微软雅黑" panose="020B0503020204020204" pitchFamily="34" charset="-122"/>
              </a:rPr>
              <a:t>ApplicationListener</a:t>
            </a:r>
            <a:r>
              <a:rPr lang="en-US" altLang="zh-CN" sz="2000" dirty="0">
                <a:latin typeface="微软雅黑" panose="020B0503020204020204" pitchFamily="34" charset="-122"/>
                <a:ea typeface="微软雅黑" panose="020B0503020204020204" pitchFamily="34" charset="-122"/>
              </a:rPr>
              <a:t>, then every time an </a:t>
            </a:r>
            <a:r>
              <a:rPr lang="en-US" altLang="zh-CN" sz="2000" dirty="0" err="1">
                <a:latin typeface="微软雅黑" panose="020B0503020204020204" pitchFamily="34" charset="-122"/>
                <a:ea typeface="微软雅黑" panose="020B0503020204020204" pitchFamily="34" charset="-122"/>
              </a:rPr>
              <a:t>ApplicationEvent</a:t>
            </a:r>
            <a:r>
              <a:rPr lang="en-US" altLang="zh-CN" sz="2000" dirty="0">
                <a:latin typeface="微软雅黑" panose="020B0503020204020204" pitchFamily="34" charset="-122"/>
                <a:ea typeface="微软雅黑" panose="020B0503020204020204" pitchFamily="34" charset="-122"/>
              </a:rPr>
              <a:t> gets published to the </a:t>
            </a:r>
            <a:r>
              <a:rPr lang="en-US" altLang="zh-CN" sz="2000" dirty="0" err="1">
                <a:latin typeface="微软雅黑" panose="020B0503020204020204" pitchFamily="34" charset="-122"/>
                <a:ea typeface="微软雅黑" panose="020B0503020204020204" pitchFamily="34" charset="-122"/>
              </a:rPr>
              <a:t>ApplicationContext</a:t>
            </a:r>
            <a:r>
              <a:rPr lang="en-US" altLang="zh-CN" sz="2000" dirty="0">
                <a:latin typeface="微软雅黑" panose="020B0503020204020204" pitchFamily="34" charset="-122"/>
                <a:ea typeface="微软雅黑" panose="020B0503020204020204" pitchFamily="34" charset="-122"/>
              </a:rPr>
              <a:t>, that bean is notified.</a:t>
            </a:r>
            <a:endParaRPr lang="zh-CN" altLang="en-US" sz="2000" dirty="0">
              <a:latin typeface="微软雅黑" panose="020B0503020204020204" pitchFamily="34" charset="-122"/>
              <a:ea typeface="微软雅黑" panose="020B0503020204020204" pitchFamily="34" charset="-122"/>
            </a:endParaRPr>
          </a:p>
        </p:txBody>
      </p:sp>
      <p:sp>
        <p:nvSpPr>
          <p:cNvPr id="8" name="矩形 7"/>
          <p:cNvSpPr/>
          <p:nvPr/>
        </p:nvSpPr>
        <p:spPr>
          <a:xfrm>
            <a:off x="2337592" y="4824292"/>
            <a:ext cx="9219407" cy="400110"/>
          </a:xfrm>
          <a:prstGeom prst="rect">
            <a:avLst/>
          </a:prstGeom>
        </p:spPr>
        <p:txBody>
          <a:bodyPr wrap="square">
            <a:spAutoFit/>
          </a:bodyPr>
          <a:lstStyle/>
          <a:p>
            <a:r>
              <a:rPr lang="en-US" altLang="zh-CN" sz="2000" dirty="0" smtClean="0">
                <a:latin typeface="微软雅黑" panose="020B0503020204020204" pitchFamily="34" charset="-122"/>
                <a:ea typeface="微软雅黑" panose="020B0503020204020204" pitchFamily="34" charset="-122"/>
              </a:rPr>
              <a:t>Essentially</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this is the standard </a:t>
            </a:r>
            <a:r>
              <a:rPr lang="en-US" altLang="zh-CN" sz="2000" dirty="0" smtClean="0">
                <a:solidFill>
                  <a:srgbClr val="6767F9"/>
                </a:solidFill>
                <a:latin typeface="微软雅黑" panose="020B0503020204020204" pitchFamily="34" charset="-122"/>
                <a:ea typeface="微软雅黑" panose="020B0503020204020204" pitchFamily="34" charset="-122"/>
              </a:rPr>
              <a:t>Observer design pattern</a:t>
            </a:r>
            <a:endParaRPr lang="zh-CN" altLang="en-US" sz="2000" dirty="0">
              <a:solidFill>
                <a:srgbClr val="6767F9"/>
              </a:solidFill>
              <a:latin typeface="微软雅黑" panose="020B0503020204020204" pitchFamily="34" charset="-122"/>
              <a:ea typeface="微软雅黑" panose="020B0503020204020204" pitchFamily="34" charset="-122"/>
            </a:endParaRPr>
          </a:p>
        </p:txBody>
      </p:sp>
      <p:sp>
        <p:nvSpPr>
          <p:cNvPr id="10" name="矩形 9"/>
          <p:cNvSpPr/>
          <p:nvPr/>
        </p:nvSpPr>
        <p:spPr>
          <a:xfrm>
            <a:off x="609600" y="5631697"/>
            <a:ext cx="4326890" cy="369332"/>
          </a:xfrm>
          <a:prstGeom prst="rect">
            <a:avLst/>
          </a:prstGeom>
        </p:spPr>
        <p:txBody>
          <a:bodyPr wrap="none">
            <a:spAutoFit/>
          </a:bodyPr>
          <a:lstStyle/>
          <a:p>
            <a:r>
              <a:rPr lang="en-US" altLang="zh-CN" dirty="0"/>
              <a:t>https://www.baeldung.com/spring-events</a:t>
            </a:r>
            <a:endParaRPr lang="zh-CN" altLang="en-US" dirty="0"/>
          </a:p>
        </p:txBody>
      </p:sp>
      <p:sp>
        <p:nvSpPr>
          <p:cNvPr id="11" name="矩形 10"/>
          <p:cNvSpPr/>
          <p:nvPr/>
        </p:nvSpPr>
        <p:spPr>
          <a:xfrm>
            <a:off x="609600" y="6001029"/>
            <a:ext cx="4467890" cy="369332"/>
          </a:xfrm>
          <a:prstGeom prst="rect">
            <a:avLst/>
          </a:prstGeom>
        </p:spPr>
        <p:txBody>
          <a:bodyPr wrap="none">
            <a:spAutoFit/>
          </a:bodyPr>
          <a:lstStyle/>
          <a:p>
            <a:r>
              <a:rPr lang="en-US" altLang="zh-CN" dirty="0"/>
              <a:t>https://github.com/sa-spring/spring-events</a:t>
            </a:r>
            <a:endParaRPr lang="zh-CN" altLang="en-US" dirty="0"/>
          </a:p>
        </p:txBody>
      </p:sp>
    </p:spTree>
    <p:extLst>
      <p:ext uri="{BB962C8B-B14F-4D97-AF65-F5344CB8AC3E}">
        <p14:creationId xmlns:p14="http://schemas.microsoft.com/office/powerpoint/2010/main" val="2783194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en-US" altLang="zh-CN" dirty="0"/>
              <a:t>Pub-Sub Model</a:t>
            </a:r>
            <a:endParaRPr lang="zh-CN" altLang="en-US"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31</a:t>
            </a:fld>
            <a:endParaRPr lang="en-US" altLang="zh-CN"/>
          </a:p>
        </p:txBody>
      </p:sp>
      <p:sp>
        <p:nvSpPr>
          <p:cNvPr id="6" name="文本框 5"/>
          <p:cNvSpPr txBox="1"/>
          <p:nvPr/>
        </p:nvSpPr>
        <p:spPr>
          <a:xfrm>
            <a:off x="634223" y="1651295"/>
            <a:ext cx="9136380"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在该</a:t>
            </a:r>
            <a:r>
              <a:rPr lang="en-US" altLang="zh-CN" sz="2400" dirty="0" smtClean="0">
                <a:latin typeface="微软雅黑" panose="020B0503020204020204" pitchFamily="34" charset="-122"/>
                <a:ea typeface="微软雅黑" panose="020B0503020204020204" pitchFamily="34" charset="-122"/>
              </a:rPr>
              <a:t>Model</a:t>
            </a:r>
            <a:r>
              <a:rPr lang="zh-CN" altLang="en-US" sz="2400" dirty="0" smtClean="0">
                <a:latin typeface="微软雅黑" panose="020B0503020204020204" pitchFamily="34" charset="-122"/>
                <a:ea typeface="微软雅黑" panose="020B0503020204020204" pitchFamily="34" charset="-122"/>
              </a:rPr>
              <a:t>下，通过通讯机制，实现事件的注册、分发过程</a:t>
            </a:r>
            <a:endParaRPr lang="zh-CN" altLang="en-US" sz="24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634223" y="2515365"/>
            <a:ext cx="5722904" cy="3382872"/>
          </a:xfrm>
          <a:prstGeom prst="rect">
            <a:avLst/>
          </a:prstGeom>
        </p:spPr>
      </p:pic>
      <p:pic>
        <p:nvPicPr>
          <p:cNvPr id="9" name="图片 8"/>
          <p:cNvPicPr>
            <a:picLocks noChangeAspect="1"/>
          </p:cNvPicPr>
          <p:nvPr/>
        </p:nvPicPr>
        <p:blipFill>
          <a:blip r:embed="rId3"/>
          <a:stretch>
            <a:fillRect/>
          </a:stretch>
        </p:blipFill>
        <p:spPr>
          <a:xfrm>
            <a:off x="6791325" y="2034529"/>
            <a:ext cx="4448175" cy="4058295"/>
          </a:xfrm>
          <a:prstGeom prst="rect">
            <a:avLst/>
          </a:prstGeom>
        </p:spPr>
      </p:pic>
    </p:spTree>
    <p:extLst>
      <p:ext uri="{BB962C8B-B14F-4D97-AF65-F5344CB8AC3E}">
        <p14:creationId xmlns:p14="http://schemas.microsoft.com/office/powerpoint/2010/main" val="1659644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en-US" altLang="zh-CN" dirty="0"/>
              <a:t>Pub-Sub </a:t>
            </a:r>
            <a:r>
              <a:rPr lang="en-US" altLang="zh-CN" dirty="0" smtClean="0"/>
              <a:t>Model - Guava </a:t>
            </a:r>
            <a:r>
              <a:rPr lang="en-US" altLang="zh-CN" dirty="0" err="1" smtClean="0"/>
              <a:t>EventBus</a:t>
            </a:r>
            <a:r>
              <a:rPr lang="en-US" altLang="zh-CN" dirty="0" smtClean="0"/>
              <a:t> </a:t>
            </a:r>
            <a:endParaRPr lang="zh-CN" altLang="en-US"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32</a:t>
            </a:fld>
            <a:endParaRPr lang="en-US" altLang="zh-CN"/>
          </a:p>
        </p:txBody>
      </p:sp>
      <p:pic>
        <p:nvPicPr>
          <p:cNvPr id="5" name="图片 4"/>
          <p:cNvPicPr>
            <a:picLocks noChangeAspect="1"/>
          </p:cNvPicPr>
          <p:nvPr/>
        </p:nvPicPr>
        <p:blipFill rotWithShape="1">
          <a:blip r:embed="rId2"/>
          <a:srcRect t="5024" b="5391"/>
          <a:stretch/>
        </p:blipFill>
        <p:spPr>
          <a:xfrm>
            <a:off x="1288255" y="1523786"/>
            <a:ext cx="9234488" cy="4324350"/>
          </a:xfrm>
          <a:prstGeom prst="rect">
            <a:avLst/>
          </a:prstGeom>
        </p:spPr>
      </p:pic>
      <p:pic>
        <p:nvPicPr>
          <p:cNvPr id="6" name="图片 5"/>
          <p:cNvPicPr>
            <a:picLocks noChangeAspect="1"/>
          </p:cNvPicPr>
          <p:nvPr/>
        </p:nvPicPr>
        <p:blipFill>
          <a:blip r:embed="rId3"/>
          <a:stretch>
            <a:fillRect/>
          </a:stretch>
        </p:blipFill>
        <p:spPr>
          <a:xfrm>
            <a:off x="673893" y="5016499"/>
            <a:ext cx="1228725" cy="1228725"/>
          </a:xfrm>
          <a:prstGeom prst="rect">
            <a:avLst/>
          </a:prstGeom>
        </p:spPr>
      </p:pic>
      <p:sp>
        <p:nvSpPr>
          <p:cNvPr id="7" name="文本框 6"/>
          <p:cNvSpPr txBox="1"/>
          <p:nvPr/>
        </p:nvSpPr>
        <p:spPr>
          <a:xfrm>
            <a:off x="1902618" y="5438501"/>
            <a:ext cx="5857875" cy="400110"/>
          </a:xfrm>
          <a:prstGeom prst="rect">
            <a:avLst/>
          </a:prstGeom>
          <a:noFill/>
        </p:spPr>
        <p:txBody>
          <a:bodyPr wrap="square" rtlCol="0">
            <a:spAutoFit/>
          </a:bodyPr>
          <a:lstStyle/>
          <a:p>
            <a:r>
              <a:rPr lang="en-US" altLang="zh-CN" sz="2000" b="1" dirty="0" smtClean="0">
                <a:latin typeface="微软雅黑" panose="020B0503020204020204" pitchFamily="34" charset="-122"/>
                <a:ea typeface="微软雅黑" panose="020B0503020204020204" pitchFamily="34" charset="-122"/>
              </a:rPr>
              <a:t>Guava: Google Core Libraries for Java</a:t>
            </a:r>
            <a:endParaRPr lang="zh-CN" altLang="en-US" sz="20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902618" y="5830916"/>
            <a:ext cx="5888832" cy="369332"/>
          </a:xfrm>
          <a:prstGeom prst="rect">
            <a:avLst/>
          </a:prstGeom>
          <a:noFill/>
        </p:spPr>
        <p:txBody>
          <a:bodyPr wrap="square" rtlCol="0">
            <a:spAutoFit/>
          </a:bodyPr>
          <a:lstStyle/>
          <a:p>
            <a:r>
              <a:rPr lang="en-US" altLang="zh-CN" dirty="0"/>
              <a:t>https://github.com/google/guava</a:t>
            </a:r>
            <a:endParaRPr lang="zh-CN" altLang="en-US" dirty="0"/>
          </a:p>
        </p:txBody>
      </p:sp>
      <p:sp>
        <p:nvSpPr>
          <p:cNvPr id="9" name="矩形 8"/>
          <p:cNvSpPr/>
          <p:nvPr/>
        </p:nvSpPr>
        <p:spPr>
          <a:xfrm>
            <a:off x="1902618" y="5076863"/>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番石榴</a:t>
            </a:r>
          </a:p>
        </p:txBody>
      </p:sp>
    </p:spTree>
    <p:extLst>
      <p:ext uri="{BB962C8B-B14F-4D97-AF65-F5344CB8AC3E}">
        <p14:creationId xmlns:p14="http://schemas.microsoft.com/office/powerpoint/2010/main" val="2387998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en-US" altLang="zh-CN" dirty="0"/>
              <a:t>Pub-Sub Model - Guava </a:t>
            </a:r>
            <a:r>
              <a:rPr lang="en-US" altLang="zh-CN" dirty="0" err="1"/>
              <a:t>EventBus</a:t>
            </a:r>
            <a:r>
              <a:rPr lang="en-US" altLang="zh-CN" dirty="0"/>
              <a:t> </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33</a:t>
            </a:fld>
            <a:endParaRPr lang="en-US" altLang="zh-CN"/>
          </a:p>
        </p:txBody>
      </p:sp>
      <p:pic>
        <p:nvPicPr>
          <p:cNvPr id="6" name="图片 5"/>
          <p:cNvPicPr>
            <a:picLocks noChangeAspect="1"/>
          </p:cNvPicPr>
          <p:nvPr/>
        </p:nvPicPr>
        <p:blipFill>
          <a:blip r:embed="rId2"/>
          <a:stretch>
            <a:fillRect/>
          </a:stretch>
        </p:blipFill>
        <p:spPr>
          <a:xfrm>
            <a:off x="457200" y="1488018"/>
            <a:ext cx="11125200" cy="4750327"/>
          </a:xfrm>
          <a:prstGeom prst="rect">
            <a:avLst/>
          </a:prstGeom>
        </p:spPr>
      </p:pic>
      <p:sp>
        <p:nvSpPr>
          <p:cNvPr id="7" name="矩形 6"/>
          <p:cNvSpPr/>
          <p:nvPr/>
        </p:nvSpPr>
        <p:spPr>
          <a:xfrm>
            <a:off x="623888" y="6238345"/>
            <a:ext cx="4219425" cy="338554"/>
          </a:xfrm>
          <a:prstGeom prst="rect">
            <a:avLst/>
          </a:prstGeom>
        </p:spPr>
        <p:txBody>
          <a:bodyPr wrap="none">
            <a:spAutoFit/>
          </a:bodyPr>
          <a:lstStyle/>
          <a:p>
            <a:r>
              <a:rPr lang="en-US" altLang="zh-CN" sz="1600" dirty="0"/>
              <a:t>https://juejin.cn/post/6844904099591225358</a:t>
            </a:r>
            <a:endParaRPr lang="zh-CN" altLang="en-US" sz="1600" dirty="0"/>
          </a:p>
        </p:txBody>
      </p:sp>
    </p:spTree>
    <p:extLst>
      <p:ext uri="{BB962C8B-B14F-4D97-AF65-F5344CB8AC3E}">
        <p14:creationId xmlns:p14="http://schemas.microsoft.com/office/powerpoint/2010/main" val="20738827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en-US" altLang="zh-CN" dirty="0"/>
              <a:t>Pub-Sub Model - Guava </a:t>
            </a:r>
            <a:r>
              <a:rPr lang="en-US" altLang="zh-CN" dirty="0" err="1"/>
              <a:t>EventBus</a:t>
            </a:r>
            <a:r>
              <a:rPr lang="en-US" altLang="zh-CN" dirty="0"/>
              <a:t> </a:t>
            </a:r>
            <a:endParaRPr lang="zh-CN" altLang="en-US"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34</a:t>
            </a:fld>
            <a:endParaRPr lang="en-US" altLang="zh-CN"/>
          </a:p>
        </p:txBody>
      </p:sp>
      <p:sp>
        <p:nvSpPr>
          <p:cNvPr id="5" name="Rectangle 1"/>
          <p:cNvSpPr>
            <a:spLocks noChangeArrowheads="1"/>
          </p:cNvSpPr>
          <p:nvPr/>
        </p:nvSpPr>
        <p:spPr bwMode="auto">
          <a:xfrm>
            <a:off x="623888" y="3515320"/>
            <a:ext cx="10938193" cy="3046988"/>
          </a:xfrm>
          <a:prstGeom prst="rect">
            <a:avLst/>
          </a:prstGeom>
          <a:noFill/>
          <a:ln w="9525">
            <a:solidFill>
              <a:srgbClr val="0000FF"/>
            </a:solidFill>
            <a:prstDash val="dash"/>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33B3"/>
                </a:solidFill>
                <a:effectLst/>
                <a:latin typeface="Consolas" panose="020B0609020204030204" pitchFamily="49" charset="0"/>
              </a:rPr>
              <a:t>public class </a:t>
            </a:r>
            <a:r>
              <a:rPr kumimoji="0" lang="zh-CN" altLang="zh-CN" sz="1600" b="0" i="0" u="none" strike="noStrike" cap="none" normalizeH="0" baseline="0" smtClean="0">
                <a:ln>
                  <a:noFill/>
                </a:ln>
                <a:solidFill>
                  <a:srgbClr val="000000"/>
                </a:solidFill>
                <a:effectLst/>
                <a:latin typeface="Consolas" panose="020B0609020204030204" pitchFamily="49" charset="0"/>
              </a:rPr>
              <a:t>CustomEvent </a:t>
            </a:r>
            <a:r>
              <a:rPr kumimoji="0" lang="zh-CN" altLang="zh-CN" sz="1600" b="0" i="0" u="none" strike="noStrike" cap="none" normalizeH="0" baseline="0" smtClean="0">
                <a:ln>
                  <a:noFill/>
                </a:ln>
                <a:solidFill>
                  <a:srgbClr val="080808"/>
                </a:solidFill>
                <a:effectLst/>
                <a:latin typeface="Consolas" panose="020B0609020204030204" pitchFamily="49" charset="0"/>
              </a:rPr>
              <a:t>{</a:t>
            </a:r>
            <a:br>
              <a:rPr kumimoji="0" lang="zh-CN" altLang="zh-CN" sz="1600" b="0" i="0" u="none" strike="noStrike" cap="none" normalizeH="0" baseline="0" smtClean="0">
                <a:ln>
                  <a:noFill/>
                </a:ln>
                <a:solidFill>
                  <a:srgbClr val="080808"/>
                </a:solidFill>
                <a:effectLst/>
                <a:latin typeface="Consolas" panose="020B0609020204030204" pitchFamily="49" charset="0"/>
              </a:rPr>
            </a:br>
            <a:r>
              <a:rPr kumimoji="0" lang="zh-CN" altLang="zh-CN" sz="1600" b="0" i="0" u="none" strike="noStrike" cap="none" normalizeH="0" baseline="0" smtClean="0">
                <a:ln>
                  <a:noFill/>
                </a:ln>
                <a:solidFill>
                  <a:srgbClr val="080808"/>
                </a:solidFill>
                <a:effectLst/>
                <a:latin typeface="Consolas" panose="020B0609020204030204" pitchFamily="49" charset="0"/>
              </a:rPr>
              <a:t>    </a:t>
            </a:r>
            <a:r>
              <a:rPr kumimoji="0" lang="zh-CN" altLang="zh-CN" sz="1600" b="0" i="0" u="none" strike="noStrike" cap="none" normalizeH="0" baseline="0" smtClean="0">
                <a:ln>
                  <a:noFill/>
                </a:ln>
                <a:solidFill>
                  <a:srgbClr val="0033B3"/>
                </a:solidFill>
                <a:effectLst/>
                <a:latin typeface="Consolas" panose="020B0609020204030204" pitchFamily="49" charset="0"/>
              </a:rPr>
              <a:t>private </a:t>
            </a:r>
            <a:r>
              <a:rPr kumimoji="0" lang="zh-CN" altLang="zh-CN" sz="1600" b="0" i="0" u="none" strike="noStrike" cap="none" normalizeH="0" baseline="0" smtClean="0">
                <a:ln>
                  <a:noFill/>
                </a:ln>
                <a:solidFill>
                  <a:srgbClr val="000000"/>
                </a:solidFill>
                <a:effectLst/>
                <a:latin typeface="Consolas" panose="020B0609020204030204" pitchFamily="49" charset="0"/>
              </a:rPr>
              <a:t>String </a:t>
            </a:r>
            <a:r>
              <a:rPr kumimoji="0" lang="zh-CN" altLang="zh-CN" sz="1600" b="0" i="0" u="none" strike="noStrike" cap="none" normalizeH="0" baseline="0" smtClean="0">
                <a:ln>
                  <a:noFill/>
                </a:ln>
                <a:solidFill>
                  <a:srgbClr val="871094"/>
                </a:solidFill>
                <a:effectLst/>
                <a:latin typeface="Consolas" panose="020B0609020204030204" pitchFamily="49" charset="0"/>
              </a:rPr>
              <a:t>action</a:t>
            </a:r>
            <a:r>
              <a:rPr kumimoji="0" lang="zh-CN" altLang="zh-CN" sz="1600" b="0" i="0" u="none" strike="noStrike" cap="none" normalizeH="0" baseline="0" smtClean="0">
                <a:ln>
                  <a:noFill/>
                </a:ln>
                <a:solidFill>
                  <a:srgbClr val="080808"/>
                </a:solidFill>
                <a:effectLst/>
                <a:latin typeface="Consolas" panose="020B0609020204030204" pitchFamily="49" charset="0"/>
              </a:rPr>
              <a:t>;</a:t>
            </a:r>
            <a:br>
              <a:rPr kumimoji="0" lang="zh-CN" altLang="zh-CN" sz="1600" b="0" i="0" u="none" strike="noStrike" cap="none" normalizeH="0" baseline="0" smtClean="0">
                <a:ln>
                  <a:noFill/>
                </a:ln>
                <a:solidFill>
                  <a:srgbClr val="080808"/>
                </a:solidFill>
                <a:effectLst/>
                <a:latin typeface="Consolas" panose="020B0609020204030204" pitchFamily="49" charset="0"/>
              </a:rPr>
            </a:br>
            <a:r>
              <a:rPr kumimoji="0" lang="zh-CN" altLang="zh-CN" sz="1600" b="0" i="0" u="none" strike="noStrike" cap="none" normalizeH="0" baseline="0" smtClean="0">
                <a:ln>
                  <a:noFill/>
                </a:ln>
                <a:solidFill>
                  <a:srgbClr val="080808"/>
                </a:solidFill>
                <a:effectLst/>
                <a:latin typeface="Consolas" panose="020B0609020204030204" pitchFamily="49" charset="0"/>
              </a:rPr>
              <a:t>    </a:t>
            </a:r>
            <a:r>
              <a:rPr kumimoji="0" lang="zh-CN" altLang="zh-CN" sz="1600" b="0" i="0" u="none" strike="noStrike" cap="none" normalizeH="0" baseline="0" smtClean="0">
                <a:ln>
                  <a:noFill/>
                </a:ln>
                <a:solidFill>
                  <a:srgbClr val="00627A"/>
                </a:solidFill>
                <a:effectLst/>
                <a:latin typeface="Consolas" panose="020B0609020204030204" pitchFamily="49" charset="0"/>
              </a:rPr>
              <a:t>CustomEvent</a:t>
            </a:r>
            <a:r>
              <a:rPr kumimoji="0" lang="zh-CN" altLang="zh-CN" sz="1600" b="0" i="0" u="none" strike="noStrike" cap="none" normalizeH="0" baseline="0" smtClean="0">
                <a:ln>
                  <a:noFill/>
                </a:ln>
                <a:solidFill>
                  <a:srgbClr val="080808"/>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String </a:t>
            </a:r>
            <a:r>
              <a:rPr kumimoji="0" lang="zh-CN" altLang="zh-CN" sz="1600" b="0" i="0" u="none" strike="noStrike" cap="none" normalizeH="0" baseline="0" smtClean="0">
                <a:ln>
                  <a:noFill/>
                </a:ln>
                <a:solidFill>
                  <a:srgbClr val="080808"/>
                </a:solidFill>
                <a:effectLst/>
                <a:latin typeface="Consolas" panose="020B0609020204030204" pitchFamily="49" charset="0"/>
              </a:rPr>
              <a:t>action) {</a:t>
            </a:r>
            <a:br>
              <a:rPr kumimoji="0" lang="zh-CN" altLang="zh-CN" sz="1600" b="0" i="0" u="none" strike="noStrike" cap="none" normalizeH="0" baseline="0" smtClean="0">
                <a:ln>
                  <a:noFill/>
                </a:ln>
                <a:solidFill>
                  <a:srgbClr val="080808"/>
                </a:solidFill>
                <a:effectLst/>
                <a:latin typeface="Consolas" panose="020B0609020204030204" pitchFamily="49" charset="0"/>
              </a:rPr>
            </a:br>
            <a:r>
              <a:rPr kumimoji="0" lang="zh-CN" altLang="zh-CN" sz="1600" b="0" i="0" u="none" strike="noStrike" cap="none" normalizeH="0" baseline="0" smtClean="0">
                <a:ln>
                  <a:noFill/>
                </a:ln>
                <a:solidFill>
                  <a:srgbClr val="080808"/>
                </a:solidFill>
                <a:effectLst/>
                <a:latin typeface="Consolas" panose="020B0609020204030204" pitchFamily="49" charset="0"/>
              </a:rPr>
              <a:t>        </a:t>
            </a:r>
            <a:r>
              <a:rPr kumimoji="0" lang="zh-CN" altLang="zh-CN" sz="1600" b="0" i="0" u="none" strike="noStrike" cap="none" normalizeH="0" baseline="0" smtClean="0">
                <a:ln>
                  <a:noFill/>
                </a:ln>
                <a:solidFill>
                  <a:srgbClr val="0033B3"/>
                </a:solidFill>
                <a:effectLst/>
                <a:latin typeface="Consolas" panose="020B0609020204030204" pitchFamily="49" charset="0"/>
              </a:rPr>
              <a:t>this</a:t>
            </a:r>
            <a:r>
              <a:rPr kumimoji="0" lang="zh-CN" altLang="zh-CN" sz="1600" b="0" i="0" u="none" strike="noStrike" cap="none" normalizeH="0" baseline="0" smtClean="0">
                <a:ln>
                  <a:noFill/>
                </a:ln>
                <a:solidFill>
                  <a:srgbClr val="080808"/>
                </a:solidFill>
                <a:effectLst/>
                <a:latin typeface="Consolas" panose="020B0609020204030204" pitchFamily="49" charset="0"/>
              </a:rPr>
              <a:t>.</a:t>
            </a:r>
            <a:r>
              <a:rPr kumimoji="0" lang="zh-CN" altLang="zh-CN" sz="1600" b="0" i="0" u="none" strike="noStrike" cap="none" normalizeH="0" baseline="0" smtClean="0">
                <a:ln>
                  <a:noFill/>
                </a:ln>
                <a:solidFill>
                  <a:srgbClr val="871094"/>
                </a:solidFill>
                <a:effectLst/>
                <a:latin typeface="Consolas" panose="020B0609020204030204" pitchFamily="49" charset="0"/>
              </a:rPr>
              <a:t>action </a:t>
            </a:r>
            <a:r>
              <a:rPr kumimoji="0" lang="zh-CN" altLang="zh-CN" sz="1600" b="0" i="0" u="none" strike="noStrike" cap="none" normalizeH="0" baseline="0" smtClean="0">
                <a:ln>
                  <a:noFill/>
                </a:ln>
                <a:solidFill>
                  <a:srgbClr val="080808"/>
                </a:solidFill>
                <a:effectLst/>
                <a:latin typeface="Consolas" panose="020B0609020204030204" pitchFamily="49" charset="0"/>
              </a:rPr>
              <a:t>= action;</a:t>
            </a:r>
            <a:br>
              <a:rPr kumimoji="0" lang="zh-CN" altLang="zh-CN" sz="1600" b="0" i="0" u="none" strike="noStrike" cap="none" normalizeH="0" baseline="0" smtClean="0">
                <a:ln>
                  <a:noFill/>
                </a:ln>
                <a:solidFill>
                  <a:srgbClr val="080808"/>
                </a:solidFill>
                <a:effectLst/>
                <a:latin typeface="Consolas" panose="020B0609020204030204" pitchFamily="49" charset="0"/>
              </a:rPr>
            </a:br>
            <a:r>
              <a:rPr kumimoji="0" lang="zh-CN" altLang="zh-CN" sz="1600" b="0" i="0" u="none" strike="noStrike" cap="none" normalizeH="0" baseline="0" smtClean="0">
                <a:ln>
                  <a:noFill/>
                </a:ln>
                <a:solidFill>
                  <a:srgbClr val="080808"/>
                </a:solidFill>
                <a:effectLst/>
                <a:latin typeface="Consolas" panose="020B0609020204030204" pitchFamily="49" charset="0"/>
              </a:rPr>
              <a:t>    }</a:t>
            </a:r>
            <a:br>
              <a:rPr kumimoji="0" lang="zh-CN" altLang="zh-CN" sz="1600" b="0" i="0" u="none" strike="noStrike" cap="none" normalizeH="0" baseline="0" smtClean="0">
                <a:ln>
                  <a:noFill/>
                </a:ln>
                <a:solidFill>
                  <a:srgbClr val="080808"/>
                </a:solidFill>
                <a:effectLst/>
                <a:latin typeface="Consolas" panose="020B0609020204030204" pitchFamily="49" charset="0"/>
              </a:rPr>
            </a:br>
            <a:r>
              <a:rPr kumimoji="0" lang="zh-CN" altLang="zh-CN" sz="1600" b="0" i="0" u="none" strike="noStrike" cap="none" normalizeH="0" baseline="0" smtClean="0">
                <a:ln>
                  <a:noFill/>
                </a:ln>
                <a:solidFill>
                  <a:srgbClr val="080808"/>
                </a:solidFill>
                <a:effectLst/>
                <a:latin typeface="Consolas" panose="020B0609020204030204" pitchFamily="49" charset="0"/>
              </a:rPr>
              <a:t>    </a:t>
            </a:r>
            <a:r>
              <a:rPr kumimoji="0" lang="zh-CN" altLang="zh-CN" sz="1600" b="0" i="0" u="none" strike="noStrike" cap="none" normalizeH="0" baseline="0" smtClean="0">
                <a:ln>
                  <a:noFill/>
                </a:ln>
                <a:solidFill>
                  <a:srgbClr val="000000"/>
                </a:solidFill>
                <a:effectLst/>
                <a:latin typeface="Consolas" panose="020B0609020204030204" pitchFamily="49" charset="0"/>
              </a:rPr>
              <a:t>String </a:t>
            </a:r>
            <a:r>
              <a:rPr kumimoji="0" lang="zh-CN" altLang="zh-CN" sz="1600" b="0" i="0" u="none" strike="noStrike" cap="none" normalizeH="0" baseline="0" smtClean="0">
                <a:ln>
                  <a:noFill/>
                </a:ln>
                <a:solidFill>
                  <a:srgbClr val="00627A"/>
                </a:solidFill>
                <a:effectLst/>
                <a:latin typeface="Consolas" panose="020B0609020204030204" pitchFamily="49" charset="0"/>
              </a:rPr>
              <a:t>getAction</a:t>
            </a:r>
            <a:r>
              <a:rPr kumimoji="0" lang="zh-CN" altLang="zh-CN" sz="1600" b="0" i="0" u="none" strike="noStrike" cap="none" normalizeH="0" baseline="0" smtClean="0">
                <a:ln>
                  <a:noFill/>
                </a:ln>
                <a:solidFill>
                  <a:srgbClr val="080808"/>
                </a:solidFill>
                <a:effectLst/>
                <a:latin typeface="Consolas" panose="020B0609020204030204" pitchFamily="49" charset="0"/>
              </a:rPr>
              <a:t>() {</a:t>
            </a:r>
            <a:br>
              <a:rPr kumimoji="0" lang="zh-CN" altLang="zh-CN" sz="1600" b="0" i="0" u="none" strike="noStrike" cap="none" normalizeH="0" baseline="0" smtClean="0">
                <a:ln>
                  <a:noFill/>
                </a:ln>
                <a:solidFill>
                  <a:srgbClr val="080808"/>
                </a:solidFill>
                <a:effectLst/>
                <a:latin typeface="Consolas" panose="020B0609020204030204" pitchFamily="49" charset="0"/>
              </a:rPr>
            </a:br>
            <a:r>
              <a:rPr kumimoji="0" lang="zh-CN" altLang="zh-CN" sz="1600" b="0" i="0" u="none" strike="noStrike" cap="none" normalizeH="0" baseline="0" smtClean="0">
                <a:ln>
                  <a:noFill/>
                </a:ln>
                <a:solidFill>
                  <a:srgbClr val="080808"/>
                </a:solidFill>
                <a:effectLst/>
                <a:latin typeface="Consolas" panose="020B0609020204030204" pitchFamily="49" charset="0"/>
              </a:rPr>
              <a:t>        </a:t>
            </a:r>
            <a:r>
              <a:rPr kumimoji="0" lang="zh-CN" altLang="zh-CN" sz="1600" b="0" i="0" u="none" strike="noStrike" cap="none" normalizeH="0" baseline="0" smtClean="0">
                <a:ln>
                  <a:noFill/>
                </a:ln>
                <a:solidFill>
                  <a:srgbClr val="0033B3"/>
                </a:solidFill>
                <a:effectLst/>
                <a:latin typeface="Consolas" panose="020B0609020204030204" pitchFamily="49" charset="0"/>
              </a:rPr>
              <a:t>return </a:t>
            </a:r>
            <a:r>
              <a:rPr kumimoji="0" lang="zh-CN" altLang="zh-CN" sz="1600" b="0" i="0" u="none" strike="noStrike" cap="none" normalizeH="0" baseline="0" smtClean="0">
                <a:ln>
                  <a:noFill/>
                </a:ln>
                <a:solidFill>
                  <a:srgbClr val="871094"/>
                </a:solidFill>
                <a:effectLst/>
                <a:latin typeface="Consolas" panose="020B0609020204030204" pitchFamily="49" charset="0"/>
              </a:rPr>
              <a:t>action</a:t>
            </a:r>
            <a:r>
              <a:rPr kumimoji="0" lang="zh-CN" altLang="zh-CN" sz="1600" b="0" i="0" u="none" strike="noStrike" cap="none" normalizeH="0" baseline="0" smtClean="0">
                <a:ln>
                  <a:noFill/>
                </a:ln>
                <a:solidFill>
                  <a:srgbClr val="080808"/>
                </a:solidFill>
                <a:effectLst/>
                <a:latin typeface="Consolas" panose="020B0609020204030204" pitchFamily="49" charset="0"/>
              </a:rPr>
              <a:t>;</a:t>
            </a:r>
            <a:br>
              <a:rPr kumimoji="0" lang="zh-CN" altLang="zh-CN" sz="1600" b="0" i="0" u="none" strike="noStrike" cap="none" normalizeH="0" baseline="0" smtClean="0">
                <a:ln>
                  <a:noFill/>
                </a:ln>
                <a:solidFill>
                  <a:srgbClr val="080808"/>
                </a:solidFill>
                <a:effectLst/>
                <a:latin typeface="Consolas" panose="020B0609020204030204" pitchFamily="49" charset="0"/>
              </a:rPr>
            </a:br>
            <a:r>
              <a:rPr kumimoji="0" lang="zh-CN" altLang="zh-CN" sz="1600" b="0" i="0" u="none" strike="noStrike" cap="none" normalizeH="0" baseline="0" smtClean="0">
                <a:ln>
                  <a:noFill/>
                </a:ln>
                <a:solidFill>
                  <a:srgbClr val="080808"/>
                </a:solidFill>
                <a:effectLst/>
                <a:latin typeface="Consolas" panose="020B0609020204030204" pitchFamily="49" charset="0"/>
              </a:rPr>
              <a:t>    }</a:t>
            </a:r>
            <a:br>
              <a:rPr kumimoji="0" lang="zh-CN" altLang="zh-CN" sz="1600" b="0" i="0" u="none" strike="noStrike" cap="none" normalizeH="0" baseline="0" smtClean="0">
                <a:ln>
                  <a:noFill/>
                </a:ln>
                <a:solidFill>
                  <a:srgbClr val="080808"/>
                </a:solidFill>
                <a:effectLst/>
                <a:latin typeface="Consolas" panose="020B0609020204030204" pitchFamily="49" charset="0"/>
              </a:rPr>
            </a:br>
            <a:r>
              <a:rPr kumimoji="0" lang="zh-CN" altLang="zh-CN" sz="1600" b="0" i="0" u="none" strike="noStrike" cap="none" normalizeH="0" baseline="0" smtClean="0">
                <a:ln>
                  <a:noFill/>
                </a:ln>
                <a:solidFill>
                  <a:srgbClr val="080808"/>
                </a:solidFill>
                <a:effectLst/>
                <a:latin typeface="Consolas" panose="020B0609020204030204" pitchFamily="49" charset="0"/>
              </a:rPr>
              <a:t>    </a:t>
            </a:r>
            <a:r>
              <a:rPr kumimoji="0" lang="zh-CN" altLang="zh-CN" sz="1600" b="0" i="0" u="none" strike="noStrike" cap="none" normalizeH="0" baseline="0" smtClean="0">
                <a:ln>
                  <a:noFill/>
                </a:ln>
                <a:solidFill>
                  <a:srgbClr val="0033B3"/>
                </a:solidFill>
                <a:effectLst/>
                <a:latin typeface="Consolas" panose="020B0609020204030204" pitchFamily="49" charset="0"/>
              </a:rPr>
              <a:t>public void </a:t>
            </a:r>
            <a:r>
              <a:rPr kumimoji="0" lang="zh-CN" altLang="zh-CN" sz="1600" b="0" i="0" u="none" strike="noStrike" cap="none" normalizeH="0" baseline="0" smtClean="0">
                <a:ln>
                  <a:noFill/>
                </a:ln>
                <a:solidFill>
                  <a:srgbClr val="00627A"/>
                </a:solidFill>
                <a:effectLst/>
                <a:latin typeface="Consolas" panose="020B0609020204030204" pitchFamily="49" charset="0"/>
              </a:rPr>
              <a:t>setAction</a:t>
            </a:r>
            <a:r>
              <a:rPr kumimoji="0" lang="zh-CN" altLang="zh-CN" sz="1600" b="0" i="0" u="none" strike="noStrike" cap="none" normalizeH="0" baseline="0" smtClean="0">
                <a:ln>
                  <a:noFill/>
                </a:ln>
                <a:solidFill>
                  <a:srgbClr val="080808"/>
                </a:solidFill>
                <a:effectLst/>
                <a:latin typeface="Consolas" panose="020B0609020204030204" pitchFamily="49" charset="0"/>
              </a:rPr>
              <a:t>(</a:t>
            </a:r>
            <a:r>
              <a:rPr kumimoji="0" lang="zh-CN" altLang="zh-CN" sz="1600" b="0" i="0" u="none" strike="noStrike" cap="none" normalizeH="0" baseline="0" smtClean="0">
                <a:ln>
                  <a:noFill/>
                </a:ln>
                <a:solidFill>
                  <a:srgbClr val="000000"/>
                </a:solidFill>
                <a:effectLst/>
                <a:latin typeface="Consolas" panose="020B0609020204030204" pitchFamily="49" charset="0"/>
              </a:rPr>
              <a:t>String </a:t>
            </a:r>
            <a:r>
              <a:rPr kumimoji="0" lang="zh-CN" altLang="zh-CN" sz="1600" b="0" i="0" u="none" strike="noStrike" cap="none" normalizeH="0" baseline="0" smtClean="0">
                <a:ln>
                  <a:noFill/>
                </a:ln>
                <a:solidFill>
                  <a:srgbClr val="080808"/>
                </a:solidFill>
                <a:effectLst/>
                <a:latin typeface="Consolas" panose="020B0609020204030204" pitchFamily="49" charset="0"/>
              </a:rPr>
              <a:t>action) {</a:t>
            </a:r>
            <a:br>
              <a:rPr kumimoji="0" lang="zh-CN" altLang="zh-CN" sz="1600" b="0" i="0" u="none" strike="noStrike" cap="none" normalizeH="0" baseline="0" smtClean="0">
                <a:ln>
                  <a:noFill/>
                </a:ln>
                <a:solidFill>
                  <a:srgbClr val="080808"/>
                </a:solidFill>
                <a:effectLst/>
                <a:latin typeface="Consolas" panose="020B0609020204030204" pitchFamily="49" charset="0"/>
              </a:rPr>
            </a:br>
            <a:r>
              <a:rPr kumimoji="0" lang="zh-CN" altLang="zh-CN" sz="1600" b="0" i="0" u="none" strike="noStrike" cap="none" normalizeH="0" baseline="0" smtClean="0">
                <a:ln>
                  <a:noFill/>
                </a:ln>
                <a:solidFill>
                  <a:srgbClr val="080808"/>
                </a:solidFill>
                <a:effectLst/>
                <a:latin typeface="Consolas" panose="020B0609020204030204" pitchFamily="49" charset="0"/>
              </a:rPr>
              <a:t>        </a:t>
            </a:r>
            <a:r>
              <a:rPr kumimoji="0" lang="zh-CN" altLang="zh-CN" sz="1600" b="0" i="0" u="none" strike="noStrike" cap="none" normalizeH="0" baseline="0" smtClean="0">
                <a:ln>
                  <a:noFill/>
                </a:ln>
                <a:solidFill>
                  <a:srgbClr val="0033B3"/>
                </a:solidFill>
                <a:effectLst/>
                <a:latin typeface="Consolas" panose="020B0609020204030204" pitchFamily="49" charset="0"/>
              </a:rPr>
              <a:t>this</a:t>
            </a:r>
            <a:r>
              <a:rPr kumimoji="0" lang="zh-CN" altLang="zh-CN" sz="1600" b="0" i="0" u="none" strike="noStrike" cap="none" normalizeH="0" baseline="0" smtClean="0">
                <a:ln>
                  <a:noFill/>
                </a:ln>
                <a:solidFill>
                  <a:srgbClr val="080808"/>
                </a:solidFill>
                <a:effectLst/>
                <a:latin typeface="Consolas" panose="020B0609020204030204" pitchFamily="49" charset="0"/>
              </a:rPr>
              <a:t>.</a:t>
            </a:r>
            <a:r>
              <a:rPr kumimoji="0" lang="zh-CN" altLang="zh-CN" sz="1600" b="0" i="0" u="none" strike="noStrike" cap="none" normalizeH="0" baseline="0" smtClean="0">
                <a:ln>
                  <a:noFill/>
                </a:ln>
                <a:solidFill>
                  <a:srgbClr val="871094"/>
                </a:solidFill>
                <a:effectLst/>
                <a:latin typeface="Consolas" panose="020B0609020204030204" pitchFamily="49" charset="0"/>
              </a:rPr>
              <a:t>action </a:t>
            </a:r>
            <a:r>
              <a:rPr kumimoji="0" lang="zh-CN" altLang="zh-CN" sz="1600" b="0" i="0" u="none" strike="noStrike" cap="none" normalizeH="0" baseline="0" smtClean="0">
                <a:ln>
                  <a:noFill/>
                </a:ln>
                <a:solidFill>
                  <a:srgbClr val="080808"/>
                </a:solidFill>
                <a:effectLst/>
                <a:latin typeface="Consolas" panose="020B0609020204030204" pitchFamily="49" charset="0"/>
              </a:rPr>
              <a:t>= action;</a:t>
            </a:r>
            <a:br>
              <a:rPr kumimoji="0" lang="zh-CN" altLang="zh-CN" sz="1600" b="0" i="0" u="none" strike="noStrike" cap="none" normalizeH="0" baseline="0" smtClean="0">
                <a:ln>
                  <a:noFill/>
                </a:ln>
                <a:solidFill>
                  <a:srgbClr val="080808"/>
                </a:solidFill>
                <a:effectLst/>
                <a:latin typeface="Consolas" panose="020B0609020204030204" pitchFamily="49" charset="0"/>
              </a:rPr>
            </a:br>
            <a:r>
              <a:rPr kumimoji="0" lang="zh-CN" altLang="zh-CN" sz="1600" b="0" i="0" u="none" strike="noStrike" cap="none" normalizeH="0" baseline="0" smtClean="0">
                <a:ln>
                  <a:noFill/>
                </a:ln>
                <a:solidFill>
                  <a:srgbClr val="080808"/>
                </a:solidFill>
                <a:effectLst/>
                <a:latin typeface="Consolas" panose="020B0609020204030204" pitchFamily="49" charset="0"/>
              </a:rPr>
              <a:t>    }</a:t>
            </a:r>
            <a:br>
              <a:rPr kumimoji="0" lang="zh-CN" altLang="zh-CN" sz="1600" b="0" i="0" u="none" strike="noStrike" cap="none" normalizeH="0" baseline="0" smtClean="0">
                <a:ln>
                  <a:noFill/>
                </a:ln>
                <a:solidFill>
                  <a:srgbClr val="080808"/>
                </a:solidFill>
                <a:effectLst/>
                <a:latin typeface="Consolas" panose="020B0609020204030204" pitchFamily="49" charset="0"/>
              </a:rPr>
            </a:br>
            <a:r>
              <a:rPr kumimoji="0" lang="zh-CN" altLang="zh-CN" sz="1600" b="0" i="0" u="none" strike="noStrike" cap="none" normalizeH="0" baseline="0" smtClean="0">
                <a:ln>
                  <a:noFill/>
                </a:ln>
                <a:solidFill>
                  <a:srgbClr val="080808"/>
                </a:solidFill>
                <a:effectLst/>
                <a:latin typeface="Consolas" panose="020B0609020204030204" pitchFamily="49" charset="0"/>
              </a:rPr>
              <a:t>}</a:t>
            </a:r>
            <a:endParaRPr kumimoji="0" lang="zh-CN" altLang="zh-CN" sz="2400" b="0" i="0" u="none" strike="noStrike" cap="none" normalizeH="0" baseline="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623888" y="1613853"/>
            <a:ext cx="10958513" cy="1815882"/>
          </a:xfrm>
          <a:prstGeom prst="rect">
            <a:avLst/>
          </a:prstGeom>
          <a:solidFill>
            <a:srgbClr val="FFFFFF"/>
          </a:solidFill>
          <a:ln w="9525">
            <a:solidFill>
              <a:srgbClr val="0000FF"/>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080808"/>
                </a:solidFill>
                <a:effectLst/>
                <a:latin typeface="Consolas" panose="020B0609020204030204" pitchFamily="49" charset="0"/>
              </a:rPr>
              <a:t>&lt;</a:t>
            </a:r>
            <a:r>
              <a:rPr kumimoji="0" lang="zh-CN" altLang="zh-CN" sz="1600" b="0" i="0" u="none" strike="noStrike" cap="none" normalizeH="0" baseline="0" dirty="0" smtClean="0">
                <a:ln>
                  <a:noFill/>
                </a:ln>
                <a:solidFill>
                  <a:srgbClr val="0033B3"/>
                </a:solidFill>
                <a:effectLst/>
                <a:latin typeface="Consolas" panose="020B0609020204030204" pitchFamily="49" charset="0"/>
              </a:rPr>
              <a:t>dependencies</a:t>
            </a:r>
            <a:r>
              <a:rPr kumimoji="0" lang="zh-CN" altLang="zh-CN" sz="1600" b="0" i="0" u="none" strike="noStrike" cap="none" normalizeH="0" baseline="0" dirty="0" smtClean="0">
                <a:ln>
                  <a:noFill/>
                </a:ln>
                <a:solidFill>
                  <a:srgbClr val="080808"/>
                </a:solidFill>
                <a:effectLst/>
                <a:latin typeface="Consolas" panose="020B0609020204030204" pitchFamily="49" charset="0"/>
              </a:rPr>
              <a:t>&gt;</a:t>
            </a:r>
            <a:br>
              <a:rPr kumimoji="0" lang="zh-CN" altLang="zh-CN" sz="1600" b="0" i="0" u="none" strike="noStrike" cap="none" normalizeH="0" baseline="0" dirty="0" smtClean="0">
                <a:ln>
                  <a:noFill/>
                </a:ln>
                <a:solidFill>
                  <a:srgbClr val="080808"/>
                </a:solidFill>
                <a:effectLst/>
                <a:latin typeface="Consolas" panose="020B0609020204030204" pitchFamily="49" charset="0"/>
              </a:rPr>
            </a:br>
            <a:r>
              <a:rPr kumimoji="0" lang="zh-CN" altLang="zh-CN" sz="1600" b="0" i="0" u="none" strike="noStrike" cap="none" normalizeH="0" baseline="0" dirty="0" smtClean="0">
                <a:ln>
                  <a:noFill/>
                </a:ln>
                <a:solidFill>
                  <a:srgbClr val="080808"/>
                </a:solidFill>
                <a:effectLst/>
                <a:latin typeface="Consolas" panose="020B0609020204030204" pitchFamily="49" charset="0"/>
              </a:rPr>
              <a:t>    &lt;</a:t>
            </a:r>
            <a:r>
              <a:rPr kumimoji="0" lang="zh-CN" altLang="zh-CN" sz="1600" b="0" i="0" u="none" strike="noStrike" cap="none" normalizeH="0" baseline="0" dirty="0" smtClean="0">
                <a:ln>
                  <a:noFill/>
                </a:ln>
                <a:solidFill>
                  <a:srgbClr val="0033B3"/>
                </a:solidFill>
                <a:effectLst/>
                <a:latin typeface="Consolas" panose="020B0609020204030204" pitchFamily="49" charset="0"/>
              </a:rPr>
              <a:t>dependency</a:t>
            </a:r>
            <a:r>
              <a:rPr kumimoji="0" lang="zh-CN" altLang="zh-CN" sz="1600" b="0" i="0" u="none" strike="noStrike" cap="none" normalizeH="0" baseline="0" dirty="0" smtClean="0">
                <a:ln>
                  <a:noFill/>
                </a:ln>
                <a:solidFill>
                  <a:srgbClr val="080808"/>
                </a:solidFill>
                <a:effectLst/>
                <a:latin typeface="Consolas" panose="020B0609020204030204" pitchFamily="49" charset="0"/>
              </a:rPr>
              <a:t>&gt;</a:t>
            </a:r>
            <a:br>
              <a:rPr kumimoji="0" lang="zh-CN" altLang="zh-CN" sz="1600" b="0" i="0" u="none" strike="noStrike" cap="none" normalizeH="0" baseline="0" dirty="0" smtClean="0">
                <a:ln>
                  <a:noFill/>
                </a:ln>
                <a:solidFill>
                  <a:srgbClr val="080808"/>
                </a:solidFill>
                <a:effectLst/>
                <a:latin typeface="Consolas" panose="020B0609020204030204" pitchFamily="49" charset="0"/>
              </a:rPr>
            </a:br>
            <a:r>
              <a:rPr kumimoji="0" lang="zh-CN" altLang="zh-CN" sz="1600" b="0" i="0" u="none" strike="noStrike" cap="none" normalizeH="0" baseline="0" dirty="0" smtClean="0">
                <a:ln>
                  <a:noFill/>
                </a:ln>
                <a:solidFill>
                  <a:srgbClr val="080808"/>
                </a:solidFill>
                <a:effectLst/>
                <a:latin typeface="Consolas" panose="020B0609020204030204" pitchFamily="49" charset="0"/>
              </a:rPr>
              <a:t>        &lt;</a:t>
            </a:r>
            <a:r>
              <a:rPr kumimoji="0" lang="zh-CN" altLang="zh-CN" sz="1600" b="0" i="0" u="none" strike="noStrike" cap="none" normalizeH="0" baseline="0" dirty="0" smtClean="0">
                <a:ln>
                  <a:noFill/>
                </a:ln>
                <a:solidFill>
                  <a:srgbClr val="0033B3"/>
                </a:solidFill>
                <a:effectLst/>
                <a:latin typeface="Consolas" panose="020B0609020204030204" pitchFamily="49" charset="0"/>
              </a:rPr>
              <a:t>groupId</a:t>
            </a:r>
            <a:r>
              <a:rPr kumimoji="0" lang="zh-CN" altLang="zh-CN" sz="1600" b="0" i="0" u="none" strike="noStrike" cap="none" normalizeH="0" baseline="0" dirty="0" smtClean="0">
                <a:ln>
                  <a:noFill/>
                </a:ln>
                <a:solidFill>
                  <a:srgbClr val="080808"/>
                </a:solidFill>
                <a:effectLst/>
                <a:latin typeface="Consolas" panose="020B0609020204030204" pitchFamily="49" charset="0"/>
              </a:rPr>
              <a:t>&gt;com.google.guava&lt;/</a:t>
            </a:r>
            <a:r>
              <a:rPr kumimoji="0" lang="zh-CN" altLang="zh-CN" sz="1600" b="0" i="0" u="none" strike="noStrike" cap="none" normalizeH="0" baseline="0" dirty="0" smtClean="0">
                <a:ln>
                  <a:noFill/>
                </a:ln>
                <a:solidFill>
                  <a:srgbClr val="0033B3"/>
                </a:solidFill>
                <a:effectLst/>
                <a:latin typeface="Consolas" panose="020B0609020204030204" pitchFamily="49" charset="0"/>
              </a:rPr>
              <a:t>groupId</a:t>
            </a:r>
            <a:r>
              <a:rPr kumimoji="0" lang="zh-CN" altLang="zh-CN" sz="1600" b="0" i="0" u="none" strike="noStrike" cap="none" normalizeH="0" baseline="0" dirty="0" smtClean="0">
                <a:ln>
                  <a:noFill/>
                </a:ln>
                <a:solidFill>
                  <a:srgbClr val="080808"/>
                </a:solidFill>
                <a:effectLst/>
                <a:latin typeface="Consolas" panose="020B0609020204030204" pitchFamily="49" charset="0"/>
              </a:rPr>
              <a:t>&gt;</a:t>
            </a:r>
            <a:br>
              <a:rPr kumimoji="0" lang="zh-CN" altLang="zh-CN" sz="1600" b="0" i="0" u="none" strike="noStrike" cap="none" normalizeH="0" baseline="0" dirty="0" smtClean="0">
                <a:ln>
                  <a:noFill/>
                </a:ln>
                <a:solidFill>
                  <a:srgbClr val="080808"/>
                </a:solidFill>
                <a:effectLst/>
                <a:latin typeface="Consolas" panose="020B0609020204030204" pitchFamily="49" charset="0"/>
              </a:rPr>
            </a:br>
            <a:r>
              <a:rPr kumimoji="0" lang="zh-CN" altLang="zh-CN" sz="1600" b="0" i="0" u="none" strike="noStrike" cap="none" normalizeH="0" baseline="0" dirty="0" smtClean="0">
                <a:ln>
                  <a:noFill/>
                </a:ln>
                <a:solidFill>
                  <a:srgbClr val="080808"/>
                </a:solidFill>
                <a:effectLst/>
                <a:latin typeface="Consolas" panose="020B0609020204030204" pitchFamily="49" charset="0"/>
              </a:rPr>
              <a:t>        &lt;</a:t>
            </a:r>
            <a:r>
              <a:rPr kumimoji="0" lang="zh-CN" altLang="zh-CN" sz="1600" b="0" i="0" u="none" strike="noStrike" cap="none" normalizeH="0" baseline="0" dirty="0" smtClean="0">
                <a:ln>
                  <a:noFill/>
                </a:ln>
                <a:solidFill>
                  <a:srgbClr val="0033B3"/>
                </a:solidFill>
                <a:effectLst/>
                <a:latin typeface="Consolas" panose="020B0609020204030204" pitchFamily="49" charset="0"/>
              </a:rPr>
              <a:t>artifactId</a:t>
            </a:r>
            <a:r>
              <a:rPr kumimoji="0" lang="zh-CN" altLang="zh-CN" sz="1600" b="0" i="0" u="none" strike="noStrike" cap="none" normalizeH="0" baseline="0" dirty="0" smtClean="0">
                <a:ln>
                  <a:noFill/>
                </a:ln>
                <a:solidFill>
                  <a:srgbClr val="080808"/>
                </a:solidFill>
                <a:effectLst/>
                <a:latin typeface="Consolas" panose="020B0609020204030204" pitchFamily="49" charset="0"/>
              </a:rPr>
              <a:t>&gt;guava&lt;/</a:t>
            </a:r>
            <a:r>
              <a:rPr kumimoji="0" lang="zh-CN" altLang="zh-CN" sz="1600" b="0" i="0" u="none" strike="noStrike" cap="none" normalizeH="0" baseline="0" dirty="0" smtClean="0">
                <a:ln>
                  <a:noFill/>
                </a:ln>
                <a:solidFill>
                  <a:srgbClr val="0033B3"/>
                </a:solidFill>
                <a:effectLst/>
                <a:latin typeface="Consolas" panose="020B0609020204030204" pitchFamily="49" charset="0"/>
              </a:rPr>
              <a:t>artifactId</a:t>
            </a:r>
            <a:r>
              <a:rPr kumimoji="0" lang="zh-CN" altLang="zh-CN" sz="1600" b="0" i="0" u="none" strike="noStrike" cap="none" normalizeH="0" baseline="0" dirty="0" smtClean="0">
                <a:ln>
                  <a:noFill/>
                </a:ln>
                <a:solidFill>
                  <a:srgbClr val="080808"/>
                </a:solidFill>
                <a:effectLst/>
                <a:latin typeface="Consolas" panose="020B0609020204030204" pitchFamily="49" charset="0"/>
              </a:rPr>
              <a:t>&gt;</a:t>
            </a:r>
            <a:br>
              <a:rPr kumimoji="0" lang="zh-CN" altLang="zh-CN" sz="1600" b="0" i="0" u="none" strike="noStrike" cap="none" normalizeH="0" baseline="0" dirty="0" smtClean="0">
                <a:ln>
                  <a:noFill/>
                </a:ln>
                <a:solidFill>
                  <a:srgbClr val="080808"/>
                </a:solidFill>
                <a:effectLst/>
                <a:latin typeface="Consolas" panose="020B0609020204030204" pitchFamily="49" charset="0"/>
              </a:rPr>
            </a:br>
            <a:r>
              <a:rPr kumimoji="0" lang="zh-CN" altLang="zh-CN" sz="1600" b="0" i="0" u="none" strike="noStrike" cap="none" normalizeH="0" baseline="0" dirty="0" smtClean="0">
                <a:ln>
                  <a:noFill/>
                </a:ln>
                <a:solidFill>
                  <a:srgbClr val="080808"/>
                </a:solidFill>
                <a:effectLst/>
                <a:latin typeface="Consolas" panose="020B0609020204030204" pitchFamily="49" charset="0"/>
              </a:rPr>
              <a:t>        &lt;</a:t>
            </a:r>
            <a:r>
              <a:rPr kumimoji="0" lang="zh-CN" altLang="zh-CN" sz="1600" b="0" i="0" u="none" strike="noStrike" cap="none" normalizeH="0" baseline="0" dirty="0" smtClean="0">
                <a:ln>
                  <a:noFill/>
                </a:ln>
                <a:solidFill>
                  <a:srgbClr val="0033B3"/>
                </a:solidFill>
                <a:effectLst/>
                <a:latin typeface="Consolas" panose="020B0609020204030204" pitchFamily="49" charset="0"/>
              </a:rPr>
              <a:t>version</a:t>
            </a:r>
            <a:r>
              <a:rPr kumimoji="0" lang="zh-CN" altLang="zh-CN" sz="1600" b="0" i="0" u="none" strike="noStrike" cap="none" normalizeH="0" baseline="0" dirty="0" smtClean="0">
                <a:ln>
                  <a:noFill/>
                </a:ln>
                <a:solidFill>
                  <a:srgbClr val="080808"/>
                </a:solidFill>
                <a:effectLst/>
                <a:latin typeface="Consolas" panose="020B0609020204030204" pitchFamily="49" charset="0"/>
              </a:rPr>
              <a:t>&gt;31.1-jre&lt;/</a:t>
            </a:r>
            <a:r>
              <a:rPr kumimoji="0" lang="zh-CN" altLang="zh-CN" sz="1600" b="0" i="0" u="none" strike="noStrike" cap="none" normalizeH="0" baseline="0" dirty="0" smtClean="0">
                <a:ln>
                  <a:noFill/>
                </a:ln>
                <a:solidFill>
                  <a:srgbClr val="0033B3"/>
                </a:solidFill>
                <a:effectLst/>
                <a:latin typeface="Consolas" panose="020B0609020204030204" pitchFamily="49" charset="0"/>
              </a:rPr>
              <a:t>version</a:t>
            </a:r>
            <a:r>
              <a:rPr kumimoji="0" lang="zh-CN" altLang="zh-CN" sz="1600" b="0" i="0" u="none" strike="noStrike" cap="none" normalizeH="0" baseline="0" dirty="0" smtClean="0">
                <a:ln>
                  <a:noFill/>
                </a:ln>
                <a:solidFill>
                  <a:srgbClr val="080808"/>
                </a:solidFill>
                <a:effectLst/>
                <a:latin typeface="Consolas" panose="020B0609020204030204" pitchFamily="49" charset="0"/>
              </a:rPr>
              <a:t>&gt;</a:t>
            </a:r>
            <a:br>
              <a:rPr kumimoji="0" lang="zh-CN" altLang="zh-CN" sz="1600" b="0" i="0" u="none" strike="noStrike" cap="none" normalizeH="0" baseline="0" dirty="0" smtClean="0">
                <a:ln>
                  <a:noFill/>
                </a:ln>
                <a:solidFill>
                  <a:srgbClr val="080808"/>
                </a:solidFill>
                <a:effectLst/>
                <a:latin typeface="Consolas" panose="020B0609020204030204" pitchFamily="49" charset="0"/>
              </a:rPr>
            </a:br>
            <a:r>
              <a:rPr kumimoji="0" lang="zh-CN" altLang="zh-CN" sz="1600" b="0" i="0" u="none" strike="noStrike" cap="none" normalizeH="0" baseline="0" dirty="0" smtClean="0">
                <a:ln>
                  <a:noFill/>
                </a:ln>
                <a:solidFill>
                  <a:srgbClr val="080808"/>
                </a:solidFill>
                <a:effectLst/>
                <a:latin typeface="Consolas" panose="020B0609020204030204" pitchFamily="49" charset="0"/>
              </a:rPr>
              <a:t>    &lt;/</a:t>
            </a:r>
            <a:r>
              <a:rPr kumimoji="0" lang="zh-CN" altLang="zh-CN" sz="1600" b="0" i="0" u="none" strike="noStrike" cap="none" normalizeH="0" baseline="0" dirty="0" smtClean="0">
                <a:ln>
                  <a:noFill/>
                </a:ln>
                <a:solidFill>
                  <a:srgbClr val="0033B3"/>
                </a:solidFill>
                <a:effectLst/>
                <a:latin typeface="Consolas" panose="020B0609020204030204" pitchFamily="49" charset="0"/>
              </a:rPr>
              <a:t>dependency</a:t>
            </a:r>
            <a:r>
              <a:rPr kumimoji="0" lang="zh-CN" altLang="zh-CN" sz="1600" b="0" i="0" u="none" strike="noStrike" cap="none" normalizeH="0" baseline="0" dirty="0" smtClean="0">
                <a:ln>
                  <a:noFill/>
                </a:ln>
                <a:solidFill>
                  <a:srgbClr val="080808"/>
                </a:solidFill>
                <a:effectLst/>
                <a:latin typeface="Consolas" panose="020B0609020204030204" pitchFamily="49" charset="0"/>
              </a:rPr>
              <a:t>&gt;</a:t>
            </a:r>
            <a:br>
              <a:rPr kumimoji="0" lang="zh-CN" altLang="zh-CN" sz="1600" b="0" i="0" u="none" strike="noStrike" cap="none" normalizeH="0" baseline="0" dirty="0" smtClean="0">
                <a:ln>
                  <a:noFill/>
                </a:ln>
                <a:solidFill>
                  <a:srgbClr val="080808"/>
                </a:solidFill>
                <a:effectLst/>
                <a:latin typeface="Consolas" panose="020B0609020204030204" pitchFamily="49" charset="0"/>
              </a:rPr>
            </a:br>
            <a:r>
              <a:rPr kumimoji="0" lang="zh-CN" altLang="zh-CN" sz="1600" b="0" i="0" u="none" strike="noStrike" cap="none" normalizeH="0" baseline="0" dirty="0" smtClean="0">
                <a:ln>
                  <a:noFill/>
                </a:ln>
                <a:solidFill>
                  <a:srgbClr val="080808"/>
                </a:solidFill>
                <a:effectLst/>
                <a:latin typeface="Consolas" panose="020B0609020204030204" pitchFamily="49" charset="0"/>
              </a:rPr>
              <a:t>&lt;/</a:t>
            </a:r>
            <a:r>
              <a:rPr kumimoji="0" lang="zh-CN" altLang="zh-CN" sz="1600" b="0" i="0" u="none" strike="noStrike" cap="none" normalizeH="0" baseline="0" dirty="0" smtClean="0">
                <a:ln>
                  <a:noFill/>
                </a:ln>
                <a:solidFill>
                  <a:srgbClr val="0033B3"/>
                </a:solidFill>
                <a:effectLst/>
                <a:latin typeface="Consolas" panose="020B0609020204030204" pitchFamily="49" charset="0"/>
              </a:rPr>
              <a:t>dependencies</a:t>
            </a:r>
            <a:r>
              <a:rPr kumimoji="0" lang="zh-CN" altLang="zh-CN" sz="1600" b="0" i="0" u="none" strike="noStrike" cap="none" normalizeH="0" baseline="0" dirty="0" smtClean="0">
                <a:ln>
                  <a:noFill/>
                </a:ln>
                <a:solidFill>
                  <a:srgbClr val="080808"/>
                </a:solidFill>
                <a:effectLst/>
                <a:latin typeface="Consolas" panose="020B0609020204030204" pitchFamily="49" charset="0"/>
              </a:rPr>
              <a:t>&gt;</a:t>
            </a:r>
            <a:endParaRPr kumimoji="0" lang="zh-CN" altLang="zh-CN"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66422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35</a:t>
            </a:fld>
            <a:endParaRPr lang="en-US" altLang="zh-CN"/>
          </a:p>
        </p:txBody>
      </p:sp>
      <p:sp>
        <p:nvSpPr>
          <p:cNvPr id="5" name="Rectangle 1"/>
          <p:cNvSpPr>
            <a:spLocks noChangeArrowheads="1"/>
          </p:cNvSpPr>
          <p:nvPr/>
        </p:nvSpPr>
        <p:spPr bwMode="auto">
          <a:xfrm>
            <a:off x="623888" y="152400"/>
            <a:ext cx="10958512" cy="64719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033B3"/>
                </a:solidFill>
                <a:effectLst/>
                <a:latin typeface="Consolas" panose="020B0609020204030204" pitchFamily="49" charset="0"/>
              </a:rPr>
              <a:t>public class </a:t>
            </a:r>
            <a:r>
              <a:rPr kumimoji="0" lang="zh-CN" altLang="zh-CN" sz="1400" b="0" i="0" u="none" strike="noStrike" cap="none" normalizeH="0" baseline="0" dirty="0" smtClean="0">
                <a:ln>
                  <a:noFill/>
                </a:ln>
                <a:solidFill>
                  <a:srgbClr val="000000"/>
                </a:solidFill>
                <a:effectLst/>
                <a:latin typeface="Consolas" panose="020B0609020204030204" pitchFamily="49" charset="0"/>
              </a:rPr>
              <a:t>EventListener </a:t>
            </a:r>
            <a:r>
              <a:rPr kumimoji="0" lang="zh-CN" altLang="zh-CN" sz="1400" b="0" i="0" u="none" strike="noStrike" cap="none" normalizeH="0" baseline="0" dirty="0" smtClean="0">
                <a:ln>
                  <a:noFill/>
                </a:ln>
                <a:solidFill>
                  <a:srgbClr val="080808"/>
                </a:solidFill>
                <a:effectLst/>
                <a:latin typeface="Consolas" panose="020B0609020204030204" pitchFamily="49" charset="0"/>
              </a:rPr>
              <a:t>{</a:t>
            </a:r>
            <a:br>
              <a:rPr kumimoji="0" lang="zh-CN" altLang="zh-CN" sz="1400" b="0" i="0" u="none" strike="noStrike" cap="none" normalizeH="0" baseline="0" dirty="0" smtClean="0">
                <a:ln>
                  <a:noFill/>
                </a:ln>
                <a:solidFill>
                  <a:srgbClr val="080808"/>
                </a:solidFill>
                <a:effectLst/>
                <a:latin typeface="Consolas" panose="020B0609020204030204" pitchFamily="49" charset="0"/>
              </a:rPr>
            </a:br>
            <a:r>
              <a:rPr kumimoji="0" lang="zh-CN" altLang="zh-CN" sz="1400" b="0" i="0" u="none" strike="noStrike" cap="none" normalizeH="0" baseline="0" dirty="0" smtClean="0">
                <a:ln>
                  <a:noFill/>
                </a:ln>
                <a:solidFill>
                  <a:srgbClr val="080808"/>
                </a:solidFill>
                <a:effectLst/>
                <a:latin typeface="Consolas" panose="020B0609020204030204" pitchFamily="49" charset="0"/>
              </a:rPr>
              <a:t>    </a:t>
            </a:r>
            <a:r>
              <a:rPr kumimoji="0" lang="zh-CN" altLang="zh-CN" sz="1400" b="0" i="0" u="none" strike="noStrike" cap="none" normalizeH="0" baseline="0" dirty="0" smtClean="0">
                <a:ln>
                  <a:noFill/>
                </a:ln>
                <a:solidFill>
                  <a:srgbClr val="0033B3"/>
                </a:solidFill>
                <a:effectLst/>
                <a:latin typeface="Consolas" panose="020B0609020204030204" pitchFamily="49" charset="0"/>
              </a:rPr>
              <a:t>private static int </a:t>
            </a:r>
            <a:r>
              <a:rPr kumimoji="0" lang="zh-CN" altLang="zh-CN" sz="1400" b="0" i="1" u="none" strike="noStrike" cap="none" normalizeH="0" baseline="0" dirty="0" smtClean="0">
                <a:ln>
                  <a:noFill/>
                </a:ln>
                <a:solidFill>
                  <a:srgbClr val="871094"/>
                </a:solidFill>
                <a:effectLst/>
                <a:latin typeface="Consolas" panose="020B0609020204030204" pitchFamily="49" charset="0"/>
              </a:rPr>
              <a:t>eventsHandled</a:t>
            </a:r>
            <a:r>
              <a:rPr kumimoji="0" lang="zh-CN" altLang="zh-CN" sz="1400" b="0" i="0" u="none" strike="noStrike" cap="none" normalizeH="0" baseline="0" dirty="0" smtClean="0">
                <a:ln>
                  <a:noFill/>
                </a:ln>
                <a:solidFill>
                  <a:srgbClr val="080808"/>
                </a:solidFill>
                <a:effectLst/>
                <a:latin typeface="Consolas" panose="020B0609020204030204" pitchFamily="49" charset="0"/>
              </a:rPr>
              <a:t>;</a:t>
            </a:r>
            <a:br>
              <a:rPr kumimoji="0" lang="zh-CN" altLang="zh-CN" sz="1400" b="0" i="0" u="none" strike="noStrike" cap="none" normalizeH="0" baseline="0" dirty="0" smtClean="0">
                <a:ln>
                  <a:noFill/>
                </a:ln>
                <a:solidFill>
                  <a:srgbClr val="080808"/>
                </a:solidFill>
                <a:effectLst/>
                <a:latin typeface="Consolas" panose="020B0609020204030204" pitchFamily="49" charset="0"/>
              </a:rPr>
            </a:br>
            <a:r>
              <a:rPr kumimoji="0" lang="zh-CN" altLang="zh-CN" sz="1400" b="0" i="0" u="none" strike="noStrike" cap="none" normalizeH="0" baseline="0" dirty="0" smtClean="0">
                <a:ln>
                  <a:noFill/>
                </a:ln>
                <a:solidFill>
                  <a:srgbClr val="080808"/>
                </a:solidFill>
                <a:effectLst/>
                <a:latin typeface="Consolas" panose="020B0609020204030204" pitchFamily="49" charset="0"/>
              </a:rPr>
              <a:t>    </a:t>
            </a:r>
            <a:r>
              <a:rPr kumimoji="0" lang="zh-CN" altLang="zh-CN" sz="1400" b="0" i="0" u="none" strike="noStrike" cap="none" normalizeH="0" baseline="0" dirty="0" smtClean="0">
                <a:ln>
                  <a:noFill/>
                </a:ln>
                <a:solidFill>
                  <a:srgbClr val="0033B3"/>
                </a:solidFill>
                <a:effectLst/>
                <a:latin typeface="Consolas" panose="020B0609020204030204" pitchFamily="49" charset="0"/>
              </a:rPr>
              <a:t>private static final </a:t>
            </a:r>
            <a:r>
              <a:rPr kumimoji="0" lang="zh-CN" altLang="zh-CN" sz="1400" b="0" i="0" u="none" strike="noStrike" cap="none" normalizeH="0" baseline="0" dirty="0" smtClean="0">
                <a:ln>
                  <a:noFill/>
                </a:ln>
                <a:solidFill>
                  <a:srgbClr val="000000"/>
                </a:solidFill>
                <a:effectLst/>
                <a:latin typeface="Consolas" panose="020B0609020204030204" pitchFamily="49" charset="0"/>
              </a:rPr>
              <a:t>Logger </a:t>
            </a:r>
            <a:r>
              <a:rPr kumimoji="0" lang="zh-CN" altLang="zh-CN" sz="1400" b="0" i="1" u="none" strike="noStrike" cap="none" normalizeH="0" baseline="0" dirty="0" smtClean="0">
                <a:ln>
                  <a:noFill/>
                </a:ln>
                <a:solidFill>
                  <a:srgbClr val="871094"/>
                </a:solidFill>
                <a:effectLst/>
                <a:latin typeface="Consolas" panose="020B0609020204030204" pitchFamily="49" charset="0"/>
              </a:rPr>
              <a:t>LOG </a:t>
            </a:r>
            <a:r>
              <a:rPr kumimoji="0" lang="zh-CN" altLang="zh-CN" sz="1400" b="0" i="0" u="none" strike="noStrike" cap="none" normalizeH="0" baseline="0" dirty="0" smtClean="0">
                <a:ln>
                  <a:noFill/>
                </a:ln>
                <a:solidFill>
                  <a:srgbClr val="080808"/>
                </a:solidFill>
                <a:effectLst/>
                <a:latin typeface="Consolas" panose="020B0609020204030204" pitchFamily="49" charset="0"/>
              </a:rPr>
              <a:t>= </a:t>
            </a:r>
            <a:r>
              <a:rPr kumimoji="0" lang="zh-CN" altLang="zh-CN" sz="1400" b="0" i="0" u="none" strike="noStrike" cap="none" normalizeH="0" baseline="0" dirty="0" smtClean="0">
                <a:ln>
                  <a:noFill/>
                </a:ln>
                <a:solidFill>
                  <a:srgbClr val="000000"/>
                </a:solidFill>
                <a:effectLst/>
                <a:latin typeface="Consolas" panose="020B0609020204030204" pitchFamily="49" charset="0"/>
              </a:rPr>
              <a:t>LoggerFactory</a:t>
            </a:r>
            <a:r>
              <a:rPr kumimoji="0" lang="zh-CN" altLang="zh-CN" sz="1400" b="0" i="0" u="none" strike="noStrike" cap="none" normalizeH="0" baseline="0" dirty="0" smtClean="0">
                <a:ln>
                  <a:noFill/>
                </a:ln>
                <a:solidFill>
                  <a:srgbClr val="080808"/>
                </a:solidFill>
                <a:effectLst/>
                <a:latin typeface="Consolas" panose="020B0609020204030204" pitchFamily="49" charset="0"/>
              </a:rPr>
              <a:t>.</a:t>
            </a:r>
            <a:r>
              <a:rPr kumimoji="0" lang="zh-CN" altLang="zh-CN" sz="1400" b="0" i="1" u="none" strike="noStrike" cap="none" normalizeH="0" baseline="0" dirty="0" smtClean="0">
                <a:ln>
                  <a:noFill/>
                </a:ln>
                <a:solidFill>
                  <a:srgbClr val="080808"/>
                </a:solidFill>
                <a:effectLst/>
                <a:latin typeface="Consolas" panose="020B0609020204030204" pitchFamily="49" charset="0"/>
              </a:rPr>
              <a:t>getLogger</a:t>
            </a:r>
            <a:r>
              <a:rPr kumimoji="0" lang="zh-CN" altLang="zh-CN" sz="1400" b="0" i="0" u="none" strike="noStrike" cap="none" normalizeH="0" baseline="0" dirty="0" smtClean="0">
                <a:ln>
                  <a:noFill/>
                </a:ln>
                <a:solidFill>
                  <a:srgbClr val="080808"/>
                </a:solidFill>
                <a:effectLst/>
                <a:latin typeface="Consolas" panose="020B0609020204030204" pitchFamily="49" charset="0"/>
              </a:rPr>
              <a:t>(</a:t>
            </a:r>
            <a:r>
              <a:rPr kumimoji="0" lang="zh-CN" altLang="zh-CN" sz="1400" b="0" i="0" u="none" strike="noStrike" cap="none" normalizeH="0" baseline="0" dirty="0" smtClean="0">
                <a:ln>
                  <a:noFill/>
                </a:ln>
                <a:solidFill>
                  <a:srgbClr val="000000"/>
                </a:solidFill>
                <a:effectLst/>
                <a:latin typeface="Consolas" panose="020B0609020204030204" pitchFamily="49" charset="0"/>
              </a:rPr>
              <a:t>EventListener</a:t>
            </a:r>
            <a:r>
              <a:rPr kumimoji="0" lang="zh-CN" altLang="zh-CN" sz="1400" b="0" i="0" u="none" strike="noStrike" cap="none" normalizeH="0" baseline="0" dirty="0" smtClean="0">
                <a:ln>
                  <a:noFill/>
                </a:ln>
                <a:solidFill>
                  <a:srgbClr val="080808"/>
                </a:solidFill>
                <a:effectLst/>
                <a:latin typeface="Consolas" panose="020B0609020204030204" pitchFamily="49" charset="0"/>
              </a:rPr>
              <a:t>.</a:t>
            </a:r>
            <a:r>
              <a:rPr kumimoji="0" lang="zh-CN" altLang="zh-CN" sz="1400" b="0" i="0" u="none" strike="noStrike" cap="none" normalizeH="0" baseline="0" dirty="0" smtClean="0">
                <a:ln>
                  <a:noFill/>
                </a:ln>
                <a:solidFill>
                  <a:srgbClr val="0033B3"/>
                </a:solidFill>
                <a:effectLst/>
                <a:latin typeface="Consolas" panose="020B0609020204030204" pitchFamily="49" charset="0"/>
              </a:rPr>
              <a:t>class</a:t>
            </a:r>
            <a:r>
              <a:rPr kumimoji="0" lang="zh-CN" altLang="zh-CN" sz="1400" b="0" i="0" u="none" strike="noStrike" cap="none" normalizeH="0" baseline="0" dirty="0" smtClean="0">
                <a:ln>
                  <a:noFill/>
                </a:ln>
                <a:solidFill>
                  <a:srgbClr val="080808"/>
                </a:solidFill>
                <a:effectLst/>
                <a:latin typeface="Consolas" panose="020B0609020204030204" pitchFamily="49" charset="0"/>
              </a:rPr>
              <a:t>);</a:t>
            </a:r>
            <a:endParaRPr kumimoji="0" lang="en-US" altLang="zh-CN" sz="1400" b="0" i="0" u="none" strike="noStrike" cap="none" normalizeH="0" baseline="0" dirty="0" smtClean="0">
              <a:ln>
                <a:noFill/>
              </a:ln>
              <a:solidFill>
                <a:srgbClr val="08080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80808"/>
                </a:solidFill>
                <a:effectLst/>
                <a:latin typeface="Consolas" panose="020B0609020204030204" pitchFamily="49" charset="0"/>
              </a:rPr>
              <a:t/>
            </a:r>
            <a:br>
              <a:rPr kumimoji="0" lang="zh-CN" altLang="zh-CN" sz="1400" b="0" i="0" u="none" strike="noStrike" cap="none" normalizeH="0" baseline="0" dirty="0" smtClean="0">
                <a:ln>
                  <a:noFill/>
                </a:ln>
                <a:solidFill>
                  <a:srgbClr val="080808"/>
                </a:solidFill>
                <a:effectLst/>
                <a:latin typeface="Consolas" panose="020B0609020204030204" pitchFamily="49" charset="0"/>
              </a:rPr>
            </a:br>
            <a:r>
              <a:rPr kumimoji="0" lang="zh-CN" altLang="zh-CN" sz="1400" b="0" i="0" u="none" strike="noStrike" cap="none" normalizeH="0" baseline="0" dirty="0" smtClean="0">
                <a:ln>
                  <a:noFill/>
                </a:ln>
                <a:solidFill>
                  <a:srgbClr val="080808"/>
                </a:solidFill>
                <a:effectLst/>
                <a:latin typeface="Consolas" panose="020B0609020204030204" pitchFamily="49" charset="0"/>
              </a:rPr>
              <a:t>    </a:t>
            </a:r>
            <a:r>
              <a:rPr kumimoji="0" lang="zh-CN" altLang="zh-CN" sz="1400" b="0" i="0" u="none" strike="noStrike" cap="none" normalizeH="0" baseline="0" dirty="0" smtClean="0">
                <a:ln>
                  <a:noFill/>
                </a:ln>
                <a:solidFill>
                  <a:srgbClr val="9E880D"/>
                </a:solidFill>
                <a:effectLst/>
                <a:latin typeface="Consolas" panose="020B0609020204030204" pitchFamily="49" charset="0"/>
              </a:rPr>
              <a:t>@Subscribe</a:t>
            </a:r>
            <a:br>
              <a:rPr kumimoji="0" lang="zh-CN" altLang="zh-CN" sz="1400" b="0" i="0" u="none" strike="noStrike" cap="none" normalizeH="0" baseline="0" dirty="0" smtClean="0">
                <a:ln>
                  <a:noFill/>
                </a:ln>
                <a:solidFill>
                  <a:srgbClr val="9E880D"/>
                </a:solidFill>
                <a:effectLst/>
                <a:latin typeface="Consolas" panose="020B0609020204030204" pitchFamily="49" charset="0"/>
              </a:rPr>
            </a:br>
            <a:r>
              <a:rPr kumimoji="0" lang="zh-CN" altLang="zh-CN" sz="1400" b="0" i="0" u="none" strike="noStrike" cap="none" normalizeH="0" baseline="0" dirty="0" smtClean="0">
                <a:ln>
                  <a:noFill/>
                </a:ln>
                <a:solidFill>
                  <a:srgbClr val="9E880D"/>
                </a:solidFill>
                <a:effectLst/>
                <a:latin typeface="Consolas" panose="020B0609020204030204" pitchFamily="49" charset="0"/>
              </a:rPr>
              <a:t>    </a:t>
            </a:r>
            <a:r>
              <a:rPr kumimoji="0" lang="zh-CN" altLang="zh-CN" sz="1400" b="0" i="0" u="none" strike="noStrike" cap="none" normalizeH="0" baseline="0" dirty="0" smtClean="0">
                <a:ln>
                  <a:noFill/>
                </a:ln>
                <a:solidFill>
                  <a:srgbClr val="0033B3"/>
                </a:solidFill>
                <a:effectLst/>
                <a:latin typeface="Consolas" panose="020B0609020204030204" pitchFamily="49" charset="0"/>
              </a:rPr>
              <a:t>public void </a:t>
            </a:r>
            <a:r>
              <a:rPr kumimoji="0" lang="zh-CN" altLang="zh-CN" sz="1400" b="0" i="0" u="none" strike="noStrike" cap="none" normalizeH="0" baseline="0" dirty="0" smtClean="0">
                <a:ln>
                  <a:noFill/>
                </a:ln>
                <a:solidFill>
                  <a:srgbClr val="00627A"/>
                </a:solidFill>
                <a:effectLst/>
                <a:latin typeface="Consolas" panose="020B0609020204030204" pitchFamily="49" charset="0"/>
              </a:rPr>
              <a:t>stringEvent</a:t>
            </a:r>
            <a:r>
              <a:rPr kumimoji="0" lang="zh-CN" altLang="zh-CN" sz="1400" b="0" i="0" u="none" strike="noStrike" cap="none" normalizeH="0" baseline="0" dirty="0" smtClean="0">
                <a:ln>
                  <a:noFill/>
                </a:ln>
                <a:solidFill>
                  <a:srgbClr val="080808"/>
                </a:solidFill>
                <a:effectLst/>
                <a:latin typeface="Consolas" panose="020B0609020204030204" pitchFamily="49" charset="0"/>
              </a:rPr>
              <a:t>(</a:t>
            </a:r>
            <a:r>
              <a:rPr kumimoji="0" lang="zh-CN" altLang="zh-CN" sz="1400" b="0" i="0" u="none" strike="noStrike" cap="none" normalizeH="0" baseline="0" dirty="0" smtClean="0">
                <a:ln>
                  <a:noFill/>
                </a:ln>
                <a:solidFill>
                  <a:srgbClr val="000000"/>
                </a:solidFill>
                <a:effectLst/>
                <a:latin typeface="Consolas" panose="020B0609020204030204" pitchFamily="49" charset="0"/>
              </a:rPr>
              <a:t>String </a:t>
            </a:r>
            <a:r>
              <a:rPr kumimoji="0" lang="zh-CN" altLang="zh-CN" sz="1400" b="0" i="0" u="none" strike="noStrike" cap="none" normalizeH="0" baseline="0" dirty="0" smtClean="0">
                <a:ln>
                  <a:noFill/>
                </a:ln>
                <a:solidFill>
                  <a:srgbClr val="080808"/>
                </a:solidFill>
                <a:effectLst/>
                <a:latin typeface="Consolas" panose="020B0609020204030204" pitchFamily="49" charset="0"/>
              </a:rPr>
              <a:t>event) {</a:t>
            </a:r>
            <a:br>
              <a:rPr kumimoji="0" lang="zh-CN" altLang="zh-CN" sz="1400" b="0" i="0" u="none" strike="noStrike" cap="none" normalizeH="0" baseline="0" dirty="0" smtClean="0">
                <a:ln>
                  <a:noFill/>
                </a:ln>
                <a:solidFill>
                  <a:srgbClr val="080808"/>
                </a:solidFill>
                <a:effectLst/>
                <a:latin typeface="Consolas" panose="020B0609020204030204" pitchFamily="49" charset="0"/>
              </a:rPr>
            </a:br>
            <a:r>
              <a:rPr kumimoji="0" lang="zh-CN" altLang="zh-CN" sz="1400" b="0" i="0" u="none" strike="noStrike" cap="none" normalizeH="0" baseline="0" dirty="0" smtClean="0">
                <a:ln>
                  <a:noFill/>
                </a:ln>
                <a:solidFill>
                  <a:srgbClr val="080808"/>
                </a:solidFill>
                <a:effectLst/>
                <a:latin typeface="Consolas" panose="020B0609020204030204" pitchFamily="49" charset="0"/>
              </a:rPr>
              <a:t>        </a:t>
            </a:r>
            <a:r>
              <a:rPr kumimoji="0" lang="zh-CN" altLang="zh-CN" sz="1400" b="0" i="1" u="none" strike="noStrike" cap="none" normalizeH="0" baseline="0" dirty="0" smtClean="0">
                <a:ln>
                  <a:noFill/>
                </a:ln>
                <a:solidFill>
                  <a:srgbClr val="871094"/>
                </a:solidFill>
                <a:effectLst/>
                <a:latin typeface="Consolas" panose="020B0609020204030204" pitchFamily="49" charset="0"/>
              </a:rPr>
              <a:t>LOG</a:t>
            </a:r>
            <a:r>
              <a:rPr kumimoji="0" lang="zh-CN" altLang="zh-CN" sz="1400" b="0" i="0" u="none" strike="noStrike" cap="none" normalizeH="0" baseline="0" dirty="0" smtClean="0">
                <a:ln>
                  <a:noFill/>
                </a:ln>
                <a:solidFill>
                  <a:srgbClr val="080808"/>
                </a:solidFill>
                <a:effectLst/>
                <a:latin typeface="Consolas" panose="020B0609020204030204" pitchFamily="49" charset="0"/>
              </a:rPr>
              <a:t>.info(</a:t>
            </a:r>
            <a:r>
              <a:rPr kumimoji="0" lang="zh-CN" altLang="zh-CN" sz="1400" b="0" i="0" u="none" strike="noStrike" cap="none" normalizeH="0" baseline="0" dirty="0" smtClean="0">
                <a:ln>
                  <a:noFill/>
                </a:ln>
                <a:solidFill>
                  <a:srgbClr val="067D17"/>
                </a:solidFill>
                <a:effectLst/>
                <a:latin typeface="Consolas" panose="020B0609020204030204" pitchFamily="49" charset="0"/>
              </a:rPr>
              <a:t>"get string event [" </a:t>
            </a:r>
            <a:r>
              <a:rPr kumimoji="0" lang="zh-CN" altLang="zh-CN" sz="1400" b="0" i="0" u="none" strike="noStrike" cap="none" normalizeH="0" baseline="0" dirty="0" smtClean="0">
                <a:ln>
                  <a:noFill/>
                </a:ln>
                <a:solidFill>
                  <a:srgbClr val="080808"/>
                </a:solidFill>
                <a:effectLst/>
                <a:latin typeface="Consolas" panose="020B0609020204030204" pitchFamily="49" charset="0"/>
              </a:rPr>
              <a:t>+ event + </a:t>
            </a:r>
            <a:r>
              <a:rPr kumimoji="0" lang="zh-CN" altLang="zh-CN" sz="1400" b="0" i="0" u="none" strike="noStrike" cap="none" normalizeH="0" baseline="0" dirty="0" smtClean="0">
                <a:ln>
                  <a:noFill/>
                </a:ln>
                <a:solidFill>
                  <a:srgbClr val="067D17"/>
                </a:solidFill>
                <a:effectLst/>
                <a:latin typeface="Consolas" panose="020B0609020204030204" pitchFamily="49" charset="0"/>
              </a:rPr>
              <a:t>"]"</a:t>
            </a:r>
            <a:r>
              <a:rPr kumimoji="0" lang="zh-CN" altLang="zh-CN" sz="1400" b="0" i="0" u="none" strike="noStrike" cap="none" normalizeH="0" baseline="0" dirty="0" smtClean="0">
                <a:ln>
                  <a:noFill/>
                </a:ln>
                <a:solidFill>
                  <a:srgbClr val="080808"/>
                </a:solidFill>
                <a:effectLst/>
                <a:latin typeface="Consolas" panose="020B0609020204030204" pitchFamily="49" charset="0"/>
              </a:rPr>
              <a:t>);</a:t>
            </a:r>
            <a:br>
              <a:rPr kumimoji="0" lang="zh-CN" altLang="zh-CN" sz="1400" b="0" i="0" u="none" strike="noStrike" cap="none" normalizeH="0" baseline="0" dirty="0" smtClean="0">
                <a:ln>
                  <a:noFill/>
                </a:ln>
                <a:solidFill>
                  <a:srgbClr val="080808"/>
                </a:solidFill>
                <a:effectLst/>
                <a:latin typeface="Consolas" panose="020B0609020204030204" pitchFamily="49" charset="0"/>
              </a:rPr>
            </a:br>
            <a:r>
              <a:rPr kumimoji="0" lang="zh-CN" altLang="zh-CN" sz="1400" b="0" i="0" u="none" strike="noStrike" cap="none" normalizeH="0" baseline="0" dirty="0" smtClean="0">
                <a:ln>
                  <a:noFill/>
                </a:ln>
                <a:solidFill>
                  <a:srgbClr val="080808"/>
                </a:solidFill>
                <a:effectLst/>
                <a:latin typeface="Consolas" panose="020B0609020204030204" pitchFamily="49" charset="0"/>
              </a:rPr>
              <a:t>        </a:t>
            </a:r>
            <a:r>
              <a:rPr kumimoji="0" lang="zh-CN" altLang="zh-CN" sz="1400" b="0" i="1" u="none" strike="noStrike" cap="none" normalizeH="0" baseline="0" dirty="0" smtClean="0">
                <a:ln>
                  <a:noFill/>
                </a:ln>
                <a:solidFill>
                  <a:srgbClr val="871094"/>
                </a:solidFill>
                <a:effectLst/>
                <a:latin typeface="Consolas" panose="020B0609020204030204" pitchFamily="49" charset="0"/>
              </a:rPr>
              <a:t>eventsHandled</a:t>
            </a:r>
            <a:r>
              <a:rPr kumimoji="0" lang="zh-CN" altLang="zh-CN" sz="1400" b="0" i="0" u="none" strike="noStrike" cap="none" normalizeH="0" baseline="0" dirty="0" smtClean="0">
                <a:ln>
                  <a:noFill/>
                </a:ln>
                <a:solidFill>
                  <a:srgbClr val="080808"/>
                </a:solidFill>
                <a:effectLst/>
                <a:latin typeface="Consolas" panose="020B0609020204030204" pitchFamily="49" charset="0"/>
              </a:rPr>
              <a:t>++;</a:t>
            </a:r>
            <a:br>
              <a:rPr kumimoji="0" lang="zh-CN" altLang="zh-CN" sz="1400" b="0" i="0" u="none" strike="noStrike" cap="none" normalizeH="0" baseline="0" dirty="0" smtClean="0">
                <a:ln>
                  <a:noFill/>
                </a:ln>
                <a:solidFill>
                  <a:srgbClr val="080808"/>
                </a:solidFill>
                <a:effectLst/>
                <a:latin typeface="Consolas" panose="020B0609020204030204" pitchFamily="49" charset="0"/>
              </a:rPr>
            </a:br>
            <a:r>
              <a:rPr kumimoji="0" lang="zh-CN" altLang="zh-CN" sz="1400" b="0" i="0" u="none" strike="noStrike" cap="none" normalizeH="0" baseline="0" dirty="0" smtClean="0">
                <a:ln>
                  <a:noFill/>
                </a:ln>
                <a:solidFill>
                  <a:srgbClr val="080808"/>
                </a:solidFill>
                <a:effectLst/>
                <a:latin typeface="Consolas" panose="020B0609020204030204" pitchFamily="49" charset="0"/>
              </a:rPr>
              <a:t>    }</a:t>
            </a:r>
            <a:endParaRPr kumimoji="0" lang="en-US" altLang="zh-CN" sz="1400" b="0" i="0" u="none" strike="noStrike" cap="none" normalizeH="0" baseline="0" dirty="0" smtClean="0">
              <a:ln>
                <a:noFill/>
              </a:ln>
              <a:solidFill>
                <a:srgbClr val="08080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80808"/>
                </a:solidFill>
                <a:effectLst/>
                <a:latin typeface="Consolas" panose="020B0609020204030204" pitchFamily="49" charset="0"/>
              </a:rPr>
              <a:t/>
            </a:r>
            <a:br>
              <a:rPr kumimoji="0" lang="zh-CN" altLang="zh-CN" sz="1400" b="0" i="0" u="none" strike="noStrike" cap="none" normalizeH="0" baseline="0" dirty="0" smtClean="0">
                <a:ln>
                  <a:noFill/>
                </a:ln>
                <a:solidFill>
                  <a:srgbClr val="080808"/>
                </a:solidFill>
                <a:effectLst/>
                <a:latin typeface="Consolas" panose="020B0609020204030204" pitchFamily="49" charset="0"/>
              </a:rPr>
            </a:br>
            <a:r>
              <a:rPr kumimoji="0" lang="zh-CN" altLang="zh-CN" sz="1400" b="0" i="0" u="none" strike="noStrike" cap="none" normalizeH="0" baseline="0" dirty="0" smtClean="0">
                <a:ln>
                  <a:noFill/>
                </a:ln>
                <a:solidFill>
                  <a:srgbClr val="080808"/>
                </a:solidFill>
                <a:effectLst/>
                <a:latin typeface="Consolas" panose="020B0609020204030204" pitchFamily="49" charset="0"/>
              </a:rPr>
              <a:t>    </a:t>
            </a:r>
            <a:r>
              <a:rPr kumimoji="0" lang="zh-CN" altLang="zh-CN" sz="1400" b="0" i="0" u="none" strike="noStrike" cap="none" normalizeH="0" baseline="0" dirty="0" smtClean="0">
                <a:ln>
                  <a:noFill/>
                </a:ln>
                <a:solidFill>
                  <a:srgbClr val="9E880D"/>
                </a:solidFill>
                <a:effectLst/>
                <a:latin typeface="Consolas" panose="020B0609020204030204" pitchFamily="49" charset="0"/>
              </a:rPr>
              <a:t>@Subscribe</a:t>
            </a:r>
            <a:br>
              <a:rPr kumimoji="0" lang="zh-CN" altLang="zh-CN" sz="1400" b="0" i="0" u="none" strike="noStrike" cap="none" normalizeH="0" baseline="0" dirty="0" smtClean="0">
                <a:ln>
                  <a:noFill/>
                </a:ln>
                <a:solidFill>
                  <a:srgbClr val="9E880D"/>
                </a:solidFill>
                <a:effectLst/>
                <a:latin typeface="Consolas" panose="020B0609020204030204" pitchFamily="49" charset="0"/>
              </a:rPr>
            </a:br>
            <a:r>
              <a:rPr kumimoji="0" lang="zh-CN" altLang="zh-CN" sz="1400" b="0" i="0" u="none" strike="noStrike" cap="none" normalizeH="0" baseline="0" dirty="0" smtClean="0">
                <a:ln>
                  <a:noFill/>
                </a:ln>
                <a:solidFill>
                  <a:srgbClr val="9E880D"/>
                </a:solidFill>
                <a:effectLst/>
                <a:latin typeface="Consolas" panose="020B0609020204030204" pitchFamily="49" charset="0"/>
              </a:rPr>
              <a:t>    </a:t>
            </a:r>
            <a:r>
              <a:rPr kumimoji="0" lang="zh-CN" altLang="zh-CN" sz="1400" b="0" i="0" u="none" strike="noStrike" cap="none" normalizeH="0" baseline="0" dirty="0" smtClean="0">
                <a:ln>
                  <a:noFill/>
                </a:ln>
                <a:solidFill>
                  <a:srgbClr val="0033B3"/>
                </a:solidFill>
                <a:effectLst/>
                <a:latin typeface="Consolas" panose="020B0609020204030204" pitchFamily="49" charset="0"/>
              </a:rPr>
              <a:t>public void </a:t>
            </a:r>
            <a:r>
              <a:rPr kumimoji="0" lang="zh-CN" altLang="zh-CN" sz="1400" b="0" i="0" u="none" strike="noStrike" cap="none" normalizeH="0" baseline="0" dirty="0" smtClean="0">
                <a:ln>
                  <a:noFill/>
                </a:ln>
                <a:solidFill>
                  <a:srgbClr val="00627A"/>
                </a:solidFill>
                <a:effectLst/>
                <a:latin typeface="Consolas" panose="020B0609020204030204" pitchFamily="49" charset="0"/>
              </a:rPr>
              <a:t>someCustomEvent</a:t>
            </a:r>
            <a:r>
              <a:rPr kumimoji="0" lang="zh-CN" altLang="zh-CN" sz="1400" b="0" i="0" u="none" strike="noStrike" cap="none" normalizeH="0" baseline="0" dirty="0" smtClean="0">
                <a:ln>
                  <a:noFill/>
                </a:ln>
                <a:solidFill>
                  <a:srgbClr val="080808"/>
                </a:solidFill>
                <a:effectLst/>
                <a:latin typeface="Consolas" panose="020B0609020204030204" pitchFamily="49" charset="0"/>
              </a:rPr>
              <a:t>(</a:t>
            </a:r>
            <a:r>
              <a:rPr kumimoji="0" lang="zh-CN" altLang="zh-CN" sz="1400" b="0" i="0" u="none" strike="noStrike" cap="none" normalizeH="0" baseline="0" dirty="0" smtClean="0">
                <a:ln>
                  <a:noFill/>
                </a:ln>
                <a:solidFill>
                  <a:srgbClr val="000000"/>
                </a:solidFill>
                <a:effectLst/>
                <a:latin typeface="Consolas" panose="020B0609020204030204" pitchFamily="49" charset="0"/>
              </a:rPr>
              <a:t>CustomEvent </a:t>
            </a:r>
            <a:r>
              <a:rPr kumimoji="0" lang="zh-CN" altLang="zh-CN" sz="1400" b="0" i="0" u="none" strike="noStrike" cap="none" normalizeH="0" baseline="0" dirty="0" smtClean="0">
                <a:ln>
                  <a:noFill/>
                </a:ln>
                <a:solidFill>
                  <a:srgbClr val="080808"/>
                </a:solidFill>
                <a:effectLst/>
                <a:latin typeface="Consolas" panose="020B0609020204030204" pitchFamily="49" charset="0"/>
              </a:rPr>
              <a:t>customEvent) {</a:t>
            </a:r>
            <a:br>
              <a:rPr kumimoji="0" lang="zh-CN" altLang="zh-CN" sz="1400" b="0" i="0" u="none" strike="noStrike" cap="none" normalizeH="0" baseline="0" dirty="0" smtClean="0">
                <a:ln>
                  <a:noFill/>
                </a:ln>
                <a:solidFill>
                  <a:srgbClr val="080808"/>
                </a:solidFill>
                <a:effectLst/>
                <a:latin typeface="Consolas" panose="020B0609020204030204" pitchFamily="49" charset="0"/>
              </a:rPr>
            </a:br>
            <a:r>
              <a:rPr kumimoji="0" lang="zh-CN" altLang="zh-CN" sz="1400" b="0" i="0" u="none" strike="noStrike" cap="none" normalizeH="0" baseline="0" dirty="0" smtClean="0">
                <a:ln>
                  <a:noFill/>
                </a:ln>
                <a:solidFill>
                  <a:srgbClr val="080808"/>
                </a:solidFill>
                <a:effectLst/>
                <a:latin typeface="Consolas" panose="020B0609020204030204" pitchFamily="49" charset="0"/>
              </a:rPr>
              <a:t>        </a:t>
            </a:r>
            <a:r>
              <a:rPr kumimoji="0" lang="zh-CN" altLang="zh-CN" sz="1400" b="0" i="1" u="none" strike="noStrike" cap="none" normalizeH="0" baseline="0" dirty="0" smtClean="0">
                <a:ln>
                  <a:noFill/>
                </a:ln>
                <a:solidFill>
                  <a:srgbClr val="871094"/>
                </a:solidFill>
                <a:effectLst/>
                <a:latin typeface="Consolas" panose="020B0609020204030204" pitchFamily="49" charset="0"/>
              </a:rPr>
              <a:t>LOG</a:t>
            </a:r>
            <a:r>
              <a:rPr kumimoji="0" lang="zh-CN" altLang="zh-CN" sz="1400" b="0" i="0" u="none" strike="noStrike" cap="none" normalizeH="0" baseline="0" dirty="0" smtClean="0">
                <a:ln>
                  <a:noFill/>
                </a:ln>
                <a:solidFill>
                  <a:srgbClr val="080808"/>
                </a:solidFill>
                <a:effectLst/>
                <a:latin typeface="Consolas" panose="020B0609020204030204" pitchFamily="49" charset="0"/>
              </a:rPr>
              <a:t>.info(</a:t>
            </a:r>
            <a:r>
              <a:rPr kumimoji="0" lang="zh-CN" altLang="zh-CN" sz="1400" b="0" i="0" u="none" strike="noStrike" cap="none" normalizeH="0" baseline="0" dirty="0" smtClean="0">
                <a:ln>
                  <a:noFill/>
                </a:ln>
                <a:solidFill>
                  <a:srgbClr val="067D17"/>
                </a:solidFill>
                <a:effectLst/>
                <a:latin typeface="Consolas" panose="020B0609020204030204" pitchFamily="49" charset="0"/>
              </a:rPr>
              <a:t>"get custom event [" </a:t>
            </a:r>
            <a:r>
              <a:rPr kumimoji="0" lang="zh-CN" altLang="zh-CN" sz="1400" b="0" i="0" u="none" strike="noStrike" cap="none" normalizeH="0" baseline="0" dirty="0" smtClean="0">
                <a:ln>
                  <a:noFill/>
                </a:ln>
                <a:solidFill>
                  <a:srgbClr val="080808"/>
                </a:solidFill>
                <a:effectLst/>
                <a:latin typeface="Consolas" panose="020B0609020204030204" pitchFamily="49" charset="0"/>
              </a:rPr>
              <a:t>+ customEvent.getAction() + </a:t>
            </a:r>
            <a:r>
              <a:rPr kumimoji="0" lang="zh-CN" altLang="zh-CN" sz="1400" b="0" i="0" u="none" strike="noStrike" cap="none" normalizeH="0" baseline="0" dirty="0" smtClean="0">
                <a:ln>
                  <a:noFill/>
                </a:ln>
                <a:solidFill>
                  <a:srgbClr val="067D17"/>
                </a:solidFill>
                <a:effectLst/>
                <a:latin typeface="Consolas" panose="020B0609020204030204" pitchFamily="49" charset="0"/>
              </a:rPr>
              <a:t>"]"</a:t>
            </a:r>
            <a:r>
              <a:rPr kumimoji="0" lang="zh-CN" altLang="zh-CN" sz="1400" b="0" i="0" u="none" strike="noStrike" cap="none" normalizeH="0" baseline="0" dirty="0" smtClean="0">
                <a:ln>
                  <a:noFill/>
                </a:ln>
                <a:solidFill>
                  <a:srgbClr val="080808"/>
                </a:solidFill>
                <a:effectLst/>
                <a:latin typeface="Consolas" panose="020B0609020204030204" pitchFamily="49" charset="0"/>
              </a:rPr>
              <a:t>);</a:t>
            </a:r>
            <a:br>
              <a:rPr kumimoji="0" lang="zh-CN" altLang="zh-CN" sz="1400" b="0" i="0" u="none" strike="noStrike" cap="none" normalizeH="0" baseline="0" dirty="0" smtClean="0">
                <a:ln>
                  <a:noFill/>
                </a:ln>
                <a:solidFill>
                  <a:srgbClr val="080808"/>
                </a:solidFill>
                <a:effectLst/>
                <a:latin typeface="Consolas" panose="020B0609020204030204" pitchFamily="49" charset="0"/>
              </a:rPr>
            </a:br>
            <a:r>
              <a:rPr kumimoji="0" lang="zh-CN" altLang="zh-CN" sz="1400" b="0" i="0" u="none" strike="noStrike" cap="none" normalizeH="0" baseline="0" dirty="0" smtClean="0">
                <a:ln>
                  <a:noFill/>
                </a:ln>
                <a:solidFill>
                  <a:srgbClr val="080808"/>
                </a:solidFill>
                <a:effectLst/>
                <a:latin typeface="Consolas" panose="020B0609020204030204" pitchFamily="49" charset="0"/>
              </a:rPr>
              <a:t>        </a:t>
            </a:r>
            <a:r>
              <a:rPr kumimoji="0" lang="zh-CN" altLang="zh-CN" sz="1400" b="0" i="1" u="none" strike="noStrike" cap="none" normalizeH="0" baseline="0" dirty="0" smtClean="0">
                <a:ln>
                  <a:noFill/>
                </a:ln>
                <a:solidFill>
                  <a:srgbClr val="871094"/>
                </a:solidFill>
                <a:effectLst/>
                <a:latin typeface="Consolas" panose="020B0609020204030204" pitchFamily="49" charset="0"/>
              </a:rPr>
              <a:t>eventsHandled</a:t>
            </a:r>
            <a:r>
              <a:rPr kumimoji="0" lang="zh-CN" altLang="zh-CN" sz="1400" b="0" i="0" u="none" strike="noStrike" cap="none" normalizeH="0" baseline="0" dirty="0" smtClean="0">
                <a:ln>
                  <a:noFill/>
                </a:ln>
                <a:solidFill>
                  <a:srgbClr val="080808"/>
                </a:solidFill>
                <a:effectLst/>
                <a:latin typeface="Consolas" panose="020B0609020204030204" pitchFamily="49" charset="0"/>
              </a:rPr>
              <a:t>++;</a:t>
            </a:r>
            <a:br>
              <a:rPr kumimoji="0" lang="zh-CN" altLang="zh-CN" sz="1400" b="0" i="0" u="none" strike="noStrike" cap="none" normalizeH="0" baseline="0" dirty="0" smtClean="0">
                <a:ln>
                  <a:noFill/>
                </a:ln>
                <a:solidFill>
                  <a:srgbClr val="080808"/>
                </a:solidFill>
                <a:effectLst/>
                <a:latin typeface="Consolas" panose="020B0609020204030204" pitchFamily="49" charset="0"/>
              </a:rPr>
            </a:br>
            <a:r>
              <a:rPr kumimoji="0" lang="zh-CN" altLang="zh-CN" sz="1400" b="0" i="0" u="none" strike="noStrike" cap="none" normalizeH="0" baseline="0" dirty="0" smtClean="0">
                <a:ln>
                  <a:noFill/>
                </a:ln>
                <a:solidFill>
                  <a:srgbClr val="080808"/>
                </a:solidFill>
                <a:effectLst/>
                <a:latin typeface="Consolas" panose="020B0609020204030204" pitchFamily="49" charset="0"/>
              </a:rPr>
              <a:t>    }</a:t>
            </a:r>
            <a:endParaRPr kumimoji="0" lang="en-US" altLang="zh-CN" sz="1400" b="0" i="0" u="none" strike="noStrike" cap="none" normalizeH="0" baseline="0" dirty="0" smtClean="0">
              <a:ln>
                <a:noFill/>
              </a:ln>
              <a:solidFill>
                <a:srgbClr val="08080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80808"/>
                </a:solidFill>
                <a:effectLst/>
                <a:latin typeface="Consolas" panose="020B0609020204030204" pitchFamily="49" charset="0"/>
              </a:rPr>
              <a:t/>
            </a:r>
            <a:br>
              <a:rPr kumimoji="0" lang="zh-CN" altLang="zh-CN" sz="1400" b="0" i="0" u="none" strike="noStrike" cap="none" normalizeH="0" baseline="0" dirty="0" smtClean="0">
                <a:ln>
                  <a:noFill/>
                </a:ln>
                <a:solidFill>
                  <a:srgbClr val="080808"/>
                </a:solidFill>
                <a:effectLst/>
                <a:latin typeface="Consolas" panose="020B0609020204030204" pitchFamily="49" charset="0"/>
              </a:rPr>
            </a:br>
            <a:r>
              <a:rPr kumimoji="0" lang="zh-CN" altLang="zh-CN" sz="1400" b="0" i="0" u="none" strike="noStrike" cap="none" normalizeH="0" baseline="0" dirty="0" smtClean="0">
                <a:ln>
                  <a:noFill/>
                </a:ln>
                <a:solidFill>
                  <a:srgbClr val="080808"/>
                </a:solidFill>
                <a:effectLst/>
                <a:latin typeface="Consolas" panose="020B0609020204030204" pitchFamily="49" charset="0"/>
              </a:rPr>
              <a:t>    </a:t>
            </a:r>
            <a:r>
              <a:rPr kumimoji="0" lang="zh-CN" altLang="zh-CN" sz="1400" b="0" i="0" u="none" strike="noStrike" cap="none" normalizeH="0" baseline="0" dirty="0" smtClean="0">
                <a:ln>
                  <a:noFill/>
                </a:ln>
                <a:solidFill>
                  <a:srgbClr val="9E880D"/>
                </a:solidFill>
                <a:effectLst/>
                <a:latin typeface="Consolas" panose="020B0609020204030204" pitchFamily="49" charset="0"/>
              </a:rPr>
              <a:t>@Subscribe</a:t>
            </a:r>
            <a:br>
              <a:rPr kumimoji="0" lang="zh-CN" altLang="zh-CN" sz="1400" b="0" i="0" u="none" strike="noStrike" cap="none" normalizeH="0" baseline="0" dirty="0" smtClean="0">
                <a:ln>
                  <a:noFill/>
                </a:ln>
                <a:solidFill>
                  <a:srgbClr val="9E880D"/>
                </a:solidFill>
                <a:effectLst/>
                <a:latin typeface="Consolas" panose="020B0609020204030204" pitchFamily="49" charset="0"/>
              </a:rPr>
            </a:br>
            <a:r>
              <a:rPr kumimoji="0" lang="zh-CN" altLang="zh-CN" sz="1400" b="0" i="0" u="none" strike="noStrike" cap="none" normalizeH="0" baseline="0" dirty="0" smtClean="0">
                <a:ln>
                  <a:noFill/>
                </a:ln>
                <a:solidFill>
                  <a:srgbClr val="9E880D"/>
                </a:solidFill>
                <a:effectLst/>
                <a:latin typeface="Consolas" panose="020B0609020204030204" pitchFamily="49" charset="0"/>
              </a:rPr>
              <a:t>    </a:t>
            </a:r>
            <a:r>
              <a:rPr kumimoji="0" lang="zh-CN" altLang="zh-CN" sz="1400" b="0" i="0" u="none" strike="noStrike" cap="none" normalizeH="0" baseline="0" dirty="0" smtClean="0">
                <a:ln>
                  <a:noFill/>
                </a:ln>
                <a:solidFill>
                  <a:srgbClr val="0033B3"/>
                </a:solidFill>
                <a:effectLst/>
                <a:latin typeface="Consolas" panose="020B0609020204030204" pitchFamily="49" charset="0"/>
              </a:rPr>
              <a:t>public void </a:t>
            </a:r>
            <a:r>
              <a:rPr kumimoji="0" lang="zh-CN" altLang="zh-CN" sz="1400" b="0" i="0" u="none" strike="noStrike" cap="none" normalizeH="0" baseline="0" dirty="0" smtClean="0">
                <a:ln>
                  <a:noFill/>
                </a:ln>
                <a:solidFill>
                  <a:srgbClr val="00627A"/>
                </a:solidFill>
                <a:effectLst/>
                <a:latin typeface="Consolas" panose="020B0609020204030204" pitchFamily="49" charset="0"/>
              </a:rPr>
              <a:t>handleDeadEvent</a:t>
            </a:r>
            <a:r>
              <a:rPr kumimoji="0" lang="zh-CN" altLang="zh-CN" sz="1400" b="0" i="0" u="none" strike="noStrike" cap="none" normalizeH="0" baseline="0" dirty="0" smtClean="0">
                <a:ln>
                  <a:noFill/>
                </a:ln>
                <a:solidFill>
                  <a:srgbClr val="080808"/>
                </a:solidFill>
                <a:effectLst/>
                <a:latin typeface="Consolas" panose="020B0609020204030204" pitchFamily="49" charset="0"/>
              </a:rPr>
              <a:t>(</a:t>
            </a:r>
            <a:r>
              <a:rPr kumimoji="0" lang="zh-CN" altLang="zh-CN" sz="1400" b="0" i="0" u="none" strike="noStrike" cap="none" normalizeH="0" baseline="0" dirty="0" smtClean="0">
                <a:ln>
                  <a:noFill/>
                </a:ln>
                <a:solidFill>
                  <a:srgbClr val="000000"/>
                </a:solidFill>
                <a:effectLst/>
                <a:latin typeface="Consolas" panose="020B0609020204030204" pitchFamily="49" charset="0"/>
              </a:rPr>
              <a:t>DeadEvent </a:t>
            </a:r>
            <a:r>
              <a:rPr kumimoji="0" lang="zh-CN" altLang="zh-CN" sz="1400" b="0" i="0" u="none" strike="noStrike" cap="none" normalizeH="0" baseline="0" dirty="0" smtClean="0">
                <a:ln>
                  <a:noFill/>
                </a:ln>
                <a:solidFill>
                  <a:srgbClr val="080808"/>
                </a:solidFill>
                <a:effectLst/>
                <a:latin typeface="Consolas" panose="020B0609020204030204" pitchFamily="49" charset="0"/>
              </a:rPr>
              <a:t>deadEvent) {</a:t>
            </a:r>
            <a:br>
              <a:rPr kumimoji="0" lang="zh-CN" altLang="zh-CN" sz="1400" b="0" i="0" u="none" strike="noStrike" cap="none" normalizeH="0" baseline="0" dirty="0" smtClean="0">
                <a:ln>
                  <a:noFill/>
                </a:ln>
                <a:solidFill>
                  <a:srgbClr val="080808"/>
                </a:solidFill>
                <a:effectLst/>
                <a:latin typeface="Consolas" panose="020B0609020204030204" pitchFamily="49" charset="0"/>
              </a:rPr>
            </a:br>
            <a:r>
              <a:rPr kumimoji="0" lang="zh-CN" altLang="zh-CN" sz="1400" b="0" i="0" u="none" strike="noStrike" cap="none" normalizeH="0" baseline="0" dirty="0" smtClean="0">
                <a:ln>
                  <a:noFill/>
                </a:ln>
                <a:solidFill>
                  <a:srgbClr val="080808"/>
                </a:solidFill>
                <a:effectLst/>
                <a:latin typeface="Consolas" panose="020B0609020204030204" pitchFamily="49" charset="0"/>
              </a:rPr>
              <a:t>        </a:t>
            </a:r>
            <a:r>
              <a:rPr kumimoji="0" lang="zh-CN" altLang="zh-CN" sz="1400" b="0" i="1" u="none" strike="noStrike" cap="none" normalizeH="0" baseline="0" dirty="0" smtClean="0">
                <a:ln>
                  <a:noFill/>
                </a:ln>
                <a:solidFill>
                  <a:srgbClr val="871094"/>
                </a:solidFill>
                <a:effectLst/>
                <a:latin typeface="Consolas" panose="020B0609020204030204" pitchFamily="49" charset="0"/>
              </a:rPr>
              <a:t>LOG</a:t>
            </a:r>
            <a:r>
              <a:rPr kumimoji="0" lang="zh-CN" altLang="zh-CN" sz="1400" b="0" i="0" u="none" strike="noStrike" cap="none" normalizeH="0" baseline="0" dirty="0" smtClean="0">
                <a:ln>
                  <a:noFill/>
                </a:ln>
                <a:solidFill>
                  <a:srgbClr val="080808"/>
                </a:solidFill>
                <a:effectLst/>
                <a:latin typeface="Consolas" panose="020B0609020204030204" pitchFamily="49" charset="0"/>
              </a:rPr>
              <a:t>.info(</a:t>
            </a:r>
            <a:r>
              <a:rPr kumimoji="0" lang="zh-CN" altLang="zh-CN" sz="1400" b="0" i="0" u="none" strike="noStrike" cap="none" normalizeH="0" baseline="0" dirty="0" smtClean="0">
                <a:ln>
                  <a:noFill/>
                </a:ln>
                <a:solidFill>
                  <a:srgbClr val="067D17"/>
                </a:solidFill>
                <a:effectLst/>
                <a:latin typeface="Consolas" panose="020B0609020204030204" pitchFamily="49" charset="0"/>
              </a:rPr>
              <a:t>"unhandled event [" </a:t>
            </a:r>
            <a:r>
              <a:rPr kumimoji="0" lang="zh-CN" altLang="zh-CN" sz="1400" b="0" i="0" u="none" strike="noStrike" cap="none" normalizeH="0" baseline="0" dirty="0" smtClean="0">
                <a:ln>
                  <a:noFill/>
                </a:ln>
                <a:solidFill>
                  <a:srgbClr val="080808"/>
                </a:solidFill>
                <a:effectLst/>
                <a:latin typeface="Consolas" panose="020B0609020204030204" pitchFamily="49" charset="0"/>
              </a:rPr>
              <a:t>+ deadEvent.getEvent() + </a:t>
            </a:r>
            <a:r>
              <a:rPr kumimoji="0" lang="zh-CN" altLang="zh-CN" sz="1400" b="0" i="0" u="none" strike="noStrike" cap="none" normalizeH="0" baseline="0" dirty="0" smtClean="0">
                <a:ln>
                  <a:noFill/>
                </a:ln>
                <a:solidFill>
                  <a:srgbClr val="067D17"/>
                </a:solidFill>
                <a:effectLst/>
                <a:latin typeface="Consolas" panose="020B0609020204030204" pitchFamily="49" charset="0"/>
              </a:rPr>
              <a:t>"]"</a:t>
            </a:r>
            <a:r>
              <a:rPr kumimoji="0" lang="zh-CN" altLang="zh-CN" sz="1400" b="0" i="0" u="none" strike="noStrike" cap="none" normalizeH="0" baseline="0" dirty="0" smtClean="0">
                <a:ln>
                  <a:noFill/>
                </a:ln>
                <a:solidFill>
                  <a:srgbClr val="080808"/>
                </a:solidFill>
                <a:effectLst/>
                <a:latin typeface="Consolas" panose="020B0609020204030204" pitchFamily="49" charset="0"/>
              </a:rPr>
              <a:t>);</a:t>
            </a:r>
            <a:br>
              <a:rPr kumimoji="0" lang="zh-CN" altLang="zh-CN" sz="1400" b="0" i="0" u="none" strike="noStrike" cap="none" normalizeH="0" baseline="0" dirty="0" smtClean="0">
                <a:ln>
                  <a:noFill/>
                </a:ln>
                <a:solidFill>
                  <a:srgbClr val="080808"/>
                </a:solidFill>
                <a:effectLst/>
                <a:latin typeface="Consolas" panose="020B0609020204030204" pitchFamily="49" charset="0"/>
              </a:rPr>
            </a:br>
            <a:r>
              <a:rPr kumimoji="0" lang="zh-CN" altLang="zh-CN" sz="1400" b="0" i="0" u="none" strike="noStrike" cap="none" normalizeH="0" baseline="0" dirty="0" smtClean="0">
                <a:ln>
                  <a:noFill/>
                </a:ln>
                <a:solidFill>
                  <a:srgbClr val="080808"/>
                </a:solidFill>
                <a:effectLst/>
                <a:latin typeface="Consolas" panose="020B0609020204030204" pitchFamily="49" charset="0"/>
              </a:rPr>
              <a:t>        </a:t>
            </a:r>
            <a:r>
              <a:rPr kumimoji="0" lang="zh-CN" altLang="zh-CN" sz="1400" b="0" i="1" u="none" strike="noStrike" cap="none" normalizeH="0" baseline="0" dirty="0" smtClean="0">
                <a:ln>
                  <a:noFill/>
                </a:ln>
                <a:solidFill>
                  <a:srgbClr val="871094"/>
                </a:solidFill>
                <a:effectLst/>
                <a:latin typeface="Consolas" panose="020B0609020204030204" pitchFamily="49" charset="0"/>
              </a:rPr>
              <a:t>eventsHandled</a:t>
            </a:r>
            <a:r>
              <a:rPr kumimoji="0" lang="zh-CN" altLang="zh-CN" sz="1400" b="0" i="0" u="none" strike="noStrike" cap="none" normalizeH="0" baseline="0" dirty="0" smtClean="0">
                <a:ln>
                  <a:noFill/>
                </a:ln>
                <a:solidFill>
                  <a:srgbClr val="080808"/>
                </a:solidFill>
                <a:effectLst/>
                <a:latin typeface="Consolas" panose="020B0609020204030204" pitchFamily="49" charset="0"/>
              </a:rPr>
              <a:t>++;</a:t>
            </a:r>
            <a:br>
              <a:rPr kumimoji="0" lang="zh-CN" altLang="zh-CN" sz="1400" b="0" i="0" u="none" strike="noStrike" cap="none" normalizeH="0" baseline="0" dirty="0" smtClean="0">
                <a:ln>
                  <a:noFill/>
                </a:ln>
                <a:solidFill>
                  <a:srgbClr val="080808"/>
                </a:solidFill>
                <a:effectLst/>
                <a:latin typeface="Consolas" panose="020B0609020204030204" pitchFamily="49" charset="0"/>
              </a:rPr>
            </a:br>
            <a:r>
              <a:rPr kumimoji="0" lang="zh-CN" altLang="zh-CN" sz="1400" b="0" i="0" u="none" strike="noStrike" cap="none" normalizeH="0" baseline="0" dirty="0" smtClean="0">
                <a:ln>
                  <a:noFill/>
                </a:ln>
                <a:solidFill>
                  <a:srgbClr val="080808"/>
                </a:solidFill>
                <a:effectLst/>
                <a:latin typeface="Consolas" panose="020B0609020204030204" pitchFamily="49" charset="0"/>
              </a:rPr>
              <a:t>    }</a:t>
            </a:r>
            <a:endParaRPr kumimoji="0" lang="en-US" altLang="zh-CN" sz="1400" b="0" i="0" u="none" strike="noStrike" cap="none" normalizeH="0" baseline="0" dirty="0" smtClean="0">
              <a:ln>
                <a:noFill/>
              </a:ln>
              <a:solidFill>
                <a:srgbClr val="08080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80808"/>
                </a:solidFill>
                <a:effectLst/>
                <a:latin typeface="Consolas" panose="020B0609020204030204" pitchFamily="49" charset="0"/>
              </a:rPr>
              <a:t/>
            </a:r>
            <a:br>
              <a:rPr kumimoji="0" lang="zh-CN" altLang="zh-CN" sz="1400" b="0" i="0" u="none" strike="noStrike" cap="none" normalizeH="0" baseline="0" dirty="0" smtClean="0">
                <a:ln>
                  <a:noFill/>
                </a:ln>
                <a:solidFill>
                  <a:srgbClr val="080808"/>
                </a:solidFill>
                <a:effectLst/>
                <a:latin typeface="Consolas" panose="020B0609020204030204" pitchFamily="49" charset="0"/>
              </a:rPr>
            </a:br>
            <a:r>
              <a:rPr kumimoji="0" lang="zh-CN" altLang="zh-CN" sz="1400" b="0" i="0" u="none" strike="noStrike" cap="none" normalizeH="0" baseline="0" dirty="0" smtClean="0">
                <a:ln>
                  <a:noFill/>
                </a:ln>
                <a:solidFill>
                  <a:srgbClr val="080808"/>
                </a:solidFill>
                <a:effectLst/>
                <a:latin typeface="Consolas" panose="020B0609020204030204" pitchFamily="49" charset="0"/>
              </a:rPr>
              <a:t>    </a:t>
            </a:r>
            <a:r>
              <a:rPr kumimoji="0" lang="zh-CN" altLang="zh-CN" sz="1400" b="0" i="0" u="none" strike="noStrike" cap="none" normalizeH="0" baseline="0" dirty="0" smtClean="0">
                <a:ln>
                  <a:noFill/>
                </a:ln>
                <a:solidFill>
                  <a:srgbClr val="0033B3"/>
                </a:solidFill>
                <a:effectLst/>
                <a:latin typeface="Consolas" panose="020B0609020204030204" pitchFamily="49" charset="0"/>
              </a:rPr>
              <a:t>int </a:t>
            </a:r>
            <a:r>
              <a:rPr kumimoji="0" lang="zh-CN" altLang="zh-CN" sz="1400" b="0" i="0" u="none" strike="noStrike" cap="none" normalizeH="0" baseline="0" dirty="0" smtClean="0">
                <a:ln>
                  <a:noFill/>
                </a:ln>
                <a:solidFill>
                  <a:srgbClr val="00627A"/>
                </a:solidFill>
                <a:effectLst/>
                <a:latin typeface="Consolas" panose="020B0609020204030204" pitchFamily="49" charset="0"/>
              </a:rPr>
              <a:t>getEventsHandled</a:t>
            </a:r>
            <a:r>
              <a:rPr kumimoji="0" lang="zh-CN" altLang="zh-CN" sz="1400" b="0" i="0" u="none" strike="noStrike" cap="none" normalizeH="0" baseline="0" dirty="0" smtClean="0">
                <a:ln>
                  <a:noFill/>
                </a:ln>
                <a:solidFill>
                  <a:srgbClr val="080808"/>
                </a:solidFill>
                <a:effectLst/>
                <a:latin typeface="Consolas" panose="020B0609020204030204" pitchFamily="49" charset="0"/>
              </a:rPr>
              <a:t>() {</a:t>
            </a:r>
            <a:br>
              <a:rPr kumimoji="0" lang="zh-CN" altLang="zh-CN" sz="1400" b="0" i="0" u="none" strike="noStrike" cap="none" normalizeH="0" baseline="0" dirty="0" smtClean="0">
                <a:ln>
                  <a:noFill/>
                </a:ln>
                <a:solidFill>
                  <a:srgbClr val="080808"/>
                </a:solidFill>
                <a:effectLst/>
                <a:latin typeface="Consolas" panose="020B0609020204030204" pitchFamily="49" charset="0"/>
              </a:rPr>
            </a:br>
            <a:r>
              <a:rPr kumimoji="0" lang="zh-CN" altLang="zh-CN" sz="1400" b="0" i="0" u="none" strike="noStrike" cap="none" normalizeH="0" baseline="0" dirty="0" smtClean="0">
                <a:ln>
                  <a:noFill/>
                </a:ln>
                <a:solidFill>
                  <a:srgbClr val="080808"/>
                </a:solidFill>
                <a:effectLst/>
                <a:latin typeface="Consolas" panose="020B0609020204030204" pitchFamily="49" charset="0"/>
              </a:rPr>
              <a:t>        </a:t>
            </a:r>
            <a:r>
              <a:rPr kumimoji="0" lang="zh-CN" altLang="zh-CN" sz="1400" b="0" i="0" u="none" strike="noStrike" cap="none" normalizeH="0" baseline="0" dirty="0" smtClean="0">
                <a:ln>
                  <a:noFill/>
                </a:ln>
                <a:solidFill>
                  <a:srgbClr val="0033B3"/>
                </a:solidFill>
                <a:effectLst/>
                <a:latin typeface="Consolas" panose="020B0609020204030204" pitchFamily="49" charset="0"/>
              </a:rPr>
              <a:t>return </a:t>
            </a:r>
            <a:r>
              <a:rPr kumimoji="0" lang="zh-CN" altLang="zh-CN" sz="1400" b="0" i="1" u="none" strike="noStrike" cap="none" normalizeH="0" baseline="0" dirty="0" smtClean="0">
                <a:ln>
                  <a:noFill/>
                </a:ln>
                <a:solidFill>
                  <a:srgbClr val="871094"/>
                </a:solidFill>
                <a:effectLst/>
                <a:latin typeface="Consolas" panose="020B0609020204030204" pitchFamily="49" charset="0"/>
              </a:rPr>
              <a:t>eventsHandled</a:t>
            </a:r>
            <a:r>
              <a:rPr kumimoji="0" lang="zh-CN" altLang="zh-CN" sz="1400" b="0" i="0" u="none" strike="noStrike" cap="none" normalizeH="0" baseline="0" dirty="0" smtClean="0">
                <a:ln>
                  <a:noFill/>
                </a:ln>
                <a:solidFill>
                  <a:srgbClr val="080808"/>
                </a:solidFill>
                <a:effectLst/>
                <a:latin typeface="Consolas" panose="020B0609020204030204" pitchFamily="49" charset="0"/>
              </a:rPr>
              <a:t>;</a:t>
            </a:r>
            <a:br>
              <a:rPr kumimoji="0" lang="zh-CN" altLang="zh-CN" sz="1400" b="0" i="0" u="none" strike="noStrike" cap="none" normalizeH="0" baseline="0" dirty="0" smtClean="0">
                <a:ln>
                  <a:noFill/>
                </a:ln>
                <a:solidFill>
                  <a:srgbClr val="080808"/>
                </a:solidFill>
                <a:effectLst/>
                <a:latin typeface="Consolas" panose="020B0609020204030204" pitchFamily="49" charset="0"/>
              </a:rPr>
            </a:br>
            <a:r>
              <a:rPr kumimoji="0" lang="zh-CN" altLang="zh-CN" sz="1400" b="0" i="0" u="none" strike="noStrike" cap="none" normalizeH="0" baseline="0" dirty="0" smtClean="0">
                <a:ln>
                  <a:noFill/>
                </a:ln>
                <a:solidFill>
                  <a:srgbClr val="080808"/>
                </a:solidFill>
                <a:effectLst/>
                <a:latin typeface="Consolas" panose="020B0609020204030204" pitchFamily="49" charset="0"/>
              </a:rPr>
              <a:t>    }</a:t>
            </a:r>
            <a:endParaRPr kumimoji="0" lang="en-US" altLang="zh-CN" sz="1400" b="0" i="0" u="none" strike="noStrike" cap="none" normalizeH="0" baseline="0" dirty="0" smtClean="0">
              <a:ln>
                <a:noFill/>
              </a:ln>
              <a:solidFill>
                <a:srgbClr val="080808"/>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080808"/>
                </a:solidFill>
                <a:effectLst/>
                <a:latin typeface="Consolas" panose="020B0609020204030204" pitchFamily="49" charset="0"/>
              </a:rPr>
              <a:t/>
            </a:r>
            <a:br>
              <a:rPr kumimoji="0" lang="zh-CN" altLang="zh-CN" sz="1400" b="0" i="0" u="none" strike="noStrike" cap="none" normalizeH="0" baseline="0" dirty="0" smtClean="0">
                <a:ln>
                  <a:noFill/>
                </a:ln>
                <a:solidFill>
                  <a:srgbClr val="080808"/>
                </a:solidFill>
                <a:effectLst/>
                <a:latin typeface="Consolas" panose="020B0609020204030204" pitchFamily="49" charset="0"/>
              </a:rPr>
            </a:br>
            <a:r>
              <a:rPr kumimoji="0" lang="zh-CN" altLang="zh-CN" sz="1400" b="0" i="0" u="none" strike="noStrike" cap="none" normalizeH="0" baseline="0" dirty="0" smtClean="0">
                <a:ln>
                  <a:noFill/>
                </a:ln>
                <a:solidFill>
                  <a:srgbClr val="080808"/>
                </a:solidFill>
                <a:effectLst/>
                <a:latin typeface="Consolas" panose="020B0609020204030204" pitchFamily="49" charset="0"/>
              </a:rPr>
              <a:t>    </a:t>
            </a:r>
            <a:r>
              <a:rPr kumimoji="0" lang="zh-CN" altLang="zh-CN" sz="1400" b="0" i="0" u="none" strike="noStrike" cap="none" normalizeH="0" baseline="0" dirty="0" smtClean="0">
                <a:ln>
                  <a:noFill/>
                </a:ln>
                <a:solidFill>
                  <a:srgbClr val="0033B3"/>
                </a:solidFill>
                <a:effectLst/>
                <a:latin typeface="Consolas" panose="020B0609020204030204" pitchFamily="49" charset="0"/>
              </a:rPr>
              <a:t>void </a:t>
            </a:r>
            <a:r>
              <a:rPr kumimoji="0" lang="zh-CN" altLang="zh-CN" sz="1400" b="0" i="0" u="none" strike="noStrike" cap="none" normalizeH="0" baseline="0" dirty="0" smtClean="0">
                <a:ln>
                  <a:noFill/>
                </a:ln>
                <a:solidFill>
                  <a:srgbClr val="00627A"/>
                </a:solidFill>
                <a:effectLst/>
                <a:latin typeface="Consolas" panose="020B0609020204030204" pitchFamily="49" charset="0"/>
              </a:rPr>
              <a:t>resetEventsHandled</a:t>
            </a:r>
            <a:r>
              <a:rPr kumimoji="0" lang="zh-CN" altLang="zh-CN" sz="1400" b="0" i="0" u="none" strike="noStrike" cap="none" normalizeH="0" baseline="0" dirty="0" smtClean="0">
                <a:ln>
                  <a:noFill/>
                </a:ln>
                <a:solidFill>
                  <a:srgbClr val="080808"/>
                </a:solidFill>
                <a:effectLst/>
                <a:latin typeface="Consolas" panose="020B0609020204030204" pitchFamily="49" charset="0"/>
              </a:rPr>
              <a:t>() {</a:t>
            </a:r>
            <a:br>
              <a:rPr kumimoji="0" lang="zh-CN" altLang="zh-CN" sz="1400" b="0" i="0" u="none" strike="noStrike" cap="none" normalizeH="0" baseline="0" dirty="0" smtClean="0">
                <a:ln>
                  <a:noFill/>
                </a:ln>
                <a:solidFill>
                  <a:srgbClr val="080808"/>
                </a:solidFill>
                <a:effectLst/>
                <a:latin typeface="Consolas" panose="020B0609020204030204" pitchFamily="49" charset="0"/>
              </a:rPr>
            </a:br>
            <a:r>
              <a:rPr kumimoji="0" lang="zh-CN" altLang="zh-CN" sz="1400" b="0" i="0" u="none" strike="noStrike" cap="none" normalizeH="0" baseline="0" dirty="0" smtClean="0">
                <a:ln>
                  <a:noFill/>
                </a:ln>
                <a:solidFill>
                  <a:srgbClr val="080808"/>
                </a:solidFill>
                <a:effectLst/>
                <a:latin typeface="Consolas" panose="020B0609020204030204" pitchFamily="49" charset="0"/>
              </a:rPr>
              <a:t>        </a:t>
            </a:r>
            <a:r>
              <a:rPr kumimoji="0" lang="zh-CN" altLang="zh-CN" sz="1400" b="0" i="1" u="none" strike="noStrike" cap="none" normalizeH="0" baseline="0" dirty="0" smtClean="0">
                <a:ln>
                  <a:noFill/>
                </a:ln>
                <a:solidFill>
                  <a:srgbClr val="871094"/>
                </a:solidFill>
                <a:effectLst/>
                <a:latin typeface="Consolas" panose="020B0609020204030204" pitchFamily="49" charset="0"/>
              </a:rPr>
              <a:t>eventsHandled </a:t>
            </a:r>
            <a:r>
              <a:rPr kumimoji="0" lang="zh-CN" altLang="zh-CN" sz="1400" b="0" i="0" u="none" strike="noStrike" cap="none" normalizeH="0" baseline="0" dirty="0" smtClean="0">
                <a:ln>
                  <a:noFill/>
                </a:ln>
                <a:solidFill>
                  <a:srgbClr val="080808"/>
                </a:solidFill>
                <a:effectLst/>
                <a:latin typeface="Consolas" panose="020B0609020204030204" pitchFamily="49" charset="0"/>
              </a:rPr>
              <a:t>= </a:t>
            </a:r>
            <a:r>
              <a:rPr kumimoji="0" lang="zh-CN" altLang="zh-CN" sz="1400" b="0" i="0" u="none" strike="noStrike" cap="none" normalizeH="0" baseline="0" dirty="0" smtClean="0">
                <a:ln>
                  <a:noFill/>
                </a:ln>
                <a:solidFill>
                  <a:srgbClr val="1750EB"/>
                </a:solidFill>
                <a:effectLst/>
                <a:latin typeface="Consolas" panose="020B0609020204030204" pitchFamily="49" charset="0"/>
              </a:rPr>
              <a:t>0</a:t>
            </a:r>
            <a:r>
              <a:rPr kumimoji="0" lang="zh-CN" altLang="zh-CN" sz="1400" b="0" i="0" u="none" strike="noStrike" cap="none" normalizeH="0" baseline="0" dirty="0" smtClean="0">
                <a:ln>
                  <a:noFill/>
                </a:ln>
                <a:solidFill>
                  <a:srgbClr val="080808"/>
                </a:solidFill>
                <a:effectLst/>
                <a:latin typeface="Consolas" panose="020B0609020204030204" pitchFamily="49" charset="0"/>
              </a:rPr>
              <a:t>;</a:t>
            </a:r>
            <a:br>
              <a:rPr kumimoji="0" lang="zh-CN" altLang="zh-CN" sz="1400" b="0" i="0" u="none" strike="noStrike" cap="none" normalizeH="0" baseline="0" dirty="0" smtClean="0">
                <a:ln>
                  <a:noFill/>
                </a:ln>
                <a:solidFill>
                  <a:srgbClr val="080808"/>
                </a:solidFill>
                <a:effectLst/>
                <a:latin typeface="Consolas" panose="020B0609020204030204" pitchFamily="49" charset="0"/>
              </a:rPr>
            </a:br>
            <a:r>
              <a:rPr kumimoji="0" lang="zh-CN" altLang="zh-CN" sz="1400" b="0" i="0" u="none" strike="noStrike" cap="none" normalizeH="0" baseline="0" dirty="0" smtClean="0">
                <a:ln>
                  <a:noFill/>
                </a:ln>
                <a:solidFill>
                  <a:srgbClr val="080808"/>
                </a:solidFill>
                <a:effectLst/>
                <a:latin typeface="Consolas" panose="020B0609020204030204" pitchFamily="49" charset="0"/>
              </a:rPr>
              <a:t>    }</a:t>
            </a:r>
            <a:br>
              <a:rPr kumimoji="0" lang="zh-CN" altLang="zh-CN" sz="1400" b="0" i="0" u="none" strike="noStrike" cap="none" normalizeH="0" baseline="0" dirty="0" smtClean="0">
                <a:ln>
                  <a:noFill/>
                </a:ln>
                <a:solidFill>
                  <a:srgbClr val="080808"/>
                </a:solidFill>
                <a:effectLst/>
                <a:latin typeface="Consolas" panose="020B0609020204030204" pitchFamily="49" charset="0"/>
              </a:rPr>
            </a:br>
            <a:r>
              <a:rPr kumimoji="0" lang="zh-CN" altLang="zh-CN" sz="1400" b="0" i="0" u="none" strike="noStrike" cap="none" normalizeH="0" baseline="0" dirty="0" smtClean="0">
                <a:ln>
                  <a:noFill/>
                </a:ln>
                <a:solidFill>
                  <a:srgbClr val="080808"/>
                </a:solidFill>
                <a:effectLst/>
                <a:latin typeface="Consolas" panose="020B0609020204030204" pitchFamily="49" charset="0"/>
              </a:rPr>
              <a:t>}</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91013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3.2 </a:t>
            </a:r>
            <a:r>
              <a:rPr lang="en-US" altLang="zh-CN" dirty="0"/>
              <a:t>Pub-Sub Model - Guava </a:t>
            </a:r>
            <a:r>
              <a:rPr lang="en-US" altLang="zh-CN" dirty="0" err="1"/>
              <a:t>EventBus</a:t>
            </a:r>
            <a:r>
              <a:rPr lang="en-US" altLang="zh-CN" dirty="0"/>
              <a:t> </a:t>
            </a:r>
            <a:endParaRPr lang="zh-CN" altLang="en-US" dirty="0"/>
          </a:p>
        </p:txBody>
      </p:sp>
      <p:sp>
        <p:nvSpPr>
          <p:cNvPr id="7" name="内容占位符 6"/>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36</a:t>
            </a:fld>
            <a:endParaRPr lang="en-US" altLang="zh-CN"/>
          </a:p>
        </p:txBody>
      </p:sp>
      <p:sp>
        <p:nvSpPr>
          <p:cNvPr id="5" name="Rectangle 1"/>
          <p:cNvSpPr>
            <a:spLocks noChangeArrowheads="1"/>
          </p:cNvSpPr>
          <p:nvPr/>
        </p:nvSpPr>
        <p:spPr bwMode="auto">
          <a:xfrm>
            <a:off x="623888" y="1628775"/>
            <a:ext cx="10958512" cy="4772025"/>
          </a:xfrm>
          <a:prstGeom prst="rect">
            <a:avLst/>
          </a:prstGeom>
          <a:solidFill>
            <a:srgbClr val="FFFFFF"/>
          </a:solidFill>
          <a:ln w="9525">
            <a:solidFill>
              <a:srgbClr val="0000FF"/>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0033B3"/>
                </a:solidFill>
                <a:effectLst/>
                <a:latin typeface="Consolas" panose="020B0609020204030204" pitchFamily="49" charset="0"/>
              </a:rPr>
              <a:t>public class </a:t>
            </a:r>
            <a:r>
              <a:rPr kumimoji="0" lang="zh-CN" altLang="zh-CN" b="0" i="0" u="none" strike="noStrike" cap="none" normalizeH="0" baseline="0" dirty="0" smtClean="0">
                <a:ln>
                  <a:noFill/>
                </a:ln>
                <a:solidFill>
                  <a:srgbClr val="000000"/>
                </a:solidFill>
                <a:effectLst/>
                <a:latin typeface="Consolas" panose="020B0609020204030204" pitchFamily="49" charset="0"/>
              </a:rPr>
              <a:t>GuavaEventBusUnitTest </a:t>
            </a:r>
            <a:r>
              <a:rPr kumimoji="0" lang="zh-CN" altLang="zh-CN" b="0" i="0" u="none" strike="noStrike" cap="none" normalizeH="0" baseline="0" dirty="0" smtClean="0">
                <a:ln>
                  <a:noFill/>
                </a:ln>
                <a:solidFill>
                  <a:srgbClr val="080808"/>
                </a:solidFill>
                <a:effectLst/>
                <a:latin typeface="Consolas" panose="020B0609020204030204" pitchFamily="49" charset="0"/>
              </a:rPr>
              <a:t>{</a:t>
            </a:r>
            <a:br>
              <a:rPr kumimoji="0" lang="zh-CN" altLang="zh-CN" b="0" i="0" u="none" strike="noStrike" cap="none" normalizeH="0" baseline="0" dirty="0" smtClean="0">
                <a:ln>
                  <a:noFill/>
                </a:ln>
                <a:solidFill>
                  <a:srgbClr val="080808"/>
                </a:solidFill>
                <a:effectLst/>
                <a:latin typeface="Consolas" panose="020B0609020204030204" pitchFamily="49" charset="0"/>
              </a:rPr>
            </a:br>
            <a:r>
              <a:rPr kumimoji="0" lang="zh-CN" altLang="zh-CN" b="0" i="0" u="none" strike="noStrike" cap="none" normalizeH="0" baseline="0" dirty="0" smtClean="0">
                <a:ln>
                  <a:noFill/>
                </a:ln>
                <a:solidFill>
                  <a:srgbClr val="080808"/>
                </a:solidFill>
                <a:effectLst/>
                <a:latin typeface="Consolas" panose="020B0609020204030204" pitchFamily="49" charset="0"/>
              </a:rPr>
              <a:t>    </a:t>
            </a:r>
            <a:r>
              <a:rPr kumimoji="0" lang="zh-CN" altLang="zh-CN" b="0" i="0" u="none" strike="noStrike" cap="none" normalizeH="0" baseline="0" dirty="0" smtClean="0">
                <a:ln>
                  <a:noFill/>
                </a:ln>
                <a:solidFill>
                  <a:srgbClr val="0033B3"/>
                </a:solidFill>
                <a:effectLst/>
                <a:latin typeface="Consolas" panose="020B0609020204030204" pitchFamily="49" charset="0"/>
              </a:rPr>
              <a:t>private </a:t>
            </a:r>
            <a:r>
              <a:rPr kumimoji="0" lang="zh-CN" altLang="zh-CN" b="0" i="0" u="none" strike="noStrike" cap="none" normalizeH="0" baseline="0" dirty="0" smtClean="0">
                <a:ln>
                  <a:noFill/>
                </a:ln>
                <a:solidFill>
                  <a:srgbClr val="000000"/>
                </a:solidFill>
                <a:effectLst/>
                <a:latin typeface="Consolas" panose="020B0609020204030204" pitchFamily="49" charset="0"/>
              </a:rPr>
              <a:t>EventListener </a:t>
            </a:r>
            <a:r>
              <a:rPr kumimoji="0" lang="zh-CN" altLang="zh-CN" b="0" i="0" u="none" strike="noStrike" cap="none" normalizeH="0" baseline="0" dirty="0" smtClean="0">
                <a:ln>
                  <a:noFill/>
                </a:ln>
                <a:solidFill>
                  <a:srgbClr val="871094"/>
                </a:solidFill>
                <a:effectLst/>
                <a:latin typeface="Consolas" panose="020B0609020204030204" pitchFamily="49" charset="0"/>
              </a:rPr>
              <a:t>listener</a:t>
            </a:r>
            <a:r>
              <a:rPr kumimoji="0" lang="zh-CN" altLang="zh-CN" b="0" i="0" u="none" strike="noStrike" cap="none" normalizeH="0" baseline="0" dirty="0" smtClean="0">
                <a:ln>
                  <a:noFill/>
                </a:ln>
                <a:solidFill>
                  <a:srgbClr val="080808"/>
                </a:solidFill>
                <a:effectLst/>
                <a:latin typeface="Consolas" panose="020B0609020204030204" pitchFamily="49" charset="0"/>
              </a:rPr>
              <a:t>;</a:t>
            </a:r>
            <a:br>
              <a:rPr kumimoji="0" lang="zh-CN" altLang="zh-CN" b="0" i="0" u="none" strike="noStrike" cap="none" normalizeH="0" baseline="0" dirty="0" smtClean="0">
                <a:ln>
                  <a:noFill/>
                </a:ln>
                <a:solidFill>
                  <a:srgbClr val="080808"/>
                </a:solidFill>
                <a:effectLst/>
                <a:latin typeface="Consolas" panose="020B0609020204030204" pitchFamily="49" charset="0"/>
              </a:rPr>
            </a:br>
            <a:r>
              <a:rPr kumimoji="0" lang="zh-CN" altLang="zh-CN" b="0" i="0" u="none" strike="noStrike" cap="none" normalizeH="0" baseline="0" dirty="0" smtClean="0">
                <a:ln>
                  <a:noFill/>
                </a:ln>
                <a:solidFill>
                  <a:srgbClr val="080808"/>
                </a:solidFill>
                <a:effectLst/>
                <a:latin typeface="Consolas" panose="020B0609020204030204" pitchFamily="49" charset="0"/>
              </a:rPr>
              <a:t>    </a:t>
            </a:r>
            <a:r>
              <a:rPr kumimoji="0" lang="zh-CN" altLang="zh-CN" b="0" i="0" u="none" strike="noStrike" cap="none" normalizeH="0" baseline="0" dirty="0" smtClean="0">
                <a:ln>
                  <a:noFill/>
                </a:ln>
                <a:solidFill>
                  <a:srgbClr val="0033B3"/>
                </a:solidFill>
                <a:effectLst/>
                <a:latin typeface="Consolas" panose="020B0609020204030204" pitchFamily="49" charset="0"/>
              </a:rPr>
              <a:t>private </a:t>
            </a:r>
            <a:r>
              <a:rPr kumimoji="0" lang="zh-CN" altLang="zh-CN" b="0" i="0" u="none" strike="noStrike" cap="none" normalizeH="0" baseline="0" dirty="0" smtClean="0">
                <a:ln>
                  <a:noFill/>
                </a:ln>
                <a:solidFill>
                  <a:srgbClr val="000000"/>
                </a:solidFill>
                <a:effectLst/>
                <a:latin typeface="Consolas" panose="020B0609020204030204" pitchFamily="49" charset="0"/>
              </a:rPr>
              <a:t>EventBus </a:t>
            </a:r>
            <a:r>
              <a:rPr kumimoji="0" lang="zh-CN" altLang="zh-CN" b="0" i="0" u="none" strike="noStrike" cap="none" normalizeH="0" baseline="0" dirty="0" smtClean="0">
                <a:ln>
                  <a:noFill/>
                </a:ln>
                <a:solidFill>
                  <a:srgbClr val="871094"/>
                </a:solidFill>
                <a:effectLst/>
                <a:latin typeface="Consolas" panose="020B0609020204030204" pitchFamily="49" charset="0"/>
              </a:rPr>
              <a:t>eventBus</a:t>
            </a:r>
            <a:r>
              <a:rPr kumimoji="0" lang="zh-CN" altLang="zh-CN" b="0" i="0" u="none" strike="noStrike" cap="none" normalizeH="0" baseline="0" dirty="0" smtClean="0">
                <a:ln>
                  <a:noFill/>
                </a:ln>
                <a:solidFill>
                  <a:srgbClr val="080808"/>
                </a:solidFill>
                <a:effectLst/>
                <a:latin typeface="Consolas" panose="020B0609020204030204" pitchFamily="49" charset="0"/>
              </a:rPr>
              <a:t>;</a:t>
            </a:r>
            <a:br>
              <a:rPr kumimoji="0" lang="zh-CN" altLang="zh-CN" b="0" i="0" u="none" strike="noStrike" cap="none" normalizeH="0" baseline="0" dirty="0" smtClean="0">
                <a:ln>
                  <a:noFill/>
                </a:ln>
                <a:solidFill>
                  <a:srgbClr val="080808"/>
                </a:solidFill>
                <a:effectLst/>
                <a:latin typeface="Consolas" panose="020B0609020204030204" pitchFamily="49" charset="0"/>
              </a:rPr>
            </a:br>
            <a:r>
              <a:rPr kumimoji="0" lang="zh-CN" altLang="zh-CN" b="0" i="0" u="none" strike="noStrike" cap="none" normalizeH="0" baseline="0" dirty="0" smtClean="0">
                <a:ln>
                  <a:noFill/>
                </a:ln>
                <a:solidFill>
                  <a:srgbClr val="080808"/>
                </a:solidFill>
                <a:effectLst/>
                <a:latin typeface="Consolas" panose="020B0609020204030204" pitchFamily="49" charset="0"/>
              </a:rPr>
              <a:t/>
            </a:r>
            <a:br>
              <a:rPr kumimoji="0" lang="zh-CN" altLang="zh-CN" b="0" i="0" u="none" strike="noStrike" cap="none" normalizeH="0" baseline="0" dirty="0" smtClean="0">
                <a:ln>
                  <a:noFill/>
                </a:ln>
                <a:solidFill>
                  <a:srgbClr val="080808"/>
                </a:solidFill>
                <a:effectLst/>
                <a:latin typeface="Consolas" panose="020B0609020204030204" pitchFamily="49" charset="0"/>
              </a:rPr>
            </a:br>
            <a:r>
              <a:rPr kumimoji="0" lang="zh-CN" altLang="zh-CN" b="0" i="0" u="none" strike="noStrike" cap="none" normalizeH="0" baseline="0" dirty="0" smtClean="0">
                <a:ln>
                  <a:noFill/>
                </a:ln>
                <a:solidFill>
                  <a:srgbClr val="080808"/>
                </a:solidFill>
                <a:effectLst/>
                <a:latin typeface="Consolas" panose="020B0609020204030204" pitchFamily="49" charset="0"/>
              </a:rPr>
              <a:t>    </a:t>
            </a:r>
            <a:r>
              <a:rPr kumimoji="0" lang="zh-CN" altLang="zh-CN" b="0" i="0" u="none" strike="noStrike" cap="none" normalizeH="0" baseline="0" dirty="0" smtClean="0">
                <a:ln>
                  <a:noFill/>
                </a:ln>
                <a:solidFill>
                  <a:srgbClr val="9E880D"/>
                </a:solidFill>
                <a:effectLst/>
                <a:latin typeface="Consolas" panose="020B0609020204030204" pitchFamily="49" charset="0"/>
              </a:rPr>
              <a:t>@Before</a:t>
            </a:r>
            <a:br>
              <a:rPr kumimoji="0" lang="zh-CN" altLang="zh-CN" b="0" i="0" u="none" strike="noStrike" cap="none" normalizeH="0" baseline="0" dirty="0" smtClean="0">
                <a:ln>
                  <a:noFill/>
                </a:ln>
                <a:solidFill>
                  <a:srgbClr val="9E880D"/>
                </a:solidFill>
                <a:effectLst/>
                <a:latin typeface="Consolas" panose="020B0609020204030204" pitchFamily="49" charset="0"/>
              </a:rPr>
            </a:br>
            <a:r>
              <a:rPr kumimoji="0" lang="zh-CN" altLang="zh-CN" b="0" i="0" u="none" strike="noStrike" cap="none" normalizeH="0" baseline="0" dirty="0" smtClean="0">
                <a:ln>
                  <a:noFill/>
                </a:ln>
                <a:solidFill>
                  <a:srgbClr val="9E880D"/>
                </a:solidFill>
                <a:effectLst/>
                <a:latin typeface="Consolas" panose="020B0609020204030204" pitchFamily="49" charset="0"/>
              </a:rPr>
              <a:t>    </a:t>
            </a:r>
            <a:r>
              <a:rPr kumimoji="0" lang="zh-CN" altLang="zh-CN" b="0" i="0" u="none" strike="noStrike" cap="none" normalizeH="0" baseline="0" dirty="0" smtClean="0">
                <a:ln>
                  <a:noFill/>
                </a:ln>
                <a:solidFill>
                  <a:srgbClr val="0033B3"/>
                </a:solidFill>
                <a:effectLst/>
                <a:latin typeface="Consolas" panose="020B0609020204030204" pitchFamily="49" charset="0"/>
              </a:rPr>
              <a:t>public void </a:t>
            </a:r>
            <a:r>
              <a:rPr kumimoji="0" lang="zh-CN" altLang="zh-CN" b="0" i="0" u="none" strike="noStrike" cap="none" normalizeH="0" baseline="0" dirty="0" smtClean="0">
                <a:ln>
                  <a:noFill/>
                </a:ln>
                <a:solidFill>
                  <a:srgbClr val="00627A"/>
                </a:solidFill>
                <a:effectLst/>
                <a:latin typeface="Consolas" panose="020B0609020204030204" pitchFamily="49" charset="0"/>
              </a:rPr>
              <a:t>setUp</a:t>
            </a:r>
            <a:r>
              <a:rPr kumimoji="0" lang="zh-CN" altLang="zh-CN" b="0" i="0" u="none" strike="noStrike" cap="none" normalizeH="0" baseline="0" dirty="0" smtClean="0">
                <a:ln>
                  <a:noFill/>
                </a:ln>
                <a:solidFill>
                  <a:srgbClr val="080808"/>
                </a:solidFill>
                <a:effectLst/>
                <a:latin typeface="Consolas" panose="020B0609020204030204" pitchFamily="49" charset="0"/>
              </a:rPr>
              <a:t>() {</a:t>
            </a:r>
            <a:br>
              <a:rPr kumimoji="0" lang="zh-CN" altLang="zh-CN" b="0" i="0" u="none" strike="noStrike" cap="none" normalizeH="0" baseline="0" dirty="0" smtClean="0">
                <a:ln>
                  <a:noFill/>
                </a:ln>
                <a:solidFill>
                  <a:srgbClr val="080808"/>
                </a:solidFill>
                <a:effectLst/>
                <a:latin typeface="Consolas" panose="020B0609020204030204" pitchFamily="49" charset="0"/>
              </a:rPr>
            </a:br>
            <a:r>
              <a:rPr kumimoji="0" lang="zh-CN" altLang="zh-CN" b="0" i="0" u="none" strike="noStrike" cap="none" normalizeH="0" baseline="0" dirty="0" smtClean="0">
                <a:ln>
                  <a:noFill/>
                </a:ln>
                <a:solidFill>
                  <a:srgbClr val="080808"/>
                </a:solidFill>
                <a:effectLst/>
                <a:latin typeface="Consolas" panose="020B0609020204030204" pitchFamily="49" charset="0"/>
              </a:rPr>
              <a:t>        </a:t>
            </a:r>
            <a:r>
              <a:rPr kumimoji="0" lang="zh-CN" altLang="zh-CN" b="0" i="0" u="none" strike="noStrike" cap="none" normalizeH="0" baseline="0" dirty="0" smtClean="0">
                <a:ln>
                  <a:noFill/>
                </a:ln>
                <a:solidFill>
                  <a:srgbClr val="871094"/>
                </a:solidFill>
                <a:effectLst/>
                <a:latin typeface="Consolas" panose="020B0609020204030204" pitchFamily="49" charset="0"/>
              </a:rPr>
              <a:t>eventBus </a:t>
            </a:r>
            <a:r>
              <a:rPr kumimoji="0" lang="zh-CN" altLang="zh-CN" b="0" i="0" u="none" strike="noStrike" cap="none" normalizeH="0" baseline="0" dirty="0" smtClean="0">
                <a:ln>
                  <a:noFill/>
                </a:ln>
                <a:solidFill>
                  <a:srgbClr val="080808"/>
                </a:solidFill>
                <a:effectLst/>
                <a:latin typeface="Consolas" panose="020B0609020204030204" pitchFamily="49" charset="0"/>
              </a:rPr>
              <a:t>= </a:t>
            </a:r>
            <a:r>
              <a:rPr kumimoji="0" lang="zh-CN" altLang="zh-CN" b="0" i="0" u="none" strike="noStrike" cap="none" normalizeH="0" baseline="0" dirty="0" smtClean="0">
                <a:ln>
                  <a:noFill/>
                </a:ln>
                <a:solidFill>
                  <a:srgbClr val="0033B3"/>
                </a:solidFill>
                <a:effectLst/>
                <a:latin typeface="Consolas" panose="020B0609020204030204" pitchFamily="49" charset="0"/>
              </a:rPr>
              <a:t>new </a:t>
            </a:r>
            <a:r>
              <a:rPr kumimoji="0" lang="zh-CN" altLang="zh-CN" b="0" i="0" u="none" strike="noStrike" cap="none" normalizeH="0" baseline="0" dirty="0" smtClean="0">
                <a:ln>
                  <a:noFill/>
                </a:ln>
                <a:solidFill>
                  <a:srgbClr val="080808"/>
                </a:solidFill>
                <a:effectLst/>
                <a:latin typeface="Consolas" panose="020B0609020204030204" pitchFamily="49" charset="0"/>
              </a:rPr>
              <a:t>EventBus();</a:t>
            </a:r>
            <a:br>
              <a:rPr kumimoji="0" lang="zh-CN" altLang="zh-CN" b="0" i="0" u="none" strike="noStrike" cap="none" normalizeH="0" baseline="0" dirty="0" smtClean="0">
                <a:ln>
                  <a:noFill/>
                </a:ln>
                <a:solidFill>
                  <a:srgbClr val="080808"/>
                </a:solidFill>
                <a:effectLst/>
                <a:latin typeface="Consolas" panose="020B0609020204030204" pitchFamily="49" charset="0"/>
              </a:rPr>
            </a:br>
            <a:r>
              <a:rPr kumimoji="0" lang="zh-CN" altLang="zh-CN" b="0" i="0" u="none" strike="noStrike" cap="none" normalizeH="0" baseline="0" dirty="0" smtClean="0">
                <a:ln>
                  <a:noFill/>
                </a:ln>
                <a:solidFill>
                  <a:srgbClr val="080808"/>
                </a:solidFill>
                <a:effectLst/>
                <a:latin typeface="Consolas" panose="020B0609020204030204" pitchFamily="49" charset="0"/>
              </a:rPr>
              <a:t>        </a:t>
            </a:r>
            <a:r>
              <a:rPr kumimoji="0" lang="zh-CN" altLang="zh-CN" b="0" i="0" u="none" strike="noStrike" cap="none" normalizeH="0" baseline="0" dirty="0" smtClean="0">
                <a:ln>
                  <a:noFill/>
                </a:ln>
                <a:solidFill>
                  <a:srgbClr val="871094"/>
                </a:solidFill>
                <a:effectLst/>
                <a:latin typeface="Consolas" panose="020B0609020204030204" pitchFamily="49" charset="0"/>
              </a:rPr>
              <a:t>listener </a:t>
            </a:r>
            <a:r>
              <a:rPr kumimoji="0" lang="zh-CN" altLang="zh-CN" b="0" i="0" u="none" strike="noStrike" cap="none" normalizeH="0" baseline="0" dirty="0" smtClean="0">
                <a:ln>
                  <a:noFill/>
                </a:ln>
                <a:solidFill>
                  <a:srgbClr val="080808"/>
                </a:solidFill>
                <a:effectLst/>
                <a:latin typeface="Consolas" panose="020B0609020204030204" pitchFamily="49" charset="0"/>
              </a:rPr>
              <a:t>= </a:t>
            </a:r>
            <a:r>
              <a:rPr kumimoji="0" lang="zh-CN" altLang="zh-CN" b="0" i="0" u="none" strike="noStrike" cap="none" normalizeH="0" baseline="0" dirty="0" smtClean="0">
                <a:ln>
                  <a:noFill/>
                </a:ln>
                <a:solidFill>
                  <a:srgbClr val="0033B3"/>
                </a:solidFill>
                <a:effectLst/>
                <a:latin typeface="Consolas" panose="020B0609020204030204" pitchFamily="49" charset="0"/>
              </a:rPr>
              <a:t>new </a:t>
            </a:r>
            <a:r>
              <a:rPr kumimoji="0" lang="zh-CN" altLang="zh-CN" b="0" i="0" u="none" strike="noStrike" cap="none" normalizeH="0" baseline="0" dirty="0" smtClean="0">
                <a:ln>
                  <a:noFill/>
                </a:ln>
                <a:solidFill>
                  <a:srgbClr val="080808"/>
                </a:solidFill>
                <a:effectLst/>
                <a:latin typeface="Consolas" panose="020B0609020204030204" pitchFamily="49" charset="0"/>
              </a:rPr>
              <a:t>EventListener();</a:t>
            </a:r>
            <a:br>
              <a:rPr kumimoji="0" lang="zh-CN" altLang="zh-CN" b="0" i="0" u="none" strike="noStrike" cap="none" normalizeH="0" baseline="0" dirty="0" smtClean="0">
                <a:ln>
                  <a:noFill/>
                </a:ln>
                <a:solidFill>
                  <a:srgbClr val="080808"/>
                </a:solidFill>
                <a:effectLst/>
                <a:latin typeface="Consolas" panose="020B0609020204030204" pitchFamily="49" charset="0"/>
              </a:rPr>
            </a:br>
            <a:r>
              <a:rPr kumimoji="0" lang="zh-CN" altLang="zh-CN" b="0" i="0" u="none" strike="noStrike" cap="none" normalizeH="0" baseline="0" dirty="0" smtClean="0">
                <a:ln>
                  <a:noFill/>
                </a:ln>
                <a:solidFill>
                  <a:srgbClr val="080808"/>
                </a:solidFill>
                <a:effectLst/>
                <a:latin typeface="Consolas" panose="020B0609020204030204" pitchFamily="49" charset="0"/>
              </a:rPr>
              <a:t>        </a:t>
            </a:r>
            <a:r>
              <a:rPr kumimoji="0" lang="zh-CN" altLang="zh-CN" b="0" i="0" u="none" strike="noStrike" cap="none" normalizeH="0" baseline="0" dirty="0" smtClean="0">
                <a:ln>
                  <a:noFill/>
                </a:ln>
                <a:solidFill>
                  <a:srgbClr val="871094"/>
                </a:solidFill>
                <a:effectLst/>
                <a:latin typeface="Consolas" panose="020B0609020204030204" pitchFamily="49" charset="0"/>
              </a:rPr>
              <a:t>eventBus</a:t>
            </a:r>
            <a:r>
              <a:rPr kumimoji="0" lang="zh-CN" altLang="zh-CN" b="0" i="0" u="none" strike="noStrike" cap="none" normalizeH="0" baseline="0" dirty="0" smtClean="0">
                <a:ln>
                  <a:noFill/>
                </a:ln>
                <a:solidFill>
                  <a:srgbClr val="080808"/>
                </a:solidFill>
                <a:effectLst/>
                <a:latin typeface="Consolas" panose="020B0609020204030204" pitchFamily="49" charset="0"/>
              </a:rPr>
              <a:t>.register(</a:t>
            </a:r>
            <a:r>
              <a:rPr kumimoji="0" lang="zh-CN" altLang="zh-CN" b="0" i="0" u="none" strike="noStrike" cap="none" normalizeH="0" baseline="0" dirty="0" smtClean="0">
                <a:ln>
                  <a:noFill/>
                </a:ln>
                <a:solidFill>
                  <a:srgbClr val="871094"/>
                </a:solidFill>
                <a:effectLst/>
                <a:latin typeface="Consolas" panose="020B0609020204030204" pitchFamily="49" charset="0"/>
              </a:rPr>
              <a:t>listener</a:t>
            </a:r>
            <a:r>
              <a:rPr kumimoji="0" lang="zh-CN" altLang="zh-CN" b="0" i="0" u="none" strike="noStrike" cap="none" normalizeH="0" baseline="0" dirty="0" smtClean="0">
                <a:ln>
                  <a:noFill/>
                </a:ln>
                <a:solidFill>
                  <a:srgbClr val="080808"/>
                </a:solidFill>
                <a:effectLst/>
                <a:latin typeface="Consolas" panose="020B0609020204030204" pitchFamily="49" charset="0"/>
              </a:rPr>
              <a:t>);</a:t>
            </a:r>
            <a:br>
              <a:rPr kumimoji="0" lang="zh-CN" altLang="zh-CN" b="0" i="0" u="none" strike="noStrike" cap="none" normalizeH="0" baseline="0" dirty="0" smtClean="0">
                <a:ln>
                  <a:noFill/>
                </a:ln>
                <a:solidFill>
                  <a:srgbClr val="080808"/>
                </a:solidFill>
                <a:effectLst/>
                <a:latin typeface="Consolas" panose="020B0609020204030204" pitchFamily="49" charset="0"/>
              </a:rPr>
            </a:br>
            <a:r>
              <a:rPr kumimoji="0" lang="zh-CN" altLang="zh-CN" b="0" i="0" u="none" strike="noStrike" cap="none" normalizeH="0" baseline="0" dirty="0" smtClean="0">
                <a:ln>
                  <a:noFill/>
                </a:ln>
                <a:solidFill>
                  <a:srgbClr val="080808"/>
                </a:solidFill>
                <a:effectLst/>
                <a:latin typeface="Consolas" panose="020B0609020204030204" pitchFamily="49" charset="0"/>
              </a:rPr>
              <a:t>    }</a:t>
            </a:r>
            <a:br>
              <a:rPr kumimoji="0" lang="zh-CN" altLang="zh-CN" b="0" i="0" u="none" strike="noStrike" cap="none" normalizeH="0" baseline="0" dirty="0" smtClean="0">
                <a:ln>
                  <a:noFill/>
                </a:ln>
                <a:solidFill>
                  <a:srgbClr val="080808"/>
                </a:solidFill>
                <a:effectLst/>
                <a:latin typeface="Consolas" panose="020B0609020204030204" pitchFamily="49" charset="0"/>
              </a:rPr>
            </a:br>
            <a:r>
              <a:rPr kumimoji="0" lang="zh-CN" altLang="zh-CN" b="0" i="0" u="none" strike="noStrike" cap="none" normalizeH="0" baseline="0" dirty="0" smtClean="0">
                <a:ln>
                  <a:noFill/>
                </a:ln>
                <a:solidFill>
                  <a:srgbClr val="080808"/>
                </a:solidFill>
                <a:effectLst/>
                <a:latin typeface="Consolas" panose="020B0609020204030204" pitchFamily="49" charset="0"/>
              </a:rPr>
              <a:t/>
            </a:r>
            <a:br>
              <a:rPr kumimoji="0" lang="zh-CN" altLang="zh-CN" b="0" i="0" u="none" strike="noStrike" cap="none" normalizeH="0" baseline="0" dirty="0" smtClean="0">
                <a:ln>
                  <a:noFill/>
                </a:ln>
                <a:solidFill>
                  <a:srgbClr val="080808"/>
                </a:solidFill>
                <a:effectLst/>
                <a:latin typeface="Consolas" panose="020B0609020204030204" pitchFamily="49" charset="0"/>
              </a:rPr>
            </a:br>
            <a:r>
              <a:rPr kumimoji="0" lang="zh-CN" altLang="zh-CN" b="0" i="0" u="none" strike="noStrike" cap="none" normalizeH="0" baseline="0" dirty="0" smtClean="0">
                <a:ln>
                  <a:noFill/>
                </a:ln>
                <a:solidFill>
                  <a:srgbClr val="080808"/>
                </a:solidFill>
                <a:effectLst/>
                <a:latin typeface="Consolas" panose="020B0609020204030204" pitchFamily="49" charset="0"/>
              </a:rPr>
              <a:t>    </a:t>
            </a:r>
            <a:r>
              <a:rPr kumimoji="0" lang="zh-CN" altLang="zh-CN" b="0" i="0" u="none" strike="noStrike" cap="none" normalizeH="0" baseline="0" dirty="0" smtClean="0">
                <a:ln>
                  <a:noFill/>
                </a:ln>
                <a:solidFill>
                  <a:srgbClr val="9E880D"/>
                </a:solidFill>
                <a:effectLst/>
                <a:latin typeface="Consolas" panose="020B0609020204030204" pitchFamily="49" charset="0"/>
              </a:rPr>
              <a:t>@After</a:t>
            </a:r>
            <a:br>
              <a:rPr kumimoji="0" lang="zh-CN" altLang="zh-CN" b="0" i="0" u="none" strike="noStrike" cap="none" normalizeH="0" baseline="0" dirty="0" smtClean="0">
                <a:ln>
                  <a:noFill/>
                </a:ln>
                <a:solidFill>
                  <a:srgbClr val="9E880D"/>
                </a:solidFill>
                <a:effectLst/>
                <a:latin typeface="Consolas" panose="020B0609020204030204" pitchFamily="49" charset="0"/>
              </a:rPr>
            </a:br>
            <a:r>
              <a:rPr kumimoji="0" lang="zh-CN" altLang="zh-CN" b="0" i="0" u="none" strike="noStrike" cap="none" normalizeH="0" baseline="0" dirty="0" smtClean="0">
                <a:ln>
                  <a:noFill/>
                </a:ln>
                <a:solidFill>
                  <a:srgbClr val="9E880D"/>
                </a:solidFill>
                <a:effectLst/>
                <a:latin typeface="Consolas" panose="020B0609020204030204" pitchFamily="49" charset="0"/>
              </a:rPr>
              <a:t>    </a:t>
            </a:r>
            <a:r>
              <a:rPr kumimoji="0" lang="zh-CN" altLang="zh-CN" b="0" i="0" u="none" strike="noStrike" cap="none" normalizeH="0" baseline="0" dirty="0" smtClean="0">
                <a:ln>
                  <a:noFill/>
                </a:ln>
                <a:solidFill>
                  <a:srgbClr val="0033B3"/>
                </a:solidFill>
                <a:effectLst/>
                <a:latin typeface="Consolas" panose="020B0609020204030204" pitchFamily="49" charset="0"/>
              </a:rPr>
              <a:t>public void </a:t>
            </a:r>
            <a:r>
              <a:rPr kumimoji="0" lang="zh-CN" altLang="zh-CN" b="0" i="0" u="none" strike="noStrike" cap="none" normalizeH="0" baseline="0" dirty="0" smtClean="0">
                <a:ln>
                  <a:noFill/>
                </a:ln>
                <a:solidFill>
                  <a:srgbClr val="00627A"/>
                </a:solidFill>
                <a:effectLst/>
                <a:latin typeface="Consolas" panose="020B0609020204030204" pitchFamily="49" charset="0"/>
              </a:rPr>
              <a:t>tearDown</a:t>
            </a:r>
            <a:r>
              <a:rPr kumimoji="0" lang="zh-CN" altLang="zh-CN" b="0" i="0" u="none" strike="noStrike" cap="none" normalizeH="0" baseline="0" dirty="0" smtClean="0">
                <a:ln>
                  <a:noFill/>
                </a:ln>
                <a:solidFill>
                  <a:srgbClr val="080808"/>
                </a:solidFill>
                <a:effectLst/>
                <a:latin typeface="Consolas" panose="020B0609020204030204" pitchFamily="49" charset="0"/>
              </a:rPr>
              <a:t>() {</a:t>
            </a:r>
            <a:br>
              <a:rPr kumimoji="0" lang="zh-CN" altLang="zh-CN" b="0" i="0" u="none" strike="noStrike" cap="none" normalizeH="0" baseline="0" dirty="0" smtClean="0">
                <a:ln>
                  <a:noFill/>
                </a:ln>
                <a:solidFill>
                  <a:srgbClr val="080808"/>
                </a:solidFill>
                <a:effectLst/>
                <a:latin typeface="Consolas" panose="020B0609020204030204" pitchFamily="49" charset="0"/>
              </a:rPr>
            </a:br>
            <a:r>
              <a:rPr kumimoji="0" lang="zh-CN" altLang="zh-CN" b="0" i="0" u="none" strike="noStrike" cap="none" normalizeH="0" baseline="0" dirty="0" smtClean="0">
                <a:ln>
                  <a:noFill/>
                </a:ln>
                <a:solidFill>
                  <a:srgbClr val="080808"/>
                </a:solidFill>
                <a:effectLst/>
                <a:latin typeface="Consolas" panose="020B0609020204030204" pitchFamily="49" charset="0"/>
              </a:rPr>
              <a:t>        </a:t>
            </a:r>
            <a:r>
              <a:rPr kumimoji="0" lang="zh-CN" altLang="zh-CN" b="0" i="0" u="none" strike="noStrike" cap="none" normalizeH="0" baseline="0" dirty="0" smtClean="0">
                <a:ln>
                  <a:noFill/>
                </a:ln>
                <a:solidFill>
                  <a:srgbClr val="871094"/>
                </a:solidFill>
                <a:effectLst/>
                <a:latin typeface="Consolas" panose="020B0609020204030204" pitchFamily="49" charset="0"/>
              </a:rPr>
              <a:t>eventBus</a:t>
            </a:r>
            <a:r>
              <a:rPr kumimoji="0" lang="zh-CN" altLang="zh-CN" b="0" i="0" u="none" strike="noStrike" cap="none" normalizeH="0" baseline="0" dirty="0" smtClean="0">
                <a:ln>
                  <a:noFill/>
                </a:ln>
                <a:solidFill>
                  <a:srgbClr val="080808"/>
                </a:solidFill>
                <a:effectLst/>
                <a:latin typeface="Consolas" panose="020B0609020204030204" pitchFamily="49" charset="0"/>
              </a:rPr>
              <a:t>.unregister(</a:t>
            </a:r>
            <a:r>
              <a:rPr kumimoji="0" lang="zh-CN" altLang="zh-CN" b="0" i="0" u="none" strike="noStrike" cap="none" normalizeH="0" baseline="0" dirty="0" smtClean="0">
                <a:ln>
                  <a:noFill/>
                </a:ln>
                <a:solidFill>
                  <a:srgbClr val="871094"/>
                </a:solidFill>
                <a:effectLst/>
                <a:latin typeface="Consolas" panose="020B0609020204030204" pitchFamily="49" charset="0"/>
              </a:rPr>
              <a:t>listener</a:t>
            </a:r>
            <a:r>
              <a:rPr kumimoji="0" lang="zh-CN" altLang="zh-CN" b="0" i="0" u="none" strike="noStrike" cap="none" normalizeH="0" baseline="0" dirty="0" smtClean="0">
                <a:ln>
                  <a:noFill/>
                </a:ln>
                <a:solidFill>
                  <a:srgbClr val="080808"/>
                </a:solidFill>
                <a:effectLst/>
                <a:latin typeface="Consolas" panose="020B0609020204030204" pitchFamily="49" charset="0"/>
              </a:rPr>
              <a:t>);</a:t>
            </a:r>
            <a:br>
              <a:rPr kumimoji="0" lang="zh-CN" altLang="zh-CN" b="0" i="0" u="none" strike="noStrike" cap="none" normalizeH="0" baseline="0" dirty="0" smtClean="0">
                <a:ln>
                  <a:noFill/>
                </a:ln>
                <a:solidFill>
                  <a:srgbClr val="080808"/>
                </a:solidFill>
                <a:effectLst/>
                <a:latin typeface="Consolas" panose="020B0609020204030204" pitchFamily="49" charset="0"/>
              </a:rPr>
            </a:br>
            <a:r>
              <a:rPr kumimoji="0" lang="zh-CN" altLang="zh-CN" b="0" i="0" u="none" strike="noStrike" cap="none" normalizeH="0" baseline="0" dirty="0" smtClean="0">
                <a:ln>
                  <a:noFill/>
                </a:ln>
                <a:solidFill>
                  <a:srgbClr val="080808"/>
                </a:solidFill>
                <a:effectLst/>
                <a:latin typeface="Consolas" panose="020B0609020204030204" pitchFamily="49" charset="0"/>
              </a:rPr>
              <a:t>    }</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86002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en-US" altLang="zh-CN" dirty="0"/>
              <a:t>Pub-Sub Model - Guava </a:t>
            </a:r>
            <a:r>
              <a:rPr lang="en-US" altLang="zh-CN" dirty="0" err="1"/>
              <a:t>EventBus</a:t>
            </a:r>
            <a:r>
              <a:rPr lang="en-US" altLang="zh-CN" dirty="0"/>
              <a:t> </a:t>
            </a:r>
            <a:endParaRPr lang="zh-CN" altLang="en-US"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37</a:t>
            </a:fld>
            <a:endParaRPr lang="en-US" altLang="zh-CN"/>
          </a:p>
        </p:txBody>
      </p:sp>
      <p:sp>
        <p:nvSpPr>
          <p:cNvPr id="5" name="矩形 4"/>
          <p:cNvSpPr/>
          <p:nvPr/>
        </p:nvSpPr>
        <p:spPr>
          <a:xfrm>
            <a:off x="623888" y="1628775"/>
            <a:ext cx="10972800" cy="4832092"/>
          </a:xfrm>
          <a:prstGeom prst="rect">
            <a:avLst/>
          </a:prstGeom>
          <a:ln>
            <a:solidFill>
              <a:srgbClr val="0000FF"/>
            </a:solidFill>
            <a:prstDash val="dash"/>
          </a:ln>
        </p:spPr>
        <p:txBody>
          <a:bodyPr wrap="square">
            <a:spAutoFit/>
          </a:bodyPr>
          <a:lstStyle/>
          <a:p>
            <a:r>
              <a:rPr lang="zh-CN" altLang="zh-CN" sz="1400" dirty="0">
                <a:solidFill>
                  <a:srgbClr val="080808"/>
                </a:solidFill>
                <a:latin typeface="Consolas" panose="020B0609020204030204" pitchFamily="49" charset="0"/>
              </a:rPr>
              <a:t> </a:t>
            </a:r>
            <a:r>
              <a:rPr lang="zh-CN" altLang="zh-CN" sz="1400" dirty="0">
                <a:solidFill>
                  <a:srgbClr val="9E880D"/>
                </a:solidFill>
                <a:latin typeface="Consolas" panose="020B0609020204030204" pitchFamily="49" charset="0"/>
              </a:rPr>
              <a:t>@Test</a:t>
            </a:r>
            <a:br>
              <a:rPr lang="zh-CN" altLang="zh-CN" sz="1400" dirty="0">
                <a:solidFill>
                  <a:srgbClr val="9E880D"/>
                </a:solidFill>
                <a:latin typeface="Consolas" panose="020B0609020204030204" pitchFamily="49" charset="0"/>
              </a:rPr>
            </a:br>
            <a:r>
              <a:rPr lang="zh-CN" altLang="zh-CN" sz="1400" dirty="0">
                <a:solidFill>
                  <a:srgbClr val="9E880D"/>
                </a:solidFill>
                <a:latin typeface="Consolas" panose="020B0609020204030204" pitchFamily="49" charset="0"/>
              </a:rPr>
              <a:t>    </a:t>
            </a:r>
            <a:r>
              <a:rPr lang="zh-CN" altLang="zh-CN" sz="1400" dirty="0">
                <a:solidFill>
                  <a:srgbClr val="0033B3"/>
                </a:solidFill>
                <a:latin typeface="Consolas" panose="020B0609020204030204" pitchFamily="49" charset="0"/>
              </a:rPr>
              <a:t>public void </a:t>
            </a:r>
            <a:r>
              <a:rPr lang="zh-CN" altLang="zh-CN" sz="1400" dirty="0">
                <a:solidFill>
                  <a:srgbClr val="00627A"/>
                </a:solidFill>
                <a:latin typeface="Consolas" panose="020B0609020204030204" pitchFamily="49" charset="0"/>
              </a:rPr>
              <a:t>givenStringEvent_whenEventHandled_thenSuccess</a:t>
            </a:r>
            <a:r>
              <a:rPr lang="zh-CN" altLang="zh-CN" sz="1400" dirty="0">
                <a:solidFill>
                  <a:srgbClr val="080808"/>
                </a:solidFill>
                <a:latin typeface="Consolas" panose="020B0609020204030204" pitchFamily="49" charset="0"/>
              </a:rPr>
              <a:t>() {</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a:solidFill>
                  <a:srgbClr val="871094"/>
                </a:solidFill>
                <a:latin typeface="Consolas" panose="020B0609020204030204" pitchFamily="49" charset="0"/>
              </a:rPr>
              <a:t>listener</a:t>
            </a:r>
            <a:r>
              <a:rPr lang="zh-CN" altLang="zh-CN" sz="1400" dirty="0">
                <a:solidFill>
                  <a:srgbClr val="080808"/>
                </a:solidFill>
                <a:latin typeface="Consolas" panose="020B0609020204030204" pitchFamily="49" charset="0"/>
              </a:rPr>
              <a:t>.resetEventsHandled();</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a:solidFill>
                  <a:srgbClr val="871094"/>
                </a:solidFill>
                <a:latin typeface="Consolas" panose="020B0609020204030204" pitchFamily="49" charset="0"/>
              </a:rPr>
              <a:t>eventBus</a:t>
            </a:r>
            <a:r>
              <a:rPr lang="zh-CN" altLang="zh-CN" sz="1400" dirty="0">
                <a:solidFill>
                  <a:srgbClr val="080808"/>
                </a:solidFill>
                <a:latin typeface="Consolas" panose="020B0609020204030204" pitchFamily="49" charset="0"/>
              </a:rPr>
              <a:t>.post(</a:t>
            </a:r>
            <a:r>
              <a:rPr lang="zh-CN" altLang="zh-CN" sz="1400" dirty="0">
                <a:solidFill>
                  <a:srgbClr val="067D17"/>
                </a:solidFill>
                <a:latin typeface="Consolas" panose="020B0609020204030204" pitchFamily="49" charset="0"/>
              </a:rPr>
              <a:t>"String Event"</a:t>
            </a:r>
            <a:r>
              <a:rPr lang="zh-CN" altLang="zh-CN" sz="1400" dirty="0">
                <a:solidFill>
                  <a:srgbClr val="080808"/>
                </a:solidFill>
                <a:latin typeface="Consolas" panose="020B0609020204030204" pitchFamily="49" charset="0"/>
              </a:rPr>
              <a: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i="1" dirty="0">
                <a:solidFill>
                  <a:srgbClr val="080808"/>
                </a:solidFill>
                <a:latin typeface="Consolas" panose="020B0609020204030204" pitchFamily="49" charset="0"/>
              </a:rPr>
              <a:t>assertEquals</a:t>
            </a:r>
            <a:r>
              <a:rPr lang="zh-CN" altLang="zh-CN" sz="1400" dirty="0">
                <a:solidFill>
                  <a:srgbClr val="080808"/>
                </a:solidFill>
                <a:latin typeface="Consolas" panose="020B0609020204030204" pitchFamily="49" charset="0"/>
              </a:rPr>
              <a:t>(</a:t>
            </a:r>
            <a:r>
              <a:rPr lang="zh-CN" altLang="zh-CN" sz="1400" dirty="0">
                <a:solidFill>
                  <a:srgbClr val="1750EB"/>
                </a:solidFill>
                <a:latin typeface="Consolas" panose="020B0609020204030204" pitchFamily="49" charset="0"/>
              </a:rPr>
              <a:t>1</a:t>
            </a:r>
            <a:r>
              <a:rPr lang="zh-CN" altLang="zh-CN" sz="1400" dirty="0">
                <a:solidFill>
                  <a:srgbClr val="080808"/>
                </a:solidFill>
                <a:latin typeface="Consolas" panose="020B0609020204030204" pitchFamily="49" charset="0"/>
              </a:rPr>
              <a:t>, </a:t>
            </a:r>
            <a:r>
              <a:rPr lang="zh-CN" altLang="zh-CN" sz="1400" dirty="0">
                <a:solidFill>
                  <a:srgbClr val="871094"/>
                </a:solidFill>
                <a:latin typeface="Consolas" panose="020B0609020204030204" pitchFamily="49" charset="0"/>
              </a:rPr>
              <a:t>listener</a:t>
            </a:r>
            <a:r>
              <a:rPr lang="zh-CN" altLang="zh-CN" sz="1400" dirty="0">
                <a:solidFill>
                  <a:srgbClr val="080808"/>
                </a:solidFill>
                <a:latin typeface="Consolas" panose="020B0609020204030204" pitchFamily="49" charset="0"/>
              </a:rPr>
              <a:t>.getEventsHandled());</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a:solidFill>
                  <a:srgbClr val="9E880D"/>
                </a:solidFill>
                <a:latin typeface="Consolas" panose="020B0609020204030204" pitchFamily="49" charset="0"/>
              </a:rPr>
              <a:t>@Test</a:t>
            </a:r>
            <a:br>
              <a:rPr lang="zh-CN" altLang="zh-CN" sz="1400" dirty="0">
                <a:solidFill>
                  <a:srgbClr val="9E880D"/>
                </a:solidFill>
                <a:latin typeface="Consolas" panose="020B0609020204030204" pitchFamily="49" charset="0"/>
              </a:rPr>
            </a:br>
            <a:r>
              <a:rPr lang="zh-CN" altLang="zh-CN" sz="1400" dirty="0">
                <a:solidFill>
                  <a:srgbClr val="9E880D"/>
                </a:solidFill>
                <a:latin typeface="Consolas" panose="020B0609020204030204" pitchFamily="49" charset="0"/>
              </a:rPr>
              <a:t>    </a:t>
            </a:r>
            <a:r>
              <a:rPr lang="zh-CN" altLang="zh-CN" sz="1400" dirty="0">
                <a:solidFill>
                  <a:srgbClr val="0033B3"/>
                </a:solidFill>
                <a:latin typeface="Consolas" panose="020B0609020204030204" pitchFamily="49" charset="0"/>
              </a:rPr>
              <a:t>public void </a:t>
            </a:r>
            <a:r>
              <a:rPr lang="zh-CN" altLang="zh-CN" sz="1400" dirty="0">
                <a:solidFill>
                  <a:srgbClr val="00627A"/>
                </a:solidFill>
                <a:latin typeface="Consolas" panose="020B0609020204030204" pitchFamily="49" charset="0"/>
              </a:rPr>
              <a:t>givenCustomEvent_whenEventHandled_thenSuccess</a:t>
            </a:r>
            <a:r>
              <a:rPr lang="zh-CN" altLang="zh-CN" sz="1400" dirty="0">
                <a:solidFill>
                  <a:srgbClr val="080808"/>
                </a:solidFill>
                <a:latin typeface="Consolas" panose="020B0609020204030204" pitchFamily="49" charset="0"/>
              </a:rPr>
              <a:t>() {</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a:solidFill>
                  <a:srgbClr val="871094"/>
                </a:solidFill>
                <a:latin typeface="Consolas" panose="020B0609020204030204" pitchFamily="49" charset="0"/>
              </a:rPr>
              <a:t>listener</a:t>
            </a:r>
            <a:r>
              <a:rPr lang="zh-CN" altLang="zh-CN" sz="1400" dirty="0">
                <a:solidFill>
                  <a:srgbClr val="080808"/>
                </a:solidFill>
                <a:latin typeface="Consolas" panose="020B0609020204030204" pitchFamily="49" charset="0"/>
              </a:rPr>
              <a:t>.resetEventsHandled();</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a:solidFill>
                  <a:srgbClr val="000000"/>
                </a:solidFill>
                <a:latin typeface="Consolas" panose="020B0609020204030204" pitchFamily="49" charset="0"/>
              </a:rPr>
              <a:t>CustomEvent customEvent </a:t>
            </a:r>
            <a:r>
              <a:rPr lang="zh-CN" altLang="zh-CN" sz="1400" dirty="0">
                <a:solidFill>
                  <a:srgbClr val="080808"/>
                </a:solidFill>
                <a:latin typeface="Consolas" panose="020B0609020204030204" pitchFamily="49" charset="0"/>
              </a:rPr>
              <a:t>= </a:t>
            </a:r>
            <a:r>
              <a:rPr lang="zh-CN" altLang="zh-CN" sz="1400" dirty="0">
                <a:solidFill>
                  <a:srgbClr val="0033B3"/>
                </a:solidFill>
                <a:latin typeface="Consolas" panose="020B0609020204030204" pitchFamily="49" charset="0"/>
              </a:rPr>
              <a:t>new </a:t>
            </a:r>
            <a:r>
              <a:rPr lang="zh-CN" altLang="zh-CN" sz="1400" dirty="0">
                <a:solidFill>
                  <a:srgbClr val="080808"/>
                </a:solidFill>
                <a:latin typeface="Consolas" panose="020B0609020204030204" pitchFamily="49" charset="0"/>
              </a:rPr>
              <a:t>CustomEvent(</a:t>
            </a:r>
            <a:r>
              <a:rPr lang="zh-CN" altLang="zh-CN" sz="1400" dirty="0">
                <a:solidFill>
                  <a:srgbClr val="067D17"/>
                </a:solidFill>
                <a:latin typeface="Consolas" panose="020B0609020204030204" pitchFamily="49" charset="0"/>
              </a:rPr>
              <a:t>"Custom Event"</a:t>
            </a:r>
            <a:r>
              <a:rPr lang="zh-CN" altLang="zh-CN" sz="1400" dirty="0">
                <a:solidFill>
                  <a:srgbClr val="080808"/>
                </a:solidFill>
                <a:latin typeface="Consolas" panose="020B0609020204030204" pitchFamily="49" charset="0"/>
              </a:rPr>
              <a: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a:solidFill>
                  <a:srgbClr val="871094"/>
                </a:solidFill>
                <a:latin typeface="Consolas" panose="020B0609020204030204" pitchFamily="49" charset="0"/>
              </a:rPr>
              <a:t>eventBus</a:t>
            </a:r>
            <a:r>
              <a:rPr lang="zh-CN" altLang="zh-CN" sz="1400" dirty="0">
                <a:solidFill>
                  <a:srgbClr val="080808"/>
                </a:solidFill>
                <a:latin typeface="Consolas" panose="020B0609020204030204" pitchFamily="49" charset="0"/>
              </a:rPr>
              <a:t>.post(</a:t>
            </a:r>
            <a:r>
              <a:rPr lang="zh-CN" altLang="zh-CN" sz="1400" dirty="0">
                <a:solidFill>
                  <a:srgbClr val="000000"/>
                </a:solidFill>
                <a:latin typeface="Consolas" panose="020B0609020204030204" pitchFamily="49" charset="0"/>
              </a:rPr>
              <a:t>customEvent</a:t>
            </a:r>
            <a:r>
              <a:rPr lang="zh-CN" altLang="zh-CN" sz="1400" dirty="0">
                <a:solidFill>
                  <a:srgbClr val="080808"/>
                </a:solidFill>
                <a:latin typeface="Consolas" panose="020B0609020204030204" pitchFamily="49" charset="0"/>
              </a:rPr>
              <a: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i="1" dirty="0">
                <a:solidFill>
                  <a:srgbClr val="080808"/>
                </a:solidFill>
                <a:latin typeface="Consolas" panose="020B0609020204030204" pitchFamily="49" charset="0"/>
              </a:rPr>
              <a:t>assertEquals</a:t>
            </a:r>
            <a:r>
              <a:rPr lang="zh-CN" altLang="zh-CN" sz="1400" dirty="0">
                <a:solidFill>
                  <a:srgbClr val="080808"/>
                </a:solidFill>
                <a:latin typeface="Consolas" panose="020B0609020204030204" pitchFamily="49" charset="0"/>
              </a:rPr>
              <a:t>(</a:t>
            </a:r>
            <a:r>
              <a:rPr lang="zh-CN" altLang="zh-CN" sz="1400" dirty="0">
                <a:solidFill>
                  <a:srgbClr val="1750EB"/>
                </a:solidFill>
                <a:latin typeface="Consolas" panose="020B0609020204030204" pitchFamily="49" charset="0"/>
              </a:rPr>
              <a:t>1</a:t>
            </a:r>
            <a:r>
              <a:rPr lang="zh-CN" altLang="zh-CN" sz="1400" dirty="0">
                <a:solidFill>
                  <a:srgbClr val="080808"/>
                </a:solidFill>
                <a:latin typeface="Consolas" panose="020B0609020204030204" pitchFamily="49" charset="0"/>
              </a:rPr>
              <a:t>, </a:t>
            </a:r>
            <a:r>
              <a:rPr lang="zh-CN" altLang="zh-CN" sz="1400" dirty="0">
                <a:solidFill>
                  <a:srgbClr val="871094"/>
                </a:solidFill>
                <a:latin typeface="Consolas" panose="020B0609020204030204" pitchFamily="49" charset="0"/>
              </a:rPr>
              <a:t>listener</a:t>
            </a:r>
            <a:r>
              <a:rPr lang="zh-CN" altLang="zh-CN" sz="1400" dirty="0">
                <a:solidFill>
                  <a:srgbClr val="080808"/>
                </a:solidFill>
                <a:latin typeface="Consolas" panose="020B0609020204030204" pitchFamily="49" charset="0"/>
              </a:rPr>
              <a:t>.getEventsHandled());</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a:solidFill>
                  <a:srgbClr val="9E880D"/>
                </a:solidFill>
                <a:latin typeface="Consolas" panose="020B0609020204030204" pitchFamily="49" charset="0"/>
              </a:rPr>
              <a:t>@Test</a:t>
            </a:r>
            <a:br>
              <a:rPr lang="zh-CN" altLang="zh-CN" sz="1400" dirty="0">
                <a:solidFill>
                  <a:srgbClr val="9E880D"/>
                </a:solidFill>
                <a:latin typeface="Consolas" panose="020B0609020204030204" pitchFamily="49" charset="0"/>
              </a:rPr>
            </a:br>
            <a:r>
              <a:rPr lang="zh-CN" altLang="zh-CN" sz="1400" dirty="0">
                <a:solidFill>
                  <a:srgbClr val="9E880D"/>
                </a:solidFill>
                <a:latin typeface="Consolas" panose="020B0609020204030204" pitchFamily="49" charset="0"/>
              </a:rPr>
              <a:t>    </a:t>
            </a:r>
            <a:r>
              <a:rPr lang="zh-CN" altLang="zh-CN" sz="1400" dirty="0">
                <a:solidFill>
                  <a:srgbClr val="0033B3"/>
                </a:solidFill>
                <a:latin typeface="Consolas" panose="020B0609020204030204" pitchFamily="49" charset="0"/>
              </a:rPr>
              <a:t>public void </a:t>
            </a:r>
            <a:r>
              <a:rPr lang="zh-CN" altLang="zh-CN" sz="1400" dirty="0">
                <a:solidFill>
                  <a:srgbClr val="00627A"/>
                </a:solidFill>
                <a:latin typeface="Consolas" panose="020B0609020204030204" pitchFamily="49" charset="0"/>
              </a:rPr>
              <a:t>givenUnSubscribedEvent_whenEventHandledByDeadEvent_thenSuccess</a:t>
            </a:r>
            <a:r>
              <a:rPr lang="zh-CN" altLang="zh-CN" sz="1400" dirty="0">
                <a:solidFill>
                  <a:srgbClr val="080808"/>
                </a:solidFill>
                <a:latin typeface="Consolas" panose="020B0609020204030204" pitchFamily="49" charset="0"/>
              </a:rPr>
              <a:t>() {</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a:solidFill>
                  <a:srgbClr val="871094"/>
                </a:solidFill>
                <a:latin typeface="Consolas" panose="020B0609020204030204" pitchFamily="49" charset="0"/>
              </a:rPr>
              <a:t>listener</a:t>
            </a:r>
            <a:r>
              <a:rPr lang="zh-CN" altLang="zh-CN" sz="1400" dirty="0">
                <a:solidFill>
                  <a:srgbClr val="080808"/>
                </a:solidFill>
                <a:latin typeface="Consolas" panose="020B0609020204030204" pitchFamily="49" charset="0"/>
              </a:rPr>
              <a:t>.resetEventsHandled();</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dirty="0">
                <a:solidFill>
                  <a:srgbClr val="871094"/>
                </a:solidFill>
                <a:latin typeface="Consolas" panose="020B0609020204030204" pitchFamily="49" charset="0"/>
              </a:rPr>
              <a:t>eventBus</a:t>
            </a:r>
            <a:r>
              <a:rPr lang="zh-CN" altLang="zh-CN" sz="1400" dirty="0">
                <a:solidFill>
                  <a:srgbClr val="080808"/>
                </a:solidFill>
                <a:latin typeface="Consolas" panose="020B0609020204030204" pitchFamily="49" charset="0"/>
              </a:rPr>
              <a:t>.post(</a:t>
            </a:r>
            <a:r>
              <a:rPr lang="zh-CN" altLang="zh-CN" sz="1400" dirty="0">
                <a:solidFill>
                  <a:srgbClr val="1750EB"/>
                </a:solidFill>
                <a:latin typeface="Consolas" panose="020B0609020204030204" pitchFamily="49" charset="0"/>
              </a:rPr>
              <a:t>12345</a:t>
            </a:r>
            <a:r>
              <a:rPr lang="zh-CN" altLang="zh-CN" sz="1400" dirty="0">
                <a:solidFill>
                  <a:srgbClr val="080808"/>
                </a:solidFill>
                <a:latin typeface="Consolas" panose="020B0609020204030204" pitchFamily="49" charset="0"/>
              </a:rPr>
              <a:t>);</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r>
              <a:rPr lang="zh-CN" altLang="zh-CN" sz="1400" i="1" dirty="0">
                <a:solidFill>
                  <a:srgbClr val="080808"/>
                </a:solidFill>
                <a:latin typeface="Consolas" panose="020B0609020204030204" pitchFamily="49" charset="0"/>
              </a:rPr>
              <a:t>assertEquals</a:t>
            </a:r>
            <a:r>
              <a:rPr lang="zh-CN" altLang="zh-CN" sz="1400" dirty="0">
                <a:solidFill>
                  <a:srgbClr val="080808"/>
                </a:solidFill>
                <a:latin typeface="Consolas" panose="020B0609020204030204" pitchFamily="49" charset="0"/>
              </a:rPr>
              <a:t>(</a:t>
            </a:r>
            <a:r>
              <a:rPr lang="zh-CN" altLang="zh-CN" sz="1400" dirty="0">
                <a:solidFill>
                  <a:srgbClr val="1750EB"/>
                </a:solidFill>
                <a:latin typeface="Consolas" panose="020B0609020204030204" pitchFamily="49" charset="0"/>
              </a:rPr>
              <a:t>1</a:t>
            </a:r>
            <a:r>
              <a:rPr lang="zh-CN" altLang="zh-CN" sz="1400" dirty="0">
                <a:solidFill>
                  <a:srgbClr val="080808"/>
                </a:solidFill>
                <a:latin typeface="Consolas" panose="020B0609020204030204" pitchFamily="49" charset="0"/>
              </a:rPr>
              <a:t>, </a:t>
            </a:r>
            <a:r>
              <a:rPr lang="zh-CN" altLang="zh-CN" sz="1400" dirty="0">
                <a:solidFill>
                  <a:srgbClr val="871094"/>
                </a:solidFill>
                <a:latin typeface="Consolas" panose="020B0609020204030204" pitchFamily="49" charset="0"/>
              </a:rPr>
              <a:t>listener</a:t>
            </a:r>
            <a:r>
              <a:rPr lang="zh-CN" altLang="zh-CN" sz="1400" dirty="0">
                <a:solidFill>
                  <a:srgbClr val="080808"/>
                </a:solidFill>
                <a:latin typeface="Consolas" panose="020B0609020204030204" pitchFamily="49" charset="0"/>
              </a:rPr>
              <a:t>.getEventsHandled());</a:t>
            </a:r>
            <a:br>
              <a:rPr lang="zh-CN" altLang="zh-CN" sz="1400" dirty="0">
                <a:solidFill>
                  <a:srgbClr val="080808"/>
                </a:solidFill>
                <a:latin typeface="Consolas" panose="020B0609020204030204" pitchFamily="49" charset="0"/>
              </a:rPr>
            </a:br>
            <a:r>
              <a:rPr lang="zh-CN" altLang="zh-CN" sz="1400" dirty="0">
                <a:solidFill>
                  <a:srgbClr val="080808"/>
                </a:solidFill>
                <a:latin typeface="Consolas" panose="020B0609020204030204" pitchFamily="49" charset="0"/>
              </a:rPr>
              <a:t>    }</a:t>
            </a:r>
            <a:br>
              <a:rPr lang="zh-CN" altLang="zh-CN" sz="1400" dirty="0">
                <a:solidFill>
                  <a:srgbClr val="080808"/>
                </a:solidFill>
                <a:latin typeface="Consolas" panose="020B0609020204030204" pitchFamily="49" charset="0"/>
              </a:rPr>
            </a:br>
            <a:r>
              <a:rPr lang="zh-CN" altLang="zh-CN" sz="1400" dirty="0" smtClean="0">
                <a:solidFill>
                  <a:srgbClr val="080808"/>
                </a:solidFill>
                <a:latin typeface="Consolas" panose="020B0609020204030204" pitchFamily="49" charset="0"/>
              </a:rPr>
              <a:t>}</a:t>
            </a:r>
            <a:endParaRPr lang="zh-CN" altLang="en-US" sz="1400" dirty="0"/>
          </a:p>
        </p:txBody>
      </p:sp>
      <p:sp>
        <p:nvSpPr>
          <p:cNvPr id="6" name="矩形 5"/>
          <p:cNvSpPr/>
          <p:nvPr/>
        </p:nvSpPr>
        <p:spPr>
          <a:xfrm>
            <a:off x="7518401" y="1924735"/>
            <a:ext cx="4049712" cy="523220"/>
          </a:xfrm>
          <a:prstGeom prst="rect">
            <a:avLst/>
          </a:prstGeom>
        </p:spPr>
        <p:txBody>
          <a:bodyPr wrap="square">
            <a:spAutoFit/>
          </a:bodyPr>
          <a:lstStyle/>
          <a:p>
            <a:r>
              <a:rPr lang="en-US" altLang="zh-CN" sz="1400" dirty="0">
                <a:solidFill>
                  <a:srgbClr val="0000FF"/>
                </a:solidFill>
                <a:latin typeface="微软雅黑" panose="020B0503020204020204" pitchFamily="34" charset="-122"/>
                <a:ea typeface="微软雅黑" panose="020B0503020204020204" pitchFamily="34" charset="-122"/>
              </a:rPr>
              <a:t>[main] INFO eda03.EventListener - get string event [String Event]</a:t>
            </a:r>
            <a:endParaRPr lang="zh-CN" altLang="en-US" sz="1400" dirty="0">
              <a:solidFill>
                <a:srgbClr val="0000FF"/>
              </a:solidFill>
              <a:latin typeface="微软雅黑" panose="020B0503020204020204" pitchFamily="34" charset="-122"/>
              <a:ea typeface="微软雅黑" panose="020B0503020204020204" pitchFamily="34" charset="-122"/>
            </a:endParaRPr>
          </a:p>
        </p:txBody>
      </p:sp>
      <p:sp>
        <p:nvSpPr>
          <p:cNvPr id="7" name="矩形 6"/>
          <p:cNvSpPr/>
          <p:nvPr/>
        </p:nvSpPr>
        <p:spPr>
          <a:xfrm>
            <a:off x="7518401" y="3377093"/>
            <a:ext cx="4049712" cy="523220"/>
          </a:xfrm>
          <a:prstGeom prst="rect">
            <a:avLst/>
          </a:prstGeom>
        </p:spPr>
        <p:txBody>
          <a:bodyPr wrap="square">
            <a:spAutoFit/>
          </a:bodyPr>
          <a:lstStyle/>
          <a:p>
            <a:r>
              <a:rPr lang="en-US" altLang="zh-CN" sz="1400" dirty="0">
                <a:solidFill>
                  <a:srgbClr val="0000FF"/>
                </a:solidFill>
                <a:latin typeface="微软雅黑" panose="020B0503020204020204" pitchFamily="34" charset="-122"/>
                <a:ea typeface="微软雅黑" panose="020B0503020204020204" pitchFamily="34" charset="-122"/>
              </a:rPr>
              <a:t>[main] INFO eda03.EventListener - get custom event [Custom Event]</a:t>
            </a:r>
            <a:endParaRPr lang="zh-CN" altLang="en-US" sz="1400" dirty="0">
              <a:solidFill>
                <a:srgbClr val="0000FF"/>
              </a:solidFill>
              <a:latin typeface="微软雅黑" panose="020B0503020204020204" pitchFamily="34" charset="-122"/>
              <a:ea typeface="微软雅黑" panose="020B0503020204020204" pitchFamily="34" charset="-122"/>
            </a:endParaRPr>
          </a:p>
        </p:txBody>
      </p:sp>
      <p:sp>
        <p:nvSpPr>
          <p:cNvPr id="8" name="矩形 7"/>
          <p:cNvSpPr/>
          <p:nvPr/>
        </p:nvSpPr>
        <p:spPr>
          <a:xfrm>
            <a:off x="7518401" y="5461397"/>
            <a:ext cx="4078287" cy="523220"/>
          </a:xfrm>
          <a:prstGeom prst="rect">
            <a:avLst/>
          </a:prstGeom>
        </p:spPr>
        <p:txBody>
          <a:bodyPr wrap="square">
            <a:spAutoFit/>
          </a:bodyPr>
          <a:lstStyle/>
          <a:p>
            <a:r>
              <a:rPr lang="en-US" altLang="zh-CN" sz="1400" dirty="0">
                <a:solidFill>
                  <a:srgbClr val="0000FF"/>
                </a:solidFill>
                <a:latin typeface="微软雅黑" panose="020B0503020204020204" pitchFamily="34" charset="-122"/>
                <a:ea typeface="微软雅黑" panose="020B0503020204020204" pitchFamily="34" charset="-122"/>
              </a:rPr>
              <a:t>[main] INFO eda03.EventListener - unhandled event [12345]</a:t>
            </a:r>
            <a:endParaRPr lang="zh-CN" altLang="en-US" sz="1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95878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Observable vs Pub-sub</a:t>
            </a:r>
            <a:endParaRPr lang="zh-CN" altLang="en-US"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38</a:t>
            </a:fld>
            <a:endParaRPr lang="en-US" altLang="zh-CN"/>
          </a:p>
        </p:txBody>
      </p:sp>
      <p:pic>
        <p:nvPicPr>
          <p:cNvPr id="6" name="图片 5"/>
          <p:cNvPicPr>
            <a:picLocks noChangeAspect="1"/>
          </p:cNvPicPr>
          <p:nvPr/>
        </p:nvPicPr>
        <p:blipFill>
          <a:blip r:embed="rId2"/>
          <a:stretch>
            <a:fillRect/>
          </a:stretch>
        </p:blipFill>
        <p:spPr>
          <a:xfrm>
            <a:off x="609600" y="1628775"/>
            <a:ext cx="5834743" cy="4626769"/>
          </a:xfrm>
          <a:prstGeom prst="rect">
            <a:avLst/>
          </a:prstGeom>
        </p:spPr>
      </p:pic>
      <p:sp>
        <p:nvSpPr>
          <p:cNvPr id="7" name="文本框 6"/>
          <p:cNvSpPr txBox="1"/>
          <p:nvPr/>
        </p:nvSpPr>
        <p:spPr>
          <a:xfrm>
            <a:off x="6444342" y="1833830"/>
            <a:ext cx="5138057" cy="707886"/>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Observer </a:t>
            </a:r>
            <a:r>
              <a:rPr lang="zh-CN" altLang="en-US" sz="2000" dirty="0" smtClean="0">
                <a:latin typeface="微软雅黑" panose="020B0503020204020204" pitchFamily="34" charset="-122"/>
                <a:ea typeface="微软雅黑" panose="020B0503020204020204" pitchFamily="34" charset="-122"/>
              </a:rPr>
              <a:t>模式下，事件源知道所有的消费方，因此两者的耦合度必然高一些；</a:t>
            </a:r>
            <a:endParaRPr lang="en-US" altLang="zh-CN" sz="2000" dirty="0" smtClean="0">
              <a:latin typeface="微软雅黑" panose="020B0503020204020204" pitchFamily="34" charset="-122"/>
              <a:ea typeface="微软雅黑" panose="020B0503020204020204" pitchFamily="34" charset="-122"/>
            </a:endParaRPr>
          </a:p>
        </p:txBody>
      </p:sp>
      <p:sp>
        <p:nvSpPr>
          <p:cNvPr id="8" name="矩形 7"/>
          <p:cNvSpPr/>
          <p:nvPr/>
        </p:nvSpPr>
        <p:spPr>
          <a:xfrm>
            <a:off x="6596063" y="3536855"/>
            <a:ext cx="4972050" cy="1015663"/>
          </a:xfrm>
          <a:prstGeom prst="rect">
            <a:avLst/>
          </a:prstGeom>
        </p:spPr>
        <p:txBody>
          <a:bodyPr wrap="square">
            <a:spAutoFit/>
          </a:bodyPr>
          <a:lstStyle/>
          <a:p>
            <a:pPr lvl="0"/>
            <a:r>
              <a:rPr lang="en-US" altLang="zh-CN" sz="2000" dirty="0">
                <a:solidFill>
                  <a:srgbClr val="000000"/>
                </a:solidFill>
                <a:latin typeface="微软雅黑" panose="020B0503020204020204" pitchFamily="34" charset="-122"/>
                <a:ea typeface="微软雅黑" panose="020B0503020204020204" pitchFamily="34" charset="-122"/>
              </a:rPr>
              <a:t>Pub-sub</a:t>
            </a:r>
            <a:r>
              <a:rPr lang="zh-CN" altLang="en-US" sz="2000" dirty="0">
                <a:solidFill>
                  <a:srgbClr val="000000"/>
                </a:solidFill>
                <a:latin typeface="微软雅黑" panose="020B0503020204020204" pitchFamily="34" charset="-122"/>
                <a:ea typeface="微软雅黑" panose="020B0503020204020204" pitchFamily="34" charset="-122"/>
              </a:rPr>
              <a:t>模式，</a:t>
            </a:r>
            <a:r>
              <a:rPr lang="en-US" altLang="zh-CN" sz="2000" dirty="0" smtClean="0">
                <a:solidFill>
                  <a:srgbClr val="000000"/>
                </a:solidFill>
                <a:latin typeface="微软雅黑" panose="020B0503020204020204" pitchFamily="34" charset="-122"/>
                <a:ea typeface="微软雅黑" panose="020B0503020204020204" pitchFamily="34" charset="-122"/>
              </a:rPr>
              <a:t>Publisher</a:t>
            </a:r>
            <a:r>
              <a:rPr lang="zh-CN" altLang="en-US" sz="2000" dirty="0" smtClean="0">
                <a:solidFill>
                  <a:srgbClr val="000000"/>
                </a:solidFill>
                <a:latin typeface="微软雅黑" panose="020B0503020204020204" pitchFamily="34" charset="-122"/>
                <a:ea typeface="微软雅黑" panose="020B0503020204020204" pitchFamily="34" charset="-122"/>
              </a:rPr>
              <a:t>和</a:t>
            </a:r>
            <a:r>
              <a:rPr lang="en-US" altLang="zh-CN" sz="2000" dirty="0" smtClean="0">
                <a:solidFill>
                  <a:srgbClr val="000000"/>
                </a:solidFill>
                <a:latin typeface="微软雅黑" panose="020B0503020204020204" pitchFamily="34" charset="-122"/>
                <a:ea typeface="微软雅黑" panose="020B0503020204020204" pitchFamily="34" charset="-122"/>
              </a:rPr>
              <a:t>Subscriber</a:t>
            </a:r>
            <a:r>
              <a:rPr lang="zh-CN" altLang="en-US" sz="2000" dirty="0" smtClean="0">
                <a:solidFill>
                  <a:srgbClr val="000000"/>
                </a:solidFill>
                <a:latin typeface="微软雅黑" panose="020B0503020204020204" pitchFamily="34" charset="-122"/>
                <a:ea typeface="微软雅黑" panose="020B0503020204020204" pitchFamily="34" charset="-122"/>
              </a:rPr>
              <a:t>之间由</a:t>
            </a:r>
            <a:r>
              <a:rPr lang="en-US" altLang="zh-CN" sz="2000" dirty="0" smtClean="0">
                <a:solidFill>
                  <a:srgbClr val="000000"/>
                </a:solidFill>
                <a:latin typeface="微软雅黑" panose="020B0503020204020204" pitchFamily="34" charset="-122"/>
                <a:ea typeface="微软雅黑" panose="020B0503020204020204" pitchFamily="34" charset="-122"/>
              </a:rPr>
              <a:t>Event Channel</a:t>
            </a:r>
            <a:r>
              <a:rPr lang="zh-CN" altLang="en-US" sz="2000" dirty="0" smtClean="0">
                <a:solidFill>
                  <a:srgbClr val="000000"/>
                </a:solidFill>
                <a:latin typeface="微软雅黑" panose="020B0503020204020204" pitchFamily="34" charset="-122"/>
                <a:ea typeface="微软雅黑" panose="020B0503020204020204" pitchFamily="34" charset="-122"/>
              </a:rPr>
              <a:t>解耦，</a:t>
            </a:r>
            <a:r>
              <a:rPr lang="en-US" altLang="zh-CN" sz="2000" dirty="0" smtClean="0">
                <a:solidFill>
                  <a:srgbClr val="000000"/>
                </a:solidFill>
                <a:latin typeface="微软雅黑" panose="020B0503020204020204" pitchFamily="34" charset="-122"/>
                <a:ea typeface="微软雅黑" panose="020B0503020204020204" pitchFamily="34" charset="-122"/>
              </a:rPr>
              <a:t>Publisher</a:t>
            </a:r>
            <a:r>
              <a:rPr lang="zh-CN" altLang="en-US" sz="2000" dirty="0" smtClean="0">
                <a:solidFill>
                  <a:srgbClr val="000000"/>
                </a:solidFill>
                <a:latin typeface="微软雅黑" panose="020B0503020204020204" pitchFamily="34" charset="-122"/>
                <a:ea typeface="微软雅黑" panose="020B0503020204020204" pitchFamily="34" charset="-122"/>
              </a:rPr>
              <a:t>不知道 </a:t>
            </a:r>
            <a:r>
              <a:rPr lang="en-US" altLang="zh-CN" sz="2000" dirty="0" smtClean="0">
                <a:solidFill>
                  <a:srgbClr val="000000"/>
                </a:solidFill>
                <a:latin typeface="微软雅黑" panose="020B0503020204020204" pitchFamily="34" charset="-122"/>
                <a:ea typeface="微软雅黑" panose="020B0503020204020204" pitchFamily="34" charset="-122"/>
              </a:rPr>
              <a:t>Subscriber</a:t>
            </a:r>
            <a:r>
              <a:rPr lang="zh-CN" altLang="en-US" sz="2000" dirty="0" smtClean="0">
                <a:solidFill>
                  <a:srgbClr val="000000"/>
                </a:solidFill>
                <a:latin typeface="微软雅黑" panose="020B0503020204020204" pitchFamily="34" charset="-122"/>
                <a:ea typeface="微软雅黑" panose="020B0503020204020204" pitchFamily="34" charset="-122"/>
              </a:rPr>
              <a:t>，耦合度低，</a:t>
            </a:r>
            <a:r>
              <a:rPr lang="zh-CN" altLang="en-US" sz="2000" dirty="0" smtClean="0">
                <a:solidFill>
                  <a:srgbClr val="0000FF"/>
                </a:solidFill>
                <a:latin typeface="微软雅黑" panose="020B0503020204020204" pitchFamily="34" charset="-122"/>
                <a:ea typeface="微软雅黑" panose="020B0503020204020204" pitchFamily="34" charset="-122"/>
              </a:rPr>
              <a:t>目前的主流</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596063" y="5547658"/>
            <a:ext cx="4972050" cy="707886"/>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Observer </a:t>
            </a:r>
            <a:r>
              <a:rPr lang="zh-CN" altLang="en-US" sz="2000" dirty="0" smtClean="0">
                <a:latin typeface="微软雅黑" panose="020B0503020204020204" pitchFamily="34" charset="-122"/>
                <a:ea typeface="微软雅黑" panose="020B0503020204020204" pitchFamily="34" charset="-122"/>
              </a:rPr>
              <a:t>模式下是同步通讯；</a:t>
            </a:r>
            <a:r>
              <a:rPr lang="en-US" altLang="zh-CN" sz="2000" dirty="0" smtClean="0">
                <a:latin typeface="微软雅黑" panose="020B0503020204020204" pitchFamily="34" charset="-122"/>
                <a:ea typeface="微软雅黑" panose="020B0503020204020204" pitchFamily="34" charset="-122"/>
              </a:rPr>
              <a:t>Pub-Sub  </a:t>
            </a:r>
            <a:r>
              <a:rPr lang="zh-CN" altLang="en-US" sz="2000" dirty="0" smtClean="0">
                <a:latin typeface="微软雅黑" panose="020B0503020204020204" pitchFamily="34" charset="-122"/>
                <a:ea typeface="微软雅黑" panose="020B0503020204020204" pitchFamily="34" charset="-122"/>
              </a:rPr>
              <a:t>是异步通讯的；</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56857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4. </a:t>
            </a:r>
            <a:r>
              <a:rPr lang="zh-CN" altLang="en-US" dirty="0" smtClean="0"/>
              <a:t>高级事件通道</a:t>
            </a:r>
            <a:r>
              <a:rPr lang="en-US" altLang="zh-CN" dirty="0" smtClean="0"/>
              <a:t/>
            </a:r>
            <a:br>
              <a:rPr lang="en-US" altLang="zh-CN" dirty="0" smtClean="0"/>
            </a:br>
            <a:r>
              <a:rPr lang="en-US" altLang="zh-CN" sz="3600" dirty="0" smtClean="0"/>
              <a:t>Advance Event </a:t>
            </a:r>
            <a:r>
              <a:rPr lang="en-US" altLang="zh-CN" sz="3600" dirty="0"/>
              <a:t>channel</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39</a:t>
            </a:fld>
            <a:endParaRPr lang="en-US" altLang="zh-CN"/>
          </a:p>
        </p:txBody>
      </p:sp>
    </p:spTree>
    <p:extLst>
      <p:ext uri="{BB962C8B-B14F-4D97-AF65-F5344CB8AC3E}">
        <p14:creationId xmlns:p14="http://schemas.microsoft.com/office/powerpoint/2010/main" val="3179368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显</a:t>
            </a:r>
            <a:r>
              <a:rPr lang="zh-CN" altLang="en-US" dirty="0"/>
              <a:t>式调用 </a:t>
            </a:r>
            <a:r>
              <a:rPr lang="en-US" altLang="zh-CN" dirty="0"/>
              <a:t>Explicit Invocation </a:t>
            </a:r>
            <a:endParaRPr lang="zh-CN" altLang="en-US" dirty="0"/>
          </a:p>
        </p:txBody>
      </p:sp>
      <p:sp>
        <p:nvSpPr>
          <p:cNvPr id="3" name="内容占位符 2"/>
          <p:cNvSpPr>
            <a:spLocks noGrp="1"/>
          </p:cNvSpPr>
          <p:nvPr>
            <p:ph idx="1"/>
          </p:nvPr>
        </p:nvSpPr>
        <p:spPr/>
        <p:txBody>
          <a:bodyPr/>
          <a:lstStyle/>
          <a:p>
            <a:r>
              <a:rPr lang="zh-CN" altLang="en-US" sz="2400" dirty="0" smtClean="0"/>
              <a:t>如果一个系统的组件提供了一组子程序或者方法，其中一个子程序调用其他子程序，并准确知道</a:t>
            </a:r>
            <a:r>
              <a:rPr lang="zh-CN" altLang="en-US" sz="2400" dirty="0" smtClean="0">
                <a:solidFill>
                  <a:srgbClr val="0000FF"/>
                </a:solidFill>
              </a:rPr>
              <a:t>该子程序的名字、函数和返回值</a:t>
            </a:r>
            <a:r>
              <a:rPr lang="zh-CN" altLang="en-US" sz="2400" dirty="0" smtClean="0"/>
              <a:t>，则这种调用是</a:t>
            </a:r>
            <a:r>
              <a:rPr lang="zh-CN" altLang="en-US" sz="2400" dirty="0" smtClean="0">
                <a:solidFill>
                  <a:srgbClr val="0000FF"/>
                </a:solidFill>
              </a:rPr>
              <a:t>显式调用</a:t>
            </a:r>
            <a:r>
              <a:rPr lang="zh-CN" altLang="en-US" sz="2400" dirty="0" smtClean="0"/>
              <a:t>。</a:t>
            </a:r>
            <a:endParaRPr lang="zh-CN" altLang="en-US" sz="2400"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4</a:t>
            </a:fld>
            <a:endParaRPr lang="en-US" altLang="zh-CN"/>
          </a:p>
        </p:txBody>
      </p:sp>
      <p:sp>
        <p:nvSpPr>
          <p:cNvPr id="5" name="Text Box 11"/>
          <p:cNvSpPr txBox="1">
            <a:spLocks noChangeArrowheads="1"/>
          </p:cNvSpPr>
          <p:nvPr/>
        </p:nvSpPr>
        <p:spPr bwMode="auto">
          <a:xfrm>
            <a:off x="1324828" y="3123958"/>
            <a:ext cx="29973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a:spcBef>
                <a:spcPct val="50000"/>
              </a:spcBef>
            </a:pPr>
            <a:r>
              <a:rPr lang="en-US" altLang="zh-CN" b="1" dirty="0" smtClean="0">
                <a:solidFill>
                  <a:srgbClr val="0000FF"/>
                </a:solidFill>
                <a:latin typeface="微软雅黑" panose="020B0503020204020204" pitchFamily="34" charset="-122"/>
                <a:ea typeface="微软雅黑" panose="020B0503020204020204" pitchFamily="34" charset="-122"/>
              </a:rPr>
              <a:t>ob2.op1(p1</a:t>
            </a:r>
            <a:r>
              <a:rPr lang="en-US" altLang="zh-CN" b="1" dirty="0">
                <a:solidFill>
                  <a:srgbClr val="0000FF"/>
                </a:solidFill>
                <a:latin typeface="微软雅黑" panose="020B0503020204020204" pitchFamily="34" charset="-122"/>
                <a:ea typeface="微软雅黑" panose="020B0503020204020204" pitchFamily="34" charset="-122"/>
              </a:rPr>
              <a:t>, p2)</a:t>
            </a:r>
          </a:p>
        </p:txBody>
      </p:sp>
      <p:sp>
        <p:nvSpPr>
          <p:cNvPr id="6" name="Text Box 12"/>
          <p:cNvSpPr txBox="1">
            <a:spLocks noChangeArrowheads="1"/>
          </p:cNvSpPr>
          <p:nvPr/>
        </p:nvSpPr>
        <p:spPr bwMode="auto">
          <a:xfrm>
            <a:off x="2248698" y="4371540"/>
            <a:ext cx="22039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a:spcBef>
                <a:spcPct val="50000"/>
              </a:spcBef>
            </a:pPr>
            <a:r>
              <a:rPr lang="en-US" altLang="zh-CN" b="1" dirty="0" smtClean="0">
                <a:solidFill>
                  <a:srgbClr val="0000FF"/>
                </a:solidFill>
                <a:latin typeface="微软雅黑" panose="020B0503020204020204" pitchFamily="34" charset="-122"/>
                <a:ea typeface="微软雅黑" panose="020B0503020204020204" pitchFamily="34" charset="-122"/>
              </a:rPr>
              <a:t>ob3.op2(p1)</a:t>
            </a:r>
            <a:endParaRPr lang="en-US" altLang="zh-CN" b="1" dirty="0">
              <a:solidFill>
                <a:srgbClr val="0000FF"/>
              </a:solidFill>
              <a:latin typeface="微软雅黑" panose="020B0503020204020204" pitchFamily="34" charset="-122"/>
              <a:ea typeface="微软雅黑" panose="020B0503020204020204" pitchFamily="34" charset="-122"/>
            </a:endParaRPr>
          </a:p>
        </p:txBody>
      </p:sp>
      <p:sp>
        <p:nvSpPr>
          <p:cNvPr id="7" name="Text Box 13"/>
          <p:cNvSpPr txBox="1">
            <a:spLocks noChangeArrowheads="1"/>
          </p:cNvSpPr>
          <p:nvPr/>
        </p:nvSpPr>
        <p:spPr bwMode="auto">
          <a:xfrm>
            <a:off x="5505080" y="4090161"/>
            <a:ext cx="24495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lang="en-US" altLang="zh-CN" b="1" dirty="0" smtClean="0">
                <a:solidFill>
                  <a:srgbClr val="0000FF"/>
                </a:solidFill>
                <a:latin typeface="微软雅黑" panose="020B0503020204020204" pitchFamily="34" charset="-122"/>
                <a:ea typeface="微软雅黑" panose="020B0503020204020204" pitchFamily="34" charset="-122"/>
              </a:rPr>
              <a:t>ob3.op3(p1</a:t>
            </a:r>
            <a:r>
              <a:rPr lang="en-US" altLang="zh-CN" b="1" dirty="0">
                <a:solidFill>
                  <a:srgbClr val="0000FF"/>
                </a:solidFill>
                <a:latin typeface="微软雅黑" panose="020B0503020204020204" pitchFamily="34" charset="-122"/>
                <a:ea typeface="微软雅黑" panose="020B0503020204020204" pitchFamily="34" charset="-122"/>
              </a:rPr>
              <a:t>, p2, p3)</a:t>
            </a:r>
          </a:p>
        </p:txBody>
      </p:sp>
      <p:cxnSp>
        <p:nvCxnSpPr>
          <p:cNvPr id="8" name="直接箭头连接符 14"/>
          <p:cNvCxnSpPr>
            <a:cxnSpLocks noChangeShapeType="1"/>
            <a:stCxn id="11" idx="7"/>
            <a:endCxn id="12" idx="2"/>
          </p:cNvCxnSpPr>
          <p:nvPr/>
        </p:nvCxnSpPr>
        <p:spPr bwMode="auto">
          <a:xfrm flipV="1">
            <a:off x="1907283" y="3229872"/>
            <a:ext cx="3059528" cy="743847"/>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9" name="直接箭头连接符 19"/>
          <p:cNvCxnSpPr>
            <a:cxnSpLocks noChangeShapeType="1"/>
            <a:stCxn id="11" idx="5"/>
            <a:endCxn id="13" idx="2"/>
          </p:cNvCxnSpPr>
          <p:nvPr/>
        </p:nvCxnSpPr>
        <p:spPr bwMode="auto">
          <a:xfrm>
            <a:off x="1907283" y="4691199"/>
            <a:ext cx="3064926" cy="686140"/>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0" name="直接箭头连接符 22"/>
          <p:cNvCxnSpPr>
            <a:cxnSpLocks noChangeShapeType="1"/>
            <a:stCxn id="12" idx="4"/>
            <a:endCxn id="13" idx="0"/>
          </p:cNvCxnSpPr>
          <p:nvPr/>
        </p:nvCxnSpPr>
        <p:spPr bwMode="auto">
          <a:xfrm>
            <a:off x="5549266" y="3737207"/>
            <a:ext cx="5398" cy="1132797"/>
          </a:xfrm>
          <a:prstGeom prst="straightConnector1">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11" name="椭圆 10"/>
          <p:cNvSpPr/>
          <p:nvPr/>
        </p:nvSpPr>
        <p:spPr bwMode="auto">
          <a:xfrm>
            <a:off x="912971" y="3825124"/>
            <a:ext cx="1164909" cy="1014670"/>
          </a:xfrm>
          <a:prstGeom prst="ellipse">
            <a:avLst/>
          </a:prstGeom>
          <a:solidFill>
            <a:srgbClr val="92D050"/>
          </a:solidFill>
          <a:ln w="9525">
            <a:solidFill>
              <a:srgbClr val="70AD46"/>
            </a:solidFill>
            <a:prstDash val="solid"/>
            <a:miter lim="800000"/>
            <a:headEnd/>
            <a:tailEnd/>
          </a:ln>
          <a:effectLst/>
          <a:ex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en-US" altLang="zh-CN" b="1" dirty="0" smtClean="0">
                <a:solidFill>
                  <a:srgbClr val="0000FF"/>
                </a:solidFill>
                <a:latin typeface="微软雅黑" panose="020B0503020204020204" pitchFamily="34" charset="-122"/>
                <a:ea typeface="微软雅黑" panose="020B0503020204020204" pitchFamily="34" charset="-122"/>
              </a:rPr>
              <a:t>ob1</a:t>
            </a:r>
            <a:endParaRPr lang="zh-CN" altLang="en-US" b="1" dirty="0" smtClean="0">
              <a:solidFill>
                <a:srgbClr val="0000FF"/>
              </a:solidFill>
              <a:latin typeface="微软雅黑" panose="020B0503020204020204" pitchFamily="34" charset="-122"/>
              <a:ea typeface="微软雅黑" panose="020B0503020204020204" pitchFamily="34" charset="-122"/>
            </a:endParaRPr>
          </a:p>
        </p:txBody>
      </p:sp>
      <p:sp>
        <p:nvSpPr>
          <p:cNvPr id="12" name="椭圆 11"/>
          <p:cNvSpPr/>
          <p:nvPr/>
        </p:nvSpPr>
        <p:spPr bwMode="auto">
          <a:xfrm>
            <a:off x="4966811" y="2722537"/>
            <a:ext cx="1164909" cy="1014670"/>
          </a:xfrm>
          <a:prstGeom prst="ellipse">
            <a:avLst/>
          </a:prstGeom>
          <a:solidFill>
            <a:srgbClr val="92D050"/>
          </a:solidFill>
          <a:ln w="9525">
            <a:solidFill>
              <a:srgbClr val="70AD46"/>
            </a:solidFill>
            <a:prstDash val="solid"/>
            <a:miter lim="800000"/>
            <a:headEnd/>
            <a:tailEnd/>
          </a:ln>
          <a:effectLst/>
          <a:ex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en-US" altLang="zh-CN" b="1" dirty="0" smtClean="0">
                <a:solidFill>
                  <a:srgbClr val="0000FF"/>
                </a:solidFill>
                <a:latin typeface="微软雅黑" panose="020B0503020204020204" pitchFamily="34" charset="-122"/>
                <a:ea typeface="微软雅黑" panose="020B0503020204020204" pitchFamily="34" charset="-122"/>
              </a:rPr>
              <a:t>ob2</a:t>
            </a:r>
            <a:endParaRPr lang="zh-CN" altLang="en-US" b="1" dirty="0" smtClean="0">
              <a:solidFill>
                <a:srgbClr val="0000FF"/>
              </a:solidFill>
              <a:latin typeface="微软雅黑" panose="020B0503020204020204" pitchFamily="34" charset="-122"/>
              <a:ea typeface="微软雅黑" panose="020B0503020204020204" pitchFamily="34" charset="-122"/>
            </a:endParaRPr>
          </a:p>
        </p:txBody>
      </p:sp>
      <p:sp>
        <p:nvSpPr>
          <p:cNvPr id="13" name="椭圆 12"/>
          <p:cNvSpPr/>
          <p:nvPr/>
        </p:nvSpPr>
        <p:spPr bwMode="auto">
          <a:xfrm>
            <a:off x="4972209" y="4870004"/>
            <a:ext cx="1164909" cy="1014670"/>
          </a:xfrm>
          <a:prstGeom prst="ellipse">
            <a:avLst/>
          </a:prstGeom>
          <a:solidFill>
            <a:srgbClr val="92D050"/>
          </a:solidFill>
          <a:ln w="9525">
            <a:solidFill>
              <a:srgbClr val="70AD46"/>
            </a:solidFill>
            <a:prstDash val="solid"/>
            <a:miter lim="800000"/>
            <a:headEnd/>
            <a:tailEnd/>
          </a:ln>
          <a:effectLst/>
          <a:ex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en-US" altLang="zh-CN" b="1" dirty="0" smtClean="0">
                <a:solidFill>
                  <a:srgbClr val="0000FF"/>
                </a:solidFill>
                <a:latin typeface="微软雅黑" panose="020B0503020204020204" pitchFamily="34" charset="-122"/>
                <a:ea typeface="微软雅黑" panose="020B0503020204020204" pitchFamily="34" charset="-122"/>
              </a:rPr>
              <a:t>ob3</a:t>
            </a:r>
            <a:endParaRPr lang="zh-CN" altLang="en-US" b="1" dirty="0" smtClean="0">
              <a:solidFill>
                <a:srgbClr val="0000FF"/>
              </a:solidFill>
              <a:latin typeface="微软雅黑" panose="020B0503020204020204" pitchFamily="34" charset="-122"/>
              <a:ea typeface="微软雅黑" panose="020B0503020204020204" pitchFamily="34" charset="-122"/>
            </a:endParaRPr>
          </a:p>
        </p:txBody>
      </p:sp>
      <p:sp>
        <p:nvSpPr>
          <p:cNvPr id="17" name="矩形 16"/>
          <p:cNvSpPr/>
          <p:nvPr/>
        </p:nvSpPr>
        <p:spPr>
          <a:xfrm>
            <a:off x="609600" y="5951690"/>
            <a:ext cx="10944225" cy="461665"/>
          </a:xfrm>
          <a:prstGeom prst="rect">
            <a:avLst/>
          </a:prstGeom>
        </p:spPr>
        <p:txBody>
          <a:bodyPr wrap="square">
            <a:spAutoFit/>
          </a:bodyPr>
          <a:lstStyle/>
          <a:p>
            <a:pPr marL="342900" indent="-342900" eaLnBrk="0" fontAlgn="base" hangingPunct="0">
              <a:spcBef>
                <a:spcPts val="672"/>
              </a:spcBef>
              <a:spcAft>
                <a:spcPct val="0"/>
              </a:spcAft>
              <a:buFontTx/>
              <a:buChar char="•"/>
            </a:pPr>
            <a:r>
              <a:rPr lang="zh-CN" altLang="en-US" sz="2400" dirty="0" smtClean="0">
                <a:solidFill>
                  <a:srgbClr val="000000"/>
                </a:solidFill>
                <a:latin typeface="微软雅黑" panose="020B0503020204020204" pitchFamily="34" charset="-122"/>
                <a:ea typeface="微软雅黑" panose="020B0503020204020204" pitchFamily="34" charset="-122"/>
              </a:rPr>
              <a:t>调用</a:t>
            </a:r>
            <a:r>
              <a:rPr lang="zh-CN" altLang="en-US" sz="2400" dirty="0">
                <a:solidFill>
                  <a:srgbClr val="000000"/>
                </a:solidFill>
                <a:latin typeface="微软雅黑" panose="020B0503020204020204" pitchFamily="34" charset="-122"/>
                <a:ea typeface="微软雅黑" panose="020B0503020204020204" pitchFamily="34" charset="-122"/>
              </a:rPr>
              <a:t>过程与次序是固定的、预先设定的。</a:t>
            </a:r>
          </a:p>
        </p:txBody>
      </p:sp>
      <p:pic>
        <p:nvPicPr>
          <p:cNvPr id="14" name="图片 13"/>
          <p:cNvPicPr>
            <a:picLocks noChangeAspect="1"/>
          </p:cNvPicPr>
          <p:nvPr/>
        </p:nvPicPr>
        <p:blipFill>
          <a:blip r:embed="rId2"/>
          <a:stretch>
            <a:fillRect/>
          </a:stretch>
        </p:blipFill>
        <p:spPr>
          <a:xfrm>
            <a:off x="8271192" y="2903470"/>
            <a:ext cx="3296921" cy="3112046"/>
          </a:xfrm>
          <a:prstGeom prst="rect">
            <a:avLst/>
          </a:prstGeom>
        </p:spPr>
      </p:pic>
    </p:spTree>
    <p:extLst>
      <p:ext uri="{BB962C8B-B14F-4D97-AF65-F5344CB8AC3E}">
        <p14:creationId xmlns:p14="http://schemas.microsoft.com/office/powerpoint/2010/main" val="66787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ppt_x</p:attrName>
                                        </p:attrNameLst>
                                      </p:cBhvr>
                                      <p:tavLst>
                                        <p:tav tm="0">
                                          <p:val>
                                            <p:strVal val="#ppt_x-.2"/>
                                          </p:val>
                                        </p:tav>
                                        <p:tav tm="100000">
                                          <p:val>
                                            <p:strVal val="#ppt_x"/>
                                          </p:val>
                                        </p:tav>
                                      </p:tavLst>
                                    </p:anim>
                                    <p:anim calcmode="lin" valueType="num">
                                      <p:cBhvr>
                                        <p:cTn id="15"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slide(fromBottom)">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Advance Event channel</a:t>
            </a:r>
            <a:endParaRPr lang="zh-CN" altLang="en-US"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40</a:t>
            </a:fld>
            <a:endParaRPr lang="en-US" altLang="zh-CN"/>
          </a:p>
        </p:txBody>
      </p:sp>
      <p:sp>
        <p:nvSpPr>
          <p:cNvPr id="6" name="矩形 5"/>
          <p:cNvSpPr/>
          <p:nvPr/>
        </p:nvSpPr>
        <p:spPr>
          <a:xfrm>
            <a:off x="623888" y="1769626"/>
            <a:ext cx="7453312" cy="2197525"/>
          </a:xfrm>
          <a:prstGeom prst="rect">
            <a:avLst/>
          </a:prstGeom>
        </p:spPr>
        <p:txBody>
          <a:bodyPr wrap="square">
            <a:spAutoFit/>
          </a:bodyPr>
          <a:lstStyle/>
          <a:p>
            <a:pPr>
              <a:lnSpc>
                <a:spcPct val="114000"/>
              </a:lnSpc>
            </a:pPr>
            <a:r>
              <a:rPr lang="en-US" altLang="zh-CN" sz="2000" b="1" dirty="0">
                <a:latin typeface="微软雅黑" panose="020B0503020204020204" pitchFamily="34" charset="-122"/>
                <a:ea typeface="微软雅黑" panose="020B0503020204020204" pitchFamily="34" charset="-122"/>
              </a:rPr>
              <a:t>Event channels </a:t>
            </a:r>
            <a:r>
              <a:rPr lang="en-US" altLang="zh-CN" sz="2000" dirty="0">
                <a:latin typeface="微软雅黑" panose="020B0503020204020204" pitchFamily="34" charset="-122"/>
                <a:ea typeface="微软雅黑" panose="020B0503020204020204" pitchFamily="34" charset="-122"/>
              </a:rPr>
              <a:t>are conduits in which events are transmitted from event emitters to event consumers. </a:t>
            </a:r>
            <a:endParaRPr lang="en-US" altLang="zh-CN" sz="2000" dirty="0" smtClean="0">
              <a:latin typeface="微软雅黑" panose="020B0503020204020204" pitchFamily="34" charset="-122"/>
              <a:ea typeface="微软雅黑" panose="020B0503020204020204" pitchFamily="34" charset="-122"/>
            </a:endParaRPr>
          </a:p>
          <a:p>
            <a:pPr>
              <a:lnSpc>
                <a:spcPct val="114000"/>
              </a:lnSpc>
            </a:pPr>
            <a:endParaRPr lang="en-US" altLang="zh-CN" sz="2000" dirty="0" smtClean="0">
              <a:latin typeface="微软雅黑" panose="020B0503020204020204" pitchFamily="34" charset="-122"/>
              <a:ea typeface="微软雅黑" panose="020B0503020204020204" pitchFamily="34" charset="-122"/>
            </a:endParaRPr>
          </a:p>
          <a:p>
            <a:pPr>
              <a:lnSpc>
                <a:spcPct val="114000"/>
              </a:lnSpc>
            </a:pPr>
            <a:r>
              <a:rPr lang="en-US" altLang="zh-CN" sz="2000" dirty="0" smtClean="0">
                <a:latin typeface="微软雅黑" panose="020B0503020204020204" pitchFamily="34" charset="-122"/>
                <a:ea typeface="微软雅黑" panose="020B0503020204020204" pitchFamily="34" charset="-122"/>
              </a:rPr>
              <a:t>The </a:t>
            </a:r>
            <a:r>
              <a:rPr lang="en-US" altLang="zh-CN" sz="2000" dirty="0">
                <a:latin typeface="微软雅黑" panose="020B0503020204020204" pitchFamily="34" charset="-122"/>
                <a:ea typeface="微软雅黑" panose="020B0503020204020204" pitchFamily="34" charset="-122"/>
              </a:rPr>
              <a:t>physical implementation of event channels can be based on traditional components such as </a:t>
            </a:r>
            <a:r>
              <a:rPr lang="en-US" altLang="zh-CN" sz="2000" dirty="0">
                <a:solidFill>
                  <a:srgbClr val="0000FF"/>
                </a:solidFill>
                <a:latin typeface="微软雅黑" panose="020B0503020204020204" pitchFamily="34" charset="-122"/>
                <a:ea typeface="微软雅黑" panose="020B0503020204020204" pitchFamily="34" charset="-122"/>
              </a:rPr>
              <a:t>message-oriented middleware</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
        <p:nvSpPr>
          <p:cNvPr id="8" name="矩形 7"/>
          <p:cNvSpPr/>
          <p:nvPr/>
        </p:nvSpPr>
        <p:spPr>
          <a:xfrm>
            <a:off x="623888" y="4430899"/>
            <a:ext cx="7453312" cy="1144929"/>
          </a:xfrm>
          <a:prstGeom prst="rect">
            <a:avLst/>
          </a:prstGeom>
        </p:spPr>
        <p:txBody>
          <a:bodyPr wrap="square">
            <a:spAutoFit/>
          </a:bodyPr>
          <a:lstStyle/>
          <a:p>
            <a:pPr>
              <a:lnSpc>
                <a:spcPct val="114000"/>
              </a:lnSpc>
            </a:pPr>
            <a:r>
              <a:rPr lang="en-US" altLang="zh-CN" sz="2000" b="1" dirty="0">
                <a:latin typeface="微软雅黑" panose="020B0503020204020204" pitchFamily="34" charset="-122"/>
                <a:ea typeface="微软雅黑" panose="020B0503020204020204" pitchFamily="34" charset="-122"/>
              </a:rPr>
              <a:t>Message-oriented middleware (MOM) </a:t>
            </a:r>
            <a:r>
              <a:rPr lang="en-US" altLang="zh-CN" sz="2000" dirty="0">
                <a:latin typeface="微软雅黑" panose="020B0503020204020204" pitchFamily="34" charset="-122"/>
                <a:ea typeface="微软雅黑" panose="020B0503020204020204" pitchFamily="34" charset="-122"/>
              </a:rPr>
              <a:t>is software or hardware infrastructure supporting sending and receiving messages between distributed systems</a:t>
            </a:r>
            <a:endParaRPr lang="zh-CN" altLang="en-US" sz="20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rotWithShape="1">
          <a:blip r:embed="rId2"/>
          <a:srcRect l="24489" r="24470"/>
          <a:stretch/>
        </p:blipFill>
        <p:spPr>
          <a:xfrm>
            <a:off x="8489632" y="1628775"/>
            <a:ext cx="3078481" cy="4707374"/>
          </a:xfrm>
          <a:prstGeom prst="rect">
            <a:avLst/>
          </a:prstGeom>
        </p:spPr>
      </p:pic>
      <p:sp>
        <p:nvSpPr>
          <p:cNvPr id="10" name="矩形 9"/>
          <p:cNvSpPr/>
          <p:nvPr/>
        </p:nvSpPr>
        <p:spPr>
          <a:xfrm>
            <a:off x="623888" y="6114018"/>
            <a:ext cx="10338752" cy="338554"/>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https://www.cloudamqp.com/blog/part1-rabbitmq-for-beginners-what-is-rabbitmq.html</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50568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Message-Oriented Middleware</a:t>
            </a:r>
            <a:endParaRPr lang="en-US" altLang="zh-CN"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41</a:t>
            </a:fld>
            <a:endParaRPr lang="en-US" altLang="zh-CN"/>
          </a:p>
        </p:txBody>
      </p:sp>
      <p:pic>
        <p:nvPicPr>
          <p:cNvPr id="6" name="图片 5"/>
          <p:cNvPicPr>
            <a:picLocks noChangeAspect="1"/>
          </p:cNvPicPr>
          <p:nvPr/>
        </p:nvPicPr>
        <p:blipFill>
          <a:blip r:embed="rId2"/>
          <a:stretch>
            <a:fillRect/>
          </a:stretch>
        </p:blipFill>
        <p:spPr>
          <a:xfrm>
            <a:off x="623887" y="1628775"/>
            <a:ext cx="10944225" cy="4457933"/>
          </a:xfrm>
          <a:prstGeom prst="rect">
            <a:avLst/>
          </a:prstGeom>
        </p:spPr>
      </p:pic>
      <p:sp>
        <p:nvSpPr>
          <p:cNvPr id="7" name="文本框 6"/>
          <p:cNvSpPr txBox="1"/>
          <p:nvPr/>
        </p:nvSpPr>
        <p:spPr>
          <a:xfrm>
            <a:off x="7233920" y="5959861"/>
            <a:ext cx="4257040" cy="369332"/>
          </a:xfrm>
          <a:prstGeom prst="rect">
            <a:avLst/>
          </a:prstGeom>
          <a:noFill/>
        </p:spPr>
        <p:txBody>
          <a:bodyPr wrap="square" rtlCol="0">
            <a:spAutoFit/>
          </a:bodyPr>
          <a:lstStyle/>
          <a:p>
            <a:pPr algn="r"/>
            <a:r>
              <a:rPr lang="en-US" altLang="zh-CN" dirty="0" smtClean="0"/>
              <a:t>Advanced Message Queuing Protocol</a:t>
            </a:r>
            <a:endParaRPr lang="zh-CN" altLang="en-US" dirty="0"/>
          </a:p>
        </p:txBody>
      </p:sp>
    </p:spTree>
    <p:extLst>
      <p:ext uri="{BB962C8B-B14F-4D97-AF65-F5344CB8AC3E}">
        <p14:creationId xmlns:p14="http://schemas.microsoft.com/office/powerpoint/2010/main" val="673177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 AMQP – </a:t>
            </a:r>
            <a:r>
              <a:rPr lang="zh-CN" altLang="en-US" dirty="0" smtClean="0"/>
              <a:t>消息中间</a:t>
            </a:r>
            <a:r>
              <a:rPr lang="zh-CN" altLang="en-US" dirty="0"/>
              <a:t>件的通讯</a:t>
            </a:r>
            <a:r>
              <a:rPr lang="zh-CN" altLang="en-US" dirty="0" smtClean="0"/>
              <a:t>标准</a:t>
            </a:r>
            <a:endParaRPr lang="zh-CN" altLang="en-US"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42</a:t>
            </a:fld>
            <a:endParaRPr lang="en-US" altLang="zh-CN"/>
          </a:p>
        </p:txBody>
      </p:sp>
      <p:pic>
        <p:nvPicPr>
          <p:cNvPr id="6" name="图片 5"/>
          <p:cNvPicPr>
            <a:picLocks noChangeAspect="1"/>
          </p:cNvPicPr>
          <p:nvPr/>
        </p:nvPicPr>
        <p:blipFill>
          <a:blip r:embed="rId2"/>
          <a:stretch>
            <a:fillRect/>
          </a:stretch>
        </p:blipFill>
        <p:spPr>
          <a:xfrm>
            <a:off x="623888" y="1628774"/>
            <a:ext cx="8113712" cy="4846310"/>
          </a:xfrm>
          <a:prstGeom prst="rect">
            <a:avLst/>
          </a:prstGeom>
        </p:spPr>
      </p:pic>
      <p:sp>
        <p:nvSpPr>
          <p:cNvPr id="5" name="矩形 4"/>
          <p:cNvSpPr/>
          <p:nvPr/>
        </p:nvSpPr>
        <p:spPr>
          <a:xfrm>
            <a:off x="8737600" y="1591859"/>
            <a:ext cx="2830513" cy="1776640"/>
          </a:xfrm>
          <a:prstGeom prst="rect">
            <a:avLst/>
          </a:prstGeom>
        </p:spPr>
        <p:txBody>
          <a:bodyPr wrap="square">
            <a:spAutoFit/>
          </a:bodyPr>
          <a:lstStyle/>
          <a:p>
            <a:pPr algn="just">
              <a:lnSpc>
                <a:spcPct val="114000"/>
              </a:lnSpc>
            </a:pPr>
            <a:r>
              <a:rPr lang="zh-CN" altLang="en-US" sz="1600" dirty="0">
                <a:solidFill>
                  <a:srgbClr val="0000FF"/>
                </a:solidFill>
                <a:latin typeface="微软雅黑" panose="020B0503020204020204" pitchFamily="34" charset="-122"/>
                <a:ea typeface="微软雅黑" panose="020B0503020204020204" pitchFamily="34" charset="-122"/>
              </a:rPr>
              <a:t>高级队列</a:t>
            </a:r>
            <a:r>
              <a:rPr lang="zh-CN" altLang="en-US" sz="1600" dirty="0" smtClean="0">
                <a:solidFill>
                  <a:srgbClr val="0000FF"/>
                </a:solidFill>
                <a:latin typeface="微软雅黑" panose="020B0503020204020204" pitchFamily="34" charset="-122"/>
                <a:ea typeface="微软雅黑" panose="020B0503020204020204" pitchFamily="34" charset="-122"/>
              </a:rPr>
              <a:t>协议（</a:t>
            </a:r>
            <a:r>
              <a:rPr lang="en-US" altLang="zh-CN" sz="1600" dirty="0">
                <a:latin typeface="微软雅黑" panose="020B0503020204020204" pitchFamily="34" charset="-122"/>
                <a:ea typeface="微软雅黑" panose="020B0503020204020204" pitchFamily="34" charset="-122"/>
              </a:rPr>
              <a:t>Advanced Message Queuing Protocol</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AMQP</a:t>
            </a:r>
            <a:r>
              <a:rPr lang="zh-CN" altLang="en-US" sz="1600" dirty="0" smtClean="0">
                <a:latin typeface="微软雅黑" panose="020B0503020204020204" pitchFamily="34" charset="-122"/>
                <a:ea typeface="微软雅黑" panose="020B0503020204020204" pitchFamily="34" charset="-122"/>
              </a:rPr>
              <a:t>）是</a:t>
            </a:r>
            <a:r>
              <a:rPr lang="zh-CN" altLang="en-US" sz="1600" dirty="0">
                <a:latin typeface="微软雅黑" panose="020B0503020204020204" pitchFamily="34" charset="-122"/>
                <a:ea typeface="微软雅黑" panose="020B0503020204020204" pitchFamily="34" charset="-122"/>
              </a:rPr>
              <a:t>面向消息中间件提供的</a:t>
            </a:r>
            <a:r>
              <a:rPr lang="zh-CN" altLang="en-US" sz="1600" dirty="0">
                <a:solidFill>
                  <a:srgbClr val="0000FF"/>
                </a:solidFill>
                <a:latin typeface="微软雅黑" panose="020B0503020204020204" pitchFamily="34" charset="-122"/>
                <a:ea typeface="微软雅黑" panose="020B0503020204020204" pitchFamily="34" charset="-122"/>
              </a:rPr>
              <a:t>开放应用层协议</a:t>
            </a:r>
            <a:r>
              <a:rPr lang="zh-CN" altLang="en-US" sz="1600" dirty="0">
                <a:latin typeface="微软雅黑" panose="020B0503020204020204" pitchFamily="34" charset="-122"/>
                <a:ea typeface="微软雅黑" panose="020B0503020204020204" pitchFamily="34" charset="-122"/>
              </a:rPr>
              <a:t>，其设计目标是对于消息的</a:t>
            </a:r>
            <a:r>
              <a:rPr lang="zh-CN" altLang="en-US" sz="1600" dirty="0">
                <a:solidFill>
                  <a:srgbClr val="0000FF"/>
                </a:solidFill>
                <a:latin typeface="微软雅黑" panose="020B0503020204020204" pitchFamily="34" charset="-122"/>
                <a:ea typeface="微软雅黑" panose="020B0503020204020204" pitchFamily="34" charset="-122"/>
              </a:rPr>
              <a:t>排序、路由、保持可靠性、保证安全性</a:t>
            </a:r>
          </a:p>
        </p:txBody>
      </p:sp>
      <p:sp>
        <p:nvSpPr>
          <p:cNvPr id="9" name="矩形 8"/>
          <p:cNvSpPr/>
          <p:nvPr/>
        </p:nvSpPr>
        <p:spPr>
          <a:xfrm>
            <a:off x="8737600" y="5167837"/>
            <a:ext cx="2844800" cy="830997"/>
          </a:xfrm>
          <a:prstGeom prst="rect">
            <a:avLst/>
          </a:prstGeom>
        </p:spPr>
        <p:txBody>
          <a:bodyPr wrap="square">
            <a:spAutoFit/>
          </a:bodyPr>
          <a:lstStyle/>
          <a:p>
            <a:pPr algn="just"/>
            <a:r>
              <a:rPr lang="en-US" altLang="zh-CN" sz="1600" dirty="0" err="1">
                <a:latin typeface="微软雅黑" panose="020B0503020204020204" pitchFamily="34" charset="-122"/>
                <a:ea typeface="微软雅黑" panose="020B0503020204020204" pitchFamily="34" charset="-122"/>
              </a:rPr>
              <a:t>Amqp</a:t>
            </a:r>
            <a:r>
              <a:rPr lang="en-US" altLang="zh-CN" sz="1600" dirty="0">
                <a:latin typeface="微软雅黑" panose="020B0503020204020204" pitchFamily="34" charset="-122"/>
                <a:ea typeface="微软雅黑" panose="020B0503020204020204" pitchFamily="34" charset="-122"/>
              </a:rPr>
              <a:t> 1.0</a:t>
            </a:r>
            <a:r>
              <a:rPr lang="zh-CN" altLang="en-US" sz="1600" dirty="0">
                <a:latin typeface="微软雅黑" panose="020B0503020204020204" pitchFamily="34" charset="-122"/>
                <a:ea typeface="微软雅黑" panose="020B0503020204020204" pitchFamily="34" charset="-122"/>
              </a:rPr>
              <a:t>：发布于</a:t>
            </a:r>
            <a:r>
              <a:rPr lang="en-US" altLang="zh-CN" sz="1600" dirty="0">
                <a:latin typeface="微软雅黑" panose="020B0503020204020204" pitchFamily="34" charset="-122"/>
                <a:ea typeface="微软雅黑" panose="020B0503020204020204" pitchFamily="34" charset="-122"/>
              </a:rPr>
              <a:t>2011</a:t>
            </a:r>
            <a:r>
              <a:rPr lang="zh-CN" altLang="en-US" sz="1600" dirty="0">
                <a:latin typeface="微软雅黑" panose="020B0503020204020204" pitchFamily="34" charset="-122"/>
                <a:ea typeface="微软雅黑" panose="020B0503020204020204" pitchFamily="34" charset="-122"/>
              </a:rPr>
              <a:t>年</a:t>
            </a:r>
            <a:r>
              <a:rPr lang="zh-CN" altLang="en-US"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rabbitmq</a:t>
            </a:r>
            <a:r>
              <a:rPr lang="zh-CN" altLang="en-US"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qpid</a:t>
            </a:r>
            <a:r>
              <a:rPr lang="zh-CN" altLang="en-US" sz="1600" dirty="0" smtClean="0">
                <a:latin typeface="微软雅黑" panose="020B0503020204020204" pitchFamily="34" charset="-122"/>
                <a:ea typeface="微软雅黑" panose="020B0503020204020204" pitchFamily="34" charset="-122"/>
              </a:rPr>
              <a:t>等提供</a:t>
            </a:r>
            <a:r>
              <a:rPr lang="zh-CN" altLang="en-US" sz="1600" dirty="0">
                <a:latin typeface="微软雅黑" panose="020B0503020204020204" pitchFamily="34" charset="-122"/>
                <a:ea typeface="微软雅黑" panose="020B0503020204020204" pitchFamily="34" charset="-122"/>
              </a:rPr>
              <a:t>了对</a:t>
            </a:r>
            <a:r>
              <a:rPr lang="en-US" altLang="zh-CN" sz="1600" dirty="0">
                <a:latin typeface="微软雅黑" panose="020B0503020204020204" pitchFamily="34" charset="-122"/>
                <a:ea typeface="微软雅黑" panose="020B0503020204020204" pitchFamily="34" charset="-122"/>
              </a:rPr>
              <a:t>Amqp1.0</a:t>
            </a:r>
            <a:r>
              <a:rPr lang="zh-CN" altLang="en-US" sz="1600" dirty="0">
                <a:latin typeface="微软雅黑" panose="020B0503020204020204" pitchFamily="34" charset="-122"/>
                <a:ea typeface="微软雅黑" panose="020B0503020204020204" pitchFamily="34" charset="-122"/>
              </a:rPr>
              <a:t>版本协议的支持</a:t>
            </a:r>
          </a:p>
        </p:txBody>
      </p:sp>
    </p:spTree>
    <p:extLst>
      <p:ext uri="{BB962C8B-B14F-4D97-AF65-F5344CB8AC3E}">
        <p14:creationId xmlns:p14="http://schemas.microsoft.com/office/powerpoint/2010/main" val="2262295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en-US" altLang="zh-CN" dirty="0" err="1" smtClean="0"/>
              <a:t>RabbitMQ</a:t>
            </a:r>
            <a:endParaRPr lang="zh-CN" altLang="en-US"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43</a:t>
            </a:fld>
            <a:endParaRPr lang="en-US" altLang="zh-CN"/>
          </a:p>
        </p:txBody>
      </p:sp>
      <p:pic>
        <p:nvPicPr>
          <p:cNvPr id="6" name="图片 5"/>
          <p:cNvPicPr>
            <a:picLocks noChangeAspect="1"/>
          </p:cNvPicPr>
          <p:nvPr/>
        </p:nvPicPr>
        <p:blipFill>
          <a:blip r:embed="rId2"/>
          <a:stretch>
            <a:fillRect/>
          </a:stretch>
        </p:blipFill>
        <p:spPr>
          <a:xfrm>
            <a:off x="7218680" y="1558540"/>
            <a:ext cx="4349433" cy="4767647"/>
          </a:xfrm>
          <a:prstGeom prst="rect">
            <a:avLst/>
          </a:prstGeom>
        </p:spPr>
      </p:pic>
      <p:sp>
        <p:nvSpPr>
          <p:cNvPr id="7" name="矩形 6"/>
          <p:cNvSpPr/>
          <p:nvPr/>
        </p:nvSpPr>
        <p:spPr>
          <a:xfrm>
            <a:off x="711200" y="2748142"/>
            <a:ext cx="6507480" cy="3250249"/>
          </a:xfrm>
          <a:prstGeom prst="rect">
            <a:avLst/>
          </a:prstGeom>
        </p:spPr>
        <p:txBody>
          <a:bodyPr wrap="square">
            <a:spAutoFit/>
          </a:bodyPr>
          <a:lstStyle/>
          <a:p>
            <a:pPr marL="342900" indent="-342900">
              <a:lnSpc>
                <a:spcPct val="114000"/>
              </a:lnSpc>
              <a:buFont typeface="+mj-ea"/>
              <a:buAutoNum type="circleNumDbPlain"/>
            </a:pPr>
            <a:r>
              <a:rPr lang="en-US" altLang="zh-CN" dirty="0" smtClean="0">
                <a:latin typeface="微软雅黑" panose="020B0503020204020204" pitchFamily="34" charset="-122"/>
                <a:ea typeface="微软雅黑" panose="020B0503020204020204" pitchFamily="34" charset="-122"/>
              </a:rPr>
              <a:t>The producer publishes a message to an</a:t>
            </a:r>
            <a:r>
              <a:rPr lang="en-US" altLang="zh-CN" dirty="0" smtClean="0">
                <a:solidFill>
                  <a:srgbClr val="0000FF"/>
                </a:solidFill>
                <a:latin typeface="微软雅黑" panose="020B0503020204020204" pitchFamily="34" charset="-122"/>
                <a:ea typeface="微软雅黑" panose="020B0503020204020204" pitchFamily="34" charset="-122"/>
              </a:rPr>
              <a:t> exchange</a:t>
            </a:r>
            <a:r>
              <a:rPr lang="en-US" altLang="zh-CN" dirty="0" smtClean="0">
                <a:latin typeface="微软雅黑" panose="020B0503020204020204" pitchFamily="34" charset="-122"/>
                <a:ea typeface="微软雅黑" panose="020B0503020204020204" pitchFamily="34" charset="-122"/>
              </a:rPr>
              <a:t>. </a:t>
            </a:r>
          </a:p>
          <a:p>
            <a:pPr marL="342900" indent="-342900">
              <a:lnSpc>
                <a:spcPct val="114000"/>
              </a:lnSpc>
              <a:buFont typeface="+mj-ea"/>
              <a:buAutoNum type="circleNumDbPlain"/>
            </a:pPr>
            <a:r>
              <a:rPr lang="en-US" altLang="zh-CN" dirty="0" smtClean="0">
                <a:latin typeface="微软雅黑" panose="020B0503020204020204" pitchFamily="34" charset="-122"/>
                <a:ea typeface="微软雅黑" panose="020B0503020204020204" pitchFamily="34" charset="-122"/>
              </a:rPr>
              <a:t>The exchange receives the message and is now </a:t>
            </a:r>
            <a:r>
              <a:rPr lang="en-US" altLang="zh-CN" dirty="0" smtClean="0">
                <a:solidFill>
                  <a:srgbClr val="0000FF"/>
                </a:solidFill>
                <a:latin typeface="微软雅黑" panose="020B0503020204020204" pitchFamily="34" charset="-122"/>
                <a:ea typeface="微软雅黑" panose="020B0503020204020204" pitchFamily="34" charset="-122"/>
              </a:rPr>
              <a:t>responsible for the routing of the message</a:t>
            </a:r>
            <a:r>
              <a:rPr lang="en-US" altLang="zh-CN" dirty="0" smtClean="0">
                <a:latin typeface="微软雅黑" panose="020B0503020204020204" pitchFamily="34" charset="-122"/>
                <a:ea typeface="微软雅黑" panose="020B0503020204020204" pitchFamily="34" charset="-122"/>
              </a:rPr>
              <a:t>. </a:t>
            </a:r>
          </a:p>
          <a:p>
            <a:pPr marL="342900" indent="-342900">
              <a:lnSpc>
                <a:spcPct val="114000"/>
              </a:lnSpc>
              <a:buFont typeface="+mj-ea"/>
              <a:buAutoNum type="circleNumDbPlain"/>
            </a:pPr>
            <a:r>
              <a:rPr lang="en-US" altLang="zh-CN" dirty="0" smtClean="0">
                <a:latin typeface="微软雅黑" panose="020B0503020204020204" pitchFamily="34" charset="-122"/>
                <a:ea typeface="微软雅黑" panose="020B0503020204020204" pitchFamily="34" charset="-122"/>
              </a:rPr>
              <a:t>Bindings have to be created from the exchange to queues. In this case, we see </a:t>
            </a:r>
            <a:r>
              <a:rPr lang="en-US" altLang="zh-CN" dirty="0" smtClean="0">
                <a:solidFill>
                  <a:srgbClr val="0000FF"/>
                </a:solidFill>
                <a:latin typeface="微软雅黑" panose="020B0503020204020204" pitchFamily="34" charset="-122"/>
                <a:ea typeface="微软雅黑" panose="020B0503020204020204" pitchFamily="34" charset="-122"/>
              </a:rPr>
              <a:t>two bindings to two different queues from the exchange</a:t>
            </a:r>
            <a:r>
              <a:rPr lang="en-US" altLang="zh-CN" dirty="0" smtClean="0">
                <a:latin typeface="微软雅黑" panose="020B0503020204020204" pitchFamily="34" charset="-122"/>
                <a:ea typeface="微软雅黑" panose="020B0503020204020204" pitchFamily="34" charset="-122"/>
              </a:rPr>
              <a:t>. The Exchange routes the message into the queues.</a:t>
            </a:r>
          </a:p>
          <a:p>
            <a:pPr marL="342900" indent="-342900">
              <a:lnSpc>
                <a:spcPct val="114000"/>
              </a:lnSpc>
              <a:buFont typeface="+mj-ea"/>
              <a:buAutoNum type="circleNumDbPlain"/>
            </a:pPr>
            <a:r>
              <a:rPr lang="en-US" altLang="zh-CN" dirty="0" smtClean="0">
                <a:latin typeface="微软雅黑" panose="020B0503020204020204" pitchFamily="34" charset="-122"/>
                <a:ea typeface="微软雅黑" panose="020B0503020204020204" pitchFamily="34" charset="-122"/>
              </a:rPr>
              <a:t>The messages </a:t>
            </a:r>
            <a:r>
              <a:rPr lang="en-US" altLang="zh-CN" dirty="0" smtClean="0">
                <a:solidFill>
                  <a:srgbClr val="0000FF"/>
                </a:solidFill>
                <a:latin typeface="微软雅黑" panose="020B0503020204020204" pitchFamily="34" charset="-122"/>
                <a:ea typeface="微软雅黑" panose="020B0503020204020204" pitchFamily="34" charset="-122"/>
              </a:rPr>
              <a:t>stay in the queue </a:t>
            </a:r>
            <a:r>
              <a:rPr lang="en-US" altLang="zh-CN" dirty="0" smtClean="0">
                <a:latin typeface="微软雅黑" panose="020B0503020204020204" pitchFamily="34" charset="-122"/>
                <a:ea typeface="微软雅黑" panose="020B0503020204020204" pitchFamily="34" charset="-122"/>
              </a:rPr>
              <a:t>until they are handled by a consumer</a:t>
            </a:r>
          </a:p>
          <a:p>
            <a:pPr marL="342900" indent="-342900">
              <a:lnSpc>
                <a:spcPct val="114000"/>
              </a:lnSpc>
              <a:buFont typeface="+mj-ea"/>
              <a:buAutoNum type="circleNumDbPlain"/>
            </a:pPr>
            <a:r>
              <a:rPr lang="en-US" altLang="zh-CN" dirty="0" smtClean="0">
                <a:latin typeface="微软雅黑" panose="020B0503020204020204" pitchFamily="34" charset="-122"/>
                <a:ea typeface="微软雅黑" panose="020B0503020204020204" pitchFamily="34" charset="-122"/>
              </a:rPr>
              <a:t>The consumer handles the message.</a:t>
            </a:r>
            <a:endParaRPr lang="zh-CN" altLang="en-US"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rotWithShape="1">
          <a:blip r:embed="rId3"/>
          <a:srcRect l="3367" t="16810" r="3221" b="10323"/>
          <a:stretch/>
        </p:blipFill>
        <p:spPr>
          <a:xfrm>
            <a:off x="711200" y="1706970"/>
            <a:ext cx="5872480" cy="751840"/>
          </a:xfrm>
          <a:prstGeom prst="rect">
            <a:avLst/>
          </a:prstGeom>
        </p:spPr>
      </p:pic>
    </p:spTree>
    <p:extLst>
      <p:ext uri="{BB962C8B-B14F-4D97-AF65-F5344CB8AC3E}">
        <p14:creationId xmlns:p14="http://schemas.microsoft.com/office/powerpoint/2010/main" val="39365906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en-US" altLang="zh-CN" dirty="0" err="1" smtClean="0"/>
              <a:t>RabbitMQ</a:t>
            </a:r>
            <a:r>
              <a:rPr lang="en-US" altLang="zh-CN" dirty="0" smtClean="0"/>
              <a:t> – Types of Exchanges</a:t>
            </a:r>
            <a:endParaRPr lang="zh-CN" altLang="en-US"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44</a:t>
            </a:fld>
            <a:endParaRPr lang="en-US" altLang="zh-CN"/>
          </a:p>
        </p:txBody>
      </p:sp>
      <p:pic>
        <p:nvPicPr>
          <p:cNvPr id="5" name="图片 4"/>
          <p:cNvPicPr>
            <a:picLocks noChangeAspect="1"/>
          </p:cNvPicPr>
          <p:nvPr/>
        </p:nvPicPr>
        <p:blipFill>
          <a:blip r:embed="rId3"/>
          <a:stretch>
            <a:fillRect/>
          </a:stretch>
        </p:blipFill>
        <p:spPr>
          <a:xfrm>
            <a:off x="623888" y="1702577"/>
            <a:ext cx="7786592" cy="4542648"/>
          </a:xfrm>
          <a:prstGeom prst="rect">
            <a:avLst/>
          </a:prstGeom>
        </p:spPr>
      </p:pic>
      <p:sp>
        <p:nvSpPr>
          <p:cNvPr id="7" name="矩形 6"/>
          <p:cNvSpPr/>
          <p:nvPr/>
        </p:nvSpPr>
        <p:spPr>
          <a:xfrm>
            <a:off x="8528178" y="2605524"/>
            <a:ext cx="3039935" cy="1916807"/>
          </a:xfrm>
          <a:prstGeom prst="rect">
            <a:avLst/>
          </a:prstGeom>
        </p:spPr>
        <p:txBody>
          <a:bodyPr wrap="none">
            <a:spAutoFit/>
          </a:bodyPr>
          <a:lstStyle/>
          <a:p>
            <a:pPr>
              <a:lnSpc>
                <a:spcPct val="114000"/>
              </a:lnSpc>
            </a:pPr>
            <a:r>
              <a:rPr lang="en-US" altLang="zh-CN" sz="2400" dirty="0">
                <a:latin typeface="微软雅黑" panose="020B0503020204020204" pitchFamily="34" charset="-122"/>
                <a:ea typeface="微软雅黑" panose="020B0503020204020204" pitchFamily="34" charset="-122"/>
              </a:rPr>
              <a:t>Types of </a:t>
            </a:r>
            <a:r>
              <a:rPr lang="en-US" altLang="zh-CN" sz="2400" dirty="0" smtClean="0">
                <a:latin typeface="微软雅黑" panose="020B0503020204020204" pitchFamily="34" charset="-122"/>
                <a:ea typeface="微软雅黑" panose="020B0503020204020204" pitchFamily="34" charset="-122"/>
              </a:rPr>
              <a:t>Exchanges</a:t>
            </a:r>
          </a:p>
          <a:p>
            <a:pPr marL="285750" indent="-285750">
              <a:lnSpc>
                <a:spcPct val="114000"/>
              </a:lnSpc>
              <a:buFont typeface="Arial" panose="020B0604020202020204" pitchFamily="34" charset="0"/>
              <a:buChar char="•"/>
            </a:pPr>
            <a:r>
              <a:rPr lang="en-US" altLang="zh-CN" sz="2000" dirty="0" smtClean="0">
                <a:solidFill>
                  <a:srgbClr val="0000FF"/>
                </a:solidFill>
                <a:latin typeface="微软雅黑" panose="020B0503020204020204" pitchFamily="34" charset="-122"/>
                <a:ea typeface="微软雅黑" panose="020B0503020204020204" pitchFamily="34" charset="-122"/>
              </a:rPr>
              <a:t>Direct</a:t>
            </a:r>
          </a:p>
          <a:p>
            <a:pPr marL="285750" indent="-285750">
              <a:lnSpc>
                <a:spcPct val="114000"/>
              </a:lnSpc>
              <a:buFont typeface="Arial" panose="020B0604020202020204" pitchFamily="34" charset="0"/>
              <a:buChar char="•"/>
            </a:pPr>
            <a:r>
              <a:rPr lang="en-US" altLang="zh-CN" sz="2000" dirty="0" smtClean="0">
                <a:solidFill>
                  <a:srgbClr val="0000FF"/>
                </a:solidFill>
                <a:latin typeface="微软雅黑" panose="020B0503020204020204" pitchFamily="34" charset="-122"/>
                <a:ea typeface="微软雅黑" panose="020B0503020204020204" pitchFamily="34" charset="-122"/>
              </a:rPr>
              <a:t>Topic</a:t>
            </a:r>
          </a:p>
          <a:p>
            <a:pPr marL="285750" indent="-285750">
              <a:lnSpc>
                <a:spcPct val="114000"/>
              </a:lnSpc>
              <a:buFont typeface="Arial" panose="020B0604020202020204" pitchFamily="34" charset="0"/>
              <a:buChar char="•"/>
            </a:pPr>
            <a:r>
              <a:rPr lang="en-US" altLang="zh-CN" sz="2000" dirty="0" err="1" smtClean="0">
                <a:solidFill>
                  <a:srgbClr val="0000FF"/>
                </a:solidFill>
                <a:latin typeface="微软雅黑" panose="020B0503020204020204" pitchFamily="34" charset="-122"/>
                <a:ea typeface="微软雅黑" panose="020B0503020204020204" pitchFamily="34" charset="-122"/>
              </a:rPr>
              <a:t>Fanout</a:t>
            </a:r>
            <a:endParaRPr lang="en-US" altLang="zh-CN" sz="2000" dirty="0" smtClean="0">
              <a:solidFill>
                <a:srgbClr val="0000FF"/>
              </a:solidFill>
              <a:latin typeface="微软雅黑" panose="020B0503020204020204" pitchFamily="34" charset="-122"/>
              <a:ea typeface="微软雅黑" panose="020B0503020204020204" pitchFamily="34" charset="-122"/>
            </a:endParaRPr>
          </a:p>
          <a:p>
            <a:pPr marL="285750" indent="-285750">
              <a:lnSpc>
                <a:spcPct val="114000"/>
              </a:lnSpc>
              <a:buFont typeface="Arial" panose="020B0604020202020204" pitchFamily="34" charset="0"/>
              <a:buChar char="•"/>
            </a:pPr>
            <a:r>
              <a:rPr lang="en-US" altLang="zh-CN" sz="2000" dirty="0">
                <a:solidFill>
                  <a:srgbClr val="0000FF"/>
                </a:solidFill>
                <a:latin typeface="微软雅黑" panose="020B0503020204020204" pitchFamily="34" charset="-122"/>
                <a:ea typeface="微软雅黑" panose="020B0503020204020204" pitchFamily="34" charset="-122"/>
              </a:rPr>
              <a:t>Headers</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39612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5</a:t>
            </a:r>
            <a:r>
              <a:rPr lang="en-US" altLang="zh-CN" dirty="0"/>
              <a:t>.</a:t>
            </a:r>
            <a:r>
              <a:rPr lang="en-US" altLang="zh-CN" dirty="0" smtClean="0"/>
              <a:t> </a:t>
            </a:r>
            <a:r>
              <a:rPr lang="zh-CN" altLang="en-US" dirty="0" smtClean="0"/>
              <a:t>事件驱动架构的优缺点</a:t>
            </a:r>
            <a:r>
              <a:rPr lang="en-US" altLang="zh-CN" dirty="0"/>
              <a:t/>
            </a:r>
            <a:br>
              <a:rPr lang="en-US" altLang="zh-CN" dirty="0"/>
            </a:br>
            <a:r>
              <a:rPr lang="en-US" altLang="zh-CN" sz="3600" dirty="0"/>
              <a:t>The advantages and disadvantages of </a:t>
            </a:r>
            <a:r>
              <a:rPr lang="en-US" altLang="zh-CN" sz="3600" dirty="0" smtClean="0"/>
              <a:t>EDA</a:t>
            </a:r>
            <a:endParaRPr lang="zh-CN" altLang="en-US" sz="2000" dirty="0"/>
          </a:p>
        </p:txBody>
      </p:sp>
      <p:sp>
        <p:nvSpPr>
          <p:cNvPr id="6" name="副标题 5"/>
          <p:cNvSpPr>
            <a:spLocks noGrp="1"/>
          </p:cNvSpPr>
          <p:nvPr>
            <p:ph type="subTitle"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45</a:t>
            </a:fld>
            <a:endParaRPr lang="en-US" altLang="zh-CN"/>
          </a:p>
        </p:txBody>
      </p:sp>
    </p:spTree>
    <p:extLst>
      <p:ext uri="{BB962C8B-B14F-4D97-AF65-F5344CB8AC3E}">
        <p14:creationId xmlns:p14="http://schemas.microsoft.com/office/powerpoint/2010/main" val="5552029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事件驱动</a:t>
            </a:r>
            <a:r>
              <a:rPr lang="zh-CN" altLang="en-US" dirty="0"/>
              <a:t>架构</a:t>
            </a:r>
            <a:r>
              <a:rPr lang="zh-CN" altLang="en-US" dirty="0" smtClean="0"/>
              <a:t>的优点</a:t>
            </a:r>
            <a:endParaRPr lang="zh-CN" altLang="en-US" dirty="0"/>
          </a:p>
        </p:txBody>
      </p:sp>
      <p:sp>
        <p:nvSpPr>
          <p:cNvPr id="3" name="内容占位符 2"/>
          <p:cNvSpPr>
            <a:spLocks noGrp="1"/>
          </p:cNvSpPr>
          <p:nvPr>
            <p:ph idx="1"/>
          </p:nvPr>
        </p:nvSpPr>
        <p:spPr/>
        <p:txBody>
          <a:bodyPr/>
          <a:lstStyle/>
          <a:p>
            <a:r>
              <a:rPr lang="zh-CN" altLang="en-US" dirty="0">
                <a:solidFill>
                  <a:srgbClr val="0000FF"/>
                </a:solidFill>
              </a:rPr>
              <a:t>松耦合：</a:t>
            </a:r>
            <a:r>
              <a:rPr lang="zh-CN" altLang="en-US" dirty="0"/>
              <a:t>组件之间通过事件进行通信，彼此解耦，降低了依赖性。</a:t>
            </a:r>
          </a:p>
          <a:p>
            <a:r>
              <a:rPr lang="zh-CN" altLang="en-US" dirty="0" smtClean="0">
                <a:solidFill>
                  <a:srgbClr val="0000FF"/>
                </a:solidFill>
              </a:rPr>
              <a:t>高可</a:t>
            </a:r>
            <a:r>
              <a:rPr lang="zh-CN" altLang="en-US" dirty="0">
                <a:solidFill>
                  <a:srgbClr val="0000FF"/>
                </a:solidFill>
              </a:rPr>
              <a:t>扩展性</a:t>
            </a:r>
            <a:r>
              <a:rPr lang="zh-CN" altLang="en-US" dirty="0" smtClean="0">
                <a:solidFill>
                  <a:srgbClr val="0000FF"/>
                </a:solidFill>
              </a:rPr>
              <a:t>：</a:t>
            </a:r>
            <a:r>
              <a:rPr lang="zh-CN" altLang="en-US" dirty="0" smtClean="0"/>
              <a:t>支持水平扩展，可以根据负载调整系统的容量。新</a:t>
            </a:r>
            <a:r>
              <a:rPr lang="zh-CN" altLang="en-US" dirty="0"/>
              <a:t>的组件可以通过订阅事件来扩展系统功能，不需要修改现有组件</a:t>
            </a:r>
            <a:r>
              <a:rPr lang="zh-CN" altLang="en-US" dirty="0" smtClean="0"/>
              <a:t>。</a:t>
            </a:r>
          </a:p>
          <a:p>
            <a:r>
              <a:rPr lang="zh-CN" altLang="en-US" dirty="0" smtClean="0">
                <a:solidFill>
                  <a:srgbClr val="0000FF"/>
                </a:solidFill>
              </a:rPr>
              <a:t>异步</a:t>
            </a:r>
            <a:r>
              <a:rPr lang="zh-CN" altLang="en-US" dirty="0">
                <a:solidFill>
                  <a:srgbClr val="0000FF"/>
                </a:solidFill>
              </a:rPr>
              <a:t>处理：</a:t>
            </a:r>
            <a:r>
              <a:rPr lang="zh-CN" altLang="en-US" dirty="0"/>
              <a:t>事件的发布和处理是异步进行的，可以提高系统的响应性能。</a:t>
            </a:r>
          </a:p>
          <a:p>
            <a:r>
              <a:rPr lang="zh-CN" altLang="en-US" dirty="0" smtClean="0">
                <a:solidFill>
                  <a:srgbClr val="0000FF"/>
                </a:solidFill>
              </a:rPr>
              <a:t>权责分离，可维护性好，灵活性高</a:t>
            </a:r>
            <a:r>
              <a:rPr lang="zh-CN" altLang="en-US" dirty="0" smtClean="0"/>
              <a:t>：</a:t>
            </a:r>
            <a:r>
              <a:rPr lang="zh-CN" altLang="en-US" dirty="0"/>
              <a:t>各个组件之间相互独立，修改一个组件不会对其他组件产生影响</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46</a:t>
            </a:fld>
            <a:endParaRPr lang="en-US" altLang="zh-CN"/>
          </a:p>
        </p:txBody>
      </p:sp>
    </p:spTree>
    <p:extLst>
      <p:ext uri="{BB962C8B-B14F-4D97-AF65-F5344CB8AC3E}">
        <p14:creationId xmlns:p14="http://schemas.microsoft.com/office/powerpoint/2010/main" val="29477667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事件驱动</a:t>
            </a:r>
            <a:r>
              <a:rPr lang="zh-CN" altLang="en-US" dirty="0"/>
              <a:t>架构</a:t>
            </a:r>
            <a:r>
              <a:rPr lang="zh-CN" altLang="en-US" dirty="0" smtClean="0"/>
              <a:t>的缺点</a:t>
            </a:r>
            <a:endParaRPr lang="zh-CN" altLang="en-US" dirty="0"/>
          </a:p>
        </p:txBody>
      </p:sp>
      <p:sp>
        <p:nvSpPr>
          <p:cNvPr id="3" name="内容占位符 2"/>
          <p:cNvSpPr>
            <a:spLocks noGrp="1"/>
          </p:cNvSpPr>
          <p:nvPr>
            <p:ph idx="1"/>
          </p:nvPr>
        </p:nvSpPr>
        <p:spPr/>
        <p:txBody>
          <a:bodyPr/>
          <a:lstStyle/>
          <a:p>
            <a:r>
              <a:rPr lang="zh-CN" altLang="en-US" dirty="0" smtClean="0">
                <a:solidFill>
                  <a:srgbClr val="0000FF"/>
                </a:solidFill>
              </a:rPr>
              <a:t>异步处理复杂性高。</a:t>
            </a:r>
            <a:r>
              <a:rPr lang="zh-CN" altLang="en-US" dirty="0" smtClean="0"/>
              <a:t>组件之间的</a:t>
            </a:r>
            <a:r>
              <a:rPr lang="zh-CN" altLang="en-US" dirty="0" smtClean="0">
                <a:solidFill>
                  <a:srgbClr val="0000FF"/>
                </a:solidFill>
              </a:rPr>
              <a:t>时序</a:t>
            </a:r>
            <a:r>
              <a:rPr lang="zh-CN" altLang="en-US" dirty="0" smtClean="0"/>
              <a:t>关系变得复杂，处理异步事件的代码编写和测试难度提高。</a:t>
            </a:r>
            <a:endParaRPr lang="en-US" altLang="zh-CN" dirty="0" smtClean="0"/>
          </a:p>
          <a:p>
            <a:r>
              <a:rPr lang="zh-CN" altLang="en-US" dirty="0" smtClean="0">
                <a:solidFill>
                  <a:srgbClr val="0000FF"/>
                </a:solidFill>
              </a:rPr>
              <a:t>事件顺序性：</a:t>
            </a:r>
            <a:r>
              <a:rPr lang="zh-CN" altLang="en-US" dirty="0" smtClean="0"/>
              <a:t>如果事件之间有依赖性，需要引入额外机制确保事件的顺序性，增加了复杂性和开发难度。</a:t>
            </a:r>
            <a:endParaRPr lang="en-US" altLang="zh-CN" dirty="0" smtClean="0"/>
          </a:p>
          <a:p>
            <a:r>
              <a:rPr lang="zh-CN" altLang="en-US" dirty="0" smtClean="0">
                <a:solidFill>
                  <a:srgbClr val="0000FF"/>
                </a:solidFill>
              </a:rPr>
              <a:t>调试和追踪困难。</a:t>
            </a:r>
            <a:r>
              <a:rPr lang="zh-CN" altLang="en-US" dirty="0" smtClean="0"/>
              <a:t>需要跟踪事件的流向，查找错误源头，排除故障需要更复杂的技术和工具；</a:t>
            </a:r>
            <a:endParaRPr lang="en-US" altLang="zh-CN" dirty="0" smtClean="0"/>
          </a:p>
          <a:p>
            <a:r>
              <a:rPr lang="zh-CN" altLang="en-US" dirty="0">
                <a:solidFill>
                  <a:srgbClr val="0000FF"/>
                </a:solidFill>
              </a:rPr>
              <a:t>运</a:t>
            </a:r>
            <a:r>
              <a:rPr lang="zh-CN" altLang="en-US" dirty="0" smtClean="0">
                <a:solidFill>
                  <a:srgbClr val="0000FF"/>
                </a:solidFill>
              </a:rPr>
              <a:t>维复杂。</a:t>
            </a:r>
            <a:r>
              <a:rPr lang="zh-CN" altLang="en-US" dirty="0" smtClean="0"/>
              <a:t>由于系统由多个独立组件构成，每个组件都可能涉及事件的发布和处理，系统的运维和监控可能需要针对每个组件进行管理；</a:t>
            </a:r>
            <a:endParaRPr lang="zh-CN" altLang="en-US"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47</a:t>
            </a:fld>
            <a:endParaRPr lang="en-US" altLang="zh-CN"/>
          </a:p>
        </p:txBody>
      </p:sp>
    </p:spTree>
    <p:extLst>
      <p:ext uri="{BB962C8B-B14F-4D97-AF65-F5344CB8AC3E}">
        <p14:creationId xmlns:p14="http://schemas.microsoft.com/office/powerpoint/2010/main" val="3320901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Thanks</a:t>
            </a:r>
            <a:endParaRPr lang="zh-CN" altLang="en-US"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48</a:t>
            </a:fld>
            <a:endParaRPr lang="en-US" altLang="zh-CN"/>
          </a:p>
        </p:txBody>
      </p:sp>
    </p:spTree>
    <p:extLst>
      <p:ext uri="{BB962C8B-B14F-4D97-AF65-F5344CB8AC3E}">
        <p14:creationId xmlns:p14="http://schemas.microsoft.com/office/powerpoint/2010/main" val="3318231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隐式调用 </a:t>
            </a:r>
            <a:r>
              <a:rPr lang="en-US" altLang="zh-CN" dirty="0"/>
              <a:t>implicit invocation</a:t>
            </a:r>
            <a:endParaRPr lang="zh-CN" altLang="en-US" dirty="0"/>
          </a:p>
        </p:txBody>
      </p:sp>
      <p:sp>
        <p:nvSpPr>
          <p:cNvPr id="3" name="内容占位符 2"/>
          <p:cNvSpPr>
            <a:spLocks noGrp="1"/>
          </p:cNvSpPr>
          <p:nvPr>
            <p:ph idx="1"/>
          </p:nvPr>
        </p:nvSpPr>
        <p:spPr/>
        <p:txBody>
          <a:bodyPr/>
          <a:lstStyle/>
          <a:p>
            <a:r>
              <a:rPr lang="zh-CN" altLang="en-US" dirty="0" smtClean="0"/>
              <a:t>组件</a:t>
            </a:r>
            <a:r>
              <a:rPr lang="zh-CN" altLang="en-US" dirty="0" smtClean="0">
                <a:solidFill>
                  <a:srgbClr val="0000FF"/>
                </a:solidFill>
              </a:rPr>
              <a:t>不直接</a:t>
            </a:r>
            <a:r>
              <a:rPr lang="zh-CN" altLang="en-US" dirty="0" smtClean="0"/>
              <a:t>调用一个过程，而是</a:t>
            </a:r>
            <a:r>
              <a:rPr lang="zh-CN" altLang="en-US" dirty="0" smtClean="0">
                <a:solidFill>
                  <a:srgbClr val="0000FF"/>
                </a:solidFill>
              </a:rPr>
              <a:t>触发或广播</a:t>
            </a:r>
            <a:r>
              <a:rPr lang="zh-CN" altLang="en-US" dirty="0" smtClean="0"/>
              <a:t>一个或者多个</a:t>
            </a:r>
            <a:r>
              <a:rPr lang="zh-CN" altLang="en-US" dirty="0" smtClean="0">
                <a:solidFill>
                  <a:srgbClr val="0000FF"/>
                </a:solidFill>
              </a:rPr>
              <a:t>事件</a:t>
            </a:r>
            <a:r>
              <a:rPr lang="zh-CN" altLang="en-US" dirty="0" smtClean="0"/>
              <a:t>，</a:t>
            </a:r>
            <a:endParaRPr lang="en-US" altLang="zh-CN" dirty="0" smtClean="0"/>
          </a:p>
          <a:p>
            <a:r>
              <a:rPr lang="zh-CN" altLang="en-US" dirty="0" smtClean="0"/>
              <a:t>系统中的其它组件的过程在一个或多个事件中注册，当一个事件被触发，系统自动</a:t>
            </a:r>
            <a:r>
              <a:rPr lang="zh-CN" altLang="en-US" dirty="0" smtClean="0">
                <a:solidFill>
                  <a:srgbClr val="0000FF"/>
                </a:solidFill>
              </a:rPr>
              <a:t>调用在这个事件中注册的所有过程</a:t>
            </a:r>
            <a:r>
              <a:rPr lang="zh-CN" altLang="en-US" dirty="0" smtClean="0"/>
              <a:t>。</a:t>
            </a:r>
            <a:endParaRPr lang="en-US" altLang="zh-CN" dirty="0" smtClean="0"/>
          </a:p>
          <a:p>
            <a:r>
              <a:rPr lang="zh-CN" altLang="en-US" dirty="0" smtClean="0"/>
              <a:t>这种调用称为</a:t>
            </a:r>
            <a:r>
              <a:rPr lang="zh-CN" altLang="en-US" dirty="0" smtClean="0">
                <a:solidFill>
                  <a:srgbClr val="0000FF"/>
                </a:solidFill>
              </a:rPr>
              <a:t>隐式调用</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5</a:t>
            </a:fld>
            <a:endParaRPr lang="en-US" altLang="zh-CN"/>
          </a:p>
        </p:txBody>
      </p:sp>
    </p:spTree>
    <p:extLst>
      <p:ext uri="{BB962C8B-B14F-4D97-AF65-F5344CB8AC3E}">
        <p14:creationId xmlns:p14="http://schemas.microsoft.com/office/powerpoint/2010/main" val="86243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事件驱动架构的概念</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smtClean="0"/>
              <a:t>事件驱动架构（</a:t>
            </a:r>
            <a:r>
              <a:rPr lang="en-US" altLang="zh-CN" dirty="0"/>
              <a:t>Event-Driven Architecture</a:t>
            </a:r>
            <a:r>
              <a:rPr lang="zh-CN" altLang="en-US" dirty="0"/>
              <a:t>，</a:t>
            </a:r>
            <a:r>
              <a:rPr lang="en-US" altLang="zh-CN" dirty="0"/>
              <a:t>EDA</a:t>
            </a:r>
            <a:r>
              <a:rPr lang="zh-CN" altLang="en-US" dirty="0" smtClean="0"/>
              <a:t>）是</a:t>
            </a:r>
            <a:r>
              <a:rPr lang="zh-CN" altLang="en-US" dirty="0"/>
              <a:t>一</a:t>
            </a:r>
            <a:r>
              <a:rPr lang="zh-CN" altLang="en-US" dirty="0" smtClean="0"/>
              <a:t>种将系统设计为</a:t>
            </a:r>
            <a:r>
              <a:rPr lang="zh-CN" altLang="en-US" dirty="0" smtClean="0">
                <a:solidFill>
                  <a:srgbClr val="0000FF"/>
                </a:solidFill>
              </a:rPr>
              <a:t>通过事件进行通信和协调</a:t>
            </a:r>
            <a:r>
              <a:rPr lang="zh-CN" altLang="en-US" dirty="0" smtClean="0"/>
              <a:t>的软件结构；</a:t>
            </a:r>
          </a:p>
          <a:p>
            <a:r>
              <a:rPr lang="zh-CN" altLang="en-US" dirty="0" smtClean="0"/>
              <a:t>事件驱动架构</a:t>
            </a:r>
            <a:r>
              <a:rPr lang="zh-CN" altLang="en-US" dirty="0"/>
              <a:t>采用</a:t>
            </a:r>
            <a:r>
              <a:rPr lang="zh-CN" altLang="en-US" dirty="0" smtClean="0">
                <a:solidFill>
                  <a:srgbClr val="0000FF"/>
                </a:solidFill>
              </a:rPr>
              <a:t>隐</a:t>
            </a:r>
            <a:r>
              <a:rPr lang="zh-CN" altLang="en-US" dirty="0">
                <a:solidFill>
                  <a:srgbClr val="0000FF"/>
                </a:solidFill>
              </a:rPr>
              <a:t>式</a:t>
            </a:r>
            <a:r>
              <a:rPr lang="zh-CN" altLang="en-US" dirty="0" smtClean="0">
                <a:solidFill>
                  <a:srgbClr val="0000FF"/>
                </a:solidFill>
              </a:rPr>
              <a:t>调用；</a:t>
            </a:r>
            <a:endParaRPr lang="en-US" altLang="zh-CN" dirty="0" smtClean="0">
              <a:solidFill>
                <a:srgbClr val="0000FF"/>
              </a:solidFill>
            </a:endParaRPr>
          </a:p>
          <a:p>
            <a:r>
              <a:rPr lang="zh-CN" altLang="en-US" dirty="0" smtClean="0"/>
              <a:t>在</a:t>
            </a:r>
            <a:r>
              <a:rPr lang="zh-CN" altLang="en-US" dirty="0"/>
              <a:t>这种架构中，</a:t>
            </a:r>
            <a:r>
              <a:rPr lang="zh-CN" altLang="en-US" dirty="0">
                <a:solidFill>
                  <a:srgbClr val="0000FF"/>
                </a:solidFill>
              </a:rPr>
              <a:t>系统的各个组件通过发布和订阅事件</a:t>
            </a:r>
            <a:r>
              <a:rPr lang="zh-CN" altLang="en-US" dirty="0"/>
              <a:t>的方式进行交互，以实现松耦合、可扩展和可维护的系统设计。</a:t>
            </a:r>
            <a:endParaRPr lang="en-US" altLang="zh-CN" dirty="0"/>
          </a:p>
          <a:p>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6</a:t>
            </a:fld>
            <a:endParaRPr lang="en-US" altLang="zh-CN"/>
          </a:p>
        </p:txBody>
      </p:sp>
    </p:spTree>
    <p:extLst>
      <p:ext uri="{BB962C8B-B14F-4D97-AF65-F5344CB8AC3E}">
        <p14:creationId xmlns:p14="http://schemas.microsoft.com/office/powerpoint/2010/main" val="2731818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a:t>事件驱动架构的概念</a:t>
            </a:r>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7</a:t>
            </a:fld>
            <a:endParaRPr lang="en-US" altLang="zh-CN"/>
          </a:p>
        </p:txBody>
      </p:sp>
      <p:sp>
        <p:nvSpPr>
          <p:cNvPr id="5" name="Oval 5"/>
          <p:cNvSpPr>
            <a:spLocks noChangeArrowheads="1"/>
          </p:cNvSpPr>
          <p:nvPr/>
        </p:nvSpPr>
        <p:spPr bwMode="auto">
          <a:xfrm>
            <a:off x="1370013" y="2898776"/>
            <a:ext cx="792162" cy="504825"/>
          </a:xfrm>
          <a:prstGeom prst="ellipse">
            <a:avLst/>
          </a:prstGeom>
          <a:solidFill>
            <a:schemeClr val="accent1"/>
          </a:solidFill>
          <a:ln w="12700">
            <a:solidFill>
              <a:schemeClr val="tx1"/>
            </a:solidFill>
            <a:round/>
            <a:headEnd type="none" w="sm" len="sm"/>
            <a:tailEnd type="none" w="sm" len="sm"/>
          </a:ln>
        </p:spPr>
        <p:txBody>
          <a:bodyPr wrap="none"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6" name="Oval 6"/>
          <p:cNvSpPr>
            <a:spLocks noChangeArrowheads="1"/>
          </p:cNvSpPr>
          <p:nvPr/>
        </p:nvSpPr>
        <p:spPr bwMode="auto">
          <a:xfrm>
            <a:off x="7778752" y="4914901"/>
            <a:ext cx="720723" cy="504825"/>
          </a:xfrm>
          <a:prstGeom prst="ellipse">
            <a:avLst/>
          </a:prstGeom>
          <a:solidFill>
            <a:srgbClr val="00B050">
              <a:alpha val="45000"/>
            </a:srgbClr>
          </a:solidFill>
          <a:ln w="12700">
            <a:solidFill>
              <a:schemeClr val="tx1"/>
            </a:solidFill>
            <a:round/>
            <a:headEnd type="none" w="sm" len="sm"/>
            <a:tailEnd type="none" w="sm" len="sm"/>
          </a:ln>
        </p:spPr>
        <p:txBody>
          <a:bodyPr wrap="none" anchor="ctr"/>
          <a:lstStyle/>
          <a:p>
            <a:pPr algn="ctr"/>
            <a:r>
              <a:rPr lang="en-US" altLang="zh-CN" sz="2000" b="1" dirty="0" smtClean="0">
                <a:latin typeface="微软雅黑" panose="020B0503020204020204" pitchFamily="34" charset="-122"/>
                <a:ea typeface="微软雅黑" panose="020B0503020204020204" pitchFamily="34" charset="-122"/>
              </a:rPr>
              <a:t>B2</a:t>
            </a:r>
            <a:endParaRPr lang="zh-CN" altLang="en-US" sz="2000" b="1" dirty="0">
              <a:latin typeface="微软雅黑" panose="020B0503020204020204" pitchFamily="34" charset="-122"/>
              <a:ea typeface="微软雅黑" panose="020B0503020204020204" pitchFamily="34" charset="-122"/>
            </a:endParaRPr>
          </a:p>
        </p:txBody>
      </p:sp>
      <p:sp>
        <p:nvSpPr>
          <p:cNvPr id="7" name="Freeform 12"/>
          <p:cNvSpPr>
            <a:spLocks noChangeArrowheads="1"/>
          </p:cNvSpPr>
          <p:nvPr/>
        </p:nvSpPr>
        <p:spPr bwMode="auto">
          <a:xfrm>
            <a:off x="3352297" y="2730500"/>
            <a:ext cx="2896103" cy="1824038"/>
          </a:xfrm>
          <a:custGeom>
            <a:avLst/>
            <a:gdLst>
              <a:gd name="T0" fmla="*/ 1 w 1712"/>
              <a:gd name="T1" fmla="*/ 393 h 1149"/>
              <a:gd name="T2" fmla="*/ 28 w 1712"/>
              <a:gd name="T3" fmla="*/ 402 h 1149"/>
              <a:gd name="T4" fmla="*/ 119 w 1712"/>
              <a:gd name="T5" fmla="*/ 320 h 1149"/>
              <a:gd name="T6" fmla="*/ 129 w 1712"/>
              <a:gd name="T7" fmla="*/ 293 h 1149"/>
              <a:gd name="T8" fmla="*/ 138 w 1712"/>
              <a:gd name="T9" fmla="*/ 201 h 1149"/>
              <a:gd name="T10" fmla="*/ 211 w 1712"/>
              <a:gd name="T11" fmla="*/ 137 h 1149"/>
              <a:gd name="T12" fmla="*/ 257 w 1712"/>
              <a:gd name="T13" fmla="*/ 101 h 1149"/>
              <a:gd name="T14" fmla="*/ 275 w 1712"/>
              <a:gd name="T15" fmla="*/ 82 h 1149"/>
              <a:gd name="T16" fmla="*/ 357 w 1712"/>
              <a:gd name="T17" fmla="*/ 46 h 1149"/>
              <a:gd name="T18" fmla="*/ 385 w 1712"/>
              <a:gd name="T19" fmla="*/ 37 h 1149"/>
              <a:gd name="T20" fmla="*/ 412 w 1712"/>
              <a:gd name="T21" fmla="*/ 28 h 1149"/>
              <a:gd name="T22" fmla="*/ 833 w 1712"/>
              <a:gd name="T23" fmla="*/ 37 h 1149"/>
              <a:gd name="T24" fmla="*/ 915 w 1712"/>
              <a:gd name="T25" fmla="*/ 0 h 1149"/>
              <a:gd name="T26" fmla="*/ 1143 w 1712"/>
              <a:gd name="T27" fmla="*/ 28 h 1149"/>
              <a:gd name="T28" fmla="*/ 1217 w 1712"/>
              <a:gd name="T29" fmla="*/ 64 h 1149"/>
              <a:gd name="T30" fmla="*/ 1244 w 1712"/>
              <a:gd name="T31" fmla="*/ 73 h 1149"/>
              <a:gd name="T32" fmla="*/ 1381 w 1712"/>
              <a:gd name="T33" fmla="*/ 156 h 1149"/>
              <a:gd name="T34" fmla="*/ 1445 w 1712"/>
              <a:gd name="T35" fmla="*/ 201 h 1149"/>
              <a:gd name="T36" fmla="*/ 1537 w 1712"/>
              <a:gd name="T37" fmla="*/ 320 h 1149"/>
              <a:gd name="T38" fmla="*/ 1701 w 1712"/>
              <a:gd name="T39" fmla="*/ 512 h 1149"/>
              <a:gd name="T40" fmla="*/ 1710 w 1712"/>
              <a:gd name="T41" fmla="*/ 540 h 1149"/>
              <a:gd name="T42" fmla="*/ 1701 w 1712"/>
              <a:gd name="T43" fmla="*/ 713 h 1149"/>
              <a:gd name="T44" fmla="*/ 1601 w 1712"/>
              <a:gd name="T45" fmla="*/ 832 h 1149"/>
              <a:gd name="T46" fmla="*/ 1564 w 1712"/>
              <a:gd name="T47" fmla="*/ 942 h 1149"/>
              <a:gd name="T48" fmla="*/ 1518 w 1712"/>
              <a:gd name="T49" fmla="*/ 997 h 1149"/>
              <a:gd name="T50" fmla="*/ 1089 w 1712"/>
              <a:gd name="T51" fmla="*/ 997 h 1149"/>
              <a:gd name="T52" fmla="*/ 1015 w 1712"/>
              <a:gd name="T53" fmla="*/ 1033 h 1149"/>
              <a:gd name="T54" fmla="*/ 915 w 1712"/>
              <a:gd name="T55" fmla="*/ 1125 h 1149"/>
              <a:gd name="T56" fmla="*/ 851 w 1712"/>
              <a:gd name="T57" fmla="*/ 1143 h 1149"/>
              <a:gd name="T58" fmla="*/ 695 w 1712"/>
              <a:gd name="T59" fmla="*/ 1097 h 1149"/>
              <a:gd name="T60" fmla="*/ 595 w 1712"/>
              <a:gd name="T61" fmla="*/ 951 h 1149"/>
              <a:gd name="T62" fmla="*/ 531 w 1712"/>
              <a:gd name="T63" fmla="*/ 933 h 1149"/>
              <a:gd name="T64" fmla="*/ 220 w 1712"/>
              <a:gd name="T65" fmla="*/ 924 h 1149"/>
              <a:gd name="T66" fmla="*/ 165 w 1712"/>
              <a:gd name="T67" fmla="*/ 750 h 1149"/>
              <a:gd name="T68" fmla="*/ 37 w 1712"/>
              <a:gd name="T69" fmla="*/ 658 h 1149"/>
              <a:gd name="T70" fmla="*/ 65 w 1712"/>
              <a:gd name="T71" fmla="*/ 585 h 1149"/>
              <a:gd name="T72" fmla="*/ 83 w 1712"/>
              <a:gd name="T73" fmla="*/ 530 h 1149"/>
              <a:gd name="T74" fmla="*/ 55 w 1712"/>
              <a:gd name="T75" fmla="*/ 476 h 1149"/>
              <a:gd name="T76" fmla="*/ 10 w 1712"/>
              <a:gd name="T77" fmla="*/ 430 h 1149"/>
              <a:gd name="T78" fmla="*/ 1 w 1712"/>
              <a:gd name="T79" fmla="*/ 393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12" h="1149">
                <a:moveTo>
                  <a:pt x="1" y="393"/>
                </a:moveTo>
                <a:cubicBezTo>
                  <a:pt x="10" y="396"/>
                  <a:pt x="19" y="406"/>
                  <a:pt x="28" y="402"/>
                </a:cubicBezTo>
                <a:cubicBezTo>
                  <a:pt x="55" y="389"/>
                  <a:pt x="91" y="338"/>
                  <a:pt x="119" y="320"/>
                </a:cubicBezTo>
                <a:cubicBezTo>
                  <a:pt x="122" y="311"/>
                  <a:pt x="127" y="302"/>
                  <a:pt x="129" y="293"/>
                </a:cubicBezTo>
                <a:cubicBezTo>
                  <a:pt x="134" y="263"/>
                  <a:pt x="131" y="231"/>
                  <a:pt x="138" y="201"/>
                </a:cubicBezTo>
                <a:cubicBezTo>
                  <a:pt x="145" y="169"/>
                  <a:pt x="211" y="137"/>
                  <a:pt x="211" y="137"/>
                </a:cubicBezTo>
                <a:cubicBezTo>
                  <a:pt x="248" y="81"/>
                  <a:pt x="206" y="132"/>
                  <a:pt x="257" y="101"/>
                </a:cubicBezTo>
                <a:cubicBezTo>
                  <a:pt x="264" y="96"/>
                  <a:pt x="268" y="88"/>
                  <a:pt x="275" y="82"/>
                </a:cubicBezTo>
                <a:cubicBezTo>
                  <a:pt x="304" y="58"/>
                  <a:pt x="316" y="59"/>
                  <a:pt x="357" y="46"/>
                </a:cubicBezTo>
                <a:cubicBezTo>
                  <a:pt x="366" y="43"/>
                  <a:pt x="376" y="40"/>
                  <a:pt x="385" y="37"/>
                </a:cubicBezTo>
                <a:cubicBezTo>
                  <a:pt x="394" y="34"/>
                  <a:pt x="412" y="28"/>
                  <a:pt x="412" y="28"/>
                </a:cubicBezTo>
                <a:cubicBezTo>
                  <a:pt x="585" y="37"/>
                  <a:pt x="653" y="45"/>
                  <a:pt x="833" y="37"/>
                </a:cubicBezTo>
                <a:cubicBezTo>
                  <a:pt x="872" y="24"/>
                  <a:pt x="872" y="10"/>
                  <a:pt x="915" y="0"/>
                </a:cubicBezTo>
                <a:cubicBezTo>
                  <a:pt x="996" y="5"/>
                  <a:pt x="1066" y="7"/>
                  <a:pt x="1143" y="28"/>
                </a:cubicBezTo>
                <a:cubicBezTo>
                  <a:pt x="1176" y="59"/>
                  <a:pt x="1154" y="43"/>
                  <a:pt x="1217" y="64"/>
                </a:cubicBezTo>
                <a:cubicBezTo>
                  <a:pt x="1226" y="67"/>
                  <a:pt x="1244" y="73"/>
                  <a:pt x="1244" y="73"/>
                </a:cubicBezTo>
                <a:cubicBezTo>
                  <a:pt x="1280" y="111"/>
                  <a:pt x="1338" y="125"/>
                  <a:pt x="1381" y="156"/>
                </a:cubicBezTo>
                <a:cubicBezTo>
                  <a:pt x="1461" y="213"/>
                  <a:pt x="1354" y="155"/>
                  <a:pt x="1445" y="201"/>
                </a:cubicBezTo>
                <a:cubicBezTo>
                  <a:pt x="1480" y="238"/>
                  <a:pt x="1504" y="282"/>
                  <a:pt x="1537" y="320"/>
                </a:cubicBezTo>
                <a:cubicBezTo>
                  <a:pt x="1593" y="383"/>
                  <a:pt x="1654" y="442"/>
                  <a:pt x="1701" y="512"/>
                </a:cubicBezTo>
                <a:cubicBezTo>
                  <a:pt x="1704" y="521"/>
                  <a:pt x="1710" y="530"/>
                  <a:pt x="1710" y="540"/>
                </a:cubicBezTo>
                <a:cubicBezTo>
                  <a:pt x="1710" y="598"/>
                  <a:pt x="1712" y="656"/>
                  <a:pt x="1701" y="713"/>
                </a:cubicBezTo>
                <a:cubicBezTo>
                  <a:pt x="1689" y="772"/>
                  <a:pt x="1624" y="781"/>
                  <a:pt x="1601" y="832"/>
                </a:cubicBezTo>
                <a:cubicBezTo>
                  <a:pt x="1586" y="866"/>
                  <a:pt x="1576" y="906"/>
                  <a:pt x="1564" y="942"/>
                </a:cubicBezTo>
                <a:cubicBezTo>
                  <a:pt x="1557" y="965"/>
                  <a:pt x="1531" y="977"/>
                  <a:pt x="1518" y="997"/>
                </a:cubicBezTo>
                <a:cubicBezTo>
                  <a:pt x="1407" y="993"/>
                  <a:pt x="1204" y="978"/>
                  <a:pt x="1089" y="997"/>
                </a:cubicBezTo>
                <a:cubicBezTo>
                  <a:pt x="1062" y="1001"/>
                  <a:pt x="1015" y="1033"/>
                  <a:pt x="1015" y="1033"/>
                </a:cubicBezTo>
                <a:cubicBezTo>
                  <a:pt x="990" y="1058"/>
                  <a:pt x="950" y="1107"/>
                  <a:pt x="915" y="1125"/>
                </a:cubicBezTo>
                <a:cubicBezTo>
                  <a:pt x="895" y="1135"/>
                  <a:pt x="872" y="1136"/>
                  <a:pt x="851" y="1143"/>
                </a:cubicBezTo>
                <a:cubicBezTo>
                  <a:pt x="760" y="1136"/>
                  <a:pt x="747" y="1149"/>
                  <a:pt x="695" y="1097"/>
                </a:cubicBezTo>
                <a:cubicBezTo>
                  <a:pt x="682" y="1059"/>
                  <a:pt x="629" y="978"/>
                  <a:pt x="595" y="951"/>
                </a:cubicBezTo>
                <a:cubicBezTo>
                  <a:pt x="590" y="947"/>
                  <a:pt x="532" y="933"/>
                  <a:pt x="531" y="933"/>
                </a:cubicBezTo>
                <a:cubicBezTo>
                  <a:pt x="427" y="928"/>
                  <a:pt x="324" y="927"/>
                  <a:pt x="220" y="924"/>
                </a:cubicBezTo>
                <a:cubicBezTo>
                  <a:pt x="195" y="846"/>
                  <a:pt x="249" y="791"/>
                  <a:pt x="165" y="750"/>
                </a:cubicBezTo>
                <a:cubicBezTo>
                  <a:pt x="132" y="698"/>
                  <a:pt x="79" y="703"/>
                  <a:pt x="37" y="658"/>
                </a:cubicBezTo>
                <a:cubicBezTo>
                  <a:pt x="59" y="550"/>
                  <a:pt x="30" y="664"/>
                  <a:pt x="65" y="585"/>
                </a:cubicBezTo>
                <a:cubicBezTo>
                  <a:pt x="73" y="567"/>
                  <a:pt x="83" y="530"/>
                  <a:pt x="83" y="530"/>
                </a:cubicBezTo>
                <a:cubicBezTo>
                  <a:pt x="71" y="483"/>
                  <a:pt x="83" y="504"/>
                  <a:pt x="55" y="476"/>
                </a:cubicBezTo>
                <a:cubicBezTo>
                  <a:pt x="40" y="461"/>
                  <a:pt x="10" y="430"/>
                  <a:pt x="10" y="430"/>
                </a:cubicBezTo>
                <a:cubicBezTo>
                  <a:pt x="0" y="399"/>
                  <a:pt x="1" y="412"/>
                  <a:pt x="1" y="393"/>
                </a:cubicBezTo>
                <a:close/>
              </a:path>
            </a:pathLst>
          </a:custGeom>
          <a:solidFill>
            <a:srgbClr val="FFCC99"/>
          </a:solidFill>
          <a:ln w="12700">
            <a:solidFill>
              <a:schemeClr val="tx1"/>
            </a:solidFill>
            <a:round/>
            <a:headEnd type="none" w="sm" len="sm"/>
            <a:tailEnd type="none" w="sm" len="sm"/>
          </a:ln>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11" name="Text Box 17"/>
          <p:cNvSpPr txBox="1">
            <a:spLocks noChangeArrowheads="1"/>
          </p:cNvSpPr>
          <p:nvPr/>
        </p:nvSpPr>
        <p:spPr bwMode="auto">
          <a:xfrm>
            <a:off x="3963194" y="2920177"/>
            <a:ext cx="2078037" cy="400110"/>
          </a:xfrm>
          <a:prstGeom prst="rect">
            <a:avLst/>
          </a:prstGeom>
          <a:noFill/>
          <a:ln>
            <a:noFill/>
          </a:ln>
          <a:effectLst/>
        </p:spPr>
        <p:txBody>
          <a:bodyPr wrap="square">
            <a:spAutoFit/>
          </a:bodyPr>
          <a:lstStyle/>
          <a:p>
            <a:pPr>
              <a:spcBef>
                <a:spcPct val="50000"/>
              </a:spcBef>
              <a:defRPr/>
            </a:pPr>
            <a:r>
              <a:rPr lang="en-US" altLang="zh-CN"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Event space</a:t>
            </a:r>
          </a:p>
        </p:txBody>
      </p:sp>
      <p:sp>
        <p:nvSpPr>
          <p:cNvPr id="12" name="Oval 18"/>
          <p:cNvSpPr>
            <a:spLocks noChangeArrowheads="1"/>
          </p:cNvSpPr>
          <p:nvPr/>
        </p:nvSpPr>
        <p:spPr bwMode="auto">
          <a:xfrm>
            <a:off x="7707313" y="2682876"/>
            <a:ext cx="792162" cy="504825"/>
          </a:xfrm>
          <a:prstGeom prst="ellipse">
            <a:avLst/>
          </a:prstGeom>
          <a:solidFill>
            <a:srgbClr val="00B050">
              <a:alpha val="58000"/>
            </a:srgbClr>
          </a:solidFill>
          <a:ln w="12700">
            <a:solidFill>
              <a:schemeClr val="tx1"/>
            </a:solidFill>
            <a:round/>
            <a:headEnd type="none" w="sm" len="sm"/>
            <a:tailEnd type="none" w="sm" len="sm"/>
          </a:ln>
        </p:spPr>
        <p:txBody>
          <a:bodyPr wrap="none" anchor="ctr"/>
          <a:lstStyle/>
          <a:p>
            <a:pPr algn="ctr"/>
            <a:r>
              <a:rPr lang="en-US" altLang="zh-CN" sz="2000" b="1" dirty="0" smtClean="0">
                <a:latin typeface="微软雅黑" panose="020B0503020204020204" pitchFamily="34" charset="-122"/>
                <a:ea typeface="微软雅黑" panose="020B0503020204020204" pitchFamily="34" charset="-122"/>
              </a:rPr>
              <a:t>B1</a:t>
            </a:r>
            <a:endParaRPr lang="zh-CN" altLang="en-US" sz="2000" b="1" dirty="0">
              <a:latin typeface="微软雅黑" panose="020B0503020204020204" pitchFamily="34" charset="-122"/>
              <a:ea typeface="微软雅黑" panose="020B0503020204020204" pitchFamily="34" charset="-122"/>
            </a:endParaRPr>
          </a:p>
        </p:txBody>
      </p:sp>
      <p:sp>
        <p:nvSpPr>
          <p:cNvPr id="15" name="Text Box 21"/>
          <p:cNvSpPr txBox="1">
            <a:spLocks noChangeArrowheads="1"/>
          </p:cNvSpPr>
          <p:nvPr/>
        </p:nvSpPr>
        <p:spPr bwMode="auto">
          <a:xfrm>
            <a:off x="2367087" y="4446588"/>
            <a:ext cx="1290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a:spcBef>
                <a:spcPct val="50000"/>
              </a:spcBef>
            </a:pPr>
            <a:r>
              <a:rPr lang="en-US" altLang="zh-CN" sz="1600" b="1" dirty="0">
                <a:solidFill>
                  <a:srgbClr val="0000FF"/>
                </a:solidFill>
                <a:latin typeface="微软雅黑" panose="020B0503020204020204" pitchFamily="34" charset="-122"/>
                <a:ea typeface="微软雅黑" panose="020B0503020204020204" pitchFamily="34" charset="-122"/>
              </a:rPr>
              <a:t>Broadcast events</a:t>
            </a:r>
          </a:p>
        </p:txBody>
      </p:sp>
      <p:grpSp>
        <p:nvGrpSpPr>
          <p:cNvPr id="16" name="Group 36"/>
          <p:cNvGrpSpPr>
            <a:grpSpLocks/>
          </p:cNvGrpSpPr>
          <p:nvPr/>
        </p:nvGrpSpPr>
        <p:grpSpPr bwMode="auto">
          <a:xfrm>
            <a:off x="5897563" y="2576514"/>
            <a:ext cx="1809750" cy="1120775"/>
            <a:chOff x="3107" y="1277"/>
            <a:chExt cx="1140" cy="706"/>
          </a:xfrm>
        </p:grpSpPr>
        <p:sp>
          <p:nvSpPr>
            <p:cNvPr id="17" name="Line 19"/>
            <p:cNvSpPr>
              <a:spLocks noChangeShapeType="1"/>
            </p:cNvSpPr>
            <p:nvPr/>
          </p:nvSpPr>
          <p:spPr bwMode="auto">
            <a:xfrm flipH="1">
              <a:off x="3107" y="1530"/>
              <a:ext cx="1140" cy="453"/>
            </a:xfrm>
            <a:prstGeom prst="line">
              <a:avLst/>
            </a:prstGeom>
            <a:noFill/>
            <a:ln w="25400">
              <a:solidFill>
                <a:srgbClr val="0000FF"/>
              </a:solidFill>
              <a:prstDash val="dash"/>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18" name="Text Box 22"/>
            <p:cNvSpPr txBox="1">
              <a:spLocks noChangeArrowheads="1"/>
            </p:cNvSpPr>
            <p:nvPr/>
          </p:nvSpPr>
          <p:spPr bwMode="auto">
            <a:xfrm>
              <a:off x="3198" y="1277"/>
              <a:ext cx="1037"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nSpc>
                  <a:spcPct val="85000"/>
                </a:lnSpc>
              </a:pPr>
              <a:r>
                <a:rPr lang="en-US" altLang="zh-CN" sz="1600" b="1" dirty="0">
                  <a:solidFill>
                    <a:srgbClr val="0000FF"/>
                  </a:solidFill>
                  <a:latin typeface="微软雅黑" panose="020B0503020204020204" pitchFamily="34" charset="-122"/>
                  <a:ea typeface="微软雅黑" panose="020B0503020204020204" pitchFamily="34" charset="-122"/>
                </a:rPr>
                <a:t>Register for </a:t>
              </a:r>
            </a:p>
            <a:p>
              <a:pPr>
                <a:lnSpc>
                  <a:spcPct val="85000"/>
                </a:lnSpc>
              </a:pPr>
              <a:r>
                <a:rPr lang="en-US" altLang="zh-CN" sz="1600" b="1" dirty="0">
                  <a:solidFill>
                    <a:srgbClr val="0000FF"/>
                  </a:solidFill>
                  <a:latin typeface="微软雅黑" panose="020B0503020204020204" pitchFamily="34" charset="-122"/>
                  <a:ea typeface="微软雅黑" panose="020B0503020204020204" pitchFamily="34" charset="-122"/>
                </a:rPr>
                <a:t>Honda</a:t>
              </a:r>
            </a:p>
          </p:txBody>
        </p:sp>
      </p:grpSp>
      <p:grpSp>
        <p:nvGrpSpPr>
          <p:cNvPr id="19" name="Group 35"/>
          <p:cNvGrpSpPr>
            <a:grpSpLocks/>
          </p:cNvGrpSpPr>
          <p:nvPr/>
        </p:nvGrpSpPr>
        <p:grpSpPr bwMode="auto">
          <a:xfrm>
            <a:off x="5187950" y="3978277"/>
            <a:ext cx="2590800" cy="1223963"/>
            <a:chOff x="2790" y="2160"/>
            <a:chExt cx="1632" cy="771"/>
          </a:xfrm>
        </p:grpSpPr>
        <p:sp>
          <p:nvSpPr>
            <p:cNvPr id="20" name="Line 20"/>
            <p:cNvSpPr>
              <a:spLocks noChangeShapeType="1"/>
            </p:cNvSpPr>
            <p:nvPr/>
          </p:nvSpPr>
          <p:spPr bwMode="auto">
            <a:xfrm flipH="1" flipV="1">
              <a:off x="3198" y="2160"/>
              <a:ext cx="1224" cy="771"/>
            </a:xfrm>
            <a:prstGeom prst="line">
              <a:avLst/>
            </a:prstGeom>
            <a:noFill/>
            <a:ln w="25400">
              <a:solidFill>
                <a:srgbClr val="0000FF"/>
              </a:solidFill>
              <a:prstDash val="dash"/>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21" name="Text Box 23"/>
            <p:cNvSpPr txBox="1">
              <a:spLocks noChangeArrowheads="1"/>
            </p:cNvSpPr>
            <p:nvPr/>
          </p:nvSpPr>
          <p:spPr bwMode="auto">
            <a:xfrm>
              <a:off x="2790" y="2568"/>
              <a:ext cx="1224"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rIns="0">
              <a:spAutoFit/>
            </a:bodyPr>
            <a:lstStyle/>
            <a:p>
              <a:pPr>
                <a:lnSpc>
                  <a:spcPct val="85000"/>
                </a:lnSpc>
              </a:pPr>
              <a:r>
                <a:rPr lang="en-US" altLang="zh-CN" sz="1600" b="1" dirty="0">
                  <a:solidFill>
                    <a:srgbClr val="0000FF"/>
                  </a:solidFill>
                  <a:latin typeface="微软雅黑" panose="020B0503020204020204" pitchFamily="34" charset="-122"/>
                  <a:ea typeface="微软雅黑" panose="020B0503020204020204" pitchFamily="34" charset="-122"/>
                </a:rPr>
                <a:t>Register for Honda</a:t>
              </a:r>
            </a:p>
          </p:txBody>
        </p:sp>
      </p:grpSp>
      <p:sp>
        <p:nvSpPr>
          <p:cNvPr id="22" name="Line 24"/>
          <p:cNvSpPr>
            <a:spLocks noChangeShapeType="1"/>
          </p:cNvSpPr>
          <p:nvPr/>
        </p:nvSpPr>
        <p:spPr bwMode="auto">
          <a:xfrm flipV="1">
            <a:off x="6184900" y="3087688"/>
            <a:ext cx="1525400" cy="603247"/>
          </a:xfrm>
          <a:prstGeom prst="line">
            <a:avLst/>
          </a:prstGeom>
          <a:noFill/>
          <a:ln w="19050">
            <a:solidFill>
              <a:srgbClr val="FF00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23" name="Text Box 25"/>
          <p:cNvSpPr txBox="1">
            <a:spLocks noChangeArrowheads="1"/>
          </p:cNvSpPr>
          <p:nvPr/>
        </p:nvSpPr>
        <p:spPr bwMode="auto">
          <a:xfrm>
            <a:off x="7958124" y="3709989"/>
            <a:ext cx="3624275" cy="79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algn="just">
              <a:lnSpc>
                <a:spcPct val="85000"/>
              </a:lnSpc>
            </a:pPr>
            <a:r>
              <a:rPr lang="en-US" altLang="zh-CN" b="1" dirty="0">
                <a:solidFill>
                  <a:srgbClr val="0000FF"/>
                </a:solidFill>
                <a:latin typeface="微软雅黑" panose="020B0503020204020204" pitchFamily="34" charset="-122"/>
                <a:ea typeface="微软雅黑" panose="020B0503020204020204" pitchFamily="34" charset="-122"/>
              </a:rPr>
              <a:t>The method in the object will automatically run once the registered event is triggered</a:t>
            </a:r>
          </a:p>
        </p:txBody>
      </p:sp>
      <p:sp>
        <p:nvSpPr>
          <p:cNvPr id="24" name="Line 26"/>
          <p:cNvSpPr>
            <a:spLocks noChangeShapeType="1"/>
          </p:cNvSpPr>
          <p:nvPr/>
        </p:nvSpPr>
        <p:spPr bwMode="auto">
          <a:xfrm>
            <a:off x="6184900" y="3978276"/>
            <a:ext cx="1657350" cy="1079500"/>
          </a:xfrm>
          <a:prstGeom prst="line">
            <a:avLst/>
          </a:prstGeom>
          <a:noFill/>
          <a:ln w="19050">
            <a:solidFill>
              <a:srgbClr val="FF00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25" name="Rectangle 28"/>
          <p:cNvSpPr>
            <a:spLocks noChangeArrowheads="1"/>
          </p:cNvSpPr>
          <p:nvPr/>
        </p:nvSpPr>
        <p:spPr bwMode="auto">
          <a:xfrm>
            <a:off x="8586367" y="2730500"/>
            <a:ext cx="936625" cy="287338"/>
          </a:xfrm>
          <a:prstGeom prst="rect">
            <a:avLst/>
          </a:prstGeom>
          <a:solidFill>
            <a:schemeClr val="accent1">
              <a:alpha val="53000"/>
            </a:schemeClr>
          </a:solidFill>
          <a:ln w="12700">
            <a:noFill/>
            <a:miter lim="800000"/>
            <a:headEnd type="none" w="sm" len="sm"/>
            <a:tailEnd type="none" w="sm" len="sm"/>
          </a:ln>
        </p:spPr>
        <p:txBody>
          <a:bodyPr wrap="none" anchor="ctr"/>
          <a:lstStyle/>
          <a:p>
            <a:pPr algn="ctr"/>
            <a:r>
              <a:rPr lang="en-US" altLang="zh-CN" sz="2000" b="1" dirty="0">
                <a:latin typeface="微软雅黑" panose="020B0503020204020204" pitchFamily="34" charset="-122"/>
                <a:ea typeface="微软雅黑" panose="020B0503020204020204" pitchFamily="34" charset="-122"/>
              </a:rPr>
              <a:t>b</a:t>
            </a:r>
            <a:r>
              <a:rPr lang="en-US" altLang="zh-CN" sz="2000" b="1" dirty="0" smtClean="0">
                <a:latin typeface="微软雅黑" panose="020B0503020204020204" pitchFamily="34" charset="-122"/>
                <a:ea typeface="微软雅黑" panose="020B0503020204020204" pitchFamily="34" charset="-122"/>
              </a:rPr>
              <a:t>uy</a:t>
            </a:r>
            <a:r>
              <a:rPr lang="en-US" altLang="zh-CN" sz="2000" dirty="0">
                <a:latin typeface="微软雅黑" panose="020B0503020204020204" pitchFamily="34" charset="-122"/>
                <a:ea typeface="微软雅黑" panose="020B0503020204020204" pitchFamily="34" charset="-122"/>
              </a:rPr>
              <a:t>()</a:t>
            </a:r>
          </a:p>
        </p:txBody>
      </p:sp>
      <p:sp>
        <p:nvSpPr>
          <p:cNvPr id="26" name="Rectangle 29"/>
          <p:cNvSpPr>
            <a:spLocks noChangeArrowheads="1"/>
          </p:cNvSpPr>
          <p:nvPr/>
        </p:nvSpPr>
        <p:spPr bwMode="auto">
          <a:xfrm>
            <a:off x="8586366" y="5021260"/>
            <a:ext cx="936625" cy="287338"/>
          </a:xfrm>
          <a:prstGeom prst="rect">
            <a:avLst/>
          </a:prstGeom>
          <a:solidFill>
            <a:schemeClr val="accent1">
              <a:alpha val="53000"/>
            </a:schemeClr>
          </a:solidFill>
          <a:ln w="12700">
            <a:noFill/>
            <a:miter lim="800000"/>
            <a:headEnd type="none" w="sm" len="sm"/>
            <a:tailEnd type="none" w="sm" len="sm"/>
          </a:ln>
        </p:spPr>
        <p:txBody>
          <a:bodyPr wrap="none" anchor="ctr"/>
          <a:lstStyle/>
          <a:p>
            <a:pPr algn="ctr"/>
            <a:r>
              <a:rPr lang="en-US" altLang="zh-CN" sz="2000" b="1" dirty="0">
                <a:latin typeface="微软雅黑" panose="020B0503020204020204" pitchFamily="34" charset="-122"/>
                <a:ea typeface="微软雅黑" panose="020B0503020204020204" pitchFamily="34" charset="-122"/>
              </a:rPr>
              <a:t>b</a:t>
            </a:r>
            <a:r>
              <a:rPr lang="en-US" altLang="zh-CN" sz="2000" b="1" dirty="0" smtClean="0">
                <a:latin typeface="微软雅黑" panose="020B0503020204020204" pitchFamily="34" charset="-122"/>
                <a:ea typeface="微软雅黑" panose="020B0503020204020204" pitchFamily="34" charset="-122"/>
              </a:rPr>
              <a:t>uy</a:t>
            </a:r>
            <a:r>
              <a:rPr lang="en-US" altLang="zh-CN" sz="2000" dirty="0">
                <a:latin typeface="微软雅黑" panose="020B0503020204020204" pitchFamily="34" charset="-122"/>
                <a:ea typeface="微软雅黑" panose="020B0503020204020204" pitchFamily="34" charset="-122"/>
              </a:rPr>
              <a:t>()</a:t>
            </a:r>
          </a:p>
        </p:txBody>
      </p:sp>
      <p:sp>
        <p:nvSpPr>
          <p:cNvPr id="27" name="Text Box 31"/>
          <p:cNvSpPr txBox="1">
            <a:spLocks noChangeArrowheads="1"/>
          </p:cNvSpPr>
          <p:nvPr/>
        </p:nvSpPr>
        <p:spPr bwMode="auto">
          <a:xfrm>
            <a:off x="3716928" y="3656161"/>
            <a:ext cx="2018117" cy="369332"/>
          </a:xfrm>
          <a:prstGeom prst="rect">
            <a:avLst/>
          </a:prstGeom>
          <a:noFill/>
          <a:ln>
            <a:noFill/>
          </a:ln>
          <a:effectLst/>
        </p:spPr>
        <p:txBody>
          <a:bodyPr wrap="square">
            <a:spAutoFit/>
          </a:bodyPr>
          <a:lstStyle/>
          <a:p>
            <a:pPr>
              <a:spcBef>
                <a:spcPct val="50000"/>
              </a:spcBef>
              <a:defRPr/>
            </a:pPr>
            <a:r>
              <a:rPr lang="en-US" altLang="zh-CN" b="1" dirty="0">
                <a:effectLst>
                  <a:outerShdw blurRad="38100" dist="38100" dir="2700000" algn="tl">
                    <a:srgbClr val="C0C0C0"/>
                  </a:outerShdw>
                </a:effectLst>
                <a:latin typeface="微软雅黑" panose="020B0503020204020204" pitchFamily="34" charset="-122"/>
                <a:ea typeface="微软雅黑" panose="020B0503020204020204" pitchFamily="34" charset="-122"/>
              </a:rPr>
              <a:t>eve= “Honda”</a:t>
            </a:r>
          </a:p>
        </p:txBody>
      </p:sp>
      <p:sp>
        <p:nvSpPr>
          <p:cNvPr id="28" name="Oval 4"/>
          <p:cNvSpPr>
            <a:spLocks noChangeArrowheads="1"/>
          </p:cNvSpPr>
          <p:nvPr/>
        </p:nvSpPr>
        <p:spPr bwMode="auto">
          <a:xfrm>
            <a:off x="1370013" y="4194176"/>
            <a:ext cx="792162" cy="504825"/>
          </a:xfrm>
          <a:prstGeom prst="ellipse">
            <a:avLst/>
          </a:prstGeom>
          <a:solidFill>
            <a:schemeClr val="accent1"/>
          </a:solidFill>
          <a:ln w="12700">
            <a:solidFill>
              <a:schemeClr val="tx1"/>
            </a:solidFill>
            <a:round/>
            <a:headEnd type="none" w="sm" len="sm"/>
            <a:tailEnd type="none" w="sm" len="sm"/>
          </a:ln>
        </p:spPr>
        <p:txBody>
          <a:bodyPr wrap="none"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29" name="Rectangle 3"/>
          <p:cNvSpPr>
            <a:spLocks noGrp="1" noChangeArrowheads="1"/>
          </p:cNvSpPr>
          <p:nvPr>
            <p:ph idx="1"/>
          </p:nvPr>
        </p:nvSpPr>
        <p:spPr>
          <a:xfrm>
            <a:off x="623888" y="5752353"/>
            <a:ext cx="10958513" cy="461665"/>
          </a:xfrm>
        </p:spPr>
        <p:txBody>
          <a:bodyPr wrap="square">
            <a:spAutoFit/>
          </a:bodyPr>
          <a:lstStyle/>
          <a:p>
            <a:pPr marL="0" eaLnBrk="1" hangingPunct="1"/>
            <a:r>
              <a:rPr lang="zh-CN" altLang="en-US" sz="2400" dirty="0" smtClean="0">
                <a:solidFill>
                  <a:srgbClr val="0000FF"/>
                </a:solidFill>
              </a:rPr>
              <a:t>事件驱动架构</a:t>
            </a:r>
            <a:r>
              <a:rPr lang="zh-CN" altLang="en-US" sz="2400" kern="1200" dirty="0" smtClean="0">
                <a:solidFill>
                  <a:srgbClr val="0000FF"/>
                </a:solidFill>
              </a:rPr>
              <a:t>：事件</a:t>
            </a:r>
            <a:r>
              <a:rPr lang="zh-CN" altLang="en-US" sz="2400" kern="1200" dirty="0">
                <a:solidFill>
                  <a:srgbClr val="0000FF"/>
                </a:solidFill>
              </a:rPr>
              <a:t>注册</a:t>
            </a:r>
            <a:r>
              <a:rPr lang="zh-CN" altLang="en-US" sz="2400" kern="1200" dirty="0" smtClean="0">
                <a:solidFill>
                  <a:srgbClr val="0000FF"/>
                </a:solidFill>
              </a:rPr>
              <a:t>，</a:t>
            </a:r>
            <a:r>
              <a:rPr lang="zh-CN" altLang="en-US" sz="2400" kern="1200" dirty="0">
                <a:solidFill>
                  <a:srgbClr val="0000FF"/>
                </a:solidFill>
              </a:rPr>
              <a:t>事件广播，</a:t>
            </a:r>
            <a:r>
              <a:rPr lang="zh-CN" altLang="en-US" sz="2400" kern="1200" dirty="0" smtClean="0">
                <a:solidFill>
                  <a:srgbClr val="0000FF"/>
                </a:solidFill>
              </a:rPr>
              <a:t>自动</a:t>
            </a:r>
            <a:r>
              <a:rPr lang="zh-CN" altLang="en-US" sz="2400" kern="1200" dirty="0">
                <a:solidFill>
                  <a:srgbClr val="0000FF"/>
                </a:solidFill>
              </a:rPr>
              <a:t>调用已注册对象的方法</a:t>
            </a:r>
            <a:endParaRPr lang="en-US" altLang="zh-CN" sz="2400" kern="1200" dirty="0">
              <a:solidFill>
                <a:srgbClr val="0000FF"/>
              </a:solidFill>
            </a:endParaRPr>
          </a:p>
        </p:txBody>
      </p:sp>
      <p:cxnSp>
        <p:nvCxnSpPr>
          <p:cNvPr id="31" name="直接箭头连接符 30"/>
          <p:cNvCxnSpPr>
            <a:stCxn id="28" idx="6"/>
            <a:endCxn id="7" idx="33"/>
          </p:cNvCxnSpPr>
          <p:nvPr/>
        </p:nvCxnSpPr>
        <p:spPr>
          <a:xfrm flipV="1">
            <a:off x="2162175" y="3921125"/>
            <a:ext cx="1469244" cy="525464"/>
          </a:xfrm>
          <a:prstGeom prst="straightConnector1">
            <a:avLst/>
          </a:prstGeom>
          <a:ln w="15875">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 idx="6"/>
            <a:endCxn id="7" idx="1"/>
          </p:cNvCxnSpPr>
          <p:nvPr/>
        </p:nvCxnSpPr>
        <p:spPr>
          <a:xfrm>
            <a:off x="2162175" y="3151189"/>
            <a:ext cx="1237488" cy="217486"/>
          </a:xfrm>
          <a:prstGeom prst="straightConnector1">
            <a:avLst/>
          </a:prstGeom>
          <a:ln w="15875">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4" name="Text Box 21"/>
          <p:cNvSpPr txBox="1">
            <a:spLocks noChangeArrowheads="1"/>
          </p:cNvSpPr>
          <p:nvPr/>
        </p:nvSpPr>
        <p:spPr bwMode="auto">
          <a:xfrm>
            <a:off x="2269083" y="2582864"/>
            <a:ext cx="1290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a:spcBef>
                <a:spcPct val="50000"/>
              </a:spcBef>
            </a:pPr>
            <a:r>
              <a:rPr lang="en-US" altLang="zh-CN" sz="1600" b="1" dirty="0">
                <a:solidFill>
                  <a:srgbClr val="0000FF"/>
                </a:solidFill>
                <a:latin typeface="微软雅黑" panose="020B0503020204020204" pitchFamily="34" charset="-122"/>
                <a:ea typeface="微软雅黑" panose="020B0503020204020204" pitchFamily="34" charset="-122"/>
              </a:rPr>
              <a:t>Broadcast events</a:t>
            </a:r>
          </a:p>
        </p:txBody>
      </p:sp>
      <p:sp>
        <p:nvSpPr>
          <p:cNvPr id="35" name="文本框 5"/>
          <p:cNvSpPr txBox="1">
            <a:spLocks noChangeArrowheads="1"/>
          </p:cNvSpPr>
          <p:nvPr/>
        </p:nvSpPr>
        <p:spPr bwMode="auto">
          <a:xfrm>
            <a:off x="632910" y="1630425"/>
            <a:ext cx="576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smtClean="0">
                <a:latin typeface="微软雅黑" panose="020B0503020204020204" pitchFamily="34" charset="-122"/>
                <a:ea typeface="微软雅黑" panose="020B0503020204020204" pitchFamily="34" charset="-122"/>
              </a:rPr>
              <a:t>例如：汽车</a:t>
            </a:r>
            <a:r>
              <a:rPr lang="zh-CN" altLang="en-US" sz="2400" dirty="0">
                <a:latin typeface="微软雅黑" panose="020B0503020204020204" pitchFamily="34" charset="-122"/>
                <a:ea typeface="微软雅黑" panose="020B0503020204020204" pitchFamily="34" charset="-122"/>
              </a:rPr>
              <a:t>进口公司的预定与购买系统</a:t>
            </a:r>
          </a:p>
        </p:txBody>
      </p:sp>
    </p:spTree>
    <p:extLst>
      <p:ext uri="{BB962C8B-B14F-4D97-AF65-F5344CB8AC3E}">
        <p14:creationId xmlns:p14="http://schemas.microsoft.com/office/powerpoint/2010/main" val="12586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ppt_x</p:attrName>
                                        </p:attrNameLst>
                                      </p:cBhvr>
                                      <p:tavLst>
                                        <p:tav tm="0">
                                          <p:val>
                                            <p:strVal val="#ppt_x-.2"/>
                                          </p:val>
                                        </p:tav>
                                        <p:tav tm="100000">
                                          <p:val>
                                            <p:strVal val="#ppt_x"/>
                                          </p:val>
                                        </p:tav>
                                      </p:tavLst>
                                    </p:anim>
                                    <p:anim calcmode="lin" valueType="num">
                                      <p:cBhvr>
                                        <p:cTn id="8"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slide(fromBottom)">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ppt_x</p:attrName>
                                        </p:attrNameLst>
                                      </p:cBhvr>
                                      <p:tavLst>
                                        <p:tav tm="0">
                                          <p:val>
                                            <p:strVal val="#ppt_x-.2"/>
                                          </p:val>
                                        </p:tav>
                                        <p:tav tm="100000">
                                          <p:val>
                                            <p:strVal val="#ppt_x"/>
                                          </p:val>
                                        </p:tav>
                                      </p:tavLst>
                                    </p:anim>
                                    <p:anim calcmode="lin" valueType="num">
                                      <p:cBhvr>
                                        <p:cTn id="20" dur="1000" fill="hold"/>
                                        <p:tgtEl>
                                          <p:spTgt spid="22"/>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p:cTn id="26" dur="1000" fill="hold"/>
                                        <p:tgtEl>
                                          <p:spTgt spid="24"/>
                                        </p:tgtEl>
                                        <p:attrNameLst>
                                          <p:attrName>ppt_x</p:attrName>
                                        </p:attrNameLst>
                                      </p:cBhvr>
                                      <p:tavLst>
                                        <p:tav tm="0">
                                          <p:val>
                                            <p:strVal val="#ppt_x-.2"/>
                                          </p:val>
                                        </p:tav>
                                        <p:tav tm="100000">
                                          <p:val>
                                            <p:strVal val="#ppt_x"/>
                                          </p:val>
                                        </p:tav>
                                      </p:tavLst>
                                    </p:anim>
                                    <p:anim calcmode="lin" valueType="num">
                                      <p:cBhvr>
                                        <p:cTn id="27" dur="1000" fill="hold"/>
                                        <p:tgtEl>
                                          <p:spTgt spid="24"/>
                                        </p:tgtEl>
                                        <p:attrNameLst>
                                          <p:attrName>ppt_y</p:attrName>
                                        </p:attrNameLst>
                                      </p:cBhvr>
                                      <p:tavLst>
                                        <p:tav tm="0">
                                          <p:val>
                                            <p:strVal val="#ppt_y"/>
                                          </p:val>
                                        </p:tav>
                                        <p:tav tm="100000">
                                          <p:val>
                                            <p:strVal val="#ppt_y"/>
                                          </p:val>
                                        </p:tav>
                                      </p:tavLst>
                                    </p:anim>
                                    <p:animEffect transition="in" filter="wipe(right)" prLst="gradientSize: 0.1">
                                      <p:cBhvr>
                                        <p:cTn id="28"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en-US" dirty="0" smtClean="0"/>
              <a:t>事件驱动架构的典型应用</a:t>
            </a:r>
            <a:r>
              <a:rPr lang="en-US" altLang="zh-CN" dirty="0" smtClean="0"/>
              <a:t>-AWT</a:t>
            </a:r>
            <a:endParaRPr lang="zh-CN" altLang="en-US" dirty="0"/>
          </a:p>
        </p:txBody>
      </p:sp>
      <p:sp>
        <p:nvSpPr>
          <p:cNvPr id="3" name="内容占位符 2"/>
          <p:cNvSpPr>
            <a:spLocks noGrp="1"/>
          </p:cNvSpPr>
          <p:nvPr>
            <p:ph idx="1"/>
          </p:nvPr>
        </p:nvSpPr>
        <p:spPr/>
        <p:txBody>
          <a:bodyPr/>
          <a:lstStyle/>
          <a:p>
            <a:r>
              <a:rPr lang="en-US" altLang="zh-CN" sz="2400" dirty="0" smtClean="0"/>
              <a:t>Event sources</a:t>
            </a:r>
          </a:p>
          <a:p>
            <a:pPr lvl="1"/>
            <a:r>
              <a:rPr lang="en-US" altLang="zh-CN" sz="2000" dirty="0" smtClean="0"/>
              <a:t>Buttons, Scrollbar, Panel</a:t>
            </a:r>
            <a:r>
              <a:rPr lang="zh-CN" altLang="en-US" sz="2000" dirty="0" smtClean="0"/>
              <a:t>，</a:t>
            </a:r>
            <a:r>
              <a:rPr lang="en-US" altLang="zh-CN" sz="2000" dirty="0" smtClean="0"/>
              <a:t>etc.</a:t>
            </a:r>
          </a:p>
          <a:p>
            <a:r>
              <a:rPr lang="en-US" altLang="zh-CN" sz="2400" dirty="0" smtClean="0"/>
              <a:t>Events</a:t>
            </a:r>
          </a:p>
          <a:p>
            <a:pPr lvl="1"/>
            <a:r>
              <a:rPr lang="en-US" altLang="zh-CN" sz="2000" dirty="0" smtClean="0"/>
              <a:t>Mouse clicked/moved</a:t>
            </a:r>
          </a:p>
          <a:p>
            <a:pPr lvl="1"/>
            <a:r>
              <a:rPr lang="en-US" altLang="zh-CN" sz="2000" dirty="0" smtClean="0"/>
              <a:t>Windows resized</a:t>
            </a:r>
            <a:r>
              <a:rPr lang="zh-CN" altLang="en-US" sz="2000" dirty="0" smtClean="0"/>
              <a:t> </a:t>
            </a:r>
            <a:r>
              <a:rPr lang="en-US" altLang="zh-CN" sz="2000" dirty="0" smtClean="0"/>
              <a:t>/ moved</a:t>
            </a:r>
          </a:p>
          <a:p>
            <a:pPr lvl="1"/>
            <a:r>
              <a:rPr lang="en-US" altLang="zh-CN" sz="2000" dirty="0" smtClean="0"/>
              <a:t>Keyboard pressed / released</a:t>
            </a:r>
          </a:p>
          <a:p>
            <a:pPr lvl="1"/>
            <a:r>
              <a:rPr lang="en-US" altLang="zh-CN" sz="2000" dirty="0" smtClean="0"/>
              <a:t>…</a:t>
            </a:r>
          </a:p>
          <a:p>
            <a:r>
              <a:rPr lang="en-US" altLang="zh-CN" sz="2400" dirty="0" smtClean="0"/>
              <a:t>11</a:t>
            </a:r>
            <a:r>
              <a:rPr lang="zh-CN" altLang="en-US" sz="2400" dirty="0" smtClean="0"/>
              <a:t>个标准的</a:t>
            </a:r>
            <a:r>
              <a:rPr lang="en-US" altLang="zh-CN" sz="2400" dirty="0" smtClean="0"/>
              <a:t>AWT Listener	</a:t>
            </a:r>
          </a:p>
          <a:p>
            <a:pPr lvl="1"/>
            <a:r>
              <a:rPr lang="en-US" altLang="zh-CN" sz="2000" dirty="0" err="1" smtClean="0"/>
              <a:t>ActionListener</a:t>
            </a:r>
            <a:endParaRPr lang="en-US" altLang="zh-CN" sz="2000" dirty="0" smtClean="0"/>
          </a:p>
          <a:p>
            <a:pPr lvl="1"/>
            <a:r>
              <a:rPr lang="en-US" altLang="zh-CN" sz="2000" dirty="0" err="1" smtClean="0"/>
              <a:t>AdjustmentListener</a:t>
            </a:r>
            <a:endParaRPr lang="en-US" altLang="zh-CN" sz="2000" dirty="0" smtClean="0"/>
          </a:p>
          <a:p>
            <a:pPr lvl="1"/>
            <a:r>
              <a:rPr lang="en-US" altLang="zh-CN" sz="2000" dirty="0" err="1" smtClean="0"/>
              <a:t>Ect</a:t>
            </a:r>
            <a:r>
              <a:rPr lang="en-US" altLang="zh-CN" sz="2000" dirty="0" smtClean="0"/>
              <a:t>.</a:t>
            </a:r>
            <a:endParaRPr lang="zh-CN" altLang="en-US" sz="2000" dirty="0"/>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8</a:t>
            </a:fld>
            <a:endParaRPr lang="en-US" altLang="zh-CN"/>
          </a:p>
        </p:txBody>
      </p:sp>
      <p:sp>
        <p:nvSpPr>
          <p:cNvPr id="5" name="矩形 4"/>
          <p:cNvSpPr/>
          <p:nvPr/>
        </p:nvSpPr>
        <p:spPr bwMode="auto">
          <a:xfrm>
            <a:off x="7410448" y="1779583"/>
            <a:ext cx="2836863" cy="847725"/>
          </a:xfrm>
          <a:prstGeom prst="rect">
            <a:avLst/>
          </a:prstGeom>
          <a:solidFill>
            <a:srgbClr val="99DAFF"/>
          </a:solidFill>
          <a:ln w="9525">
            <a:solidFill>
              <a:srgbClr val="0000FF"/>
            </a:solidFill>
            <a:prstDash val="solid"/>
            <a:miter lim="800000"/>
            <a:headEnd/>
            <a:tailEnd/>
          </a:ln>
          <a:effectLst/>
          <a:ex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en-US" altLang="zh-CN" sz="2000" b="1" dirty="0" smtClean="0">
                <a:solidFill>
                  <a:srgbClr val="080808"/>
                </a:solidFill>
                <a:latin typeface="微软雅黑" panose="020B0503020204020204" pitchFamily="34" charset="-122"/>
                <a:ea typeface="微软雅黑" panose="020B0503020204020204" pitchFamily="34" charset="-122"/>
              </a:rPr>
              <a:t>Event Source Object</a:t>
            </a:r>
            <a:endParaRPr lang="zh-CN" altLang="en-US" sz="2000" b="1" dirty="0" smtClean="0">
              <a:solidFill>
                <a:srgbClr val="080808"/>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5980113" y="4676774"/>
            <a:ext cx="1524000" cy="1449389"/>
          </a:xfrm>
          <a:prstGeom prst="rect">
            <a:avLst/>
          </a:prstGeom>
          <a:solidFill>
            <a:srgbClr val="55D331"/>
          </a:solidFill>
          <a:ln w="9525">
            <a:solidFill>
              <a:srgbClr val="0000FF"/>
            </a:solidFill>
            <a:prstDash val="solid"/>
            <a:miter lim="800000"/>
            <a:headEnd/>
            <a:tailEnd/>
          </a:ln>
          <a:effectLst/>
          <a:extLst/>
        </p:spPr>
        <p:txBody>
          <a:bodyPr vert="horz" wrap="square" lIns="91440" tIns="45720" rIns="91440" bIns="45720" numCol="1" rtlCol="0" anchor="ctr" anchorCtr="0" compatLnSpc="1">
            <a:prstTxWarp prst="textNoShape">
              <a:avLst/>
            </a:prstTxWarp>
            <a:noAutofit/>
          </a:bodyPr>
          <a:lstStyle/>
          <a:p>
            <a:pPr eaLnBrk="0" fontAlgn="base" hangingPunct="0">
              <a:spcBef>
                <a:spcPct val="0"/>
              </a:spcBef>
              <a:spcAft>
                <a:spcPct val="0"/>
              </a:spcAft>
            </a:pPr>
            <a:endParaRPr lang="zh-CN" altLang="en-US" smtClean="0">
              <a:solidFill>
                <a:srgbClr val="080808"/>
              </a:solidFill>
              <a:latin typeface="Consolas" panose="020B0609020204030204" pitchFamily="49" charset="0"/>
            </a:endParaRPr>
          </a:p>
        </p:txBody>
      </p:sp>
      <p:cxnSp>
        <p:nvCxnSpPr>
          <p:cNvPr id="14" name="直接箭头连接符 13"/>
          <p:cNvCxnSpPr>
            <a:endCxn id="10" idx="0"/>
          </p:cNvCxnSpPr>
          <p:nvPr/>
        </p:nvCxnSpPr>
        <p:spPr>
          <a:xfrm flipH="1">
            <a:off x="6742113" y="2627309"/>
            <a:ext cx="1336671" cy="2049465"/>
          </a:xfrm>
          <a:prstGeom prst="straightConnector1">
            <a:avLst/>
          </a:prstGeom>
          <a:ln w="12700">
            <a:solidFill>
              <a:srgbClr val="0000FF"/>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6" name="椭圆 5"/>
          <p:cNvSpPr/>
          <p:nvPr/>
        </p:nvSpPr>
        <p:spPr bwMode="auto">
          <a:xfrm>
            <a:off x="6519863" y="3186109"/>
            <a:ext cx="1658938" cy="542925"/>
          </a:xfrm>
          <a:prstGeom prst="ellipse">
            <a:avLst/>
          </a:prstGeom>
          <a:solidFill>
            <a:srgbClr val="92D050"/>
          </a:solidFill>
          <a:ln w="9525">
            <a:solidFill>
              <a:srgbClr val="0000FF"/>
            </a:solidFill>
            <a:prstDash val="solid"/>
            <a:miter lim="800000"/>
            <a:headEnd/>
            <a:tailEnd/>
          </a:ln>
          <a:effectLst/>
          <a:extLst/>
        </p:spPr>
        <p:txBody>
          <a:bodyPr vert="horz" wrap="square" lIns="91440" tIns="45720" rIns="91440" bIns="45720" numCol="1" rtlCol="0" anchor="ctr" anchorCtr="0" compatLnSpc="1">
            <a:prstTxWarp prst="textNoShape">
              <a:avLst/>
            </a:prstTxWarp>
            <a:noAutofit/>
          </a:bodyPr>
          <a:lstStyle/>
          <a:p>
            <a:pPr eaLnBrk="0" fontAlgn="base" hangingPunct="0">
              <a:spcBef>
                <a:spcPct val="0"/>
              </a:spcBef>
              <a:spcAft>
                <a:spcPct val="0"/>
              </a:spcAft>
            </a:pPr>
            <a:r>
              <a:rPr lang="en-US" altLang="zh-CN" dirty="0" smtClean="0">
                <a:solidFill>
                  <a:srgbClr val="080808"/>
                </a:solidFill>
                <a:latin typeface="微软雅黑" panose="020B0503020204020204" pitchFamily="34" charset="-122"/>
                <a:ea typeface="微软雅黑" panose="020B0503020204020204" pitchFamily="34" charset="-122"/>
              </a:rPr>
              <a:t>Message</a:t>
            </a:r>
            <a:endParaRPr lang="zh-CN" altLang="en-US" dirty="0" smtClean="0">
              <a:solidFill>
                <a:srgbClr val="080808"/>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5980113" y="4676775"/>
            <a:ext cx="1354137" cy="638168"/>
          </a:xfrm>
          <a:prstGeom prst="rect">
            <a:avLst/>
          </a:prstGeom>
          <a:solidFill>
            <a:srgbClr val="FFFF00"/>
          </a:solidFill>
          <a:ln w="9525">
            <a:solidFill>
              <a:srgbClr val="0000FF"/>
            </a:solidFill>
            <a:prstDash val="solid"/>
            <a:miter lim="800000"/>
            <a:headEnd/>
            <a:tailEnd/>
          </a:ln>
          <a:effectLst/>
          <a:ex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en-US" altLang="zh-CN" sz="1600" dirty="0" smtClean="0">
                <a:solidFill>
                  <a:srgbClr val="080808"/>
                </a:solidFill>
                <a:latin typeface="微软雅黑" panose="020B0503020204020204" pitchFamily="34" charset="-122"/>
                <a:ea typeface="微软雅黑" panose="020B0503020204020204" pitchFamily="34" charset="-122"/>
              </a:rPr>
              <a:t>Listener</a:t>
            </a:r>
          </a:p>
          <a:p>
            <a:pPr algn="ctr" eaLnBrk="0" fontAlgn="base" hangingPunct="0">
              <a:spcBef>
                <a:spcPct val="0"/>
              </a:spcBef>
              <a:spcAft>
                <a:spcPct val="0"/>
              </a:spcAft>
            </a:pPr>
            <a:r>
              <a:rPr lang="en-US" altLang="zh-CN" sz="1600" dirty="0" smtClean="0">
                <a:solidFill>
                  <a:srgbClr val="080808"/>
                </a:solidFill>
                <a:latin typeface="微软雅黑" panose="020B0503020204020204" pitchFamily="34" charset="-122"/>
                <a:ea typeface="微软雅黑" panose="020B0503020204020204" pitchFamily="34" charset="-122"/>
              </a:rPr>
              <a:t>Interface</a:t>
            </a:r>
            <a:endParaRPr lang="zh-CN" altLang="en-US" sz="1600" dirty="0" smtClean="0">
              <a:solidFill>
                <a:srgbClr val="080808"/>
              </a:solidFill>
              <a:latin typeface="微软雅黑" panose="020B0503020204020204" pitchFamily="34" charset="-122"/>
              <a:ea typeface="微软雅黑" panose="020B0503020204020204" pitchFamily="34" charset="-122"/>
            </a:endParaRPr>
          </a:p>
        </p:txBody>
      </p:sp>
      <p:sp>
        <p:nvSpPr>
          <p:cNvPr id="18" name="矩形 17"/>
          <p:cNvSpPr/>
          <p:nvPr/>
        </p:nvSpPr>
        <p:spPr>
          <a:xfrm>
            <a:off x="6149580" y="5448796"/>
            <a:ext cx="1185066" cy="584775"/>
          </a:xfrm>
          <a:prstGeom prst="rect">
            <a:avLst/>
          </a:prstGeom>
        </p:spPr>
        <p:txBody>
          <a:bodyPr wrap="square">
            <a:spAutoFit/>
          </a:bodyPr>
          <a:lstStyle/>
          <a:p>
            <a:pPr algn="ctr"/>
            <a:r>
              <a:rPr lang="en-US" altLang="zh-CN" sz="1600" dirty="0">
                <a:solidFill>
                  <a:srgbClr val="000000"/>
                </a:solidFill>
                <a:latin typeface="微软雅黑" panose="020B0503020204020204" pitchFamily="34" charset="-122"/>
                <a:ea typeface="微软雅黑" panose="020B0503020204020204" pitchFamily="34" charset="-122"/>
              </a:rPr>
              <a:t>Listener</a:t>
            </a:r>
          </a:p>
          <a:p>
            <a:pPr algn="ctr"/>
            <a:r>
              <a:rPr lang="en-US" altLang="zh-CN" sz="1600" dirty="0" smtClean="0">
                <a:solidFill>
                  <a:srgbClr val="000000"/>
                </a:solidFill>
                <a:latin typeface="微软雅黑" panose="020B0503020204020204" pitchFamily="34" charset="-122"/>
                <a:ea typeface="微软雅黑" panose="020B0503020204020204" pitchFamily="34" charset="-122"/>
              </a:rPr>
              <a:t>Object</a:t>
            </a:r>
            <a:endParaRPr lang="en-US" altLang="zh-CN" sz="1600" dirty="0">
              <a:solidFill>
                <a:srgbClr val="000000"/>
              </a:solidFill>
              <a:latin typeface="微软雅黑" panose="020B0503020204020204" pitchFamily="34" charset="-122"/>
              <a:ea typeface="微软雅黑" panose="020B0503020204020204" pitchFamily="34" charset="-122"/>
            </a:endParaRPr>
          </a:p>
        </p:txBody>
      </p:sp>
      <p:sp>
        <p:nvSpPr>
          <p:cNvPr id="19" name="矩形 18"/>
          <p:cNvSpPr/>
          <p:nvPr/>
        </p:nvSpPr>
        <p:spPr bwMode="auto">
          <a:xfrm>
            <a:off x="8151812" y="4676774"/>
            <a:ext cx="1524000" cy="1449389"/>
          </a:xfrm>
          <a:prstGeom prst="rect">
            <a:avLst/>
          </a:prstGeom>
          <a:solidFill>
            <a:srgbClr val="55D331"/>
          </a:solidFill>
          <a:ln w="9525">
            <a:solidFill>
              <a:srgbClr val="0000FF"/>
            </a:solidFill>
            <a:prstDash val="solid"/>
            <a:miter lim="800000"/>
            <a:headEnd/>
            <a:tailEnd/>
          </a:ln>
          <a:effectLst/>
          <a:extLst/>
        </p:spPr>
        <p:txBody>
          <a:bodyPr vert="horz" wrap="square" lIns="91440" tIns="45720" rIns="91440" bIns="45720" numCol="1" rtlCol="0" anchor="ctr" anchorCtr="0" compatLnSpc="1">
            <a:prstTxWarp prst="textNoShape">
              <a:avLst/>
            </a:prstTxWarp>
            <a:noAutofit/>
          </a:bodyPr>
          <a:lstStyle/>
          <a:p>
            <a:pPr eaLnBrk="0" fontAlgn="base" hangingPunct="0">
              <a:spcBef>
                <a:spcPct val="0"/>
              </a:spcBef>
              <a:spcAft>
                <a:spcPct val="0"/>
              </a:spcAft>
            </a:pPr>
            <a:endParaRPr lang="zh-CN" altLang="en-US" smtClean="0">
              <a:solidFill>
                <a:srgbClr val="080808"/>
              </a:solidFill>
              <a:latin typeface="Consolas" panose="020B0609020204030204" pitchFamily="49" charset="0"/>
            </a:endParaRPr>
          </a:p>
        </p:txBody>
      </p:sp>
      <p:sp>
        <p:nvSpPr>
          <p:cNvPr id="20" name="矩形 19"/>
          <p:cNvSpPr/>
          <p:nvPr/>
        </p:nvSpPr>
        <p:spPr bwMode="auto">
          <a:xfrm>
            <a:off x="8151812" y="4676775"/>
            <a:ext cx="1354137" cy="638168"/>
          </a:xfrm>
          <a:prstGeom prst="rect">
            <a:avLst/>
          </a:prstGeom>
          <a:solidFill>
            <a:srgbClr val="FFFF00"/>
          </a:solidFill>
          <a:ln w="9525">
            <a:solidFill>
              <a:srgbClr val="0000FF"/>
            </a:solidFill>
            <a:prstDash val="solid"/>
            <a:miter lim="800000"/>
            <a:headEnd/>
            <a:tailEnd/>
          </a:ln>
          <a:effectLst/>
          <a:ex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en-US" altLang="zh-CN" sz="1600" dirty="0" smtClean="0">
                <a:solidFill>
                  <a:srgbClr val="080808"/>
                </a:solidFill>
                <a:latin typeface="微软雅黑" panose="020B0503020204020204" pitchFamily="34" charset="-122"/>
                <a:ea typeface="微软雅黑" panose="020B0503020204020204" pitchFamily="34" charset="-122"/>
              </a:rPr>
              <a:t>Listener</a:t>
            </a:r>
          </a:p>
          <a:p>
            <a:pPr algn="ctr" eaLnBrk="0" fontAlgn="base" hangingPunct="0">
              <a:spcBef>
                <a:spcPct val="0"/>
              </a:spcBef>
              <a:spcAft>
                <a:spcPct val="0"/>
              </a:spcAft>
            </a:pPr>
            <a:r>
              <a:rPr lang="en-US" altLang="zh-CN" sz="1600" dirty="0" smtClean="0">
                <a:solidFill>
                  <a:srgbClr val="080808"/>
                </a:solidFill>
                <a:latin typeface="微软雅黑" panose="020B0503020204020204" pitchFamily="34" charset="-122"/>
                <a:ea typeface="微软雅黑" panose="020B0503020204020204" pitchFamily="34" charset="-122"/>
              </a:rPr>
              <a:t>Interface</a:t>
            </a:r>
            <a:endParaRPr lang="zh-CN" altLang="en-US" sz="1600" dirty="0" smtClean="0">
              <a:solidFill>
                <a:srgbClr val="080808"/>
              </a:solidFill>
              <a:latin typeface="微软雅黑" panose="020B0503020204020204" pitchFamily="34" charset="-122"/>
              <a:ea typeface="微软雅黑" panose="020B0503020204020204" pitchFamily="34" charset="-122"/>
            </a:endParaRPr>
          </a:p>
        </p:txBody>
      </p:sp>
      <p:sp>
        <p:nvSpPr>
          <p:cNvPr id="21" name="矩形 20"/>
          <p:cNvSpPr/>
          <p:nvPr/>
        </p:nvSpPr>
        <p:spPr>
          <a:xfrm>
            <a:off x="8321279" y="5448796"/>
            <a:ext cx="1185066" cy="584775"/>
          </a:xfrm>
          <a:prstGeom prst="rect">
            <a:avLst/>
          </a:prstGeom>
        </p:spPr>
        <p:txBody>
          <a:bodyPr wrap="square">
            <a:spAutoFit/>
          </a:bodyPr>
          <a:lstStyle/>
          <a:p>
            <a:pPr algn="ctr"/>
            <a:r>
              <a:rPr lang="en-US" altLang="zh-CN" sz="1600" dirty="0">
                <a:solidFill>
                  <a:srgbClr val="000000"/>
                </a:solidFill>
                <a:latin typeface="微软雅黑" panose="020B0503020204020204" pitchFamily="34" charset="-122"/>
                <a:ea typeface="微软雅黑" panose="020B0503020204020204" pitchFamily="34" charset="-122"/>
              </a:rPr>
              <a:t>Listener</a:t>
            </a:r>
          </a:p>
          <a:p>
            <a:pPr algn="ctr"/>
            <a:r>
              <a:rPr lang="en-US" altLang="zh-CN" sz="1600" dirty="0" smtClean="0">
                <a:solidFill>
                  <a:srgbClr val="000000"/>
                </a:solidFill>
                <a:latin typeface="微软雅黑" panose="020B0503020204020204" pitchFamily="34" charset="-122"/>
                <a:ea typeface="微软雅黑" panose="020B0503020204020204" pitchFamily="34" charset="-122"/>
              </a:rPr>
              <a:t>Object</a:t>
            </a:r>
            <a:endParaRPr lang="en-US" altLang="zh-CN" sz="1600" dirty="0">
              <a:solidFill>
                <a:srgbClr val="000000"/>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10037761" y="4686277"/>
            <a:ext cx="1524000" cy="1449389"/>
          </a:xfrm>
          <a:prstGeom prst="rect">
            <a:avLst/>
          </a:prstGeom>
          <a:solidFill>
            <a:srgbClr val="55D331"/>
          </a:solidFill>
          <a:ln w="9525">
            <a:solidFill>
              <a:srgbClr val="0000FF"/>
            </a:solidFill>
            <a:prstDash val="solid"/>
            <a:miter lim="800000"/>
            <a:headEnd/>
            <a:tailEnd/>
          </a:ln>
          <a:effectLst/>
          <a:extLst/>
        </p:spPr>
        <p:txBody>
          <a:bodyPr vert="horz" wrap="square" lIns="91440" tIns="45720" rIns="91440" bIns="45720" numCol="1" rtlCol="0" anchor="ctr" anchorCtr="0" compatLnSpc="1">
            <a:prstTxWarp prst="textNoShape">
              <a:avLst/>
            </a:prstTxWarp>
            <a:noAutofit/>
          </a:bodyPr>
          <a:lstStyle/>
          <a:p>
            <a:pPr eaLnBrk="0" fontAlgn="base" hangingPunct="0">
              <a:spcBef>
                <a:spcPct val="0"/>
              </a:spcBef>
              <a:spcAft>
                <a:spcPct val="0"/>
              </a:spcAft>
            </a:pPr>
            <a:endParaRPr lang="zh-CN" altLang="en-US" smtClean="0">
              <a:solidFill>
                <a:srgbClr val="080808"/>
              </a:solidFill>
              <a:latin typeface="Consolas" panose="020B0609020204030204" pitchFamily="49" charset="0"/>
            </a:endParaRPr>
          </a:p>
        </p:txBody>
      </p:sp>
      <p:sp>
        <p:nvSpPr>
          <p:cNvPr id="23" name="矩形 22"/>
          <p:cNvSpPr/>
          <p:nvPr/>
        </p:nvSpPr>
        <p:spPr bwMode="auto">
          <a:xfrm>
            <a:off x="10037761" y="4686278"/>
            <a:ext cx="1354137" cy="638168"/>
          </a:xfrm>
          <a:prstGeom prst="rect">
            <a:avLst/>
          </a:prstGeom>
          <a:solidFill>
            <a:srgbClr val="FFFF00"/>
          </a:solidFill>
          <a:ln w="9525">
            <a:solidFill>
              <a:srgbClr val="0000FF"/>
            </a:solidFill>
            <a:prstDash val="solid"/>
            <a:miter lim="800000"/>
            <a:headEnd/>
            <a:tailEnd/>
          </a:ln>
          <a:effectLst/>
          <a:ex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r>
              <a:rPr lang="en-US" altLang="zh-CN" sz="1600" dirty="0" smtClean="0">
                <a:solidFill>
                  <a:srgbClr val="080808"/>
                </a:solidFill>
                <a:latin typeface="微软雅黑" panose="020B0503020204020204" pitchFamily="34" charset="-122"/>
                <a:ea typeface="微软雅黑" panose="020B0503020204020204" pitchFamily="34" charset="-122"/>
              </a:rPr>
              <a:t>Listener</a:t>
            </a:r>
          </a:p>
          <a:p>
            <a:pPr algn="ctr" eaLnBrk="0" fontAlgn="base" hangingPunct="0">
              <a:spcBef>
                <a:spcPct val="0"/>
              </a:spcBef>
              <a:spcAft>
                <a:spcPct val="0"/>
              </a:spcAft>
            </a:pPr>
            <a:r>
              <a:rPr lang="en-US" altLang="zh-CN" sz="1600" dirty="0" smtClean="0">
                <a:solidFill>
                  <a:srgbClr val="080808"/>
                </a:solidFill>
                <a:latin typeface="微软雅黑" panose="020B0503020204020204" pitchFamily="34" charset="-122"/>
                <a:ea typeface="微软雅黑" panose="020B0503020204020204" pitchFamily="34" charset="-122"/>
              </a:rPr>
              <a:t>Interface</a:t>
            </a:r>
            <a:endParaRPr lang="zh-CN" altLang="en-US" sz="1600" dirty="0" smtClean="0">
              <a:solidFill>
                <a:srgbClr val="080808"/>
              </a:solidFill>
              <a:latin typeface="微软雅黑" panose="020B0503020204020204" pitchFamily="34" charset="-122"/>
              <a:ea typeface="微软雅黑" panose="020B0503020204020204" pitchFamily="34" charset="-122"/>
            </a:endParaRPr>
          </a:p>
        </p:txBody>
      </p:sp>
      <p:sp>
        <p:nvSpPr>
          <p:cNvPr id="24" name="矩形 23"/>
          <p:cNvSpPr/>
          <p:nvPr/>
        </p:nvSpPr>
        <p:spPr>
          <a:xfrm>
            <a:off x="10207228" y="5458299"/>
            <a:ext cx="1185066" cy="584775"/>
          </a:xfrm>
          <a:prstGeom prst="rect">
            <a:avLst/>
          </a:prstGeom>
        </p:spPr>
        <p:txBody>
          <a:bodyPr wrap="square">
            <a:spAutoFit/>
          </a:bodyPr>
          <a:lstStyle/>
          <a:p>
            <a:pPr algn="ctr"/>
            <a:r>
              <a:rPr lang="en-US" altLang="zh-CN" sz="1600" dirty="0">
                <a:solidFill>
                  <a:srgbClr val="000000"/>
                </a:solidFill>
                <a:latin typeface="微软雅黑" panose="020B0503020204020204" pitchFamily="34" charset="-122"/>
                <a:ea typeface="微软雅黑" panose="020B0503020204020204" pitchFamily="34" charset="-122"/>
              </a:rPr>
              <a:t>Listener</a:t>
            </a:r>
          </a:p>
          <a:p>
            <a:pPr algn="ctr"/>
            <a:r>
              <a:rPr lang="en-US" altLang="zh-CN" sz="1600" dirty="0" smtClean="0">
                <a:solidFill>
                  <a:srgbClr val="000000"/>
                </a:solidFill>
                <a:latin typeface="微软雅黑" panose="020B0503020204020204" pitchFamily="34" charset="-122"/>
                <a:ea typeface="微软雅黑" panose="020B0503020204020204" pitchFamily="34" charset="-122"/>
              </a:rPr>
              <a:t>Object</a:t>
            </a:r>
            <a:endParaRPr lang="en-US" altLang="zh-CN" sz="1600" dirty="0">
              <a:solidFill>
                <a:srgbClr val="000000"/>
              </a:solidFill>
              <a:latin typeface="微软雅黑" panose="020B0503020204020204" pitchFamily="34" charset="-122"/>
              <a:ea typeface="微软雅黑" panose="020B0503020204020204" pitchFamily="34" charset="-122"/>
            </a:endParaRPr>
          </a:p>
        </p:txBody>
      </p:sp>
      <p:cxnSp>
        <p:nvCxnSpPr>
          <p:cNvPr id="25" name="直接箭头连接符 24"/>
          <p:cNvCxnSpPr>
            <a:stCxn id="5" idx="2"/>
            <a:endCxn id="20" idx="0"/>
          </p:cNvCxnSpPr>
          <p:nvPr/>
        </p:nvCxnSpPr>
        <p:spPr>
          <a:xfrm>
            <a:off x="8828880" y="2627308"/>
            <a:ext cx="1" cy="2049467"/>
          </a:xfrm>
          <a:prstGeom prst="straightConnector1">
            <a:avLst/>
          </a:prstGeom>
          <a:ln w="12700">
            <a:solidFill>
              <a:srgbClr val="0000FF"/>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7" name="椭圆 6"/>
          <p:cNvSpPr/>
          <p:nvPr/>
        </p:nvSpPr>
        <p:spPr bwMode="auto">
          <a:xfrm>
            <a:off x="7875587" y="3776655"/>
            <a:ext cx="1800225" cy="542925"/>
          </a:xfrm>
          <a:prstGeom prst="ellipse">
            <a:avLst/>
          </a:prstGeom>
          <a:solidFill>
            <a:srgbClr val="92D050"/>
          </a:solidFill>
          <a:ln w="9525">
            <a:solidFill>
              <a:srgbClr val="0000FF"/>
            </a:solidFill>
            <a:prstDash val="solid"/>
            <a:miter lim="800000"/>
            <a:headEnd/>
            <a:tailEnd/>
          </a:ln>
          <a:effectLst/>
          <a:extLst/>
        </p:spPr>
        <p:txBody>
          <a:bodyPr vert="horz" wrap="square" lIns="91440" tIns="45720" rIns="91440" bIns="45720" numCol="1" rtlCol="0" anchor="ctr" anchorCtr="0" compatLnSpc="1">
            <a:prstTxWarp prst="textNoShape">
              <a:avLst/>
            </a:prstTxWarp>
            <a:noAutofit/>
          </a:bodyPr>
          <a:lstStyle/>
          <a:p>
            <a:pPr eaLnBrk="0" fontAlgn="base" hangingPunct="0">
              <a:spcBef>
                <a:spcPct val="0"/>
              </a:spcBef>
              <a:spcAft>
                <a:spcPct val="0"/>
              </a:spcAft>
            </a:pPr>
            <a:r>
              <a:rPr lang="en-US" altLang="zh-CN" dirty="0" smtClean="0">
                <a:solidFill>
                  <a:srgbClr val="080808"/>
                </a:solidFill>
                <a:latin typeface="微软雅黑" panose="020B0503020204020204" pitchFamily="34" charset="-122"/>
                <a:ea typeface="微软雅黑" panose="020B0503020204020204" pitchFamily="34" charset="-122"/>
              </a:rPr>
              <a:t>Message</a:t>
            </a:r>
            <a:endParaRPr lang="zh-CN" altLang="en-US" dirty="0" smtClean="0">
              <a:solidFill>
                <a:srgbClr val="080808"/>
              </a:solidFill>
              <a:latin typeface="微软雅黑" panose="020B0503020204020204" pitchFamily="34" charset="-122"/>
              <a:ea typeface="微软雅黑" panose="020B0503020204020204" pitchFamily="34" charset="-122"/>
            </a:endParaRPr>
          </a:p>
        </p:txBody>
      </p:sp>
      <p:cxnSp>
        <p:nvCxnSpPr>
          <p:cNvPr id="31" name="直接箭头连接符 30"/>
          <p:cNvCxnSpPr>
            <a:endCxn id="23" idx="0"/>
          </p:cNvCxnSpPr>
          <p:nvPr/>
        </p:nvCxnSpPr>
        <p:spPr>
          <a:xfrm>
            <a:off x="9675813" y="2627308"/>
            <a:ext cx="1039017" cy="2058970"/>
          </a:xfrm>
          <a:prstGeom prst="straightConnector1">
            <a:avLst/>
          </a:prstGeom>
          <a:ln w="12700">
            <a:solidFill>
              <a:srgbClr val="0000FF"/>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9" name="椭圆 8"/>
          <p:cNvSpPr/>
          <p:nvPr/>
        </p:nvSpPr>
        <p:spPr bwMode="auto">
          <a:xfrm>
            <a:off x="9275760" y="3190861"/>
            <a:ext cx="1800225" cy="542925"/>
          </a:xfrm>
          <a:prstGeom prst="ellipse">
            <a:avLst/>
          </a:prstGeom>
          <a:solidFill>
            <a:srgbClr val="92D050"/>
          </a:solidFill>
          <a:ln w="9525">
            <a:solidFill>
              <a:srgbClr val="0000FF"/>
            </a:solidFill>
            <a:prstDash val="solid"/>
            <a:miter lim="800000"/>
            <a:headEnd/>
            <a:tailEnd/>
          </a:ln>
          <a:effectLst/>
          <a:extLst/>
        </p:spPr>
        <p:txBody>
          <a:bodyPr vert="horz" wrap="square" lIns="91440" tIns="45720" rIns="91440" bIns="45720" numCol="1" rtlCol="0" anchor="ctr" anchorCtr="0" compatLnSpc="1">
            <a:prstTxWarp prst="textNoShape">
              <a:avLst/>
            </a:prstTxWarp>
            <a:noAutofit/>
          </a:bodyPr>
          <a:lstStyle/>
          <a:p>
            <a:pPr eaLnBrk="0" fontAlgn="base" hangingPunct="0">
              <a:spcBef>
                <a:spcPct val="0"/>
              </a:spcBef>
              <a:spcAft>
                <a:spcPct val="0"/>
              </a:spcAft>
            </a:pPr>
            <a:r>
              <a:rPr lang="en-US" altLang="zh-CN" dirty="0" smtClean="0">
                <a:solidFill>
                  <a:srgbClr val="080808"/>
                </a:solidFill>
                <a:latin typeface="微软雅黑" panose="020B0503020204020204" pitchFamily="34" charset="-122"/>
                <a:ea typeface="微软雅黑" panose="020B0503020204020204" pitchFamily="34" charset="-122"/>
              </a:rPr>
              <a:t>Message</a:t>
            </a:r>
            <a:endParaRPr lang="zh-CN" altLang="en-US" dirty="0" smtClean="0">
              <a:solidFill>
                <a:srgbClr val="08080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1716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事件驱动架构的典型应用</a:t>
            </a:r>
            <a:r>
              <a:rPr lang="en-US" altLang="zh-CN" dirty="0" smtClean="0"/>
              <a:t>-IDE</a:t>
            </a:r>
            <a:r>
              <a:rPr lang="zh-CN" altLang="en-US" dirty="0" smtClean="0"/>
              <a:t>的断点调试</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EC4ABC20-E01C-4198-82B4-CFC3C5E5FFBE}" type="slidenum">
              <a:rPr lang="en-US" altLang="zh-CN" smtClean="0"/>
              <a:pPr>
                <a:defRPr/>
              </a:pPr>
              <a:t>9</a:t>
            </a:fld>
            <a:endParaRPr lang="en-US" altLang="zh-CN"/>
          </a:p>
        </p:txBody>
      </p:sp>
      <p:pic>
        <p:nvPicPr>
          <p:cNvPr id="5" name="图片 4"/>
          <p:cNvPicPr>
            <a:picLocks noChangeAspect="1"/>
          </p:cNvPicPr>
          <p:nvPr/>
        </p:nvPicPr>
        <p:blipFill>
          <a:blip r:embed="rId2"/>
          <a:stretch>
            <a:fillRect/>
          </a:stretch>
        </p:blipFill>
        <p:spPr>
          <a:xfrm>
            <a:off x="742743" y="1628775"/>
            <a:ext cx="8118750" cy="4556920"/>
          </a:xfrm>
          <a:prstGeom prst="rect">
            <a:avLst/>
          </a:prstGeom>
        </p:spPr>
      </p:pic>
      <p:sp>
        <p:nvSpPr>
          <p:cNvPr id="6" name="矩形 5"/>
          <p:cNvSpPr/>
          <p:nvPr/>
        </p:nvSpPr>
        <p:spPr>
          <a:xfrm>
            <a:off x="8994636" y="1628775"/>
            <a:ext cx="2671763" cy="1754326"/>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IDE</a:t>
            </a:r>
            <a:r>
              <a:rPr lang="zh-CN" altLang="en-US" dirty="0">
                <a:latin typeface="微软雅黑" panose="020B0503020204020204" pitchFamily="34" charset="-122"/>
                <a:ea typeface="微软雅黑" panose="020B0503020204020204" pitchFamily="34" charset="-122"/>
              </a:rPr>
              <a:t>包含如下的工具 </a:t>
            </a: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编辑器</a:t>
            </a:r>
            <a:r>
              <a:rPr lang="en-US" altLang="zh-CN" dirty="0">
                <a:latin typeface="微软雅黑" panose="020B0503020204020204" pitchFamily="34" charset="-122"/>
                <a:ea typeface="微软雅黑" panose="020B0503020204020204" pitchFamily="34" charset="-122"/>
              </a:rPr>
              <a:t>. Editors for source </a:t>
            </a:r>
            <a:r>
              <a:rPr lang="en-US" altLang="zh-CN" dirty="0" smtClean="0">
                <a:latin typeface="微软雅黑" panose="020B0503020204020204" pitchFamily="34" charset="-122"/>
                <a:ea typeface="微软雅黑" panose="020B0503020204020204" pitchFamily="34" charset="-122"/>
              </a:rPr>
              <a:t>code</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变量</a:t>
            </a:r>
            <a:r>
              <a:rPr lang="zh-CN" altLang="en-US" dirty="0">
                <a:latin typeface="微软雅黑" panose="020B0503020204020204" pitchFamily="34" charset="-122"/>
                <a:ea typeface="微软雅黑" panose="020B0503020204020204" pitchFamily="34" charset="-122"/>
              </a:rPr>
              <a:t>监控器</a:t>
            </a:r>
            <a:r>
              <a:rPr lang="en-US" altLang="zh-CN" dirty="0">
                <a:latin typeface="微软雅黑" panose="020B0503020204020204" pitchFamily="34" charset="-122"/>
                <a:ea typeface="微软雅黑" panose="020B0503020204020204" pitchFamily="34" charset="-122"/>
              </a:rPr>
              <a:t>. Variable </a:t>
            </a:r>
            <a:r>
              <a:rPr lang="en-US" altLang="zh-CN" dirty="0" smtClean="0">
                <a:latin typeface="微软雅黑" panose="020B0503020204020204" pitchFamily="34" charset="-122"/>
                <a:ea typeface="微软雅黑" panose="020B0503020204020204" pitchFamily="34" charset="-122"/>
              </a:rPr>
              <a:t>monitors</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调试器</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Debugger</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9069478"/>
      </p:ext>
    </p:extLst>
  </p:cSld>
  <p:clrMapOvr>
    <a:masterClrMapping/>
  </p:clrMapOvr>
</p:sld>
</file>

<file path=ppt/theme/theme1.xml><?xml version="1.0" encoding="utf-8"?>
<a:theme xmlns:a="http://schemas.openxmlformats.org/drawingml/2006/main" name="6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lnSpc>
            <a:spcPct val="114000"/>
          </a:lnSpc>
          <a:defRPr dirty="0"/>
        </a:defPPr>
      </a:lstStyle>
    </a:spDef>
    <a:lnDef>
      <a:spPr>
        <a:ln w="12700">
          <a:solidFill>
            <a:schemeClr val="tx1"/>
          </a:solidFill>
          <a:prstDash val="solid"/>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21740</TotalTime>
  <Words>1936</Words>
  <Application>Microsoft Office PowerPoint</Application>
  <PresentationFormat>宽屏</PresentationFormat>
  <Paragraphs>339</Paragraphs>
  <Slides>48</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48</vt:i4>
      </vt:variant>
    </vt:vector>
  </HeadingPairs>
  <TitlesOfParts>
    <vt:vector size="57" baseType="lpstr">
      <vt:lpstr>Arial Unicode MS</vt:lpstr>
      <vt:lpstr>黑体</vt:lpstr>
      <vt:lpstr>宋体</vt:lpstr>
      <vt:lpstr>微软雅黑</vt:lpstr>
      <vt:lpstr>Arial</vt:lpstr>
      <vt:lpstr>Calibri</vt:lpstr>
      <vt:lpstr>Consolas</vt:lpstr>
      <vt:lpstr>Wingdings</vt:lpstr>
      <vt:lpstr>6_默认设计模板</vt:lpstr>
      <vt:lpstr>Lec14：事件驱动架构 Event-Driven Architecture</vt:lpstr>
      <vt:lpstr>本讲内容</vt:lpstr>
      <vt:lpstr>1. 事件驱动架构的概念 Concept of Event-Driven Architecture</vt:lpstr>
      <vt:lpstr>1.1 显式调用 Explicit Invocation </vt:lpstr>
      <vt:lpstr>1.2 隐式调用 implicit invocation</vt:lpstr>
      <vt:lpstr>1.3 事件驱动架构的概念</vt:lpstr>
      <vt:lpstr>1.3 事件驱动架构的概念</vt:lpstr>
      <vt:lpstr>1.4 事件驱动架构的典型应用-AWT</vt:lpstr>
      <vt:lpstr>1.4 事件驱动架构的典型应用-IDE的断点调试</vt:lpstr>
      <vt:lpstr>1.4 事件驱动架构的典型应用-IDE的断点调试</vt:lpstr>
      <vt:lpstr>1.4 事件驱动架构的典型应用-IDE的断点调试</vt:lpstr>
      <vt:lpstr>1.4 事件驱动架构的典型应用-IDE的断点调试</vt:lpstr>
      <vt:lpstr>2. 事件处理策略 Strategy of Events Handling</vt:lpstr>
      <vt:lpstr>2.1 Events Handling</vt:lpstr>
      <vt:lpstr>2.1 Events Handling </vt:lpstr>
      <vt:lpstr>2.2 有独立事件调度模块的系统</vt:lpstr>
      <vt:lpstr>2.2 有独立事件调度模块的系统</vt:lpstr>
      <vt:lpstr>2.2 有独立事件调度模块的系统</vt:lpstr>
      <vt:lpstr>2.2 有独立事件调度模块的系统</vt:lpstr>
      <vt:lpstr>2.3 无独立事件调度模块的系统</vt:lpstr>
      <vt:lpstr>2.3 无独立事件调度模块的系统</vt:lpstr>
      <vt:lpstr>3. 事件驱动架构的实现 Implementations of Event Driven Architecture</vt:lpstr>
      <vt:lpstr>3.1 Observable/Observer model</vt:lpstr>
      <vt:lpstr>3.1 Observable/Observer model</vt:lpstr>
      <vt:lpstr>3.1 Observable/Observer model</vt:lpstr>
      <vt:lpstr>3.1 Observable/Observer model</vt:lpstr>
      <vt:lpstr>3.1 Observable/Observer model</vt:lpstr>
      <vt:lpstr>3.1 Observable/Observer model</vt:lpstr>
      <vt:lpstr>3.1 Observable/Observer model</vt:lpstr>
      <vt:lpstr>3.1 Observable/Observer model – Spring Events</vt:lpstr>
      <vt:lpstr>3.2 Pub-Sub Model</vt:lpstr>
      <vt:lpstr>3.2 Pub-Sub Model - Guava EventBus </vt:lpstr>
      <vt:lpstr>3.2 Pub-Sub Model - Guava EventBus </vt:lpstr>
      <vt:lpstr>3.2 Pub-Sub Model - Guava EventBus </vt:lpstr>
      <vt:lpstr>PowerPoint 演示文稿</vt:lpstr>
      <vt:lpstr>3.2 Pub-Sub Model - Guava EventBus </vt:lpstr>
      <vt:lpstr>3.2 Pub-Sub Model - Guava EventBus </vt:lpstr>
      <vt:lpstr>3.3 Observable vs Pub-sub</vt:lpstr>
      <vt:lpstr>4. 高级事件通道 Advance Event channel</vt:lpstr>
      <vt:lpstr>4.1 Advance Event channel</vt:lpstr>
      <vt:lpstr>4.2 Message-Oriented Middleware</vt:lpstr>
      <vt:lpstr>4.3 AMQP – 消息中间件的通讯标准</vt:lpstr>
      <vt:lpstr>4.4 RabbitMQ</vt:lpstr>
      <vt:lpstr>4.4 RabbitMQ – Types of Exchanges</vt:lpstr>
      <vt:lpstr>5. 事件驱动架构的优缺点 The advantages and disadvantages of EDA</vt:lpstr>
      <vt:lpstr>5.1 事件驱动架构的优点</vt:lpstr>
      <vt:lpstr>5.2 事件驱动架构的缺点</vt:lpstr>
      <vt:lpstr>Thanks</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Windows User</cp:lastModifiedBy>
  <cp:revision>2457</cp:revision>
  <dcterms:created xsi:type="dcterms:W3CDTF">2023-09-02T02:41:24Z</dcterms:created>
  <dcterms:modified xsi:type="dcterms:W3CDTF">2023-12-15T03:56:27Z</dcterms:modified>
</cp:coreProperties>
</file>