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2"/>
  </p:handoutMasterIdLst>
  <p:sldIdLst>
    <p:sldId id="401" r:id="rId3"/>
    <p:sldId id="929" r:id="rId5"/>
    <p:sldId id="977" r:id="rId6"/>
    <p:sldId id="928" r:id="rId7"/>
    <p:sldId id="979" r:id="rId8"/>
    <p:sldId id="936" r:id="rId9"/>
    <p:sldId id="937" r:id="rId10"/>
    <p:sldId id="935" r:id="rId11"/>
    <p:sldId id="939" r:id="rId12"/>
    <p:sldId id="938" r:id="rId13"/>
    <p:sldId id="941" r:id="rId14"/>
    <p:sldId id="944" r:id="rId15"/>
    <p:sldId id="943" r:id="rId16"/>
    <p:sldId id="947" r:id="rId17"/>
    <p:sldId id="992" r:id="rId18"/>
    <p:sldId id="946" r:id="rId19"/>
    <p:sldId id="948" r:id="rId20"/>
    <p:sldId id="980" r:id="rId21"/>
    <p:sldId id="1016" r:id="rId22"/>
    <p:sldId id="1017" r:id="rId23"/>
    <p:sldId id="1022" r:id="rId24"/>
    <p:sldId id="1018" r:id="rId25"/>
    <p:sldId id="995" r:id="rId26"/>
    <p:sldId id="994" r:id="rId27"/>
    <p:sldId id="996" r:id="rId28"/>
    <p:sldId id="1004" r:id="rId29"/>
    <p:sldId id="1005" r:id="rId30"/>
    <p:sldId id="1023" r:id="rId31"/>
    <p:sldId id="1006" r:id="rId32"/>
    <p:sldId id="1007" r:id="rId33"/>
    <p:sldId id="1024" r:id="rId34"/>
    <p:sldId id="1025" r:id="rId35"/>
    <p:sldId id="1019" r:id="rId36"/>
    <p:sldId id="1026" r:id="rId37"/>
    <p:sldId id="1027" r:id="rId38"/>
    <p:sldId id="1003" r:id="rId39"/>
    <p:sldId id="1002" r:id="rId40"/>
    <p:sldId id="1000" r:id="rId41"/>
    <p:sldId id="999" r:id="rId42"/>
    <p:sldId id="998" r:id="rId43"/>
    <p:sldId id="997" r:id="rId44"/>
    <p:sldId id="993" r:id="rId45"/>
    <p:sldId id="1010" r:id="rId46"/>
    <p:sldId id="1013" r:id="rId47"/>
    <p:sldId id="1012" r:id="rId48"/>
    <p:sldId id="989" r:id="rId49"/>
    <p:sldId id="1021" r:id="rId50"/>
    <p:sldId id="371" r:id="rId51"/>
  </p:sldIdLst>
  <p:sldSz cx="12192000" cy="6858000"/>
  <p:notesSz cx="6858000" cy="9144000"/>
  <p:custDataLst>
    <p:tags r:id="rId5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93" userDrawn="1">
          <p15:clr>
            <a:srgbClr val="A4A3A4"/>
          </p15:clr>
        </p15:guide>
        <p15:guide id="3" pos="7287" userDrawn="1">
          <p15:clr>
            <a:srgbClr val="A4A3A4"/>
          </p15:clr>
        </p15:guide>
        <p15:guide id="4" orient="horz" pos="102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8000"/>
    <a:srgbClr val="99DAFF"/>
    <a:srgbClr val="3399FF"/>
    <a:srgbClr val="00A3FF"/>
    <a:srgbClr val="55D331"/>
    <a:srgbClr val="80FFFF"/>
    <a:srgbClr val="FFFFB9"/>
    <a:srgbClr val="0BA0F4"/>
    <a:srgbClr val="0197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4082" autoAdjust="0"/>
    <p:restoredTop sz="81315" autoAdjust="0"/>
  </p:normalViewPr>
  <p:slideViewPr>
    <p:cSldViewPr snapToGrid="0" showGuides="1">
      <p:cViewPr varScale="1">
        <p:scale>
          <a:sx n="94" d="100"/>
          <a:sy n="94" d="100"/>
        </p:scale>
        <p:origin x="642" y="90"/>
      </p:cViewPr>
      <p:guideLst>
        <p:guide pos="393"/>
        <p:guide pos="7287"/>
        <p:guide orient="horz" pos="102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6" Type="http://schemas.openxmlformats.org/officeDocument/2006/relationships/tags" Target="tags/tag1.xml"/><Relationship Id="rId55" Type="http://schemas.openxmlformats.org/officeDocument/2006/relationships/tableStyles" Target="tableStyles.xml"/><Relationship Id="rId54" Type="http://schemas.openxmlformats.org/officeDocument/2006/relationships/viewProps" Target="viewProps.xml"/><Relationship Id="rId53" Type="http://schemas.openxmlformats.org/officeDocument/2006/relationships/presProps" Target="presProps.xml"/><Relationship Id="rId52" Type="http://schemas.openxmlformats.org/officeDocument/2006/relationships/handoutMaster" Target="handoutMasters/handoutMaster1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9A446-243A-43C7-90A2-1410A770E4F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AB8588-4819-42C4-9922-57B49F8B8A0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7AFA6D-01D6-463B-937B-CBE6810AE3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500D25-17B5-49CE-B12E-4C342D56BC8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调停者</a:t>
            </a:r>
            <a:endParaRPr lang="zh-CN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常见释义</a:t>
            </a:r>
            <a:endParaRPr lang="zh-CN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英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[ˈ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miːdieɪtə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(r)] 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美</a:t>
            </a:r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[ˈ</a:t>
            </a:r>
            <a:r>
              <a:rPr lang="en-US" altLang="zh-CN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miːdieɪtər</a:t>
            </a:r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</a:t>
            </a:r>
            <a:b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500D25-17B5-49CE-B12E-4C342D56BC8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/>
              <a:t>管道和过滤器都是</a:t>
            </a:r>
            <a:r>
              <a:rPr lang="zh-CN" altLang="en-US"/>
              <a:t>组件</a:t>
            </a:r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/>
              <a:t>这里</a:t>
            </a:r>
            <a:r>
              <a:rPr lang="en-US" altLang="zh-CN"/>
              <a:t>FilterInputStream</a:t>
            </a:r>
            <a:r>
              <a:rPr lang="zh-CN" altLang="en-US"/>
              <a:t>包含了其父类，这是一个装饰模式，能够不断增强子类的</a:t>
            </a:r>
            <a:r>
              <a:rPr lang="zh-CN" altLang="en-US"/>
              <a:t>功能</a:t>
            </a:r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500D25-17B5-49CE-B12E-4C342D56BC8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500D25-17B5-49CE-B12E-4C342D56BC8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 algn="ctr">
              <a:defRPr sz="4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C8FAE6-6E3B-4C5A-8203-E4674750A7EF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sz="4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670"/>
              </a:spcBef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lnSpc>
                <a:spcPct val="100000"/>
              </a:lnSpc>
              <a:spcBef>
                <a:spcPts val="670"/>
              </a:spcBef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lnSpc>
                <a:spcPct val="100000"/>
              </a:lnSpc>
              <a:spcBef>
                <a:spcPts val="670"/>
              </a:spcBef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lnSpc>
                <a:spcPct val="100000"/>
              </a:lnSpc>
              <a:spcBef>
                <a:spcPts val="670"/>
              </a:spcBef>
              <a:defRPr sz="2000"/>
            </a:lvl4pPr>
            <a:lvl5pPr>
              <a:lnSpc>
                <a:spcPct val="100000"/>
              </a:lnSpc>
              <a:spcBef>
                <a:spcPts val="670"/>
              </a:spcBef>
              <a:defRPr sz="20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4ABC20-E01C-4198-82B4-CFC3C5E5FFB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400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400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400">
                <a:solidFill>
                  <a:srgbClr val="000000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CE16752-73A1-4AB0-A37B-FBC520AAAADC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0000FF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ts val="670"/>
        </a:spcBef>
        <a:spcAft>
          <a:spcPct val="0"/>
        </a:spcAft>
        <a:buChar char="•"/>
        <a:defRPr sz="28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rtl="0" eaLnBrk="0" fontAlgn="base" hangingPunct="0">
        <a:lnSpc>
          <a:spcPct val="120000"/>
        </a:lnSpc>
        <a:spcBef>
          <a:spcPts val="670"/>
        </a:spcBef>
        <a:spcAft>
          <a:spcPct val="0"/>
        </a:spcAft>
        <a:buChar char="–"/>
        <a:defRPr sz="24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marL="1143000" indent="-228600" algn="l" rtl="0" eaLnBrk="0" fontAlgn="base" hangingPunct="0">
        <a:lnSpc>
          <a:spcPct val="120000"/>
        </a:lnSpc>
        <a:spcBef>
          <a:spcPts val="670"/>
        </a:spcBef>
        <a:spcAft>
          <a:spcPct val="0"/>
        </a:spcAft>
        <a:buChar char="•"/>
        <a:defRPr sz="20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marL="1600200" indent="-228600" algn="l" rtl="0" eaLnBrk="0" fontAlgn="base" hangingPunct="0">
        <a:lnSpc>
          <a:spcPct val="120000"/>
        </a:lnSpc>
        <a:spcBef>
          <a:spcPts val="670"/>
        </a:spcBef>
        <a:spcAft>
          <a:spcPct val="0"/>
        </a:spcAft>
        <a:buChar char="–"/>
        <a:defRPr sz="18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120000"/>
        </a:lnSpc>
        <a:spcBef>
          <a:spcPts val="67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e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1570506"/>
            <a:ext cx="10363200" cy="1470025"/>
          </a:xfrm>
        </p:spPr>
        <p:txBody>
          <a:bodyPr/>
          <a:lstStyle/>
          <a:p>
            <a:r>
              <a:rPr lang="en-US" altLang="zh-CN" sz="4000" b="1" dirty="0" smtClean="0"/>
              <a:t>Lec13</a:t>
            </a:r>
            <a:r>
              <a:rPr lang="zh-CN" altLang="en-US" sz="4000" b="1" dirty="0" smtClean="0"/>
              <a:t>：数据流风格的软件架构</a:t>
            </a:r>
            <a:br>
              <a:rPr lang="en-US" altLang="zh-CN" sz="4000" b="1" dirty="0" smtClean="0"/>
            </a:br>
            <a:r>
              <a:rPr lang="en-US" altLang="zh-CN" sz="3200" dirty="0"/>
              <a:t>Software Architecture with Data Flow Style</a:t>
            </a:r>
            <a:endParaRPr lang="zh-CN" altLang="en-US" sz="28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463366"/>
            <a:ext cx="8534400" cy="1796612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zh-CN" altLang="en-US" sz="2400" dirty="0"/>
              <a:t>课程编号</a:t>
            </a:r>
            <a:r>
              <a:rPr lang="zh-CN" altLang="en-US" sz="2400" dirty="0" smtClean="0"/>
              <a:t>：</a:t>
            </a:r>
            <a:r>
              <a:rPr lang="en-US" altLang="zh-CN" sz="2400" dirty="0" smtClean="0"/>
              <a:t>SE33004</a:t>
            </a:r>
            <a:r>
              <a:rPr lang="zh-CN" altLang="en-US" sz="2400" dirty="0" smtClean="0"/>
              <a:t>（</a:t>
            </a:r>
            <a:r>
              <a:rPr lang="en-US" altLang="zh-CN" sz="2400" dirty="0" smtClean="0"/>
              <a:t>2020</a:t>
            </a:r>
            <a:r>
              <a:rPr lang="zh-CN" altLang="en-US" sz="2400" dirty="0" smtClean="0"/>
              <a:t>版培养计划）</a:t>
            </a:r>
            <a:endParaRPr lang="en-US" altLang="zh-CN" sz="2400" dirty="0"/>
          </a:p>
          <a:p>
            <a:pPr algn="l"/>
            <a:r>
              <a:rPr lang="zh-CN" altLang="en-US" sz="2400" dirty="0"/>
              <a:t>授课对象：</a:t>
            </a:r>
            <a:r>
              <a:rPr lang="en-US" altLang="zh-CN" sz="2400" dirty="0"/>
              <a:t>21</a:t>
            </a:r>
            <a:r>
              <a:rPr lang="zh-CN" altLang="en-US" sz="2400" dirty="0" smtClean="0"/>
              <a:t>级软件工程（</a:t>
            </a:r>
            <a:r>
              <a:rPr lang="en-US" altLang="zh-CN" sz="2400" dirty="0" smtClean="0"/>
              <a:t>04-06</a:t>
            </a:r>
            <a:r>
              <a:rPr lang="zh-CN" altLang="en-US" sz="2400" dirty="0" smtClean="0"/>
              <a:t>班）</a:t>
            </a:r>
            <a:endParaRPr lang="zh-CN" altLang="en-US" sz="2400" dirty="0"/>
          </a:p>
          <a:p>
            <a:pPr algn="l"/>
            <a:r>
              <a:rPr lang="zh-CN" altLang="en-US" sz="2400" dirty="0"/>
              <a:t>主讲教师：辛国栋</a:t>
            </a:r>
            <a:endParaRPr lang="zh-CN" altLang="en-US" sz="2400" dirty="0"/>
          </a:p>
          <a:p>
            <a:pPr algn="l"/>
            <a:r>
              <a:rPr lang="en-US" altLang="zh-CN" sz="2400" dirty="0"/>
              <a:t>Email</a:t>
            </a:r>
            <a:r>
              <a:rPr lang="zh-CN" altLang="en-US" sz="2400" dirty="0"/>
              <a:t>：</a:t>
            </a:r>
            <a:r>
              <a:rPr lang="en-US" altLang="zh-CN" sz="2400" dirty="0"/>
              <a:t>gdxin@hit.edu.cn</a:t>
            </a:r>
            <a:endParaRPr lang="en-US" altLang="zh-CN" sz="2400" dirty="0"/>
          </a:p>
          <a:p>
            <a:endParaRPr lang="zh-CN" altLang="en-US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3964" y="3296295"/>
            <a:ext cx="2266950" cy="23812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1.3 </a:t>
            </a:r>
            <a:r>
              <a:rPr lang="zh-CN" altLang="en-US" dirty="0" smtClean="0"/>
              <a:t>批处理</a:t>
            </a:r>
            <a:r>
              <a:rPr lang="zh-CN" altLang="en-US" dirty="0"/>
              <a:t>架构在图像处理中的</a:t>
            </a:r>
            <a:r>
              <a:rPr lang="zh-CN" altLang="en-US" dirty="0" smtClean="0"/>
              <a:t>应用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对象逻辑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6143" y="1885689"/>
            <a:ext cx="2381218" cy="1742495"/>
          </a:xfrm>
          <a:ln>
            <a:solidFill>
              <a:srgbClr val="0000FF"/>
            </a:solidFill>
            <a:prstDash val="dash"/>
          </a:ln>
        </p:spPr>
        <p:txBody>
          <a:bodyPr/>
          <a:lstStyle/>
          <a:p>
            <a:pPr marL="0" indent="0" algn="just">
              <a:buNone/>
            </a:pPr>
            <a:r>
              <a:rPr lang="en-US" altLang="zh-CN" sz="2000" dirty="0" smtClean="0">
                <a:solidFill>
                  <a:srgbClr val="0000FF"/>
                </a:solidFill>
              </a:rPr>
              <a:t>Blur</a:t>
            </a:r>
            <a:r>
              <a:rPr lang="zh-CN" altLang="en-US" sz="2000" dirty="0" smtClean="0">
                <a:solidFill>
                  <a:srgbClr val="0000FF"/>
                </a:solidFill>
              </a:rPr>
              <a:t>对象</a:t>
            </a:r>
            <a:endParaRPr lang="en-US" altLang="zh-CN" sz="2000" dirty="0" smtClean="0">
              <a:solidFill>
                <a:srgbClr val="0000FF"/>
              </a:solidFill>
            </a:endParaRPr>
          </a:p>
          <a:p>
            <a:pPr marL="0" indent="0" algn="just">
              <a:buNone/>
            </a:pPr>
            <a:r>
              <a:rPr lang="zh-CN" altLang="en-US" sz="2000" dirty="0" smtClean="0"/>
              <a:t>负责对图像进行平滑滤波，将结果存入</a:t>
            </a:r>
            <a:r>
              <a:rPr lang="en-US" altLang="zh-CN" sz="2000" dirty="0" smtClean="0"/>
              <a:t>T2</a:t>
            </a:r>
            <a:r>
              <a:rPr lang="zh-CN" altLang="en-US" sz="2000" dirty="0" smtClean="0"/>
              <a:t>，同时将内容显示到 </a:t>
            </a:r>
            <a:r>
              <a:rPr lang="en-US" altLang="zh-CN" sz="2000" dirty="0" smtClean="0"/>
              <a:t>GUI</a:t>
            </a:r>
            <a:r>
              <a:rPr lang="zh-CN" altLang="en-US" sz="2000" dirty="0" smtClean="0"/>
              <a:t>上</a:t>
            </a:r>
            <a:endParaRPr lang="zh-CN" altLang="en-US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4ABC20-E01C-4198-82B4-CFC3C5E5FFBE}" type="slidenum">
              <a:rPr lang="en-US" altLang="zh-CN" smtClean="0"/>
            </a:fld>
            <a:endParaRPr lang="en-US" altLang="zh-CN"/>
          </a:p>
        </p:txBody>
      </p:sp>
      <p:grpSp>
        <p:nvGrpSpPr>
          <p:cNvPr id="38" name="组合 37"/>
          <p:cNvGrpSpPr/>
          <p:nvPr/>
        </p:nvGrpSpPr>
        <p:grpSpPr>
          <a:xfrm>
            <a:off x="626143" y="4167355"/>
            <a:ext cx="11263268" cy="1106550"/>
            <a:chOff x="561457" y="2550872"/>
            <a:chExt cx="11263268" cy="1106550"/>
          </a:xfrm>
        </p:grpSpPr>
        <p:sp>
          <p:nvSpPr>
            <p:cNvPr id="5" name="Rectangle 6"/>
            <p:cNvSpPr>
              <a:spLocks noChangeArrowheads="1"/>
            </p:cNvSpPr>
            <p:nvPr/>
          </p:nvSpPr>
          <p:spPr bwMode="auto">
            <a:xfrm>
              <a:off x="1856857" y="3063572"/>
              <a:ext cx="1068631" cy="5400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lIns="0" tIns="43200" rIns="0" bIns="54000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Blur</a:t>
              </a:r>
              <a:endPara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" name="Rectangle 7"/>
            <p:cNvSpPr>
              <a:spLocks noChangeArrowheads="1"/>
            </p:cNvSpPr>
            <p:nvPr/>
          </p:nvSpPr>
          <p:spPr bwMode="auto">
            <a:xfrm>
              <a:off x="4066689" y="3063572"/>
              <a:ext cx="1336675" cy="5400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lIns="0" tIns="43200" rIns="0" bIns="54000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Sharpen</a:t>
              </a:r>
              <a:endPara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" name="Rectangle 8"/>
            <p:cNvSpPr>
              <a:spLocks noChangeArrowheads="1"/>
            </p:cNvSpPr>
            <p:nvPr/>
          </p:nvSpPr>
          <p:spPr bwMode="auto">
            <a:xfrm>
              <a:off x="6294481" y="3063572"/>
              <a:ext cx="1367790" cy="5400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lIns="0" tIns="54000" rIns="0" bIns="54000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Brighten</a:t>
              </a:r>
              <a:endPara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" name="Text Box 11"/>
            <p:cNvSpPr txBox="1">
              <a:spLocks noChangeArrowheads="1"/>
            </p:cNvSpPr>
            <p:nvPr/>
          </p:nvSpPr>
          <p:spPr bwMode="auto">
            <a:xfrm>
              <a:off x="561457" y="2550872"/>
              <a:ext cx="1295400" cy="431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lIns="0" tIns="0" rIns="0" bIns="0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i="0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img.jpg</a:t>
              </a:r>
              <a:endParaRPr kumimoji="0" lang="en-US" altLang="zh-CN" sz="180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Text Box 12"/>
            <p:cNvSpPr txBox="1">
              <a:spLocks noChangeArrowheads="1"/>
            </p:cNvSpPr>
            <p:nvPr/>
          </p:nvSpPr>
          <p:spPr bwMode="auto">
            <a:xfrm>
              <a:off x="10026088" y="2577922"/>
              <a:ext cx="1798637" cy="454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lIns="0" tIns="0" rIns="0" bIns="0"/>
            <a:lstStyle>
              <a:defPPr>
                <a:defRPr lang="zh-CN"/>
              </a:defPPr>
              <a:lvl1pPr marR="0" lvl="0" indent="0"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i="0" u="none" strike="noStrike" kern="0" cap="none" spc="0" normalizeH="0" baseline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defRPr sz="1600"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600"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600"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600"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dirty="0"/>
                <a:t>newImg.jpg</a:t>
              </a:r>
              <a:endParaRPr lang="en-US" altLang="zh-CN" dirty="0"/>
            </a:p>
          </p:txBody>
        </p:sp>
        <p:sp>
          <p:nvSpPr>
            <p:cNvPr id="13" name="Rectangle 14"/>
            <p:cNvSpPr>
              <a:spLocks noChangeArrowheads="1"/>
            </p:cNvSpPr>
            <p:nvPr/>
          </p:nvSpPr>
          <p:spPr bwMode="auto">
            <a:xfrm>
              <a:off x="8491847" y="3063572"/>
              <a:ext cx="1891672" cy="5400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lIns="0" tIns="36000" rIns="0" bIns="54000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EdgeDetect</a:t>
              </a:r>
              <a:endPara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4" name="AutoShape 15"/>
            <p:cNvSpPr>
              <a:spLocks noChangeArrowheads="1"/>
            </p:cNvSpPr>
            <p:nvPr/>
          </p:nvSpPr>
          <p:spPr bwMode="auto">
            <a:xfrm>
              <a:off x="3188394" y="2693194"/>
              <a:ext cx="576262" cy="576263"/>
            </a:xfrm>
            <a:prstGeom prst="flowChartMagneticTap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lIns="0" tIns="0" rIns="0" bIns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</a:rPr>
                <a:t>T2 </a:t>
              </a:r>
              <a:endParaRPr kumimoji="0" lang="en-US" altLang="zh-CN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5" name="AutoShape 16"/>
            <p:cNvSpPr>
              <a:spLocks noChangeArrowheads="1"/>
            </p:cNvSpPr>
            <p:nvPr/>
          </p:nvSpPr>
          <p:spPr bwMode="auto">
            <a:xfrm>
              <a:off x="5489227" y="2693194"/>
              <a:ext cx="576263" cy="528638"/>
            </a:xfrm>
            <a:prstGeom prst="flowChartMagneticTap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lIns="0" tIns="0" rIns="0" bIns="0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</a:rPr>
                <a:t>T3 </a:t>
              </a:r>
              <a:endPara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6" name="AutoShape 17"/>
            <p:cNvSpPr>
              <a:spLocks noChangeArrowheads="1"/>
            </p:cNvSpPr>
            <p:nvPr/>
          </p:nvSpPr>
          <p:spPr bwMode="auto">
            <a:xfrm>
              <a:off x="7773851" y="2693194"/>
              <a:ext cx="554037" cy="528637"/>
            </a:xfrm>
            <a:prstGeom prst="flowChartMagneticTap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lIns="0" tIns="0" rIns="0" bIns="0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</a:rPr>
                <a:t>T4 </a:t>
              </a:r>
              <a:endPara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7" name="AutoShape 19"/>
            <p:cNvSpPr>
              <a:spLocks noChangeArrowheads="1"/>
            </p:cNvSpPr>
            <p:nvPr/>
          </p:nvSpPr>
          <p:spPr bwMode="auto">
            <a:xfrm>
              <a:off x="621983" y="3009722"/>
              <a:ext cx="792163" cy="647700"/>
            </a:xfrm>
            <a:prstGeom prst="flowChartMagneticTap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lIns="0" tIns="0" rIns="0" bIns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</a:rPr>
                <a:t>T1 </a:t>
              </a:r>
              <a:endParaRPr kumimoji="0" lang="en-US" altLang="zh-CN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8" name="AutoShape 23"/>
            <p:cNvSpPr>
              <a:spLocks noChangeArrowheads="1"/>
            </p:cNvSpPr>
            <p:nvPr/>
          </p:nvSpPr>
          <p:spPr bwMode="auto">
            <a:xfrm>
              <a:off x="10754245" y="3069253"/>
              <a:ext cx="554038" cy="528638"/>
            </a:xfrm>
            <a:prstGeom prst="flowChartMagneticTap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lIns="0" tIns="0" rIns="0" bIns="0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</a:rPr>
                <a:t>T5 </a:t>
              </a:r>
              <a:endPara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cxnSp>
          <p:nvCxnSpPr>
            <p:cNvPr id="29" name="直接箭头连接符 28"/>
            <p:cNvCxnSpPr>
              <a:stCxn id="17" idx="3"/>
              <a:endCxn id="5" idx="1"/>
            </p:cNvCxnSpPr>
            <p:nvPr/>
          </p:nvCxnSpPr>
          <p:spPr>
            <a:xfrm>
              <a:off x="1414146" y="3333572"/>
              <a:ext cx="442711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箭头连接符 30"/>
            <p:cNvCxnSpPr>
              <a:stCxn id="5" idx="3"/>
              <a:endCxn id="6" idx="1"/>
            </p:cNvCxnSpPr>
            <p:nvPr/>
          </p:nvCxnSpPr>
          <p:spPr>
            <a:xfrm>
              <a:off x="2925488" y="3333572"/>
              <a:ext cx="1141201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箭头连接符 32"/>
            <p:cNvCxnSpPr>
              <a:stCxn id="6" idx="3"/>
              <a:endCxn id="7" idx="1"/>
            </p:cNvCxnSpPr>
            <p:nvPr/>
          </p:nvCxnSpPr>
          <p:spPr>
            <a:xfrm>
              <a:off x="5403364" y="3333572"/>
              <a:ext cx="89111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箭头连接符 34"/>
            <p:cNvCxnSpPr>
              <a:stCxn id="7" idx="3"/>
              <a:endCxn id="13" idx="1"/>
            </p:cNvCxnSpPr>
            <p:nvPr/>
          </p:nvCxnSpPr>
          <p:spPr>
            <a:xfrm>
              <a:off x="7662271" y="3333572"/>
              <a:ext cx="829576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箭头连接符 36"/>
            <p:cNvCxnSpPr>
              <a:stCxn id="13" idx="3"/>
              <a:endCxn id="18" idx="1"/>
            </p:cNvCxnSpPr>
            <p:nvPr/>
          </p:nvCxnSpPr>
          <p:spPr>
            <a:xfrm>
              <a:off x="10383519" y="3333572"/>
              <a:ext cx="370726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内容占位符 2"/>
          <p:cNvSpPr txBox="1"/>
          <p:nvPr/>
        </p:nvSpPr>
        <p:spPr bwMode="auto">
          <a:xfrm>
            <a:off x="3498936" y="1904944"/>
            <a:ext cx="2249112" cy="1742495"/>
          </a:xfrm>
          <a:prstGeom prst="rect">
            <a:avLst/>
          </a:prstGeom>
          <a:noFill/>
          <a:ln w="9525">
            <a:solidFill>
              <a:srgbClr val="0000FF"/>
            </a:solidFill>
            <a:prstDash val="dash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lnSpc>
                <a:spcPct val="100000"/>
              </a:lnSpc>
              <a:spcBef>
                <a:spcPts val="67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lnSpc>
                <a:spcPct val="100000"/>
              </a:lnSpc>
              <a:spcBef>
                <a:spcPts val="67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lnSpc>
                <a:spcPct val="100000"/>
              </a:lnSpc>
              <a:spcBef>
                <a:spcPts val="67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lnSpc>
                <a:spcPct val="100000"/>
              </a:lnSpc>
              <a:spcBef>
                <a:spcPts val="67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00000"/>
              </a:lnSpc>
              <a:spcBef>
                <a:spcPts val="67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just">
              <a:buFontTx/>
              <a:buNone/>
            </a:pPr>
            <a:r>
              <a:rPr lang="en-US" altLang="zh-CN" sz="2000" kern="0" dirty="0" smtClean="0">
                <a:solidFill>
                  <a:srgbClr val="0000FF"/>
                </a:solidFill>
              </a:rPr>
              <a:t>Sharpen</a:t>
            </a:r>
            <a:r>
              <a:rPr lang="zh-CN" altLang="en-US" sz="2000" kern="0" dirty="0" smtClean="0">
                <a:solidFill>
                  <a:srgbClr val="0000FF"/>
                </a:solidFill>
              </a:rPr>
              <a:t>对象</a:t>
            </a:r>
            <a:endParaRPr lang="en-US" altLang="zh-CN" sz="2000" kern="0" dirty="0" smtClean="0">
              <a:solidFill>
                <a:srgbClr val="0000FF"/>
              </a:solidFill>
            </a:endParaRPr>
          </a:p>
          <a:p>
            <a:pPr marL="0" indent="0" algn="just">
              <a:buFontTx/>
              <a:buNone/>
            </a:pPr>
            <a:r>
              <a:rPr lang="zh-CN" altLang="en-US" sz="2000" kern="0" dirty="0" smtClean="0"/>
              <a:t>负责对图像进行锐化滤波，将结果存入</a:t>
            </a:r>
            <a:r>
              <a:rPr lang="en-US" altLang="zh-CN" sz="2000" kern="0" dirty="0" smtClean="0"/>
              <a:t>T3</a:t>
            </a:r>
            <a:r>
              <a:rPr lang="zh-CN" altLang="en-US" sz="2000" kern="0" dirty="0" smtClean="0"/>
              <a:t>，同时将内容显示到 </a:t>
            </a:r>
            <a:r>
              <a:rPr lang="en-US" altLang="zh-CN" sz="2000" kern="0" dirty="0" smtClean="0"/>
              <a:t>GUI</a:t>
            </a:r>
            <a:r>
              <a:rPr lang="zh-CN" altLang="en-US" sz="2000" kern="0" dirty="0" smtClean="0"/>
              <a:t>上</a:t>
            </a:r>
            <a:endParaRPr lang="zh-CN" altLang="en-US" sz="2000" kern="0" dirty="0"/>
          </a:p>
        </p:txBody>
      </p:sp>
      <p:sp>
        <p:nvSpPr>
          <p:cNvPr id="40" name="内容占位符 2"/>
          <p:cNvSpPr txBox="1"/>
          <p:nvPr/>
        </p:nvSpPr>
        <p:spPr bwMode="auto">
          <a:xfrm>
            <a:off x="6371729" y="1904944"/>
            <a:ext cx="2249112" cy="1742495"/>
          </a:xfrm>
          <a:prstGeom prst="rect">
            <a:avLst/>
          </a:prstGeom>
          <a:noFill/>
          <a:ln w="9525">
            <a:solidFill>
              <a:srgbClr val="0000FF"/>
            </a:solidFill>
            <a:prstDash val="dash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lnSpc>
                <a:spcPct val="100000"/>
              </a:lnSpc>
              <a:spcBef>
                <a:spcPts val="67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lnSpc>
                <a:spcPct val="100000"/>
              </a:lnSpc>
              <a:spcBef>
                <a:spcPts val="67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lnSpc>
                <a:spcPct val="100000"/>
              </a:lnSpc>
              <a:spcBef>
                <a:spcPts val="67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lnSpc>
                <a:spcPct val="100000"/>
              </a:lnSpc>
              <a:spcBef>
                <a:spcPts val="67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00000"/>
              </a:lnSpc>
              <a:spcBef>
                <a:spcPts val="67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just">
              <a:buFontTx/>
              <a:buNone/>
            </a:pPr>
            <a:r>
              <a:rPr lang="en-US" altLang="zh-CN" sz="2000" kern="0" dirty="0" smtClean="0">
                <a:solidFill>
                  <a:srgbClr val="0000FF"/>
                </a:solidFill>
              </a:rPr>
              <a:t>Brighten</a:t>
            </a:r>
            <a:r>
              <a:rPr lang="zh-CN" altLang="en-US" sz="2000" kern="0" dirty="0" smtClean="0">
                <a:solidFill>
                  <a:srgbClr val="0000FF"/>
                </a:solidFill>
              </a:rPr>
              <a:t>对象</a:t>
            </a:r>
            <a:endParaRPr lang="en-US" altLang="zh-CN" sz="2000" kern="0" dirty="0" smtClean="0">
              <a:solidFill>
                <a:srgbClr val="0000FF"/>
              </a:solidFill>
            </a:endParaRPr>
          </a:p>
          <a:p>
            <a:pPr marL="0" indent="0" algn="just">
              <a:buFontTx/>
              <a:buNone/>
            </a:pPr>
            <a:r>
              <a:rPr lang="zh-CN" altLang="en-US" sz="2000" kern="0" dirty="0" smtClean="0"/>
              <a:t>负责对图像进行量化处理，将结果存入</a:t>
            </a:r>
            <a:r>
              <a:rPr lang="en-US" altLang="zh-CN" sz="2000" kern="0" dirty="0" smtClean="0"/>
              <a:t>T4</a:t>
            </a:r>
            <a:r>
              <a:rPr lang="zh-CN" altLang="en-US" sz="2000" kern="0" dirty="0" smtClean="0"/>
              <a:t>，同时将内容显示到 </a:t>
            </a:r>
            <a:r>
              <a:rPr lang="en-US" altLang="zh-CN" sz="2000" kern="0" dirty="0" smtClean="0"/>
              <a:t>GUI</a:t>
            </a:r>
            <a:r>
              <a:rPr lang="zh-CN" altLang="en-US" sz="2000" kern="0" dirty="0" smtClean="0"/>
              <a:t>上</a:t>
            </a:r>
            <a:endParaRPr lang="zh-CN" altLang="en-US" sz="2000" kern="0" dirty="0"/>
          </a:p>
        </p:txBody>
      </p:sp>
      <p:sp>
        <p:nvSpPr>
          <p:cNvPr id="41" name="内容占位符 2"/>
          <p:cNvSpPr txBox="1"/>
          <p:nvPr/>
        </p:nvSpPr>
        <p:spPr bwMode="auto">
          <a:xfrm>
            <a:off x="9029700" y="1904944"/>
            <a:ext cx="2477221" cy="1742495"/>
          </a:xfrm>
          <a:prstGeom prst="rect">
            <a:avLst/>
          </a:prstGeom>
          <a:noFill/>
          <a:ln w="9525">
            <a:solidFill>
              <a:srgbClr val="0000FF"/>
            </a:solidFill>
            <a:prstDash val="dash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lnSpc>
                <a:spcPct val="100000"/>
              </a:lnSpc>
              <a:spcBef>
                <a:spcPts val="67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lnSpc>
                <a:spcPct val="100000"/>
              </a:lnSpc>
              <a:spcBef>
                <a:spcPts val="67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lnSpc>
                <a:spcPct val="100000"/>
              </a:lnSpc>
              <a:spcBef>
                <a:spcPts val="67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lnSpc>
                <a:spcPct val="100000"/>
              </a:lnSpc>
              <a:spcBef>
                <a:spcPts val="67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00000"/>
              </a:lnSpc>
              <a:spcBef>
                <a:spcPts val="67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just">
              <a:buFontTx/>
              <a:buNone/>
            </a:pPr>
            <a:r>
              <a:rPr lang="en-US" altLang="zh-CN" sz="2000" kern="0" dirty="0" err="1" smtClean="0">
                <a:solidFill>
                  <a:srgbClr val="0000FF"/>
                </a:solidFill>
              </a:rPr>
              <a:t>EdgeDetect</a:t>
            </a:r>
            <a:r>
              <a:rPr lang="zh-CN" altLang="en-US" sz="2000" kern="0" dirty="0" smtClean="0">
                <a:solidFill>
                  <a:srgbClr val="0000FF"/>
                </a:solidFill>
              </a:rPr>
              <a:t>对象</a:t>
            </a:r>
            <a:endParaRPr lang="en-US" altLang="zh-CN" sz="2000" kern="0" dirty="0" smtClean="0">
              <a:solidFill>
                <a:srgbClr val="0000FF"/>
              </a:solidFill>
            </a:endParaRPr>
          </a:p>
          <a:p>
            <a:pPr marL="0" indent="0" algn="just">
              <a:buFontTx/>
              <a:buNone/>
            </a:pPr>
            <a:r>
              <a:rPr lang="zh-CN" altLang="en-US" sz="2000" kern="0" dirty="0" smtClean="0"/>
              <a:t>负责对图像进行边缘检测，将结果存入</a:t>
            </a:r>
            <a:r>
              <a:rPr lang="en-US" altLang="zh-CN" sz="2000" kern="0" dirty="0" smtClean="0"/>
              <a:t>T5</a:t>
            </a:r>
            <a:r>
              <a:rPr lang="zh-CN" altLang="en-US" sz="2000" kern="0" dirty="0" smtClean="0"/>
              <a:t>，同时将内容显示到 </a:t>
            </a:r>
            <a:r>
              <a:rPr lang="en-US" altLang="zh-CN" sz="2000" kern="0" dirty="0" smtClean="0"/>
              <a:t>GUI</a:t>
            </a:r>
            <a:r>
              <a:rPr lang="zh-CN" altLang="en-US" sz="2000" kern="0" dirty="0" smtClean="0"/>
              <a:t>上</a:t>
            </a:r>
            <a:endParaRPr lang="zh-CN" altLang="en-US" sz="2000" kern="0" dirty="0"/>
          </a:p>
        </p:txBody>
      </p:sp>
      <p:sp>
        <p:nvSpPr>
          <p:cNvPr id="42" name="文本框 41"/>
          <p:cNvSpPr txBox="1"/>
          <p:nvPr/>
        </p:nvSpPr>
        <p:spPr>
          <a:xfrm>
            <a:off x="2824480" y="5497359"/>
            <a:ext cx="6543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使用顺序批处理架构的数字图像处理软件 对象逻辑图</a:t>
            </a:r>
            <a:endParaRPr lang="zh-CN" altLang="en-US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1.3 </a:t>
            </a:r>
            <a:r>
              <a:rPr lang="zh-CN" altLang="en-US" dirty="0" smtClean="0"/>
              <a:t>批处理</a:t>
            </a:r>
            <a:r>
              <a:rPr lang="zh-CN" altLang="en-US" dirty="0"/>
              <a:t>架构在图像处理中的</a:t>
            </a:r>
            <a:r>
              <a:rPr lang="zh-CN" altLang="en-US" dirty="0" smtClean="0"/>
              <a:t>应用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设计类图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4ABC20-E01C-4198-82B4-CFC3C5E5FFBE}" type="slidenum">
              <a:rPr lang="en-US" altLang="zh-CN" smtClean="0"/>
            </a:fld>
            <a:endParaRPr lang="en-US" altLang="zh-CN"/>
          </a:p>
        </p:txBody>
      </p:sp>
      <p:sp>
        <p:nvSpPr>
          <p:cNvPr id="5" name="矩形 4"/>
          <p:cNvSpPr/>
          <p:nvPr/>
        </p:nvSpPr>
        <p:spPr bwMode="auto">
          <a:xfrm>
            <a:off x="3972560" y="2113280"/>
            <a:ext cx="7325360" cy="43688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prstDash val="solid"/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0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BufferedImageOperations</a:t>
            </a:r>
            <a:endParaRPr kumimoji="0" lang="zh-CN" altLang="en-US" sz="2000" b="1" i="0" u="none" strike="noStrike" cap="none" normalizeH="0" baseline="0" dirty="0" smtClean="0">
              <a:ln>
                <a:noFill/>
              </a:ln>
              <a:solidFill>
                <a:srgbClr val="080808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3972560" y="2773680"/>
            <a:ext cx="7325360" cy="45339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prstDash val="solid"/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+filter(</a:t>
            </a:r>
            <a:r>
              <a:rPr kumimoji="0" lang="en-US" altLang="zh-CN" sz="20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BufferedImage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0" lang="en-US" altLang="zh-CN" sz="20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src,BufferedImage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0" lang="en-US" altLang="zh-CN" sz="20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dst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):</a:t>
            </a:r>
            <a:r>
              <a:rPr kumimoji="0" lang="en-US" altLang="zh-CN" sz="20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BufferImage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rgbClr val="080808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3972560" y="2550160"/>
            <a:ext cx="7325360" cy="22352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prstDash val="solid"/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rgbClr val="080808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7120890" y="4551680"/>
            <a:ext cx="2028190" cy="1077912"/>
            <a:chOff x="7162800" y="4582160"/>
            <a:chExt cx="1971040" cy="1077912"/>
          </a:xfrm>
        </p:grpSpPr>
        <p:sp>
          <p:nvSpPr>
            <p:cNvPr id="8" name="矩形 7"/>
            <p:cNvSpPr/>
            <p:nvPr/>
          </p:nvSpPr>
          <p:spPr bwMode="auto">
            <a:xfrm>
              <a:off x="7162800" y="4582160"/>
              <a:ext cx="1971040" cy="43688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prstDash val="solid"/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b="1" i="0" u="none" strike="noStrike" cap="none" normalizeH="0" baseline="0" dirty="0" err="1" smtClean="0">
                  <a:ln>
                    <a:noFill/>
                  </a:ln>
                  <a:solidFill>
                    <a:srgbClr val="080808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ImageBrighten</a:t>
              </a:r>
              <a:endParaRPr kumimoji="0" lang="zh-CN" altLang="en-US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矩形 8"/>
            <p:cNvSpPr/>
            <p:nvPr/>
          </p:nvSpPr>
          <p:spPr bwMode="auto">
            <a:xfrm>
              <a:off x="7162800" y="5190172"/>
              <a:ext cx="1971040" cy="4699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prstDash val="solid"/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noAutofit/>
            </a:bodyPr>
            <a:lstStyle/>
            <a:p>
              <a:pPr marL="0" marR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b="0" i="0" u="none" strike="noStrike" cap="none" normalizeH="0" baseline="0" dirty="0" smtClean="0">
                  <a:ln>
                    <a:noFill/>
                  </a:ln>
                  <a:solidFill>
                    <a:srgbClr val="080808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+filter(</a:t>
              </a:r>
              <a:r>
                <a:rPr kumimoji="0" lang="en-US" altLang="zh-CN" b="0" i="0" u="none" strike="noStrike" cap="none" normalizeH="0" baseline="0" dirty="0" err="1" smtClean="0">
                  <a:ln>
                    <a:noFill/>
                  </a:ln>
                  <a:solidFill>
                    <a:srgbClr val="080808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src</a:t>
              </a:r>
              <a:r>
                <a:rPr kumimoji="0" lang="en-US" altLang="zh-CN" b="0" i="0" u="none" strike="noStrike" cap="none" normalizeH="0" baseline="0" dirty="0" smtClean="0">
                  <a:ln>
                    <a:noFill/>
                  </a:ln>
                  <a:solidFill>
                    <a:srgbClr val="080808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, </a:t>
              </a:r>
              <a:r>
                <a:rPr kumimoji="0" lang="en-US" altLang="zh-CN" b="0" i="0" u="none" strike="noStrike" cap="none" normalizeH="0" baseline="0" dirty="0" err="1" smtClean="0">
                  <a:ln>
                    <a:noFill/>
                  </a:ln>
                  <a:solidFill>
                    <a:srgbClr val="080808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dst</a:t>
              </a:r>
              <a:r>
                <a:rPr kumimoji="0" lang="en-US" altLang="zh-CN" b="0" i="0" u="none" strike="noStrike" cap="none" normalizeH="0" baseline="0" dirty="0" smtClean="0">
                  <a:ln>
                    <a:noFill/>
                  </a:ln>
                  <a:solidFill>
                    <a:srgbClr val="080808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)</a:t>
              </a:r>
              <a:endParaRPr kumimoji="0" lang="zh-CN" altLang="en-US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矩形 9"/>
            <p:cNvSpPr/>
            <p:nvPr/>
          </p:nvSpPr>
          <p:spPr bwMode="auto">
            <a:xfrm>
              <a:off x="7162800" y="5019040"/>
              <a:ext cx="1971040" cy="18764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prstDash val="solid"/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3263900" y="4561840"/>
            <a:ext cx="1864360" cy="1077912"/>
            <a:chOff x="2479040" y="4582160"/>
            <a:chExt cx="1973580" cy="1077912"/>
          </a:xfrm>
        </p:grpSpPr>
        <p:sp>
          <p:nvSpPr>
            <p:cNvPr id="11" name="矩形 10"/>
            <p:cNvSpPr/>
            <p:nvPr/>
          </p:nvSpPr>
          <p:spPr bwMode="auto">
            <a:xfrm>
              <a:off x="2481580" y="4582160"/>
              <a:ext cx="1971040" cy="43688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prstDash val="solid"/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b="1" i="0" u="none" strike="noStrike" cap="none" normalizeH="0" baseline="0" dirty="0" err="1" smtClean="0">
                  <a:ln>
                    <a:noFill/>
                  </a:ln>
                  <a:solidFill>
                    <a:srgbClr val="080808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ImgBlur</a:t>
              </a:r>
              <a:endParaRPr kumimoji="0" lang="zh-CN" altLang="en-US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矩形 11"/>
            <p:cNvSpPr/>
            <p:nvPr/>
          </p:nvSpPr>
          <p:spPr bwMode="auto">
            <a:xfrm>
              <a:off x="2479040" y="5212080"/>
              <a:ext cx="1971040" cy="44799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prstDash val="solid"/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noAutofit/>
            </a:bodyPr>
            <a:lstStyle/>
            <a:p>
              <a:pPr marL="0" marR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b="0" i="0" u="none" strike="noStrike" cap="none" normalizeH="0" baseline="0" dirty="0" smtClean="0">
                  <a:ln>
                    <a:noFill/>
                  </a:ln>
                  <a:solidFill>
                    <a:srgbClr val="080808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+filter(</a:t>
              </a:r>
              <a:r>
                <a:rPr kumimoji="0" lang="en-US" altLang="zh-CN" b="0" i="0" u="none" strike="noStrike" cap="none" normalizeH="0" baseline="0" dirty="0" err="1" smtClean="0">
                  <a:ln>
                    <a:noFill/>
                  </a:ln>
                  <a:solidFill>
                    <a:srgbClr val="080808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src</a:t>
              </a:r>
              <a:r>
                <a:rPr kumimoji="0" lang="en-US" altLang="zh-CN" b="0" i="0" u="none" strike="noStrike" cap="none" normalizeH="0" baseline="0" dirty="0" smtClean="0">
                  <a:ln>
                    <a:noFill/>
                  </a:ln>
                  <a:solidFill>
                    <a:srgbClr val="080808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, </a:t>
              </a:r>
              <a:r>
                <a:rPr kumimoji="0" lang="en-US" altLang="zh-CN" b="0" i="0" u="none" strike="noStrike" cap="none" normalizeH="0" baseline="0" dirty="0" err="1" smtClean="0">
                  <a:ln>
                    <a:noFill/>
                  </a:ln>
                  <a:solidFill>
                    <a:srgbClr val="080808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dst</a:t>
              </a:r>
              <a:r>
                <a:rPr kumimoji="0" lang="en-US" altLang="zh-CN" b="0" i="0" u="none" strike="noStrike" cap="none" normalizeH="0" baseline="0" dirty="0" smtClean="0">
                  <a:ln>
                    <a:noFill/>
                  </a:ln>
                  <a:solidFill>
                    <a:srgbClr val="080808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)</a:t>
              </a:r>
              <a:endParaRPr kumimoji="0" lang="zh-CN" altLang="en-US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矩形 12"/>
            <p:cNvSpPr/>
            <p:nvPr/>
          </p:nvSpPr>
          <p:spPr bwMode="auto">
            <a:xfrm>
              <a:off x="2479040" y="5019040"/>
              <a:ext cx="1971040" cy="1930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prstDash val="solid"/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5207000" y="4561839"/>
            <a:ext cx="1860550" cy="1077913"/>
            <a:chOff x="4866640" y="4582159"/>
            <a:chExt cx="2133600" cy="1077913"/>
          </a:xfrm>
        </p:grpSpPr>
        <p:sp>
          <p:nvSpPr>
            <p:cNvPr id="14" name="矩形 13"/>
            <p:cNvSpPr/>
            <p:nvPr/>
          </p:nvSpPr>
          <p:spPr bwMode="auto">
            <a:xfrm>
              <a:off x="4866640" y="4582159"/>
              <a:ext cx="2133600" cy="44513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prstDash val="solid"/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b="1" i="0" u="none" strike="noStrike" cap="none" normalizeH="0" baseline="0" dirty="0" err="1" smtClean="0">
                  <a:ln>
                    <a:noFill/>
                  </a:ln>
                  <a:solidFill>
                    <a:srgbClr val="080808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ImgSharpen</a:t>
              </a:r>
              <a:endParaRPr kumimoji="0" lang="zh-CN" altLang="en-US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矩形 14"/>
            <p:cNvSpPr/>
            <p:nvPr/>
          </p:nvSpPr>
          <p:spPr bwMode="auto">
            <a:xfrm>
              <a:off x="4866640" y="5206682"/>
              <a:ext cx="2133600" cy="45339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prstDash val="solid"/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noAutofit/>
            </a:bodyPr>
            <a:lstStyle/>
            <a:p>
              <a:pPr marL="0" marR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b="0" i="0" u="none" strike="noStrike" cap="none" normalizeH="0" baseline="0" dirty="0" smtClean="0">
                  <a:ln>
                    <a:noFill/>
                  </a:ln>
                  <a:solidFill>
                    <a:srgbClr val="080808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+filter(</a:t>
              </a:r>
              <a:r>
                <a:rPr kumimoji="0" lang="en-US" altLang="zh-CN" b="0" i="0" u="none" strike="noStrike" cap="none" normalizeH="0" baseline="0" dirty="0" err="1" smtClean="0">
                  <a:ln>
                    <a:noFill/>
                  </a:ln>
                  <a:solidFill>
                    <a:srgbClr val="080808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src</a:t>
              </a:r>
              <a:r>
                <a:rPr kumimoji="0" lang="en-US" altLang="zh-CN" b="0" i="0" u="none" strike="noStrike" cap="none" normalizeH="0" baseline="0" dirty="0" smtClean="0">
                  <a:ln>
                    <a:noFill/>
                  </a:ln>
                  <a:solidFill>
                    <a:srgbClr val="080808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, </a:t>
              </a:r>
              <a:r>
                <a:rPr kumimoji="0" lang="en-US" altLang="zh-CN" b="0" i="0" u="none" strike="noStrike" cap="none" normalizeH="0" baseline="0" dirty="0" err="1" smtClean="0">
                  <a:ln>
                    <a:noFill/>
                  </a:ln>
                  <a:solidFill>
                    <a:srgbClr val="080808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dst</a:t>
              </a:r>
              <a:r>
                <a:rPr kumimoji="0" lang="en-US" altLang="zh-CN" b="0" i="0" u="none" strike="noStrike" cap="none" normalizeH="0" baseline="0" dirty="0" smtClean="0">
                  <a:ln>
                    <a:noFill/>
                  </a:ln>
                  <a:solidFill>
                    <a:srgbClr val="080808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)</a:t>
              </a:r>
              <a:endParaRPr kumimoji="0" lang="zh-CN" altLang="en-US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矩形 15"/>
            <p:cNvSpPr/>
            <p:nvPr/>
          </p:nvSpPr>
          <p:spPr bwMode="auto">
            <a:xfrm>
              <a:off x="4866640" y="5027294"/>
              <a:ext cx="2133600" cy="17938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prstDash val="solid"/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9189578" y="4551680"/>
            <a:ext cx="2311541" cy="1077912"/>
            <a:chOff x="9296400" y="4582160"/>
            <a:chExt cx="2133600" cy="1077912"/>
          </a:xfrm>
        </p:grpSpPr>
        <p:sp>
          <p:nvSpPr>
            <p:cNvPr id="17" name="矩形 16"/>
            <p:cNvSpPr/>
            <p:nvPr/>
          </p:nvSpPr>
          <p:spPr bwMode="auto">
            <a:xfrm>
              <a:off x="9296400" y="4582160"/>
              <a:ext cx="2133600" cy="43688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prstDash val="solid"/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b="1" i="0" u="none" strike="noStrike" cap="none" normalizeH="0" baseline="0" dirty="0" err="1" smtClean="0">
                  <a:ln>
                    <a:noFill/>
                  </a:ln>
                  <a:solidFill>
                    <a:srgbClr val="080808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ImgEdgeDetector</a:t>
              </a:r>
              <a:endParaRPr kumimoji="0" lang="zh-CN" altLang="en-US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矩形 17"/>
            <p:cNvSpPr/>
            <p:nvPr/>
          </p:nvSpPr>
          <p:spPr bwMode="auto">
            <a:xfrm>
              <a:off x="9296400" y="5206682"/>
              <a:ext cx="2133600" cy="45339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prstDash val="solid"/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noAutofit/>
            </a:bodyPr>
            <a:lstStyle/>
            <a:p>
              <a:pPr marL="0" marR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b="0" i="0" u="none" strike="noStrike" cap="none" normalizeH="0" baseline="0" dirty="0" smtClean="0">
                  <a:ln>
                    <a:noFill/>
                  </a:ln>
                  <a:solidFill>
                    <a:srgbClr val="080808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+filter(</a:t>
              </a:r>
              <a:r>
                <a:rPr kumimoji="0" lang="en-US" altLang="zh-CN" b="0" i="0" u="none" strike="noStrike" cap="none" normalizeH="0" baseline="0" dirty="0" err="1" smtClean="0">
                  <a:ln>
                    <a:noFill/>
                  </a:ln>
                  <a:solidFill>
                    <a:srgbClr val="080808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src</a:t>
              </a:r>
              <a:r>
                <a:rPr kumimoji="0" lang="en-US" altLang="zh-CN" b="0" i="0" u="none" strike="noStrike" cap="none" normalizeH="0" baseline="0" dirty="0" smtClean="0">
                  <a:ln>
                    <a:noFill/>
                  </a:ln>
                  <a:solidFill>
                    <a:srgbClr val="080808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, </a:t>
              </a:r>
              <a:r>
                <a:rPr kumimoji="0" lang="en-US" altLang="zh-CN" b="0" i="0" u="none" strike="noStrike" cap="none" normalizeH="0" baseline="0" dirty="0" err="1" smtClean="0">
                  <a:ln>
                    <a:noFill/>
                  </a:ln>
                  <a:solidFill>
                    <a:srgbClr val="080808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dst</a:t>
              </a:r>
              <a:r>
                <a:rPr kumimoji="0" lang="en-US" altLang="zh-CN" b="0" i="0" u="none" strike="noStrike" cap="none" normalizeH="0" baseline="0" dirty="0" smtClean="0">
                  <a:ln>
                    <a:noFill/>
                  </a:ln>
                  <a:solidFill>
                    <a:srgbClr val="080808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)</a:t>
              </a:r>
              <a:endParaRPr kumimoji="0" lang="zh-CN" altLang="en-US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矩形 18"/>
            <p:cNvSpPr/>
            <p:nvPr/>
          </p:nvSpPr>
          <p:spPr bwMode="auto">
            <a:xfrm>
              <a:off x="9296400" y="5019040"/>
              <a:ext cx="2133600" cy="1930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prstDash val="solid"/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4" name="等腰三角形 23"/>
          <p:cNvSpPr/>
          <p:nvPr/>
        </p:nvSpPr>
        <p:spPr bwMode="auto">
          <a:xfrm>
            <a:off x="6926580" y="3216910"/>
            <a:ext cx="243840" cy="237490"/>
          </a:xfrm>
          <a:prstGeom prst="triangle">
            <a:avLst/>
          </a:prstGeom>
          <a:solidFill>
            <a:srgbClr val="FFFFFF"/>
          </a:solidFill>
          <a:ln w="9525">
            <a:solidFill>
              <a:schemeClr val="tx1"/>
            </a:solidFill>
            <a:prstDash val="solid"/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rgbClr val="080808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26" name="肘形连接符 25"/>
          <p:cNvCxnSpPr>
            <a:stCxn id="11" idx="0"/>
            <a:endCxn id="24" idx="3"/>
          </p:cNvCxnSpPr>
          <p:nvPr/>
        </p:nvCxnSpPr>
        <p:spPr>
          <a:xfrm rot="5400000" flipH="1" flipV="1">
            <a:off x="5069170" y="2582510"/>
            <a:ext cx="1107440" cy="2851220"/>
          </a:xfrm>
          <a:prstGeom prst="bentConnector3">
            <a:avLst/>
          </a:prstGeom>
          <a:ln w="1270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肘形连接符 27"/>
          <p:cNvCxnSpPr>
            <a:stCxn id="14" idx="0"/>
            <a:endCxn id="24" idx="3"/>
          </p:cNvCxnSpPr>
          <p:nvPr/>
        </p:nvCxnSpPr>
        <p:spPr>
          <a:xfrm rot="5400000" flipH="1" flipV="1">
            <a:off x="6039168" y="3552508"/>
            <a:ext cx="1107439" cy="911225"/>
          </a:xfrm>
          <a:prstGeom prst="bentConnector3">
            <a:avLst/>
          </a:prstGeom>
          <a:ln w="1270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肘形连接符 29"/>
          <p:cNvCxnSpPr>
            <a:stCxn id="8" idx="0"/>
            <a:endCxn id="24" idx="3"/>
          </p:cNvCxnSpPr>
          <p:nvPr/>
        </p:nvCxnSpPr>
        <p:spPr>
          <a:xfrm rot="16200000" flipV="1">
            <a:off x="7043103" y="3459797"/>
            <a:ext cx="1097280" cy="108648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肘形连接符 31"/>
          <p:cNvCxnSpPr>
            <a:stCxn id="17" idx="0"/>
            <a:endCxn id="24" idx="3"/>
          </p:cNvCxnSpPr>
          <p:nvPr/>
        </p:nvCxnSpPr>
        <p:spPr>
          <a:xfrm rot="16200000" flipV="1">
            <a:off x="8148285" y="2354615"/>
            <a:ext cx="1097280" cy="329684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 bwMode="auto">
          <a:xfrm>
            <a:off x="597535" y="1591787"/>
            <a:ext cx="2399665" cy="43688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prstDash val="solid"/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0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ImgProcGUI</a:t>
            </a:r>
            <a:endParaRPr kumimoji="0" lang="zh-CN" altLang="en-US" sz="2000" b="1" i="0" u="none" strike="noStrike" cap="none" normalizeH="0" baseline="0" dirty="0" smtClean="0">
              <a:ln>
                <a:noFill/>
              </a:ln>
              <a:solidFill>
                <a:srgbClr val="080808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矩形 36"/>
          <p:cNvSpPr/>
          <p:nvPr/>
        </p:nvSpPr>
        <p:spPr bwMode="auto">
          <a:xfrm>
            <a:off x="597535" y="2439670"/>
            <a:ext cx="2399665" cy="43688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prstDash val="solid"/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 b="1" dirty="0" err="1" smtClean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PipeLineBuilder</a:t>
            </a:r>
            <a:endParaRPr kumimoji="0" lang="zh-CN" altLang="en-US" sz="2000" b="1" i="0" u="none" strike="noStrike" cap="none" normalizeH="0" baseline="0" dirty="0" smtClean="0">
              <a:ln>
                <a:noFill/>
              </a:ln>
              <a:solidFill>
                <a:srgbClr val="080808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9" name="直接箭头连接符 38"/>
          <p:cNvCxnSpPr>
            <a:stCxn id="34" idx="2"/>
            <a:endCxn id="37" idx="0"/>
          </p:cNvCxnSpPr>
          <p:nvPr/>
        </p:nvCxnSpPr>
        <p:spPr>
          <a:xfrm>
            <a:off x="1797368" y="2028667"/>
            <a:ext cx="0" cy="411003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肘形连接符 40"/>
          <p:cNvCxnSpPr>
            <a:stCxn id="37" idx="3"/>
            <a:endCxn id="7" idx="1"/>
          </p:cNvCxnSpPr>
          <p:nvPr/>
        </p:nvCxnSpPr>
        <p:spPr>
          <a:xfrm>
            <a:off x="2997200" y="2658110"/>
            <a:ext cx="975360" cy="381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/>
          <p:cNvSpPr txBox="1"/>
          <p:nvPr/>
        </p:nvSpPr>
        <p:spPr>
          <a:xfrm>
            <a:off x="3616960" y="5923280"/>
            <a:ext cx="6543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使用顺序批处理架构的数字图像处理软件 设计类图</a:t>
            </a:r>
            <a:endParaRPr lang="zh-CN" altLang="en-US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39433" y="2922747"/>
            <a:ext cx="3343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根据用户选择的图形处理</a:t>
            </a:r>
            <a:r>
              <a:rPr lang="en-US" altLang="zh-CN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Item</a:t>
            </a:r>
            <a:r>
              <a:rPr lang="zh-CN" altLang="en-US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，找到对应的处理类</a:t>
            </a:r>
            <a:endParaRPr lang="zh-CN" altLang="en-US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6257" y="4576356"/>
            <a:ext cx="2202220" cy="10532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1.4 </a:t>
            </a:r>
            <a:r>
              <a:rPr lang="zh-CN" altLang="en-US" dirty="0"/>
              <a:t>人</a:t>
            </a:r>
            <a:r>
              <a:rPr lang="zh-CN" altLang="en-US" dirty="0" smtClean="0"/>
              <a:t>口</a:t>
            </a:r>
            <a:r>
              <a:rPr lang="zh-CN" altLang="en-US" dirty="0"/>
              <a:t>信息处理</a:t>
            </a:r>
            <a:r>
              <a:rPr lang="zh-CN" altLang="en-US" dirty="0" smtClean="0"/>
              <a:t>程序作业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需求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4ABC20-E01C-4198-82B4-CFC3C5E5FFBE}" type="slidenum">
              <a:rPr lang="en-US" altLang="zh-CN" smtClean="0"/>
            </a:fld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37202" y="1592262"/>
            <a:ext cx="6869635" cy="4434521"/>
          </a:xfrm>
          <a:prstGeom prst="rect">
            <a:avLst/>
          </a:prstGeom>
        </p:spPr>
      </p:pic>
      <p:sp>
        <p:nvSpPr>
          <p:cNvPr id="6" name="矩形 43"/>
          <p:cNvSpPr>
            <a:spLocks noChangeArrowheads="1"/>
          </p:cNvSpPr>
          <p:nvPr/>
        </p:nvSpPr>
        <p:spPr bwMode="auto">
          <a:xfrm>
            <a:off x="5648443" y="6060559"/>
            <a:ext cx="364715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zh-CN" sz="1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人口信息处理程序软件体系结构图</a:t>
            </a:r>
            <a:endParaRPr lang="zh-CN" altLang="zh-CN" sz="18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09600" y="1998395"/>
            <a:ext cx="312928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将一个大的人口数据文件按照性别、年龄分为多个文件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批处理体系结构进行设计。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1.4 </a:t>
            </a:r>
            <a:r>
              <a:rPr lang="zh-CN" altLang="en-US" dirty="0" smtClean="0"/>
              <a:t>人口</a:t>
            </a:r>
            <a:r>
              <a:rPr lang="zh-CN" altLang="en-US" dirty="0"/>
              <a:t>信息处理</a:t>
            </a:r>
            <a:r>
              <a:rPr lang="zh-CN" altLang="en-US" dirty="0" smtClean="0"/>
              <a:t>程序作业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设计类图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4ABC20-E01C-4198-82B4-CFC3C5E5FFBE}" type="slidenum">
              <a:rPr lang="en-US" altLang="zh-CN" smtClean="0"/>
            </a:fld>
            <a:endParaRPr lang="en-US" altLang="zh-CN"/>
          </a:p>
        </p:txBody>
      </p:sp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4108451" y="2342852"/>
            <a:ext cx="3065463" cy="674647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</a:ln>
        </p:spPr>
        <p:txBody>
          <a:bodyPr lIns="58522" tIns="29261" rIns="58522" bIns="29261" anchor="ctr">
            <a:spAutoFit/>
          </a:bodyPr>
          <a:lstStyle/>
          <a:p>
            <a:pPr algn="ctr">
              <a:defRPr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&lt;&lt;interface&gt;&gt;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defRPr/>
            </a:pPr>
            <a:r>
              <a:rPr lang="en-US" altLang="zh-CN" sz="2000" b="1" i="1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BatchProcessor</a:t>
            </a:r>
            <a:endParaRPr lang="en-US" altLang="zh-CN" sz="2000" b="1" i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Rectangle 13"/>
          <p:cNvSpPr>
            <a:spLocks noChangeArrowheads="1"/>
          </p:cNvSpPr>
          <p:nvPr/>
        </p:nvSpPr>
        <p:spPr bwMode="auto">
          <a:xfrm>
            <a:off x="4103690" y="3022997"/>
            <a:ext cx="3065463" cy="36687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</a:ln>
        </p:spPr>
        <p:txBody>
          <a:bodyPr lIns="58522" tIns="29261" rIns="58522" bIns="29261" anchor="ctr">
            <a:spAutoFit/>
          </a:bodyPr>
          <a:lstStyle/>
          <a:p>
            <a:pPr>
              <a:defRPr/>
            </a:pPr>
            <a:r>
              <a:rPr lang="en-US" altLang="zh-CN" sz="2000" i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+process()</a:t>
            </a:r>
            <a:endParaRPr lang="en-US" altLang="zh-CN" sz="2000" i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9" name="组合 38"/>
          <p:cNvGrpSpPr/>
          <p:nvPr/>
        </p:nvGrpSpPr>
        <p:grpSpPr>
          <a:xfrm>
            <a:off x="996314" y="4054237"/>
            <a:ext cx="2102485" cy="733740"/>
            <a:chOff x="996314" y="4916409"/>
            <a:chExt cx="2102485" cy="733740"/>
          </a:xfrm>
        </p:grpSpPr>
        <p:sp>
          <p:nvSpPr>
            <p:cNvPr id="12" name="Rectangle 12"/>
            <p:cNvSpPr>
              <a:spLocks noChangeArrowheads="1"/>
            </p:cNvSpPr>
            <p:nvPr/>
          </p:nvSpPr>
          <p:spPr bwMode="auto">
            <a:xfrm>
              <a:off x="996315" y="4916409"/>
              <a:ext cx="2102484" cy="36687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</a:ln>
          </p:spPr>
          <p:txBody>
            <a:bodyPr wrap="square" lIns="0" tIns="29261" rIns="0" bIns="29261" anchor="ctr">
              <a:spAutoFit/>
            </a:bodyPr>
            <a:lstStyle/>
            <a:p>
              <a:pPr algn="ctr">
                <a:defRPr/>
              </a:pP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ForkInputProc</a:t>
              </a:r>
              <a:endPara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Rectangle 30"/>
            <p:cNvSpPr>
              <a:spLocks noChangeArrowheads="1"/>
            </p:cNvSpPr>
            <p:nvPr/>
          </p:nvSpPr>
          <p:spPr bwMode="auto">
            <a:xfrm>
              <a:off x="996314" y="5283279"/>
              <a:ext cx="2102485" cy="36687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</a:ln>
          </p:spPr>
          <p:txBody>
            <a:bodyPr wrap="square" lIns="0" tIns="29261" rIns="58522" bIns="29261" anchor="ctr">
              <a:spAutoFit/>
            </a:bodyPr>
            <a:lstStyle/>
            <a:p>
              <a:pPr>
                <a:defRPr/>
              </a:pPr>
              <a:r>
                <a:rPr lang="en-US" altLang="zh-CN" sz="200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+process() </a:t>
              </a:r>
              <a:endPara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3314977" y="4054237"/>
            <a:ext cx="2041208" cy="733740"/>
            <a:chOff x="3332480" y="4916409"/>
            <a:chExt cx="2041208" cy="733740"/>
          </a:xfrm>
        </p:grpSpPr>
        <p:sp>
          <p:nvSpPr>
            <p:cNvPr id="14" name="Rectangle 12"/>
            <p:cNvSpPr>
              <a:spLocks noChangeArrowheads="1"/>
            </p:cNvSpPr>
            <p:nvPr/>
          </p:nvSpPr>
          <p:spPr bwMode="auto">
            <a:xfrm>
              <a:off x="3332480" y="4916409"/>
              <a:ext cx="2041208" cy="36687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</a:ln>
          </p:spPr>
          <p:txBody>
            <a:bodyPr wrap="square" lIns="0" tIns="29261" rIns="0" bIns="29261" anchor="ctr">
              <a:spAutoFit/>
            </a:bodyPr>
            <a:lstStyle/>
            <a:p>
              <a:pPr algn="ctr">
                <a:defRPr/>
              </a:pP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WomanProc1</a:t>
              </a:r>
              <a:endPara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Rectangle 30"/>
            <p:cNvSpPr>
              <a:spLocks noChangeArrowheads="1"/>
            </p:cNvSpPr>
            <p:nvPr/>
          </p:nvSpPr>
          <p:spPr bwMode="auto">
            <a:xfrm>
              <a:off x="3332480" y="5283279"/>
              <a:ext cx="2041208" cy="36687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</a:ln>
          </p:spPr>
          <p:txBody>
            <a:bodyPr lIns="0" tIns="29261" rIns="58522" bIns="29261" anchor="ctr"/>
            <a:lstStyle/>
            <a:p>
              <a:pPr>
                <a:defRPr/>
              </a:pPr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+process() </a:t>
              </a:r>
              <a:endPara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5572364" y="4054237"/>
            <a:ext cx="2048669" cy="742473"/>
            <a:chOff x="5481639" y="4907677"/>
            <a:chExt cx="2048669" cy="742473"/>
          </a:xfrm>
        </p:grpSpPr>
        <p:sp>
          <p:nvSpPr>
            <p:cNvPr id="16" name="Rectangle 12"/>
            <p:cNvSpPr>
              <a:spLocks noChangeArrowheads="1"/>
            </p:cNvSpPr>
            <p:nvPr/>
          </p:nvSpPr>
          <p:spPr bwMode="auto">
            <a:xfrm>
              <a:off x="5481639" y="4907677"/>
              <a:ext cx="2048669" cy="366870"/>
            </a:xfrm>
            <a:prstGeom prst="rect">
              <a:avLst/>
            </a:prstGeom>
            <a:solidFill>
              <a:srgbClr val="00FF00">
                <a:alpha val="24001"/>
              </a:srgbClr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square" lIns="0" tIns="29261" rIns="0" bIns="29261" anchor="ctr">
              <a:spAutoFit/>
            </a:bodyPr>
            <a:lstStyle/>
            <a:p>
              <a:pPr algn="ctr">
                <a:defRPr/>
              </a:pP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WomanProc2</a:t>
              </a:r>
              <a:endPara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Rectangle 30"/>
            <p:cNvSpPr>
              <a:spLocks noChangeArrowheads="1"/>
            </p:cNvSpPr>
            <p:nvPr/>
          </p:nvSpPr>
          <p:spPr bwMode="auto">
            <a:xfrm>
              <a:off x="5481639" y="5278518"/>
              <a:ext cx="2048669" cy="371632"/>
            </a:xfrm>
            <a:prstGeom prst="rect">
              <a:avLst/>
            </a:prstGeom>
            <a:solidFill>
              <a:srgbClr val="00FF00">
                <a:alpha val="24001"/>
              </a:srgbClr>
            </a:solidFill>
            <a:ln w="12700">
              <a:solidFill>
                <a:schemeClr val="tx1"/>
              </a:solidFill>
              <a:miter lim="800000"/>
            </a:ln>
          </p:spPr>
          <p:txBody>
            <a:bodyPr lIns="0" tIns="29261" rIns="58522" bIns="29261" anchor="ctr"/>
            <a:lstStyle/>
            <a:p>
              <a:pPr>
                <a:defRPr/>
              </a:pPr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+process()</a:t>
              </a:r>
              <a:endPara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9586916" y="4054237"/>
            <a:ext cx="1558604" cy="733739"/>
            <a:chOff x="9586916" y="4916410"/>
            <a:chExt cx="1558604" cy="733739"/>
          </a:xfrm>
        </p:grpSpPr>
        <p:sp>
          <p:nvSpPr>
            <p:cNvPr id="18" name="Rectangle 12"/>
            <p:cNvSpPr>
              <a:spLocks noChangeArrowheads="1"/>
            </p:cNvSpPr>
            <p:nvPr/>
          </p:nvSpPr>
          <p:spPr bwMode="auto">
            <a:xfrm>
              <a:off x="9586916" y="4916410"/>
              <a:ext cx="1558604" cy="366870"/>
            </a:xfrm>
            <a:prstGeom prst="rect">
              <a:avLst/>
            </a:prstGeom>
            <a:solidFill>
              <a:srgbClr val="00FF00">
                <a:alpha val="24001"/>
              </a:srgbClr>
            </a:solidFill>
            <a:ln w="12700">
              <a:solidFill>
                <a:schemeClr val="tx1"/>
              </a:solidFill>
              <a:miter lim="800000"/>
            </a:ln>
          </p:spPr>
          <p:txBody>
            <a:bodyPr lIns="58522" tIns="29261" rIns="58522" bIns="29261" anchor="ctr"/>
            <a:lstStyle/>
            <a:p>
              <a:pPr algn="ctr">
                <a:defRPr/>
              </a:pP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ManProc2</a:t>
              </a:r>
              <a:endPara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Rectangle 30"/>
            <p:cNvSpPr>
              <a:spLocks noChangeArrowheads="1"/>
            </p:cNvSpPr>
            <p:nvPr/>
          </p:nvSpPr>
          <p:spPr bwMode="auto">
            <a:xfrm>
              <a:off x="9586916" y="5283279"/>
              <a:ext cx="1558604" cy="366870"/>
            </a:xfrm>
            <a:prstGeom prst="rect">
              <a:avLst/>
            </a:prstGeom>
            <a:solidFill>
              <a:srgbClr val="00FF00">
                <a:alpha val="24001"/>
              </a:srgbClr>
            </a:solidFill>
            <a:ln w="12700">
              <a:solidFill>
                <a:schemeClr val="tx1"/>
              </a:solidFill>
              <a:miter lim="800000"/>
            </a:ln>
          </p:spPr>
          <p:txBody>
            <a:bodyPr lIns="0" tIns="29261" rIns="58522" bIns="29261" anchor="ctr"/>
            <a:lstStyle/>
            <a:p>
              <a:pPr>
                <a:defRPr/>
              </a:pPr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+process() </a:t>
              </a:r>
              <a:endPara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7837212" y="4054237"/>
            <a:ext cx="1533526" cy="742471"/>
            <a:chOff x="7834948" y="4907678"/>
            <a:chExt cx="1533526" cy="742471"/>
          </a:xfrm>
        </p:grpSpPr>
        <p:sp>
          <p:nvSpPr>
            <p:cNvPr id="21" name="Rectangle 12"/>
            <p:cNvSpPr>
              <a:spLocks noChangeArrowheads="1"/>
            </p:cNvSpPr>
            <p:nvPr/>
          </p:nvSpPr>
          <p:spPr bwMode="auto">
            <a:xfrm>
              <a:off x="7834949" y="4907678"/>
              <a:ext cx="1533525" cy="375602"/>
            </a:xfrm>
            <a:prstGeom prst="rect">
              <a:avLst/>
            </a:prstGeom>
            <a:solidFill>
              <a:srgbClr val="00FF00">
                <a:alpha val="24001"/>
              </a:srgbClr>
            </a:solidFill>
            <a:ln w="12700">
              <a:solidFill>
                <a:schemeClr val="tx1"/>
              </a:solidFill>
              <a:miter lim="800000"/>
            </a:ln>
          </p:spPr>
          <p:txBody>
            <a:bodyPr lIns="58522" tIns="29261" rIns="58522" bIns="29261" anchor="ctr"/>
            <a:lstStyle/>
            <a:p>
              <a:pPr algn="ctr">
                <a:defRPr/>
              </a:pP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ManProc1</a:t>
              </a:r>
              <a:endPara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Rectangle 30"/>
            <p:cNvSpPr>
              <a:spLocks noChangeArrowheads="1"/>
            </p:cNvSpPr>
            <p:nvPr/>
          </p:nvSpPr>
          <p:spPr bwMode="auto">
            <a:xfrm>
              <a:off x="7834948" y="5274547"/>
              <a:ext cx="1533525" cy="375602"/>
            </a:xfrm>
            <a:prstGeom prst="rect">
              <a:avLst/>
            </a:prstGeom>
            <a:solidFill>
              <a:srgbClr val="00FF00">
                <a:alpha val="24001"/>
              </a:srgbClr>
            </a:solidFill>
            <a:ln w="12700">
              <a:solidFill>
                <a:schemeClr val="tx1"/>
              </a:solidFill>
              <a:miter lim="800000"/>
            </a:ln>
          </p:spPr>
          <p:txBody>
            <a:bodyPr lIns="0" tIns="29261" rIns="58522" bIns="29261" anchor="ctr"/>
            <a:lstStyle/>
            <a:p>
              <a:pPr>
                <a:defRPr/>
              </a:pPr>
              <a:r>
                <a:rPr lang="en-US" altLang="zh-CN" sz="200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+process()</a:t>
              </a:r>
              <a:endPara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4" name="Rectangle 5"/>
          <p:cNvSpPr>
            <a:spLocks noChangeArrowheads="1"/>
          </p:cNvSpPr>
          <p:nvPr/>
        </p:nvSpPr>
        <p:spPr bwMode="auto">
          <a:xfrm>
            <a:off x="3742533" y="1606630"/>
            <a:ext cx="3787775" cy="36687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</a:ln>
        </p:spPr>
        <p:txBody>
          <a:bodyPr lIns="0" tIns="29261" rIns="0" bIns="29261" anchor="ctr">
            <a:spAutoFit/>
          </a:bodyPr>
          <a:lstStyle/>
          <a:p>
            <a:pPr algn="ctr">
              <a:defRPr/>
            </a:pP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AssemblyOfPipeLines</a:t>
            </a:r>
            <a:r>
              <a: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Rectangle 5"/>
          <p:cNvSpPr>
            <a:spLocks noChangeArrowheads="1"/>
          </p:cNvSpPr>
          <p:nvPr/>
        </p:nvSpPr>
        <p:spPr bwMode="auto">
          <a:xfrm>
            <a:off x="1116411" y="1606630"/>
            <a:ext cx="1862137" cy="36687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</a:ln>
        </p:spPr>
        <p:txBody>
          <a:bodyPr lIns="58522" tIns="29261" rIns="58522" bIns="29261" anchor="ctr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ClientGUI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26" name="直接箭头连接符 30"/>
          <p:cNvCxnSpPr>
            <a:cxnSpLocks noChangeShapeType="1"/>
            <a:stCxn id="25" idx="3"/>
            <a:endCxn id="24" idx="1"/>
          </p:cNvCxnSpPr>
          <p:nvPr/>
        </p:nvCxnSpPr>
        <p:spPr bwMode="auto">
          <a:xfrm>
            <a:off x="2978548" y="1790065"/>
            <a:ext cx="763985" cy="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" name="直接箭头连接符 31"/>
          <p:cNvCxnSpPr>
            <a:cxnSpLocks noChangeShapeType="1"/>
            <a:stCxn id="24" idx="2"/>
            <a:endCxn id="5" idx="0"/>
          </p:cNvCxnSpPr>
          <p:nvPr/>
        </p:nvCxnSpPr>
        <p:spPr bwMode="auto">
          <a:xfrm>
            <a:off x="5636421" y="1973500"/>
            <a:ext cx="4762" cy="369352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4" name="等腰三角形 33"/>
          <p:cNvSpPr/>
          <p:nvPr/>
        </p:nvSpPr>
        <p:spPr bwMode="auto">
          <a:xfrm>
            <a:off x="5514500" y="3381307"/>
            <a:ext cx="243840" cy="237490"/>
          </a:xfrm>
          <a:prstGeom prst="triangle">
            <a:avLst/>
          </a:prstGeom>
          <a:solidFill>
            <a:srgbClr val="FFFFFF"/>
          </a:solidFill>
          <a:ln w="9525">
            <a:solidFill>
              <a:schemeClr val="tx1"/>
            </a:solidFill>
            <a:prstDash val="solid"/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b="0" i="0" u="none" strike="noStrike" cap="none" normalizeH="0" baseline="0" smtClean="0">
              <a:ln>
                <a:noFill/>
              </a:ln>
              <a:solidFill>
                <a:srgbClr val="080808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41" name="肘形连接符 40"/>
          <p:cNvCxnSpPr>
            <a:stCxn id="12" idx="0"/>
            <a:endCxn id="34" idx="3"/>
          </p:cNvCxnSpPr>
          <p:nvPr/>
        </p:nvCxnSpPr>
        <p:spPr>
          <a:xfrm rot="5400000" flipH="1" flipV="1">
            <a:off x="3624268" y="2042086"/>
            <a:ext cx="435440" cy="3588863"/>
          </a:xfrm>
          <a:prstGeom prst="bentConnector3">
            <a:avLst/>
          </a:prstGeom>
          <a:ln w="1270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肘形连接符 42"/>
          <p:cNvCxnSpPr>
            <a:stCxn id="14" idx="0"/>
            <a:endCxn id="34" idx="3"/>
          </p:cNvCxnSpPr>
          <p:nvPr/>
        </p:nvCxnSpPr>
        <p:spPr>
          <a:xfrm rot="5400000" flipH="1" flipV="1">
            <a:off x="4768280" y="3186098"/>
            <a:ext cx="435440" cy="1300839"/>
          </a:xfrm>
          <a:prstGeom prst="bentConnector3">
            <a:avLst/>
          </a:prstGeom>
          <a:ln w="1270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肘形连接符 44"/>
          <p:cNvCxnSpPr>
            <a:stCxn id="16" idx="0"/>
            <a:endCxn id="34" idx="3"/>
          </p:cNvCxnSpPr>
          <p:nvPr/>
        </p:nvCxnSpPr>
        <p:spPr>
          <a:xfrm rot="16200000" flipV="1">
            <a:off x="5898840" y="3356377"/>
            <a:ext cx="435440" cy="960279"/>
          </a:xfrm>
          <a:prstGeom prst="bentConnector3">
            <a:avLst/>
          </a:prstGeom>
          <a:ln w="1270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肘形连接符 46"/>
          <p:cNvCxnSpPr>
            <a:stCxn id="21" idx="0"/>
            <a:endCxn id="34" idx="3"/>
          </p:cNvCxnSpPr>
          <p:nvPr/>
        </p:nvCxnSpPr>
        <p:spPr>
          <a:xfrm rot="16200000" flipV="1">
            <a:off x="6902478" y="2352739"/>
            <a:ext cx="435440" cy="2967556"/>
          </a:xfrm>
          <a:prstGeom prst="bentConnector3">
            <a:avLst/>
          </a:prstGeom>
          <a:ln w="1270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肘形连接符 48"/>
          <p:cNvCxnSpPr>
            <a:stCxn id="18" idx="0"/>
            <a:endCxn id="34" idx="3"/>
          </p:cNvCxnSpPr>
          <p:nvPr/>
        </p:nvCxnSpPr>
        <p:spPr>
          <a:xfrm rot="16200000" flipV="1">
            <a:off x="7783599" y="1471618"/>
            <a:ext cx="435440" cy="4729798"/>
          </a:xfrm>
          <a:prstGeom prst="bentConnector3">
            <a:avLst/>
          </a:prstGeom>
          <a:ln w="1270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 49"/>
          <p:cNvSpPr/>
          <p:nvPr/>
        </p:nvSpPr>
        <p:spPr>
          <a:xfrm>
            <a:off x="598487" y="4946211"/>
            <a:ext cx="10972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Your job</a:t>
            </a:r>
            <a:r>
              <a:rPr lang="zh-CN" altLang="en-US" sz="20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：写</a:t>
            </a:r>
            <a:r>
              <a:rPr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</a:t>
            </a:r>
            <a:r>
              <a:rPr lang="zh-CN" altLang="en-US" sz="20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 </a:t>
            </a:r>
            <a:r>
              <a:rPr lang="en-US" altLang="zh-CN" sz="20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WomanProcessor2</a:t>
            </a:r>
            <a:r>
              <a:rPr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类，</a:t>
            </a:r>
            <a:r>
              <a:rPr lang="en-US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ManProcessor1</a:t>
            </a:r>
            <a:r>
              <a:rPr lang="zh-CN" altLang="en-US" sz="20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 和 </a:t>
            </a:r>
            <a:r>
              <a:rPr lang="en-US" altLang="zh-CN" sz="20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ManProcessor2</a:t>
            </a:r>
            <a:r>
              <a:rPr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  <a:endParaRPr lang="zh-CN" altLang="en-US" sz="20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TextBox 34"/>
          <p:cNvSpPr txBox="1">
            <a:spLocks noChangeArrowheads="1"/>
          </p:cNvSpPr>
          <p:nvPr/>
        </p:nvSpPr>
        <p:spPr bwMode="auto">
          <a:xfrm>
            <a:off x="598487" y="5638302"/>
            <a:ext cx="1099502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评论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：批处理架构盛行的年代是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70-80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年代；其时使用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语言等写各个处理过程，因此各个处理过程是独立的程序。现在使用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语言进行设计的年代，可以写层次类。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2. </a:t>
            </a:r>
            <a:r>
              <a:rPr lang="zh-CN" altLang="en-US" dirty="0" smtClean="0"/>
              <a:t>数据流风格之管道过滤架构</a:t>
            </a:r>
            <a:br>
              <a:rPr lang="en-US" altLang="zh-CN" dirty="0"/>
            </a:br>
            <a:r>
              <a:rPr lang="en-US" altLang="zh-CN" sz="2800" dirty="0"/>
              <a:t>Pipes and Filters </a:t>
            </a:r>
            <a:r>
              <a:rPr lang="en-US" altLang="zh-CN" sz="2800" dirty="0" smtClean="0"/>
              <a:t>architecture for </a:t>
            </a:r>
            <a:r>
              <a:rPr lang="en-US" altLang="zh-CN" sz="2800" dirty="0"/>
              <a:t>Data Flow Style</a:t>
            </a:r>
            <a:endParaRPr lang="zh-CN" altLang="en-US" sz="2400" dirty="0"/>
          </a:p>
        </p:txBody>
      </p:sp>
      <p:sp>
        <p:nvSpPr>
          <p:cNvPr id="6" name="副标题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4ABC20-E01C-4198-82B4-CFC3C5E5FFBE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2.1 </a:t>
            </a:r>
            <a:r>
              <a:rPr lang="zh-CN" altLang="en-US" dirty="0" smtClean="0"/>
              <a:t>场景：生产过程中的管道过滤器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4ABC20-E01C-4198-82B4-CFC3C5E5FFBE}" type="slidenum">
              <a:rPr lang="en-US" altLang="zh-CN" smtClean="0"/>
            </a:fld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4525" y="2092959"/>
            <a:ext cx="10973588" cy="338701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2.1 </a:t>
            </a:r>
            <a:r>
              <a:rPr lang="zh-CN" altLang="en-US" dirty="0" smtClean="0"/>
              <a:t>场景：数据处理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4ABC20-E01C-4198-82B4-CFC3C5E5FFBE}" type="slidenum">
              <a:rPr lang="en-US" altLang="zh-CN" smtClean="0"/>
            </a:fld>
            <a:endParaRPr lang="en-US" altLang="zh-CN"/>
          </a:p>
        </p:txBody>
      </p:sp>
      <p:sp>
        <p:nvSpPr>
          <p:cNvPr id="69" name="文本框 68"/>
          <p:cNvSpPr txBox="1"/>
          <p:nvPr/>
        </p:nvSpPr>
        <p:spPr>
          <a:xfrm>
            <a:off x="3970774" y="5119240"/>
            <a:ext cx="4026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管道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+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过滤器，实现数据的多步转化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609600" y="1994983"/>
            <a:ext cx="9970929" cy="2777042"/>
            <a:chOff x="908366" y="1840202"/>
            <a:chExt cx="10375265" cy="3065006"/>
          </a:xfrm>
        </p:grpSpPr>
        <p:sp>
          <p:nvSpPr>
            <p:cNvPr id="63" name="文本框 62"/>
            <p:cNvSpPr txBox="1"/>
            <p:nvPr/>
          </p:nvSpPr>
          <p:spPr>
            <a:xfrm>
              <a:off x="6909435" y="1840202"/>
              <a:ext cx="985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管道</a:t>
              </a:r>
              <a:endParaRPr lang="zh-CN" altLang="en-US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76" name="组合 75"/>
            <p:cNvGrpSpPr/>
            <p:nvPr/>
          </p:nvGrpSpPr>
          <p:grpSpPr>
            <a:xfrm>
              <a:off x="908366" y="1944313"/>
              <a:ext cx="10375265" cy="2960895"/>
              <a:chOff x="1207135" y="2030205"/>
              <a:chExt cx="9777730" cy="2677597"/>
            </a:xfrm>
          </p:grpSpPr>
          <p:sp>
            <p:nvSpPr>
              <p:cNvPr id="5" name="矩形 4"/>
              <p:cNvSpPr/>
              <p:nvPr/>
            </p:nvSpPr>
            <p:spPr bwMode="auto">
              <a:xfrm>
                <a:off x="1958975" y="2751565"/>
                <a:ext cx="1656080" cy="72136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prstDash val="solid"/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ctr" anchorCtr="0" compatLnSpc="1">
                <a:no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zh-CN" altLang="en-US" b="0" i="0" u="none" strike="noStrike" cap="none" normalizeH="0" baseline="0" smtClean="0">
                  <a:ln>
                    <a:noFill/>
                  </a:ln>
                  <a:solidFill>
                    <a:srgbClr val="080808"/>
                  </a:solidFill>
                  <a:effectLst/>
                  <a:latin typeface="Consolas" panose="020B0609020204030204" pitchFamily="49" charset="0"/>
                </a:endParaRPr>
              </a:p>
            </p:txBody>
          </p:sp>
          <p:sp>
            <p:nvSpPr>
              <p:cNvPr id="6" name="矩形 5"/>
              <p:cNvSpPr/>
              <p:nvPr/>
            </p:nvSpPr>
            <p:spPr bwMode="auto">
              <a:xfrm>
                <a:off x="4285615" y="2030205"/>
                <a:ext cx="1656080" cy="72136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prstDash val="solid"/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ctr" anchorCtr="0" compatLnSpc="1">
                <a:no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zh-CN" altLang="en-US" b="0" i="0" u="none" strike="noStrike" cap="none" normalizeH="0" baseline="0" smtClean="0">
                  <a:ln>
                    <a:noFill/>
                  </a:ln>
                  <a:solidFill>
                    <a:srgbClr val="080808"/>
                  </a:solidFill>
                  <a:effectLst/>
                  <a:latin typeface="Consolas" panose="020B0609020204030204" pitchFamily="49" charset="0"/>
                </a:endParaRPr>
              </a:p>
            </p:txBody>
          </p:sp>
          <p:sp>
            <p:nvSpPr>
              <p:cNvPr id="7" name="矩形 6"/>
              <p:cNvSpPr/>
              <p:nvPr/>
            </p:nvSpPr>
            <p:spPr bwMode="auto">
              <a:xfrm>
                <a:off x="4285615" y="3306396"/>
                <a:ext cx="1656080" cy="92061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prstDash val="solid"/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ctr" anchorCtr="0" compatLnSpc="1">
                <a:no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zh-CN" altLang="en-US" b="0" i="0" u="none" strike="noStrike" cap="none" normalizeH="0" baseline="0" smtClean="0">
                  <a:ln>
                    <a:noFill/>
                  </a:ln>
                  <a:solidFill>
                    <a:srgbClr val="080808"/>
                  </a:solidFill>
                  <a:effectLst/>
                  <a:latin typeface="Consolas" panose="020B0609020204030204" pitchFamily="49" charset="0"/>
                </a:endParaRPr>
              </a:p>
            </p:txBody>
          </p:sp>
          <p:sp>
            <p:nvSpPr>
              <p:cNvPr id="8" name="矩形 7"/>
              <p:cNvSpPr/>
              <p:nvPr/>
            </p:nvSpPr>
            <p:spPr bwMode="auto">
              <a:xfrm>
                <a:off x="6541135" y="2747596"/>
                <a:ext cx="1656080" cy="72136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prstDash val="solid"/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ctr" anchorCtr="0" compatLnSpc="1">
                <a:no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zh-CN" altLang="en-US" b="0" i="0" u="none" strike="noStrike" cap="none" normalizeH="0" baseline="0" smtClean="0">
                  <a:ln>
                    <a:noFill/>
                  </a:ln>
                  <a:solidFill>
                    <a:srgbClr val="080808"/>
                  </a:solidFill>
                  <a:effectLst/>
                  <a:latin typeface="Consolas" panose="020B0609020204030204" pitchFamily="49" charset="0"/>
                </a:endParaRPr>
              </a:p>
            </p:txBody>
          </p:sp>
          <p:sp>
            <p:nvSpPr>
              <p:cNvPr id="9" name="矩形 8"/>
              <p:cNvSpPr/>
              <p:nvPr/>
            </p:nvSpPr>
            <p:spPr bwMode="auto">
              <a:xfrm>
                <a:off x="8705215" y="2747596"/>
                <a:ext cx="1656080" cy="72136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prstDash val="solid"/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ctr" anchorCtr="0" compatLnSpc="1">
                <a:no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zh-CN" altLang="en-US" b="0" i="0" u="none" strike="noStrike" cap="none" normalizeH="0" baseline="0" smtClean="0">
                  <a:ln>
                    <a:noFill/>
                  </a:ln>
                  <a:solidFill>
                    <a:srgbClr val="080808"/>
                  </a:solidFill>
                  <a:effectLst/>
                  <a:latin typeface="Consolas" panose="020B0609020204030204" pitchFamily="49" charset="0"/>
                </a:endParaRPr>
              </a:p>
            </p:txBody>
          </p:sp>
          <p:sp>
            <p:nvSpPr>
              <p:cNvPr id="10" name="矩形 9"/>
              <p:cNvSpPr/>
              <p:nvPr/>
            </p:nvSpPr>
            <p:spPr bwMode="auto">
              <a:xfrm>
                <a:off x="8705215" y="3711685"/>
                <a:ext cx="1656080" cy="72136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prstDash val="solid"/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ctr" anchorCtr="0" compatLnSpc="1">
                <a:no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zh-CN" altLang="en-US" b="0" i="0" u="none" strike="noStrike" cap="none" normalizeH="0" baseline="0" smtClean="0">
                  <a:ln>
                    <a:noFill/>
                  </a:ln>
                  <a:solidFill>
                    <a:srgbClr val="080808"/>
                  </a:solidFill>
                  <a:effectLst/>
                  <a:latin typeface="Consolas" panose="020B0609020204030204" pitchFamily="49" charset="0"/>
                </a:endParaRPr>
              </a:p>
            </p:txBody>
          </p:sp>
          <p:cxnSp>
            <p:nvCxnSpPr>
              <p:cNvPr id="12" name="直接箭头连接符 11"/>
              <p:cNvCxnSpPr>
                <a:endCxn id="5" idx="1"/>
              </p:cNvCxnSpPr>
              <p:nvPr/>
            </p:nvCxnSpPr>
            <p:spPr>
              <a:xfrm>
                <a:off x="1207135" y="3112245"/>
                <a:ext cx="75184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prstDash val="soli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肘形连接符 14"/>
              <p:cNvCxnSpPr>
                <a:endCxn id="6" idx="1"/>
              </p:cNvCxnSpPr>
              <p:nvPr/>
            </p:nvCxnSpPr>
            <p:spPr>
              <a:xfrm flipV="1">
                <a:off x="3615055" y="2390885"/>
                <a:ext cx="670560" cy="568960"/>
              </a:xfrm>
              <a:prstGeom prst="bentConnector3">
                <a:avLst/>
              </a:prstGeom>
              <a:ln w="25400">
                <a:solidFill>
                  <a:schemeClr val="tx1"/>
                </a:solidFill>
                <a:prstDash val="soli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肘形连接符 16"/>
              <p:cNvCxnSpPr/>
              <p:nvPr/>
            </p:nvCxnSpPr>
            <p:spPr>
              <a:xfrm>
                <a:off x="3615055" y="3258295"/>
                <a:ext cx="670560" cy="295355"/>
              </a:xfrm>
              <a:prstGeom prst="bentConnector3">
                <a:avLst/>
              </a:prstGeom>
              <a:ln w="25400">
                <a:solidFill>
                  <a:schemeClr val="tx1"/>
                </a:solidFill>
                <a:prstDash val="soli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肘形连接符 18"/>
              <p:cNvCxnSpPr>
                <a:stCxn id="6" idx="3"/>
              </p:cNvCxnSpPr>
              <p:nvPr/>
            </p:nvCxnSpPr>
            <p:spPr>
              <a:xfrm>
                <a:off x="5941695" y="2390885"/>
                <a:ext cx="599440" cy="537845"/>
              </a:xfrm>
              <a:prstGeom prst="bentConnector3">
                <a:avLst/>
              </a:prstGeom>
              <a:ln w="25400">
                <a:solidFill>
                  <a:schemeClr val="tx1"/>
                </a:solidFill>
                <a:prstDash val="soli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肘形连接符 20"/>
              <p:cNvCxnSpPr>
                <a:stCxn id="7" idx="3"/>
              </p:cNvCxnSpPr>
              <p:nvPr/>
            </p:nvCxnSpPr>
            <p:spPr>
              <a:xfrm flipV="1">
                <a:off x="5941695" y="3258297"/>
                <a:ext cx="599440" cy="508404"/>
              </a:xfrm>
              <a:prstGeom prst="bentConnector3">
                <a:avLst/>
              </a:prstGeom>
              <a:ln w="25400">
                <a:solidFill>
                  <a:schemeClr val="tx1"/>
                </a:solidFill>
                <a:prstDash val="soli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箭头连接符 23"/>
              <p:cNvCxnSpPr/>
              <p:nvPr/>
            </p:nvCxnSpPr>
            <p:spPr>
              <a:xfrm>
                <a:off x="8197215" y="2959845"/>
                <a:ext cx="50800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prstDash val="soli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箭头连接符 25"/>
              <p:cNvCxnSpPr/>
              <p:nvPr/>
            </p:nvCxnSpPr>
            <p:spPr>
              <a:xfrm>
                <a:off x="8197215" y="3306396"/>
                <a:ext cx="50800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prstDash val="soli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箭头连接符 27"/>
              <p:cNvCxnSpPr>
                <a:stCxn id="9" idx="3"/>
              </p:cNvCxnSpPr>
              <p:nvPr/>
            </p:nvCxnSpPr>
            <p:spPr>
              <a:xfrm>
                <a:off x="10361295" y="3108276"/>
                <a:ext cx="62357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prstDash val="soli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箭头连接符 29"/>
              <p:cNvCxnSpPr/>
              <p:nvPr/>
            </p:nvCxnSpPr>
            <p:spPr>
              <a:xfrm>
                <a:off x="10361295" y="3883531"/>
                <a:ext cx="62357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prstDash val="soli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肘形连接符 41"/>
              <p:cNvCxnSpPr/>
              <p:nvPr/>
            </p:nvCxnSpPr>
            <p:spPr>
              <a:xfrm rot="10800000" flipV="1">
                <a:off x="9533255" y="4227006"/>
                <a:ext cx="828040" cy="480795"/>
              </a:xfrm>
              <a:prstGeom prst="bentConnector3">
                <a:avLst>
                  <a:gd name="adj1" fmla="val -49310"/>
                </a:avLst>
              </a:prstGeom>
              <a:ln w="25400">
                <a:solidFill>
                  <a:schemeClr val="tx1"/>
                </a:solidFill>
                <a:prstDash val="solid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肘形连接符 46"/>
              <p:cNvCxnSpPr/>
              <p:nvPr/>
            </p:nvCxnSpPr>
            <p:spPr>
              <a:xfrm rot="10800000">
                <a:off x="4285615" y="3900202"/>
                <a:ext cx="5247640" cy="807600"/>
              </a:xfrm>
              <a:prstGeom prst="bentConnector3">
                <a:avLst>
                  <a:gd name="adj1" fmla="val 106041"/>
                </a:avLst>
              </a:prstGeom>
              <a:ln w="25400">
                <a:solidFill>
                  <a:schemeClr val="tx1"/>
                </a:solidFill>
                <a:prstDash val="soli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文本框 58"/>
              <p:cNvSpPr txBox="1"/>
              <p:nvPr/>
            </p:nvSpPr>
            <p:spPr>
              <a:xfrm>
                <a:off x="2294255" y="4227006"/>
                <a:ext cx="9855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 smtClean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过滤器</a:t>
                </a:r>
                <a:endParaRPr lang="zh-CN" altLang="en-US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61" name="直接箭头连接符 60"/>
              <p:cNvCxnSpPr>
                <a:stCxn id="59" idx="0"/>
                <a:endCxn id="5" idx="2"/>
              </p:cNvCxnSpPr>
              <p:nvPr/>
            </p:nvCxnSpPr>
            <p:spPr>
              <a:xfrm flipV="1">
                <a:off x="2787015" y="3472925"/>
                <a:ext cx="0" cy="754081"/>
              </a:xfrm>
              <a:prstGeom prst="straightConnector1">
                <a:avLst/>
              </a:prstGeom>
              <a:ln w="12700">
                <a:solidFill>
                  <a:srgbClr val="0000FF"/>
                </a:solidFill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直接箭头连接符 63"/>
              <p:cNvCxnSpPr/>
              <p:nvPr/>
            </p:nvCxnSpPr>
            <p:spPr>
              <a:xfrm flipH="1">
                <a:off x="6368415" y="2131190"/>
                <a:ext cx="541020" cy="407015"/>
              </a:xfrm>
              <a:prstGeom prst="straightConnector1">
                <a:avLst/>
              </a:prstGeom>
              <a:ln w="12700">
                <a:solidFill>
                  <a:srgbClr val="0000FF"/>
                </a:solidFill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直接箭头连接符 73"/>
              <p:cNvCxnSpPr>
                <a:endCxn id="10" idx="1"/>
              </p:cNvCxnSpPr>
              <p:nvPr/>
            </p:nvCxnSpPr>
            <p:spPr>
              <a:xfrm>
                <a:off x="5941695" y="4067285"/>
                <a:ext cx="2763520" cy="508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prstDash val="soli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2.1 </a:t>
            </a:r>
            <a:r>
              <a:rPr lang="zh-CN" altLang="en-US" dirty="0"/>
              <a:t>场景：数据处理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smtClean="0"/>
              <a:t>UNIX Command Pipelines</a:t>
            </a:r>
            <a:endParaRPr lang="zh-CN" altLang="en-US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4ABC20-E01C-4198-82B4-CFC3C5E5FFBE}" type="slidenum">
              <a:rPr lang="en-US" altLang="zh-CN" smtClean="0"/>
            </a:fld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1056640" y="2316480"/>
            <a:ext cx="9855200" cy="400110"/>
          </a:xfrm>
          <a:prstGeom prst="rect">
            <a:avLst/>
          </a:prstGeom>
          <a:solidFill>
            <a:srgbClr val="0000FF"/>
          </a:solidFill>
        </p:spPr>
        <p:txBody>
          <a:bodyPr wrap="square" rtlCol="0">
            <a:spAutoFit/>
          </a:bodyPr>
          <a:lstStyle/>
          <a:p>
            <a:r>
              <a:rPr lang="en-US" altLang="zh-CN" sz="2000" b="1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root@linux</a:t>
            </a:r>
            <a:r>
              <a:rPr lang="en-US" altLang="zh-CN" sz="20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: cat fall.txt win.txt | sort | </a:t>
            </a:r>
            <a:r>
              <a:rPr lang="en-US" altLang="zh-CN" sz="2000" b="1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gzip</a:t>
            </a:r>
            <a:r>
              <a:rPr lang="en-US" altLang="zh-CN" sz="20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 | mail gdxin@hit.edu </a:t>
            </a:r>
            <a:endParaRPr lang="zh-CN" altLang="en-US" sz="20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1686560" y="3163472"/>
            <a:ext cx="8595360" cy="2153762"/>
            <a:chOff x="1300480" y="3403600"/>
            <a:chExt cx="8595360" cy="2153762"/>
          </a:xfrm>
        </p:grpSpPr>
        <p:sp>
          <p:nvSpPr>
            <p:cNvPr id="6" name="文本框 5"/>
            <p:cNvSpPr txBox="1"/>
            <p:nvPr/>
          </p:nvSpPr>
          <p:spPr>
            <a:xfrm>
              <a:off x="1300480" y="3403600"/>
              <a:ext cx="1158240" cy="80264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altLang="zh-CN" sz="20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fall.txt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1300480" y="4754722"/>
              <a:ext cx="1168400" cy="80264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/>
            </a:lstStyle>
            <a:p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win.txt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3241040" y="4104640"/>
              <a:ext cx="1158240" cy="80264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altLang="zh-CN" sz="20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cat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5090160" y="4104640"/>
              <a:ext cx="1158240" cy="80264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altLang="zh-CN" sz="20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sort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6939280" y="4104640"/>
              <a:ext cx="1158240" cy="80264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altLang="zh-CN" sz="2000" b="1" dirty="0" err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gzip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8737600" y="4094480"/>
              <a:ext cx="1158240" cy="80264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mail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3" name="肘形连接符 12"/>
            <p:cNvCxnSpPr/>
            <p:nvPr/>
          </p:nvCxnSpPr>
          <p:spPr>
            <a:xfrm>
              <a:off x="2468880" y="3804920"/>
              <a:ext cx="772160" cy="513080"/>
            </a:xfrm>
            <a:prstGeom prst="bentConnector3">
              <a:avLst/>
            </a:prstGeom>
            <a:ln w="254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肘形连接符 14"/>
            <p:cNvCxnSpPr/>
            <p:nvPr/>
          </p:nvCxnSpPr>
          <p:spPr>
            <a:xfrm flipV="1">
              <a:off x="2468880" y="4754722"/>
              <a:ext cx="751840" cy="452278"/>
            </a:xfrm>
            <a:prstGeom prst="bentConnector3">
              <a:avLst/>
            </a:prstGeom>
            <a:ln w="254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>
              <a:endCxn id="9" idx="1"/>
            </p:cNvCxnSpPr>
            <p:nvPr/>
          </p:nvCxnSpPr>
          <p:spPr>
            <a:xfrm>
              <a:off x="4419600" y="4505960"/>
              <a:ext cx="67056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>
              <a:endCxn id="10" idx="1"/>
            </p:cNvCxnSpPr>
            <p:nvPr/>
          </p:nvCxnSpPr>
          <p:spPr>
            <a:xfrm>
              <a:off x="6248400" y="4500880"/>
              <a:ext cx="690880" cy="5080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endCxn id="11" idx="1"/>
            </p:cNvCxnSpPr>
            <p:nvPr/>
          </p:nvCxnSpPr>
          <p:spPr>
            <a:xfrm>
              <a:off x="8097520" y="4495800"/>
              <a:ext cx="64008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2.2 </a:t>
            </a:r>
            <a:r>
              <a:rPr lang="zh-CN" altLang="en-US" dirty="0" smtClean="0"/>
              <a:t>管道过滤架构模式</a:t>
            </a:r>
            <a:endParaRPr lang="zh-CN" altLang="en-US" dirty="0"/>
          </a:p>
        </p:txBody>
      </p:sp>
      <p:sp>
        <p:nvSpPr>
          <p:cNvPr id="24" name="内容占位符 2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组成：</a:t>
            </a:r>
            <a:r>
              <a:rPr lang="en-US" altLang="zh-CN" dirty="0" smtClean="0"/>
              <a:t>Pipes / Filters / Data Source / Data Sink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Filter </a:t>
            </a:r>
            <a:r>
              <a:rPr lang="zh-CN" altLang="en-US" sz="2400" dirty="0" smtClean="0"/>
              <a:t>完成单步数据处理功能</a:t>
            </a:r>
            <a:r>
              <a:rPr lang="zh-CN" altLang="en-US" sz="2400" dirty="0"/>
              <a:t>；</a:t>
            </a:r>
            <a:endParaRPr lang="en-US" altLang="zh-CN" sz="24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Data Source/Data Sink/Filters </a:t>
            </a:r>
            <a:r>
              <a:rPr lang="zh-CN" altLang="en-US" sz="2400" dirty="0" smtClean="0"/>
              <a:t>以 </a:t>
            </a:r>
            <a:r>
              <a:rPr lang="en-US" altLang="zh-CN" sz="2400" dirty="0" smtClean="0"/>
              <a:t>Pipe </a:t>
            </a:r>
            <a:r>
              <a:rPr lang="zh-CN" altLang="en-US" sz="2400" dirty="0" smtClean="0"/>
              <a:t>连接；</a:t>
            </a:r>
            <a:endParaRPr lang="en-US" altLang="zh-CN" sz="24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Pipe </a:t>
            </a:r>
            <a:r>
              <a:rPr lang="zh-CN" altLang="en-US" sz="2400" dirty="0" smtClean="0"/>
              <a:t>连接相邻元素，前一元素的输出为后一元素的输入</a:t>
            </a:r>
            <a:endParaRPr lang="en-US" altLang="zh-CN" sz="2400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4ABC20-E01C-4198-82B4-CFC3C5E5FFBE}" type="slidenum">
              <a:rPr lang="en-US" altLang="zh-CN" smtClean="0"/>
            </a:fld>
            <a:endParaRPr lang="en-US" altLang="zh-CN"/>
          </a:p>
        </p:txBody>
      </p:sp>
      <p:grpSp>
        <p:nvGrpSpPr>
          <p:cNvPr id="25" name="组合 24"/>
          <p:cNvGrpSpPr/>
          <p:nvPr/>
        </p:nvGrpSpPr>
        <p:grpSpPr>
          <a:xfrm>
            <a:off x="825500" y="2590800"/>
            <a:ext cx="10579100" cy="1621631"/>
            <a:chOff x="838200" y="2413000"/>
            <a:chExt cx="10579100" cy="1621631"/>
          </a:xfrm>
        </p:grpSpPr>
        <p:sp>
          <p:nvSpPr>
            <p:cNvPr id="17" name="矩形 16"/>
            <p:cNvSpPr/>
            <p:nvPr/>
          </p:nvSpPr>
          <p:spPr bwMode="auto">
            <a:xfrm>
              <a:off x="838200" y="2434431"/>
              <a:ext cx="1778000" cy="16002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prstDash val="solid"/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2400" b="0" i="0" u="none" strike="noStrike" cap="none" normalizeH="0" baseline="0" dirty="0" smtClean="0">
                  <a:ln>
                    <a:noFill/>
                  </a:ln>
                  <a:solidFill>
                    <a:srgbClr val="080808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Data</a:t>
              </a:r>
              <a:endPara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2400" dirty="0">
                  <a:solidFill>
                    <a:srgbClr val="08080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Source</a:t>
              </a:r>
              <a:endPara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矩形 17"/>
            <p:cNvSpPr/>
            <p:nvPr/>
          </p:nvSpPr>
          <p:spPr bwMode="auto">
            <a:xfrm>
              <a:off x="3771900" y="2434431"/>
              <a:ext cx="1778000" cy="16002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prstDash val="solid"/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2400" b="0" i="0" u="none" strike="noStrike" cap="none" normalizeH="0" baseline="0" dirty="0" smtClean="0">
                  <a:ln>
                    <a:noFill/>
                  </a:ln>
                  <a:solidFill>
                    <a:srgbClr val="080808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Filter</a:t>
              </a:r>
              <a:endPara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矩形 18"/>
            <p:cNvSpPr/>
            <p:nvPr/>
          </p:nvSpPr>
          <p:spPr bwMode="auto">
            <a:xfrm>
              <a:off x="6705600" y="2434431"/>
              <a:ext cx="1778000" cy="16002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prstDash val="solid"/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2400" b="0" i="0" u="none" strike="noStrike" cap="none" normalizeH="0" baseline="0" dirty="0" smtClean="0">
                  <a:ln>
                    <a:noFill/>
                  </a:ln>
                  <a:solidFill>
                    <a:srgbClr val="080808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Filter</a:t>
              </a:r>
              <a:endPara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矩形 19"/>
            <p:cNvSpPr/>
            <p:nvPr/>
          </p:nvSpPr>
          <p:spPr bwMode="auto">
            <a:xfrm>
              <a:off x="9639300" y="2413000"/>
              <a:ext cx="1778000" cy="16002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prstDash val="solid"/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2400" b="0" i="0" u="none" strike="noStrike" cap="none" normalizeH="0" baseline="0" dirty="0" smtClean="0">
                  <a:ln>
                    <a:noFill/>
                  </a:ln>
                  <a:solidFill>
                    <a:srgbClr val="080808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Data</a:t>
              </a:r>
              <a:endPara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2400" dirty="0" smtClean="0">
                  <a:solidFill>
                    <a:srgbClr val="08080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Sink</a:t>
              </a:r>
              <a:endPara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矩形 20"/>
            <p:cNvSpPr/>
            <p:nvPr/>
          </p:nvSpPr>
          <p:spPr bwMode="auto">
            <a:xfrm>
              <a:off x="2616200" y="2971800"/>
              <a:ext cx="1155700" cy="4826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prstDash val="solid"/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no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solidFill>
                    <a:srgbClr val="08080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Pipe</a:t>
              </a:r>
              <a:endParaRPr lang="zh-CN" altLang="en-US" sz="2400" dirty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矩形 21"/>
            <p:cNvSpPr/>
            <p:nvPr/>
          </p:nvSpPr>
          <p:spPr bwMode="auto">
            <a:xfrm>
              <a:off x="5549900" y="2971800"/>
              <a:ext cx="1155700" cy="4826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prstDash val="solid"/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no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solidFill>
                    <a:srgbClr val="08080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Pipe</a:t>
              </a:r>
              <a:endParaRPr lang="zh-CN" altLang="en-US" sz="2400" dirty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矩形 22"/>
            <p:cNvSpPr/>
            <p:nvPr/>
          </p:nvSpPr>
          <p:spPr bwMode="auto">
            <a:xfrm>
              <a:off x="8483600" y="2993231"/>
              <a:ext cx="1155700" cy="4826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prstDash val="solid"/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no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solidFill>
                    <a:srgbClr val="08080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Pipe</a:t>
              </a:r>
              <a:endParaRPr lang="zh-CN" altLang="en-US" sz="2400" dirty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2.3 Java </a:t>
            </a:r>
            <a:r>
              <a:rPr lang="zh-CN" altLang="en-US" dirty="0" smtClean="0"/>
              <a:t>语言对</a:t>
            </a:r>
            <a:r>
              <a:rPr lang="zh-CN" altLang="en-US" dirty="0"/>
              <a:t>管道过滤</a:t>
            </a:r>
            <a:r>
              <a:rPr lang="zh-CN" altLang="en-US" dirty="0" smtClean="0"/>
              <a:t>架构模式的支持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4ABC20-E01C-4198-82B4-CFC3C5E5FFBE}" type="slidenum">
              <a:rPr lang="en-US" altLang="zh-CN" smtClean="0"/>
            </a:fld>
            <a:endParaRPr lang="en-US" altLang="zh-CN"/>
          </a:p>
        </p:txBody>
      </p:sp>
      <p:sp>
        <p:nvSpPr>
          <p:cNvPr id="29" name="矩形 28"/>
          <p:cNvSpPr/>
          <p:nvPr/>
        </p:nvSpPr>
        <p:spPr bwMode="auto">
          <a:xfrm>
            <a:off x="4792601" y="1961268"/>
            <a:ext cx="2606798" cy="70685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342900" indent="-342900" algn="ctr"/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 IO 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流分类</a:t>
            </a:r>
            <a:endParaRPr lang="zh-CN" altLang="en-US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 bwMode="auto">
          <a:xfrm>
            <a:off x="997968" y="3469891"/>
            <a:ext cx="2107561" cy="70685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342900" indent="-342900" algn="ctr"/>
            <a:r>
              <a:rPr lang="zh-CN" altLang="en-US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按流的方向</a:t>
            </a:r>
            <a:endParaRPr lang="zh-CN" altLang="en-US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 bwMode="auto">
          <a:xfrm>
            <a:off x="558800" y="4867197"/>
            <a:ext cx="1521053" cy="79492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342900" indent="-342900" algn="ctr"/>
            <a:r>
              <a:rPr lang="zh-CN" altLang="en-US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输入流</a:t>
            </a:r>
            <a:endParaRPr lang="zh-CN" altLang="en-US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矩形 31"/>
          <p:cNvSpPr/>
          <p:nvPr/>
        </p:nvSpPr>
        <p:spPr bwMode="auto">
          <a:xfrm>
            <a:off x="2300989" y="4865632"/>
            <a:ext cx="1440826" cy="79492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342900" indent="-342900" algn="ctr"/>
            <a:r>
              <a:rPr lang="zh-CN" altLang="en-US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输出流</a:t>
            </a:r>
            <a:endParaRPr lang="zh-CN" altLang="en-US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5037997" y="3469891"/>
            <a:ext cx="2607403" cy="70685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342900" indent="-342900" algn="ctr"/>
            <a:r>
              <a:rPr lang="zh-CN" altLang="en-US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按处理数据单位</a:t>
            </a:r>
            <a:endParaRPr lang="zh-CN" altLang="en-US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8960286" y="3470066"/>
            <a:ext cx="1907415" cy="70685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342900" indent="-342900" algn="ctr"/>
            <a:r>
              <a:rPr lang="zh-CN" altLang="en-US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按角色</a:t>
            </a:r>
            <a:endParaRPr lang="zh-CN" altLang="en-US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 bwMode="auto">
          <a:xfrm>
            <a:off x="4009341" y="4867195"/>
            <a:ext cx="2257529" cy="7949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/>
          <a:lstStyle/>
          <a:p>
            <a:pPr marL="342900" indent="-342900" algn="ctr"/>
            <a:r>
              <a:rPr lang="zh-CN" altLang="en-US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字节流</a:t>
            </a:r>
            <a:endParaRPr lang="en-US" altLang="zh-CN" sz="20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ctr"/>
            <a:r>
              <a:rPr lang="zh-CN" altLang="en-US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位二进制）</a:t>
            </a:r>
            <a:endParaRPr lang="zh-CN" altLang="en-US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矩形 35"/>
          <p:cNvSpPr/>
          <p:nvPr/>
        </p:nvSpPr>
        <p:spPr bwMode="auto">
          <a:xfrm>
            <a:off x="6441809" y="4865631"/>
            <a:ext cx="2149351" cy="7949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/>
          <a:lstStyle/>
          <a:p>
            <a:pPr marL="342900" indent="-342900" algn="ctr"/>
            <a:r>
              <a:rPr lang="zh-CN" altLang="en-US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字符流</a:t>
            </a:r>
            <a:endParaRPr lang="en-US" altLang="zh-CN" sz="20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ctr"/>
            <a:r>
              <a:rPr lang="zh-CN" altLang="en-US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r>
              <a:rPr lang="zh-CN" altLang="en-US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位二进制）</a:t>
            </a:r>
            <a:endParaRPr lang="zh-CN" altLang="en-US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矩形 36"/>
          <p:cNvSpPr/>
          <p:nvPr/>
        </p:nvSpPr>
        <p:spPr bwMode="auto">
          <a:xfrm>
            <a:off x="8737600" y="4868590"/>
            <a:ext cx="1265615" cy="79492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342900" indent="-342900" algn="ctr"/>
            <a:r>
              <a:rPr lang="zh-CN" altLang="en-US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节点流</a:t>
            </a:r>
            <a:endParaRPr lang="zh-CN" altLang="en-US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矩形 37"/>
          <p:cNvSpPr/>
          <p:nvPr/>
        </p:nvSpPr>
        <p:spPr bwMode="auto">
          <a:xfrm>
            <a:off x="10181522" y="4868589"/>
            <a:ext cx="1201585" cy="79492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342900" indent="-342900" algn="ctr"/>
            <a:r>
              <a:rPr lang="zh-CN" altLang="en-US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处理流</a:t>
            </a:r>
            <a:endParaRPr lang="zh-CN" altLang="en-US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9" name="肘形连接符 38"/>
          <p:cNvCxnSpPr>
            <a:stCxn id="29" idx="2"/>
            <a:endCxn id="30" idx="0"/>
          </p:cNvCxnSpPr>
          <p:nvPr/>
        </p:nvCxnSpPr>
        <p:spPr bwMode="auto">
          <a:xfrm rot="5400000">
            <a:off x="3672991" y="1046881"/>
            <a:ext cx="801769" cy="4044251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40" name="肘形连接符 39"/>
          <p:cNvCxnSpPr>
            <a:stCxn id="29" idx="2"/>
            <a:endCxn id="33" idx="0"/>
          </p:cNvCxnSpPr>
          <p:nvPr/>
        </p:nvCxnSpPr>
        <p:spPr bwMode="auto">
          <a:xfrm rot="16200000" flipH="1">
            <a:off x="5817965" y="2946156"/>
            <a:ext cx="801769" cy="245699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41" name="肘形连接符 40"/>
          <p:cNvCxnSpPr>
            <a:stCxn id="29" idx="2"/>
            <a:endCxn id="34" idx="0"/>
          </p:cNvCxnSpPr>
          <p:nvPr/>
        </p:nvCxnSpPr>
        <p:spPr bwMode="auto">
          <a:xfrm rot="16200000" flipH="1">
            <a:off x="7604025" y="1160097"/>
            <a:ext cx="801944" cy="3817994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42" name="肘形连接符 41"/>
          <p:cNvCxnSpPr>
            <a:stCxn id="30" idx="2"/>
            <a:endCxn id="31" idx="0"/>
          </p:cNvCxnSpPr>
          <p:nvPr/>
        </p:nvCxnSpPr>
        <p:spPr bwMode="auto">
          <a:xfrm rot="5400000">
            <a:off x="1340312" y="4155760"/>
            <a:ext cx="690452" cy="732422"/>
          </a:xfrm>
          <a:prstGeom prst="bentConnector3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43" name="肘形连接符 42"/>
          <p:cNvCxnSpPr>
            <a:stCxn id="30" idx="2"/>
            <a:endCxn id="32" idx="0"/>
          </p:cNvCxnSpPr>
          <p:nvPr/>
        </p:nvCxnSpPr>
        <p:spPr bwMode="auto">
          <a:xfrm rot="16200000" flipH="1">
            <a:off x="2192132" y="4036361"/>
            <a:ext cx="688887" cy="969653"/>
          </a:xfrm>
          <a:prstGeom prst="bentConnector3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44" name="肘形连接符 43"/>
          <p:cNvCxnSpPr>
            <a:stCxn id="33" idx="2"/>
            <a:endCxn id="35" idx="0"/>
          </p:cNvCxnSpPr>
          <p:nvPr/>
        </p:nvCxnSpPr>
        <p:spPr bwMode="auto">
          <a:xfrm rot="5400000">
            <a:off x="5394678" y="3920174"/>
            <a:ext cx="690450" cy="1203593"/>
          </a:xfrm>
          <a:prstGeom prst="bentConnector3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45" name="肘形连接符 44"/>
          <p:cNvCxnSpPr>
            <a:stCxn id="33" idx="2"/>
            <a:endCxn id="36" idx="0"/>
          </p:cNvCxnSpPr>
          <p:nvPr/>
        </p:nvCxnSpPr>
        <p:spPr bwMode="auto">
          <a:xfrm rot="16200000" flipH="1">
            <a:off x="6584649" y="3933795"/>
            <a:ext cx="688886" cy="1174786"/>
          </a:xfrm>
          <a:prstGeom prst="bentConnector3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46" name="肘形连接符 45"/>
          <p:cNvCxnSpPr>
            <a:stCxn id="34" idx="2"/>
            <a:endCxn id="37" idx="0"/>
          </p:cNvCxnSpPr>
          <p:nvPr/>
        </p:nvCxnSpPr>
        <p:spPr bwMode="auto">
          <a:xfrm rot="5400000">
            <a:off x="9296366" y="4250962"/>
            <a:ext cx="691670" cy="543586"/>
          </a:xfrm>
          <a:prstGeom prst="bentConnector3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47" name="肘形连接符 46"/>
          <p:cNvCxnSpPr>
            <a:stCxn id="34" idx="2"/>
            <a:endCxn id="38" idx="0"/>
          </p:cNvCxnSpPr>
          <p:nvPr/>
        </p:nvCxnSpPr>
        <p:spPr bwMode="auto">
          <a:xfrm rot="16200000" flipH="1">
            <a:off x="10002320" y="4088593"/>
            <a:ext cx="691669" cy="868321"/>
          </a:xfrm>
          <a:prstGeom prst="bentConnector3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1"/>
          <a:srcRect t="1492"/>
          <a:stretch>
            <a:fillRect/>
          </a:stretch>
        </p:blipFill>
        <p:spPr>
          <a:xfrm>
            <a:off x="384175" y="1521142"/>
            <a:ext cx="11183938" cy="487264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回顾</a:t>
            </a:r>
            <a:r>
              <a:rPr lang="zh-CN" altLang="en-US" dirty="0" smtClean="0"/>
              <a:t>：传统软件</a:t>
            </a:r>
            <a:r>
              <a:rPr lang="zh-CN" altLang="en-US" dirty="0"/>
              <a:t>架构风格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4ABC20-E01C-4198-82B4-CFC3C5E5FFBE}" type="slidenum">
              <a:rPr lang="en-US" altLang="zh-CN" smtClean="0"/>
            </a:fld>
            <a:endParaRPr lang="en-US" altLang="zh-CN"/>
          </a:p>
        </p:txBody>
      </p:sp>
      <p:sp>
        <p:nvSpPr>
          <p:cNvPr id="3" name="矩形 2"/>
          <p:cNvSpPr/>
          <p:nvPr/>
        </p:nvSpPr>
        <p:spPr bwMode="auto">
          <a:xfrm>
            <a:off x="623888" y="3616960"/>
            <a:ext cx="5065712" cy="1320800"/>
          </a:xfrm>
          <a:prstGeom prst="rect">
            <a:avLst/>
          </a:prstGeom>
          <a:noFill/>
          <a:ln w="22225">
            <a:solidFill>
              <a:srgbClr val="FF0000"/>
            </a:solidFill>
            <a:prstDash val="solid"/>
            <a:miter lim="800000"/>
          </a:ln>
          <a:effectLst/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b="0" i="0" u="none" strike="noStrike" cap="none" normalizeH="0" baseline="0" smtClean="0">
              <a:ln>
                <a:noFill/>
              </a:ln>
              <a:solidFill>
                <a:srgbClr val="080808"/>
              </a:solidFill>
              <a:effectLst/>
              <a:latin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2.3 </a:t>
            </a:r>
            <a:r>
              <a:rPr lang="en-US" altLang="zh-CN" dirty="0" smtClean="0"/>
              <a:t>Java </a:t>
            </a:r>
            <a:r>
              <a:rPr lang="zh-CN" altLang="en-US" dirty="0" smtClean="0"/>
              <a:t>语言</a:t>
            </a:r>
            <a:r>
              <a:rPr lang="zh-CN" altLang="en-US" dirty="0"/>
              <a:t>对管道过滤架构模式的支持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4ABC20-E01C-4198-82B4-CFC3C5E5FFBE}" type="slidenum">
              <a:rPr lang="en-US" altLang="zh-CN" smtClean="0"/>
            </a:fld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1"/>
          <a:srcRect l="8871" r="4804"/>
          <a:stretch>
            <a:fillRect/>
          </a:stretch>
        </p:blipFill>
        <p:spPr>
          <a:xfrm>
            <a:off x="550863" y="1701800"/>
            <a:ext cx="5116034" cy="426719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8952" y="1701799"/>
            <a:ext cx="5778065" cy="42671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2.3 Java </a:t>
            </a:r>
            <a:r>
              <a:rPr lang="zh-CN" altLang="en-US" dirty="0"/>
              <a:t>语言对管道过滤架构模式的支持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4ABC20-E01C-4198-82B4-CFC3C5E5FFBE}" type="slidenum">
              <a:rPr lang="en-US" altLang="zh-CN" smtClean="0"/>
            </a:fld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9600" y="1657510"/>
            <a:ext cx="11147670" cy="446865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2.3 </a:t>
            </a:r>
            <a:r>
              <a:rPr lang="en-US" altLang="zh-CN" dirty="0" smtClean="0"/>
              <a:t>Java </a:t>
            </a:r>
            <a:r>
              <a:rPr lang="zh-CN" altLang="en-US" dirty="0" smtClean="0"/>
              <a:t>语言</a:t>
            </a:r>
            <a:r>
              <a:rPr lang="zh-CN" altLang="en-US" dirty="0"/>
              <a:t>对管道过滤架构模式的支持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4ABC20-E01C-4198-82B4-CFC3C5E5FFBE}" type="slidenum">
              <a:rPr lang="en-US" altLang="zh-CN" smtClean="0"/>
            </a:fld>
            <a:endParaRPr lang="en-US" altLang="zh-CN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65"/>
          <a:stretch>
            <a:fillRect/>
          </a:stretch>
        </p:blipFill>
        <p:spPr bwMode="auto">
          <a:xfrm>
            <a:off x="1035993" y="1625600"/>
            <a:ext cx="7873560" cy="30994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" name="组合 5"/>
          <p:cNvGrpSpPr/>
          <p:nvPr/>
        </p:nvGrpSpPr>
        <p:grpSpPr>
          <a:xfrm>
            <a:off x="673324" y="1722323"/>
            <a:ext cx="3960440" cy="597814"/>
            <a:chOff x="1259632" y="2673238"/>
            <a:chExt cx="6048672" cy="675705"/>
          </a:xfrm>
          <a:solidFill>
            <a:schemeClr val="bg1"/>
          </a:solidFill>
        </p:grpSpPr>
        <p:sp>
          <p:nvSpPr>
            <p:cNvPr id="7" name="圆柱形 6"/>
            <p:cNvSpPr/>
            <p:nvPr/>
          </p:nvSpPr>
          <p:spPr bwMode="auto">
            <a:xfrm>
              <a:off x="1259632" y="2708920"/>
              <a:ext cx="1008112" cy="542764"/>
            </a:xfrm>
            <a:prstGeom prst="can">
              <a:avLst/>
            </a:prstGeom>
            <a:grpFill/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/>
            <a:lstStyle/>
            <a:p>
              <a:pPr marL="342900" indent="-342900">
                <a:buClr>
                  <a:srgbClr val="3333CC"/>
                </a:buClr>
              </a:pPr>
              <a:r>
                <a:rPr lang="zh-CN" altLang="en-US" sz="1200" dirty="0">
                  <a:solidFill>
                    <a:srgbClr val="000000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数据源</a:t>
              </a:r>
              <a:endParaRPr lang="zh-CN" altLang="en-US" sz="1200" dirty="0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8" name="流程图: 文档 7"/>
            <p:cNvSpPr/>
            <p:nvPr/>
          </p:nvSpPr>
          <p:spPr bwMode="auto">
            <a:xfrm>
              <a:off x="3851920" y="2675620"/>
              <a:ext cx="903176" cy="673323"/>
            </a:xfrm>
            <a:prstGeom prst="flowChartDocumen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/>
            <a:lstStyle/>
            <a:p>
              <a:pPr marL="342900" indent="-342900" algn="ctr">
                <a:buClr>
                  <a:srgbClr val="3333CC"/>
                </a:buClr>
              </a:pPr>
              <a:r>
                <a:rPr lang="zh-CN" altLang="en-US" sz="1200" dirty="0" smtClean="0">
                  <a:solidFill>
                    <a:srgbClr val="000000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程序</a:t>
              </a:r>
              <a:endParaRPr lang="zh-CN" altLang="en-US" sz="1200" dirty="0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9" name="矩形 8"/>
            <p:cNvSpPr/>
            <p:nvPr/>
          </p:nvSpPr>
          <p:spPr bwMode="auto">
            <a:xfrm>
              <a:off x="2267744" y="2866002"/>
              <a:ext cx="1584176" cy="228600"/>
            </a:xfrm>
            <a:prstGeom prst="rect">
              <a:avLst/>
            </a:prstGeom>
            <a:solidFill>
              <a:srgbClr val="80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342900" indent="-342900">
                <a:buClr>
                  <a:srgbClr val="3333CC"/>
                </a:buClr>
              </a:pPr>
              <a:endParaRPr lang="zh-CN" altLang="en-US" sz="1200" smtClean="0">
                <a:solidFill>
                  <a:srgbClr val="000000"/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 bwMode="auto">
            <a:xfrm>
              <a:off x="4755096" y="2855803"/>
              <a:ext cx="1545096" cy="228600"/>
            </a:xfrm>
            <a:prstGeom prst="rect">
              <a:avLst/>
            </a:prstGeom>
            <a:solidFill>
              <a:srgbClr val="80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342900" indent="-342900">
                <a:buClr>
                  <a:srgbClr val="3333CC"/>
                </a:buClr>
              </a:pPr>
              <a:endParaRPr lang="zh-CN" altLang="en-US" sz="1200" smtClean="0">
                <a:solidFill>
                  <a:srgbClr val="000000"/>
                </a:solidFill>
              </a:endParaRPr>
            </a:p>
          </p:txBody>
        </p:sp>
        <p:sp>
          <p:nvSpPr>
            <p:cNvPr id="11" name="圆柱形 10"/>
            <p:cNvSpPr/>
            <p:nvPr/>
          </p:nvSpPr>
          <p:spPr bwMode="auto">
            <a:xfrm>
              <a:off x="6300192" y="2673238"/>
              <a:ext cx="1008112" cy="542764"/>
            </a:xfrm>
            <a:prstGeom prst="can">
              <a:avLst/>
            </a:prstGeom>
            <a:grpFill/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/>
            <a:lstStyle/>
            <a:p>
              <a:pPr marL="342900" indent="-342900">
                <a:buClr>
                  <a:srgbClr val="3333CC"/>
                </a:buClr>
              </a:pPr>
              <a:r>
                <a:rPr lang="zh-CN" altLang="en-US" sz="1200" dirty="0" smtClean="0">
                  <a:solidFill>
                    <a:srgbClr val="000000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数据</a:t>
              </a:r>
              <a:r>
                <a:rPr lang="zh-CN" altLang="en-US" sz="1200" dirty="0">
                  <a:solidFill>
                    <a:srgbClr val="000000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宿</a:t>
              </a:r>
              <a:endParaRPr lang="zh-CN" altLang="en-US" sz="1200" dirty="0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cxnSp>
          <p:nvCxnSpPr>
            <p:cNvPr id="12" name="直接箭头连接符 11"/>
            <p:cNvCxnSpPr/>
            <p:nvPr/>
          </p:nvCxnSpPr>
          <p:spPr bwMode="auto">
            <a:xfrm>
              <a:off x="2483768" y="2980302"/>
              <a:ext cx="903176" cy="1"/>
            </a:xfrm>
            <a:prstGeom prst="straightConnector1">
              <a:avLst/>
            </a:prstGeom>
            <a:grpFill/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3" name="直接箭头连接符 12"/>
            <p:cNvCxnSpPr/>
            <p:nvPr/>
          </p:nvCxnSpPr>
          <p:spPr bwMode="auto">
            <a:xfrm>
              <a:off x="5180992" y="2980302"/>
              <a:ext cx="903176" cy="1"/>
            </a:xfrm>
            <a:prstGeom prst="straightConnector1">
              <a:avLst/>
            </a:prstGeom>
            <a:grpFill/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41" name="组合 40"/>
          <p:cNvGrpSpPr/>
          <p:nvPr/>
        </p:nvGrpSpPr>
        <p:grpSpPr>
          <a:xfrm>
            <a:off x="673324" y="4934525"/>
            <a:ext cx="4422286" cy="589434"/>
            <a:chOff x="7758781" y="2165563"/>
            <a:chExt cx="6048672" cy="708695"/>
          </a:xfrm>
        </p:grpSpPr>
        <p:sp>
          <p:nvSpPr>
            <p:cNvPr id="42" name="矩形 41"/>
            <p:cNvSpPr/>
            <p:nvPr/>
          </p:nvSpPr>
          <p:spPr bwMode="auto">
            <a:xfrm>
              <a:off x="9181198" y="2333247"/>
              <a:ext cx="584935" cy="343349"/>
            </a:xfrm>
            <a:prstGeom prst="rect">
              <a:avLst/>
            </a:prstGeom>
            <a:solidFill>
              <a:srgbClr val="FFFF00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/>
            <a:lstStyle/>
            <a:p>
              <a:pPr marL="342900" indent="-3429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defRPr/>
              </a:pPr>
              <a:endParaRPr lang="zh-CN" altLang="en-US" sz="1200" kern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3" name="矩形 42"/>
            <p:cNvSpPr/>
            <p:nvPr/>
          </p:nvSpPr>
          <p:spPr bwMode="auto">
            <a:xfrm>
              <a:off x="9766134" y="2309580"/>
              <a:ext cx="584936" cy="390683"/>
            </a:xfrm>
            <a:prstGeom prst="rect">
              <a:avLst/>
            </a:prstGeom>
            <a:solidFill>
              <a:srgbClr val="FFFF00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/>
            <a:lstStyle/>
            <a:p>
              <a:pPr marL="342900" indent="-3429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defRPr/>
              </a:pPr>
              <a:endParaRPr lang="zh-CN" altLang="en-US" sz="1200" kern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4" name="矩形 43"/>
            <p:cNvSpPr/>
            <p:nvPr/>
          </p:nvSpPr>
          <p:spPr bwMode="auto">
            <a:xfrm>
              <a:off x="11843804" y="2309580"/>
              <a:ext cx="584935" cy="343349"/>
            </a:xfrm>
            <a:prstGeom prst="rect">
              <a:avLst/>
            </a:prstGeom>
            <a:solidFill>
              <a:srgbClr val="FFFF00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/>
            <a:lstStyle/>
            <a:p>
              <a:pPr marL="342900" indent="-3429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defRPr/>
              </a:pPr>
              <a:endParaRPr lang="zh-CN" altLang="en-US" sz="1200" kern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5" name="矩形 44"/>
            <p:cNvSpPr/>
            <p:nvPr/>
          </p:nvSpPr>
          <p:spPr bwMode="auto">
            <a:xfrm>
              <a:off x="11258868" y="2285912"/>
              <a:ext cx="584936" cy="390683"/>
            </a:xfrm>
            <a:prstGeom prst="rect">
              <a:avLst/>
            </a:prstGeom>
            <a:solidFill>
              <a:srgbClr val="FFFF00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/>
            <a:lstStyle/>
            <a:p>
              <a:pPr marL="342900" indent="-3429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defRPr/>
              </a:pPr>
              <a:endParaRPr lang="zh-CN" altLang="en-US" sz="1200" kern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6" name="圆柱形 45"/>
            <p:cNvSpPr/>
            <p:nvPr/>
          </p:nvSpPr>
          <p:spPr bwMode="auto">
            <a:xfrm>
              <a:off x="7758781" y="2201246"/>
              <a:ext cx="1008112" cy="542764"/>
            </a:xfrm>
            <a:prstGeom prst="can">
              <a:avLst/>
            </a:prstGeom>
            <a:noFill/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/>
            <a:lstStyle/>
            <a:p>
              <a:pPr marL="342900" indent="-3429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defRPr/>
              </a:pPr>
              <a:r>
                <a:rPr lang="zh-CN" altLang="en-US" sz="1200" kern="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数据源</a:t>
              </a:r>
              <a:endParaRPr lang="zh-CN" altLang="en-US" sz="1200" kern="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7" name="流程图: 文档 46"/>
            <p:cNvSpPr/>
            <p:nvPr/>
          </p:nvSpPr>
          <p:spPr bwMode="auto">
            <a:xfrm>
              <a:off x="10351069" y="2165563"/>
              <a:ext cx="903176" cy="708695"/>
            </a:xfrm>
            <a:prstGeom prst="flowChartDocument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/>
            <a:lstStyle/>
            <a:p>
              <a:pPr marL="342900" indent="-3429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defRPr/>
              </a:pPr>
              <a:r>
                <a:rPr lang="zh-CN" altLang="en-US" sz="1200" kern="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程序</a:t>
              </a:r>
              <a:endParaRPr lang="zh-CN" altLang="en-US" sz="1200" kern="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8" name="矩形 47"/>
            <p:cNvSpPr/>
            <p:nvPr/>
          </p:nvSpPr>
          <p:spPr bwMode="auto">
            <a:xfrm>
              <a:off x="8766893" y="2390621"/>
              <a:ext cx="432048" cy="228600"/>
            </a:xfrm>
            <a:prstGeom prst="rect">
              <a:avLst/>
            </a:prstGeom>
            <a:solidFill>
              <a:srgbClr val="80FFFF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/>
            <a:lstStyle/>
            <a:p>
              <a:pPr marL="342900" indent="-3429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defRPr/>
              </a:pPr>
              <a:endParaRPr lang="zh-CN" altLang="en-US" sz="1200" kern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9" name="矩形 48"/>
            <p:cNvSpPr/>
            <p:nvPr/>
          </p:nvSpPr>
          <p:spPr bwMode="auto">
            <a:xfrm>
              <a:off x="12428739" y="2348129"/>
              <a:ext cx="370602" cy="228600"/>
            </a:xfrm>
            <a:prstGeom prst="rect">
              <a:avLst/>
            </a:prstGeom>
            <a:solidFill>
              <a:srgbClr val="80FFFF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/>
            <a:lstStyle/>
            <a:p>
              <a:pPr marL="342900" indent="-3429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defRPr/>
              </a:pPr>
              <a:endParaRPr lang="zh-CN" altLang="en-US" sz="1200" kern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0" name="圆柱形 49"/>
            <p:cNvSpPr/>
            <p:nvPr/>
          </p:nvSpPr>
          <p:spPr bwMode="auto">
            <a:xfrm>
              <a:off x="12799341" y="2165564"/>
              <a:ext cx="1008112" cy="542764"/>
            </a:xfrm>
            <a:prstGeom prst="can">
              <a:avLst/>
            </a:prstGeom>
            <a:noFill/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/>
            <a:lstStyle/>
            <a:p>
              <a:pPr marL="342900" indent="-3429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defRPr/>
              </a:pPr>
              <a:r>
                <a:rPr lang="zh-CN" altLang="en-US" sz="1200" kern="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数据宿</a:t>
              </a:r>
              <a:endParaRPr lang="zh-CN" altLang="en-US" sz="1200" kern="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51" name="直接箭头连接符 50"/>
            <p:cNvCxnSpPr/>
            <p:nvPr/>
          </p:nvCxnSpPr>
          <p:spPr bwMode="auto">
            <a:xfrm>
              <a:off x="8862959" y="2519764"/>
              <a:ext cx="1023134" cy="0"/>
            </a:xfrm>
            <a:prstGeom prst="straightConnector1">
              <a:avLst/>
            </a:prstGeom>
            <a:noFill/>
            <a:ln w="222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2" name="直接箭头连接符 51"/>
            <p:cNvCxnSpPr/>
            <p:nvPr/>
          </p:nvCxnSpPr>
          <p:spPr bwMode="auto">
            <a:xfrm>
              <a:off x="11431243" y="2472629"/>
              <a:ext cx="1152074" cy="0"/>
            </a:xfrm>
            <a:prstGeom prst="straightConnector1">
              <a:avLst/>
            </a:prstGeom>
            <a:noFill/>
            <a:ln w="222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cxnSp>
        <p:nvCxnSpPr>
          <p:cNvPr id="67" name="直接箭头连接符 66"/>
          <p:cNvCxnSpPr/>
          <p:nvPr/>
        </p:nvCxnSpPr>
        <p:spPr>
          <a:xfrm>
            <a:off x="1483502" y="2125211"/>
            <a:ext cx="0" cy="861829"/>
          </a:xfrm>
          <a:prstGeom prst="straightConnector1">
            <a:avLst/>
          </a:prstGeom>
          <a:ln w="15875">
            <a:solidFill>
              <a:srgbClr val="FF000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>
            <a:stCxn id="9" idx="2"/>
          </p:cNvCxnSpPr>
          <p:nvPr/>
        </p:nvCxnSpPr>
        <p:spPr>
          <a:xfrm>
            <a:off x="1852026" y="2095114"/>
            <a:ext cx="1376890" cy="881514"/>
          </a:xfrm>
          <a:prstGeom prst="straightConnector1">
            <a:avLst/>
          </a:prstGeom>
          <a:ln w="15875">
            <a:solidFill>
              <a:srgbClr val="FF000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/>
          <p:cNvCxnSpPr/>
          <p:nvPr/>
        </p:nvCxnSpPr>
        <p:spPr>
          <a:xfrm>
            <a:off x="2066207" y="2052679"/>
            <a:ext cx="2223542" cy="881514"/>
          </a:xfrm>
          <a:prstGeom prst="straightConnector1">
            <a:avLst/>
          </a:prstGeom>
          <a:ln w="15875">
            <a:solidFill>
              <a:srgbClr val="FF000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>
            <a:stCxn id="48" idx="0"/>
          </p:cNvCxnSpPr>
          <p:nvPr/>
        </p:nvCxnSpPr>
        <p:spPr>
          <a:xfrm flipH="1" flipV="1">
            <a:off x="1548826" y="3434080"/>
            <a:ext cx="19485" cy="1687630"/>
          </a:xfrm>
          <a:prstGeom prst="straightConnector1">
            <a:avLst/>
          </a:prstGeom>
          <a:ln w="15875">
            <a:solidFill>
              <a:srgbClr val="FF000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/>
          <p:cNvCxnSpPr>
            <a:stCxn id="42" idx="0"/>
          </p:cNvCxnSpPr>
          <p:nvPr/>
        </p:nvCxnSpPr>
        <p:spPr>
          <a:xfrm flipV="1">
            <a:off x="1927105" y="4544516"/>
            <a:ext cx="606584" cy="529475"/>
          </a:xfrm>
          <a:prstGeom prst="straightConnector1">
            <a:avLst/>
          </a:prstGeom>
          <a:ln w="15875">
            <a:solidFill>
              <a:srgbClr val="FF000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/>
          <p:cNvCxnSpPr>
            <a:stCxn id="43" idx="0"/>
          </p:cNvCxnSpPr>
          <p:nvPr/>
        </p:nvCxnSpPr>
        <p:spPr>
          <a:xfrm flipV="1">
            <a:off x="2354763" y="4551187"/>
            <a:ext cx="1732846" cy="503119"/>
          </a:xfrm>
          <a:prstGeom prst="straightConnector1">
            <a:avLst/>
          </a:prstGeom>
          <a:ln w="15875">
            <a:solidFill>
              <a:srgbClr val="FF000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矩形 100"/>
          <p:cNvSpPr/>
          <p:nvPr/>
        </p:nvSpPr>
        <p:spPr>
          <a:xfrm>
            <a:off x="673324" y="6195164"/>
            <a:ext cx="11325636" cy="3077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20000"/>
              </a:spcBef>
              <a:buClr>
                <a:srgbClr val="3333CC"/>
              </a:buClr>
              <a:buSzPct val="85000"/>
            </a:pPr>
            <a:r>
              <a:rPr lang="en-US" altLang="zh-CN" sz="1400" kern="0" dirty="0" err="1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LineNumberInputStream</a:t>
            </a:r>
            <a:r>
              <a:rPr lang="en-US" altLang="zh-CN" sz="1400" kern="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400" kern="0" dirty="0" err="1" smtClean="0">
                <a:solidFill>
                  <a:srgbClr val="6A3E3E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lis</a:t>
            </a:r>
            <a:r>
              <a:rPr lang="en-US" altLang="zh-CN" sz="1400" kern="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 = </a:t>
            </a:r>
            <a:r>
              <a:rPr lang="en-US" altLang="zh-CN" sz="1400" b="1" kern="0" dirty="0" smtClean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new</a:t>
            </a:r>
            <a:r>
              <a:rPr lang="en-US" altLang="zh-CN" sz="1400" kern="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400" kern="0" dirty="0" err="1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LineNumberInputStream</a:t>
            </a:r>
            <a:r>
              <a:rPr lang="en-US" altLang="zh-CN" sz="1400" kern="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(new </a:t>
            </a:r>
            <a:r>
              <a:rPr lang="en-US" altLang="zh-CN" sz="1400" kern="0" dirty="0" err="1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BufferedInputStream</a:t>
            </a:r>
            <a:r>
              <a:rPr lang="en-US" altLang="zh-CN" sz="1400" kern="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(</a:t>
            </a:r>
            <a:r>
              <a:rPr lang="en-US" altLang="zh-CN" sz="1400" b="1" kern="0" dirty="0" smtClean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new</a:t>
            </a:r>
            <a:r>
              <a:rPr lang="en-US" altLang="zh-CN" sz="1400" kern="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400" kern="0" dirty="0" err="1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FileInputStream</a:t>
            </a:r>
            <a:r>
              <a:rPr lang="en-US" altLang="zh-CN" sz="1400" kern="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(</a:t>
            </a:r>
            <a:r>
              <a:rPr lang="en-US" altLang="zh-CN" sz="1400" kern="0" dirty="0">
                <a:solidFill>
                  <a:srgbClr val="2A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"1.mp3</a:t>
            </a:r>
            <a:r>
              <a:rPr lang="en-US" altLang="zh-CN" sz="1400" kern="0" dirty="0" smtClean="0">
                <a:solidFill>
                  <a:srgbClr val="2A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"</a:t>
            </a:r>
            <a:r>
              <a:rPr lang="en-US" altLang="zh-CN" sz="1400" kern="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)));</a:t>
            </a:r>
            <a:endParaRPr lang="zh-CN" altLang="zh-CN" sz="1400" kern="100" dirty="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2" name="文本框 101"/>
          <p:cNvSpPr txBox="1"/>
          <p:nvPr/>
        </p:nvSpPr>
        <p:spPr>
          <a:xfrm>
            <a:off x="8909553" y="1620328"/>
            <a:ext cx="2658560" cy="584775"/>
          </a:xfrm>
          <a:prstGeom prst="rect">
            <a:avLst/>
          </a:prstGeom>
          <a:noFill/>
          <a:ln>
            <a:solidFill>
              <a:srgbClr val="0000FF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浅蓝</a:t>
            </a:r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色表示节点流，黄色表示过滤流</a:t>
            </a:r>
            <a:r>
              <a:rPr lang="en-US" altLang="zh-CN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处理流。</a:t>
            </a:r>
            <a:endParaRPr lang="zh-CN" altLang="en-US" sz="1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3" name="文本框 102"/>
          <p:cNvSpPr txBox="1"/>
          <p:nvPr/>
        </p:nvSpPr>
        <p:spPr>
          <a:xfrm>
            <a:off x="8909553" y="3179649"/>
            <a:ext cx="2672848" cy="738664"/>
          </a:xfrm>
          <a:prstGeom prst="rect">
            <a:avLst/>
          </a:prstGeom>
          <a:noFill/>
          <a:ln>
            <a:solidFill>
              <a:srgbClr val="0000FF"/>
            </a:solidFill>
            <a:prstDash val="dash"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6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1400" dirty="0">
                <a:solidFill>
                  <a:srgbClr val="000000"/>
                </a:solidFill>
              </a:rPr>
              <a:t>本图只表达了</a:t>
            </a:r>
            <a:r>
              <a:rPr lang="en-US" altLang="zh-CN" sz="1400" dirty="0">
                <a:solidFill>
                  <a:srgbClr val="000000"/>
                </a:solidFill>
              </a:rPr>
              <a:t>Input</a:t>
            </a:r>
            <a:r>
              <a:rPr lang="zh-CN" altLang="en-US" sz="1400" dirty="0">
                <a:solidFill>
                  <a:srgbClr val="000000"/>
                </a:solidFill>
              </a:rPr>
              <a:t>，程序处理</a:t>
            </a:r>
            <a:r>
              <a:rPr lang="zh-CN" altLang="en-US" sz="1400" dirty="0" smtClean="0">
                <a:solidFill>
                  <a:srgbClr val="000000"/>
                </a:solidFill>
              </a:rPr>
              <a:t>后，</a:t>
            </a:r>
            <a:r>
              <a:rPr lang="en-US" altLang="zh-CN" sz="1400" dirty="0" smtClean="0">
                <a:solidFill>
                  <a:srgbClr val="000000"/>
                </a:solidFill>
              </a:rPr>
              <a:t>Output</a:t>
            </a:r>
            <a:r>
              <a:rPr lang="zh-CN" altLang="en-US" sz="1400" dirty="0" smtClean="0">
                <a:solidFill>
                  <a:srgbClr val="000000"/>
                </a:solidFill>
              </a:rPr>
              <a:t>部分的过滤流类型与</a:t>
            </a:r>
            <a:r>
              <a:rPr lang="en-US" altLang="zh-CN" sz="1400" dirty="0">
                <a:solidFill>
                  <a:srgbClr val="000000"/>
                </a:solidFill>
              </a:rPr>
              <a:t>Input</a:t>
            </a:r>
            <a:r>
              <a:rPr lang="zh-CN" altLang="en-US" sz="1400" dirty="0">
                <a:solidFill>
                  <a:srgbClr val="000000"/>
                </a:solidFill>
              </a:rPr>
              <a:t>的类型对应</a:t>
            </a:r>
            <a:endParaRPr lang="zh-CN" altLang="en-US" sz="1400" dirty="0">
              <a:solidFill>
                <a:srgbClr val="000000"/>
              </a:solidFill>
            </a:endParaRPr>
          </a:p>
        </p:txBody>
      </p:sp>
      <p:grpSp>
        <p:nvGrpSpPr>
          <p:cNvPr id="111" name="组合 110"/>
          <p:cNvGrpSpPr/>
          <p:nvPr/>
        </p:nvGrpSpPr>
        <p:grpSpPr>
          <a:xfrm>
            <a:off x="744444" y="5623560"/>
            <a:ext cx="10503929" cy="529668"/>
            <a:chOff x="673324" y="5623560"/>
            <a:chExt cx="10503929" cy="529668"/>
          </a:xfrm>
        </p:grpSpPr>
        <p:sp>
          <p:nvSpPr>
            <p:cNvPr id="87" name="矩形 86"/>
            <p:cNvSpPr/>
            <p:nvPr/>
          </p:nvSpPr>
          <p:spPr bwMode="auto">
            <a:xfrm>
              <a:off x="673324" y="5739571"/>
              <a:ext cx="1096752" cy="385330"/>
            </a:xfrm>
            <a:prstGeom prst="rect">
              <a:avLst/>
            </a:prstGeom>
            <a:solidFill>
              <a:srgbClr val="80FFFF"/>
            </a:solidFill>
            <a:ln w="9525">
              <a:solidFill>
                <a:srgbClr val="80FFFF"/>
              </a:solidFill>
              <a:prstDash val="solid"/>
              <a:miter lim="800000"/>
            </a:ln>
            <a:effectLst/>
          </p:spPr>
          <p:txBody>
            <a:bodyPr vert="horz" wrap="square" lIns="91440" tIns="45720" rIns="91440" bIns="45720" numCol="1" rtlCol="0" anchor="ctr" anchorCtr="0" compatLnSpc="1">
              <a:no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400" dirty="0" err="1" smtClean="0">
                  <a:solidFill>
                    <a:srgbClr val="08080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FileInput</a:t>
              </a:r>
              <a:endParaRPr lang="en-US" altLang="zh-CN" sz="1400" dirty="0" smtClean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400" dirty="0" smtClean="0">
                  <a:solidFill>
                    <a:srgbClr val="08080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Stream</a:t>
              </a:r>
              <a:endParaRPr lang="zh-CN" altLang="en-US" sz="1400" dirty="0" smtClean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8" name="矩形 87"/>
            <p:cNvSpPr/>
            <p:nvPr/>
          </p:nvSpPr>
          <p:spPr bwMode="auto">
            <a:xfrm>
              <a:off x="2070436" y="5749854"/>
              <a:ext cx="1540799" cy="385330"/>
            </a:xfrm>
            <a:prstGeom prst="rect">
              <a:avLst/>
            </a:prstGeom>
            <a:solidFill>
              <a:srgbClr val="FFFFB9"/>
            </a:solidFill>
            <a:ln w="9525">
              <a:solidFill>
                <a:srgbClr val="FFFFB9"/>
              </a:solidFill>
              <a:prstDash val="solid"/>
              <a:miter lim="800000"/>
            </a:ln>
            <a:effectLst/>
          </p:spPr>
          <p:txBody>
            <a:bodyPr vert="horz" wrap="square" lIns="91440" tIns="45720" rIns="91440" bIns="45720" numCol="1" rtlCol="0" anchor="ctr" anchorCtr="0" compatLnSpc="1">
              <a:no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400" dirty="0" smtClean="0">
                  <a:solidFill>
                    <a:srgbClr val="08080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Buffered</a:t>
              </a:r>
              <a:endParaRPr lang="en-US" altLang="zh-CN" sz="1400" dirty="0" smtClean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400" dirty="0" err="1" smtClean="0">
                  <a:solidFill>
                    <a:srgbClr val="08080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InputStream</a:t>
              </a:r>
              <a:endParaRPr lang="zh-CN" altLang="en-US" sz="1400" dirty="0" smtClean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9" name="矩形 88"/>
            <p:cNvSpPr/>
            <p:nvPr/>
          </p:nvSpPr>
          <p:spPr bwMode="auto">
            <a:xfrm>
              <a:off x="3888975" y="5753626"/>
              <a:ext cx="1466797" cy="385330"/>
            </a:xfrm>
            <a:prstGeom prst="rect">
              <a:avLst/>
            </a:prstGeom>
            <a:solidFill>
              <a:srgbClr val="FFFFB9"/>
            </a:solidFill>
            <a:ln w="9525">
              <a:solidFill>
                <a:srgbClr val="FFFFB9"/>
              </a:solidFill>
              <a:prstDash val="solid"/>
              <a:miter lim="800000"/>
            </a:ln>
            <a:effectLst/>
          </p:spPr>
          <p:txBody>
            <a:bodyPr vert="horz" wrap="square" lIns="91440" tIns="45720" rIns="91440" bIns="45720" numCol="1" rtlCol="0" anchor="ctr" anchorCtr="0" compatLnSpc="1">
              <a:no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400" dirty="0" err="1" smtClean="0">
                  <a:solidFill>
                    <a:srgbClr val="08080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LineNumber</a:t>
              </a:r>
              <a:endParaRPr lang="en-US" altLang="zh-CN" sz="1400" dirty="0" smtClean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400" dirty="0" err="1" smtClean="0">
                  <a:solidFill>
                    <a:srgbClr val="08080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InputStream</a:t>
              </a:r>
              <a:endParaRPr lang="zh-CN" altLang="en-US" sz="1400" dirty="0" smtClean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1" name="矩形 90"/>
            <p:cNvSpPr/>
            <p:nvPr/>
          </p:nvSpPr>
          <p:spPr bwMode="auto">
            <a:xfrm>
              <a:off x="5647882" y="5623560"/>
              <a:ext cx="1044829" cy="529668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prstDash val="solid"/>
              <a:miter lim="800000"/>
            </a:ln>
            <a:effectLst/>
          </p:spPr>
          <p:txBody>
            <a:bodyPr vert="horz" wrap="square" lIns="91440" tIns="45720" rIns="91440" bIns="45720" numCol="1" rtlCol="0" anchor="ctr" anchorCtr="0" compatLnSpc="1">
              <a:no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400" dirty="0" smtClean="0">
                  <a:solidFill>
                    <a:srgbClr val="08080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Driver</a:t>
              </a:r>
              <a:endParaRPr lang="en-US" altLang="zh-CN" sz="1400" dirty="0" smtClean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400" dirty="0">
                  <a:solidFill>
                    <a:srgbClr val="08080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Program</a:t>
              </a:r>
              <a:endParaRPr lang="zh-CN" altLang="en-US" sz="1400" dirty="0" smtClean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2" name="右箭头 91"/>
            <p:cNvSpPr/>
            <p:nvPr/>
          </p:nvSpPr>
          <p:spPr bwMode="auto">
            <a:xfrm>
              <a:off x="1785521" y="5858390"/>
              <a:ext cx="280686" cy="200610"/>
            </a:xfrm>
            <a:prstGeom prst="rightArrow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prstDash val="solid"/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no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400" smtClean="0">
                <a:solidFill>
                  <a:srgbClr val="080808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4" name="矩形 103"/>
            <p:cNvSpPr/>
            <p:nvPr/>
          </p:nvSpPr>
          <p:spPr bwMode="auto">
            <a:xfrm>
              <a:off x="6987399" y="5695729"/>
              <a:ext cx="1425651" cy="385330"/>
            </a:xfrm>
            <a:prstGeom prst="rect">
              <a:avLst/>
            </a:prstGeom>
            <a:solidFill>
              <a:srgbClr val="FFFFB9"/>
            </a:solidFill>
            <a:ln w="9525">
              <a:solidFill>
                <a:srgbClr val="FFFFB9"/>
              </a:solidFill>
              <a:prstDash val="solid"/>
              <a:miter lim="800000"/>
            </a:ln>
            <a:effectLst/>
          </p:spPr>
          <p:txBody>
            <a:bodyPr vert="horz" wrap="square" lIns="91440" tIns="45720" rIns="91440" bIns="45720" numCol="1" rtlCol="0" anchor="ctr" anchorCtr="0" compatLnSpc="1">
              <a:no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400" dirty="0" err="1" smtClean="0">
                  <a:solidFill>
                    <a:srgbClr val="08080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LineNumber</a:t>
              </a:r>
              <a:endParaRPr lang="en-US" altLang="zh-CN" sz="1400" dirty="0" smtClean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400" dirty="0" err="1" smtClean="0">
                  <a:solidFill>
                    <a:srgbClr val="08080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OutputStream</a:t>
              </a:r>
              <a:endParaRPr lang="zh-CN" altLang="en-US" sz="1400" dirty="0" smtClean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5" name="右箭头 104"/>
            <p:cNvSpPr/>
            <p:nvPr/>
          </p:nvSpPr>
          <p:spPr bwMode="auto">
            <a:xfrm>
              <a:off x="3611235" y="5854497"/>
              <a:ext cx="280686" cy="200610"/>
            </a:xfrm>
            <a:prstGeom prst="rightArrow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prstDash val="solid"/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no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400" smtClean="0">
                <a:solidFill>
                  <a:srgbClr val="080808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6" name="右箭头 105"/>
            <p:cNvSpPr/>
            <p:nvPr/>
          </p:nvSpPr>
          <p:spPr bwMode="auto">
            <a:xfrm>
              <a:off x="5362681" y="5842210"/>
              <a:ext cx="280686" cy="200610"/>
            </a:xfrm>
            <a:prstGeom prst="rightArrow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prstDash val="solid"/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no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400" smtClean="0">
                <a:solidFill>
                  <a:srgbClr val="080808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8" name="右箭头 107"/>
            <p:cNvSpPr/>
            <p:nvPr/>
          </p:nvSpPr>
          <p:spPr bwMode="auto">
            <a:xfrm>
              <a:off x="6706713" y="5791970"/>
              <a:ext cx="280686" cy="200610"/>
            </a:xfrm>
            <a:prstGeom prst="rightArrow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prstDash val="solid"/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no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400" smtClean="0">
                <a:solidFill>
                  <a:srgbClr val="080808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9" name="矩形 108"/>
            <p:cNvSpPr/>
            <p:nvPr/>
          </p:nvSpPr>
          <p:spPr bwMode="auto">
            <a:xfrm>
              <a:off x="10445098" y="5669777"/>
              <a:ext cx="732155" cy="385330"/>
            </a:xfrm>
            <a:prstGeom prst="rect">
              <a:avLst/>
            </a:prstGeom>
            <a:solidFill>
              <a:srgbClr val="FFFFB9"/>
            </a:solidFill>
            <a:ln w="9525">
              <a:solidFill>
                <a:srgbClr val="FFFFB9"/>
              </a:solidFill>
              <a:prstDash val="solid"/>
              <a:miter lim="800000"/>
            </a:ln>
            <a:effectLst/>
          </p:spPr>
          <p:txBody>
            <a:bodyPr vert="horz" wrap="square" lIns="91440" tIns="45720" rIns="91440" bIns="45720" numCol="1" rtlCol="0" anchor="ctr" anchorCtr="0" compatLnSpc="1">
              <a:no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400" dirty="0" smtClean="0">
                  <a:solidFill>
                    <a:srgbClr val="08080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××</a:t>
              </a:r>
              <a:endParaRPr lang="en-US" altLang="zh-CN" sz="1400" dirty="0" smtClean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0" name="右箭头 109"/>
            <p:cNvSpPr/>
            <p:nvPr/>
          </p:nvSpPr>
          <p:spPr bwMode="auto">
            <a:xfrm>
              <a:off x="10109770" y="5788089"/>
              <a:ext cx="280686" cy="200610"/>
            </a:xfrm>
            <a:prstGeom prst="rightArrow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prstDash val="solid"/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no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400" smtClean="0">
                <a:solidFill>
                  <a:srgbClr val="080808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3" name="矩形 52"/>
            <p:cNvSpPr/>
            <p:nvPr/>
          </p:nvSpPr>
          <p:spPr bwMode="auto">
            <a:xfrm>
              <a:off x="8682928" y="5695729"/>
              <a:ext cx="1425651" cy="385330"/>
            </a:xfrm>
            <a:prstGeom prst="rect">
              <a:avLst/>
            </a:prstGeom>
            <a:solidFill>
              <a:srgbClr val="FFFFB9"/>
            </a:solidFill>
            <a:ln w="9525">
              <a:solidFill>
                <a:srgbClr val="FFFFB9"/>
              </a:solidFill>
              <a:prstDash val="solid"/>
              <a:miter lim="800000"/>
            </a:ln>
            <a:effectLst/>
          </p:spPr>
          <p:txBody>
            <a:bodyPr vert="horz" wrap="square" lIns="91440" tIns="45720" rIns="91440" bIns="45720" numCol="1" rtlCol="0" anchor="ctr" anchorCtr="0" compatLnSpc="1">
              <a:no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400" dirty="0" smtClean="0">
                  <a:solidFill>
                    <a:srgbClr val="08080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Buffered</a:t>
              </a:r>
              <a:endParaRPr lang="en-US" altLang="zh-CN" sz="1400" dirty="0" smtClean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400" dirty="0" err="1" smtClean="0">
                  <a:solidFill>
                    <a:srgbClr val="08080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OutputStream</a:t>
              </a:r>
              <a:endParaRPr lang="zh-CN" altLang="en-US" sz="1400" dirty="0" smtClean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4" name="右箭头 53"/>
            <p:cNvSpPr/>
            <p:nvPr/>
          </p:nvSpPr>
          <p:spPr bwMode="auto">
            <a:xfrm>
              <a:off x="8427052" y="5838150"/>
              <a:ext cx="280686" cy="200610"/>
            </a:xfrm>
            <a:prstGeom prst="rightArrow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prstDash val="solid"/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no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400" smtClean="0">
                <a:solidFill>
                  <a:srgbClr val="080808"/>
                </a:solidFill>
                <a:latin typeface="Consolas" panose="020B0609020204030204" pitchFamily="49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2.4 </a:t>
            </a:r>
            <a:r>
              <a:rPr lang="zh-CN" altLang="en-US" dirty="0"/>
              <a:t>管道过滤架构</a:t>
            </a:r>
            <a:r>
              <a:rPr lang="zh-CN" altLang="en-US" dirty="0" smtClean="0"/>
              <a:t>模式例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要求：</a:t>
            </a:r>
            <a:r>
              <a:rPr lang="zh-CN" altLang="en-US" dirty="0" smtClean="0">
                <a:solidFill>
                  <a:srgbClr val="0000FF"/>
                </a:solidFill>
              </a:rPr>
              <a:t>利用管道过滤器架构，设计一个对整数进行处理的程序，使用</a:t>
            </a:r>
            <a:r>
              <a:rPr lang="en-US" altLang="zh-CN" dirty="0" smtClean="0">
                <a:solidFill>
                  <a:srgbClr val="0000FF"/>
                </a:solidFill>
              </a:rPr>
              <a:t>4</a:t>
            </a:r>
            <a:r>
              <a:rPr lang="zh-CN" altLang="en-US" dirty="0" smtClean="0">
                <a:solidFill>
                  <a:srgbClr val="0000FF"/>
                </a:solidFill>
              </a:rPr>
              <a:t>个过滤器</a:t>
            </a:r>
            <a:endParaRPr lang="en-US" altLang="zh-CN" dirty="0" smtClean="0">
              <a:solidFill>
                <a:srgbClr val="0000FF"/>
              </a:solidFill>
            </a:endParaRP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4ABC20-E01C-4198-82B4-CFC3C5E5FFBE}" type="slidenum">
              <a:rPr lang="en-US" altLang="zh-CN" smtClean="0"/>
            </a:fld>
            <a:endParaRPr lang="en-US" altLang="zh-CN"/>
          </a:p>
        </p:txBody>
      </p:sp>
      <p:sp>
        <p:nvSpPr>
          <p:cNvPr id="5" name="矩形 4"/>
          <p:cNvSpPr/>
          <p:nvPr/>
        </p:nvSpPr>
        <p:spPr bwMode="auto">
          <a:xfrm>
            <a:off x="1148080" y="3515660"/>
            <a:ext cx="1615440" cy="6096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prstDash val="solid"/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NumFilter1</a:t>
            </a:r>
            <a:endParaRPr kumimoji="0" lang="zh-CN" altLang="en-US" b="0" i="0" u="none" strike="noStrike" cap="none" normalizeH="0" baseline="0" dirty="0" smtClean="0">
              <a:ln>
                <a:noFill/>
              </a:ln>
              <a:solidFill>
                <a:srgbClr val="080808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3535680" y="3515660"/>
            <a:ext cx="1615440" cy="6096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prstDash val="solid"/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NumFilter2</a:t>
            </a:r>
            <a:endParaRPr kumimoji="0" lang="zh-CN" altLang="en-US" b="0" i="0" u="none" strike="noStrike" cap="none" normalizeH="0" baseline="0" dirty="0" smtClean="0">
              <a:ln>
                <a:noFill/>
              </a:ln>
              <a:solidFill>
                <a:srgbClr val="080808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5923280" y="3515660"/>
            <a:ext cx="1615440" cy="6096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prstDash val="solid"/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NumFilter3</a:t>
            </a:r>
            <a:endParaRPr kumimoji="0" lang="zh-CN" altLang="en-US" b="0" i="0" u="none" strike="noStrike" cap="none" normalizeH="0" baseline="0" dirty="0" smtClean="0">
              <a:ln>
                <a:noFill/>
              </a:ln>
              <a:solidFill>
                <a:srgbClr val="080808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8310880" y="3515660"/>
            <a:ext cx="1615440" cy="6096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prstDash val="solid"/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NumFilter1</a:t>
            </a:r>
            <a:endParaRPr kumimoji="0" lang="zh-CN" altLang="en-US" b="0" i="0" u="none" strike="noStrike" cap="none" normalizeH="0" baseline="0" dirty="0" smtClean="0">
              <a:ln>
                <a:noFill/>
              </a:ln>
              <a:solidFill>
                <a:srgbClr val="080808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037920" y="3025302"/>
            <a:ext cx="18357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输入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型 数据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474768" y="3025302"/>
            <a:ext cx="18213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+100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操作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897189" y="3025302"/>
            <a:ext cx="18213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+200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操作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7860888" y="3025302"/>
            <a:ext cx="34371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+300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操作，并输出到屏幕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021126" y="4398414"/>
            <a:ext cx="50321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使用管道过滤器架构模式的整数处理系统逻辑图</a:t>
            </a:r>
            <a:endParaRPr lang="zh-CN" altLang="en-US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 bwMode="auto">
          <a:xfrm>
            <a:off x="2763520" y="3690233"/>
            <a:ext cx="772160" cy="260454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prstDash val="solid"/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Pipe</a:t>
            </a:r>
            <a:endParaRPr lang="zh-CN" altLang="en-US" dirty="0">
              <a:solidFill>
                <a:srgbClr val="08080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 bwMode="auto">
          <a:xfrm>
            <a:off x="5151120" y="3690233"/>
            <a:ext cx="772160" cy="260454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prstDash val="solid"/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Pipe</a:t>
            </a:r>
            <a:endParaRPr lang="zh-CN" altLang="en-US" dirty="0">
              <a:solidFill>
                <a:srgbClr val="08080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 bwMode="auto">
          <a:xfrm>
            <a:off x="7538720" y="3685924"/>
            <a:ext cx="772160" cy="260454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prstDash val="solid"/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Pipe</a:t>
            </a:r>
            <a:endParaRPr lang="zh-CN" altLang="en-US" dirty="0">
              <a:solidFill>
                <a:srgbClr val="08080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3" name="直接箭头连接符 32"/>
          <p:cNvCxnSpPr>
            <a:stCxn id="9" idx="3"/>
          </p:cNvCxnSpPr>
          <p:nvPr/>
        </p:nvCxnSpPr>
        <p:spPr>
          <a:xfrm>
            <a:off x="9926320" y="3820460"/>
            <a:ext cx="500380" cy="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2.4 </a:t>
            </a:r>
            <a:r>
              <a:rPr lang="zh-CN" altLang="en-US" dirty="0"/>
              <a:t>管道过滤架构</a:t>
            </a:r>
            <a:r>
              <a:rPr lang="zh-CN" altLang="en-US" dirty="0" smtClean="0"/>
              <a:t>模式</a:t>
            </a:r>
            <a:r>
              <a:rPr lang="zh-CN" altLang="en-US" dirty="0" smtClean="0"/>
              <a:t>例 </a:t>
            </a:r>
            <a:r>
              <a:rPr lang="en-US" altLang="zh-CN" dirty="0" smtClean="0"/>
              <a:t>- </a:t>
            </a:r>
            <a:r>
              <a:rPr lang="zh-CN" altLang="en-US" dirty="0" smtClean="0"/>
              <a:t>理论</a:t>
            </a:r>
            <a:r>
              <a:rPr lang="zh-CN" altLang="en-US" dirty="0" smtClean="0"/>
              <a:t>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如何设计过滤器？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4ABC20-E01C-4198-82B4-CFC3C5E5FFBE}" type="slidenum">
              <a:rPr lang="en-US" altLang="zh-CN" smtClean="0"/>
            </a:fld>
            <a:endParaRPr lang="en-US" altLang="zh-CN"/>
          </a:p>
        </p:txBody>
      </p:sp>
      <p:grpSp>
        <p:nvGrpSpPr>
          <p:cNvPr id="15" name="组合 14"/>
          <p:cNvGrpSpPr/>
          <p:nvPr/>
        </p:nvGrpSpPr>
        <p:grpSpPr>
          <a:xfrm>
            <a:off x="1371600" y="2413000"/>
            <a:ext cx="9099550" cy="935831"/>
            <a:chOff x="838200" y="2413000"/>
            <a:chExt cx="10579100" cy="1621631"/>
          </a:xfrm>
        </p:grpSpPr>
        <p:sp>
          <p:nvSpPr>
            <p:cNvPr id="16" name="矩形 15"/>
            <p:cNvSpPr/>
            <p:nvPr/>
          </p:nvSpPr>
          <p:spPr bwMode="auto">
            <a:xfrm>
              <a:off x="838200" y="2434431"/>
              <a:ext cx="1778000" cy="16002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prstDash val="solid"/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2000" b="0" i="0" u="none" strike="noStrike" cap="none" normalizeH="0" baseline="0" dirty="0" smtClean="0">
                  <a:ln>
                    <a:noFill/>
                  </a:ln>
                  <a:solidFill>
                    <a:srgbClr val="080808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Data</a:t>
              </a:r>
              <a:endPara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2000" dirty="0">
                  <a:solidFill>
                    <a:srgbClr val="08080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Source</a:t>
              </a:r>
              <a:endPara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矩形 16"/>
            <p:cNvSpPr/>
            <p:nvPr/>
          </p:nvSpPr>
          <p:spPr bwMode="auto">
            <a:xfrm>
              <a:off x="3771900" y="2434431"/>
              <a:ext cx="1778000" cy="1600200"/>
            </a:xfrm>
            <a:prstGeom prst="rect">
              <a:avLst/>
            </a:prstGeom>
            <a:solidFill>
              <a:srgbClr val="3399FF"/>
            </a:solidFill>
            <a:ln w="9525">
              <a:solidFill>
                <a:schemeClr val="tx1"/>
              </a:solidFill>
              <a:prstDash val="solid"/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2000" b="0" i="0" u="none" strike="noStrike" cap="none" normalizeH="0" baseline="0" dirty="0" smtClean="0">
                  <a:ln>
                    <a:noFill/>
                  </a:ln>
                  <a:solidFill>
                    <a:srgbClr val="080808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Filter</a:t>
              </a:r>
              <a:endPara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矩形 17"/>
            <p:cNvSpPr/>
            <p:nvPr/>
          </p:nvSpPr>
          <p:spPr bwMode="auto">
            <a:xfrm>
              <a:off x="6705600" y="2434431"/>
              <a:ext cx="1778000" cy="16002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prstDash val="solid"/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2000" b="0" i="0" u="none" strike="noStrike" cap="none" normalizeH="0" baseline="0" dirty="0" smtClean="0">
                  <a:ln>
                    <a:noFill/>
                  </a:ln>
                  <a:solidFill>
                    <a:srgbClr val="080808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Filter</a:t>
              </a:r>
              <a:endPara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矩形 18"/>
            <p:cNvSpPr/>
            <p:nvPr/>
          </p:nvSpPr>
          <p:spPr bwMode="auto">
            <a:xfrm>
              <a:off x="9639300" y="2413000"/>
              <a:ext cx="1778000" cy="16002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prstDash val="solid"/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2000" b="0" i="0" u="none" strike="noStrike" cap="none" normalizeH="0" baseline="0" dirty="0" smtClean="0">
                  <a:ln>
                    <a:noFill/>
                  </a:ln>
                  <a:solidFill>
                    <a:srgbClr val="080808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Data</a:t>
              </a:r>
              <a:endPara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2000" dirty="0" smtClean="0">
                  <a:solidFill>
                    <a:srgbClr val="08080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Sink</a:t>
              </a:r>
              <a:endPara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矩形 19"/>
            <p:cNvSpPr/>
            <p:nvPr/>
          </p:nvSpPr>
          <p:spPr bwMode="auto">
            <a:xfrm>
              <a:off x="2616200" y="2971800"/>
              <a:ext cx="1155700" cy="4826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prstDash val="solid"/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no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dirty="0">
                  <a:solidFill>
                    <a:srgbClr val="08080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Pipe</a:t>
              </a:r>
              <a:endParaRPr lang="zh-CN" altLang="en-US" sz="2000" dirty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矩形 20"/>
            <p:cNvSpPr/>
            <p:nvPr/>
          </p:nvSpPr>
          <p:spPr bwMode="auto">
            <a:xfrm>
              <a:off x="5549900" y="2971800"/>
              <a:ext cx="1155700" cy="4826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prstDash val="solid"/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no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dirty="0">
                  <a:solidFill>
                    <a:srgbClr val="08080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Pipe</a:t>
              </a:r>
              <a:endParaRPr lang="zh-CN" altLang="en-US" sz="2000" dirty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矩形 21"/>
            <p:cNvSpPr/>
            <p:nvPr/>
          </p:nvSpPr>
          <p:spPr bwMode="auto">
            <a:xfrm>
              <a:off x="8483600" y="2993231"/>
              <a:ext cx="1155700" cy="4826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prstDash val="solid"/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no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dirty="0">
                  <a:solidFill>
                    <a:srgbClr val="08080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Pipe</a:t>
              </a:r>
              <a:endParaRPr lang="zh-CN" altLang="en-US" sz="2000" dirty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3" name="矩形 22"/>
          <p:cNvSpPr/>
          <p:nvPr/>
        </p:nvSpPr>
        <p:spPr bwMode="auto">
          <a:xfrm>
            <a:off x="1371600" y="4212893"/>
            <a:ext cx="2026370" cy="371808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prstDash val="solid"/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Filter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rgbClr val="080808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 bwMode="auto">
          <a:xfrm>
            <a:off x="1371600" y="4584701"/>
            <a:ext cx="2026370" cy="75225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prstDash val="solid"/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kumimoji="0" lang="en-US" altLang="zh-CN" sz="20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inputPort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rgbClr val="080808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 dirty="0" smtClean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2000" dirty="0" err="1" smtClean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outputPort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rgbClr val="080808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 bwMode="auto">
          <a:xfrm>
            <a:off x="1371600" y="5336951"/>
            <a:ext cx="2026370" cy="677401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prstDash val="solid"/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+process()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rgbClr val="080808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3487590" y="4223482"/>
            <a:ext cx="761221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nput port    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属性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负责</a:t>
            </a:r>
            <a:r>
              <a:rPr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存储待处理的</a:t>
            </a:r>
            <a:r>
              <a:rPr lang="zh-CN" altLang="en-US" sz="20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endParaRPr lang="zh-CN" altLang="en-US" sz="20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 err="1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orcess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()      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方法    负责</a:t>
            </a:r>
            <a:r>
              <a:rPr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处理数据</a:t>
            </a:r>
            <a:endParaRPr lang="zh-CN" altLang="en-US" sz="20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utput port  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属性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负责</a:t>
            </a:r>
            <a:r>
              <a:rPr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存储已经处理完的数据</a:t>
            </a:r>
            <a:endParaRPr lang="zh-CN" altLang="en-US" sz="20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2.4 </a:t>
            </a:r>
            <a:r>
              <a:rPr lang="zh-CN" altLang="en-US" dirty="0"/>
              <a:t>管道过滤架构</a:t>
            </a:r>
            <a:r>
              <a:rPr lang="zh-CN" altLang="en-US" dirty="0" smtClean="0"/>
              <a:t>模式</a:t>
            </a:r>
            <a:r>
              <a:rPr lang="zh-CN" altLang="en-US" dirty="0" smtClean="0"/>
              <a:t>例 </a:t>
            </a:r>
            <a:r>
              <a:rPr lang="en-US" altLang="zh-CN" dirty="0" smtClean="0"/>
              <a:t>- </a:t>
            </a:r>
            <a:r>
              <a:rPr lang="zh-CN" altLang="en-US" dirty="0" smtClean="0"/>
              <a:t>理论</a:t>
            </a:r>
            <a:r>
              <a:rPr lang="zh-CN" altLang="en-US" dirty="0"/>
              <a:t>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如何设计管道？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4ABC20-E01C-4198-82B4-CFC3C5E5FFBE}" type="slidenum">
              <a:rPr lang="en-US" altLang="zh-CN" smtClean="0"/>
            </a:fld>
            <a:endParaRPr lang="en-US" altLang="zh-CN"/>
          </a:p>
        </p:txBody>
      </p:sp>
      <p:grpSp>
        <p:nvGrpSpPr>
          <p:cNvPr id="36" name="组合 35"/>
          <p:cNvGrpSpPr/>
          <p:nvPr/>
        </p:nvGrpSpPr>
        <p:grpSpPr>
          <a:xfrm>
            <a:off x="723900" y="2413000"/>
            <a:ext cx="9099550" cy="935831"/>
            <a:chOff x="1371600" y="2413000"/>
            <a:chExt cx="9099550" cy="935831"/>
          </a:xfrm>
        </p:grpSpPr>
        <p:sp>
          <p:nvSpPr>
            <p:cNvPr id="16" name="矩形 15"/>
            <p:cNvSpPr/>
            <p:nvPr/>
          </p:nvSpPr>
          <p:spPr bwMode="auto">
            <a:xfrm>
              <a:off x="1371600" y="2425368"/>
              <a:ext cx="1529336" cy="92346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prstDash val="solid"/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no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dirty="0" smtClean="0">
                  <a:solidFill>
                    <a:srgbClr val="08080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Data</a:t>
              </a:r>
              <a:endParaRPr lang="en-US" altLang="zh-CN" sz="2000" dirty="0" smtClean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dirty="0">
                  <a:solidFill>
                    <a:srgbClr val="08080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Source</a:t>
              </a:r>
              <a:endParaRPr lang="zh-CN" altLang="en-US" sz="2000" dirty="0" smtClean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矩形 16"/>
            <p:cNvSpPr/>
            <p:nvPr/>
          </p:nvSpPr>
          <p:spPr bwMode="auto">
            <a:xfrm>
              <a:off x="3895005" y="2425368"/>
              <a:ext cx="1529336" cy="92346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solid"/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no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dirty="0" smtClean="0">
                  <a:solidFill>
                    <a:srgbClr val="08080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Filter</a:t>
              </a:r>
              <a:endParaRPr lang="zh-CN" altLang="en-US" sz="2000" dirty="0" smtClean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矩形 17"/>
            <p:cNvSpPr/>
            <p:nvPr/>
          </p:nvSpPr>
          <p:spPr bwMode="auto">
            <a:xfrm>
              <a:off x="6418409" y="2425368"/>
              <a:ext cx="1529336" cy="92346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prstDash val="solid"/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no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dirty="0" smtClean="0">
                  <a:solidFill>
                    <a:srgbClr val="08080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Filter</a:t>
              </a:r>
              <a:endParaRPr lang="zh-CN" altLang="en-US" sz="2000" dirty="0" smtClean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矩形 18"/>
            <p:cNvSpPr/>
            <p:nvPr/>
          </p:nvSpPr>
          <p:spPr bwMode="auto">
            <a:xfrm>
              <a:off x="8941814" y="2413000"/>
              <a:ext cx="1529336" cy="92346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prstDash val="solid"/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no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dirty="0" smtClean="0">
                  <a:solidFill>
                    <a:srgbClr val="08080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Data</a:t>
              </a:r>
              <a:endParaRPr lang="en-US" altLang="zh-CN" sz="2000" dirty="0" smtClean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dirty="0" smtClean="0">
                  <a:solidFill>
                    <a:srgbClr val="08080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Sink</a:t>
              </a:r>
              <a:endParaRPr lang="zh-CN" altLang="en-US" sz="2000" dirty="0" smtClean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矩形 19"/>
            <p:cNvSpPr/>
            <p:nvPr/>
          </p:nvSpPr>
          <p:spPr bwMode="auto">
            <a:xfrm>
              <a:off x="2900936" y="2735479"/>
              <a:ext cx="994068" cy="27850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prstDash val="solid"/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no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dirty="0">
                  <a:solidFill>
                    <a:srgbClr val="08080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Pipe</a:t>
              </a:r>
              <a:endParaRPr lang="zh-CN" altLang="en-US" sz="2000" dirty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矩形 20"/>
            <p:cNvSpPr/>
            <p:nvPr/>
          </p:nvSpPr>
          <p:spPr bwMode="auto">
            <a:xfrm>
              <a:off x="5424341" y="2735479"/>
              <a:ext cx="994068" cy="278505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prstDash val="solid"/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no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dirty="0">
                  <a:solidFill>
                    <a:srgbClr val="08080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Pipe</a:t>
              </a:r>
              <a:endParaRPr lang="zh-CN" altLang="en-US" sz="2000" dirty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矩形 21"/>
            <p:cNvSpPr/>
            <p:nvPr/>
          </p:nvSpPr>
          <p:spPr bwMode="auto">
            <a:xfrm>
              <a:off x="7947745" y="2747847"/>
              <a:ext cx="994068" cy="27850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prstDash val="solid"/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no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dirty="0">
                  <a:solidFill>
                    <a:srgbClr val="08080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Pipe</a:t>
              </a:r>
              <a:endParaRPr lang="zh-CN" altLang="en-US" sz="2000" dirty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" name="矩形 4"/>
          <p:cNvSpPr/>
          <p:nvPr/>
        </p:nvSpPr>
        <p:spPr>
          <a:xfrm>
            <a:off x="609601" y="5672093"/>
            <a:ext cx="8170288" cy="72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</a:pPr>
            <a:r>
              <a:rPr lang="en-US" altLang="zh-CN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pipe </a:t>
            </a:r>
            <a:r>
              <a:rPr lang="zh-CN" altLang="en-US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zh-CN" altLang="en-US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过滤器之间传送</a:t>
            </a:r>
            <a:r>
              <a:rPr lang="zh-CN" altLang="en-US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数据，形成单向流，</a:t>
            </a:r>
            <a:r>
              <a:rPr lang="en-US" altLang="zh-CN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pipe </a:t>
            </a:r>
            <a:r>
              <a:rPr lang="zh-CN" altLang="en-US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可能具有缓冲区；</a:t>
            </a:r>
            <a:endParaRPr lang="en-US" altLang="zh-CN" dirty="0" smtClean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14000"/>
              </a:lnSpc>
            </a:pPr>
            <a:r>
              <a:rPr lang="en-US" altLang="zh-CN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pipe </a:t>
            </a:r>
            <a:r>
              <a:rPr lang="zh-CN" altLang="en-US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需要两个端，左端接前一个 </a:t>
            </a:r>
            <a:r>
              <a:rPr lang="en-US" altLang="zh-CN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Filter </a:t>
            </a:r>
            <a:r>
              <a:rPr lang="zh-CN" altLang="en-US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的输出，右端作为 下一个 </a:t>
            </a:r>
            <a:r>
              <a:rPr lang="en-US" altLang="zh-CN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Filter </a:t>
            </a:r>
            <a:r>
              <a:rPr lang="zh-CN" altLang="en-US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的输入</a:t>
            </a:r>
            <a:endParaRPr lang="zh-CN" altLang="en-US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1767461" y="4057116"/>
            <a:ext cx="7012428" cy="1353912"/>
            <a:chOff x="2415161" y="4057116"/>
            <a:chExt cx="7012428" cy="1353912"/>
          </a:xfrm>
        </p:grpSpPr>
        <p:sp>
          <p:nvSpPr>
            <p:cNvPr id="27" name="矩形 26"/>
            <p:cNvSpPr/>
            <p:nvPr/>
          </p:nvSpPr>
          <p:spPr bwMode="auto">
            <a:xfrm>
              <a:off x="4604089" y="4638308"/>
              <a:ext cx="1316520" cy="5153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vert="horz" wrap="square" lIns="91440" tIns="45720" rIns="91440" bIns="45720" numCol="1" rtlCol="0" anchor="ctr" anchorCtr="0" compatLnSpc="1">
              <a:no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000" dirty="0" smtClean="0">
                  <a:solidFill>
                    <a:srgbClr val="08080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输入端</a:t>
              </a:r>
              <a:endParaRPr lang="en-US" altLang="zh-CN" sz="2000" dirty="0" smtClean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5569851" y="4220386"/>
              <a:ext cx="720069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Pipe</a:t>
              </a:r>
              <a:endPara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" name="矩形 27"/>
            <p:cNvSpPr/>
            <p:nvPr/>
          </p:nvSpPr>
          <p:spPr bwMode="auto">
            <a:xfrm>
              <a:off x="5920609" y="4638308"/>
              <a:ext cx="1286979" cy="5153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vert="horz" wrap="square" lIns="91440" tIns="45720" rIns="91440" bIns="45720" numCol="1" rtlCol="0" anchor="ctr" anchorCtr="0" compatLnSpc="1">
              <a:no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000" dirty="0" smtClean="0">
                  <a:solidFill>
                    <a:srgbClr val="08080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输出端</a:t>
              </a:r>
              <a:endParaRPr lang="en-US" altLang="zh-CN" sz="2000" dirty="0" smtClean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矩形 6"/>
            <p:cNvSpPr/>
            <p:nvPr/>
          </p:nvSpPr>
          <p:spPr bwMode="auto">
            <a:xfrm>
              <a:off x="4124325" y="4269248"/>
              <a:ext cx="3594100" cy="966109"/>
            </a:xfrm>
            <a:prstGeom prst="rect">
              <a:avLst/>
            </a:prstGeom>
            <a:noFill/>
            <a:ln w="15875">
              <a:solidFill>
                <a:srgbClr val="0000FF"/>
              </a:solidFill>
              <a:prstDash val="solid"/>
              <a:miter lim="800000"/>
            </a:ln>
            <a:effectLst/>
          </p:spPr>
          <p:txBody>
            <a:bodyPr vert="horz" wrap="square" lIns="91440" tIns="45720" rIns="91440" bIns="45720" numCol="1" rtlCol="0" anchor="ctr" anchorCtr="0" compatLnSpc="1"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29" name="矩形 28"/>
            <p:cNvSpPr/>
            <p:nvPr/>
          </p:nvSpPr>
          <p:spPr bwMode="auto">
            <a:xfrm>
              <a:off x="2415161" y="4057116"/>
              <a:ext cx="1709164" cy="135391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solid"/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no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dirty="0" smtClean="0">
                  <a:solidFill>
                    <a:srgbClr val="08080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Filter</a:t>
              </a:r>
              <a:endParaRPr lang="zh-CN" altLang="en-US" sz="2000" dirty="0" smtClean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矩形 29"/>
            <p:cNvSpPr/>
            <p:nvPr/>
          </p:nvSpPr>
          <p:spPr bwMode="auto">
            <a:xfrm>
              <a:off x="7718425" y="4057116"/>
              <a:ext cx="1709164" cy="135391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solid"/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no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dirty="0" smtClean="0">
                  <a:solidFill>
                    <a:srgbClr val="08080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Filter</a:t>
              </a:r>
              <a:endParaRPr lang="zh-CN" altLang="en-US" sz="2000" dirty="0" smtClean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9" name="直接箭头连接符 8"/>
            <p:cNvCxnSpPr>
              <a:endCxn id="27" idx="1"/>
            </p:cNvCxnSpPr>
            <p:nvPr/>
          </p:nvCxnSpPr>
          <p:spPr>
            <a:xfrm>
              <a:off x="4124325" y="4895997"/>
              <a:ext cx="479764" cy="0"/>
            </a:xfrm>
            <a:prstGeom prst="straightConnector1">
              <a:avLst/>
            </a:prstGeom>
            <a:ln w="38100">
              <a:solidFill>
                <a:srgbClr val="0000FF"/>
              </a:solidFill>
              <a:prstDash val="soli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>
              <a:stCxn id="28" idx="3"/>
            </p:cNvCxnSpPr>
            <p:nvPr/>
          </p:nvCxnSpPr>
          <p:spPr>
            <a:xfrm>
              <a:off x="7207588" y="4895997"/>
              <a:ext cx="510837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prstDash val="soli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" name="直接连接符 31"/>
          <p:cNvCxnSpPr/>
          <p:nvPr/>
        </p:nvCxnSpPr>
        <p:spPr>
          <a:xfrm flipH="1">
            <a:off x="3476625" y="3026352"/>
            <a:ext cx="1300016" cy="1237454"/>
          </a:xfrm>
          <a:prstGeom prst="line">
            <a:avLst/>
          </a:prstGeom>
          <a:ln w="6350">
            <a:solidFill>
              <a:srgbClr val="0000FF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5770708" y="3022368"/>
            <a:ext cx="1300016" cy="1241438"/>
          </a:xfrm>
          <a:prstGeom prst="line">
            <a:avLst/>
          </a:prstGeom>
          <a:ln w="6350">
            <a:solidFill>
              <a:srgbClr val="0000FF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 bwMode="auto">
          <a:xfrm>
            <a:off x="9073385" y="4029628"/>
            <a:ext cx="2484291" cy="37180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FF"/>
            </a:solidFill>
            <a:prstDash val="solid"/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Pipe</a:t>
            </a:r>
            <a:endParaRPr lang="zh-CN" altLang="en-US" sz="2000" dirty="0" smtClean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矩形 37"/>
          <p:cNvSpPr/>
          <p:nvPr/>
        </p:nvSpPr>
        <p:spPr bwMode="auto">
          <a:xfrm>
            <a:off x="9073385" y="4401436"/>
            <a:ext cx="2484291" cy="7522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FF"/>
            </a:solidFill>
            <a:prstDash val="solid"/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-in: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Input Stream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-out: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Output Stream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矩形 38"/>
          <p:cNvSpPr/>
          <p:nvPr/>
        </p:nvSpPr>
        <p:spPr bwMode="auto">
          <a:xfrm>
            <a:off x="9073385" y="5147403"/>
            <a:ext cx="2484291" cy="7522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FF"/>
            </a:solidFill>
            <a:prstDash val="solid"/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+process()</a:t>
            </a:r>
            <a:endParaRPr lang="zh-CN" altLang="en-US" dirty="0" smtClean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9058782" y="3512123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Pipe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组件设计成：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2.4 </a:t>
            </a:r>
            <a:r>
              <a:rPr lang="zh-CN" altLang="en-US" dirty="0"/>
              <a:t>管道过滤架构</a:t>
            </a:r>
            <a:r>
              <a:rPr lang="zh-CN" altLang="en-US" dirty="0" smtClean="0"/>
              <a:t>模式</a:t>
            </a:r>
            <a:r>
              <a:rPr lang="zh-CN" altLang="en-US" dirty="0" smtClean="0"/>
              <a:t>例 </a:t>
            </a:r>
            <a:r>
              <a:rPr lang="en-US" altLang="zh-CN" dirty="0" smtClean="0"/>
              <a:t>- </a:t>
            </a:r>
            <a:r>
              <a:rPr lang="zh-CN" altLang="en-US" dirty="0" smtClean="0"/>
              <a:t>理论</a:t>
            </a:r>
            <a:r>
              <a:rPr lang="zh-CN" altLang="en-US" dirty="0"/>
              <a:t>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如何设计管道？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4ABC20-E01C-4198-82B4-CFC3C5E5FFBE}" type="slidenum">
              <a:rPr lang="en-US" altLang="zh-CN" smtClean="0"/>
            </a:fld>
            <a:endParaRPr lang="en-US" altLang="zh-CN" dirty="0"/>
          </a:p>
        </p:txBody>
      </p:sp>
      <p:grpSp>
        <p:nvGrpSpPr>
          <p:cNvPr id="35" name="组合 34"/>
          <p:cNvGrpSpPr/>
          <p:nvPr/>
        </p:nvGrpSpPr>
        <p:grpSpPr>
          <a:xfrm>
            <a:off x="2500886" y="2237841"/>
            <a:ext cx="7012428" cy="1353912"/>
            <a:chOff x="2415161" y="4057116"/>
            <a:chExt cx="7012428" cy="1353912"/>
          </a:xfrm>
        </p:grpSpPr>
        <p:sp>
          <p:nvSpPr>
            <p:cNvPr id="27" name="矩形 26"/>
            <p:cNvSpPr/>
            <p:nvPr/>
          </p:nvSpPr>
          <p:spPr bwMode="auto">
            <a:xfrm>
              <a:off x="4604089" y="4638308"/>
              <a:ext cx="1316520" cy="5153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vert="horz" wrap="square" lIns="91440" tIns="45720" rIns="91440" bIns="45720" numCol="1" rtlCol="0" anchor="ctr" anchorCtr="0" compatLnSpc="1">
              <a:no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000" dirty="0" smtClean="0">
                  <a:solidFill>
                    <a:srgbClr val="08080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左端</a:t>
              </a:r>
              <a:endParaRPr lang="en-US" altLang="zh-CN" sz="2000" dirty="0" smtClean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5569851" y="4220386"/>
              <a:ext cx="720069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altLang="zh-CN" sz="20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Pipe</a:t>
              </a:r>
              <a:endPara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" name="矩形 27"/>
            <p:cNvSpPr/>
            <p:nvPr/>
          </p:nvSpPr>
          <p:spPr bwMode="auto">
            <a:xfrm>
              <a:off x="5920609" y="4638308"/>
              <a:ext cx="1286979" cy="5153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vert="horz" wrap="square" lIns="91440" tIns="45720" rIns="91440" bIns="45720" numCol="1" rtlCol="0" anchor="ctr" anchorCtr="0" compatLnSpc="1">
              <a:no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000" dirty="0" smtClean="0">
                  <a:solidFill>
                    <a:srgbClr val="08080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右端</a:t>
              </a:r>
              <a:endParaRPr lang="en-US" altLang="zh-CN" sz="2000" dirty="0" smtClean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矩形 6"/>
            <p:cNvSpPr/>
            <p:nvPr/>
          </p:nvSpPr>
          <p:spPr bwMode="auto">
            <a:xfrm>
              <a:off x="4124325" y="4269248"/>
              <a:ext cx="3594100" cy="966109"/>
            </a:xfrm>
            <a:prstGeom prst="rect">
              <a:avLst/>
            </a:prstGeom>
            <a:noFill/>
            <a:ln w="15875">
              <a:solidFill>
                <a:srgbClr val="0000FF"/>
              </a:solidFill>
              <a:prstDash val="solid"/>
              <a:miter lim="800000"/>
            </a:ln>
            <a:effectLst/>
          </p:spPr>
          <p:txBody>
            <a:bodyPr vert="horz" wrap="square" lIns="91440" tIns="45720" rIns="91440" bIns="45720" numCol="1" rtlCol="0" anchor="ctr" anchorCtr="0" compatLnSpc="1">
              <a:no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80808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9" name="矩形 28"/>
            <p:cNvSpPr/>
            <p:nvPr/>
          </p:nvSpPr>
          <p:spPr bwMode="auto">
            <a:xfrm>
              <a:off x="2415161" y="4057116"/>
              <a:ext cx="1709164" cy="135391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solid"/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no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dirty="0" smtClean="0">
                  <a:solidFill>
                    <a:srgbClr val="08080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Filter</a:t>
              </a:r>
              <a:endParaRPr lang="zh-CN" altLang="en-US" sz="2000" dirty="0" smtClean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矩形 29"/>
            <p:cNvSpPr/>
            <p:nvPr/>
          </p:nvSpPr>
          <p:spPr bwMode="auto">
            <a:xfrm>
              <a:off x="7718425" y="4057116"/>
              <a:ext cx="1709164" cy="135391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solid"/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no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dirty="0" smtClean="0">
                  <a:solidFill>
                    <a:srgbClr val="08080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Filter</a:t>
              </a:r>
              <a:endParaRPr lang="zh-CN" altLang="en-US" sz="2000" dirty="0" smtClean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9" name="直接箭头连接符 8"/>
            <p:cNvCxnSpPr>
              <a:endCxn id="27" idx="1"/>
            </p:cNvCxnSpPr>
            <p:nvPr/>
          </p:nvCxnSpPr>
          <p:spPr>
            <a:xfrm>
              <a:off x="4124325" y="4895997"/>
              <a:ext cx="479764" cy="0"/>
            </a:xfrm>
            <a:prstGeom prst="straightConnector1">
              <a:avLst/>
            </a:prstGeom>
            <a:ln w="38100">
              <a:solidFill>
                <a:srgbClr val="0000FF"/>
              </a:solidFill>
              <a:prstDash val="soli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>
              <a:stCxn id="28" idx="3"/>
            </p:cNvCxnSpPr>
            <p:nvPr/>
          </p:nvCxnSpPr>
          <p:spPr>
            <a:xfrm>
              <a:off x="7207588" y="4895997"/>
              <a:ext cx="510837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prstDash val="soli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矩形 24"/>
          <p:cNvSpPr/>
          <p:nvPr/>
        </p:nvSpPr>
        <p:spPr bwMode="auto">
          <a:xfrm>
            <a:off x="4943475" y="3871006"/>
            <a:ext cx="2737485" cy="37180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FF"/>
            </a:solidFill>
            <a:prstDash val="solid"/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u="sng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:Pipe</a:t>
            </a:r>
            <a:endParaRPr lang="zh-CN" altLang="en-US" sz="2000" u="sng" dirty="0" smtClean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 bwMode="auto">
          <a:xfrm>
            <a:off x="4943475" y="4242814"/>
            <a:ext cx="2737485" cy="7522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FF"/>
            </a:solidFill>
            <a:prstDash val="solid"/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-in: Input Stream</a:t>
            </a:r>
            <a:endParaRPr lang="en-US" altLang="zh-CN" sz="20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-out: Output Stream</a:t>
            </a:r>
            <a:endParaRPr lang="en-US" altLang="zh-CN" sz="20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1725759" y="3871006"/>
            <a:ext cx="2484291" cy="37180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FF"/>
            </a:solidFill>
            <a:prstDash val="solid"/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en-US" altLang="zh-CN" sz="2000" u="sng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Filter</a:t>
            </a:r>
            <a:endParaRPr lang="zh-CN" altLang="en-US" sz="2000" u="sng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矩形 36"/>
          <p:cNvSpPr/>
          <p:nvPr/>
        </p:nvSpPr>
        <p:spPr bwMode="auto">
          <a:xfrm>
            <a:off x="1725759" y="4242814"/>
            <a:ext cx="2484291" cy="7522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FF"/>
            </a:solidFill>
            <a:prstDash val="solid"/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2000" dirty="0" err="1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inputPort</a:t>
            </a:r>
            <a:endParaRPr lang="en-US" altLang="zh-CN" sz="2000" dirty="0">
              <a:solidFill>
                <a:srgbClr val="08080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2000" dirty="0" err="1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outputPort</a:t>
            </a:r>
            <a:endParaRPr lang="zh-CN" altLang="en-US" sz="2000" dirty="0">
              <a:solidFill>
                <a:srgbClr val="08080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矩形 38"/>
          <p:cNvSpPr/>
          <p:nvPr/>
        </p:nvSpPr>
        <p:spPr bwMode="auto">
          <a:xfrm>
            <a:off x="8497570" y="3871006"/>
            <a:ext cx="2484291" cy="37180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FF"/>
            </a:solidFill>
            <a:prstDash val="solid"/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u="sng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:Filter</a:t>
            </a:r>
            <a:endParaRPr lang="zh-CN" altLang="en-US" sz="2000" u="sng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矩形 39"/>
          <p:cNvSpPr/>
          <p:nvPr/>
        </p:nvSpPr>
        <p:spPr bwMode="auto">
          <a:xfrm>
            <a:off x="8497570" y="4242814"/>
            <a:ext cx="2484291" cy="7522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FF"/>
            </a:solidFill>
            <a:prstDash val="solid"/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inputPort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outputPort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" name="肘形连接符 10"/>
          <p:cNvCxnSpPr/>
          <p:nvPr/>
        </p:nvCxnSpPr>
        <p:spPr>
          <a:xfrm flipV="1">
            <a:off x="3708632" y="4467225"/>
            <a:ext cx="1234843" cy="323850"/>
          </a:xfrm>
          <a:prstGeom prst="bentConnector3">
            <a:avLst/>
          </a:prstGeom>
          <a:ln w="28575">
            <a:solidFill>
              <a:srgbClr val="0000FF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肘形连接符 13"/>
          <p:cNvCxnSpPr/>
          <p:nvPr/>
        </p:nvCxnSpPr>
        <p:spPr>
          <a:xfrm flipV="1">
            <a:off x="7487603" y="4496925"/>
            <a:ext cx="984103" cy="294150"/>
          </a:xfrm>
          <a:prstGeom prst="bentConnector3">
            <a:avLst/>
          </a:prstGeom>
          <a:ln w="28575">
            <a:solidFill>
              <a:srgbClr val="FF0000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615950" y="3775756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对象图</a:t>
            </a:r>
            <a:endParaRPr lang="zh-CN" altLang="en-US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550863" y="5309911"/>
            <a:ext cx="1106011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前一个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Filter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对象的输出，是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Pipe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对象的输入；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pipe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对象的输出，是后一个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Filter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的输入。</a:t>
            </a:r>
            <a:endParaRPr lang="zh-CN" altLang="en-US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2.4 </a:t>
            </a:r>
            <a:r>
              <a:rPr lang="zh-CN" altLang="en-US" dirty="0"/>
              <a:t>管道过滤架构</a:t>
            </a:r>
            <a:r>
              <a:rPr lang="zh-CN" altLang="en-US" dirty="0" smtClean="0"/>
              <a:t>模式</a:t>
            </a:r>
            <a:r>
              <a:rPr lang="zh-CN" altLang="en-US" dirty="0" smtClean="0"/>
              <a:t>例 </a:t>
            </a:r>
            <a:r>
              <a:rPr lang="en-US" altLang="zh-CN" dirty="0" smtClean="0"/>
              <a:t>- </a:t>
            </a:r>
            <a:r>
              <a:rPr lang="zh-CN" altLang="en-US" dirty="0" smtClean="0"/>
              <a:t>理论</a:t>
            </a:r>
            <a:r>
              <a:rPr lang="zh-CN" altLang="en-US" dirty="0"/>
              <a:t>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过滤器和管道如何调用？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4ABC20-E01C-4198-82B4-CFC3C5E5FFBE}" type="slidenum">
              <a:rPr lang="en-US" altLang="zh-CN" smtClean="0"/>
            </a:fld>
            <a:endParaRPr lang="en-US" altLang="zh-CN"/>
          </a:p>
        </p:txBody>
      </p:sp>
      <p:sp>
        <p:nvSpPr>
          <p:cNvPr id="33" name="矩形 32"/>
          <p:cNvSpPr/>
          <p:nvPr/>
        </p:nvSpPr>
        <p:spPr bwMode="auto">
          <a:xfrm>
            <a:off x="4213480" y="2620596"/>
            <a:ext cx="1654957" cy="371808"/>
          </a:xfrm>
          <a:prstGeom prst="rect">
            <a:avLst/>
          </a:prstGeom>
          <a:solidFill>
            <a:srgbClr val="FFFFFF"/>
          </a:solidFill>
          <a:ln w="9525">
            <a:solidFill>
              <a:srgbClr val="FF0000"/>
            </a:solidFill>
            <a:prstDash val="solid"/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u="sng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en-US" altLang="zh-CN" u="sng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Filter</a:t>
            </a:r>
            <a:endParaRPr lang="zh-CN" altLang="en-US" u="sng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矩形 36"/>
          <p:cNvSpPr/>
          <p:nvPr/>
        </p:nvSpPr>
        <p:spPr bwMode="auto">
          <a:xfrm>
            <a:off x="4213480" y="2992404"/>
            <a:ext cx="1654957" cy="752250"/>
          </a:xfrm>
          <a:prstGeom prst="rect">
            <a:avLst/>
          </a:prstGeom>
          <a:solidFill>
            <a:srgbClr val="FFFFFF"/>
          </a:solidFill>
          <a:ln w="9525">
            <a:solidFill>
              <a:srgbClr val="FF0000"/>
            </a:solidFill>
            <a:prstDash val="solid"/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inputPort</a:t>
            </a:r>
            <a:endParaRPr lang="en-US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outputPort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肘形连接符 13"/>
          <p:cNvCxnSpPr/>
          <p:nvPr/>
        </p:nvCxnSpPr>
        <p:spPr>
          <a:xfrm flipV="1">
            <a:off x="5721739" y="3200020"/>
            <a:ext cx="792310" cy="316309"/>
          </a:xfrm>
          <a:prstGeom prst="bentConnector3">
            <a:avLst/>
          </a:prstGeom>
          <a:ln w="28575">
            <a:solidFill>
              <a:srgbClr val="0000FF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619772" y="4095959"/>
            <a:ext cx="10948341" cy="12150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接下来考虑，谁调用谁？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若 </a:t>
            </a:r>
            <a:r>
              <a:rPr lang="en-US" altLang="zh-CN" sz="20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Filter </a:t>
            </a:r>
            <a:r>
              <a:rPr lang="zh-CN" altLang="en-US" sz="20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对象调用 </a:t>
            </a:r>
            <a:r>
              <a:rPr lang="en-US" altLang="zh-CN" sz="20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Pipe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Filter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对象需要从前一个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pipe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拉取数据，并将产生的数据主动的推到后一个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pipe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对象， 此时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Filter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称为主动过滤器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 bwMode="auto">
          <a:xfrm>
            <a:off x="1233488" y="2615965"/>
            <a:ext cx="2495231" cy="37180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FF"/>
            </a:solidFill>
            <a:prstDash val="solid"/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u="sng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:Pipe</a:t>
            </a:r>
            <a:endParaRPr lang="zh-CN" altLang="en-US" sz="2000" u="sng" dirty="0" smtClean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 bwMode="auto">
          <a:xfrm>
            <a:off x="1233488" y="2987773"/>
            <a:ext cx="2495231" cy="7522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FF"/>
            </a:solidFill>
            <a:prstDash val="solid"/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-in: Input Stream</a:t>
            </a:r>
            <a:endParaRPr lang="en-US" altLang="zh-CN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-out: Output Stream</a:t>
            </a:r>
            <a:endParaRPr lang="en-US" altLang="zh-CN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" name="肘形连接符 10"/>
          <p:cNvCxnSpPr/>
          <p:nvPr/>
        </p:nvCxnSpPr>
        <p:spPr>
          <a:xfrm flipV="1">
            <a:off x="3622663" y="3188573"/>
            <a:ext cx="624240" cy="323850"/>
          </a:xfrm>
          <a:prstGeom prst="bentConnector3">
            <a:avLst/>
          </a:prstGeom>
          <a:ln w="28575">
            <a:solidFill>
              <a:srgbClr val="0000FF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 bwMode="auto">
          <a:xfrm>
            <a:off x="6514049" y="2615965"/>
            <a:ext cx="2495231" cy="37180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FF"/>
            </a:solidFill>
            <a:prstDash val="solid"/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u="sng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:Pipe</a:t>
            </a:r>
            <a:endParaRPr lang="zh-CN" altLang="en-US" sz="2000" u="sng" dirty="0" smtClean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6514049" y="2987773"/>
            <a:ext cx="2495231" cy="7522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FF"/>
            </a:solidFill>
            <a:prstDash val="solid"/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-in: Input Stream</a:t>
            </a:r>
            <a:endParaRPr lang="en-US" altLang="zh-CN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-out: Output Stream</a:t>
            </a:r>
            <a:endParaRPr lang="en-US" altLang="zh-CN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9798074" y="2615965"/>
            <a:ext cx="1654957" cy="37180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FF"/>
            </a:solidFill>
            <a:prstDash val="solid"/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en-US" altLang="zh-CN" u="sng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Filter</a:t>
            </a:r>
            <a:endParaRPr lang="zh-CN" altLang="en-US" u="sng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9798074" y="2987773"/>
            <a:ext cx="1654957" cy="7522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FF"/>
            </a:solidFill>
            <a:prstDash val="solid"/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dirty="0" err="1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inputPort</a:t>
            </a:r>
            <a:endParaRPr lang="en-US" altLang="zh-CN" dirty="0">
              <a:solidFill>
                <a:srgbClr val="08080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dirty="0" err="1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outputPort</a:t>
            </a:r>
            <a:endParaRPr lang="zh-CN" altLang="en-US" dirty="0">
              <a:solidFill>
                <a:srgbClr val="08080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2" name="肘形连接符 31"/>
          <p:cNvCxnSpPr/>
          <p:nvPr/>
        </p:nvCxnSpPr>
        <p:spPr>
          <a:xfrm flipV="1">
            <a:off x="8924641" y="3187668"/>
            <a:ext cx="1001679" cy="366765"/>
          </a:xfrm>
          <a:prstGeom prst="bentConnector3">
            <a:avLst/>
          </a:prstGeom>
          <a:ln w="28575">
            <a:solidFill>
              <a:srgbClr val="0000FF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2.4 </a:t>
            </a:r>
            <a:r>
              <a:rPr lang="zh-CN" altLang="en-US" dirty="0"/>
              <a:t>管道过滤架构</a:t>
            </a:r>
            <a:r>
              <a:rPr lang="zh-CN" altLang="en-US" dirty="0" smtClean="0"/>
              <a:t>模式</a:t>
            </a:r>
            <a:r>
              <a:rPr lang="zh-CN" altLang="en-US" dirty="0" smtClean="0"/>
              <a:t>例 </a:t>
            </a:r>
            <a:r>
              <a:rPr lang="en-US" altLang="zh-CN" dirty="0" smtClean="0"/>
              <a:t>- </a:t>
            </a:r>
            <a:r>
              <a:rPr lang="zh-CN" altLang="en-US" dirty="0" smtClean="0"/>
              <a:t>理论</a:t>
            </a:r>
            <a:r>
              <a:rPr lang="zh-CN" altLang="en-US" dirty="0"/>
              <a:t>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过滤器和管道如何调用？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4ABC20-E01C-4198-82B4-CFC3C5E5FFBE}" type="slidenum">
              <a:rPr lang="en-US" altLang="zh-CN" smtClean="0"/>
            </a:fld>
            <a:endParaRPr lang="en-US" altLang="zh-CN"/>
          </a:p>
        </p:txBody>
      </p:sp>
      <p:sp>
        <p:nvSpPr>
          <p:cNvPr id="33" name="矩形 32"/>
          <p:cNvSpPr/>
          <p:nvPr/>
        </p:nvSpPr>
        <p:spPr bwMode="auto">
          <a:xfrm>
            <a:off x="4213480" y="2620596"/>
            <a:ext cx="1654957" cy="37180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FF"/>
            </a:solidFill>
            <a:prstDash val="solid"/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en-US" altLang="zh-CN" u="sng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Filter</a:t>
            </a:r>
            <a:endParaRPr lang="zh-CN" altLang="en-US" u="sng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矩形 36"/>
          <p:cNvSpPr/>
          <p:nvPr/>
        </p:nvSpPr>
        <p:spPr bwMode="auto">
          <a:xfrm>
            <a:off x="4213480" y="2992404"/>
            <a:ext cx="1654957" cy="7522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FF"/>
            </a:solidFill>
            <a:prstDash val="solid"/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dirty="0" err="1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inputPort</a:t>
            </a:r>
            <a:endParaRPr lang="en-US" altLang="zh-CN" dirty="0">
              <a:solidFill>
                <a:srgbClr val="08080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dirty="0" err="1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outputPort</a:t>
            </a:r>
            <a:endParaRPr lang="zh-CN" altLang="en-US" dirty="0">
              <a:solidFill>
                <a:srgbClr val="08080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肘形连接符 13"/>
          <p:cNvCxnSpPr/>
          <p:nvPr/>
        </p:nvCxnSpPr>
        <p:spPr>
          <a:xfrm flipV="1">
            <a:off x="5721739" y="3200020"/>
            <a:ext cx="792310" cy="316309"/>
          </a:xfrm>
          <a:prstGeom prst="bentConnector3">
            <a:avLst/>
          </a:prstGeom>
          <a:ln w="28575">
            <a:solidFill>
              <a:srgbClr val="0000FF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619772" y="4095959"/>
            <a:ext cx="10948341" cy="12150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接下来考虑，谁调用谁？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若 </a:t>
            </a:r>
            <a:r>
              <a:rPr lang="en-US" altLang="zh-CN" sz="20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Pipe </a:t>
            </a:r>
            <a:r>
              <a:rPr lang="zh-CN" altLang="en-US" sz="20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对象调用 </a:t>
            </a:r>
            <a:r>
              <a:rPr lang="en-US" altLang="zh-CN" sz="20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Filter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Pipe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对象需要从前一个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Filter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拉取数据，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并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将数据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主动的推到后一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Filter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对象，此时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Filter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称为被动过滤器。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 bwMode="auto">
          <a:xfrm>
            <a:off x="1233488" y="2615965"/>
            <a:ext cx="2495231" cy="37180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FF"/>
            </a:solidFill>
            <a:prstDash val="solid"/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u="sng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:Pipe</a:t>
            </a:r>
            <a:endParaRPr lang="zh-CN" altLang="en-US" sz="2000" u="sng" dirty="0" smtClean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 bwMode="auto">
          <a:xfrm>
            <a:off x="1233488" y="2987773"/>
            <a:ext cx="2495231" cy="7522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FF"/>
            </a:solidFill>
            <a:prstDash val="solid"/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-in: Input Stream</a:t>
            </a:r>
            <a:endParaRPr lang="en-US" altLang="zh-CN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-out: Output Stream</a:t>
            </a:r>
            <a:endParaRPr lang="en-US" altLang="zh-CN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" name="肘形连接符 10"/>
          <p:cNvCxnSpPr/>
          <p:nvPr/>
        </p:nvCxnSpPr>
        <p:spPr>
          <a:xfrm flipV="1">
            <a:off x="3622663" y="3188573"/>
            <a:ext cx="624240" cy="323850"/>
          </a:xfrm>
          <a:prstGeom prst="bentConnector3">
            <a:avLst/>
          </a:prstGeom>
          <a:ln w="28575">
            <a:solidFill>
              <a:srgbClr val="0000FF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 bwMode="auto">
          <a:xfrm>
            <a:off x="6514049" y="2615965"/>
            <a:ext cx="2495231" cy="371808"/>
          </a:xfrm>
          <a:prstGeom prst="rect">
            <a:avLst/>
          </a:prstGeom>
          <a:solidFill>
            <a:srgbClr val="FFFFFF"/>
          </a:solidFill>
          <a:ln w="9525">
            <a:solidFill>
              <a:srgbClr val="FF0000"/>
            </a:solidFill>
            <a:prstDash val="solid"/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u="sng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:Pipe</a:t>
            </a:r>
            <a:endParaRPr lang="zh-CN" altLang="en-US" sz="2000" u="sng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6514049" y="2987773"/>
            <a:ext cx="2495231" cy="752250"/>
          </a:xfrm>
          <a:prstGeom prst="rect">
            <a:avLst/>
          </a:prstGeom>
          <a:solidFill>
            <a:srgbClr val="FFFFFF"/>
          </a:solidFill>
          <a:ln w="9525">
            <a:solidFill>
              <a:srgbClr val="FF0000"/>
            </a:solidFill>
            <a:prstDash val="solid"/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-in: Input Stream</a:t>
            </a:r>
            <a:endParaRPr lang="en-US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-out: Output Stream</a:t>
            </a:r>
            <a:endParaRPr lang="en-US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9798074" y="2615965"/>
            <a:ext cx="1654957" cy="37180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FF"/>
            </a:solidFill>
            <a:prstDash val="solid"/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en-US" altLang="zh-CN" u="sng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Filter</a:t>
            </a:r>
            <a:endParaRPr lang="zh-CN" altLang="en-US" u="sng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9798074" y="2987773"/>
            <a:ext cx="1654957" cy="7522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FF"/>
            </a:solidFill>
            <a:prstDash val="solid"/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dirty="0" err="1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inputPort</a:t>
            </a:r>
            <a:endParaRPr lang="en-US" altLang="zh-CN" dirty="0">
              <a:solidFill>
                <a:srgbClr val="08080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dirty="0" err="1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outputPort</a:t>
            </a:r>
            <a:endParaRPr lang="zh-CN" altLang="en-US" dirty="0">
              <a:solidFill>
                <a:srgbClr val="08080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2" name="肘形连接符 31"/>
          <p:cNvCxnSpPr/>
          <p:nvPr/>
        </p:nvCxnSpPr>
        <p:spPr>
          <a:xfrm flipV="1">
            <a:off x="8924641" y="3187668"/>
            <a:ext cx="1001679" cy="366765"/>
          </a:xfrm>
          <a:prstGeom prst="bentConnector3">
            <a:avLst/>
          </a:prstGeom>
          <a:ln w="28575">
            <a:solidFill>
              <a:srgbClr val="0000FF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2.4 </a:t>
            </a:r>
            <a:r>
              <a:rPr lang="zh-CN" altLang="en-US" dirty="0"/>
              <a:t>管道过滤架构</a:t>
            </a:r>
            <a:r>
              <a:rPr lang="zh-CN" altLang="en-US" dirty="0" smtClean="0"/>
              <a:t>模式</a:t>
            </a:r>
            <a:r>
              <a:rPr lang="zh-CN" altLang="en-US" dirty="0" smtClean="0"/>
              <a:t>例 </a:t>
            </a:r>
            <a:r>
              <a:rPr lang="en-US" altLang="zh-CN" dirty="0" smtClean="0"/>
              <a:t>- </a:t>
            </a:r>
            <a:r>
              <a:rPr lang="zh-CN" altLang="en-US" dirty="0" smtClean="0"/>
              <a:t>理论</a:t>
            </a:r>
            <a:r>
              <a:rPr lang="zh-CN" altLang="en-US" dirty="0"/>
              <a:t>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回到 案例，采用 </a:t>
            </a:r>
            <a:r>
              <a:rPr lang="en-US" altLang="zh-CN" dirty="0" smtClean="0">
                <a:solidFill>
                  <a:srgbClr val="0000FF"/>
                </a:solidFill>
              </a:rPr>
              <a:t>Filter </a:t>
            </a:r>
            <a:r>
              <a:rPr lang="zh-CN" altLang="en-US" dirty="0" smtClean="0">
                <a:solidFill>
                  <a:srgbClr val="0000FF"/>
                </a:solidFill>
              </a:rPr>
              <a:t>主动</a:t>
            </a:r>
            <a:r>
              <a:rPr lang="zh-CN" altLang="en-US" dirty="0" smtClean="0"/>
              <a:t>的方式。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4ABC20-E01C-4198-82B4-CFC3C5E5FFBE}" type="slidenum">
              <a:rPr lang="en-US" altLang="zh-CN" smtClean="0"/>
            </a:fld>
            <a:endParaRPr lang="en-US" altLang="zh-CN"/>
          </a:p>
        </p:txBody>
      </p:sp>
      <p:grpSp>
        <p:nvGrpSpPr>
          <p:cNvPr id="5" name="组合 4"/>
          <p:cNvGrpSpPr/>
          <p:nvPr/>
        </p:nvGrpSpPr>
        <p:grpSpPr>
          <a:xfrm>
            <a:off x="1300480" y="2372360"/>
            <a:ext cx="9099550" cy="935831"/>
            <a:chOff x="838200" y="2413000"/>
            <a:chExt cx="10579100" cy="1621631"/>
          </a:xfrm>
        </p:grpSpPr>
        <p:sp>
          <p:nvSpPr>
            <p:cNvPr id="6" name="矩形 5"/>
            <p:cNvSpPr/>
            <p:nvPr/>
          </p:nvSpPr>
          <p:spPr bwMode="auto">
            <a:xfrm>
              <a:off x="838200" y="2434431"/>
              <a:ext cx="1778000" cy="16002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prstDash val="solid"/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no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dirty="0" smtClean="0">
                  <a:solidFill>
                    <a:srgbClr val="08080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Data</a:t>
              </a:r>
              <a:endParaRPr lang="en-US" altLang="zh-CN" sz="2000" dirty="0" smtClean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dirty="0">
                  <a:solidFill>
                    <a:srgbClr val="08080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Source</a:t>
              </a:r>
              <a:endParaRPr lang="zh-CN" altLang="en-US" sz="2000" dirty="0" smtClean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矩形 6"/>
            <p:cNvSpPr/>
            <p:nvPr/>
          </p:nvSpPr>
          <p:spPr bwMode="auto">
            <a:xfrm>
              <a:off x="3771900" y="2434431"/>
              <a:ext cx="1778000" cy="1600200"/>
            </a:xfrm>
            <a:prstGeom prst="rect">
              <a:avLst/>
            </a:prstGeom>
            <a:solidFill>
              <a:srgbClr val="3399FF"/>
            </a:solidFill>
            <a:ln w="9525">
              <a:solidFill>
                <a:schemeClr val="tx1"/>
              </a:solidFill>
              <a:prstDash val="solid"/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no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dirty="0" smtClean="0">
                  <a:solidFill>
                    <a:srgbClr val="08080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Filter</a:t>
              </a:r>
              <a:endParaRPr lang="zh-CN" altLang="en-US" sz="2000" dirty="0" smtClean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矩形 7"/>
            <p:cNvSpPr/>
            <p:nvPr/>
          </p:nvSpPr>
          <p:spPr bwMode="auto">
            <a:xfrm>
              <a:off x="6705600" y="2434431"/>
              <a:ext cx="1778000" cy="16002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prstDash val="solid"/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no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dirty="0" smtClean="0">
                  <a:solidFill>
                    <a:srgbClr val="08080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Filter</a:t>
              </a:r>
              <a:endParaRPr lang="zh-CN" altLang="en-US" sz="2000" dirty="0" smtClean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矩形 8"/>
            <p:cNvSpPr/>
            <p:nvPr/>
          </p:nvSpPr>
          <p:spPr bwMode="auto">
            <a:xfrm>
              <a:off x="9639300" y="2413000"/>
              <a:ext cx="1778000" cy="16002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prstDash val="solid"/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no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dirty="0" smtClean="0">
                  <a:solidFill>
                    <a:srgbClr val="08080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Data</a:t>
              </a:r>
              <a:endParaRPr lang="en-US" altLang="zh-CN" sz="2000" dirty="0" smtClean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dirty="0" smtClean="0">
                  <a:solidFill>
                    <a:srgbClr val="08080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Sink</a:t>
              </a:r>
              <a:endParaRPr lang="zh-CN" altLang="en-US" sz="2000" dirty="0" smtClean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矩形 9"/>
            <p:cNvSpPr/>
            <p:nvPr/>
          </p:nvSpPr>
          <p:spPr bwMode="auto">
            <a:xfrm>
              <a:off x="2616200" y="2971800"/>
              <a:ext cx="1155700" cy="482600"/>
            </a:xfrm>
            <a:prstGeom prst="rect">
              <a:avLst/>
            </a:prstGeom>
            <a:solidFill>
              <a:srgbClr val="55D331"/>
            </a:solidFill>
            <a:ln w="9525">
              <a:solidFill>
                <a:schemeClr val="tx1"/>
              </a:solidFill>
              <a:prstDash val="solid"/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no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dirty="0">
                  <a:solidFill>
                    <a:srgbClr val="08080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Pipe</a:t>
              </a:r>
              <a:endParaRPr lang="zh-CN" altLang="en-US" sz="2000" dirty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矩形 10"/>
            <p:cNvSpPr/>
            <p:nvPr/>
          </p:nvSpPr>
          <p:spPr bwMode="auto">
            <a:xfrm>
              <a:off x="5549900" y="2971800"/>
              <a:ext cx="1155700" cy="482600"/>
            </a:xfrm>
            <a:prstGeom prst="rect">
              <a:avLst/>
            </a:prstGeom>
            <a:solidFill>
              <a:srgbClr val="55D331"/>
            </a:solidFill>
            <a:ln w="9525">
              <a:solidFill>
                <a:schemeClr val="tx1"/>
              </a:solidFill>
              <a:prstDash val="solid"/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no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dirty="0">
                  <a:solidFill>
                    <a:srgbClr val="08080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Pipe</a:t>
              </a:r>
              <a:endParaRPr lang="zh-CN" altLang="en-US" sz="2000" dirty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矩形 11"/>
            <p:cNvSpPr/>
            <p:nvPr/>
          </p:nvSpPr>
          <p:spPr bwMode="auto">
            <a:xfrm>
              <a:off x="8483600" y="2993231"/>
              <a:ext cx="1155700" cy="4826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prstDash val="solid"/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no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dirty="0">
                  <a:solidFill>
                    <a:srgbClr val="08080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Pipe</a:t>
              </a:r>
              <a:endParaRPr lang="zh-CN" altLang="en-US" sz="2000" dirty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6" name="矩形 15"/>
          <p:cNvSpPr/>
          <p:nvPr/>
        </p:nvSpPr>
        <p:spPr bwMode="auto">
          <a:xfrm>
            <a:off x="4742009" y="4216925"/>
            <a:ext cx="2484291" cy="37180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FF"/>
            </a:solidFill>
            <a:prstDash val="solid"/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Filter</a:t>
            </a:r>
            <a:endParaRPr lang="zh-CN" altLang="en-US" sz="2000" dirty="0" smtClean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4742009" y="4588733"/>
            <a:ext cx="2484291" cy="7522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FF"/>
            </a:solidFill>
            <a:prstDash val="solid"/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2000" dirty="0" err="1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in:Pipe</a:t>
            </a:r>
            <a:endParaRPr lang="en-US" altLang="zh-CN" sz="2000" dirty="0" smtClean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2000" dirty="0" err="1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out:Pipe</a:t>
            </a:r>
            <a:endParaRPr lang="zh-CN" altLang="en-US" sz="2000" dirty="0" smtClean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4742009" y="5340983"/>
            <a:ext cx="2484291" cy="74596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FF"/>
            </a:solidFill>
            <a:prstDash val="solid"/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+process():void</a:t>
            </a:r>
            <a:endParaRPr lang="en-US" altLang="zh-CN" sz="2000" dirty="0" smtClean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右箭头 19"/>
          <p:cNvSpPr/>
          <p:nvPr/>
        </p:nvSpPr>
        <p:spPr bwMode="auto">
          <a:xfrm>
            <a:off x="3097402" y="4717876"/>
            <a:ext cx="1300480" cy="487680"/>
          </a:xfrm>
          <a:prstGeom prst="rightArrow">
            <a:avLst/>
          </a:prstGeom>
          <a:solidFill>
            <a:srgbClr val="FFFFFF"/>
          </a:solidFill>
          <a:ln w="9525">
            <a:solidFill>
              <a:srgbClr val="0000FF"/>
            </a:solidFill>
            <a:prstDash val="solid"/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600" dirty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具体</a:t>
            </a:r>
            <a:r>
              <a:rPr lang="zh-CN" altLang="en-US" sz="1600" dirty="0" smtClean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rgbClr val="080808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 bwMode="auto">
          <a:xfrm>
            <a:off x="8761645" y="4216925"/>
            <a:ext cx="2312756" cy="37180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FF"/>
            </a:solidFill>
            <a:prstDash val="solid"/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Pipe</a:t>
            </a:r>
            <a:endParaRPr lang="zh-CN" altLang="en-US" sz="2000" dirty="0" smtClean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8761645" y="4588733"/>
            <a:ext cx="2312756" cy="7522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FF"/>
            </a:solidFill>
            <a:prstDash val="solid"/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2000" dirty="0" err="1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in:PipedReader</a:t>
            </a:r>
            <a:endParaRPr lang="en-US" altLang="zh-CN" sz="2000" dirty="0" smtClean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2000" dirty="0" err="1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out:PipedWriter</a:t>
            </a:r>
            <a:endParaRPr lang="zh-CN" altLang="en-US" sz="2000" dirty="0" smtClean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 bwMode="auto">
          <a:xfrm>
            <a:off x="8761645" y="5334700"/>
            <a:ext cx="2312756" cy="7522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FF"/>
            </a:solidFill>
            <a:prstDash val="solid"/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-function1()</a:t>
            </a:r>
            <a:endParaRPr lang="en-US" altLang="zh-CN" sz="2000" dirty="0" smtClean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-function2()</a:t>
            </a:r>
            <a:endParaRPr lang="zh-CN" altLang="en-US" sz="2000" dirty="0" smtClean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流程图: 决策 23"/>
          <p:cNvSpPr/>
          <p:nvPr/>
        </p:nvSpPr>
        <p:spPr bwMode="auto">
          <a:xfrm>
            <a:off x="7171690" y="4814555"/>
            <a:ext cx="332740" cy="294322"/>
          </a:xfrm>
          <a:prstGeom prst="flowChartDecision">
            <a:avLst/>
          </a:prstGeom>
          <a:solidFill>
            <a:srgbClr val="FFFFFF"/>
          </a:solidFill>
          <a:ln w="22225">
            <a:solidFill>
              <a:srgbClr val="0000FF"/>
            </a:solidFill>
            <a:prstDash val="solid"/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26" name="直接箭头连接符 25"/>
          <p:cNvCxnSpPr>
            <a:stCxn id="24" idx="3"/>
            <a:endCxn id="22" idx="1"/>
          </p:cNvCxnSpPr>
          <p:nvPr/>
        </p:nvCxnSpPr>
        <p:spPr>
          <a:xfrm>
            <a:off x="7504430" y="4961716"/>
            <a:ext cx="1257215" cy="3142"/>
          </a:xfrm>
          <a:prstGeom prst="straightConnector1">
            <a:avLst/>
          </a:prstGeom>
          <a:ln w="19050">
            <a:solidFill>
              <a:srgbClr val="0000FF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609600" y="3499650"/>
            <a:ext cx="108504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Filter </a:t>
            </a:r>
            <a:r>
              <a:rPr lang="zh-CN" altLang="en-US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主动，因此它需要知道两侧的管道，</a:t>
            </a:r>
            <a:r>
              <a:rPr lang="en-US" altLang="zh-CN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pipe</a:t>
            </a:r>
            <a:r>
              <a:rPr lang="zh-CN" altLang="en-US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  <a:r>
              <a:rPr lang="zh-CN" altLang="en-US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zh-CN" altLang="en-US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管道流 </a:t>
            </a:r>
            <a:r>
              <a:rPr lang="en-US" altLang="zh-CN" dirty="0" err="1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PipedReader</a:t>
            </a:r>
            <a:r>
              <a:rPr lang="en-US" altLang="zh-CN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en-US" altLang="zh-CN" dirty="0" err="1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PipedWriter</a:t>
            </a:r>
            <a:r>
              <a:rPr lang="en-US" altLang="zh-CN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对象存储</a:t>
            </a:r>
            <a:endParaRPr lang="zh-CN" altLang="en-US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899349" y="4213783"/>
            <a:ext cx="2026370" cy="371808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prstDash val="solid"/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Filter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rgbClr val="080808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 bwMode="auto">
          <a:xfrm>
            <a:off x="899349" y="4585591"/>
            <a:ext cx="2026370" cy="75225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prstDash val="solid"/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kumimoji="0" lang="en-US" altLang="zh-CN" sz="20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inputPort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rgbClr val="080808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 dirty="0" smtClean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2000" dirty="0" err="1" smtClean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outputPort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rgbClr val="080808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 bwMode="auto">
          <a:xfrm>
            <a:off x="899349" y="5337841"/>
            <a:ext cx="2026370" cy="677401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prstDash val="solid"/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+process()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rgbClr val="080808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4397882" y="3988044"/>
            <a:ext cx="7170231" cy="2257182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  <a:miter lim="800000"/>
          </a:ln>
          <a:effectLst/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b="0" i="0" u="none" strike="noStrike" cap="none" normalizeH="0" baseline="0" smtClean="0">
              <a:ln>
                <a:noFill/>
              </a:ln>
              <a:solidFill>
                <a:srgbClr val="080808"/>
              </a:solidFill>
              <a:effectLst/>
              <a:latin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数据流风格软件架构示例程序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4ABC20-E01C-4198-82B4-CFC3C5E5FFBE}" type="slidenum">
              <a:rPr lang="en-US" altLang="zh-CN" smtClean="0"/>
            </a:fld>
            <a:endParaRPr lang="en-US" altLang="zh-CN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558800" y="1612583"/>
            <a:ext cx="5344160" cy="452431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FF"/>
            </a:solidFill>
            <a:prstDash val="dash"/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600" b="0" i="1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kumimoji="0" lang="zh-CN" altLang="zh-CN" sz="1600" b="0" i="1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数据输入组件</a:t>
            </a:r>
            <a:br>
              <a:rPr kumimoji="0" lang="zh-CN" altLang="zh-CN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 input_component():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data = get_input_data()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data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zh-CN" altLang="zh-CN" sz="1600" i="1" dirty="0">
                <a:solidFill>
                  <a:srgbClr val="008000"/>
                </a:solidFill>
                <a:latin typeface="Consolas" panose="020B0609020204030204" pitchFamily="49" charset="0"/>
              </a:rPr>
              <a:t># 数据转换组件</a:t>
            </a:r>
            <a:br>
              <a:rPr kumimoji="0" lang="zh-CN" altLang="zh-CN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 trans_component(data):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transformed_data = transformation(data)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transformed_data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zh-CN" altLang="zh-CN" sz="1600" i="1" dirty="0">
                <a:solidFill>
                  <a:srgbClr val="008000"/>
                </a:solidFill>
                <a:latin typeface="Consolas" panose="020B0609020204030204" pitchFamily="49" charset="0"/>
              </a:rPr>
              <a:t># 数据处理组件</a:t>
            </a:r>
            <a:br>
              <a:rPr kumimoji="0" lang="zh-CN" altLang="zh-CN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 process_component(data):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result = process_data(data)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result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zh-CN" altLang="zh-CN" sz="1600" i="1" dirty="0">
                <a:solidFill>
                  <a:srgbClr val="008000"/>
                </a:solidFill>
                <a:latin typeface="Consolas" panose="020B0609020204030204" pitchFamily="49" charset="0"/>
              </a:rPr>
              <a:t># 数据输出组件</a:t>
            </a:r>
            <a:br>
              <a:rPr kumimoji="0" lang="zh-CN" altLang="zh-CN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 output_component(result):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display_result(result)</a:t>
            </a:r>
            <a:endParaRPr kumimoji="0" lang="zh-CN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6045200" y="1612583"/>
            <a:ext cx="5547361" cy="452431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FF"/>
            </a:solidFill>
            <a:prstDash val="dash"/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zh-CN" sz="1600" i="1" dirty="0">
                <a:solidFill>
                  <a:srgbClr val="008000"/>
                </a:solidFill>
                <a:latin typeface="Consolas" panose="020B0609020204030204" pitchFamily="49" charset="0"/>
              </a:rPr>
              <a:t># 主函数，按照数据流顺序调用组件</a:t>
            </a:r>
            <a:br>
              <a:rPr kumimoji="0" lang="zh-CN" altLang="zh-CN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main():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zh-CN" altLang="zh-CN" sz="1600" i="1" dirty="0">
                <a:solidFill>
                  <a:srgbClr val="008000"/>
                </a:solidFill>
                <a:latin typeface="Consolas" panose="020B0609020204030204" pitchFamily="49" charset="0"/>
              </a:rPr>
              <a:t># 数据输入</a:t>
            </a:r>
            <a:br>
              <a:rPr kumimoji="0" lang="zh-CN" altLang="zh-CN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data = input_component()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zh-CN" altLang="zh-CN" sz="1600" i="1" dirty="0">
                <a:solidFill>
                  <a:srgbClr val="008000"/>
                </a:solidFill>
                <a:latin typeface="Consolas" panose="020B0609020204030204" pitchFamily="49" charset="0"/>
              </a:rPr>
              <a:t>    # 数据转换</a:t>
            </a:r>
            <a:br>
              <a:rPr kumimoji="0" lang="zh-CN" altLang="zh-CN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transformed_data = trans_component(data)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zh-CN" altLang="zh-CN" sz="1600" i="1" dirty="0">
                <a:solidFill>
                  <a:srgbClr val="008000"/>
                </a:solidFill>
                <a:latin typeface="Consolas" panose="020B0609020204030204" pitchFamily="49" charset="0"/>
              </a:rPr>
              <a:t>    # 数据处理</a:t>
            </a:r>
            <a:br>
              <a:rPr kumimoji="0" lang="zh-CN" altLang="zh-CN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result = process_component(transformed_data)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zh-CN" altLang="zh-CN" sz="1600" i="1" dirty="0">
                <a:solidFill>
                  <a:srgbClr val="008000"/>
                </a:solidFill>
                <a:latin typeface="Consolas" panose="020B0609020204030204" pitchFamily="49" charset="0"/>
              </a:rPr>
              <a:t>    # 数据输出</a:t>
            </a:r>
            <a:br>
              <a:rPr kumimoji="0" lang="zh-CN" altLang="zh-CN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output_component(result)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zh-CN" altLang="zh-CN" sz="1600" i="1" dirty="0">
                <a:solidFill>
                  <a:srgbClr val="008000"/>
                </a:solidFill>
                <a:latin typeface="Consolas" panose="020B0609020204030204" pitchFamily="49" charset="0"/>
              </a:rPr>
              <a:t># 调用主函数启动程序</a:t>
            </a:r>
            <a:br>
              <a:rPr kumimoji="0" lang="zh-CN" altLang="zh-CN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main()</a:t>
            </a:r>
            <a:endParaRPr kumimoji="0" lang="zh-CN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6436361" y="2763520"/>
            <a:ext cx="604519" cy="284480"/>
          </a:xfrm>
          <a:prstGeom prst="rect">
            <a:avLst/>
          </a:prstGeom>
          <a:noFill/>
          <a:ln w="9525">
            <a:solidFill>
              <a:srgbClr val="0000FF"/>
            </a:solidFill>
            <a:prstDash val="solid"/>
            <a:miter lim="800000"/>
          </a:ln>
          <a:effectLst/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b="0" i="0" u="none" strike="noStrike" cap="none" normalizeH="0" baseline="0" smtClean="0">
              <a:ln>
                <a:noFill/>
              </a:ln>
              <a:solidFill>
                <a:srgbClr val="080808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10332720" y="3495040"/>
            <a:ext cx="1056640" cy="284480"/>
          </a:xfrm>
          <a:prstGeom prst="rect">
            <a:avLst/>
          </a:prstGeom>
          <a:noFill/>
          <a:ln w="9525">
            <a:solidFill>
              <a:srgbClr val="0000FF"/>
            </a:solidFill>
            <a:prstDash val="solid"/>
            <a:miter lim="800000"/>
          </a:ln>
          <a:effectLst/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b="0" i="0" u="none" strike="noStrike" cap="none" normalizeH="0" baseline="0" smtClean="0">
              <a:ln>
                <a:noFill/>
              </a:ln>
              <a:solidFill>
                <a:srgbClr val="080808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6436361" y="3495040"/>
            <a:ext cx="1915159" cy="284480"/>
          </a:xfrm>
          <a:prstGeom prst="rect">
            <a:avLst/>
          </a:prstGeom>
          <a:noFill/>
          <a:ln w="9525">
            <a:solidFill>
              <a:srgbClr val="0000FF"/>
            </a:solidFill>
            <a:prstDash val="solid"/>
            <a:miter lim="800000"/>
          </a:ln>
          <a:effectLst/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b="0" i="0" u="none" strike="noStrike" cap="none" normalizeH="0" baseline="0" smtClean="0">
              <a:ln>
                <a:noFill/>
              </a:ln>
              <a:solidFill>
                <a:srgbClr val="080808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9509760" y="4216400"/>
            <a:ext cx="1879600" cy="284480"/>
          </a:xfrm>
          <a:prstGeom prst="rect">
            <a:avLst/>
          </a:prstGeom>
          <a:noFill/>
          <a:ln w="9525">
            <a:solidFill>
              <a:srgbClr val="0000FF"/>
            </a:solidFill>
            <a:prstDash val="solid"/>
            <a:miter lim="800000"/>
          </a:ln>
          <a:effectLst/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b="0" i="0" u="none" strike="noStrike" cap="none" normalizeH="0" baseline="0" smtClean="0">
              <a:ln>
                <a:noFill/>
              </a:ln>
              <a:solidFill>
                <a:srgbClr val="080808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6436361" y="4226560"/>
            <a:ext cx="838199" cy="284480"/>
          </a:xfrm>
          <a:prstGeom prst="rect">
            <a:avLst/>
          </a:prstGeom>
          <a:noFill/>
          <a:ln w="9525">
            <a:solidFill>
              <a:srgbClr val="0000FF"/>
            </a:solidFill>
            <a:prstDash val="solid"/>
            <a:miter lim="800000"/>
          </a:ln>
          <a:effectLst/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b="0" i="0" u="none" strike="noStrike" cap="none" normalizeH="0" baseline="0" smtClean="0">
              <a:ln>
                <a:noFill/>
              </a:ln>
              <a:solidFill>
                <a:srgbClr val="080808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8351520" y="4947920"/>
            <a:ext cx="965200" cy="284480"/>
          </a:xfrm>
          <a:prstGeom prst="rect">
            <a:avLst/>
          </a:prstGeom>
          <a:noFill/>
          <a:ln w="9525">
            <a:solidFill>
              <a:srgbClr val="0000FF"/>
            </a:solidFill>
            <a:prstDash val="solid"/>
            <a:miter lim="800000"/>
          </a:ln>
          <a:effectLst/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b="0" i="0" u="none" strike="noStrike" cap="none" normalizeH="0" baseline="0" smtClean="0">
              <a:ln>
                <a:noFill/>
              </a:ln>
              <a:solidFill>
                <a:srgbClr val="080808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15" name="肘形连接符 14"/>
          <p:cNvCxnSpPr>
            <a:stCxn id="3" idx="2"/>
            <a:endCxn id="9" idx="0"/>
          </p:cNvCxnSpPr>
          <p:nvPr/>
        </p:nvCxnSpPr>
        <p:spPr>
          <a:xfrm rot="16200000" flipH="1">
            <a:off x="8576310" y="1210310"/>
            <a:ext cx="447040" cy="4122419"/>
          </a:xfrm>
          <a:prstGeom prst="bentConnector3">
            <a:avLst>
              <a:gd name="adj1" fmla="val 36363"/>
            </a:avLst>
          </a:prstGeom>
          <a:ln w="12700">
            <a:solidFill>
              <a:srgbClr val="0000FF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肘形连接符 16"/>
          <p:cNvCxnSpPr>
            <a:stCxn id="10" idx="2"/>
            <a:endCxn id="11" idx="0"/>
          </p:cNvCxnSpPr>
          <p:nvPr/>
        </p:nvCxnSpPr>
        <p:spPr>
          <a:xfrm rot="16200000" flipH="1">
            <a:off x="8703310" y="2470150"/>
            <a:ext cx="436880" cy="3055619"/>
          </a:xfrm>
          <a:prstGeom prst="bentConnector3">
            <a:avLst>
              <a:gd name="adj1" fmla="val 40697"/>
            </a:avLst>
          </a:prstGeom>
          <a:ln w="12700">
            <a:solidFill>
              <a:srgbClr val="0000FF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肘形连接符 18"/>
          <p:cNvCxnSpPr>
            <a:stCxn id="12" idx="2"/>
            <a:endCxn id="13" idx="0"/>
          </p:cNvCxnSpPr>
          <p:nvPr/>
        </p:nvCxnSpPr>
        <p:spPr>
          <a:xfrm rot="16200000" flipH="1">
            <a:off x="7626350" y="3740150"/>
            <a:ext cx="436880" cy="1978659"/>
          </a:xfrm>
          <a:prstGeom prst="bentConnector3">
            <a:avLst>
              <a:gd name="adj1" fmla="val 36047"/>
            </a:avLst>
          </a:prstGeom>
          <a:ln w="12700">
            <a:solidFill>
              <a:srgbClr val="0000FF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2.4 </a:t>
            </a:r>
            <a:r>
              <a:rPr lang="zh-CN" altLang="en-US" dirty="0"/>
              <a:t>管道过滤架构</a:t>
            </a:r>
            <a:r>
              <a:rPr lang="zh-CN" altLang="en-US" dirty="0" smtClean="0"/>
              <a:t>模式</a:t>
            </a:r>
            <a:r>
              <a:rPr lang="zh-CN" altLang="en-US" dirty="0" smtClean="0"/>
              <a:t>例 </a:t>
            </a:r>
            <a:r>
              <a:rPr lang="en-US" altLang="zh-CN" dirty="0" smtClean="0"/>
              <a:t>- </a:t>
            </a:r>
            <a:r>
              <a:rPr lang="zh-CN" altLang="en-US" dirty="0" smtClean="0"/>
              <a:t>设计方案 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4ABC20-E01C-4198-82B4-CFC3C5E5FFBE}" type="slidenum">
              <a:rPr lang="en-US" altLang="zh-CN" smtClean="0"/>
            </a:fld>
            <a:endParaRPr lang="en-US" altLang="zh-CN" dirty="0"/>
          </a:p>
        </p:txBody>
      </p:sp>
      <p:sp>
        <p:nvSpPr>
          <p:cNvPr id="16" name="矩形 15"/>
          <p:cNvSpPr/>
          <p:nvPr/>
        </p:nvSpPr>
        <p:spPr bwMode="auto">
          <a:xfrm>
            <a:off x="2515870" y="2083325"/>
            <a:ext cx="3048000" cy="371808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prstDash val="solid"/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i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Filter</a:t>
            </a:r>
            <a:endParaRPr lang="zh-CN" altLang="en-US" i="1" dirty="0" smtClean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2515870" y="2455133"/>
            <a:ext cx="3048000" cy="633189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prstDash val="solid"/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#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fin:Pipe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#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fout:Pipe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2515870" y="3085847"/>
            <a:ext cx="3048000" cy="756523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prstDash val="solid"/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+Filter(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in:Pipe,out:Pipe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i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+process():void</a:t>
            </a:r>
            <a:endParaRPr lang="en-US" altLang="zh-CN" i="1" dirty="0" smtClean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 bwMode="auto">
          <a:xfrm>
            <a:off x="6347375" y="2083325"/>
            <a:ext cx="2481665" cy="371808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prstDash val="solid"/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Pipe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6347375" y="2455133"/>
            <a:ext cx="2481665" cy="626906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prstDash val="solid"/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pin:PipedReader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pout:PipedWriter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 bwMode="auto">
          <a:xfrm>
            <a:off x="6347375" y="3078896"/>
            <a:ext cx="2481665" cy="113428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prstDash val="solid"/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+read():</a:t>
            </a:r>
            <a:r>
              <a:rPr lang="en-US" altLang="zh-CN" dirty="0" err="1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endParaRPr lang="en-US" altLang="zh-CN" dirty="0" smtClean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+write(</a:t>
            </a:r>
            <a:r>
              <a:rPr lang="en-US" altLang="zh-CN" dirty="0" err="1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c:int</a:t>
            </a:r>
            <a:r>
              <a:rPr lang="en-US" altLang="zh-CN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):void</a:t>
            </a:r>
            <a:endParaRPr lang="en-US" altLang="zh-CN" dirty="0" smtClean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releaseIn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():void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realeaseOut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():void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流程图: 决策 23"/>
          <p:cNvSpPr/>
          <p:nvPr/>
        </p:nvSpPr>
        <p:spPr bwMode="auto">
          <a:xfrm>
            <a:off x="5563870" y="2628395"/>
            <a:ext cx="332740" cy="294322"/>
          </a:xfrm>
          <a:prstGeom prst="flowChartDecision">
            <a:avLst/>
          </a:prstGeom>
          <a:solidFill>
            <a:srgbClr val="FFFFFF"/>
          </a:solidFill>
          <a:ln w="22225">
            <a:solidFill>
              <a:srgbClr val="0000FF"/>
            </a:solidFill>
            <a:prstDash val="solid"/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600" b="0" i="0" u="none" strike="noStrike" cap="none" normalizeH="0" baseline="0" smtClean="0">
              <a:ln>
                <a:noFill/>
              </a:ln>
              <a:solidFill>
                <a:srgbClr val="080808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26" name="直接箭头连接符 25"/>
          <p:cNvCxnSpPr>
            <a:stCxn id="24" idx="3"/>
            <a:endCxn id="22" idx="1"/>
          </p:cNvCxnSpPr>
          <p:nvPr/>
        </p:nvCxnSpPr>
        <p:spPr>
          <a:xfrm flipV="1">
            <a:off x="5896610" y="2768586"/>
            <a:ext cx="450765" cy="6970"/>
          </a:xfrm>
          <a:prstGeom prst="straightConnector1">
            <a:avLst/>
          </a:prstGeom>
          <a:ln w="19050">
            <a:solidFill>
              <a:srgbClr val="0000FF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 bwMode="auto">
          <a:xfrm>
            <a:off x="654050" y="4840082"/>
            <a:ext cx="1943100" cy="371808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prstDash val="solid"/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NumFilter1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 bwMode="auto">
          <a:xfrm>
            <a:off x="654050" y="5214113"/>
            <a:ext cx="1943100" cy="353567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prstDash val="solid"/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+process():void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矩形 38"/>
          <p:cNvSpPr/>
          <p:nvPr/>
        </p:nvSpPr>
        <p:spPr bwMode="auto">
          <a:xfrm>
            <a:off x="2716530" y="4840082"/>
            <a:ext cx="1943100" cy="371808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prstDash val="solid"/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 smtClean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NumFilter2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矩形 39"/>
          <p:cNvSpPr/>
          <p:nvPr/>
        </p:nvSpPr>
        <p:spPr bwMode="auto">
          <a:xfrm>
            <a:off x="2716530" y="5214113"/>
            <a:ext cx="1943100" cy="353567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prstDash val="solid"/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+process():void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矩形 40"/>
          <p:cNvSpPr/>
          <p:nvPr/>
        </p:nvSpPr>
        <p:spPr bwMode="auto">
          <a:xfrm>
            <a:off x="4758690" y="4840082"/>
            <a:ext cx="1943100" cy="371808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prstDash val="solid"/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 smtClean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NumFilter3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矩形 41"/>
          <p:cNvSpPr/>
          <p:nvPr/>
        </p:nvSpPr>
        <p:spPr bwMode="auto">
          <a:xfrm>
            <a:off x="4758690" y="5214113"/>
            <a:ext cx="1943100" cy="353567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prstDash val="solid"/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+process():void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矩形 42"/>
          <p:cNvSpPr/>
          <p:nvPr/>
        </p:nvSpPr>
        <p:spPr bwMode="auto">
          <a:xfrm>
            <a:off x="6818545" y="4840082"/>
            <a:ext cx="1943100" cy="371808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prstDash val="solid"/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 smtClean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NumFilter4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矩形 43"/>
          <p:cNvSpPr/>
          <p:nvPr/>
        </p:nvSpPr>
        <p:spPr bwMode="auto">
          <a:xfrm>
            <a:off x="6818545" y="5214113"/>
            <a:ext cx="1943100" cy="353567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prstDash val="solid"/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+process():void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等腰三角形 30"/>
          <p:cNvSpPr/>
          <p:nvPr/>
        </p:nvSpPr>
        <p:spPr bwMode="auto">
          <a:xfrm>
            <a:off x="3933190" y="3842685"/>
            <a:ext cx="213360" cy="203199"/>
          </a:xfrm>
          <a:prstGeom prst="triangle">
            <a:avLst/>
          </a:prstGeom>
          <a:solidFill>
            <a:srgbClr val="FFFFFF"/>
          </a:solidFill>
          <a:ln w="9525">
            <a:solidFill>
              <a:srgbClr val="0000FF"/>
            </a:solidFill>
            <a:prstDash val="solid"/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b="0" i="0" u="none" strike="noStrike" cap="none" normalizeH="0" baseline="0" smtClean="0">
              <a:ln>
                <a:noFill/>
              </a:ln>
              <a:solidFill>
                <a:srgbClr val="080808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46" name="肘形连接符 45"/>
          <p:cNvCxnSpPr>
            <a:stCxn id="32" idx="0"/>
            <a:endCxn id="31" idx="3"/>
          </p:cNvCxnSpPr>
          <p:nvPr/>
        </p:nvCxnSpPr>
        <p:spPr>
          <a:xfrm rot="5400000" flipH="1" flipV="1">
            <a:off x="2435636" y="3235848"/>
            <a:ext cx="794198" cy="2414270"/>
          </a:xfrm>
          <a:prstGeom prst="bentConnector3">
            <a:avLst/>
          </a:prstGeom>
          <a:ln w="1270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肘形连接符 47"/>
          <p:cNvCxnSpPr>
            <a:stCxn id="39" idx="0"/>
            <a:endCxn id="31" idx="3"/>
          </p:cNvCxnSpPr>
          <p:nvPr/>
        </p:nvCxnSpPr>
        <p:spPr>
          <a:xfrm rot="5400000" flipH="1" flipV="1">
            <a:off x="3466876" y="4267088"/>
            <a:ext cx="794198" cy="351790"/>
          </a:xfrm>
          <a:prstGeom prst="bentConnector3">
            <a:avLst/>
          </a:prstGeom>
          <a:ln w="1270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肘形连接符 49"/>
          <p:cNvCxnSpPr>
            <a:stCxn id="41" idx="0"/>
            <a:endCxn id="31" idx="3"/>
          </p:cNvCxnSpPr>
          <p:nvPr/>
        </p:nvCxnSpPr>
        <p:spPr>
          <a:xfrm rot="16200000" flipV="1">
            <a:off x="4487956" y="3597798"/>
            <a:ext cx="794198" cy="1690370"/>
          </a:xfrm>
          <a:prstGeom prst="bentConnector3">
            <a:avLst/>
          </a:prstGeom>
          <a:ln w="1270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肘形连接符 51"/>
          <p:cNvCxnSpPr>
            <a:stCxn id="43" idx="0"/>
            <a:endCxn id="31" idx="3"/>
          </p:cNvCxnSpPr>
          <p:nvPr/>
        </p:nvCxnSpPr>
        <p:spPr>
          <a:xfrm rot="16200000" flipV="1">
            <a:off x="5517884" y="2567870"/>
            <a:ext cx="794198" cy="3750225"/>
          </a:xfrm>
          <a:prstGeom prst="bentConnector3">
            <a:avLst/>
          </a:prstGeom>
          <a:ln w="1270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8893967" y="3196039"/>
            <a:ext cx="262350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Filter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主动，因此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pipe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中需要提供读写的方法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0" name="组合 59"/>
          <p:cNvGrpSpPr/>
          <p:nvPr/>
        </p:nvGrpSpPr>
        <p:grpSpPr>
          <a:xfrm>
            <a:off x="9107457" y="2083325"/>
            <a:ext cx="2297492" cy="657355"/>
            <a:chOff x="2616200" y="2434431"/>
            <a:chExt cx="4089400" cy="1266642"/>
          </a:xfrm>
        </p:grpSpPr>
        <p:sp>
          <p:nvSpPr>
            <p:cNvPr id="62" name="矩形 61"/>
            <p:cNvSpPr/>
            <p:nvPr/>
          </p:nvSpPr>
          <p:spPr bwMode="auto">
            <a:xfrm>
              <a:off x="3771900" y="2434431"/>
              <a:ext cx="1778000" cy="1266642"/>
            </a:xfrm>
            <a:prstGeom prst="rect">
              <a:avLst/>
            </a:prstGeom>
            <a:solidFill>
              <a:srgbClr val="3399FF"/>
            </a:solidFill>
            <a:ln w="9525">
              <a:solidFill>
                <a:schemeClr val="tx1"/>
              </a:solidFill>
              <a:prstDash val="solid"/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no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600" dirty="0" smtClean="0">
                  <a:solidFill>
                    <a:srgbClr val="08080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Filter</a:t>
              </a:r>
              <a:endParaRPr lang="zh-CN" altLang="en-US" sz="1600" dirty="0" smtClean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5" name="矩形 64"/>
            <p:cNvSpPr/>
            <p:nvPr/>
          </p:nvSpPr>
          <p:spPr bwMode="auto">
            <a:xfrm>
              <a:off x="2616200" y="2871689"/>
              <a:ext cx="1155700" cy="482600"/>
            </a:xfrm>
            <a:prstGeom prst="rect">
              <a:avLst/>
            </a:prstGeom>
            <a:solidFill>
              <a:srgbClr val="55D331"/>
            </a:solidFill>
            <a:ln w="9525">
              <a:solidFill>
                <a:schemeClr val="tx1"/>
              </a:solidFill>
              <a:prstDash val="solid"/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no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600" dirty="0">
                  <a:solidFill>
                    <a:srgbClr val="08080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Pipe</a:t>
              </a:r>
              <a:endParaRPr lang="zh-CN" altLang="en-US" sz="1600" dirty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6" name="矩形 65"/>
            <p:cNvSpPr/>
            <p:nvPr/>
          </p:nvSpPr>
          <p:spPr bwMode="auto">
            <a:xfrm>
              <a:off x="5549900" y="2826450"/>
              <a:ext cx="1155700" cy="482600"/>
            </a:xfrm>
            <a:prstGeom prst="rect">
              <a:avLst/>
            </a:prstGeom>
            <a:solidFill>
              <a:srgbClr val="55D331"/>
            </a:solidFill>
            <a:ln w="9525">
              <a:solidFill>
                <a:schemeClr val="tx1"/>
              </a:solidFill>
              <a:prstDash val="solid"/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no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600" dirty="0">
                  <a:solidFill>
                    <a:srgbClr val="08080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Pipe</a:t>
              </a:r>
              <a:endParaRPr lang="zh-CN" altLang="en-US" sz="1600" dirty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8" name="矩形 67"/>
          <p:cNvSpPr/>
          <p:nvPr/>
        </p:nvSpPr>
        <p:spPr>
          <a:xfrm>
            <a:off x="8893968" y="4645706"/>
            <a:ext cx="262350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管道过滤的各个组件是独立的，具有并发性的特征，</a:t>
            </a:r>
            <a:r>
              <a:rPr lang="zh-CN" altLang="en-US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因此还应该考虑多线程。</a:t>
            </a:r>
            <a:endParaRPr lang="en-US" altLang="zh-CN" dirty="0" smtClean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2.4 </a:t>
            </a:r>
            <a:r>
              <a:rPr lang="zh-CN" altLang="en-US" dirty="0"/>
              <a:t>管道过滤架构</a:t>
            </a:r>
            <a:r>
              <a:rPr lang="zh-CN" altLang="en-US" dirty="0" smtClean="0"/>
              <a:t>模式</a:t>
            </a:r>
            <a:r>
              <a:rPr lang="zh-CN" altLang="en-US" dirty="0" smtClean="0"/>
              <a:t>例</a:t>
            </a:r>
            <a:r>
              <a:rPr lang="en-US" altLang="zh-CN" dirty="0" smtClean="0"/>
              <a:t>-</a:t>
            </a:r>
            <a:r>
              <a:rPr lang="zh-CN" altLang="en-US" dirty="0" smtClean="0"/>
              <a:t>设计方案</a:t>
            </a:r>
            <a:r>
              <a:rPr lang="en-US" altLang="zh-CN" dirty="0" smtClean="0"/>
              <a:t>1-</a:t>
            </a:r>
            <a:r>
              <a:rPr lang="zh-CN" altLang="en-US" dirty="0" smtClean="0"/>
              <a:t>回顾多线程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000FF"/>
                </a:solidFill>
              </a:rPr>
              <a:t>复习多线程</a:t>
            </a:r>
            <a:endParaRPr lang="en-US" altLang="zh-CN" dirty="0" smtClean="0">
              <a:solidFill>
                <a:srgbClr val="0000FF"/>
              </a:solidFill>
            </a:endParaRPr>
          </a:p>
          <a:p>
            <a:r>
              <a:rPr lang="zh-CN" altLang="en-US" dirty="0" smtClean="0"/>
              <a:t>支付</a:t>
            </a:r>
            <a:r>
              <a:rPr lang="zh-CN" altLang="en-US" dirty="0"/>
              <a:t>宝校招的一道笔试</a:t>
            </a:r>
            <a:r>
              <a:rPr lang="zh-CN" altLang="en-US" dirty="0" smtClean="0"/>
              <a:t>题目，两</a:t>
            </a:r>
            <a:r>
              <a:rPr lang="zh-CN" altLang="en-US" dirty="0"/>
              <a:t>个线程并发执行如下</a:t>
            </a:r>
            <a:r>
              <a:rPr lang="zh-CN" altLang="en-US" dirty="0" smtClean="0"/>
              <a:t>代码：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>
                <a:solidFill>
                  <a:srgbClr val="0000FF"/>
                </a:solidFill>
              </a:rPr>
              <a:t>         a=5</a:t>
            </a:r>
            <a:r>
              <a:rPr lang="zh-CN" altLang="en-US" dirty="0">
                <a:solidFill>
                  <a:srgbClr val="0000FF"/>
                </a:solidFill>
              </a:rPr>
              <a:t>；</a:t>
            </a:r>
            <a:br>
              <a:rPr lang="zh-CN" altLang="en-US" dirty="0">
                <a:solidFill>
                  <a:srgbClr val="0000FF"/>
                </a:solidFill>
              </a:rPr>
            </a:br>
            <a:r>
              <a:rPr lang="zh-CN" altLang="en-US" dirty="0">
                <a:solidFill>
                  <a:srgbClr val="0000FF"/>
                </a:solidFill>
              </a:rPr>
              <a:t>    </a:t>
            </a:r>
            <a:r>
              <a:rPr lang="zh-CN" altLang="en-US" dirty="0" smtClean="0">
                <a:solidFill>
                  <a:srgbClr val="0000FF"/>
                </a:solidFill>
              </a:rPr>
              <a:t>     </a:t>
            </a:r>
            <a:r>
              <a:rPr lang="en-US" altLang="zh-CN" dirty="0" smtClean="0">
                <a:solidFill>
                  <a:srgbClr val="0000FF"/>
                </a:solidFill>
              </a:rPr>
              <a:t>a=a+1</a:t>
            </a:r>
            <a:r>
              <a:rPr lang="en-US" altLang="zh-CN" dirty="0">
                <a:solidFill>
                  <a:srgbClr val="0000FF"/>
                </a:solidFill>
              </a:rPr>
              <a:t>;</a:t>
            </a:r>
            <a:br>
              <a:rPr lang="en-US" altLang="zh-CN" dirty="0">
                <a:solidFill>
                  <a:srgbClr val="0000FF"/>
                </a:solidFill>
              </a:rPr>
            </a:br>
            <a:r>
              <a:rPr lang="en-US" altLang="zh-CN" dirty="0">
                <a:solidFill>
                  <a:srgbClr val="0000FF"/>
                </a:solidFill>
              </a:rPr>
              <a:t>    </a:t>
            </a:r>
            <a:r>
              <a:rPr lang="en-US" altLang="zh-CN" dirty="0" smtClean="0">
                <a:solidFill>
                  <a:srgbClr val="0000FF"/>
                </a:solidFill>
              </a:rPr>
              <a:t>     </a:t>
            </a:r>
            <a:r>
              <a:rPr lang="en-US" altLang="zh-CN" dirty="0" err="1" smtClean="0">
                <a:solidFill>
                  <a:srgbClr val="0000FF"/>
                </a:solidFill>
              </a:rPr>
              <a:t>printf</a:t>
            </a:r>
            <a:r>
              <a:rPr lang="en-US" altLang="zh-CN" dirty="0">
                <a:solidFill>
                  <a:srgbClr val="0000FF"/>
                </a:solidFill>
              </a:rPr>
              <a:t>("%</a:t>
            </a:r>
            <a:r>
              <a:rPr lang="en-US" altLang="zh-CN" dirty="0" err="1">
                <a:solidFill>
                  <a:srgbClr val="0000FF"/>
                </a:solidFill>
              </a:rPr>
              <a:t>d",a</a:t>
            </a:r>
            <a:r>
              <a:rPr lang="en-US" altLang="zh-CN" dirty="0" smtClean="0">
                <a:solidFill>
                  <a:srgbClr val="0000FF"/>
                </a:solidFill>
              </a:rPr>
              <a:t>);</a:t>
            </a:r>
            <a:endParaRPr lang="en-US" altLang="zh-CN" dirty="0" smtClean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zh-CN" altLang="en-US" dirty="0" smtClean="0"/>
              <a:t>    请问</a:t>
            </a:r>
            <a:r>
              <a:rPr lang="zh-CN" altLang="en-US" dirty="0"/>
              <a:t>得到的结果可能有几种情况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pt-BR" altLang="zh-CN" dirty="0">
                <a:solidFill>
                  <a:srgbClr val="0000FF"/>
                </a:solidFill>
              </a:rPr>
              <a:t>A .5</a:t>
            </a:r>
            <a:r>
              <a:rPr lang="en-US" altLang="zh-CN" dirty="0">
                <a:solidFill>
                  <a:srgbClr val="0000FF"/>
                </a:solidFill>
              </a:rPr>
              <a:t>,</a:t>
            </a:r>
            <a:r>
              <a:rPr lang="pt-BR" altLang="zh-CN" dirty="0">
                <a:solidFill>
                  <a:srgbClr val="0000FF"/>
                </a:solidFill>
              </a:rPr>
              <a:t>5   B.5</a:t>
            </a:r>
            <a:r>
              <a:rPr lang="en-US" altLang="zh-CN" dirty="0">
                <a:solidFill>
                  <a:srgbClr val="0000FF"/>
                </a:solidFill>
              </a:rPr>
              <a:t>,</a:t>
            </a:r>
            <a:r>
              <a:rPr lang="pt-BR" altLang="zh-CN" dirty="0">
                <a:solidFill>
                  <a:srgbClr val="0000FF"/>
                </a:solidFill>
              </a:rPr>
              <a:t>6    C.6,6    D.6,7</a:t>
            </a:r>
            <a:endParaRPr lang="zh-CN" altLang="en-US" dirty="0">
              <a:solidFill>
                <a:srgbClr val="0000FF"/>
              </a:solidFill>
            </a:endParaRPr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4ABC20-E01C-4198-82B4-CFC3C5E5FFBE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4ABC20-E01C-4198-82B4-CFC3C5E5FFBE}" type="slidenum">
              <a:rPr lang="en-US" altLang="zh-CN" smtClean="0"/>
            </a:fld>
            <a:endParaRPr lang="en-US" altLang="zh-CN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2.4 </a:t>
            </a:r>
            <a:r>
              <a:rPr lang="zh-CN" altLang="en-US" dirty="0"/>
              <a:t>管道过滤架构模式例</a:t>
            </a:r>
            <a:r>
              <a:rPr lang="en-US" altLang="zh-CN" dirty="0"/>
              <a:t>-</a:t>
            </a:r>
            <a:r>
              <a:rPr lang="zh-CN" altLang="en-US" dirty="0"/>
              <a:t>设计方案</a:t>
            </a:r>
            <a:r>
              <a:rPr lang="en-US" altLang="zh-CN" dirty="0"/>
              <a:t>1-</a:t>
            </a:r>
            <a:r>
              <a:rPr lang="zh-CN" altLang="en-US" dirty="0"/>
              <a:t>回顾多线程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1988056" y="2019202"/>
            <a:ext cx="1400994" cy="1667587"/>
          </a:xfrm>
          <a:ln>
            <a:solidFill>
              <a:srgbClr val="0000FF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altLang="zh-CN" sz="2400" dirty="0" smtClean="0">
                <a:solidFill>
                  <a:srgbClr val="0000FF"/>
                </a:solidFill>
              </a:rPr>
              <a:t>a=5</a:t>
            </a:r>
            <a:r>
              <a:rPr lang="zh-CN" altLang="en-US" sz="2400" dirty="0" smtClean="0">
                <a:solidFill>
                  <a:srgbClr val="0000FF"/>
                </a:solidFill>
              </a:rPr>
              <a:t>；</a:t>
            </a:r>
            <a:endParaRPr lang="en-US" altLang="zh-CN" sz="2400" dirty="0" smtClean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rgbClr val="0000FF"/>
                </a:solidFill>
              </a:rPr>
              <a:t>a=a+1;</a:t>
            </a:r>
            <a:endParaRPr lang="en-US" altLang="zh-CN" sz="2400" dirty="0">
              <a:solidFill>
                <a:srgbClr val="0000FF"/>
              </a:solidFill>
            </a:endParaRPr>
          </a:p>
          <a:p>
            <a:pPr marL="0" indent="0">
              <a:buNone/>
            </a:pPr>
            <a:br>
              <a:rPr lang="zh-CN" altLang="en-US" sz="2400" dirty="0" smtClean="0">
                <a:solidFill>
                  <a:srgbClr val="0000FF"/>
                </a:solidFill>
              </a:rPr>
            </a:br>
            <a:br>
              <a:rPr lang="en-US" altLang="zh-CN" sz="2400" dirty="0"/>
            </a:br>
            <a:endParaRPr lang="zh-CN" altLang="en-US" sz="2400" dirty="0">
              <a:solidFill>
                <a:srgbClr val="0000FF"/>
              </a:solidFill>
            </a:endParaRPr>
          </a:p>
        </p:txBody>
      </p:sp>
      <p:sp>
        <p:nvSpPr>
          <p:cNvPr id="7" name="内容占位符 5"/>
          <p:cNvSpPr txBox="1"/>
          <p:nvPr/>
        </p:nvSpPr>
        <p:spPr bwMode="auto">
          <a:xfrm>
            <a:off x="3490427" y="2029496"/>
            <a:ext cx="1266775" cy="1657294"/>
          </a:xfrm>
          <a:prstGeom prst="rect">
            <a:avLst/>
          </a:prstGeom>
          <a:noFill/>
          <a:ln>
            <a:solidFill>
              <a:srgbClr val="0000F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indent="0" algn="l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  <a:defRPr sz="2800">
                <a:solidFill>
                  <a:srgbClr val="0000FF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latin typeface="华文细黑" panose="02010600040101010101" pitchFamily="2" charset="-122"/>
                <a:ea typeface="华文细黑" panose="0201060004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000">
                <a:latin typeface="华文细黑" panose="02010600040101010101" pitchFamily="2" charset="-122"/>
                <a:ea typeface="华文细黑" panose="0201060004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latin typeface="华文细黑" panose="02010600040101010101" pitchFamily="2" charset="-122"/>
                <a:ea typeface="华文细黑" panose="0201060004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latin typeface="华文细黑" panose="02010600040101010101" pitchFamily="2" charset="-122"/>
                <a:ea typeface="华文细黑" panose="0201060004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ea typeface="+mn-ea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ea typeface="+mn-ea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ea typeface="+mn-ea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ea typeface="+mn-ea"/>
              </a:defRPr>
            </a:lvl9pPr>
          </a:lstStyle>
          <a:p>
            <a:br>
              <a:rPr lang="zh-CN" altLang="en-US" sz="2400" dirty="0"/>
            </a:br>
            <a:endParaRPr lang="en-US" altLang="zh-CN" sz="2400" dirty="0" smtClean="0"/>
          </a:p>
          <a:p>
            <a:r>
              <a:rPr lang="en-US" altLang="zh-CN" sz="2400" dirty="0" smtClean="0"/>
              <a:t>a=5</a:t>
            </a:r>
            <a:r>
              <a:rPr lang="zh-CN" altLang="en-US" sz="2400" dirty="0" smtClean="0"/>
              <a:t>；</a:t>
            </a:r>
            <a:r>
              <a:rPr lang="en-US" altLang="zh-CN" sz="2400" dirty="0"/>
              <a:t>a=a+1;</a:t>
            </a:r>
            <a:endParaRPr lang="en-US" altLang="zh-CN" sz="2400" dirty="0"/>
          </a:p>
          <a:p>
            <a:endParaRPr lang="en-US" altLang="zh-CN" sz="2400" dirty="0" smtClean="0"/>
          </a:p>
          <a:p>
            <a:br>
              <a:rPr lang="en-US" altLang="zh-CN" sz="2400" dirty="0"/>
            </a:br>
            <a:endParaRPr lang="zh-CN" altLang="en-US" sz="2400" dirty="0"/>
          </a:p>
        </p:txBody>
      </p:sp>
      <p:sp>
        <p:nvSpPr>
          <p:cNvPr id="8" name="文本框 7"/>
          <p:cNvSpPr txBox="1"/>
          <p:nvPr/>
        </p:nvSpPr>
        <p:spPr>
          <a:xfrm>
            <a:off x="2294053" y="1629840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线程</a:t>
            </a:r>
            <a:r>
              <a:rPr lang="en-US" altLang="zh-CN" dirty="0" smtClean="0"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1</a:t>
            </a:r>
            <a:endParaRPr lang="zh-CN" altLang="en-US" dirty="0">
              <a:latin typeface="Meiryo UI" panose="020B0604030504040204" pitchFamily="34" charset="-128"/>
              <a:ea typeface="Meiryo UI" panose="020B0604030504040204" pitchFamily="34" charset="-128"/>
              <a:cs typeface="Meiryo UI" panose="020B0604030504040204" pitchFamily="34" charset="-128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729314" y="1608455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线程</a:t>
            </a:r>
            <a:r>
              <a:rPr lang="en-US" altLang="zh-CN" dirty="0" smtClean="0"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2</a:t>
            </a:r>
            <a:endParaRPr lang="zh-CN" altLang="en-US" dirty="0">
              <a:latin typeface="Meiryo UI" panose="020B0604030504040204" pitchFamily="34" charset="-128"/>
              <a:ea typeface="Meiryo UI" panose="020B0604030504040204" pitchFamily="34" charset="-128"/>
              <a:cs typeface="Meiryo UI" panose="020B0604030504040204" pitchFamily="34" charset="-128"/>
            </a:endParaRPr>
          </a:p>
        </p:txBody>
      </p:sp>
      <p:cxnSp>
        <p:nvCxnSpPr>
          <p:cNvPr id="10" name="直接箭头连接符 9"/>
          <p:cNvCxnSpPr/>
          <p:nvPr/>
        </p:nvCxnSpPr>
        <p:spPr bwMode="auto">
          <a:xfrm>
            <a:off x="1778184" y="1977787"/>
            <a:ext cx="0" cy="1348963"/>
          </a:xfrm>
          <a:prstGeom prst="straightConnector1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" name="内容占位符 5"/>
          <p:cNvSpPr txBox="1"/>
          <p:nvPr/>
        </p:nvSpPr>
        <p:spPr bwMode="auto">
          <a:xfrm>
            <a:off x="7252619" y="2039234"/>
            <a:ext cx="1400994" cy="1647556"/>
          </a:xfrm>
          <a:prstGeom prst="rect">
            <a:avLst/>
          </a:prstGeom>
          <a:noFill/>
          <a:ln>
            <a:solidFill>
              <a:srgbClr val="0000F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+mn-ea"/>
              </a:defRPr>
            </a:lvl9pPr>
          </a:lstStyle>
          <a:p>
            <a:pPr marL="0" indent="0">
              <a:buFont typeface="ZapfDingbats" pitchFamily="82" charset="2"/>
              <a:buNone/>
            </a:pPr>
            <a:br>
              <a:rPr kumimoji="0" lang="zh-CN" altLang="en-US" sz="2400" kern="0" dirty="0" smtClean="0">
                <a:solidFill>
                  <a:srgbClr val="0000FF"/>
                </a:solidFill>
              </a:rPr>
            </a:br>
            <a:endParaRPr kumimoji="0" lang="en-US" altLang="zh-CN" sz="2400" kern="0" dirty="0" smtClean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kumimoji="0" lang="en-US" altLang="zh-CN" sz="2400" kern="0" dirty="0">
                <a:solidFill>
                  <a:srgbClr val="0000FF"/>
                </a:solidFill>
              </a:rPr>
              <a:t>a=5</a:t>
            </a:r>
            <a:r>
              <a:rPr kumimoji="0" lang="zh-CN" altLang="en-US" sz="2400" kern="0" dirty="0" smtClean="0">
                <a:solidFill>
                  <a:srgbClr val="0000FF"/>
                </a:solidFill>
              </a:rPr>
              <a:t>；</a:t>
            </a:r>
            <a:endParaRPr kumimoji="0" lang="en-US" altLang="zh-CN" sz="2400" kern="0" dirty="0">
              <a:solidFill>
                <a:srgbClr val="0000FF"/>
              </a:solidFill>
            </a:endParaRPr>
          </a:p>
          <a:p>
            <a:pPr marL="0" indent="0">
              <a:buFont typeface="ZapfDingbats" pitchFamily="82" charset="2"/>
              <a:buNone/>
            </a:pPr>
            <a:r>
              <a:rPr kumimoji="0" lang="en-US" altLang="zh-CN" sz="2400" kern="0" dirty="0" smtClean="0">
                <a:solidFill>
                  <a:srgbClr val="0000FF"/>
                </a:solidFill>
              </a:rPr>
              <a:t>a=a+1;</a:t>
            </a:r>
            <a:endParaRPr kumimoji="0" lang="en-US" altLang="zh-CN" sz="2400" kern="0" dirty="0" smtClean="0">
              <a:solidFill>
                <a:srgbClr val="0000FF"/>
              </a:solidFill>
            </a:endParaRPr>
          </a:p>
          <a:p>
            <a:pPr marL="0" indent="0">
              <a:buFont typeface="ZapfDingbats" pitchFamily="82" charset="2"/>
              <a:buNone/>
            </a:pPr>
            <a:br>
              <a:rPr kumimoji="0" lang="en-US" altLang="zh-CN" sz="2400" kern="0" dirty="0" smtClean="0"/>
            </a:br>
            <a:endParaRPr kumimoji="0" lang="zh-CN" altLang="en-US" sz="2400" kern="0" dirty="0">
              <a:solidFill>
                <a:srgbClr val="0000FF"/>
              </a:solidFill>
            </a:endParaRPr>
          </a:p>
        </p:txBody>
      </p:sp>
      <p:sp>
        <p:nvSpPr>
          <p:cNvPr id="12" name="内容占位符 5"/>
          <p:cNvSpPr txBox="1"/>
          <p:nvPr/>
        </p:nvSpPr>
        <p:spPr bwMode="auto">
          <a:xfrm>
            <a:off x="8754990" y="2049528"/>
            <a:ext cx="1266775" cy="1637262"/>
          </a:xfrm>
          <a:prstGeom prst="rect">
            <a:avLst/>
          </a:prstGeom>
          <a:noFill/>
          <a:ln>
            <a:solidFill>
              <a:srgbClr val="0000F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indent="0" algn="l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  <a:defRPr sz="2800">
                <a:solidFill>
                  <a:srgbClr val="0000FF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latin typeface="华文细黑" panose="02010600040101010101" pitchFamily="2" charset="-122"/>
                <a:ea typeface="华文细黑" panose="0201060004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000">
                <a:latin typeface="华文细黑" panose="02010600040101010101" pitchFamily="2" charset="-122"/>
                <a:ea typeface="华文细黑" panose="0201060004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latin typeface="华文细黑" panose="02010600040101010101" pitchFamily="2" charset="-122"/>
                <a:ea typeface="华文细黑" panose="0201060004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latin typeface="华文细黑" panose="02010600040101010101" pitchFamily="2" charset="-122"/>
                <a:ea typeface="华文细黑" panose="0201060004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ea typeface="+mn-ea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ea typeface="+mn-ea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ea typeface="+mn-ea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ea typeface="+mn-ea"/>
              </a:defRPr>
            </a:lvl9pPr>
          </a:lstStyle>
          <a:p>
            <a:r>
              <a:rPr lang="en-US" altLang="zh-CN" sz="2400" dirty="0"/>
              <a:t>a=5</a:t>
            </a:r>
            <a:r>
              <a:rPr lang="zh-CN" altLang="en-US" sz="2400" dirty="0" smtClean="0"/>
              <a:t>；</a:t>
            </a:r>
            <a:br>
              <a:rPr lang="zh-CN" altLang="en-US" sz="2400" dirty="0"/>
            </a:br>
            <a:r>
              <a:rPr lang="en-US" altLang="zh-CN" sz="2400" dirty="0"/>
              <a:t>a=a+1</a:t>
            </a:r>
            <a:r>
              <a:rPr lang="en-US" altLang="zh-CN" sz="2400" dirty="0" smtClean="0"/>
              <a:t>;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br>
              <a:rPr lang="en-US" altLang="zh-CN" sz="2400" dirty="0"/>
            </a:br>
            <a:endParaRPr lang="zh-CN" altLang="en-US" sz="2400" dirty="0"/>
          </a:p>
        </p:txBody>
      </p:sp>
      <p:sp>
        <p:nvSpPr>
          <p:cNvPr id="13" name="文本框 12"/>
          <p:cNvSpPr txBox="1"/>
          <p:nvPr/>
        </p:nvSpPr>
        <p:spPr>
          <a:xfrm>
            <a:off x="7558616" y="1649871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线程</a:t>
            </a:r>
            <a:r>
              <a:rPr lang="en-US" altLang="zh-CN" dirty="0" smtClean="0"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1</a:t>
            </a:r>
            <a:endParaRPr lang="zh-CN" altLang="en-US" dirty="0">
              <a:latin typeface="Meiryo UI" panose="020B0604030504040204" pitchFamily="34" charset="-128"/>
              <a:ea typeface="Meiryo UI" panose="020B0604030504040204" pitchFamily="34" charset="-128"/>
              <a:cs typeface="Meiryo UI" panose="020B0604030504040204" pitchFamily="34" charset="-128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8993877" y="1628486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线程</a:t>
            </a:r>
            <a:r>
              <a:rPr lang="en-US" altLang="zh-CN" dirty="0" smtClean="0"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2</a:t>
            </a:r>
            <a:endParaRPr lang="zh-CN" altLang="en-US" dirty="0">
              <a:latin typeface="Meiryo UI" panose="020B0604030504040204" pitchFamily="34" charset="-128"/>
              <a:ea typeface="Meiryo UI" panose="020B0604030504040204" pitchFamily="34" charset="-128"/>
              <a:cs typeface="Meiryo UI" panose="020B0604030504040204" pitchFamily="34" charset="-128"/>
            </a:endParaRPr>
          </a:p>
        </p:txBody>
      </p:sp>
      <p:cxnSp>
        <p:nvCxnSpPr>
          <p:cNvPr id="15" name="直接箭头连接符 14"/>
          <p:cNvCxnSpPr/>
          <p:nvPr/>
        </p:nvCxnSpPr>
        <p:spPr bwMode="auto">
          <a:xfrm>
            <a:off x="7042747" y="1997818"/>
            <a:ext cx="0" cy="1348963"/>
          </a:xfrm>
          <a:prstGeom prst="straightConnector1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6" name="内容占位符 5"/>
          <p:cNvSpPr txBox="1"/>
          <p:nvPr/>
        </p:nvSpPr>
        <p:spPr bwMode="auto">
          <a:xfrm>
            <a:off x="1888525" y="4413314"/>
            <a:ext cx="1400994" cy="1784483"/>
          </a:xfrm>
          <a:prstGeom prst="rect">
            <a:avLst/>
          </a:prstGeom>
          <a:noFill/>
          <a:ln>
            <a:solidFill>
              <a:srgbClr val="0000F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+mn-ea"/>
              </a:defRPr>
            </a:lvl9pPr>
          </a:lstStyle>
          <a:p>
            <a:pPr marL="0" indent="0">
              <a:buFont typeface="ZapfDingbats" pitchFamily="82" charset="2"/>
              <a:buNone/>
            </a:pPr>
            <a:r>
              <a:rPr kumimoji="0" lang="en-US" altLang="zh-CN" sz="2400" kern="0" dirty="0" smtClean="0">
                <a:solidFill>
                  <a:srgbClr val="0000FF"/>
                </a:solidFill>
              </a:rPr>
              <a:t>a=5</a:t>
            </a:r>
            <a:r>
              <a:rPr kumimoji="0" lang="zh-CN" altLang="en-US" sz="2400" kern="0" dirty="0" smtClean="0">
                <a:solidFill>
                  <a:srgbClr val="0000FF"/>
                </a:solidFill>
              </a:rPr>
              <a:t>；</a:t>
            </a:r>
            <a:endParaRPr kumimoji="0" lang="en-US" altLang="zh-CN" sz="2400" kern="0" dirty="0" smtClean="0">
              <a:solidFill>
                <a:srgbClr val="0000FF"/>
              </a:solidFill>
            </a:endParaRPr>
          </a:p>
          <a:p>
            <a:pPr marL="0" indent="0">
              <a:buFont typeface="ZapfDingbats" pitchFamily="82" charset="2"/>
              <a:buNone/>
            </a:pPr>
            <a:endParaRPr kumimoji="0" lang="en-US" altLang="zh-CN" sz="2400" kern="0" dirty="0" smtClean="0">
              <a:solidFill>
                <a:srgbClr val="0000FF"/>
              </a:solidFill>
            </a:endParaRPr>
          </a:p>
          <a:p>
            <a:pPr marL="0" indent="0">
              <a:buFont typeface="ZapfDingbats" pitchFamily="82" charset="2"/>
              <a:buNone/>
            </a:pPr>
            <a:endParaRPr kumimoji="0" lang="en-US" altLang="zh-CN" sz="2400" kern="0" dirty="0">
              <a:solidFill>
                <a:srgbClr val="0000FF"/>
              </a:solidFill>
            </a:endParaRPr>
          </a:p>
          <a:p>
            <a:pPr marL="0" indent="0">
              <a:buFont typeface="ZapfDingbats" pitchFamily="82" charset="2"/>
              <a:buNone/>
            </a:pPr>
            <a:r>
              <a:rPr kumimoji="0" lang="en-US" altLang="zh-CN" sz="2400" kern="0" dirty="0" smtClean="0">
                <a:solidFill>
                  <a:srgbClr val="0000FF"/>
                </a:solidFill>
              </a:rPr>
              <a:t>a=a+1;</a:t>
            </a:r>
            <a:endParaRPr kumimoji="0" lang="en-US" altLang="zh-CN" sz="2400" kern="0" dirty="0" smtClean="0">
              <a:solidFill>
                <a:srgbClr val="0000FF"/>
              </a:solidFill>
            </a:endParaRPr>
          </a:p>
          <a:p>
            <a:pPr marL="0" indent="0">
              <a:buFont typeface="ZapfDingbats" pitchFamily="82" charset="2"/>
              <a:buNone/>
            </a:pPr>
            <a:br>
              <a:rPr kumimoji="0" lang="zh-CN" altLang="en-US" sz="2400" kern="0" dirty="0" smtClean="0">
                <a:solidFill>
                  <a:srgbClr val="0000FF"/>
                </a:solidFill>
              </a:rPr>
            </a:br>
            <a:br>
              <a:rPr kumimoji="0" lang="en-US" altLang="zh-CN" sz="2400" kern="0" dirty="0" smtClean="0"/>
            </a:br>
            <a:endParaRPr kumimoji="0" lang="zh-CN" altLang="en-US" sz="2400" kern="0" dirty="0">
              <a:solidFill>
                <a:srgbClr val="0000FF"/>
              </a:solidFill>
            </a:endParaRPr>
          </a:p>
        </p:txBody>
      </p:sp>
      <p:sp>
        <p:nvSpPr>
          <p:cNvPr id="17" name="内容占位符 5"/>
          <p:cNvSpPr txBox="1"/>
          <p:nvPr/>
        </p:nvSpPr>
        <p:spPr bwMode="auto">
          <a:xfrm>
            <a:off x="3390896" y="4423609"/>
            <a:ext cx="1266775" cy="1774188"/>
          </a:xfrm>
          <a:prstGeom prst="rect">
            <a:avLst/>
          </a:prstGeom>
          <a:noFill/>
          <a:ln>
            <a:solidFill>
              <a:srgbClr val="0000F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indent="0" algn="l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  <a:defRPr sz="2800">
                <a:solidFill>
                  <a:srgbClr val="0000FF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latin typeface="华文细黑" panose="02010600040101010101" pitchFamily="2" charset="-122"/>
                <a:ea typeface="华文细黑" panose="0201060004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000">
                <a:latin typeface="华文细黑" panose="02010600040101010101" pitchFamily="2" charset="-122"/>
                <a:ea typeface="华文细黑" panose="0201060004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latin typeface="华文细黑" panose="02010600040101010101" pitchFamily="2" charset="-122"/>
                <a:ea typeface="华文细黑" panose="0201060004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latin typeface="华文细黑" panose="02010600040101010101" pitchFamily="2" charset="-122"/>
                <a:ea typeface="华文细黑" panose="0201060004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ea typeface="+mn-ea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ea typeface="+mn-ea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ea typeface="+mn-ea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ea typeface="+mn-ea"/>
              </a:defRPr>
            </a:lvl9pPr>
          </a:lstStyle>
          <a:p>
            <a:endParaRPr lang="en-US" altLang="zh-CN" sz="2400" dirty="0" smtClean="0"/>
          </a:p>
          <a:p>
            <a:r>
              <a:rPr lang="en-US" altLang="zh-CN" sz="2400" dirty="0" smtClean="0"/>
              <a:t>a=5</a:t>
            </a:r>
            <a:r>
              <a:rPr lang="zh-CN" altLang="en-US" sz="2400" dirty="0" smtClean="0"/>
              <a:t>；</a:t>
            </a:r>
            <a:r>
              <a:rPr lang="en-US" altLang="zh-CN" sz="2400" dirty="0"/>
              <a:t>a=a+1;</a:t>
            </a:r>
            <a:endParaRPr lang="en-US" altLang="zh-CN" sz="2400" dirty="0"/>
          </a:p>
          <a:p>
            <a:endParaRPr lang="en-US" altLang="zh-CN" sz="2400" dirty="0" smtClean="0"/>
          </a:p>
          <a:p>
            <a:br>
              <a:rPr lang="en-US" altLang="zh-CN" sz="2400" dirty="0"/>
            </a:br>
            <a:endParaRPr lang="zh-CN" altLang="en-US" sz="2400" dirty="0"/>
          </a:p>
        </p:txBody>
      </p:sp>
      <p:sp>
        <p:nvSpPr>
          <p:cNvPr id="18" name="文本框 17"/>
          <p:cNvSpPr txBox="1"/>
          <p:nvPr/>
        </p:nvSpPr>
        <p:spPr>
          <a:xfrm>
            <a:off x="2194522" y="4023953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线程</a:t>
            </a:r>
            <a:r>
              <a:rPr lang="en-US" altLang="zh-CN" dirty="0" smtClean="0"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1</a:t>
            </a:r>
            <a:endParaRPr lang="zh-CN" altLang="en-US" dirty="0">
              <a:latin typeface="Meiryo UI" panose="020B0604030504040204" pitchFamily="34" charset="-128"/>
              <a:ea typeface="Meiryo UI" panose="020B0604030504040204" pitchFamily="34" charset="-128"/>
              <a:cs typeface="Meiryo UI" panose="020B0604030504040204" pitchFamily="34" charset="-128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3629783" y="4002568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线程</a:t>
            </a:r>
            <a:r>
              <a:rPr lang="en-US" altLang="zh-CN" dirty="0" smtClean="0"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2</a:t>
            </a:r>
            <a:endParaRPr lang="zh-CN" altLang="en-US" dirty="0">
              <a:latin typeface="Meiryo UI" panose="020B0604030504040204" pitchFamily="34" charset="-128"/>
              <a:ea typeface="Meiryo UI" panose="020B0604030504040204" pitchFamily="34" charset="-128"/>
              <a:cs typeface="Meiryo UI" panose="020B0604030504040204" pitchFamily="34" charset="-128"/>
            </a:endParaRPr>
          </a:p>
        </p:txBody>
      </p:sp>
      <p:cxnSp>
        <p:nvCxnSpPr>
          <p:cNvPr id="20" name="直接箭头连接符 19"/>
          <p:cNvCxnSpPr/>
          <p:nvPr/>
        </p:nvCxnSpPr>
        <p:spPr bwMode="auto">
          <a:xfrm>
            <a:off x="1678653" y="4371900"/>
            <a:ext cx="0" cy="1348963"/>
          </a:xfrm>
          <a:prstGeom prst="straightConnector1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1" name="内容占位符 5"/>
          <p:cNvSpPr txBox="1"/>
          <p:nvPr/>
        </p:nvSpPr>
        <p:spPr bwMode="auto">
          <a:xfrm>
            <a:off x="7252619" y="4541614"/>
            <a:ext cx="1400994" cy="1784483"/>
          </a:xfrm>
          <a:prstGeom prst="rect">
            <a:avLst/>
          </a:prstGeom>
          <a:noFill/>
          <a:ln>
            <a:solidFill>
              <a:srgbClr val="0000F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+mn-ea"/>
              </a:defRPr>
            </a:lvl9pPr>
          </a:lstStyle>
          <a:p>
            <a:pPr marL="0" indent="0">
              <a:buFont typeface="ZapfDingbats" pitchFamily="82" charset="2"/>
              <a:buNone/>
            </a:pPr>
            <a:r>
              <a:rPr kumimoji="0" lang="en-US" altLang="zh-CN" sz="2400" kern="0" dirty="0" smtClean="0">
                <a:solidFill>
                  <a:srgbClr val="0000FF"/>
                </a:solidFill>
              </a:rPr>
              <a:t>a=5</a:t>
            </a:r>
            <a:r>
              <a:rPr kumimoji="0" lang="zh-CN" altLang="en-US" sz="2400" kern="0" dirty="0" smtClean="0">
                <a:solidFill>
                  <a:srgbClr val="0000FF"/>
                </a:solidFill>
              </a:rPr>
              <a:t>；</a:t>
            </a:r>
            <a:endParaRPr kumimoji="0" lang="en-US" altLang="zh-CN" sz="2400" kern="0" dirty="0" smtClean="0">
              <a:solidFill>
                <a:srgbClr val="0000FF"/>
              </a:solidFill>
            </a:endParaRPr>
          </a:p>
          <a:p>
            <a:pPr marL="0" indent="0">
              <a:buFont typeface="ZapfDingbats" pitchFamily="82" charset="2"/>
              <a:buNone/>
            </a:pPr>
            <a:endParaRPr kumimoji="0" lang="en-US" altLang="zh-CN" sz="2400" kern="0" dirty="0">
              <a:solidFill>
                <a:srgbClr val="0000FF"/>
              </a:solidFill>
            </a:endParaRPr>
          </a:p>
          <a:p>
            <a:pPr marL="0" indent="0">
              <a:buFont typeface="ZapfDingbats" pitchFamily="82" charset="2"/>
              <a:buNone/>
            </a:pPr>
            <a:r>
              <a:rPr kumimoji="0" lang="en-US" altLang="zh-CN" sz="2400" kern="0" dirty="0" smtClean="0">
                <a:solidFill>
                  <a:srgbClr val="0000FF"/>
                </a:solidFill>
              </a:rPr>
              <a:t>a=a+1;</a:t>
            </a:r>
            <a:endParaRPr kumimoji="0" lang="en-US" altLang="zh-CN" sz="2400" kern="0" dirty="0" smtClean="0">
              <a:solidFill>
                <a:srgbClr val="0000FF"/>
              </a:solidFill>
            </a:endParaRPr>
          </a:p>
          <a:p>
            <a:pPr marL="0" indent="0">
              <a:buFont typeface="ZapfDingbats" pitchFamily="82" charset="2"/>
              <a:buNone/>
            </a:pPr>
            <a:br>
              <a:rPr kumimoji="0" lang="zh-CN" altLang="en-US" sz="2400" kern="0" dirty="0" smtClean="0">
                <a:solidFill>
                  <a:srgbClr val="0000FF"/>
                </a:solidFill>
              </a:rPr>
            </a:br>
            <a:br>
              <a:rPr kumimoji="0" lang="en-US" altLang="zh-CN" sz="2400" kern="0" dirty="0" smtClean="0"/>
            </a:br>
            <a:endParaRPr kumimoji="0" lang="zh-CN" altLang="en-US" sz="2400" kern="0" dirty="0">
              <a:solidFill>
                <a:srgbClr val="0000FF"/>
              </a:solidFill>
            </a:endParaRPr>
          </a:p>
        </p:txBody>
      </p:sp>
      <p:sp>
        <p:nvSpPr>
          <p:cNvPr id="22" name="内容占位符 5"/>
          <p:cNvSpPr txBox="1"/>
          <p:nvPr/>
        </p:nvSpPr>
        <p:spPr bwMode="auto">
          <a:xfrm>
            <a:off x="8754990" y="4551909"/>
            <a:ext cx="1266775" cy="1774188"/>
          </a:xfrm>
          <a:prstGeom prst="rect">
            <a:avLst/>
          </a:prstGeom>
          <a:noFill/>
          <a:ln>
            <a:solidFill>
              <a:srgbClr val="0000F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indent="0" algn="l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  <a:defRPr sz="2800">
                <a:solidFill>
                  <a:srgbClr val="0000FF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latin typeface="华文细黑" panose="02010600040101010101" pitchFamily="2" charset="-122"/>
                <a:ea typeface="华文细黑" panose="0201060004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000">
                <a:latin typeface="华文细黑" panose="02010600040101010101" pitchFamily="2" charset="-122"/>
                <a:ea typeface="华文细黑" panose="0201060004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latin typeface="华文细黑" panose="02010600040101010101" pitchFamily="2" charset="-122"/>
                <a:ea typeface="华文细黑" panose="0201060004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latin typeface="华文细黑" panose="02010600040101010101" pitchFamily="2" charset="-122"/>
                <a:ea typeface="华文细黑" panose="0201060004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ea typeface="+mn-ea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ea typeface="+mn-ea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ea typeface="+mn-ea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ea typeface="+mn-ea"/>
              </a:defRPr>
            </a:lvl9pPr>
          </a:lstStyle>
          <a:p>
            <a:endParaRPr lang="en-US" altLang="zh-CN" sz="2400" dirty="0" smtClean="0"/>
          </a:p>
          <a:p>
            <a:r>
              <a:rPr lang="en-US" altLang="zh-CN" sz="2400" dirty="0" smtClean="0"/>
              <a:t>a=5</a:t>
            </a:r>
            <a:r>
              <a:rPr lang="zh-CN" altLang="en-US" sz="2400" dirty="0" smtClean="0"/>
              <a:t>；</a:t>
            </a:r>
            <a:endParaRPr lang="en-US" altLang="zh-CN" sz="2400" dirty="0" smtClean="0"/>
          </a:p>
          <a:p>
            <a:endParaRPr lang="en-US" altLang="zh-CN" sz="2400" dirty="0"/>
          </a:p>
          <a:p>
            <a:r>
              <a:rPr lang="en-US" altLang="zh-CN" sz="2400" dirty="0" smtClean="0"/>
              <a:t>a=a+1</a:t>
            </a:r>
            <a:r>
              <a:rPr lang="en-US" altLang="zh-CN" sz="2400" dirty="0"/>
              <a:t>;</a:t>
            </a:r>
            <a:endParaRPr lang="en-US" altLang="zh-CN" sz="2400" dirty="0"/>
          </a:p>
          <a:p>
            <a:endParaRPr lang="en-US" altLang="zh-CN" sz="2400" dirty="0" smtClean="0"/>
          </a:p>
          <a:p>
            <a:br>
              <a:rPr lang="en-US" altLang="zh-CN" sz="2400" dirty="0"/>
            </a:br>
            <a:endParaRPr lang="zh-CN" altLang="en-US" sz="2400" dirty="0"/>
          </a:p>
        </p:txBody>
      </p:sp>
      <p:sp>
        <p:nvSpPr>
          <p:cNvPr id="23" name="文本框 22"/>
          <p:cNvSpPr txBox="1"/>
          <p:nvPr/>
        </p:nvSpPr>
        <p:spPr>
          <a:xfrm>
            <a:off x="7558616" y="4152253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线程</a:t>
            </a:r>
            <a:r>
              <a:rPr lang="en-US" altLang="zh-CN" dirty="0" smtClean="0"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1</a:t>
            </a:r>
            <a:endParaRPr lang="zh-CN" altLang="en-US" dirty="0">
              <a:latin typeface="Meiryo UI" panose="020B0604030504040204" pitchFamily="34" charset="-128"/>
              <a:ea typeface="Meiryo UI" panose="020B0604030504040204" pitchFamily="34" charset="-128"/>
              <a:cs typeface="Meiryo UI" panose="020B0604030504040204" pitchFamily="34" charset="-128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8993877" y="4130868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线程</a:t>
            </a:r>
            <a:r>
              <a:rPr lang="en-US" altLang="zh-CN" dirty="0" smtClean="0"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2</a:t>
            </a:r>
            <a:endParaRPr lang="zh-CN" altLang="en-US" dirty="0">
              <a:latin typeface="Meiryo UI" panose="020B0604030504040204" pitchFamily="34" charset="-128"/>
              <a:ea typeface="Meiryo UI" panose="020B0604030504040204" pitchFamily="34" charset="-128"/>
              <a:cs typeface="Meiryo UI" panose="020B0604030504040204" pitchFamily="34" charset="-128"/>
            </a:endParaRPr>
          </a:p>
        </p:txBody>
      </p:sp>
      <p:cxnSp>
        <p:nvCxnSpPr>
          <p:cNvPr id="25" name="直接箭头连接符 24"/>
          <p:cNvCxnSpPr/>
          <p:nvPr/>
        </p:nvCxnSpPr>
        <p:spPr bwMode="auto">
          <a:xfrm>
            <a:off x="7042747" y="4500200"/>
            <a:ext cx="0" cy="1348963"/>
          </a:xfrm>
          <a:prstGeom prst="straightConnector1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2.4 </a:t>
            </a:r>
            <a:r>
              <a:rPr lang="zh-CN" altLang="en-US" dirty="0"/>
              <a:t>管道过滤架构模式例</a:t>
            </a:r>
            <a:r>
              <a:rPr lang="en-US" altLang="zh-CN" dirty="0"/>
              <a:t>-</a:t>
            </a:r>
            <a:r>
              <a:rPr lang="zh-CN" altLang="en-US" dirty="0"/>
              <a:t>设计方案</a:t>
            </a:r>
            <a:r>
              <a:rPr lang="en-US" altLang="zh-CN" dirty="0"/>
              <a:t>1-</a:t>
            </a:r>
            <a:r>
              <a:rPr lang="zh-CN" altLang="en-US" dirty="0"/>
              <a:t>回顾多线程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4ABC20-E01C-4198-82B4-CFC3C5E5FFBE}" type="slidenum">
              <a:rPr lang="en-US" altLang="zh-CN" smtClean="0"/>
            </a:fld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3903" y="1754154"/>
            <a:ext cx="10684193" cy="389074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753903" y="5733999"/>
            <a:ext cx="104241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中有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两种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方式实现多线程：</a:t>
            </a:r>
            <a:r>
              <a:rPr lang="zh-CN" altLang="en-US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①继承</a:t>
            </a:r>
            <a:r>
              <a:rPr lang="en-US" altLang="zh-CN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Thread</a:t>
            </a:r>
            <a:r>
              <a:rPr lang="zh-CN" altLang="en-US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类；②实现</a:t>
            </a:r>
            <a:r>
              <a:rPr lang="en-US" altLang="zh-CN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Runnable</a:t>
            </a:r>
            <a:r>
              <a:rPr lang="zh-CN" altLang="en-US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</a:t>
            </a:r>
            <a:endParaRPr lang="zh-CN" altLang="en-US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2.4 </a:t>
            </a:r>
            <a:r>
              <a:rPr lang="zh-CN" altLang="en-US" dirty="0"/>
              <a:t>管道过滤架构模式例</a:t>
            </a:r>
            <a:r>
              <a:rPr lang="en-US" altLang="zh-CN" dirty="0"/>
              <a:t>-</a:t>
            </a:r>
            <a:r>
              <a:rPr lang="zh-CN" altLang="en-US" dirty="0"/>
              <a:t>设计方案</a:t>
            </a:r>
            <a:r>
              <a:rPr lang="en-US" altLang="zh-CN" dirty="0"/>
              <a:t>1-</a:t>
            </a:r>
            <a:r>
              <a:rPr lang="zh-CN" altLang="en-US" dirty="0"/>
              <a:t>回顾多线程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4ABC20-E01C-4198-82B4-CFC3C5E5FFBE}" type="slidenum">
              <a:rPr lang="en-US" altLang="zh-CN" smtClean="0"/>
            </a:fld>
            <a:endParaRPr lang="en-US" altLang="zh-CN"/>
          </a:p>
        </p:txBody>
      </p:sp>
      <p:sp>
        <p:nvSpPr>
          <p:cNvPr id="6" name="内容占位符 1"/>
          <p:cNvSpPr txBox="1"/>
          <p:nvPr/>
        </p:nvSpPr>
        <p:spPr bwMode="auto">
          <a:xfrm>
            <a:off x="623888" y="1628774"/>
            <a:ext cx="10944224" cy="2362201"/>
          </a:xfrm>
          <a:prstGeom prst="rect">
            <a:avLst/>
          </a:prstGeom>
          <a:noFill/>
          <a:ln w="9525">
            <a:solidFill>
              <a:srgbClr val="0000FF"/>
            </a:solidFill>
            <a:prstDash val="dash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+mn-ea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  <a:defRPr/>
            </a:pPr>
            <a:r>
              <a:rPr kumimoji="0" lang="en-US" altLang="zh-CN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7F0055"/>
                </a:solidFill>
                <a:effectLst/>
                <a:uLnTx/>
                <a:uFillTx/>
                <a:latin typeface="Consolas" panose="020B0609020204030204"/>
                <a:ea typeface="宋体" panose="02010600030101010101" pitchFamily="2" charset="-122"/>
                <a:cs typeface="Times New Roman" panose="02020603050405020304"/>
              </a:rPr>
              <a:t>public class</a:t>
            </a: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/>
                <a:ea typeface="宋体" panose="02010600030101010101" pitchFamily="2" charset="-122"/>
                <a:cs typeface="Times New Roman" panose="02020603050405020304"/>
              </a:rPr>
              <a:t> </a:t>
            </a:r>
            <a:r>
              <a:rPr kumimoji="0" lang="en-US" altLang="zh-CN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/>
                <a:ea typeface="宋体" panose="02010600030101010101" pitchFamily="2" charset="-122"/>
                <a:cs typeface="Times New Roman" panose="02020603050405020304"/>
              </a:rPr>
              <a:t>MyThread</a:t>
            </a: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/>
                <a:ea typeface="宋体" panose="02010600030101010101" pitchFamily="2" charset="-122"/>
                <a:cs typeface="Times New Roman" panose="02020603050405020304"/>
              </a:rPr>
              <a:t> </a:t>
            </a:r>
            <a:r>
              <a:rPr kumimoji="0" lang="en-US" altLang="zh-CN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7F0055"/>
                </a:solidFill>
                <a:effectLst/>
                <a:uLnTx/>
                <a:uFillTx/>
                <a:latin typeface="Consolas" panose="020B0609020204030204"/>
                <a:ea typeface="宋体" panose="02010600030101010101" pitchFamily="2" charset="-122"/>
                <a:cs typeface="Times New Roman" panose="02020603050405020304"/>
              </a:rPr>
              <a:t>extends</a:t>
            </a: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/>
                <a:ea typeface="宋体" panose="02010600030101010101" pitchFamily="2" charset="-122"/>
                <a:cs typeface="Times New Roman" panose="02020603050405020304"/>
              </a:rPr>
              <a:t> Thread { </a:t>
            </a:r>
            <a:r>
              <a:rPr kumimoji="0" lang="en-US" altLang="zh-CN" sz="1400" b="1" i="1" u="none" strike="noStrike" kern="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/>
              </a:rPr>
              <a:t>// </a:t>
            </a:r>
            <a:r>
              <a:rPr kumimoji="0" lang="zh-CN" altLang="en-US" sz="1400" b="1" i="1" u="none" strike="noStrike" kern="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/>
              </a:rPr>
              <a:t>多线程实现方式</a:t>
            </a:r>
            <a:r>
              <a:rPr lang="zh-CN" altLang="en-US" sz="1400" b="1" i="1" kern="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/>
              </a:rPr>
              <a:t>①</a:t>
            </a:r>
            <a:endParaRPr kumimoji="0" lang="en-US" altLang="zh-CN" sz="1400" b="1" i="1" u="none" strike="noStrike" kern="0" cap="none" spc="0" normalizeH="0" baseline="0" noProof="0" dirty="0" smtClean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  <a:defRPr/>
            </a:pPr>
            <a:r>
              <a:rPr kumimoji="0" lang="en-US" altLang="zh-CN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7F0055"/>
                </a:solidFill>
                <a:effectLst/>
                <a:uLnTx/>
                <a:uFillTx/>
                <a:latin typeface="Consolas" panose="020B0609020204030204"/>
                <a:ea typeface="宋体" panose="02010600030101010101" pitchFamily="2" charset="-122"/>
                <a:cs typeface="Times New Roman" panose="02020603050405020304"/>
              </a:rPr>
              <a:t>    private</a:t>
            </a: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/>
                <a:ea typeface="宋体" panose="02010600030101010101" pitchFamily="2" charset="-122"/>
                <a:cs typeface="Times New Roman" panose="02020603050405020304"/>
              </a:rPr>
              <a:t> String </a:t>
            </a: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C0"/>
                </a:solidFill>
                <a:effectLst/>
                <a:uLnTx/>
                <a:uFillTx/>
                <a:latin typeface="Consolas" panose="020B0609020204030204"/>
                <a:ea typeface="宋体" panose="02010600030101010101" pitchFamily="2" charset="-122"/>
                <a:cs typeface="Times New Roman" panose="02020603050405020304"/>
              </a:rPr>
              <a:t>name</a:t>
            </a: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/>
                <a:ea typeface="宋体" panose="02010600030101010101" pitchFamily="2" charset="-122"/>
                <a:cs typeface="Times New Roman" panose="02020603050405020304"/>
              </a:rPr>
              <a:t>; </a:t>
            </a:r>
            <a:endParaRPr kumimoji="0" lang="en-US" altLang="zh-CN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/>
              <a:ea typeface="宋体" panose="02010600030101010101" pitchFamily="2" charset="-122"/>
              <a:cs typeface="Times New Roman" panose="02020603050405020304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  <a:defRPr/>
            </a:pP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/>
                <a:ea typeface="宋体" panose="02010600030101010101" pitchFamily="2" charset="-122"/>
                <a:cs typeface="Times New Roman" panose="02020603050405020304"/>
              </a:rPr>
              <a:t>    </a:t>
            </a:r>
            <a:r>
              <a:rPr kumimoji="0" lang="en-US" altLang="zh-CN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7F0055"/>
                </a:solidFill>
                <a:effectLst/>
                <a:uLnTx/>
                <a:uFillTx/>
                <a:latin typeface="Consolas" panose="020B0609020204030204"/>
                <a:ea typeface="宋体" panose="02010600030101010101" pitchFamily="2" charset="-122"/>
                <a:cs typeface="Times New Roman" panose="02020603050405020304"/>
              </a:rPr>
              <a:t>public</a:t>
            </a: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/>
                <a:ea typeface="宋体" panose="02010600030101010101" pitchFamily="2" charset="-122"/>
                <a:cs typeface="Times New Roman" panose="02020603050405020304"/>
              </a:rPr>
              <a:t> </a:t>
            </a:r>
            <a:r>
              <a:rPr kumimoji="0" lang="en-US" altLang="zh-CN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/>
                <a:ea typeface="宋体" panose="02010600030101010101" pitchFamily="2" charset="-122"/>
                <a:cs typeface="Times New Roman" panose="02020603050405020304"/>
              </a:rPr>
              <a:t>MyThread</a:t>
            </a: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/>
                <a:ea typeface="宋体" panose="02010600030101010101" pitchFamily="2" charset="-122"/>
                <a:cs typeface="Times New Roman" panose="02020603050405020304"/>
              </a:rPr>
              <a:t>(String name) { </a:t>
            </a:r>
            <a:r>
              <a:rPr kumimoji="0" lang="en-US" altLang="zh-CN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7F0055"/>
                </a:solidFill>
                <a:effectLst/>
                <a:uLnTx/>
                <a:uFillTx/>
                <a:latin typeface="Consolas" panose="020B0609020204030204"/>
                <a:ea typeface="宋体" panose="02010600030101010101" pitchFamily="2" charset="-122"/>
                <a:cs typeface="Times New Roman" panose="02020603050405020304"/>
              </a:rPr>
              <a:t>this</a:t>
            </a: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/>
                <a:ea typeface="宋体" panose="02010600030101010101" pitchFamily="2" charset="-122"/>
                <a:cs typeface="Times New Roman" panose="02020603050405020304"/>
              </a:rPr>
              <a:t>.</a:t>
            </a: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C0"/>
                </a:solidFill>
                <a:effectLst/>
                <a:uLnTx/>
                <a:uFillTx/>
                <a:latin typeface="Consolas" panose="020B0609020204030204"/>
                <a:ea typeface="宋体" panose="02010600030101010101" pitchFamily="2" charset="-122"/>
                <a:cs typeface="Times New Roman" panose="02020603050405020304"/>
              </a:rPr>
              <a:t>name</a:t>
            </a: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/>
                <a:ea typeface="宋体" panose="02010600030101010101" pitchFamily="2" charset="-122"/>
                <a:cs typeface="Times New Roman" panose="02020603050405020304"/>
              </a:rPr>
              <a:t> = name;   }</a:t>
            </a:r>
            <a:endParaRPr kumimoji="0" lang="zh-CN" altLang="zh-CN" sz="1400" b="0" i="0" u="none" strike="noStrike" kern="1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Times New Roman" panose="02020603050405020304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  <a:defRPr/>
            </a:pP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/>
                <a:ea typeface="宋体" panose="02010600030101010101" pitchFamily="2" charset="-122"/>
                <a:cs typeface="Times New Roman" panose="02020603050405020304"/>
              </a:rPr>
              <a:t>    </a:t>
            </a:r>
            <a:r>
              <a:rPr kumimoji="0" lang="en-US" altLang="zh-CN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7F0055"/>
                </a:solidFill>
                <a:effectLst/>
                <a:uLnTx/>
                <a:uFillTx/>
                <a:latin typeface="Consolas" panose="020B0609020204030204"/>
                <a:ea typeface="宋体" panose="02010600030101010101" pitchFamily="2" charset="-122"/>
                <a:cs typeface="Times New Roman" panose="02020603050405020304"/>
              </a:rPr>
              <a:t>public</a:t>
            </a: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/>
                <a:ea typeface="宋体" panose="02010600030101010101" pitchFamily="2" charset="-122"/>
                <a:cs typeface="Times New Roman" panose="02020603050405020304"/>
              </a:rPr>
              <a:t> </a:t>
            </a:r>
            <a:r>
              <a:rPr kumimoji="0" lang="en-US" altLang="zh-CN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7F0055"/>
                </a:solidFill>
                <a:effectLst/>
                <a:uLnTx/>
                <a:uFillTx/>
                <a:latin typeface="Consolas" panose="020B0609020204030204"/>
                <a:ea typeface="宋体" panose="02010600030101010101" pitchFamily="2" charset="-122"/>
                <a:cs typeface="Times New Roman" panose="02020603050405020304"/>
              </a:rPr>
              <a:t>void</a:t>
            </a: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/>
                <a:ea typeface="宋体" panose="02010600030101010101" pitchFamily="2" charset="-122"/>
                <a:cs typeface="Times New Roman" panose="02020603050405020304"/>
              </a:rPr>
              <a:t> run() {</a:t>
            </a:r>
            <a:endParaRPr kumimoji="0" lang="en-US" altLang="zh-CN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/>
              <a:ea typeface="宋体" panose="02010600030101010101" pitchFamily="2" charset="-122"/>
              <a:cs typeface="Times New Roman" panose="02020603050405020304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  <a:defRPr/>
            </a:pP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/>
                <a:ea typeface="宋体" panose="02010600030101010101" pitchFamily="2" charset="-122"/>
                <a:cs typeface="Times New Roman" panose="02020603050405020304"/>
              </a:rPr>
              <a:t>	</a:t>
            </a:r>
            <a:r>
              <a:rPr kumimoji="0" lang="en-US" altLang="zh-CN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7F0055"/>
                </a:solidFill>
                <a:effectLst/>
                <a:uLnTx/>
                <a:uFillTx/>
                <a:latin typeface="Consolas" panose="020B0609020204030204"/>
                <a:ea typeface="宋体" panose="02010600030101010101" pitchFamily="2" charset="-122"/>
                <a:cs typeface="Times New Roman" panose="02020603050405020304"/>
              </a:rPr>
              <a:t>for</a:t>
            </a: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/>
                <a:ea typeface="宋体" panose="02010600030101010101" pitchFamily="2" charset="-122"/>
                <a:cs typeface="Times New Roman" panose="02020603050405020304"/>
              </a:rPr>
              <a:t> (</a:t>
            </a:r>
            <a:r>
              <a:rPr kumimoji="0" lang="en-US" altLang="zh-CN" sz="1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7F0055"/>
                </a:solidFill>
                <a:effectLst/>
                <a:uLnTx/>
                <a:uFillTx/>
                <a:latin typeface="Consolas" panose="020B0609020204030204"/>
                <a:ea typeface="宋体" panose="02010600030101010101" pitchFamily="2" charset="-122"/>
                <a:cs typeface="Times New Roman" panose="02020603050405020304"/>
              </a:rPr>
              <a:t>int</a:t>
            </a: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/>
                <a:ea typeface="宋体" panose="02010600030101010101" pitchFamily="2" charset="-122"/>
                <a:cs typeface="Times New Roman" panose="02020603050405020304"/>
              </a:rPr>
              <a:t> </a:t>
            </a:r>
            <a:r>
              <a:rPr kumimoji="0" lang="en-US" altLang="zh-CN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/>
                <a:ea typeface="宋体" panose="02010600030101010101" pitchFamily="2" charset="-122"/>
                <a:cs typeface="Times New Roman" panose="02020603050405020304"/>
              </a:rPr>
              <a:t>i</a:t>
            </a: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/>
                <a:ea typeface="宋体" panose="02010600030101010101" pitchFamily="2" charset="-122"/>
                <a:cs typeface="Times New Roman" panose="02020603050405020304"/>
              </a:rPr>
              <a:t> = 0; </a:t>
            </a:r>
            <a:r>
              <a:rPr kumimoji="0" lang="en-US" altLang="zh-CN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/>
                <a:ea typeface="宋体" panose="02010600030101010101" pitchFamily="2" charset="-122"/>
                <a:cs typeface="Times New Roman" panose="02020603050405020304"/>
              </a:rPr>
              <a:t>i</a:t>
            </a: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/>
                <a:ea typeface="宋体" panose="02010600030101010101" pitchFamily="2" charset="-122"/>
                <a:cs typeface="Times New Roman" panose="02020603050405020304"/>
              </a:rPr>
              <a:t> &lt; 5; </a:t>
            </a:r>
            <a:r>
              <a:rPr kumimoji="0" lang="en-US" altLang="zh-CN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/>
                <a:ea typeface="宋体" panose="02010600030101010101" pitchFamily="2" charset="-122"/>
                <a:cs typeface="Times New Roman" panose="02020603050405020304"/>
              </a:rPr>
              <a:t>i</a:t>
            </a: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/>
                <a:ea typeface="宋体" panose="02010600030101010101" pitchFamily="2" charset="-122"/>
                <a:cs typeface="Times New Roman" panose="02020603050405020304"/>
              </a:rPr>
              <a:t>++) {</a:t>
            </a:r>
            <a:endParaRPr kumimoji="0" lang="zh-CN" altLang="zh-CN" sz="1400" b="0" i="0" u="none" strike="noStrike" kern="1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Times New Roman" panose="02020603050405020304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  <a:defRPr/>
            </a:pP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/>
                <a:ea typeface="宋体" panose="02010600030101010101" pitchFamily="2" charset="-122"/>
                <a:cs typeface="Times New Roman" panose="02020603050405020304"/>
              </a:rPr>
              <a:t>		</a:t>
            </a:r>
            <a:r>
              <a:rPr kumimoji="0" lang="en-US" altLang="zh-CN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/>
                <a:ea typeface="宋体" panose="02010600030101010101" pitchFamily="2" charset="-122"/>
                <a:cs typeface="Times New Roman" panose="02020603050405020304"/>
              </a:rPr>
              <a:t>System.</a:t>
            </a:r>
            <a:r>
              <a:rPr kumimoji="0" lang="en-US" altLang="zh-CN" sz="1400" b="0" i="1" u="none" strike="noStrike" kern="0" cap="none" spc="0" normalizeH="0" baseline="0" noProof="0" dirty="0" err="1" smtClean="0">
                <a:ln>
                  <a:noFill/>
                </a:ln>
                <a:solidFill>
                  <a:srgbClr val="0000C0"/>
                </a:solidFill>
                <a:effectLst/>
                <a:uLnTx/>
                <a:uFillTx/>
                <a:latin typeface="Consolas" panose="020B0609020204030204"/>
                <a:ea typeface="宋体" panose="02010600030101010101" pitchFamily="2" charset="-122"/>
                <a:cs typeface="Times New Roman" panose="02020603050405020304"/>
              </a:rPr>
              <a:t>out</a:t>
            </a:r>
            <a:r>
              <a:rPr kumimoji="0" lang="en-US" altLang="zh-CN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/>
                <a:ea typeface="宋体" panose="02010600030101010101" pitchFamily="2" charset="-122"/>
                <a:cs typeface="Times New Roman" panose="02020603050405020304"/>
              </a:rPr>
              <a:t>.println</a:t>
            </a: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/>
                <a:ea typeface="宋体" panose="02010600030101010101" pitchFamily="2" charset="-122"/>
                <a:cs typeface="Times New Roman" panose="02020603050405020304"/>
              </a:rPr>
              <a:t>(</a:t>
            </a: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C0"/>
                </a:solidFill>
                <a:effectLst/>
                <a:uLnTx/>
                <a:uFillTx/>
                <a:latin typeface="Consolas" panose="020B0609020204030204"/>
                <a:ea typeface="宋体" panose="02010600030101010101" pitchFamily="2" charset="-122"/>
                <a:cs typeface="Times New Roman" panose="02020603050405020304"/>
              </a:rPr>
              <a:t>name</a:t>
            </a: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/>
                <a:ea typeface="宋体" panose="02010600030101010101" pitchFamily="2" charset="-122"/>
                <a:cs typeface="Times New Roman" panose="02020603050405020304"/>
              </a:rPr>
              <a:t> + </a:t>
            </a: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2A00FF"/>
                </a:solidFill>
                <a:effectLst/>
                <a:uLnTx/>
                <a:uFillTx/>
                <a:latin typeface="Consolas" panose="020B0609020204030204"/>
                <a:ea typeface="宋体" panose="02010600030101010101" pitchFamily="2" charset="-122"/>
                <a:cs typeface="Times New Roman" panose="02020603050405020304"/>
              </a:rPr>
              <a:t>"</a:t>
            </a:r>
            <a:r>
              <a:rPr kumimoji="0" lang="zh-CN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2A00FF"/>
                </a:solidFill>
                <a:effectLst/>
                <a:uLnTx/>
                <a:uFillTx/>
                <a:latin typeface="Consolas" panose="020B0609020204030204"/>
                <a:ea typeface="宋体" panose="02010600030101010101" pitchFamily="2" charset="-122"/>
                <a:cs typeface="Consolas" panose="020B0609020204030204"/>
              </a:rPr>
              <a:t>运行，</a:t>
            </a:r>
            <a:r>
              <a:rPr kumimoji="0" lang="en-US" altLang="zh-CN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2A00FF"/>
                </a:solidFill>
                <a:effectLst/>
                <a:uLnTx/>
                <a:uFillTx/>
                <a:latin typeface="Consolas" panose="020B0609020204030204"/>
                <a:ea typeface="宋体" panose="02010600030101010101" pitchFamily="2" charset="-122"/>
                <a:cs typeface="Times New Roman" panose="02020603050405020304"/>
              </a:rPr>
              <a:t>i</a:t>
            </a: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2A00FF"/>
                </a:solidFill>
                <a:effectLst/>
                <a:uLnTx/>
                <a:uFillTx/>
                <a:latin typeface="Consolas" panose="020B0609020204030204"/>
                <a:ea typeface="宋体" panose="02010600030101010101" pitchFamily="2" charset="-122"/>
                <a:cs typeface="Times New Roman" panose="02020603050405020304"/>
              </a:rPr>
              <a:t> = "</a:t>
            </a: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/>
                <a:ea typeface="宋体" panose="02010600030101010101" pitchFamily="2" charset="-122"/>
                <a:cs typeface="Times New Roman" panose="02020603050405020304"/>
              </a:rPr>
              <a:t> + </a:t>
            </a:r>
            <a:r>
              <a:rPr kumimoji="0" lang="en-US" altLang="zh-CN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/>
                <a:ea typeface="宋体" panose="02010600030101010101" pitchFamily="2" charset="-122"/>
                <a:cs typeface="Times New Roman" panose="02020603050405020304"/>
              </a:rPr>
              <a:t>i</a:t>
            </a: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/>
                <a:ea typeface="宋体" panose="02010600030101010101" pitchFamily="2" charset="-122"/>
                <a:cs typeface="Times New Roman" panose="02020603050405020304"/>
              </a:rPr>
              <a:t>);</a:t>
            </a:r>
            <a:endParaRPr kumimoji="0" lang="zh-CN" altLang="zh-CN" sz="1400" b="0" i="0" u="none" strike="noStrike" kern="1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Times New Roman" panose="02020603050405020304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  <a:defRPr/>
            </a:pP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/>
                <a:ea typeface="宋体" panose="02010600030101010101" pitchFamily="2" charset="-122"/>
                <a:cs typeface="Times New Roman" panose="02020603050405020304"/>
              </a:rPr>
              <a:t>	}</a:t>
            </a:r>
            <a:endParaRPr kumimoji="0" lang="zh-CN" altLang="zh-CN" sz="1400" b="0" i="0" u="none" strike="noStrike" kern="1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Times New Roman" panose="02020603050405020304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  <a:defRPr/>
            </a:pP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/>
                <a:ea typeface="宋体" panose="02010600030101010101" pitchFamily="2" charset="-122"/>
                <a:cs typeface="Times New Roman" panose="02020603050405020304"/>
              </a:rPr>
              <a:t>   }</a:t>
            </a:r>
            <a:endParaRPr kumimoji="0" lang="zh-CN" altLang="zh-CN" sz="1400" b="0" i="0" u="none" strike="noStrike" kern="1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Times New Roman" panose="02020603050405020304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  <a:defRPr/>
            </a:pP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/>
                <a:ea typeface="宋体" panose="02010600030101010101" pitchFamily="2" charset="-122"/>
                <a:cs typeface="Times New Roman" panose="02020603050405020304"/>
              </a:rPr>
              <a:t>}</a:t>
            </a:r>
            <a:r>
              <a:rPr kumimoji="0" lang="en-US" altLang="zh-CN" sz="1400" b="0" i="0" u="none" strike="noStrike" kern="1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Times New Roman" panose="02020603050405020304"/>
              </a:rPr>
              <a:t> 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9" name="内容占位符 2"/>
          <p:cNvSpPr txBox="1"/>
          <p:nvPr/>
        </p:nvSpPr>
        <p:spPr bwMode="auto">
          <a:xfrm>
            <a:off x="623889" y="4064000"/>
            <a:ext cx="10958512" cy="2413000"/>
          </a:xfrm>
          <a:prstGeom prst="rect">
            <a:avLst/>
          </a:prstGeom>
          <a:noFill/>
          <a:ln w="9525">
            <a:solidFill>
              <a:srgbClr val="0000FF"/>
            </a:solidFill>
            <a:prstDash val="dash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+mn-ea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  <a:defRPr/>
            </a:pPr>
            <a:r>
              <a:rPr kumimoji="0" lang="en-US" altLang="zh-CN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7F0055"/>
                </a:solidFill>
                <a:effectLst/>
                <a:uLnTx/>
                <a:uFillTx/>
                <a:latin typeface="Consolas" panose="020B0609020204030204"/>
                <a:ea typeface="宋体" panose="02010600030101010101" pitchFamily="2" charset="-122"/>
                <a:cs typeface="Times New Roman" panose="02020603050405020304"/>
              </a:rPr>
              <a:t>public</a:t>
            </a: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/>
                <a:ea typeface="宋体" panose="02010600030101010101" pitchFamily="2" charset="-122"/>
                <a:cs typeface="Times New Roman" panose="02020603050405020304"/>
              </a:rPr>
              <a:t> </a:t>
            </a:r>
            <a:r>
              <a:rPr kumimoji="0" lang="en-US" altLang="zh-CN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7F0055"/>
                </a:solidFill>
                <a:effectLst/>
                <a:uLnTx/>
                <a:uFillTx/>
                <a:latin typeface="Consolas" panose="020B0609020204030204"/>
                <a:ea typeface="宋体" panose="02010600030101010101" pitchFamily="2" charset="-122"/>
                <a:cs typeface="Times New Roman" panose="02020603050405020304"/>
              </a:rPr>
              <a:t>class</a:t>
            </a: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/>
                <a:ea typeface="宋体" panose="02010600030101010101" pitchFamily="2" charset="-122"/>
                <a:cs typeface="Times New Roman" panose="02020603050405020304"/>
              </a:rPr>
              <a:t> ThreadDemo01 {</a:t>
            </a:r>
            <a:endParaRPr kumimoji="0" lang="zh-CN" altLang="zh-CN" sz="1600" b="0" i="0" u="none" strike="noStrike" kern="1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Times New Roman" panose="02020603050405020304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  <a:defRPr/>
            </a:pPr>
            <a:r>
              <a:rPr kumimoji="0" lang="en-US" altLang="zh-CN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7F0055"/>
                </a:solidFill>
                <a:effectLst/>
                <a:uLnTx/>
                <a:uFillTx/>
                <a:latin typeface="Consolas" panose="020B0609020204030204"/>
                <a:ea typeface="宋体" panose="02010600030101010101" pitchFamily="2" charset="-122"/>
                <a:cs typeface="Times New Roman" panose="02020603050405020304"/>
              </a:rPr>
              <a:t>    public</a:t>
            </a: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/>
                <a:ea typeface="宋体" panose="02010600030101010101" pitchFamily="2" charset="-122"/>
                <a:cs typeface="Times New Roman" panose="02020603050405020304"/>
              </a:rPr>
              <a:t> </a:t>
            </a:r>
            <a:r>
              <a:rPr kumimoji="0" lang="en-US" altLang="zh-CN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7F0055"/>
                </a:solidFill>
                <a:effectLst/>
                <a:uLnTx/>
                <a:uFillTx/>
                <a:latin typeface="Consolas" panose="020B0609020204030204"/>
                <a:ea typeface="宋体" panose="02010600030101010101" pitchFamily="2" charset="-122"/>
                <a:cs typeface="Times New Roman" panose="02020603050405020304"/>
              </a:rPr>
              <a:t>static</a:t>
            </a: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/>
                <a:ea typeface="宋体" panose="02010600030101010101" pitchFamily="2" charset="-122"/>
                <a:cs typeface="Times New Roman" panose="02020603050405020304"/>
              </a:rPr>
              <a:t> </a:t>
            </a:r>
            <a:r>
              <a:rPr kumimoji="0" lang="en-US" altLang="zh-CN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7F0055"/>
                </a:solidFill>
                <a:effectLst/>
                <a:uLnTx/>
                <a:uFillTx/>
                <a:latin typeface="Consolas" panose="020B0609020204030204"/>
                <a:ea typeface="宋体" panose="02010600030101010101" pitchFamily="2" charset="-122"/>
                <a:cs typeface="Times New Roman" panose="02020603050405020304"/>
              </a:rPr>
              <a:t>void</a:t>
            </a: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/>
                <a:ea typeface="宋体" panose="02010600030101010101" pitchFamily="2" charset="-122"/>
                <a:cs typeface="Times New Roman" panose="02020603050405020304"/>
              </a:rPr>
              <a:t> main(String </a:t>
            </a:r>
            <a:r>
              <a:rPr kumimoji="0" lang="en-US" altLang="zh-CN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/>
                <a:ea typeface="宋体" panose="02010600030101010101" pitchFamily="2" charset="-122"/>
                <a:cs typeface="Times New Roman" panose="02020603050405020304"/>
              </a:rPr>
              <a:t>args</a:t>
            </a: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/>
                <a:ea typeface="宋体" panose="02010600030101010101" pitchFamily="2" charset="-122"/>
                <a:cs typeface="Times New Roman" panose="02020603050405020304"/>
              </a:rPr>
              <a:t>[]) { </a:t>
            </a:r>
            <a:r>
              <a:rPr kumimoji="0" lang="en-US" altLang="zh-CN" sz="1600" b="1" i="1" u="none" strike="noStrike" kern="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/>
              </a:rPr>
              <a:t>//</a:t>
            </a:r>
            <a:r>
              <a:rPr kumimoji="0" lang="zh-CN" altLang="en-US" sz="1600" b="1" i="1" u="none" strike="noStrike" kern="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/>
              </a:rPr>
              <a:t>主线程</a:t>
            </a:r>
            <a:endParaRPr kumimoji="0" lang="en-US" altLang="zh-CN" sz="1600" b="1" i="1" u="none" strike="noStrike" kern="0" cap="none" spc="0" normalizeH="0" baseline="0" noProof="0" dirty="0" smtClean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  <a:defRPr/>
            </a:pP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/>
                <a:ea typeface="宋体" panose="02010600030101010101" pitchFamily="2" charset="-122"/>
                <a:cs typeface="Times New Roman" panose="02020603050405020304"/>
              </a:rPr>
              <a:t>       </a:t>
            </a:r>
            <a:r>
              <a:rPr kumimoji="0" lang="en-US" altLang="zh-CN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/>
                <a:ea typeface="宋体" panose="02010600030101010101" pitchFamily="2" charset="-122"/>
                <a:cs typeface="Times New Roman" panose="02020603050405020304"/>
              </a:rPr>
              <a:t>MyThread</a:t>
            </a: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/>
                <a:ea typeface="宋体" panose="02010600030101010101" pitchFamily="2" charset="-122"/>
                <a:cs typeface="Times New Roman" panose="02020603050405020304"/>
              </a:rPr>
              <a:t> mt1 = </a:t>
            </a:r>
            <a:r>
              <a:rPr kumimoji="0" lang="en-US" altLang="zh-CN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7F0055"/>
                </a:solidFill>
                <a:effectLst/>
                <a:uLnTx/>
                <a:uFillTx/>
                <a:latin typeface="Consolas" panose="020B0609020204030204"/>
                <a:ea typeface="宋体" panose="02010600030101010101" pitchFamily="2" charset="-122"/>
                <a:cs typeface="Times New Roman" panose="02020603050405020304"/>
              </a:rPr>
              <a:t>new</a:t>
            </a: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/>
                <a:ea typeface="宋体" panose="02010600030101010101" pitchFamily="2" charset="-122"/>
                <a:cs typeface="Times New Roman" panose="02020603050405020304"/>
              </a:rPr>
              <a:t> </a:t>
            </a:r>
            <a:r>
              <a:rPr kumimoji="0" lang="en-US" altLang="zh-CN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/>
                <a:ea typeface="宋体" panose="02010600030101010101" pitchFamily="2" charset="-122"/>
                <a:cs typeface="Times New Roman" panose="02020603050405020304"/>
              </a:rPr>
              <a:t>MyThread</a:t>
            </a: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/>
                <a:ea typeface="宋体" panose="02010600030101010101" pitchFamily="2" charset="-122"/>
                <a:cs typeface="Times New Roman" panose="02020603050405020304"/>
              </a:rPr>
              <a:t>(</a:t>
            </a: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2A00FF"/>
                </a:solidFill>
                <a:effectLst/>
                <a:uLnTx/>
                <a:uFillTx/>
                <a:latin typeface="Consolas" panose="020B0609020204030204"/>
                <a:ea typeface="宋体" panose="02010600030101010101" pitchFamily="2" charset="-122"/>
                <a:cs typeface="Times New Roman" panose="02020603050405020304"/>
              </a:rPr>
              <a:t>"</a:t>
            </a:r>
            <a:r>
              <a:rPr kumimoji="0" lang="zh-CN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2A00FF"/>
                </a:solidFill>
                <a:effectLst/>
                <a:uLnTx/>
                <a:uFillTx/>
                <a:latin typeface="Consolas" panose="020B0609020204030204"/>
                <a:ea typeface="宋体" panose="02010600030101010101" pitchFamily="2" charset="-122"/>
                <a:cs typeface="Consolas" panose="020B0609020204030204"/>
              </a:rPr>
              <a:t>线程</a:t>
            </a: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2A00FF"/>
                </a:solidFill>
                <a:effectLst/>
                <a:uLnTx/>
                <a:uFillTx/>
                <a:latin typeface="Consolas" panose="020B0609020204030204"/>
                <a:ea typeface="宋体" panose="02010600030101010101" pitchFamily="2" charset="-122"/>
                <a:cs typeface="Times New Roman" panose="02020603050405020304"/>
              </a:rPr>
              <a:t>A"</a:t>
            </a: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/>
                <a:ea typeface="宋体" panose="02010600030101010101" pitchFamily="2" charset="-122"/>
                <a:cs typeface="Times New Roman" panose="02020603050405020304"/>
              </a:rPr>
              <a:t>);</a:t>
            </a:r>
            <a:endParaRPr kumimoji="0" lang="en-US" altLang="zh-CN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/>
              <a:ea typeface="宋体" panose="02010600030101010101" pitchFamily="2" charset="-122"/>
              <a:cs typeface="Times New Roman" panose="02020603050405020304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  <a:defRPr/>
            </a:pP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/>
                <a:ea typeface="宋体" panose="02010600030101010101" pitchFamily="2" charset="-122"/>
                <a:cs typeface="Times New Roman" panose="02020603050405020304"/>
              </a:rPr>
              <a:t>       </a:t>
            </a:r>
            <a:r>
              <a:rPr kumimoji="0" lang="en-US" altLang="zh-CN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/>
                <a:ea typeface="宋体" panose="02010600030101010101" pitchFamily="2" charset="-122"/>
                <a:cs typeface="Times New Roman" panose="02020603050405020304"/>
              </a:rPr>
              <a:t>MyThread</a:t>
            </a: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/>
                <a:ea typeface="宋体" panose="02010600030101010101" pitchFamily="2" charset="-122"/>
                <a:cs typeface="Times New Roman" panose="02020603050405020304"/>
              </a:rPr>
              <a:t> mt2 = </a:t>
            </a:r>
            <a:r>
              <a:rPr kumimoji="0" lang="en-US" altLang="zh-CN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7F0055"/>
                </a:solidFill>
                <a:effectLst/>
                <a:uLnTx/>
                <a:uFillTx/>
                <a:latin typeface="Consolas" panose="020B0609020204030204"/>
                <a:ea typeface="宋体" panose="02010600030101010101" pitchFamily="2" charset="-122"/>
                <a:cs typeface="Times New Roman" panose="02020603050405020304"/>
              </a:rPr>
              <a:t>new</a:t>
            </a: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/>
                <a:ea typeface="宋体" panose="02010600030101010101" pitchFamily="2" charset="-122"/>
                <a:cs typeface="Times New Roman" panose="02020603050405020304"/>
              </a:rPr>
              <a:t> </a:t>
            </a:r>
            <a:r>
              <a:rPr kumimoji="0" lang="en-US" altLang="zh-CN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/>
                <a:ea typeface="宋体" panose="02010600030101010101" pitchFamily="2" charset="-122"/>
                <a:cs typeface="Times New Roman" panose="02020603050405020304"/>
              </a:rPr>
              <a:t>MyThread</a:t>
            </a: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/>
                <a:ea typeface="宋体" panose="02010600030101010101" pitchFamily="2" charset="-122"/>
                <a:cs typeface="Times New Roman" panose="02020603050405020304"/>
              </a:rPr>
              <a:t>(</a:t>
            </a: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2A00FF"/>
                </a:solidFill>
                <a:effectLst/>
                <a:uLnTx/>
                <a:uFillTx/>
                <a:latin typeface="Consolas" panose="020B0609020204030204"/>
                <a:ea typeface="宋体" panose="02010600030101010101" pitchFamily="2" charset="-122"/>
                <a:cs typeface="Times New Roman" panose="02020603050405020304"/>
              </a:rPr>
              <a:t>"</a:t>
            </a:r>
            <a:r>
              <a:rPr kumimoji="0" lang="zh-CN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2A00FF"/>
                </a:solidFill>
                <a:effectLst/>
                <a:uLnTx/>
                <a:uFillTx/>
                <a:latin typeface="Consolas" panose="020B0609020204030204"/>
                <a:ea typeface="宋体" panose="02010600030101010101" pitchFamily="2" charset="-122"/>
                <a:cs typeface="Consolas" panose="020B0609020204030204"/>
              </a:rPr>
              <a:t>线程</a:t>
            </a: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2A00FF"/>
                </a:solidFill>
                <a:effectLst/>
                <a:uLnTx/>
                <a:uFillTx/>
                <a:latin typeface="Consolas" panose="020B0609020204030204"/>
                <a:ea typeface="宋体" panose="02010600030101010101" pitchFamily="2" charset="-122"/>
                <a:cs typeface="Times New Roman" panose="02020603050405020304"/>
              </a:rPr>
              <a:t>B"</a:t>
            </a: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/>
                <a:ea typeface="宋体" panose="02010600030101010101" pitchFamily="2" charset="-122"/>
                <a:cs typeface="Times New Roman" panose="02020603050405020304"/>
              </a:rPr>
              <a:t>);</a:t>
            </a:r>
            <a:endParaRPr kumimoji="0" lang="en-US" altLang="zh-CN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/>
              <a:ea typeface="宋体" panose="02010600030101010101" pitchFamily="2" charset="-122"/>
              <a:cs typeface="Times New Roman" panose="02020603050405020304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  <a:defRPr/>
            </a:pP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/>
                <a:ea typeface="宋体" panose="02010600030101010101" pitchFamily="2" charset="-122"/>
                <a:cs typeface="Times New Roman" panose="02020603050405020304"/>
              </a:rPr>
              <a:t>      </a:t>
            </a: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/>
                <a:ea typeface="宋体" panose="02010600030101010101" pitchFamily="2" charset="-122"/>
                <a:cs typeface="Times New Roman" panose="02020603050405020304"/>
              </a:rPr>
              <a:t> mt1.start(); </a:t>
            </a:r>
            <a:r>
              <a:rPr kumimoji="0" lang="en-US" altLang="zh-CN" sz="1600" b="1" i="1" u="none" strike="noStrike" kern="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/>
              </a:rPr>
              <a:t>// </a:t>
            </a:r>
            <a:r>
              <a:rPr lang="zh-CN" altLang="en-US" sz="1600" b="1" i="1" kern="0" dirty="0" smtClean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/>
              </a:rPr>
              <a:t>启动线程</a:t>
            </a:r>
            <a:endParaRPr kumimoji="0" lang="en-US" altLang="zh-CN" sz="1600" b="1" i="1" u="none" strike="noStrike" kern="0" cap="none" spc="0" normalizeH="0" baseline="0" noProof="0" dirty="0" smtClean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  <a:defRPr/>
            </a:pP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3F7F5F"/>
                </a:solidFill>
                <a:effectLst/>
                <a:uLnTx/>
                <a:uFillTx/>
                <a:latin typeface="Consolas" panose="020B0609020204030204"/>
                <a:ea typeface="宋体" panose="02010600030101010101" pitchFamily="2" charset="-122"/>
                <a:cs typeface="Consolas" panose="020B0609020204030204"/>
              </a:rPr>
              <a:t>       </a:t>
            </a: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/>
                <a:ea typeface="宋体" panose="02010600030101010101" pitchFamily="2" charset="-122"/>
                <a:cs typeface="Times New Roman" panose="02020603050405020304"/>
              </a:rPr>
              <a:t>mt2.start(); </a:t>
            </a:r>
            <a:r>
              <a:rPr kumimoji="0" lang="en-US" altLang="zh-CN" sz="1600" b="1" i="1" u="none" strike="noStrike" kern="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/>
              </a:rPr>
              <a:t>// </a:t>
            </a:r>
            <a:r>
              <a:rPr kumimoji="0" lang="zh-CN" altLang="en-US" sz="1600" b="1" i="1" u="none" strike="noStrike" kern="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/>
              </a:rPr>
              <a:t>启动</a:t>
            </a:r>
            <a:endParaRPr kumimoji="0" lang="en-US" altLang="zh-CN" sz="1600" b="1" i="1" u="none" strike="noStrike" kern="0" cap="none" spc="0" normalizeH="0" baseline="0" noProof="0" dirty="0" smtClean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  <a:defRPr/>
            </a:pP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/>
                <a:ea typeface="宋体" panose="02010600030101010101" pitchFamily="2" charset="-122"/>
                <a:cs typeface="Times New Roman" panose="02020603050405020304"/>
              </a:rPr>
              <a:t>    }</a:t>
            </a:r>
            <a:endParaRPr kumimoji="0" lang="zh-CN" altLang="zh-CN" sz="1600" b="0" i="0" u="none" strike="noStrike" kern="1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Times New Roman" panose="02020603050405020304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  <a:defRPr/>
            </a:pP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/>
                <a:ea typeface="宋体" panose="02010600030101010101" pitchFamily="2" charset="-122"/>
                <a:cs typeface="Times New Roman" panose="02020603050405020304"/>
              </a:rPr>
              <a:t>}</a:t>
            </a:r>
            <a:endParaRPr kumimoji="0" lang="zh-CN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623888" y="2428876"/>
            <a:ext cx="10944225" cy="1276350"/>
          </a:xfrm>
          <a:prstGeom prst="rect">
            <a:avLst/>
          </a:prstGeom>
          <a:solidFill>
            <a:srgbClr val="99DAFF">
              <a:alpha val="30000"/>
            </a:srgbClr>
          </a:solidFill>
          <a:ln w="9525">
            <a:solidFill>
              <a:srgbClr val="0000FF"/>
            </a:solidFill>
            <a:prstDash val="solid"/>
            <a:miter lim="800000"/>
          </a:ln>
          <a:effectLst/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b="0" i="0" u="none" strike="noStrike" cap="none" normalizeH="0" baseline="0" smtClean="0">
              <a:ln>
                <a:noFill/>
              </a:ln>
              <a:solidFill>
                <a:srgbClr val="080808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467975" y="2882385"/>
            <a:ext cx="1114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线程体</a:t>
            </a:r>
            <a:endParaRPr lang="zh-CN" altLang="en-US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93240" y="4404410"/>
            <a:ext cx="3674873" cy="1976901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7893240" y="4105274"/>
            <a:ext cx="35748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为何用</a:t>
            </a:r>
            <a:r>
              <a:rPr lang="en-US" altLang="zh-CN" sz="16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start()</a:t>
            </a:r>
            <a:r>
              <a:rPr lang="zh-CN" altLang="en-US" sz="16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，而不是</a:t>
            </a:r>
            <a:r>
              <a:rPr lang="en-US" altLang="zh-CN" sz="16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run()?</a:t>
            </a:r>
            <a:endParaRPr lang="zh-CN" altLang="en-US" sz="16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2830090" y="1661902"/>
            <a:ext cx="3856459" cy="252624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 w="lg" len="lg"/>
          </a:ln>
          <a:effectLst/>
        </p:spPr>
        <p:txBody>
          <a:bodyPr vert="horz" wrap="none" lIns="91440" tIns="45720" rIns="91440" bIns="45720" numCol="1" rtlCol="0" anchor="ctr" anchorCtr="0" compatLnSpc="1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1" grpId="0"/>
      <p:bldP spid="11" grpId="1"/>
      <p:bldP spid="14" grpId="0"/>
      <p:bldP spid="15" grpId="0" animBg="1"/>
      <p:bldP spid="15" grpId="1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2.4 </a:t>
            </a:r>
            <a:r>
              <a:rPr lang="zh-CN" altLang="en-US" dirty="0"/>
              <a:t>管道过滤架构模式例</a:t>
            </a:r>
            <a:r>
              <a:rPr lang="en-US" altLang="zh-CN" dirty="0"/>
              <a:t>-</a:t>
            </a:r>
            <a:r>
              <a:rPr lang="zh-CN" altLang="en-US" dirty="0"/>
              <a:t>设计方案</a:t>
            </a:r>
            <a:r>
              <a:rPr lang="en-US" altLang="zh-CN" dirty="0"/>
              <a:t>1-</a:t>
            </a:r>
            <a:r>
              <a:rPr lang="zh-CN" altLang="en-US" dirty="0"/>
              <a:t>回顾多线程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4ABC20-E01C-4198-82B4-CFC3C5E5FFBE}" type="slidenum">
              <a:rPr lang="en-US" altLang="zh-CN" smtClean="0"/>
            </a:fld>
            <a:endParaRPr lang="en-US" altLang="zh-CN"/>
          </a:p>
        </p:txBody>
      </p:sp>
      <p:sp>
        <p:nvSpPr>
          <p:cNvPr id="5" name="内容占位符 1"/>
          <p:cNvSpPr txBox="1"/>
          <p:nvPr/>
        </p:nvSpPr>
        <p:spPr bwMode="auto">
          <a:xfrm>
            <a:off x="623889" y="1628776"/>
            <a:ext cx="6183311" cy="2333624"/>
          </a:xfrm>
          <a:prstGeom prst="rect">
            <a:avLst/>
          </a:prstGeom>
          <a:noFill/>
          <a:ln w="9525">
            <a:solidFill>
              <a:srgbClr val="0000FF"/>
            </a:solidFill>
            <a:prstDash val="dash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+mn-ea"/>
              </a:defRPr>
            </a:lvl9pPr>
          </a:lstStyle>
          <a:p>
            <a:pPr marL="0" indent="0">
              <a:spcAft>
                <a:spcPts val="0"/>
              </a:spcAft>
              <a:buClr>
                <a:srgbClr val="3333CC"/>
              </a:buClr>
              <a:buNone/>
            </a:pPr>
            <a:r>
              <a:rPr kumimoji="0" lang="en-US" altLang="zh-CN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7F0055"/>
                </a:solidFill>
                <a:effectLst/>
                <a:uLnTx/>
                <a:uFillTx/>
                <a:latin typeface="Consolas" panose="020B0609020204030204"/>
                <a:ea typeface="宋体" panose="02010600030101010101" pitchFamily="2" charset="-122"/>
                <a:cs typeface="Times New Roman" panose="02020603050405020304"/>
              </a:rPr>
              <a:t>public</a:t>
            </a: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/>
                <a:ea typeface="宋体" panose="02010600030101010101" pitchFamily="2" charset="-122"/>
                <a:cs typeface="Times New Roman" panose="02020603050405020304"/>
              </a:rPr>
              <a:t> </a:t>
            </a:r>
            <a:r>
              <a:rPr kumimoji="0" lang="en-US" altLang="zh-CN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7F0055"/>
                </a:solidFill>
                <a:effectLst/>
                <a:uLnTx/>
                <a:uFillTx/>
                <a:latin typeface="Consolas" panose="020B0609020204030204"/>
                <a:ea typeface="宋体" panose="02010600030101010101" pitchFamily="2" charset="-122"/>
                <a:cs typeface="Times New Roman" panose="02020603050405020304"/>
              </a:rPr>
              <a:t>class</a:t>
            </a: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/>
                <a:ea typeface="宋体" panose="02010600030101010101" pitchFamily="2" charset="-122"/>
                <a:cs typeface="Times New Roman" panose="02020603050405020304"/>
              </a:rPr>
              <a:t> </a:t>
            </a:r>
            <a:r>
              <a:rPr kumimoji="0" lang="en-US" altLang="zh-CN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/>
                <a:ea typeface="宋体" panose="02010600030101010101" pitchFamily="2" charset="-122"/>
                <a:cs typeface="Times New Roman" panose="02020603050405020304"/>
              </a:rPr>
              <a:t>MyThread</a:t>
            </a: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/>
                <a:ea typeface="宋体" panose="02010600030101010101" pitchFamily="2" charset="-122"/>
                <a:cs typeface="Times New Roman" panose="02020603050405020304"/>
              </a:rPr>
              <a:t> </a:t>
            </a:r>
            <a:r>
              <a:rPr kumimoji="0" lang="en-US" altLang="zh-CN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7F0055"/>
                </a:solidFill>
                <a:effectLst/>
                <a:uLnTx/>
                <a:uFillTx/>
                <a:latin typeface="Consolas" panose="020B0609020204030204"/>
                <a:ea typeface="宋体" panose="02010600030101010101" pitchFamily="2" charset="-122"/>
                <a:cs typeface="Times New Roman" panose="02020603050405020304"/>
              </a:rPr>
              <a:t>implements</a:t>
            </a: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/>
                <a:ea typeface="宋体" panose="02010600030101010101" pitchFamily="2" charset="-122"/>
                <a:cs typeface="Times New Roman" panose="02020603050405020304"/>
              </a:rPr>
              <a:t> Runnable {</a:t>
            </a:r>
            <a:r>
              <a:rPr lang="en-US" altLang="zh-CN" sz="1400" b="1" i="1" kern="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/>
              </a:rPr>
              <a:t>// </a:t>
            </a:r>
            <a:r>
              <a:rPr lang="zh-CN" altLang="en-US" sz="1400" b="1" i="1" kern="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/>
              </a:rPr>
              <a:t>多线程实现</a:t>
            </a:r>
            <a:r>
              <a:rPr lang="zh-CN" altLang="en-US" sz="1400" b="1" i="1" kern="0" dirty="0" smtClean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/>
              </a:rPr>
              <a:t>方式②</a:t>
            </a: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/>
                <a:ea typeface="宋体" panose="02010600030101010101" pitchFamily="2" charset="-122"/>
                <a:cs typeface="Times New Roman" panose="02020603050405020304"/>
              </a:rPr>
              <a:t>      </a:t>
            </a:r>
            <a:endParaRPr kumimoji="0" lang="en-US" altLang="zh-CN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/>
              <a:ea typeface="宋体" panose="02010600030101010101" pitchFamily="2" charset="-122"/>
              <a:cs typeface="Times New Roman" panose="02020603050405020304"/>
            </a:endParaRPr>
          </a:p>
          <a:p>
            <a:pPr marL="0" indent="0">
              <a:spcAft>
                <a:spcPts val="0"/>
              </a:spcAft>
              <a:buClr>
                <a:srgbClr val="3333CC"/>
              </a:buClr>
              <a:buNone/>
            </a:pPr>
            <a:r>
              <a:rPr lang="en-US" altLang="zh-CN" sz="1400" kern="0" dirty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Times New Roman" panose="02020603050405020304"/>
              </a:rPr>
              <a:t> </a:t>
            </a:r>
            <a:r>
              <a:rPr lang="en-US" altLang="zh-CN" sz="1400" kern="0" dirty="0" smtClea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Times New Roman" panose="02020603050405020304"/>
              </a:rPr>
              <a:t>   </a:t>
            </a:r>
            <a:r>
              <a:rPr kumimoji="0" lang="en-US" altLang="zh-CN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7F0055"/>
                </a:solidFill>
                <a:effectLst/>
                <a:uLnTx/>
                <a:uFillTx/>
                <a:latin typeface="Consolas" panose="020B0609020204030204"/>
                <a:ea typeface="宋体" panose="02010600030101010101" pitchFamily="2" charset="-122"/>
                <a:cs typeface="Times New Roman" panose="02020603050405020304"/>
              </a:rPr>
              <a:t>private</a:t>
            </a: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/>
                <a:ea typeface="宋体" panose="02010600030101010101" pitchFamily="2" charset="-122"/>
                <a:cs typeface="Times New Roman" panose="02020603050405020304"/>
              </a:rPr>
              <a:t> String </a:t>
            </a: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C0"/>
                </a:solidFill>
                <a:effectLst/>
                <a:uLnTx/>
                <a:uFillTx/>
                <a:latin typeface="Consolas" panose="020B0609020204030204"/>
                <a:ea typeface="宋体" panose="02010600030101010101" pitchFamily="2" charset="-122"/>
                <a:cs typeface="Times New Roman" panose="02020603050405020304"/>
              </a:rPr>
              <a:t>name</a:t>
            </a: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/>
                <a:ea typeface="宋体" panose="02010600030101010101" pitchFamily="2" charset="-122"/>
                <a:cs typeface="Times New Roman" panose="02020603050405020304"/>
              </a:rPr>
              <a:t>; </a:t>
            </a:r>
            <a:endParaRPr kumimoji="0" lang="zh-CN" altLang="zh-CN" sz="1400" b="0" i="0" u="none" strike="noStrike" kern="1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Times New Roman" panose="02020603050405020304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  <a:defRPr/>
            </a:pP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/>
                <a:ea typeface="宋体" panose="02010600030101010101" pitchFamily="2" charset="-122"/>
                <a:cs typeface="Times New Roman" panose="02020603050405020304"/>
              </a:rPr>
              <a:t>    </a:t>
            </a:r>
            <a:r>
              <a:rPr kumimoji="0" lang="en-US" altLang="zh-CN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7F0055"/>
                </a:solidFill>
                <a:effectLst/>
                <a:uLnTx/>
                <a:uFillTx/>
                <a:latin typeface="Consolas" panose="020B0609020204030204"/>
                <a:ea typeface="宋体" panose="02010600030101010101" pitchFamily="2" charset="-122"/>
                <a:cs typeface="Times New Roman" panose="02020603050405020304"/>
              </a:rPr>
              <a:t>public</a:t>
            </a: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/>
                <a:ea typeface="宋体" panose="02010600030101010101" pitchFamily="2" charset="-122"/>
                <a:cs typeface="Times New Roman" panose="02020603050405020304"/>
              </a:rPr>
              <a:t> </a:t>
            </a:r>
            <a:r>
              <a:rPr kumimoji="0" lang="en-US" altLang="zh-CN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/>
                <a:ea typeface="宋体" panose="02010600030101010101" pitchFamily="2" charset="-122"/>
                <a:cs typeface="Times New Roman" panose="02020603050405020304"/>
              </a:rPr>
              <a:t>MyThread</a:t>
            </a: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/>
                <a:ea typeface="宋体" panose="02010600030101010101" pitchFamily="2" charset="-122"/>
                <a:cs typeface="Times New Roman" panose="02020603050405020304"/>
              </a:rPr>
              <a:t>(String name) {	</a:t>
            </a:r>
            <a:r>
              <a:rPr kumimoji="0" lang="en-US" altLang="zh-CN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7F0055"/>
                </a:solidFill>
                <a:effectLst/>
                <a:uLnTx/>
                <a:uFillTx/>
                <a:latin typeface="Consolas" panose="020B0609020204030204"/>
                <a:ea typeface="宋体" panose="02010600030101010101" pitchFamily="2" charset="-122"/>
                <a:cs typeface="Times New Roman" panose="02020603050405020304"/>
              </a:rPr>
              <a:t>this</a:t>
            </a: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/>
                <a:ea typeface="宋体" panose="02010600030101010101" pitchFamily="2" charset="-122"/>
                <a:cs typeface="Times New Roman" panose="02020603050405020304"/>
              </a:rPr>
              <a:t>.</a:t>
            </a: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C0"/>
                </a:solidFill>
                <a:effectLst/>
                <a:uLnTx/>
                <a:uFillTx/>
                <a:latin typeface="Consolas" panose="020B0609020204030204"/>
                <a:ea typeface="宋体" panose="02010600030101010101" pitchFamily="2" charset="-122"/>
                <a:cs typeface="Times New Roman" panose="02020603050405020304"/>
              </a:rPr>
              <a:t>name</a:t>
            </a: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/>
                <a:ea typeface="宋体" panose="02010600030101010101" pitchFamily="2" charset="-122"/>
                <a:cs typeface="Times New Roman" panose="02020603050405020304"/>
              </a:rPr>
              <a:t> = name;    }</a:t>
            </a:r>
            <a:endParaRPr kumimoji="0" lang="zh-CN" altLang="zh-CN" sz="1400" b="0" i="0" u="none" strike="noStrike" kern="1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Times New Roman" panose="02020603050405020304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  <a:defRPr/>
            </a:pP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/>
                <a:ea typeface="宋体" panose="02010600030101010101" pitchFamily="2" charset="-122"/>
                <a:cs typeface="Times New Roman" panose="02020603050405020304"/>
              </a:rPr>
              <a:t>    </a:t>
            </a:r>
            <a:r>
              <a:rPr kumimoji="0" lang="en-US" altLang="zh-CN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7F0055"/>
                </a:solidFill>
                <a:effectLst/>
                <a:uLnTx/>
                <a:uFillTx/>
                <a:latin typeface="Consolas" panose="020B0609020204030204"/>
                <a:ea typeface="宋体" panose="02010600030101010101" pitchFamily="2" charset="-122"/>
                <a:cs typeface="Times New Roman" panose="02020603050405020304"/>
              </a:rPr>
              <a:t>public</a:t>
            </a: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/>
                <a:ea typeface="宋体" panose="02010600030101010101" pitchFamily="2" charset="-122"/>
                <a:cs typeface="Times New Roman" panose="02020603050405020304"/>
              </a:rPr>
              <a:t> </a:t>
            </a:r>
            <a:r>
              <a:rPr kumimoji="0" lang="en-US" altLang="zh-CN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7F0055"/>
                </a:solidFill>
                <a:effectLst/>
                <a:uLnTx/>
                <a:uFillTx/>
                <a:latin typeface="Consolas" panose="020B0609020204030204"/>
                <a:ea typeface="宋体" panose="02010600030101010101" pitchFamily="2" charset="-122"/>
                <a:cs typeface="Times New Roman" panose="02020603050405020304"/>
              </a:rPr>
              <a:t>void</a:t>
            </a: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/>
                <a:ea typeface="宋体" panose="02010600030101010101" pitchFamily="2" charset="-122"/>
                <a:cs typeface="Times New Roman" panose="02020603050405020304"/>
              </a:rPr>
              <a:t> run() { </a:t>
            </a:r>
            <a:r>
              <a:rPr kumimoji="0" lang="en-US" altLang="zh-CN" sz="1400" b="0" i="1" u="none" strike="noStrike" kern="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/>
              </a:rPr>
              <a:t>// </a:t>
            </a:r>
            <a:r>
              <a:rPr kumimoji="0" lang="zh-CN" altLang="zh-CN" sz="1400" b="0" i="1" u="none" strike="noStrike" kern="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/>
              </a:rPr>
              <a:t>线程体</a:t>
            </a:r>
            <a:endParaRPr kumimoji="0" lang="zh-CN" altLang="zh-CN" sz="1400" b="0" i="1" u="none" strike="noStrike" kern="100" cap="none" spc="0" normalizeH="0" baseline="0" noProof="0" dirty="0" smtClean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  <a:defRPr/>
            </a:pP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/>
                <a:ea typeface="宋体" panose="02010600030101010101" pitchFamily="2" charset="-122"/>
                <a:cs typeface="Times New Roman" panose="02020603050405020304"/>
              </a:rPr>
              <a:t>	</a:t>
            </a:r>
            <a:r>
              <a:rPr kumimoji="0" lang="en-US" altLang="zh-CN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7F0055"/>
                </a:solidFill>
                <a:effectLst/>
                <a:uLnTx/>
                <a:uFillTx/>
                <a:latin typeface="Consolas" panose="020B0609020204030204"/>
                <a:ea typeface="宋体" panose="02010600030101010101" pitchFamily="2" charset="-122"/>
                <a:cs typeface="Times New Roman" panose="02020603050405020304"/>
              </a:rPr>
              <a:t>for</a:t>
            </a: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/>
                <a:ea typeface="宋体" panose="02010600030101010101" pitchFamily="2" charset="-122"/>
                <a:cs typeface="Times New Roman" panose="02020603050405020304"/>
              </a:rPr>
              <a:t> (</a:t>
            </a:r>
            <a:r>
              <a:rPr kumimoji="0" lang="en-US" altLang="zh-CN" sz="1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7F0055"/>
                </a:solidFill>
                <a:effectLst/>
                <a:uLnTx/>
                <a:uFillTx/>
                <a:latin typeface="Consolas" panose="020B0609020204030204"/>
                <a:ea typeface="宋体" panose="02010600030101010101" pitchFamily="2" charset="-122"/>
                <a:cs typeface="Times New Roman" panose="02020603050405020304"/>
              </a:rPr>
              <a:t>int</a:t>
            </a: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/>
                <a:ea typeface="宋体" panose="02010600030101010101" pitchFamily="2" charset="-122"/>
                <a:cs typeface="Times New Roman" panose="02020603050405020304"/>
              </a:rPr>
              <a:t> x = 0; x &lt; 10; x++) {</a:t>
            </a:r>
            <a:endParaRPr kumimoji="0" lang="zh-CN" altLang="zh-CN" sz="1400" b="0" i="0" u="none" strike="noStrike" kern="1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Times New Roman" panose="02020603050405020304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  <a:defRPr/>
            </a:pP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/>
                <a:ea typeface="宋体" panose="02010600030101010101" pitchFamily="2" charset="-122"/>
                <a:cs typeface="Times New Roman" panose="02020603050405020304"/>
              </a:rPr>
              <a:t>	  </a:t>
            </a:r>
            <a:r>
              <a:rPr kumimoji="0" lang="en-US" altLang="zh-CN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/>
                <a:ea typeface="宋体" panose="02010600030101010101" pitchFamily="2" charset="-122"/>
                <a:cs typeface="Times New Roman" panose="02020603050405020304"/>
              </a:rPr>
              <a:t>System.</a:t>
            </a:r>
            <a:r>
              <a:rPr kumimoji="0" lang="en-US" altLang="zh-CN" sz="1400" b="0" i="1" u="none" strike="noStrike" kern="0" cap="none" spc="0" normalizeH="0" baseline="0" noProof="0" dirty="0" err="1" smtClean="0">
                <a:ln>
                  <a:noFill/>
                </a:ln>
                <a:solidFill>
                  <a:srgbClr val="0000C0"/>
                </a:solidFill>
                <a:effectLst/>
                <a:uLnTx/>
                <a:uFillTx/>
                <a:latin typeface="Consolas" panose="020B0609020204030204"/>
                <a:ea typeface="宋体" panose="02010600030101010101" pitchFamily="2" charset="-122"/>
                <a:cs typeface="Times New Roman" panose="02020603050405020304"/>
              </a:rPr>
              <a:t>out</a:t>
            </a:r>
            <a:r>
              <a:rPr kumimoji="0" lang="en-US" altLang="zh-CN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/>
                <a:ea typeface="宋体" panose="02010600030101010101" pitchFamily="2" charset="-122"/>
                <a:cs typeface="Times New Roman" panose="02020603050405020304"/>
              </a:rPr>
              <a:t>.println</a:t>
            </a: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/>
                <a:ea typeface="宋体" panose="02010600030101010101" pitchFamily="2" charset="-122"/>
                <a:cs typeface="Times New Roman" panose="02020603050405020304"/>
              </a:rPr>
              <a:t>(</a:t>
            </a:r>
            <a:r>
              <a:rPr kumimoji="0" lang="en-US" altLang="zh-CN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7F0055"/>
                </a:solidFill>
                <a:effectLst/>
                <a:uLnTx/>
                <a:uFillTx/>
                <a:latin typeface="Consolas" panose="020B0609020204030204"/>
                <a:ea typeface="宋体" panose="02010600030101010101" pitchFamily="2" charset="-122"/>
                <a:cs typeface="Times New Roman" panose="02020603050405020304"/>
              </a:rPr>
              <a:t>this</a:t>
            </a: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/>
                <a:ea typeface="宋体" panose="02010600030101010101" pitchFamily="2" charset="-122"/>
                <a:cs typeface="Times New Roman" panose="02020603050405020304"/>
              </a:rPr>
              <a:t>.</a:t>
            </a: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C0"/>
                </a:solidFill>
                <a:effectLst/>
                <a:uLnTx/>
                <a:uFillTx/>
                <a:latin typeface="Consolas" panose="020B0609020204030204"/>
                <a:ea typeface="宋体" panose="02010600030101010101" pitchFamily="2" charset="-122"/>
                <a:cs typeface="Times New Roman" panose="02020603050405020304"/>
              </a:rPr>
              <a:t>name</a:t>
            </a: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/>
                <a:ea typeface="宋体" panose="02010600030101010101" pitchFamily="2" charset="-122"/>
                <a:cs typeface="Times New Roman" panose="02020603050405020304"/>
              </a:rPr>
              <a:t> + </a:t>
            </a: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2A00FF"/>
                </a:solidFill>
                <a:effectLst/>
                <a:uLnTx/>
                <a:uFillTx/>
                <a:latin typeface="Consolas" panose="020B0609020204030204"/>
                <a:ea typeface="宋体" panose="02010600030101010101" pitchFamily="2" charset="-122"/>
                <a:cs typeface="Times New Roman" panose="02020603050405020304"/>
              </a:rPr>
              <a:t>"</a:t>
            </a:r>
            <a:r>
              <a:rPr kumimoji="0" lang="zh-CN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2A00FF"/>
                </a:solidFill>
                <a:effectLst/>
                <a:uLnTx/>
                <a:uFillTx/>
                <a:latin typeface="Consolas" panose="020B0609020204030204"/>
                <a:ea typeface="宋体" panose="02010600030101010101" pitchFamily="2" charset="-122"/>
                <a:cs typeface="Consolas" panose="020B0609020204030204"/>
              </a:rPr>
              <a:t>运行，</a:t>
            </a: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2A00FF"/>
                </a:solidFill>
                <a:effectLst/>
                <a:uLnTx/>
                <a:uFillTx/>
                <a:latin typeface="Consolas" panose="020B0609020204030204"/>
                <a:ea typeface="宋体" panose="02010600030101010101" pitchFamily="2" charset="-122"/>
                <a:cs typeface="Times New Roman" panose="02020603050405020304"/>
              </a:rPr>
              <a:t>x = "</a:t>
            </a: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/>
                <a:ea typeface="宋体" panose="02010600030101010101" pitchFamily="2" charset="-122"/>
                <a:cs typeface="Times New Roman" panose="02020603050405020304"/>
              </a:rPr>
              <a:t> + x);</a:t>
            </a:r>
            <a:endParaRPr kumimoji="0" lang="zh-CN" altLang="zh-CN" sz="1400" b="0" i="0" u="none" strike="noStrike" kern="1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Times New Roman" panose="02020603050405020304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  <a:defRPr/>
            </a:pP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/>
                <a:ea typeface="宋体" panose="02010600030101010101" pitchFamily="2" charset="-122"/>
                <a:cs typeface="Times New Roman" panose="02020603050405020304"/>
              </a:rPr>
              <a:t>	}</a:t>
            </a:r>
            <a:endParaRPr kumimoji="0" lang="zh-CN" altLang="zh-CN" sz="1400" b="0" i="0" u="none" strike="noStrike" kern="1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Times New Roman" panose="02020603050405020304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  <a:defRPr/>
            </a:pP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/>
                <a:ea typeface="宋体" panose="02010600030101010101" pitchFamily="2" charset="-122"/>
                <a:cs typeface="Times New Roman" panose="02020603050405020304"/>
              </a:rPr>
              <a:t>    }</a:t>
            </a:r>
            <a:endParaRPr kumimoji="0" lang="zh-CN" altLang="zh-CN" sz="1400" b="0" i="0" u="none" strike="noStrike" kern="1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Times New Roman" panose="02020603050405020304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  <a:defRPr/>
            </a:pP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/>
                <a:ea typeface="宋体" panose="02010600030101010101" pitchFamily="2" charset="-122"/>
                <a:cs typeface="Times New Roman" panose="02020603050405020304"/>
              </a:rPr>
              <a:t>}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2830090" y="1661902"/>
            <a:ext cx="3856459" cy="252624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 w="lg" len="lg"/>
          </a:ln>
          <a:effectLst/>
        </p:spPr>
        <p:txBody>
          <a:bodyPr vert="horz" wrap="none" lIns="91440" tIns="45720" rIns="91440" bIns="45720" numCol="1" rtlCol="0" anchor="ctr" anchorCtr="0" compatLnSpc="1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7" name="内容占位符 2"/>
          <p:cNvSpPr txBox="1"/>
          <p:nvPr/>
        </p:nvSpPr>
        <p:spPr bwMode="auto">
          <a:xfrm>
            <a:off x="623889" y="4041565"/>
            <a:ext cx="6183312" cy="2552276"/>
          </a:xfrm>
          <a:prstGeom prst="rect">
            <a:avLst/>
          </a:prstGeom>
          <a:noFill/>
          <a:ln w="9525">
            <a:solidFill>
              <a:srgbClr val="0000FF"/>
            </a:solidFill>
            <a:prstDash val="dash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+mn-ea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  <a:defRPr/>
            </a:pPr>
            <a:r>
              <a:rPr kumimoji="0" lang="en-US" altLang="zh-CN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7F0055"/>
                </a:solidFill>
                <a:effectLst/>
                <a:uLnTx/>
                <a:uFillTx/>
                <a:latin typeface="Consolas" panose="020B0609020204030204"/>
                <a:ea typeface="宋体" panose="02010600030101010101" pitchFamily="2" charset="-122"/>
                <a:cs typeface="Times New Roman" panose="02020603050405020304"/>
              </a:rPr>
              <a:t>public</a:t>
            </a: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/>
                <a:ea typeface="宋体" panose="02010600030101010101" pitchFamily="2" charset="-122"/>
                <a:cs typeface="Times New Roman" panose="02020603050405020304"/>
              </a:rPr>
              <a:t> </a:t>
            </a:r>
            <a:r>
              <a:rPr kumimoji="0" lang="en-US" altLang="zh-CN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7F0055"/>
                </a:solidFill>
                <a:effectLst/>
                <a:uLnTx/>
                <a:uFillTx/>
                <a:latin typeface="Consolas" panose="020B0609020204030204"/>
                <a:ea typeface="宋体" panose="02010600030101010101" pitchFamily="2" charset="-122"/>
                <a:cs typeface="Times New Roman" panose="02020603050405020304"/>
              </a:rPr>
              <a:t>class</a:t>
            </a: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/>
                <a:ea typeface="宋体" panose="02010600030101010101" pitchFamily="2" charset="-122"/>
                <a:cs typeface="Times New Roman" panose="02020603050405020304"/>
              </a:rPr>
              <a:t> RunnableDemo01 {</a:t>
            </a:r>
            <a:endParaRPr kumimoji="0" lang="zh-CN" altLang="zh-CN" sz="1400" b="0" i="0" u="none" strike="noStrike" kern="1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Times New Roman" panose="02020603050405020304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  <a:defRPr/>
            </a:pPr>
            <a:r>
              <a:rPr kumimoji="0" lang="en-US" altLang="zh-CN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7F0055"/>
                </a:solidFill>
                <a:effectLst/>
                <a:uLnTx/>
                <a:uFillTx/>
                <a:latin typeface="Consolas" panose="020B0609020204030204"/>
                <a:ea typeface="宋体" panose="02010600030101010101" pitchFamily="2" charset="-122"/>
                <a:cs typeface="Times New Roman" panose="02020603050405020304"/>
              </a:rPr>
              <a:t>    public</a:t>
            </a: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/>
                <a:ea typeface="宋体" panose="02010600030101010101" pitchFamily="2" charset="-122"/>
                <a:cs typeface="Times New Roman" panose="02020603050405020304"/>
              </a:rPr>
              <a:t> </a:t>
            </a:r>
            <a:r>
              <a:rPr kumimoji="0" lang="en-US" altLang="zh-CN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7F0055"/>
                </a:solidFill>
                <a:effectLst/>
                <a:uLnTx/>
                <a:uFillTx/>
                <a:latin typeface="Consolas" panose="020B0609020204030204"/>
                <a:ea typeface="宋体" panose="02010600030101010101" pitchFamily="2" charset="-122"/>
                <a:cs typeface="Times New Roman" panose="02020603050405020304"/>
              </a:rPr>
              <a:t>static</a:t>
            </a: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/>
                <a:ea typeface="宋体" panose="02010600030101010101" pitchFamily="2" charset="-122"/>
                <a:cs typeface="Times New Roman" panose="02020603050405020304"/>
              </a:rPr>
              <a:t> </a:t>
            </a:r>
            <a:r>
              <a:rPr kumimoji="0" lang="en-US" altLang="zh-CN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7F0055"/>
                </a:solidFill>
                <a:effectLst/>
                <a:uLnTx/>
                <a:uFillTx/>
                <a:latin typeface="Consolas" panose="020B0609020204030204"/>
                <a:ea typeface="宋体" panose="02010600030101010101" pitchFamily="2" charset="-122"/>
                <a:cs typeface="Times New Roman" panose="02020603050405020304"/>
              </a:rPr>
              <a:t>void</a:t>
            </a: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/>
                <a:ea typeface="宋体" panose="02010600030101010101" pitchFamily="2" charset="-122"/>
                <a:cs typeface="Times New Roman" panose="02020603050405020304"/>
              </a:rPr>
              <a:t> main(String </a:t>
            </a:r>
            <a:r>
              <a:rPr kumimoji="0" lang="en-US" altLang="zh-CN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/>
                <a:ea typeface="宋体" panose="02010600030101010101" pitchFamily="2" charset="-122"/>
                <a:cs typeface="Times New Roman" panose="02020603050405020304"/>
              </a:rPr>
              <a:t>args</a:t>
            </a: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/>
                <a:ea typeface="宋体" panose="02010600030101010101" pitchFamily="2" charset="-122"/>
                <a:cs typeface="Times New Roman" panose="02020603050405020304"/>
              </a:rPr>
              <a:t>[]) {</a:t>
            </a:r>
            <a:endParaRPr kumimoji="0" lang="zh-CN" altLang="zh-CN" sz="1400" b="0" i="0" u="none" strike="noStrike" kern="1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Times New Roman" panose="02020603050405020304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  <a:defRPr/>
            </a:pP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/>
                <a:ea typeface="宋体" panose="02010600030101010101" pitchFamily="2" charset="-122"/>
                <a:cs typeface="Times New Roman" panose="02020603050405020304"/>
              </a:rPr>
              <a:t>        </a:t>
            </a:r>
            <a:r>
              <a:rPr kumimoji="0" lang="en-US" altLang="zh-CN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/>
                <a:ea typeface="宋体" panose="02010600030101010101" pitchFamily="2" charset="-122"/>
                <a:cs typeface="Times New Roman" panose="02020603050405020304"/>
              </a:rPr>
              <a:t>MyThread</a:t>
            </a: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/>
                <a:ea typeface="宋体" panose="02010600030101010101" pitchFamily="2" charset="-122"/>
                <a:cs typeface="Times New Roman" panose="02020603050405020304"/>
              </a:rPr>
              <a:t> mt1 = </a:t>
            </a:r>
            <a:r>
              <a:rPr kumimoji="0" lang="en-US" altLang="zh-CN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7F0055"/>
                </a:solidFill>
                <a:effectLst/>
                <a:uLnTx/>
                <a:uFillTx/>
                <a:latin typeface="Consolas" panose="020B0609020204030204"/>
                <a:ea typeface="宋体" panose="02010600030101010101" pitchFamily="2" charset="-122"/>
                <a:cs typeface="Times New Roman" panose="02020603050405020304"/>
              </a:rPr>
              <a:t>new</a:t>
            </a: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/>
                <a:ea typeface="宋体" panose="02010600030101010101" pitchFamily="2" charset="-122"/>
                <a:cs typeface="Times New Roman" panose="02020603050405020304"/>
              </a:rPr>
              <a:t> </a:t>
            </a:r>
            <a:r>
              <a:rPr kumimoji="0" lang="en-US" altLang="zh-CN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/>
                <a:ea typeface="宋体" panose="02010600030101010101" pitchFamily="2" charset="-122"/>
                <a:cs typeface="Times New Roman" panose="02020603050405020304"/>
              </a:rPr>
              <a:t>MyThread</a:t>
            </a: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/>
                <a:ea typeface="宋体" panose="02010600030101010101" pitchFamily="2" charset="-122"/>
                <a:cs typeface="Times New Roman" panose="02020603050405020304"/>
              </a:rPr>
              <a:t>(</a:t>
            </a: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2A00FF"/>
                </a:solidFill>
                <a:effectLst/>
                <a:uLnTx/>
                <a:uFillTx/>
                <a:latin typeface="Consolas" panose="020B0609020204030204"/>
                <a:ea typeface="宋体" panose="02010600030101010101" pitchFamily="2" charset="-122"/>
                <a:cs typeface="Times New Roman" panose="02020603050405020304"/>
              </a:rPr>
              <a:t>"</a:t>
            </a:r>
            <a:r>
              <a:rPr kumimoji="0" lang="zh-CN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2A00FF"/>
                </a:solidFill>
                <a:effectLst/>
                <a:uLnTx/>
                <a:uFillTx/>
                <a:latin typeface="Consolas" panose="020B0609020204030204"/>
                <a:ea typeface="宋体" panose="02010600030101010101" pitchFamily="2" charset="-122"/>
                <a:cs typeface="Consolas" panose="020B0609020204030204"/>
              </a:rPr>
              <a:t>线程</a:t>
            </a: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2A00FF"/>
                </a:solidFill>
                <a:effectLst/>
                <a:uLnTx/>
                <a:uFillTx/>
                <a:latin typeface="Consolas" panose="020B0609020204030204"/>
                <a:ea typeface="宋体" panose="02010600030101010101" pitchFamily="2" charset="-122"/>
                <a:cs typeface="Times New Roman" panose="02020603050405020304"/>
              </a:rPr>
              <a:t>A "</a:t>
            </a: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/>
                <a:ea typeface="宋体" panose="02010600030101010101" pitchFamily="2" charset="-122"/>
                <a:cs typeface="Times New Roman" panose="02020603050405020304"/>
              </a:rPr>
              <a:t>); </a:t>
            </a:r>
            <a:endParaRPr kumimoji="0" lang="en-US" altLang="zh-CN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/>
              <a:ea typeface="宋体" panose="02010600030101010101" pitchFamily="2" charset="-122"/>
              <a:cs typeface="Times New Roman" panose="02020603050405020304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  <a:defRPr/>
            </a:pP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/>
                <a:ea typeface="宋体" panose="02010600030101010101" pitchFamily="2" charset="-122"/>
                <a:cs typeface="Times New Roman" panose="02020603050405020304"/>
              </a:rPr>
              <a:t>        </a:t>
            </a:r>
            <a:r>
              <a:rPr kumimoji="0" lang="en-US" altLang="zh-CN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/>
                <a:ea typeface="宋体" panose="02010600030101010101" pitchFamily="2" charset="-122"/>
                <a:cs typeface="Times New Roman" panose="02020603050405020304"/>
              </a:rPr>
              <a:t>MyThread</a:t>
            </a: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/>
                <a:ea typeface="宋体" panose="02010600030101010101" pitchFamily="2" charset="-122"/>
                <a:cs typeface="Times New Roman" panose="02020603050405020304"/>
              </a:rPr>
              <a:t> mt2 = </a:t>
            </a:r>
            <a:r>
              <a:rPr kumimoji="0" lang="en-US" altLang="zh-CN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7F0055"/>
                </a:solidFill>
                <a:effectLst/>
                <a:uLnTx/>
                <a:uFillTx/>
                <a:latin typeface="Consolas" panose="020B0609020204030204"/>
                <a:ea typeface="宋体" panose="02010600030101010101" pitchFamily="2" charset="-122"/>
                <a:cs typeface="Times New Roman" panose="02020603050405020304"/>
              </a:rPr>
              <a:t>new</a:t>
            </a: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/>
                <a:ea typeface="宋体" panose="02010600030101010101" pitchFamily="2" charset="-122"/>
                <a:cs typeface="Times New Roman" panose="02020603050405020304"/>
              </a:rPr>
              <a:t> </a:t>
            </a:r>
            <a:r>
              <a:rPr kumimoji="0" lang="en-US" altLang="zh-CN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/>
                <a:ea typeface="宋体" panose="02010600030101010101" pitchFamily="2" charset="-122"/>
                <a:cs typeface="Times New Roman" panose="02020603050405020304"/>
              </a:rPr>
              <a:t>MyThread</a:t>
            </a: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/>
                <a:ea typeface="宋体" panose="02010600030101010101" pitchFamily="2" charset="-122"/>
                <a:cs typeface="Times New Roman" panose="02020603050405020304"/>
              </a:rPr>
              <a:t>(</a:t>
            </a: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2A00FF"/>
                </a:solidFill>
                <a:effectLst/>
                <a:uLnTx/>
                <a:uFillTx/>
                <a:latin typeface="Consolas" panose="020B0609020204030204"/>
                <a:ea typeface="宋体" panose="02010600030101010101" pitchFamily="2" charset="-122"/>
                <a:cs typeface="Times New Roman" panose="02020603050405020304"/>
              </a:rPr>
              <a:t>"</a:t>
            </a:r>
            <a:r>
              <a:rPr kumimoji="0" lang="zh-CN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2A00FF"/>
                </a:solidFill>
                <a:effectLst/>
                <a:uLnTx/>
                <a:uFillTx/>
                <a:latin typeface="Consolas" panose="020B0609020204030204"/>
                <a:ea typeface="宋体" panose="02010600030101010101" pitchFamily="2" charset="-122"/>
                <a:cs typeface="Consolas" panose="020B0609020204030204"/>
              </a:rPr>
              <a:t>线程</a:t>
            </a: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2A00FF"/>
                </a:solidFill>
                <a:effectLst/>
                <a:uLnTx/>
                <a:uFillTx/>
                <a:latin typeface="Consolas" panose="020B0609020204030204"/>
                <a:ea typeface="宋体" panose="02010600030101010101" pitchFamily="2" charset="-122"/>
                <a:cs typeface="Times New Roman" panose="02020603050405020304"/>
              </a:rPr>
              <a:t>B "</a:t>
            </a: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/>
                <a:ea typeface="宋体" panose="02010600030101010101" pitchFamily="2" charset="-122"/>
                <a:cs typeface="Times New Roman" panose="02020603050405020304"/>
              </a:rPr>
              <a:t>); </a:t>
            </a:r>
            <a:endParaRPr kumimoji="0" lang="en-US" altLang="zh-CN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/>
              <a:ea typeface="宋体" panose="02010600030101010101" pitchFamily="2" charset="-122"/>
              <a:cs typeface="Times New Roman" panose="02020603050405020304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  <a:defRPr/>
            </a:pP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/>
                <a:ea typeface="宋体" panose="02010600030101010101" pitchFamily="2" charset="-122"/>
                <a:cs typeface="Times New Roman" panose="02020603050405020304"/>
              </a:rPr>
              <a:t>        Thread t1 = </a:t>
            </a:r>
            <a:r>
              <a:rPr kumimoji="0" lang="en-US" altLang="zh-CN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7F0055"/>
                </a:solidFill>
                <a:effectLst/>
                <a:uLnTx/>
                <a:uFillTx/>
                <a:latin typeface="Consolas" panose="020B0609020204030204"/>
                <a:ea typeface="宋体" panose="02010600030101010101" pitchFamily="2" charset="-122"/>
                <a:cs typeface="Times New Roman" panose="02020603050405020304"/>
              </a:rPr>
              <a:t>new</a:t>
            </a: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/>
                <a:ea typeface="宋体" panose="02010600030101010101" pitchFamily="2" charset="-122"/>
                <a:cs typeface="Times New Roman" panose="02020603050405020304"/>
              </a:rPr>
              <a:t> Thread(</a:t>
            </a: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/>
                <a:ea typeface="宋体" panose="02010600030101010101" pitchFamily="2" charset="-122"/>
                <a:cs typeface="Times New Roman" panose="02020603050405020304"/>
              </a:rPr>
              <a:t>mt1</a:t>
            </a: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/>
                <a:ea typeface="宋体" panose="02010600030101010101" pitchFamily="2" charset="-122"/>
                <a:cs typeface="Times New Roman" panose="02020603050405020304"/>
              </a:rPr>
              <a:t>); </a:t>
            </a:r>
            <a:endParaRPr kumimoji="0" lang="en-US" altLang="zh-CN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/>
              <a:ea typeface="宋体" panose="02010600030101010101" pitchFamily="2" charset="-122"/>
              <a:cs typeface="Times New Roman" panose="02020603050405020304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  <a:defRPr/>
            </a:pP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/>
                <a:ea typeface="宋体" panose="02010600030101010101" pitchFamily="2" charset="-122"/>
                <a:cs typeface="Times New Roman" panose="02020603050405020304"/>
              </a:rPr>
              <a:t>        Thread t2 = </a:t>
            </a:r>
            <a:r>
              <a:rPr kumimoji="0" lang="en-US" altLang="zh-CN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7F0055"/>
                </a:solidFill>
                <a:effectLst/>
                <a:uLnTx/>
                <a:uFillTx/>
                <a:latin typeface="Consolas" panose="020B0609020204030204"/>
                <a:ea typeface="宋体" panose="02010600030101010101" pitchFamily="2" charset="-122"/>
                <a:cs typeface="Times New Roman" panose="02020603050405020304"/>
              </a:rPr>
              <a:t>new</a:t>
            </a: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/>
                <a:ea typeface="宋体" panose="02010600030101010101" pitchFamily="2" charset="-122"/>
                <a:cs typeface="Times New Roman" panose="02020603050405020304"/>
              </a:rPr>
              <a:t> Thread(</a:t>
            </a: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/>
                <a:ea typeface="宋体" panose="02010600030101010101" pitchFamily="2" charset="-122"/>
                <a:cs typeface="Times New Roman" panose="02020603050405020304"/>
              </a:rPr>
              <a:t>mt2</a:t>
            </a: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/>
                <a:ea typeface="宋体" panose="02010600030101010101" pitchFamily="2" charset="-122"/>
                <a:cs typeface="Times New Roman" panose="02020603050405020304"/>
              </a:rPr>
              <a:t>); </a:t>
            </a:r>
            <a:endParaRPr kumimoji="0" lang="zh-CN" altLang="zh-CN" sz="1400" b="0" i="0" u="none" strike="noStrike" kern="1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Times New Roman" panose="02020603050405020304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  <a:defRPr/>
            </a:pP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/>
                <a:ea typeface="宋体" panose="02010600030101010101" pitchFamily="2" charset="-122"/>
                <a:cs typeface="Times New Roman" panose="02020603050405020304"/>
              </a:rPr>
              <a:t>        t1.start(); </a:t>
            </a:r>
            <a:r>
              <a:rPr kumimoji="0" lang="en-US" altLang="zh-CN" sz="1400" b="0" i="1" u="none" strike="noStrike" kern="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/>
              </a:rPr>
              <a:t>// </a:t>
            </a:r>
            <a:r>
              <a:rPr kumimoji="0" lang="zh-CN" altLang="zh-CN" sz="1400" b="0" i="1" u="none" strike="noStrike" kern="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/>
              </a:rPr>
              <a:t>启动多线程</a:t>
            </a:r>
            <a:endParaRPr kumimoji="0" lang="en-US" altLang="zh-CN" sz="1400" b="0" i="1" u="none" strike="noStrike" kern="0" cap="none" spc="0" normalizeH="0" baseline="0" noProof="0" dirty="0" smtClean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  <a:defRPr/>
            </a:pP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3F7F5F"/>
                </a:solidFill>
                <a:effectLst/>
                <a:uLnTx/>
                <a:uFillTx/>
                <a:latin typeface="Consolas" panose="020B0609020204030204"/>
                <a:ea typeface="宋体" panose="02010600030101010101" pitchFamily="2" charset="-122"/>
                <a:cs typeface="Consolas" panose="020B0609020204030204"/>
              </a:rPr>
              <a:t>        </a:t>
            </a: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/>
                <a:ea typeface="宋体" panose="02010600030101010101" pitchFamily="2" charset="-122"/>
                <a:cs typeface="Times New Roman" panose="02020603050405020304"/>
              </a:rPr>
              <a:t>t2.start(); </a:t>
            </a:r>
            <a:r>
              <a:rPr kumimoji="0" lang="en-US" altLang="zh-CN" sz="1400" b="0" i="1" u="none" strike="noStrike" kern="0" cap="none" spc="0" normalizeH="0" baseline="0" noProof="0" dirty="0" smtClean="0">
                <a:ln>
                  <a:noFill/>
                </a:ln>
                <a:solidFill>
                  <a:srgbClr val="3F7F5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/>
              </a:rPr>
              <a:t>// </a:t>
            </a:r>
            <a:r>
              <a:rPr kumimoji="0" lang="zh-CN" altLang="zh-CN" sz="1400" b="0" i="1" u="none" strike="noStrike" kern="0" cap="none" spc="0" normalizeH="0" baseline="0" noProof="0" dirty="0" smtClean="0">
                <a:ln>
                  <a:noFill/>
                </a:ln>
                <a:solidFill>
                  <a:srgbClr val="3F7F5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/>
              </a:rPr>
              <a:t>启动多线程</a:t>
            </a:r>
            <a:endParaRPr kumimoji="0" lang="zh-CN" altLang="zh-CN" sz="1400" b="0" i="1" u="none" strike="noStrike" kern="1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  <a:defRPr/>
            </a:pP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/>
                <a:ea typeface="宋体" panose="02010600030101010101" pitchFamily="2" charset="-122"/>
                <a:cs typeface="Times New Roman" panose="02020603050405020304"/>
              </a:rPr>
              <a:t>    }</a:t>
            </a:r>
            <a:endParaRPr kumimoji="0" lang="zh-CN" altLang="zh-CN" sz="1400" b="0" i="0" u="none" strike="noStrike" kern="1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Times New Roman" panose="02020603050405020304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  <a:defRPr/>
            </a:pP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/>
                <a:ea typeface="宋体" panose="02010600030101010101" pitchFamily="2" charset="-122"/>
                <a:cs typeface="Times New Roman" panose="02020603050405020304"/>
              </a:rPr>
              <a:t>}</a:t>
            </a:r>
            <a:endParaRPr kumimoji="0" lang="zh-CN" altLang="zh-CN" sz="1400" b="0" i="0" u="none" strike="noStrike" kern="1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Times New Roman" panose="02020603050405020304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Char char="r"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7057428" y="1628775"/>
            <a:ext cx="4510683" cy="738664"/>
          </a:xfrm>
          <a:prstGeom prst="rect">
            <a:avLst/>
          </a:prstGeom>
          <a:noFill/>
          <a:ln w="9525" algn="ctr">
            <a:solidFill>
              <a:srgbClr val="0000FF"/>
            </a:solidFill>
            <a:miter lim="800000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>
              <a:spcAft>
                <a:spcPts val="0"/>
              </a:spcAft>
            </a:pPr>
            <a:r>
              <a:rPr lang="en-US" altLang="zh-CN" sz="1400" b="1" kern="0" dirty="0">
                <a:solidFill>
                  <a:srgbClr val="7F0055"/>
                </a:solidFill>
                <a:latin typeface="Consolas" panose="020B0609020204030204"/>
                <a:ea typeface="宋体" panose="02010600030101010101" pitchFamily="2" charset="-122"/>
                <a:cs typeface="Times New Roman" panose="02020603050405020304"/>
              </a:rPr>
              <a:t>public</a:t>
            </a:r>
            <a:r>
              <a:rPr lang="en-US" altLang="zh-CN" sz="1400" kern="0" dirty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Times New Roman" panose="02020603050405020304"/>
              </a:rPr>
              <a:t> </a:t>
            </a:r>
            <a:r>
              <a:rPr lang="en-US" altLang="zh-CN" sz="1400" b="1" kern="0" dirty="0">
                <a:solidFill>
                  <a:srgbClr val="7F0055"/>
                </a:solidFill>
                <a:latin typeface="Consolas" panose="020B0609020204030204"/>
                <a:ea typeface="宋体" panose="02010600030101010101" pitchFamily="2" charset="-122"/>
                <a:cs typeface="Times New Roman" panose="02020603050405020304"/>
              </a:rPr>
              <a:t>interface</a:t>
            </a:r>
            <a:r>
              <a:rPr lang="en-US" altLang="zh-CN" sz="1400" kern="0" dirty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Times New Roman" panose="02020603050405020304"/>
              </a:rPr>
              <a:t> Runnable {</a:t>
            </a:r>
            <a:endParaRPr lang="zh-CN" altLang="zh-CN" sz="1400" kern="100" dirty="0">
              <a:latin typeface="Calibri" panose="020F0502020204030204"/>
              <a:ea typeface="宋体" panose="02010600030101010101" pitchFamily="2" charset="-122"/>
              <a:cs typeface="Times New Roman" panose="02020603050405020304"/>
            </a:endParaRPr>
          </a:p>
          <a:p>
            <a:pPr algn="l">
              <a:spcAft>
                <a:spcPts val="0"/>
              </a:spcAft>
            </a:pPr>
            <a:r>
              <a:rPr lang="en-US" altLang="zh-CN" sz="1400" kern="0" dirty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Times New Roman" panose="02020603050405020304"/>
              </a:rPr>
              <a:t>	</a:t>
            </a:r>
            <a:r>
              <a:rPr lang="en-US" altLang="zh-CN" sz="1400" b="1" kern="0" dirty="0">
                <a:solidFill>
                  <a:srgbClr val="7F0055"/>
                </a:solidFill>
                <a:latin typeface="Consolas" panose="020B0609020204030204"/>
                <a:ea typeface="宋体" panose="02010600030101010101" pitchFamily="2" charset="-122"/>
                <a:cs typeface="Times New Roman" panose="02020603050405020304"/>
              </a:rPr>
              <a:t>public</a:t>
            </a:r>
            <a:r>
              <a:rPr lang="en-US" altLang="zh-CN" sz="1400" kern="0" dirty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Times New Roman" panose="02020603050405020304"/>
              </a:rPr>
              <a:t> </a:t>
            </a:r>
            <a:r>
              <a:rPr lang="en-US" altLang="zh-CN" sz="1400" b="1" kern="0" dirty="0">
                <a:solidFill>
                  <a:srgbClr val="7F0055"/>
                </a:solidFill>
                <a:latin typeface="Consolas" panose="020B0609020204030204"/>
                <a:ea typeface="宋体" panose="02010600030101010101" pitchFamily="2" charset="-122"/>
                <a:cs typeface="Times New Roman" panose="02020603050405020304"/>
              </a:rPr>
              <a:t>void</a:t>
            </a:r>
            <a:r>
              <a:rPr lang="en-US" altLang="zh-CN" sz="1400" kern="0" dirty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Times New Roman" panose="02020603050405020304"/>
              </a:rPr>
              <a:t> run();</a:t>
            </a:r>
            <a:endParaRPr lang="zh-CN" altLang="zh-CN" sz="1400" kern="100" dirty="0">
              <a:latin typeface="Calibri" panose="020F0502020204030204"/>
              <a:ea typeface="宋体" panose="02010600030101010101" pitchFamily="2" charset="-122"/>
              <a:cs typeface="Times New Roman" panose="02020603050405020304"/>
            </a:endParaRPr>
          </a:p>
          <a:p>
            <a:pPr algn="l">
              <a:spcAft>
                <a:spcPts val="0"/>
              </a:spcAft>
            </a:pPr>
            <a:r>
              <a:rPr lang="en-US" altLang="zh-CN" sz="1400" kern="0" dirty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Times New Roman" panose="02020603050405020304"/>
              </a:rPr>
              <a:t>}</a:t>
            </a:r>
            <a:endParaRPr lang="zh-CN" altLang="zh-CN" sz="1400" kern="100" dirty="0">
              <a:effectLst/>
              <a:latin typeface="Calibri" panose="020F0502020204030204"/>
              <a:ea typeface="宋体" panose="02010600030101010101" pitchFamily="2" charset="-122"/>
              <a:cs typeface="Times New Roman" panose="02020603050405020304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057427" y="4361660"/>
            <a:ext cx="4559907" cy="1175706"/>
          </a:xfrm>
          <a:prstGeom prst="rect">
            <a:avLst/>
          </a:prstGeom>
          <a:ln w="9525"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pPr lvl="0" fontAlgn="base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</a:pPr>
            <a:r>
              <a:rPr lang="en-US" altLang="zh-CN" sz="1600" kern="0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Thread</a:t>
            </a:r>
            <a:r>
              <a:rPr lang="zh-CN" altLang="en-US" sz="1600" kern="0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类中提供了以下两个构造方法</a:t>
            </a:r>
            <a:endParaRPr lang="zh-CN" altLang="en-US" sz="1600" kern="0" dirty="0">
              <a:solidFill>
                <a:srgbClr val="00000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marL="285750" indent="-285750" fontAlgn="base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altLang="zh-CN" sz="1600" kern="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public Thread(Runnable target)</a:t>
            </a:r>
            <a:endParaRPr lang="en-US" altLang="zh-CN" sz="1600" kern="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fontAlgn="base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altLang="zh-CN" sz="1600" kern="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public Thread(Runnable target</a:t>
            </a:r>
            <a:r>
              <a:rPr lang="zh-CN" altLang="en-US" sz="1600" kern="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600" kern="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String name)</a:t>
            </a:r>
            <a:endParaRPr lang="en-US" altLang="zh-CN" sz="1600" kern="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057427" y="2578576"/>
            <a:ext cx="4510683" cy="137268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285750" indent="-285750" fontAlgn="base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75000"/>
              <a:buFont typeface="Arial" panose="020B0604020202020204" pitchFamily="34" charset="0"/>
              <a:buChar char="•"/>
            </a:pP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继承</a:t>
            </a: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Thread</a:t>
            </a: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类时，可以直接从</a:t>
            </a: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Thread</a:t>
            </a: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类中使用</a:t>
            </a: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start()</a:t>
            </a: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kumimoji="0" lang="en-US" altLang="zh-CN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fontAlgn="base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75000"/>
              <a:buFont typeface="Arial" panose="020B0604020202020204" pitchFamily="34" charset="0"/>
              <a:buChar char="•"/>
            </a:pP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但是实现的是</a:t>
            </a: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Runnable</a:t>
            </a: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接口，而</a:t>
            </a: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Runnable</a:t>
            </a: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接口中只有一个</a:t>
            </a: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run()</a:t>
            </a: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方法，该如何启动多线程</a:t>
            </a:r>
            <a:endParaRPr kumimoji="0" lang="zh-CN" altLang="en-US" sz="12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993913" y="5834824"/>
            <a:ext cx="457419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这两个构造方法都可以接收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Runnable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的子类实例对象，所以可以依靠此点启动多线程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8" grpId="0" animBg="1"/>
      <p:bldP spid="9" grpId="0" animBg="1"/>
      <p:bldP spid="11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2.4 </a:t>
            </a:r>
            <a:r>
              <a:rPr lang="zh-CN" altLang="en-US" dirty="0"/>
              <a:t>管道过滤架构</a:t>
            </a:r>
            <a:r>
              <a:rPr lang="zh-CN" altLang="en-US" dirty="0" smtClean="0"/>
              <a:t>模式例</a:t>
            </a:r>
            <a:r>
              <a:rPr lang="en-US" altLang="zh-CN" dirty="0" smtClean="0"/>
              <a:t>-</a:t>
            </a:r>
            <a:r>
              <a:rPr lang="zh-CN" altLang="en-US" dirty="0" smtClean="0"/>
              <a:t>设计方案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4ABC20-E01C-4198-82B4-CFC3C5E5FFBE}" type="slidenum">
              <a:rPr lang="en-US" altLang="zh-CN" smtClean="0"/>
            </a:fld>
            <a:endParaRPr lang="en-US" altLang="zh-CN"/>
          </a:p>
        </p:txBody>
      </p:sp>
      <p:sp>
        <p:nvSpPr>
          <p:cNvPr id="6" name="矩形 5"/>
          <p:cNvSpPr/>
          <p:nvPr/>
        </p:nvSpPr>
        <p:spPr bwMode="auto">
          <a:xfrm>
            <a:off x="5126990" y="1615965"/>
            <a:ext cx="3048000" cy="371808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prstDash val="solid"/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i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Filter</a:t>
            </a:r>
            <a:endParaRPr lang="zh-CN" altLang="en-US" i="1" dirty="0" smtClean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5126990" y="1987773"/>
            <a:ext cx="3048000" cy="633189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prstDash val="solid"/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#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in:Pipe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#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out:Pipe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5126990" y="2618487"/>
            <a:ext cx="3048000" cy="1612165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prstDash val="solid"/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+Filter(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in:Pipe,out:Pipe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+run():void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+start():void </a:t>
            </a:r>
            <a:r>
              <a:rPr lang="en-US" altLang="zh-CN" i="1" dirty="0" smtClean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i="1" dirty="0" smtClean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启动线程</a:t>
            </a:r>
            <a:endParaRPr lang="en-US" altLang="zh-CN" i="1" dirty="0" smtClean="0">
              <a:solidFill>
                <a:srgbClr val="008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+stop():void </a:t>
            </a:r>
            <a:r>
              <a:rPr lang="en-US" altLang="zh-CN" i="1" dirty="0" smtClean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i="1" dirty="0" smtClean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关闭线程</a:t>
            </a:r>
            <a:endParaRPr lang="en-US" altLang="zh-CN" i="1" dirty="0" smtClean="0">
              <a:solidFill>
                <a:srgbClr val="008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i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</a:t>
            </a:r>
            <a:r>
              <a:rPr lang="en-US" altLang="zh-CN" i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process():void</a:t>
            </a:r>
            <a:endParaRPr lang="en-US" altLang="zh-CN" i="1" dirty="0" smtClean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8958495" y="1615965"/>
            <a:ext cx="2481665" cy="371808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prstDash val="solid"/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Pipe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8958495" y="1987773"/>
            <a:ext cx="2481665" cy="626906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prstDash val="solid"/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in:PipedReader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out:PipedWriter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8958495" y="2611536"/>
            <a:ext cx="2481665" cy="113428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prstDash val="solid"/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+read():</a:t>
            </a:r>
            <a:r>
              <a:rPr lang="en-US" altLang="zh-CN" dirty="0" err="1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endParaRPr lang="en-US" altLang="zh-CN" dirty="0" smtClean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+write(</a:t>
            </a:r>
            <a:r>
              <a:rPr lang="en-US" altLang="zh-CN" dirty="0" err="1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c:int</a:t>
            </a:r>
            <a:r>
              <a:rPr lang="en-US" altLang="zh-CN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):void</a:t>
            </a:r>
            <a:endParaRPr lang="en-US" altLang="zh-CN" dirty="0" smtClean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releaseIn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():void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realeaseOut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():void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流程图: 决策 11"/>
          <p:cNvSpPr/>
          <p:nvPr/>
        </p:nvSpPr>
        <p:spPr bwMode="auto">
          <a:xfrm>
            <a:off x="8174990" y="2161035"/>
            <a:ext cx="332740" cy="294322"/>
          </a:xfrm>
          <a:prstGeom prst="flowChartDecision">
            <a:avLst/>
          </a:prstGeom>
          <a:solidFill>
            <a:srgbClr val="FFFFFF"/>
          </a:solidFill>
          <a:ln w="22225">
            <a:solidFill>
              <a:srgbClr val="0000FF"/>
            </a:solidFill>
            <a:prstDash val="solid"/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600" b="0" i="0" u="none" strike="noStrike" cap="none" normalizeH="0" baseline="0" smtClean="0">
              <a:ln>
                <a:noFill/>
              </a:ln>
              <a:solidFill>
                <a:srgbClr val="080808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13" name="直接箭头连接符 12"/>
          <p:cNvCxnSpPr>
            <a:stCxn id="12" idx="3"/>
            <a:endCxn id="10" idx="1"/>
          </p:cNvCxnSpPr>
          <p:nvPr/>
        </p:nvCxnSpPr>
        <p:spPr>
          <a:xfrm flipV="1">
            <a:off x="8507730" y="2301226"/>
            <a:ext cx="450765" cy="6970"/>
          </a:xfrm>
          <a:prstGeom prst="straightConnector1">
            <a:avLst/>
          </a:prstGeom>
          <a:ln w="19050">
            <a:solidFill>
              <a:srgbClr val="0000FF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 bwMode="auto">
          <a:xfrm>
            <a:off x="3265170" y="5327762"/>
            <a:ext cx="1943100" cy="371808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prstDash val="solid"/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NumFilter1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3265170" y="5701793"/>
            <a:ext cx="1943100" cy="353567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prstDash val="solid"/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+process():void</a:t>
            </a:r>
            <a:endParaRPr lang="en-US" altLang="zh-CN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5327650" y="5327762"/>
            <a:ext cx="1943100" cy="371808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prstDash val="solid"/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 smtClean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NumFilter2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5327650" y="5701793"/>
            <a:ext cx="1943100" cy="353567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prstDash val="solid"/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+process():void</a:t>
            </a:r>
            <a:endParaRPr lang="en-US" altLang="zh-CN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7369810" y="5327762"/>
            <a:ext cx="1943100" cy="371808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prstDash val="solid"/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 smtClean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NumFilter3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7369810" y="5701793"/>
            <a:ext cx="1943100" cy="353567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prstDash val="solid"/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+process():void</a:t>
            </a:r>
            <a:endParaRPr lang="en-US" altLang="zh-CN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9429665" y="5327762"/>
            <a:ext cx="1943100" cy="371808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prstDash val="solid"/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 smtClean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NumFilter4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 bwMode="auto">
          <a:xfrm>
            <a:off x="9429665" y="5701793"/>
            <a:ext cx="1943100" cy="353567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prstDash val="solid"/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+process():void</a:t>
            </a:r>
            <a:endParaRPr lang="en-US" altLang="zh-CN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等腰三角形 21"/>
          <p:cNvSpPr/>
          <p:nvPr/>
        </p:nvSpPr>
        <p:spPr bwMode="auto">
          <a:xfrm>
            <a:off x="6544310" y="4230652"/>
            <a:ext cx="213360" cy="203199"/>
          </a:xfrm>
          <a:prstGeom prst="triangle">
            <a:avLst/>
          </a:prstGeom>
          <a:solidFill>
            <a:srgbClr val="FFFFFF"/>
          </a:solidFill>
          <a:ln w="9525">
            <a:solidFill>
              <a:srgbClr val="0000FF"/>
            </a:solidFill>
            <a:prstDash val="solid"/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b="0" i="0" u="none" strike="noStrike" cap="none" normalizeH="0" baseline="0" smtClean="0">
              <a:ln>
                <a:noFill/>
              </a:ln>
              <a:solidFill>
                <a:srgbClr val="080808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23" name="肘形连接符 22"/>
          <p:cNvCxnSpPr>
            <a:stCxn id="14" idx="0"/>
            <a:endCxn id="22" idx="3"/>
          </p:cNvCxnSpPr>
          <p:nvPr/>
        </p:nvCxnSpPr>
        <p:spPr>
          <a:xfrm rot="5400000" flipH="1" flipV="1">
            <a:off x="4996900" y="3673672"/>
            <a:ext cx="893911" cy="2414270"/>
          </a:xfrm>
          <a:prstGeom prst="bentConnector3">
            <a:avLst/>
          </a:prstGeom>
          <a:ln w="1270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肘形连接符 23"/>
          <p:cNvCxnSpPr>
            <a:stCxn id="16" idx="0"/>
            <a:endCxn id="22" idx="3"/>
          </p:cNvCxnSpPr>
          <p:nvPr/>
        </p:nvCxnSpPr>
        <p:spPr>
          <a:xfrm rot="5400000" flipH="1" flipV="1">
            <a:off x="6028140" y="4704912"/>
            <a:ext cx="893911" cy="351790"/>
          </a:xfrm>
          <a:prstGeom prst="bentConnector3">
            <a:avLst/>
          </a:prstGeom>
          <a:ln w="1270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肘形连接符 24"/>
          <p:cNvCxnSpPr>
            <a:stCxn id="18" idx="0"/>
            <a:endCxn id="22" idx="3"/>
          </p:cNvCxnSpPr>
          <p:nvPr/>
        </p:nvCxnSpPr>
        <p:spPr>
          <a:xfrm rot="16200000" flipV="1">
            <a:off x="7049220" y="4035622"/>
            <a:ext cx="893911" cy="1690370"/>
          </a:xfrm>
          <a:prstGeom prst="bentConnector3">
            <a:avLst/>
          </a:prstGeom>
          <a:ln w="1270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肘形连接符 25"/>
          <p:cNvCxnSpPr>
            <a:stCxn id="20" idx="0"/>
            <a:endCxn id="22" idx="3"/>
          </p:cNvCxnSpPr>
          <p:nvPr/>
        </p:nvCxnSpPr>
        <p:spPr>
          <a:xfrm rot="16200000" flipV="1">
            <a:off x="8079148" y="3005694"/>
            <a:ext cx="893911" cy="3750225"/>
          </a:xfrm>
          <a:prstGeom prst="bentConnector3">
            <a:avLst/>
          </a:prstGeom>
          <a:ln w="1270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 bwMode="auto">
          <a:xfrm>
            <a:off x="609685" y="1615965"/>
            <a:ext cx="2255435" cy="692231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prstDash val="solid"/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&lt;&lt;interface&gt;&gt;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i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Runable</a:t>
            </a:r>
            <a:endParaRPr lang="zh-CN" altLang="en-US" sz="2400" b="1" i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 bwMode="auto">
          <a:xfrm>
            <a:off x="609685" y="2301226"/>
            <a:ext cx="2255435" cy="317261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prstDash val="solid"/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+run():void</a:t>
            </a:r>
            <a:endParaRPr lang="en-US" altLang="zh-CN" i="1" dirty="0" smtClean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等腰三角形 29"/>
          <p:cNvSpPr/>
          <p:nvPr/>
        </p:nvSpPr>
        <p:spPr bwMode="auto">
          <a:xfrm rot="16200000">
            <a:off x="2860040" y="2053349"/>
            <a:ext cx="213360" cy="203199"/>
          </a:xfrm>
          <a:prstGeom prst="triangle">
            <a:avLst/>
          </a:prstGeom>
          <a:solidFill>
            <a:srgbClr val="FFFFFF"/>
          </a:solidFill>
          <a:ln w="15875">
            <a:solidFill>
              <a:srgbClr val="0000FF"/>
            </a:solidFill>
            <a:prstDash val="sysDash"/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b="0" i="0" u="none" strike="noStrike" cap="none" normalizeH="0" baseline="0" smtClean="0">
              <a:ln>
                <a:noFill/>
              </a:ln>
              <a:solidFill>
                <a:srgbClr val="080808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32" name="直接连接符 31"/>
          <p:cNvCxnSpPr>
            <a:stCxn id="30" idx="3"/>
          </p:cNvCxnSpPr>
          <p:nvPr/>
        </p:nvCxnSpPr>
        <p:spPr>
          <a:xfrm flipV="1">
            <a:off x="3068320" y="2137242"/>
            <a:ext cx="2052235" cy="17707"/>
          </a:xfrm>
          <a:prstGeom prst="line">
            <a:avLst/>
          </a:prstGeom>
          <a:ln w="15875">
            <a:solidFill>
              <a:srgbClr val="0000FF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623889" y="3768987"/>
            <a:ext cx="308578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Filter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从左侧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Pipe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中取数据，然后进行处理，处理后的结果推到右侧的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pipe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624860" y="5436295"/>
            <a:ext cx="25907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该套类图是管道</a:t>
            </a:r>
            <a:r>
              <a:rPr lang="zh-CN" altLang="en-US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过滤架构</a:t>
            </a:r>
            <a:r>
              <a:rPr lang="zh-CN" altLang="en-US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模式框架的实现基础</a:t>
            </a:r>
            <a:endParaRPr lang="zh-CN" altLang="en-US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23887" y="3007360"/>
            <a:ext cx="3371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采用多线程处理方式</a:t>
            </a:r>
            <a:endParaRPr lang="zh-CN" altLang="en-US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2.4 </a:t>
            </a:r>
            <a:r>
              <a:rPr lang="zh-CN" altLang="en-US" dirty="0"/>
              <a:t>管道过滤架构</a:t>
            </a:r>
            <a:r>
              <a:rPr lang="zh-CN" altLang="en-US" dirty="0" smtClean="0"/>
              <a:t>模式例</a:t>
            </a:r>
            <a:r>
              <a:rPr lang="en-US" altLang="zh-CN" dirty="0" smtClean="0"/>
              <a:t>-</a:t>
            </a:r>
            <a:r>
              <a:rPr lang="zh-CN" altLang="en-US" dirty="0"/>
              <a:t>设计方案</a:t>
            </a:r>
            <a:r>
              <a:rPr lang="en-US" altLang="zh-CN" dirty="0" smtClean="0"/>
              <a:t>1</a:t>
            </a:r>
            <a:r>
              <a:rPr lang="zh-CN" altLang="en-US" dirty="0" smtClean="0"/>
              <a:t>实现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4ABC20-E01C-4198-82B4-CFC3C5E5FFBE}" type="slidenum">
              <a:rPr lang="en-US" altLang="zh-CN" smtClean="0"/>
            </a:fld>
            <a:endParaRPr lang="en-US" altLang="zh-CN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550863" y="1592263"/>
            <a:ext cx="5875337" cy="440213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FF"/>
            </a:solidFill>
            <a:prstDash val="dash"/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no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public abstract class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Filter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implements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Runnable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protected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Pipe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fin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protected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Pipe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fout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private boolean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isStarted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public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</a:rPr>
              <a:t>Filter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Pipe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fin,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Pipe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fout) {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fin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 fin;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fout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 fout;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}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rgbClr val="080808"/>
              </a:solidFill>
              <a:effectLst/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600" dirty="0">
                <a:solidFill>
                  <a:srgbClr val="080808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   </a:t>
            </a:r>
            <a:r>
              <a:rPr lang="zh-CN" altLang="zh-CN" sz="1600" dirty="0" smtClean="0">
                <a:solidFill>
                  <a:srgbClr val="0033B3"/>
                </a:solidFill>
                <a:latin typeface="Consolas" panose="020B0609020204030204" pitchFamily="49" charset="0"/>
              </a:rPr>
              <a:t>public </a:t>
            </a:r>
            <a:r>
              <a:rPr lang="zh-CN" altLang="zh-CN" sz="1600" dirty="0">
                <a:solidFill>
                  <a:srgbClr val="0033B3"/>
                </a:solidFill>
                <a:latin typeface="Consolas" panose="020B0609020204030204" pitchFamily="49" charset="0"/>
              </a:rPr>
              <a:t>void </a:t>
            </a:r>
            <a:r>
              <a:rPr lang="zh-CN" altLang="zh-CN" sz="1600" dirty="0">
                <a:solidFill>
                  <a:srgbClr val="00627A"/>
                </a:solidFill>
                <a:latin typeface="Consolas" panose="020B0609020204030204" pitchFamily="49" charset="0"/>
              </a:rPr>
              <a:t>start</a:t>
            </a:r>
            <a: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</a:rPr>
              <a:t>() {</a:t>
            </a:r>
            <a:b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</a:rPr>
              <a:t>        </a:t>
            </a:r>
            <a:r>
              <a:rPr lang="zh-CN" altLang="zh-CN" sz="1600" dirty="0">
                <a:solidFill>
                  <a:srgbClr val="0033B3"/>
                </a:solidFill>
                <a:latin typeface="Consolas" panose="020B0609020204030204" pitchFamily="49" charset="0"/>
              </a:rPr>
              <a:t>if </a:t>
            </a:r>
            <a: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</a:rPr>
              <a:t>(!</a:t>
            </a:r>
            <a:r>
              <a:rPr lang="zh-CN" altLang="zh-CN" sz="1600" dirty="0">
                <a:solidFill>
                  <a:srgbClr val="871094"/>
                </a:solidFill>
                <a:latin typeface="Consolas" panose="020B0609020204030204" pitchFamily="49" charset="0"/>
              </a:rPr>
              <a:t>isStarted</a:t>
            </a:r>
            <a: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</a:rPr>
              <a:t>) {</a:t>
            </a:r>
            <a:b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</a:rPr>
              <a:t>            </a:t>
            </a:r>
            <a:r>
              <a:rPr lang="zh-CN" altLang="zh-CN" sz="1600" dirty="0">
                <a:solidFill>
                  <a:srgbClr val="871094"/>
                </a:solidFill>
                <a:latin typeface="Consolas" panose="020B0609020204030204" pitchFamily="49" charset="0"/>
              </a:rPr>
              <a:t>isStarted </a:t>
            </a:r>
            <a: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</a:rPr>
              <a:t>= </a:t>
            </a:r>
            <a:r>
              <a:rPr lang="zh-CN" altLang="zh-CN" sz="1600" dirty="0">
                <a:solidFill>
                  <a:srgbClr val="0033B3"/>
                </a:solidFill>
                <a:latin typeface="Consolas" panose="020B0609020204030204" pitchFamily="49" charset="0"/>
              </a:rPr>
              <a:t>true</a:t>
            </a:r>
            <a: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</a:rPr>
              <a:t>;</a:t>
            </a:r>
            <a:b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</a:rPr>
              <a:t>            </a:t>
            </a:r>
            <a: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Thread thread </a:t>
            </a:r>
            <a: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</a:rPr>
              <a:t>= </a:t>
            </a:r>
            <a:r>
              <a:rPr lang="zh-CN" altLang="zh-CN" sz="1600" dirty="0">
                <a:solidFill>
                  <a:srgbClr val="0033B3"/>
                </a:solidFill>
                <a:latin typeface="Consolas" panose="020B0609020204030204" pitchFamily="49" charset="0"/>
              </a:rPr>
              <a:t>new </a:t>
            </a:r>
            <a: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</a:rPr>
              <a:t>Thread(</a:t>
            </a:r>
            <a:r>
              <a:rPr lang="zh-CN" altLang="zh-CN" sz="1600" dirty="0">
                <a:solidFill>
                  <a:srgbClr val="0033B3"/>
                </a:solidFill>
                <a:latin typeface="Consolas" panose="020B0609020204030204" pitchFamily="49" charset="0"/>
              </a:rPr>
              <a:t>this</a:t>
            </a:r>
            <a: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</a:rPr>
              <a:t>);</a:t>
            </a:r>
            <a:b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</a:rPr>
              <a:t>            </a:t>
            </a:r>
            <a: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thread</a:t>
            </a:r>
            <a: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</a:rPr>
              <a:t>.start();</a:t>
            </a:r>
            <a:b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</a:rPr>
              <a:t>        }</a:t>
            </a:r>
            <a:b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6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}</a:t>
            </a:r>
            <a:endParaRPr kumimoji="0" lang="zh-CN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602412" y="1609726"/>
            <a:ext cx="4965701" cy="3358514"/>
          </a:xfrm>
          <a:prstGeom prst="rect">
            <a:avLst/>
          </a:prstGeom>
          <a:ln>
            <a:solidFill>
              <a:srgbClr val="0000FF"/>
            </a:solidFill>
            <a:prstDash val="dash"/>
          </a:ln>
        </p:spPr>
        <p:txBody>
          <a:bodyPr wrap="square">
            <a:noAutofit/>
          </a:bodyPr>
          <a:lstStyle/>
          <a:p>
            <a:b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600" dirty="0">
                <a:solidFill>
                  <a:srgbClr val="0033B3"/>
                </a:solidFill>
                <a:latin typeface="Consolas" panose="020B0609020204030204" pitchFamily="49" charset="0"/>
              </a:rPr>
              <a:t>public void </a:t>
            </a:r>
            <a:r>
              <a:rPr lang="zh-CN" altLang="zh-CN" sz="1600" dirty="0">
                <a:solidFill>
                  <a:srgbClr val="00627A"/>
                </a:solidFill>
                <a:latin typeface="Consolas" panose="020B0609020204030204" pitchFamily="49" charset="0"/>
              </a:rPr>
              <a:t>stop</a:t>
            </a:r>
            <a: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</a:rPr>
              <a:t>() {</a:t>
            </a:r>
            <a:b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</a:rPr>
              <a:t>        </a:t>
            </a:r>
            <a:r>
              <a:rPr lang="zh-CN" altLang="zh-CN" sz="1600" dirty="0">
                <a:solidFill>
                  <a:srgbClr val="871094"/>
                </a:solidFill>
                <a:latin typeface="Consolas" panose="020B0609020204030204" pitchFamily="49" charset="0"/>
              </a:rPr>
              <a:t>isStarted </a:t>
            </a:r>
            <a: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</a:rPr>
              <a:t>= </a:t>
            </a:r>
            <a:r>
              <a:rPr lang="zh-CN" altLang="zh-CN" sz="1600" dirty="0">
                <a:solidFill>
                  <a:srgbClr val="0033B3"/>
                </a:solidFill>
                <a:latin typeface="Consolas" panose="020B0609020204030204" pitchFamily="49" charset="0"/>
              </a:rPr>
              <a:t>false</a:t>
            </a:r>
            <a: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</a:rPr>
              <a:t>;</a:t>
            </a:r>
            <a:b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6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}</a:t>
            </a:r>
            <a:endParaRPr lang="en-US" altLang="zh-CN" sz="1600" dirty="0" smtClean="0">
              <a:solidFill>
                <a:srgbClr val="080808"/>
              </a:solidFill>
              <a:latin typeface="Consolas" panose="020B0609020204030204" pitchFamily="49" charset="0"/>
            </a:endParaRPr>
          </a:p>
          <a:p>
            <a:b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600" dirty="0">
                <a:solidFill>
                  <a:srgbClr val="9E880D"/>
                </a:solidFill>
                <a:latin typeface="Consolas" panose="020B0609020204030204" pitchFamily="49" charset="0"/>
              </a:rPr>
              <a:t>@Override</a:t>
            </a:r>
            <a:br>
              <a:rPr lang="zh-CN" altLang="zh-CN" sz="1600" dirty="0">
                <a:solidFill>
                  <a:srgbClr val="9E880D"/>
                </a:solidFill>
                <a:latin typeface="Consolas" panose="020B0609020204030204" pitchFamily="49" charset="0"/>
              </a:rPr>
            </a:br>
            <a:r>
              <a:rPr lang="zh-CN" altLang="zh-CN" sz="1600" dirty="0">
                <a:solidFill>
                  <a:srgbClr val="9E880D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600" dirty="0">
                <a:solidFill>
                  <a:srgbClr val="0033B3"/>
                </a:solidFill>
                <a:latin typeface="Consolas" panose="020B0609020204030204" pitchFamily="49" charset="0"/>
              </a:rPr>
              <a:t>public void </a:t>
            </a:r>
            <a:r>
              <a:rPr lang="zh-CN" altLang="zh-CN" sz="1600" dirty="0">
                <a:solidFill>
                  <a:srgbClr val="00627A"/>
                </a:solidFill>
                <a:latin typeface="Consolas" panose="020B0609020204030204" pitchFamily="49" charset="0"/>
              </a:rPr>
              <a:t>run</a:t>
            </a:r>
            <a: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</a:rPr>
              <a:t>() {</a:t>
            </a:r>
            <a:b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</a:rPr>
              <a:t>        process();</a:t>
            </a:r>
            <a:b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</a:rPr>
              <a:t>    }</a:t>
            </a:r>
            <a:b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b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600" dirty="0">
                <a:solidFill>
                  <a:srgbClr val="0033B3"/>
                </a:solidFill>
                <a:latin typeface="Consolas" panose="020B0609020204030204" pitchFamily="49" charset="0"/>
              </a:rPr>
              <a:t>abstract protected void </a:t>
            </a:r>
            <a:r>
              <a:rPr lang="zh-CN" altLang="zh-CN" sz="1600" dirty="0">
                <a:solidFill>
                  <a:srgbClr val="00627A"/>
                </a:solidFill>
                <a:latin typeface="Consolas" panose="020B0609020204030204" pitchFamily="49" charset="0"/>
              </a:rPr>
              <a:t>process</a:t>
            </a:r>
            <a: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</a:rPr>
              <a:t>();</a:t>
            </a:r>
            <a:b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</a:rPr>
              <a:t>}</a:t>
            </a:r>
            <a:endParaRPr lang="zh-CN" altLang="en-US" sz="2400" dirty="0"/>
          </a:p>
        </p:txBody>
      </p:sp>
      <p:sp>
        <p:nvSpPr>
          <p:cNvPr id="7" name="文本框 6"/>
          <p:cNvSpPr txBox="1"/>
          <p:nvPr/>
        </p:nvSpPr>
        <p:spPr>
          <a:xfrm>
            <a:off x="6616699" y="5321895"/>
            <a:ext cx="49657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run()</a:t>
            </a:r>
            <a:r>
              <a:rPr lang="zh-CN" altLang="en-US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方法中运行的是线程体，在线程体中调用</a:t>
            </a:r>
            <a:r>
              <a:rPr lang="en-US" altLang="zh-CN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process()</a:t>
            </a:r>
            <a:r>
              <a:rPr lang="zh-CN" altLang="en-US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方法，而该方法在不同的子类中实现</a:t>
            </a:r>
            <a:endParaRPr lang="zh-CN" altLang="en-US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2.4 </a:t>
            </a:r>
            <a:r>
              <a:rPr lang="zh-CN" altLang="en-US" dirty="0"/>
              <a:t>管道过滤架构</a:t>
            </a:r>
            <a:r>
              <a:rPr lang="zh-CN" altLang="en-US" dirty="0" smtClean="0"/>
              <a:t>模式例</a:t>
            </a:r>
            <a:r>
              <a:rPr lang="en-US" altLang="zh-CN" dirty="0" smtClean="0"/>
              <a:t>-</a:t>
            </a:r>
            <a:r>
              <a:rPr lang="zh-CN" altLang="en-US" dirty="0"/>
              <a:t>设计方案</a:t>
            </a:r>
            <a:r>
              <a:rPr lang="en-US" altLang="zh-CN" dirty="0"/>
              <a:t>1</a:t>
            </a:r>
            <a:r>
              <a:rPr lang="zh-CN" altLang="en-US" dirty="0"/>
              <a:t>实现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4ABC20-E01C-4198-82B4-CFC3C5E5FFBE}" type="slidenum">
              <a:rPr lang="en-US" altLang="zh-CN" smtClean="0"/>
            </a:fld>
            <a:endParaRPr lang="en-US" altLang="zh-CN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623888" y="1588136"/>
            <a:ext cx="10944225" cy="4657090"/>
          </a:xfrm>
          <a:prstGeom prst="rect">
            <a:avLst/>
          </a:prstGeom>
          <a:noFill/>
          <a:ln w="9525">
            <a:solidFill>
              <a:srgbClr val="0000FF"/>
            </a:solidFill>
            <a:prstDash val="dash"/>
            <a:miter lim="800000"/>
          </a:ln>
          <a:effectLst/>
        </p:spPr>
        <p:txBody>
          <a:bodyPr vert="horz" wrap="square" lIns="91440" tIns="45720" rIns="91440" bIns="45720" numCol="1" anchor="ctr" anchorCtr="0" compatLnSpc="1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public class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Pipe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private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PipedOutputStream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pOut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private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PipedInputStream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pIn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public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</a:rPr>
              <a:t>Pipe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throws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IOException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pOut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PipedOutputStream();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pIn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PipedInputStream(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pOut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zh-CN" sz="1400" b="1" i="1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kumimoji="0" lang="zh-CN" altLang="en-US" sz="1400" b="1" i="1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直接对接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public void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c)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throws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IOException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pOut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.write(c);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public int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</a:rPr>
              <a:t>read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throws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IOException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pIn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.read();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public void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</a:rPr>
              <a:t>releaseOut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throws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IOException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pOut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.flush();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pOut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.close();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public void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</a:rPr>
              <a:t>releaseIn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throws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IOException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pIn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.close();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2.4 </a:t>
            </a:r>
            <a:r>
              <a:rPr lang="zh-CN" altLang="en-US" dirty="0"/>
              <a:t>管道过滤架构</a:t>
            </a:r>
            <a:r>
              <a:rPr lang="zh-CN" altLang="en-US" dirty="0" smtClean="0"/>
              <a:t>模式</a:t>
            </a:r>
            <a:r>
              <a:rPr lang="zh-CN" altLang="en-US" dirty="0" smtClean="0"/>
              <a:t>例 </a:t>
            </a:r>
            <a:r>
              <a:rPr lang="en-US" altLang="zh-CN" dirty="0" smtClean="0"/>
              <a:t>- </a:t>
            </a:r>
            <a:r>
              <a:rPr lang="zh-CN" altLang="en-US" dirty="0" smtClean="0"/>
              <a:t>设计方案</a:t>
            </a:r>
            <a:r>
              <a:rPr lang="en-US" altLang="zh-CN" dirty="0"/>
              <a:t>1</a:t>
            </a:r>
            <a:r>
              <a:rPr lang="zh-CN" altLang="en-US" dirty="0"/>
              <a:t>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1"/>
            <a:ext cx="10958513" cy="4525963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4ABC20-E01C-4198-82B4-CFC3C5E5FFBE}" type="slidenum">
              <a:rPr lang="en-US" altLang="zh-CN" smtClean="0"/>
            </a:fld>
            <a:endParaRPr lang="en-US" altLang="zh-CN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623888" y="1628775"/>
            <a:ext cx="10958512" cy="46164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FF"/>
            </a:solidFill>
            <a:prstDash val="dash"/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public class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NumFilter1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extends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Filter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public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</a:rPr>
              <a:t>NumFilter1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Pipe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fin,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Pipe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fout) {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super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(fin, fout);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</a:rPr>
              <a:t>@Override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protected void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</a:rPr>
              <a:t>process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try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i =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; i &lt;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; i++) {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synchronized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         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fout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.write(i);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         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400" b="0" i="1" u="none" strike="noStrike" cap="none" normalizeH="0" baseline="0" dirty="0" smtClean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.println(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"Filter1 writing = "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+ i);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         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Thread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400" b="0" i="1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sleep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</a:rPr>
              <a:t>1000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        }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    }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fout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.write(-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}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catch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Exception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e) {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    e.printStackTrace();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}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数据流风格软件</a:t>
            </a:r>
            <a:r>
              <a:rPr lang="zh-CN" altLang="en-US" dirty="0" smtClean="0"/>
              <a:t>架构的概念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4ABC20-E01C-4198-82B4-CFC3C5E5FFBE}" type="slidenum">
              <a:rPr lang="en-US" altLang="zh-CN" smtClean="0"/>
            </a:fld>
            <a:endParaRPr lang="en-US" altLang="zh-CN"/>
          </a:p>
        </p:txBody>
      </p:sp>
      <p:grpSp>
        <p:nvGrpSpPr>
          <p:cNvPr id="114" name="组合 113"/>
          <p:cNvGrpSpPr/>
          <p:nvPr/>
        </p:nvGrpSpPr>
        <p:grpSpPr>
          <a:xfrm>
            <a:off x="1299699" y="2426882"/>
            <a:ext cx="9160363" cy="3017929"/>
            <a:chOff x="1850402" y="2766825"/>
            <a:chExt cx="8242003" cy="2552106"/>
          </a:xfrm>
        </p:grpSpPr>
        <p:sp>
          <p:nvSpPr>
            <p:cNvPr id="9" name="Oval 4"/>
            <p:cNvSpPr>
              <a:spLocks noChangeArrowheads="1"/>
            </p:cNvSpPr>
            <p:nvPr/>
          </p:nvSpPr>
          <p:spPr bwMode="auto">
            <a:xfrm>
              <a:off x="4150687" y="2835151"/>
              <a:ext cx="629806" cy="60505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" name="Oval 5"/>
            <p:cNvSpPr>
              <a:spLocks noChangeArrowheads="1"/>
            </p:cNvSpPr>
            <p:nvPr/>
          </p:nvSpPr>
          <p:spPr bwMode="auto">
            <a:xfrm>
              <a:off x="2997730" y="3742738"/>
              <a:ext cx="629806" cy="60505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" name="Oval 6"/>
            <p:cNvSpPr>
              <a:spLocks noChangeArrowheads="1"/>
            </p:cNvSpPr>
            <p:nvPr/>
          </p:nvSpPr>
          <p:spPr bwMode="auto">
            <a:xfrm>
              <a:off x="5148933" y="3742738"/>
              <a:ext cx="629806" cy="60505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2" name="Oval 7"/>
            <p:cNvSpPr>
              <a:spLocks noChangeArrowheads="1"/>
            </p:cNvSpPr>
            <p:nvPr/>
          </p:nvSpPr>
          <p:spPr bwMode="auto">
            <a:xfrm>
              <a:off x="6535962" y="4713873"/>
              <a:ext cx="629806" cy="60505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3" name="Oval 8"/>
            <p:cNvSpPr>
              <a:spLocks noChangeArrowheads="1"/>
            </p:cNvSpPr>
            <p:nvPr/>
          </p:nvSpPr>
          <p:spPr bwMode="auto">
            <a:xfrm>
              <a:off x="6535962" y="2835151"/>
              <a:ext cx="629806" cy="60505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5" name="Oval 10"/>
            <p:cNvSpPr>
              <a:spLocks noChangeArrowheads="1"/>
            </p:cNvSpPr>
            <p:nvPr/>
          </p:nvSpPr>
          <p:spPr bwMode="auto">
            <a:xfrm>
              <a:off x="7890205" y="3742738"/>
              <a:ext cx="629806" cy="60505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6" name="Oval 11"/>
            <p:cNvSpPr>
              <a:spLocks noChangeArrowheads="1"/>
            </p:cNvSpPr>
            <p:nvPr/>
          </p:nvSpPr>
          <p:spPr bwMode="auto">
            <a:xfrm>
              <a:off x="4150687" y="4713873"/>
              <a:ext cx="629806" cy="60505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cxnSp>
          <p:nvCxnSpPr>
            <p:cNvPr id="29" name="直接箭头连接符 28"/>
            <p:cNvCxnSpPr>
              <a:endCxn id="10" idx="2"/>
            </p:cNvCxnSpPr>
            <p:nvPr/>
          </p:nvCxnSpPr>
          <p:spPr>
            <a:xfrm>
              <a:off x="2705629" y="3912354"/>
              <a:ext cx="292101" cy="132913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箭头连接符 30"/>
            <p:cNvCxnSpPr/>
            <p:nvPr/>
          </p:nvCxnSpPr>
          <p:spPr>
            <a:xfrm flipV="1">
              <a:off x="2667505" y="4117024"/>
              <a:ext cx="318958" cy="165493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文本框 39"/>
            <p:cNvSpPr txBox="1"/>
            <p:nvPr/>
          </p:nvSpPr>
          <p:spPr>
            <a:xfrm>
              <a:off x="2061277" y="3743184"/>
              <a:ext cx="83760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smtClean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Input</a:t>
              </a:r>
              <a:endParaRPr lang="zh-CN" altLang="en-US" sz="16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2037699" y="4145134"/>
              <a:ext cx="83760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smtClean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Input</a:t>
              </a:r>
              <a:endParaRPr lang="zh-CN" altLang="en-US" sz="16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1850402" y="2766825"/>
              <a:ext cx="125935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i="1" dirty="0" smtClean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Processing elements</a:t>
              </a:r>
              <a:endParaRPr lang="zh-CN" altLang="en-US" sz="1600" i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cxnSp>
          <p:nvCxnSpPr>
            <p:cNvPr id="54" name="直接箭头连接符 53"/>
            <p:cNvCxnSpPr>
              <a:stCxn id="52" idx="3"/>
              <a:endCxn id="9" idx="2"/>
            </p:cNvCxnSpPr>
            <p:nvPr/>
          </p:nvCxnSpPr>
          <p:spPr>
            <a:xfrm>
              <a:off x="3109758" y="3059213"/>
              <a:ext cx="1040929" cy="78467"/>
            </a:xfrm>
            <a:prstGeom prst="straightConnector1">
              <a:avLst/>
            </a:prstGeom>
            <a:ln w="6350">
              <a:solidFill>
                <a:srgbClr val="0000FF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箭头连接符 55"/>
            <p:cNvCxnSpPr>
              <a:stCxn id="52" idx="3"/>
              <a:endCxn id="10" idx="0"/>
            </p:cNvCxnSpPr>
            <p:nvPr/>
          </p:nvCxnSpPr>
          <p:spPr>
            <a:xfrm>
              <a:off x="3109758" y="3059213"/>
              <a:ext cx="202875" cy="683525"/>
            </a:xfrm>
            <a:prstGeom prst="straightConnector1">
              <a:avLst/>
            </a:prstGeom>
            <a:ln w="6350">
              <a:solidFill>
                <a:srgbClr val="0000FF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箭头连接符 57"/>
            <p:cNvCxnSpPr>
              <a:stCxn id="10" idx="7"/>
              <a:endCxn id="9" idx="3"/>
            </p:cNvCxnSpPr>
            <p:nvPr/>
          </p:nvCxnSpPr>
          <p:spPr>
            <a:xfrm flipV="1">
              <a:off x="3535303" y="3351600"/>
              <a:ext cx="707617" cy="479747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箭头连接符 60"/>
            <p:cNvCxnSpPr>
              <a:stCxn id="10" idx="5"/>
              <a:endCxn id="16" idx="2"/>
            </p:cNvCxnSpPr>
            <p:nvPr/>
          </p:nvCxnSpPr>
          <p:spPr>
            <a:xfrm>
              <a:off x="3535303" y="4259187"/>
              <a:ext cx="615384" cy="757215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箭头连接符 62"/>
            <p:cNvCxnSpPr>
              <a:stCxn id="9" idx="6"/>
              <a:endCxn id="13" idx="2"/>
            </p:cNvCxnSpPr>
            <p:nvPr/>
          </p:nvCxnSpPr>
          <p:spPr>
            <a:xfrm>
              <a:off x="4780493" y="3137680"/>
              <a:ext cx="1755469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箭头连接符 64"/>
            <p:cNvCxnSpPr>
              <a:stCxn id="9" idx="5"/>
              <a:endCxn id="11" idx="1"/>
            </p:cNvCxnSpPr>
            <p:nvPr/>
          </p:nvCxnSpPr>
          <p:spPr>
            <a:xfrm>
              <a:off x="4688260" y="3351600"/>
              <a:ext cx="552906" cy="479747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箭头连接符 66"/>
            <p:cNvCxnSpPr>
              <a:stCxn id="16" idx="0"/>
              <a:endCxn id="9" idx="4"/>
            </p:cNvCxnSpPr>
            <p:nvPr/>
          </p:nvCxnSpPr>
          <p:spPr>
            <a:xfrm flipV="1">
              <a:off x="4465590" y="3440209"/>
              <a:ext cx="0" cy="127366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箭头连接符 68"/>
            <p:cNvCxnSpPr>
              <a:stCxn id="11" idx="3"/>
              <a:endCxn id="16" idx="7"/>
            </p:cNvCxnSpPr>
            <p:nvPr/>
          </p:nvCxnSpPr>
          <p:spPr>
            <a:xfrm flipH="1">
              <a:off x="4688260" y="4259187"/>
              <a:ext cx="552906" cy="543295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箭头连接符 70"/>
            <p:cNvCxnSpPr>
              <a:stCxn id="12" idx="2"/>
              <a:endCxn id="16" idx="6"/>
            </p:cNvCxnSpPr>
            <p:nvPr/>
          </p:nvCxnSpPr>
          <p:spPr>
            <a:xfrm flipH="1">
              <a:off x="4780493" y="5016402"/>
              <a:ext cx="1755469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箭头连接符 72"/>
            <p:cNvCxnSpPr>
              <a:stCxn id="12" idx="0"/>
              <a:endCxn id="13" idx="4"/>
            </p:cNvCxnSpPr>
            <p:nvPr/>
          </p:nvCxnSpPr>
          <p:spPr>
            <a:xfrm flipV="1">
              <a:off x="6850865" y="3440209"/>
              <a:ext cx="0" cy="127366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箭头连接符 74"/>
            <p:cNvCxnSpPr>
              <a:stCxn id="11" idx="5"/>
              <a:endCxn id="12" idx="1"/>
            </p:cNvCxnSpPr>
            <p:nvPr/>
          </p:nvCxnSpPr>
          <p:spPr>
            <a:xfrm>
              <a:off x="5686506" y="4259187"/>
              <a:ext cx="941689" cy="543295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箭头连接符 76"/>
            <p:cNvCxnSpPr>
              <a:stCxn id="11" idx="6"/>
              <a:endCxn id="15" idx="2"/>
            </p:cNvCxnSpPr>
            <p:nvPr/>
          </p:nvCxnSpPr>
          <p:spPr>
            <a:xfrm>
              <a:off x="5778739" y="4045267"/>
              <a:ext cx="2111466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箭头连接符 78"/>
            <p:cNvCxnSpPr>
              <a:stCxn id="13" idx="6"/>
              <a:endCxn id="15" idx="1"/>
            </p:cNvCxnSpPr>
            <p:nvPr/>
          </p:nvCxnSpPr>
          <p:spPr>
            <a:xfrm>
              <a:off x="7165768" y="3137680"/>
              <a:ext cx="816670" cy="693667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箭头连接符 80"/>
            <p:cNvCxnSpPr>
              <a:stCxn id="15" idx="6"/>
            </p:cNvCxnSpPr>
            <p:nvPr/>
          </p:nvCxnSpPr>
          <p:spPr>
            <a:xfrm>
              <a:off x="8520011" y="4045267"/>
              <a:ext cx="72443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箭头连接符 83"/>
            <p:cNvCxnSpPr>
              <a:stCxn id="12" idx="6"/>
            </p:cNvCxnSpPr>
            <p:nvPr/>
          </p:nvCxnSpPr>
          <p:spPr>
            <a:xfrm>
              <a:off x="7165768" y="5016402"/>
              <a:ext cx="616792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文本框 84"/>
            <p:cNvSpPr txBox="1"/>
            <p:nvPr/>
          </p:nvSpPr>
          <p:spPr>
            <a:xfrm>
              <a:off x="9254798" y="3893526"/>
              <a:ext cx="83760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smtClean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Output</a:t>
              </a:r>
              <a:endParaRPr lang="zh-CN" altLang="en-US" sz="16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86" name="文本框 85"/>
            <p:cNvSpPr txBox="1"/>
            <p:nvPr/>
          </p:nvSpPr>
          <p:spPr>
            <a:xfrm>
              <a:off x="7823504" y="4851221"/>
              <a:ext cx="83760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smtClean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Output</a:t>
              </a:r>
              <a:endParaRPr lang="zh-CN" altLang="en-US" sz="16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89" name="文本框 88"/>
            <p:cNvSpPr txBox="1"/>
            <p:nvPr/>
          </p:nvSpPr>
          <p:spPr>
            <a:xfrm>
              <a:off x="7879855" y="2883344"/>
              <a:ext cx="136459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i="1" dirty="0" smtClean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Data flows</a:t>
              </a:r>
              <a:endParaRPr lang="zh-CN" altLang="en-US" sz="1600" i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cxnSp>
          <p:nvCxnSpPr>
            <p:cNvPr id="90" name="直接箭头连接符 89"/>
            <p:cNvCxnSpPr>
              <a:stCxn id="89" idx="2"/>
            </p:cNvCxnSpPr>
            <p:nvPr/>
          </p:nvCxnSpPr>
          <p:spPr>
            <a:xfrm flipH="1">
              <a:off x="7855600" y="3221898"/>
              <a:ext cx="706552" cy="335370"/>
            </a:xfrm>
            <a:prstGeom prst="straightConnector1">
              <a:avLst/>
            </a:prstGeom>
            <a:ln w="6350">
              <a:solidFill>
                <a:srgbClr val="0000FF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接箭头连接符 93"/>
            <p:cNvCxnSpPr>
              <a:stCxn id="89" idx="2"/>
            </p:cNvCxnSpPr>
            <p:nvPr/>
          </p:nvCxnSpPr>
          <p:spPr>
            <a:xfrm>
              <a:off x="8562152" y="3221898"/>
              <a:ext cx="310610" cy="775176"/>
            </a:xfrm>
            <a:prstGeom prst="straightConnector1">
              <a:avLst/>
            </a:prstGeom>
            <a:ln w="6350">
              <a:solidFill>
                <a:srgbClr val="0000FF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5" name="矩形 114"/>
          <p:cNvSpPr/>
          <p:nvPr/>
        </p:nvSpPr>
        <p:spPr>
          <a:xfrm>
            <a:off x="4295169" y="5706658"/>
            <a:ext cx="27411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数据流风格的拓扑结构</a:t>
            </a:r>
            <a:endParaRPr lang="zh-CN" altLang="en-US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6" name="矩形 115"/>
          <p:cNvSpPr/>
          <p:nvPr/>
        </p:nvSpPr>
        <p:spPr>
          <a:xfrm>
            <a:off x="2745046" y="1588776"/>
            <a:ext cx="697999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当数据到达时，组件被激活，而无数据的时候，就休眠</a:t>
            </a:r>
            <a:endParaRPr lang="zh-CN" altLang="en-US" sz="20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2.4 </a:t>
            </a:r>
            <a:r>
              <a:rPr lang="zh-CN" altLang="en-US" dirty="0"/>
              <a:t>管道过滤架构</a:t>
            </a:r>
            <a:r>
              <a:rPr lang="zh-CN" altLang="en-US" dirty="0" smtClean="0"/>
              <a:t>模式</a:t>
            </a:r>
            <a:r>
              <a:rPr lang="zh-CN" altLang="en-US" dirty="0" smtClean="0"/>
              <a:t>例 </a:t>
            </a:r>
            <a:r>
              <a:rPr lang="en-US" altLang="zh-CN" dirty="0" smtClean="0"/>
              <a:t>- </a:t>
            </a:r>
            <a:r>
              <a:rPr lang="zh-CN" altLang="en-US" dirty="0" smtClean="0"/>
              <a:t>设计方案</a:t>
            </a:r>
            <a:r>
              <a:rPr lang="en-US" altLang="zh-CN" dirty="0"/>
              <a:t>1</a:t>
            </a:r>
            <a:r>
              <a:rPr lang="zh-CN" altLang="en-US" dirty="0"/>
              <a:t>实现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4ABC20-E01C-4198-82B4-CFC3C5E5FFBE}" type="slidenum">
              <a:rPr lang="en-US" altLang="zh-CN" smtClean="0"/>
            </a:fld>
            <a:endParaRPr lang="en-US" altLang="zh-CN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623889" y="1524000"/>
            <a:ext cx="10944224" cy="5197475"/>
          </a:xfrm>
          <a:prstGeom prst="rect">
            <a:avLst/>
          </a:prstGeom>
          <a:noFill/>
          <a:ln w="9525">
            <a:solidFill>
              <a:srgbClr val="0000FF"/>
            </a:solidFill>
            <a:prstDash val="dash"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public class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NumFilter2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extends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Filter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1400" dirty="0" smtClean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 </a:t>
            </a:r>
            <a:r>
              <a:rPr lang="zh-CN" altLang="en-US" sz="1400" dirty="0" smtClean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构造方法略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</a:rPr>
              <a:t>@Override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protected void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</a:rPr>
              <a:t>process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try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synchronized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         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fin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.read();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         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!= -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             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400" b="0" i="1" u="none" strike="noStrike" cap="none" normalizeH="0" baseline="0" dirty="0" smtClean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.println(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"Filter2 reading = "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             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             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fout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.write(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             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400" b="0" i="1" u="none" strike="noStrike" cap="none" normalizeH="0" baseline="0" dirty="0" smtClean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.println(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"Filter2 writing ="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             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Thread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400" b="0" i="1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sleep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</a:rPr>
              <a:t>1000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            }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else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             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            }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        } </a:t>
            </a:r>
            <a:r>
              <a:rPr kumimoji="0" lang="zh-CN" altLang="zh-CN" sz="14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//sync</a:t>
            </a:r>
            <a:br>
              <a:rPr kumimoji="0" lang="zh-CN" altLang="zh-CN" sz="14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}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catch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Exception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e) {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    e.printStackTrace();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}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2.4 </a:t>
            </a:r>
            <a:r>
              <a:rPr lang="zh-CN" altLang="en-US" dirty="0"/>
              <a:t>管道过滤架构</a:t>
            </a:r>
            <a:r>
              <a:rPr lang="zh-CN" altLang="en-US" dirty="0" smtClean="0"/>
              <a:t>模式</a:t>
            </a:r>
            <a:r>
              <a:rPr lang="zh-CN" altLang="en-US" dirty="0" smtClean="0"/>
              <a:t>例 </a:t>
            </a:r>
            <a:r>
              <a:rPr lang="en-US" altLang="zh-CN" dirty="0" smtClean="0"/>
              <a:t>- </a:t>
            </a:r>
            <a:r>
              <a:rPr lang="zh-CN" altLang="en-US" dirty="0" smtClean="0"/>
              <a:t>设计方案</a:t>
            </a:r>
            <a:r>
              <a:rPr lang="en-US" altLang="zh-CN" dirty="0"/>
              <a:t>1</a:t>
            </a:r>
            <a:r>
              <a:rPr lang="zh-CN" altLang="en-US" dirty="0"/>
              <a:t>实现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4ABC20-E01C-4198-82B4-CFC3C5E5FFBE}" type="slidenum">
              <a:rPr lang="en-US" altLang="zh-CN" smtClean="0"/>
            </a:fld>
            <a:endParaRPr lang="en-US" altLang="zh-CN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623888" y="1405037"/>
            <a:ext cx="10958512" cy="5262979"/>
          </a:xfrm>
          <a:prstGeom prst="rect">
            <a:avLst/>
          </a:prstGeom>
          <a:noFill/>
          <a:ln w="9525">
            <a:solidFill>
              <a:srgbClr val="0000FF"/>
            </a:solidFill>
            <a:prstDash val="dash"/>
            <a:miter lim="800000"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public class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NumFilter3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extends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Filter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1400" dirty="0" smtClean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 </a:t>
            </a:r>
            <a:r>
              <a:rPr lang="zh-CN" altLang="en-US" sz="14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构造方法略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</a:rPr>
              <a:t>@Override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protected void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</a:rPr>
              <a:t>process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try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synchronized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         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fin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.read();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         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!= -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             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400" b="0" i="1" u="none" strike="noStrike" cap="none" normalizeH="0" baseline="0" dirty="0" smtClean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.println(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"Filter3 reading = "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             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             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fout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.write(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             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400" b="0" i="1" u="none" strike="noStrike" cap="none" normalizeH="0" baseline="0" dirty="0" smtClean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.println(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"Filter3 writing ="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             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Thread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400" b="0" i="1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sleep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</a:rPr>
              <a:t>1000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            }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else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             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            }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        } </a:t>
            </a:r>
            <a:r>
              <a:rPr kumimoji="0" lang="zh-CN" altLang="zh-CN" sz="14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//sync</a:t>
            </a:r>
            <a:br>
              <a:rPr kumimoji="0" lang="zh-CN" altLang="zh-CN" sz="14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}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catch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Exception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e) {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    e.printStackTrace();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}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2.4 </a:t>
            </a:r>
            <a:r>
              <a:rPr lang="zh-CN" altLang="en-US" dirty="0"/>
              <a:t>管道过滤架构</a:t>
            </a:r>
            <a:r>
              <a:rPr lang="zh-CN" altLang="en-US" dirty="0" smtClean="0"/>
              <a:t>模式</a:t>
            </a:r>
            <a:r>
              <a:rPr lang="zh-CN" altLang="en-US" dirty="0" smtClean="0"/>
              <a:t>例 </a:t>
            </a:r>
            <a:r>
              <a:rPr lang="en-US" altLang="zh-CN" dirty="0" smtClean="0"/>
              <a:t>- </a:t>
            </a:r>
            <a:r>
              <a:rPr lang="zh-CN" altLang="en-US" dirty="0" smtClean="0"/>
              <a:t>设计方案</a:t>
            </a:r>
            <a:r>
              <a:rPr lang="en-US" altLang="zh-CN" dirty="0"/>
              <a:t>1</a:t>
            </a:r>
            <a:r>
              <a:rPr lang="zh-CN" altLang="en-US" dirty="0"/>
              <a:t>实现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4ABC20-E01C-4198-82B4-CFC3C5E5FFBE}" type="slidenum">
              <a:rPr lang="en-US" altLang="zh-CN" smtClean="0"/>
            </a:fld>
            <a:endParaRPr lang="en-US" altLang="zh-CN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609600" y="1663193"/>
            <a:ext cx="10972800" cy="483209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FF"/>
            </a:solidFill>
            <a:prstDash val="dash"/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public class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NumFilter4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extends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Filter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1400" dirty="0" smtClean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 </a:t>
            </a:r>
            <a:r>
              <a:rPr lang="zh-CN" altLang="en-US" sz="14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构造方法略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</a:rPr>
              <a:t>@Override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protected void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</a:rPr>
              <a:t>process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try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synchronized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         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fin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.read();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         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!= -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             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</a:rPr>
              <a:t>400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             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400" b="0" i="1" u="none" strike="noStrike" cap="none" normalizeH="0" baseline="0" dirty="0" smtClean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.println(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"Filter4 reading = "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             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Thread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400" b="0" i="1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sleep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</a:rPr>
              <a:t>1000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            }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else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             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            }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        } </a:t>
            </a:r>
            <a:r>
              <a:rPr kumimoji="0" lang="zh-CN" altLang="zh-CN" sz="14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//sync</a:t>
            </a:r>
            <a:br>
              <a:rPr kumimoji="0" lang="zh-CN" altLang="zh-CN" sz="14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}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catch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Exception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e) {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    e.printStackTrace();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}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2.4 </a:t>
            </a:r>
            <a:r>
              <a:rPr lang="zh-CN" altLang="en-US" dirty="0"/>
              <a:t>管道过滤架构</a:t>
            </a:r>
            <a:r>
              <a:rPr lang="zh-CN" altLang="en-US" dirty="0" smtClean="0"/>
              <a:t>模式</a:t>
            </a:r>
            <a:r>
              <a:rPr lang="zh-CN" altLang="en-US" dirty="0" smtClean="0"/>
              <a:t>例 </a:t>
            </a:r>
            <a:r>
              <a:rPr lang="en-US" altLang="zh-CN" dirty="0" smtClean="0"/>
              <a:t>- </a:t>
            </a:r>
            <a:r>
              <a:rPr lang="zh-CN" altLang="en-US" dirty="0" smtClean="0"/>
              <a:t>设计方案</a:t>
            </a:r>
            <a:r>
              <a:rPr lang="en-US" altLang="zh-CN" dirty="0"/>
              <a:t>1</a:t>
            </a:r>
            <a:r>
              <a:rPr lang="zh-CN" altLang="en-US" dirty="0"/>
              <a:t>实现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4ABC20-E01C-4198-82B4-CFC3C5E5FFBE}" type="slidenum">
              <a:rPr lang="en-US" altLang="zh-CN" smtClean="0"/>
            </a:fld>
            <a:endParaRPr lang="en-US" altLang="zh-CN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623888" y="1628775"/>
            <a:ext cx="10958512" cy="452431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FF"/>
            </a:solidFill>
            <a:prstDash val="dash"/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public class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TestFilter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public static void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[] args) {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6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kumimoji="0" lang="zh-CN" altLang="zh-CN" sz="16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构造管道</a:t>
            </a:r>
            <a:br>
              <a:rPr kumimoji="0" lang="zh-CN" altLang="zh-CN" sz="16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</a:t>
            </a:r>
            <a:r>
              <a:rPr kumimoji="0" lang="en-US" altLang="zh-CN" sz="16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0" lang="zh-CN" altLang="zh-CN" sz="16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Pipe pipe1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Pipe();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Pipe pipe2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Pipe();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Pipe pipe3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Pipe();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6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kumimoji="0" lang="zh-CN" altLang="zh-CN" sz="16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构建过滤器，并设定好进出的管道</a:t>
            </a:r>
            <a:br>
              <a:rPr kumimoji="0" lang="zh-CN" altLang="zh-CN" sz="16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en-US" altLang="zh-CN" sz="16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Filter nf1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NumFilter1(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pipe1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Filter nf2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NumFilter2(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pipe1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pipe2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Filter nf3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NumFilter3(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pipe2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pipe3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Filter nf4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NumFilter4(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pipe3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6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kumimoji="0" lang="zh-CN" altLang="zh-CN" sz="16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启动线程</a:t>
            </a:r>
            <a:br>
              <a:rPr kumimoji="0" lang="zh-CN" altLang="zh-CN" sz="16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</a:t>
            </a:r>
            <a:r>
              <a:rPr kumimoji="0" lang="en-US" altLang="zh-CN" sz="16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0" lang="zh-CN" altLang="zh-CN" sz="16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nf1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.start();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nf2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.start();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nf3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.start();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nf4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.start();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950960" y="1628577"/>
            <a:ext cx="2631440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latin typeface="Consolas" panose="020B0609020204030204" pitchFamily="49" charset="0"/>
              </a:rPr>
              <a:t>Filter2 reading = 0</a:t>
            </a:r>
            <a:endParaRPr lang="en-US" altLang="zh-CN" sz="1400" dirty="0">
              <a:latin typeface="Consolas" panose="020B0609020204030204" pitchFamily="49" charset="0"/>
            </a:endParaRPr>
          </a:p>
          <a:p>
            <a:r>
              <a:rPr lang="en-US" altLang="zh-CN" sz="1400" dirty="0">
                <a:latin typeface="Consolas" panose="020B0609020204030204" pitchFamily="49" charset="0"/>
              </a:rPr>
              <a:t>Filter1 writing = 0</a:t>
            </a:r>
            <a:endParaRPr lang="en-US" altLang="zh-CN" sz="1400" dirty="0">
              <a:latin typeface="Consolas" panose="020B0609020204030204" pitchFamily="49" charset="0"/>
            </a:endParaRPr>
          </a:p>
          <a:p>
            <a:r>
              <a:rPr lang="en-US" altLang="zh-CN" sz="1400" dirty="0">
                <a:latin typeface="Consolas" panose="020B0609020204030204" pitchFamily="49" charset="0"/>
              </a:rPr>
              <a:t>Filter2 writing =100</a:t>
            </a:r>
            <a:endParaRPr lang="en-US" altLang="zh-CN" sz="1400" dirty="0">
              <a:latin typeface="Consolas" panose="020B0609020204030204" pitchFamily="49" charset="0"/>
            </a:endParaRPr>
          </a:p>
          <a:p>
            <a:r>
              <a:rPr lang="en-US" altLang="zh-CN" sz="1400" dirty="0">
                <a:latin typeface="Consolas" panose="020B0609020204030204" pitchFamily="49" charset="0"/>
              </a:rPr>
              <a:t>Filter3 reading = 100</a:t>
            </a:r>
            <a:endParaRPr lang="en-US" altLang="zh-CN" sz="1400" dirty="0">
              <a:latin typeface="Consolas" panose="020B0609020204030204" pitchFamily="49" charset="0"/>
            </a:endParaRPr>
          </a:p>
          <a:p>
            <a:r>
              <a:rPr lang="en-US" altLang="zh-CN" sz="1400" dirty="0">
                <a:latin typeface="Consolas" panose="020B0609020204030204" pitchFamily="49" charset="0"/>
              </a:rPr>
              <a:t>Filter3 writing =300</a:t>
            </a:r>
            <a:endParaRPr lang="en-US" altLang="zh-CN" sz="1400" dirty="0">
              <a:latin typeface="Consolas" panose="020B0609020204030204" pitchFamily="49" charset="0"/>
            </a:endParaRPr>
          </a:p>
          <a:p>
            <a:r>
              <a:rPr lang="en-US" altLang="zh-CN" sz="1400" dirty="0">
                <a:latin typeface="Consolas" panose="020B0609020204030204" pitchFamily="49" charset="0"/>
              </a:rPr>
              <a:t>Filter1 writing = 1</a:t>
            </a:r>
            <a:endParaRPr lang="en-US" altLang="zh-CN" sz="1400" dirty="0">
              <a:latin typeface="Consolas" panose="020B0609020204030204" pitchFamily="49" charset="0"/>
            </a:endParaRPr>
          </a:p>
          <a:p>
            <a:r>
              <a:rPr lang="en-US" altLang="zh-CN" sz="1400" dirty="0">
                <a:latin typeface="Consolas" panose="020B0609020204030204" pitchFamily="49" charset="0"/>
              </a:rPr>
              <a:t>Filter4 reading = 300</a:t>
            </a:r>
            <a:endParaRPr lang="en-US" altLang="zh-CN" sz="1400" dirty="0">
              <a:latin typeface="Consolas" panose="020B0609020204030204" pitchFamily="49" charset="0"/>
            </a:endParaRPr>
          </a:p>
          <a:p>
            <a:r>
              <a:rPr lang="en-US" altLang="zh-CN" sz="1400" dirty="0">
                <a:latin typeface="Consolas" panose="020B0609020204030204" pitchFamily="49" charset="0"/>
              </a:rPr>
              <a:t>Filter1 writing = 2</a:t>
            </a:r>
            <a:endParaRPr lang="en-US" altLang="zh-CN" sz="1400" dirty="0">
              <a:latin typeface="Consolas" panose="020B0609020204030204" pitchFamily="49" charset="0"/>
            </a:endParaRPr>
          </a:p>
          <a:p>
            <a:r>
              <a:rPr lang="en-US" altLang="zh-CN" sz="1400" dirty="0">
                <a:latin typeface="Consolas" panose="020B0609020204030204" pitchFamily="49" charset="0"/>
              </a:rPr>
              <a:t>Filter2 reading = 1</a:t>
            </a:r>
            <a:endParaRPr lang="en-US" altLang="zh-CN" sz="1400" dirty="0">
              <a:latin typeface="Consolas" panose="020B0609020204030204" pitchFamily="49" charset="0"/>
            </a:endParaRPr>
          </a:p>
          <a:p>
            <a:r>
              <a:rPr lang="en-US" altLang="zh-CN" sz="1400" dirty="0">
                <a:latin typeface="Consolas" panose="020B0609020204030204" pitchFamily="49" charset="0"/>
              </a:rPr>
              <a:t>Filter2 writing =101</a:t>
            </a:r>
            <a:endParaRPr lang="en-US" altLang="zh-CN" sz="1400" dirty="0">
              <a:latin typeface="Consolas" panose="020B0609020204030204" pitchFamily="49" charset="0"/>
            </a:endParaRPr>
          </a:p>
          <a:p>
            <a:r>
              <a:rPr lang="en-US" altLang="zh-CN" sz="1400" dirty="0">
                <a:latin typeface="Consolas" panose="020B0609020204030204" pitchFamily="49" charset="0"/>
              </a:rPr>
              <a:t>Filter3 reading = 101</a:t>
            </a:r>
            <a:endParaRPr lang="en-US" altLang="zh-CN" sz="1400" dirty="0">
              <a:latin typeface="Consolas" panose="020B0609020204030204" pitchFamily="49" charset="0"/>
            </a:endParaRPr>
          </a:p>
          <a:p>
            <a:r>
              <a:rPr lang="en-US" altLang="zh-CN" sz="1400" dirty="0">
                <a:latin typeface="Consolas" panose="020B0609020204030204" pitchFamily="49" charset="0"/>
              </a:rPr>
              <a:t>Filter3 writing =301</a:t>
            </a:r>
            <a:endParaRPr lang="en-US" altLang="zh-CN" sz="1400" dirty="0">
              <a:latin typeface="Consolas" panose="020B0609020204030204" pitchFamily="49" charset="0"/>
            </a:endParaRPr>
          </a:p>
          <a:p>
            <a:r>
              <a:rPr lang="en-US" altLang="zh-CN" sz="1400" dirty="0">
                <a:latin typeface="Consolas" panose="020B0609020204030204" pitchFamily="49" charset="0"/>
              </a:rPr>
              <a:t>Filter1 writing = 3</a:t>
            </a:r>
            <a:endParaRPr lang="en-US" altLang="zh-CN" sz="1400" dirty="0">
              <a:latin typeface="Consolas" panose="020B0609020204030204" pitchFamily="49" charset="0"/>
            </a:endParaRPr>
          </a:p>
          <a:p>
            <a:r>
              <a:rPr lang="en-US" altLang="zh-CN" sz="1400" dirty="0">
                <a:latin typeface="Consolas" panose="020B0609020204030204" pitchFamily="49" charset="0"/>
              </a:rPr>
              <a:t>Filter2 reading = 2</a:t>
            </a:r>
            <a:endParaRPr lang="en-US" altLang="zh-CN" sz="1400" dirty="0">
              <a:latin typeface="Consolas" panose="020B0609020204030204" pitchFamily="49" charset="0"/>
            </a:endParaRPr>
          </a:p>
          <a:p>
            <a:r>
              <a:rPr lang="en-US" altLang="zh-CN" sz="1400" dirty="0">
                <a:latin typeface="Consolas" panose="020B0609020204030204" pitchFamily="49" charset="0"/>
              </a:rPr>
              <a:t>Filter2 writing =102</a:t>
            </a:r>
            <a:endParaRPr lang="en-US" altLang="zh-CN" sz="1400" dirty="0">
              <a:latin typeface="Consolas" panose="020B0609020204030204" pitchFamily="49" charset="0"/>
            </a:endParaRPr>
          </a:p>
          <a:p>
            <a:r>
              <a:rPr lang="en-US" altLang="zh-CN" sz="1400" dirty="0">
                <a:latin typeface="Consolas" panose="020B0609020204030204" pitchFamily="49" charset="0"/>
              </a:rPr>
              <a:t>Filter3 reading = 102</a:t>
            </a:r>
            <a:endParaRPr lang="en-US" altLang="zh-CN" sz="1400" dirty="0">
              <a:latin typeface="Consolas" panose="020B0609020204030204" pitchFamily="49" charset="0"/>
            </a:endParaRPr>
          </a:p>
          <a:p>
            <a:r>
              <a:rPr lang="en-US" altLang="zh-CN" sz="1400" dirty="0">
                <a:latin typeface="Consolas" panose="020B0609020204030204" pitchFamily="49" charset="0"/>
              </a:rPr>
              <a:t>Filter3 writing =302</a:t>
            </a:r>
            <a:endParaRPr lang="en-US" altLang="zh-CN" sz="1400" dirty="0">
              <a:latin typeface="Consolas" panose="020B0609020204030204" pitchFamily="49" charset="0"/>
            </a:endParaRPr>
          </a:p>
          <a:p>
            <a:r>
              <a:rPr lang="en-US" altLang="zh-CN" sz="1400" dirty="0">
                <a:latin typeface="Consolas" panose="020B0609020204030204" pitchFamily="49" charset="0"/>
              </a:rPr>
              <a:t>Filter1 writing = 4</a:t>
            </a:r>
            <a:endParaRPr lang="en-US" altLang="zh-CN" sz="1400" dirty="0">
              <a:latin typeface="Consolas" panose="020B0609020204030204" pitchFamily="49" charset="0"/>
            </a:endParaRPr>
          </a:p>
          <a:p>
            <a:r>
              <a:rPr lang="en-US" altLang="zh-CN" sz="1400" dirty="0">
                <a:latin typeface="Consolas" panose="020B0609020204030204" pitchFamily="49" charset="0"/>
              </a:rPr>
              <a:t>Filter4 reading = 301</a:t>
            </a:r>
            <a:endParaRPr lang="en-US" altLang="zh-CN" sz="1400" dirty="0">
              <a:latin typeface="Consolas" panose="020B0609020204030204" pitchFamily="49" charset="0"/>
            </a:endParaRPr>
          </a:p>
          <a:p>
            <a:r>
              <a:rPr lang="en-US" altLang="zh-CN" sz="1400" dirty="0">
                <a:latin typeface="Consolas" panose="020B0609020204030204" pitchFamily="49" charset="0"/>
              </a:rPr>
              <a:t>Filter2 reading = 3</a:t>
            </a:r>
            <a:endParaRPr lang="en-US" altLang="zh-CN" sz="1400" dirty="0">
              <a:latin typeface="Consolas" panose="020B0609020204030204" pitchFamily="49" charset="0"/>
            </a:endParaRPr>
          </a:p>
          <a:p>
            <a:r>
              <a:rPr lang="en-US" altLang="zh-CN" sz="1400" dirty="0">
                <a:latin typeface="Consolas" panose="020B0609020204030204" pitchFamily="49" charset="0"/>
              </a:rPr>
              <a:t>Filter2 writing =103</a:t>
            </a:r>
            <a:endParaRPr lang="zh-CN" altLang="en-US" sz="1400" dirty="0">
              <a:latin typeface="Consolas" panose="020B0609020204030204" pitchFamily="49" charset="0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8869680" y="2326640"/>
            <a:ext cx="2418080" cy="447040"/>
          </a:xfrm>
          <a:prstGeom prst="rect">
            <a:avLst/>
          </a:prstGeom>
          <a:noFill/>
          <a:ln w="9525">
            <a:solidFill>
              <a:srgbClr val="0000FF"/>
            </a:solidFill>
            <a:prstDash val="solid"/>
            <a:miter lim="800000"/>
          </a:ln>
          <a:effectLst/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b="0" i="0" u="none" strike="noStrike" cap="none" normalizeH="0" baseline="0" smtClean="0">
              <a:ln>
                <a:noFill/>
              </a:ln>
              <a:solidFill>
                <a:srgbClr val="080808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8869680" y="4470400"/>
            <a:ext cx="2418080" cy="447040"/>
          </a:xfrm>
          <a:prstGeom prst="rect">
            <a:avLst/>
          </a:prstGeom>
          <a:noFill/>
          <a:ln w="9525">
            <a:solidFill>
              <a:srgbClr val="0000FF"/>
            </a:solidFill>
            <a:prstDash val="solid"/>
            <a:miter lim="800000"/>
          </a:ln>
          <a:effectLst/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b="0" i="0" u="none" strike="noStrike" cap="none" normalizeH="0" baseline="0" smtClean="0">
              <a:ln>
                <a:noFill/>
              </a:ln>
              <a:solidFill>
                <a:srgbClr val="080808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8869680" y="3398520"/>
            <a:ext cx="2418080" cy="447040"/>
          </a:xfrm>
          <a:prstGeom prst="rect">
            <a:avLst/>
          </a:prstGeom>
          <a:noFill/>
          <a:ln w="9525">
            <a:solidFill>
              <a:srgbClr val="0000FF"/>
            </a:solidFill>
            <a:prstDash val="solid"/>
            <a:miter lim="800000"/>
          </a:ln>
          <a:effectLst/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b="0" i="0" u="none" strike="noStrike" cap="none" normalizeH="0" baseline="0" smtClean="0">
              <a:ln>
                <a:noFill/>
              </a:ln>
              <a:solidFill>
                <a:srgbClr val="080808"/>
              </a:solidFill>
              <a:effectLst/>
              <a:latin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2.5 </a:t>
            </a:r>
            <a:r>
              <a:rPr lang="zh-CN" altLang="en-US" dirty="0"/>
              <a:t>管道过滤架构</a:t>
            </a:r>
            <a:r>
              <a:rPr lang="zh-CN" altLang="en-US" dirty="0" smtClean="0"/>
              <a:t>模式</a:t>
            </a:r>
            <a:r>
              <a:rPr lang="zh-CN" altLang="en-US" dirty="0" smtClean="0"/>
              <a:t>例 </a:t>
            </a:r>
            <a:r>
              <a:rPr lang="en-US" altLang="zh-CN" dirty="0" smtClean="0"/>
              <a:t>- </a:t>
            </a:r>
            <a:r>
              <a:rPr lang="zh-CN" altLang="en-US" dirty="0" smtClean="0"/>
              <a:t>设计方案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回到 案例，采用 </a:t>
            </a:r>
            <a:r>
              <a:rPr lang="en-US" altLang="zh-CN" dirty="0" smtClean="0">
                <a:solidFill>
                  <a:srgbClr val="0000FF"/>
                </a:solidFill>
              </a:rPr>
              <a:t>Pipe </a:t>
            </a:r>
            <a:r>
              <a:rPr lang="zh-CN" altLang="en-US" dirty="0" smtClean="0">
                <a:solidFill>
                  <a:srgbClr val="0000FF"/>
                </a:solidFill>
              </a:rPr>
              <a:t>主动</a:t>
            </a:r>
            <a:r>
              <a:rPr lang="zh-CN" altLang="en-US" dirty="0" smtClean="0"/>
              <a:t>的方式。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4ABC20-E01C-4198-82B4-CFC3C5E5FFBE}" type="slidenum">
              <a:rPr lang="en-US" altLang="zh-CN" smtClean="0"/>
            </a:fld>
            <a:endParaRPr lang="en-US" altLang="zh-CN"/>
          </a:p>
        </p:txBody>
      </p:sp>
      <p:grpSp>
        <p:nvGrpSpPr>
          <p:cNvPr id="5" name="组合 4"/>
          <p:cNvGrpSpPr/>
          <p:nvPr/>
        </p:nvGrpSpPr>
        <p:grpSpPr>
          <a:xfrm>
            <a:off x="1300480" y="2372360"/>
            <a:ext cx="9099550" cy="935831"/>
            <a:chOff x="838200" y="2413000"/>
            <a:chExt cx="10579100" cy="1621631"/>
          </a:xfrm>
        </p:grpSpPr>
        <p:sp>
          <p:nvSpPr>
            <p:cNvPr id="6" name="矩形 5"/>
            <p:cNvSpPr/>
            <p:nvPr/>
          </p:nvSpPr>
          <p:spPr bwMode="auto">
            <a:xfrm>
              <a:off x="838200" y="2434431"/>
              <a:ext cx="1778000" cy="16002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prstDash val="solid"/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no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dirty="0" smtClean="0">
                  <a:solidFill>
                    <a:srgbClr val="08080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Data</a:t>
              </a:r>
              <a:endParaRPr lang="en-US" altLang="zh-CN" sz="2000" dirty="0" smtClean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dirty="0">
                  <a:solidFill>
                    <a:srgbClr val="08080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Source</a:t>
              </a:r>
              <a:endParaRPr lang="zh-CN" altLang="en-US" sz="2000" dirty="0" smtClean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矩形 6"/>
            <p:cNvSpPr/>
            <p:nvPr/>
          </p:nvSpPr>
          <p:spPr bwMode="auto">
            <a:xfrm>
              <a:off x="3771900" y="2434431"/>
              <a:ext cx="1778000" cy="1600200"/>
            </a:xfrm>
            <a:prstGeom prst="rect">
              <a:avLst/>
            </a:prstGeom>
            <a:solidFill>
              <a:srgbClr val="3399FF"/>
            </a:solidFill>
            <a:ln w="9525">
              <a:solidFill>
                <a:schemeClr val="tx1"/>
              </a:solidFill>
              <a:prstDash val="solid"/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no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dirty="0" smtClean="0">
                  <a:solidFill>
                    <a:srgbClr val="08080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Filter</a:t>
              </a:r>
              <a:endParaRPr lang="zh-CN" altLang="en-US" sz="2000" dirty="0" smtClean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矩形 7"/>
            <p:cNvSpPr/>
            <p:nvPr/>
          </p:nvSpPr>
          <p:spPr bwMode="auto">
            <a:xfrm>
              <a:off x="6705600" y="2434431"/>
              <a:ext cx="1778000" cy="1600200"/>
            </a:xfrm>
            <a:prstGeom prst="rect">
              <a:avLst/>
            </a:prstGeom>
            <a:solidFill>
              <a:srgbClr val="3399FF"/>
            </a:solidFill>
            <a:ln w="9525">
              <a:solidFill>
                <a:schemeClr val="tx1"/>
              </a:solidFill>
              <a:prstDash val="solid"/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no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dirty="0" smtClean="0">
                  <a:solidFill>
                    <a:srgbClr val="08080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Filter</a:t>
              </a:r>
              <a:endParaRPr lang="zh-CN" altLang="en-US" sz="2000" dirty="0" smtClean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矩形 8"/>
            <p:cNvSpPr/>
            <p:nvPr/>
          </p:nvSpPr>
          <p:spPr bwMode="auto">
            <a:xfrm>
              <a:off x="9639300" y="2413000"/>
              <a:ext cx="1778000" cy="16002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prstDash val="solid"/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no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dirty="0" smtClean="0">
                  <a:solidFill>
                    <a:srgbClr val="08080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Data</a:t>
              </a:r>
              <a:endParaRPr lang="en-US" altLang="zh-CN" sz="2000" dirty="0" smtClean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dirty="0" smtClean="0">
                  <a:solidFill>
                    <a:srgbClr val="08080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Sink</a:t>
              </a:r>
              <a:endParaRPr lang="zh-CN" altLang="en-US" sz="2000" dirty="0" smtClean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矩形 9"/>
            <p:cNvSpPr/>
            <p:nvPr/>
          </p:nvSpPr>
          <p:spPr bwMode="auto">
            <a:xfrm>
              <a:off x="2616200" y="2971800"/>
              <a:ext cx="1155700" cy="482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solid"/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no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dirty="0">
                  <a:solidFill>
                    <a:srgbClr val="08080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Pipe</a:t>
              </a:r>
              <a:endParaRPr lang="zh-CN" altLang="en-US" sz="2000" dirty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矩形 10"/>
            <p:cNvSpPr/>
            <p:nvPr/>
          </p:nvSpPr>
          <p:spPr bwMode="auto">
            <a:xfrm>
              <a:off x="5549900" y="2971800"/>
              <a:ext cx="1155700" cy="482600"/>
            </a:xfrm>
            <a:prstGeom prst="rect">
              <a:avLst/>
            </a:prstGeom>
            <a:solidFill>
              <a:srgbClr val="55D331"/>
            </a:solidFill>
            <a:ln w="9525">
              <a:solidFill>
                <a:schemeClr val="tx1"/>
              </a:solidFill>
              <a:prstDash val="solid"/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no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dirty="0">
                  <a:solidFill>
                    <a:srgbClr val="08080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Pipe</a:t>
              </a:r>
              <a:endParaRPr lang="zh-CN" altLang="en-US" sz="2000" dirty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矩形 11"/>
            <p:cNvSpPr/>
            <p:nvPr/>
          </p:nvSpPr>
          <p:spPr bwMode="auto">
            <a:xfrm>
              <a:off x="8483600" y="2993231"/>
              <a:ext cx="1155700" cy="4826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prstDash val="solid"/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no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dirty="0">
                  <a:solidFill>
                    <a:srgbClr val="08080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Pipe</a:t>
              </a:r>
              <a:endParaRPr lang="zh-CN" altLang="en-US" sz="2000" dirty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6" name="矩形 15"/>
          <p:cNvSpPr/>
          <p:nvPr/>
        </p:nvSpPr>
        <p:spPr bwMode="auto">
          <a:xfrm>
            <a:off x="5351609" y="4216925"/>
            <a:ext cx="2484291" cy="37180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FF"/>
            </a:solidFill>
            <a:prstDash val="solid"/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Pipe</a:t>
            </a:r>
            <a:endParaRPr lang="zh-CN" altLang="en-US" sz="2000" dirty="0" smtClean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5351609" y="4588733"/>
            <a:ext cx="2484291" cy="7522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FF"/>
            </a:solidFill>
            <a:prstDash val="solid"/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2000" dirty="0" err="1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in:Filter</a:t>
            </a:r>
            <a:endParaRPr lang="en-US" altLang="zh-CN" sz="2000" dirty="0" smtClean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2000" dirty="0" err="1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out:Filter</a:t>
            </a:r>
            <a:endParaRPr lang="zh-CN" altLang="en-US" sz="2000" dirty="0" smtClean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5351609" y="5340983"/>
            <a:ext cx="2484291" cy="74596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FF"/>
            </a:solidFill>
            <a:prstDash val="solid"/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+process():void</a:t>
            </a:r>
            <a:endParaRPr lang="en-US" altLang="zh-CN" sz="2000" dirty="0" smtClean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右箭头 19"/>
          <p:cNvSpPr/>
          <p:nvPr/>
        </p:nvSpPr>
        <p:spPr bwMode="auto">
          <a:xfrm>
            <a:off x="3628390" y="4734560"/>
            <a:ext cx="1300480" cy="487680"/>
          </a:xfrm>
          <a:prstGeom prst="rightArrow">
            <a:avLst/>
          </a:prstGeom>
          <a:solidFill>
            <a:srgbClr val="FFFFFF"/>
          </a:solidFill>
          <a:ln w="9525">
            <a:solidFill>
              <a:srgbClr val="0000FF"/>
            </a:solidFill>
            <a:prstDash val="solid"/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 smtClean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优化为</a:t>
            </a:r>
            <a:endParaRPr lang="zh-CN" altLang="en-US" sz="1600" dirty="0" smtClean="0">
              <a:solidFill>
                <a:srgbClr val="08080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 bwMode="auto">
          <a:xfrm>
            <a:off x="9046125" y="4216925"/>
            <a:ext cx="2312756" cy="37180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FF"/>
            </a:solidFill>
            <a:prstDash val="solid"/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Filter</a:t>
            </a:r>
            <a:endParaRPr lang="zh-CN" altLang="en-US" sz="2000" dirty="0" smtClean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9046125" y="4588733"/>
            <a:ext cx="2312756" cy="7522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FF"/>
            </a:solidFill>
            <a:prstDash val="solid"/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</a:t>
            </a:r>
            <a:r>
              <a:rPr lang="en-US" altLang="zh-CN" sz="2000" dirty="0" err="1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in:PipedReader</a:t>
            </a:r>
            <a:endParaRPr lang="en-US" altLang="zh-CN" sz="2000" dirty="0" smtClean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</a:t>
            </a:r>
            <a:r>
              <a:rPr lang="en-US" altLang="zh-CN" sz="2000" dirty="0" err="1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out:PipedWriter</a:t>
            </a:r>
            <a:endParaRPr lang="zh-CN" altLang="en-US" sz="2000" dirty="0" smtClean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 bwMode="auto">
          <a:xfrm>
            <a:off x="9046125" y="5334700"/>
            <a:ext cx="2312756" cy="7522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FF"/>
            </a:solidFill>
            <a:prstDash val="solid"/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+read():</a:t>
            </a:r>
            <a:r>
              <a:rPr lang="en-US" altLang="zh-CN" sz="2000" dirty="0" err="1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endParaRPr lang="en-US" altLang="zh-CN" sz="2000" dirty="0" smtClean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+write(</a:t>
            </a:r>
            <a:r>
              <a:rPr lang="en-US" altLang="zh-CN" sz="2000" dirty="0" err="1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c:int</a:t>
            </a:r>
            <a:r>
              <a:rPr lang="en-US" altLang="zh-CN" sz="20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):void</a:t>
            </a:r>
            <a:endParaRPr lang="zh-CN" altLang="en-US" sz="2000" dirty="0" smtClean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流程图: 决策 23"/>
          <p:cNvSpPr/>
          <p:nvPr/>
        </p:nvSpPr>
        <p:spPr bwMode="auto">
          <a:xfrm>
            <a:off x="7781290" y="4814555"/>
            <a:ext cx="332740" cy="294322"/>
          </a:xfrm>
          <a:prstGeom prst="flowChartDecision">
            <a:avLst/>
          </a:prstGeom>
          <a:solidFill>
            <a:srgbClr val="FFFFFF"/>
          </a:solidFill>
          <a:ln w="22225">
            <a:solidFill>
              <a:srgbClr val="0000FF"/>
            </a:solidFill>
            <a:prstDash val="solid"/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cxnSp>
        <p:nvCxnSpPr>
          <p:cNvPr id="26" name="直接箭头连接符 25"/>
          <p:cNvCxnSpPr>
            <a:stCxn id="24" idx="3"/>
            <a:endCxn id="22" idx="1"/>
          </p:cNvCxnSpPr>
          <p:nvPr/>
        </p:nvCxnSpPr>
        <p:spPr>
          <a:xfrm>
            <a:off x="8114030" y="4961716"/>
            <a:ext cx="932095" cy="3142"/>
          </a:xfrm>
          <a:prstGeom prst="straightConnector1">
            <a:avLst/>
          </a:prstGeom>
          <a:ln w="19050">
            <a:solidFill>
              <a:srgbClr val="0000FF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914401" y="3610772"/>
            <a:ext cx="99974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Pipe </a:t>
            </a:r>
            <a:r>
              <a:rPr lang="zh-CN" altLang="en-US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主动，因此它需要知道两侧的过滤器，通过</a:t>
            </a:r>
            <a:r>
              <a:rPr lang="en-US" altLang="zh-CN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read() </a:t>
            </a:r>
            <a:r>
              <a:rPr lang="zh-CN" altLang="en-US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读前一个</a:t>
            </a:r>
            <a:r>
              <a:rPr lang="en-US" altLang="zh-CN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filter</a:t>
            </a:r>
            <a:r>
              <a:rPr lang="zh-CN" altLang="en-US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 </a:t>
            </a:r>
            <a:r>
              <a:rPr lang="en-US" altLang="zh-CN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write()</a:t>
            </a:r>
            <a:r>
              <a:rPr lang="zh-CN" altLang="en-US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写后一个</a:t>
            </a:r>
            <a:r>
              <a:rPr lang="en-US" altLang="zh-CN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filter</a:t>
            </a:r>
            <a:endParaRPr lang="zh-CN" altLang="en-US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 bwMode="auto">
          <a:xfrm>
            <a:off x="876850" y="4295053"/>
            <a:ext cx="2484291" cy="371808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prstDash val="solid"/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Pipe</a:t>
            </a:r>
            <a:endPara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 bwMode="auto">
          <a:xfrm>
            <a:off x="876850" y="4666861"/>
            <a:ext cx="2484291" cy="75225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prstDash val="solid"/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-in: Input Stream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-out: Output Stream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矩形 31"/>
          <p:cNvSpPr/>
          <p:nvPr/>
        </p:nvSpPr>
        <p:spPr bwMode="auto">
          <a:xfrm>
            <a:off x="876850" y="5412828"/>
            <a:ext cx="2484291" cy="75225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prstDash val="solid"/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+process()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4928870" y="3988044"/>
            <a:ext cx="6639243" cy="2257182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  <a:miter lim="800000"/>
          </a:ln>
          <a:effectLst/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b="0" i="0" u="none" strike="noStrike" cap="none" normalizeH="0" baseline="0" smtClean="0">
              <a:ln>
                <a:noFill/>
              </a:ln>
              <a:solidFill>
                <a:srgbClr val="080808"/>
              </a:solidFill>
              <a:effectLst/>
              <a:latin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2.5 </a:t>
            </a:r>
            <a:r>
              <a:rPr lang="zh-CN" altLang="en-US" dirty="0"/>
              <a:t>管道过滤架构</a:t>
            </a:r>
            <a:r>
              <a:rPr lang="zh-CN" altLang="en-US" dirty="0" smtClean="0"/>
              <a:t>模式</a:t>
            </a:r>
            <a:r>
              <a:rPr lang="zh-CN" altLang="en-US" dirty="0" smtClean="0"/>
              <a:t>例 </a:t>
            </a:r>
            <a:r>
              <a:rPr lang="en-US" altLang="zh-CN" dirty="0" smtClean="0"/>
              <a:t>- </a:t>
            </a:r>
            <a:r>
              <a:rPr lang="zh-CN" altLang="en-US" dirty="0" smtClean="0"/>
              <a:t>设计方案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4ABC20-E01C-4198-82B4-CFC3C5E5FFBE}" type="slidenum">
              <a:rPr lang="en-US" altLang="zh-CN" smtClean="0"/>
            </a:fld>
            <a:endParaRPr lang="en-US" altLang="zh-CN"/>
          </a:p>
        </p:txBody>
      </p:sp>
      <p:sp>
        <p:nvSpPr>
          <p:cNvPr id="31" name="矩形 30"/>
          <p:cNvSpPr/>
          <p:nvPr/>
        </p:nvSpPr>
        <p:spPr bwMode="auto">
          <a:xfrm>
            <a:off x="3868249" y="1664517"/>
            <a:ext cx="2115991" cy="371808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prstDash val="solid"/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Pipe</a:t>
            </a:r>
            <a:endParaRPr lang="zh-CN" altLang="en-US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矩形 31"/>
          <p:cNvSpPr/>
          <p:nvPr/>
        </p:nvSpPr>
        <p:spPr bwMode="auto">
          <a:xfrm>
            <a:off x="3868249" y="2036325"/>
            <a:ext cx="2115991" cy="613187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prstDash val="solid"/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dirty="0" err="1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in:Filter</a:t>
            </a:r>
            <a:endParaRPr lang="en-US" altLang="zh-CN" dirty="0" smtClean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dirty="0" err="1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out:Filter</a:t>
            </a:r>
            <a:endParaRPr lang="zh-CN" altLang="en-US" dirty="0" smtClean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3868249" y="2640051"/>
            <a:ext cx="2115991" cy="1284518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prstDash val="solid"/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+Pipe(</a:t>
            </a:r>
            <a:r>
              <a:rPr lang="en-US" altLang="zh-CN" dirty="0" err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in,out</a:t>
            </a:r>
            <a:r>
              <a:rPr lang="en-US" altLang="zh-CN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+run():void</a:t>
            </a:r>
            <a:endParaRPr lang="en-US" altLang="zh-CN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+start():void</a:t>
            </a:r>
            <a:endParaRPr lang="en-US" altLang="zh-CN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+process():void</a:t>
            </a:r>
            <a:endParaRPr lang="en-US" altLang="zh-CN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7806605" y="1664517"/>
            <a:ext cx="2312756" cy="371808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prstDash val="solid"/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Filter</a:t>
            </a:r>
            <a:endParaRPr lang="zh-CN" altLang="en-US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 bwMode="auto">
          <a:xfrm>
            <a:off x="7806605" y="2036325"/>
            <a:ext cx="2312756" cy="896144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prstDash val="solid"/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</a:t>
            </a:r>
            <a:r>
              <a:rPr lang="en-US" altLang="zh-CN" dirty="0" err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in:PipedReader</a:t>
            </a:r>
            <a:endParaRPr lang="en-US" altLang="zh-CN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</a:t>
            </a:r>
            <a:r>
              <a:rPr lang="en-US" altLang="zh-CN" dirty="0" err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out:PipedWriter</a:t>
            </a:r>
            <a:endParaRPr lang="en-US" altLang="zh-CN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dirty="0" err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isStarted:boolean</a:t>
            </a:r>
            <a:endParaRPr lang="zh-CN" altLang="en-US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矩形 35"/>
          <p:cNvSpPr/>
          <p:nvPr/>
        </p:nvSpPr>
        <p:spPr bwMode="auto">
          <a:xfrm>
            <a:off x="7806605" y="2934692"/>
            <a:ext cx="2312756" cy="814348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prstDash val="solid"/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+read():</a:t>
            </a:r>
            <a:r>
              <a:rPr lang="en-US" altLang="zh-CN" dirty="0" err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endParaRPr lang="en-US" altLang="zh-CN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+write(</a:t>
            </a:r>
            <a:r>
              <a:rPr lang="en-US" altLang="zh-CN" dirty="0" err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c:int</a:t>
            </a:r>
            <a:r>
              <a:rPr lang="en-US" altLang="zh-CN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):void</a:t>
            </a:r>
            <a:endParaRPr lang="en-US" altLang="zh-CN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i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+work(</a:t>
            </a:r>
            <a:r>
              <a:rPr lang="en-US" altLang="zh-CN" i="1" dirty="0" err="1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c:int</a:t>
            </a:r>
            <a:r>
              <a:rPr lang="en-US" altLang="zh-CN" i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):void</a:t>
            </a:r>
            <a:endParaRPr lang="zh-CN" altLang="en-US" i="1" dirty="0" smtClean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流程图: 决策 36"/>
          <p:cNvSpPr/>
          <p:nvPr/>
        </p:nvSpPr>
        <p:spPr bwMode="auto">
          <a:xfrm>
            <a:off x="5984240" y="2330001"/>
            <a:ext cx="332740" cy="294322"/>
          </a:xfrm>
          <a:prstGeom prst="flowChartDecision">
            <a:avLst/>
          </a:prstGeom>
          <a:solidFill>
            <a:srgbClr val="FFFFFF"/>
          </a:solidFill>
          <a:ln w="22225">
            <a:solidFill>
              <a:srgbClr val="0000FF"/>
            </a:solidFill>
            <a:prstDash val="solid"/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600" smtClean="0">
              <a:solidFill>
                <a:srgbClr val="080808"/>
              </a:solidFill>
              <a:latin typeface="Consolas" panose="020B0609020204030204" pitchFamily="49" charset="0"/>
            </a:endParaRPr>
          </a:p>
        </p:txBody>
      </p:sp>
      <p:cxnSp>
        <p:nvCxnSpPr>
          <p:cNvPr id="38" name="直接箭头连接符 37"/>
          <p:cNvCxnSpPr>
            <a:stCxn id="37" idx="3"/>
            <a:endCxn id="35" idx="1"/>
          </p:cNvCxnSpPr>
          <p:nvPr/>
        </p:nvCxnSpPr>
        <p:spPr>
          <a:xfrm>
            <a:off x="6316980" y="2477162"/>
            <a:ext cx="1489625" cy="7235"/>
          </a:xfrm>
          <a:prstGeom prst="straightConnector1">
            <a:avLst/>
          </a:prstGeom>
          <a:ln w="19050">
            <a:solidFill>
              <a:srgbClr val="0000FF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/>
          <p:cNvSpPr/>
          <p:nvPr/>
        </p:nvSpPr>
        <p:spPr bwMode="auto">
          <a:xfrm>
            <a:off x="609600" y="1664517"/>
            <a:ext cx="2484291" cy="692231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prstDash val="solid"/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&lt;&lt;interface&gt;&gt;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i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Runable</a:t>
            </a:r>
            <a:endParaRPr lang="zh-CN" altLang="en-US" sz="2400" b="1" i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矩形 39"/>
          <p:cNvSpPr/>
          <p:nvPr/>
        </p:nvSpPr>
        <p:spPr bwMode="auto">
          <a:xfrm>
            <a:off x="609600" y="2349778"/>
            <a:ext cx="2484291" cy="317261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prstDash val="solid"/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+run():void</a:t>
            </a:r>
            <a:endParaRPr lang="en-US" altLang="zh-CN" i="1" dirty="0" smtClean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等腰三角形 42"/>
          <p:cNvSpPr/>
          <p:nvPr/>
        </p:nvSpPr>
        <p:spPr bwMode="auto">
          <a:xfrm rot="16200000">
            <a:off x="3083474" y="2257707"/>
            <a:ext cx="233680" cy="198081"/>
          </a:xfrm>
          <a:prstGeom prst="triangle">
            <a:avLst/>
          </a:prstGeom>
          <a:solidFill>
            <a:srgbClr val="FFFFFF"/>
          </a:solidFill>
          <a:ln w="15875">
            <a:solidFill>
              <a:srgbClr val="0000FF"/>
            </a:solidFill>
            <a:prstDash val="sysDash"/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b="0" i="0" u="none" strike="noStrike" cap="none" normalizeH="0" baseline="0" smtClean="0">
              <a:ln>
                <a:noFill/>
              </a:ln>
              <a:solidFill>
                <a:srgbClr val="080808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45" name="直接连接符 44"/>
          <p:cNvCxnSpPr>
            <a:stCxn id="43" idx="3"/>
            <a:endCxn id="32" idx="1"/>
          </p:cNvCxnSpPr>
          <p:nvPr/>
        </p:nvCxnSpPr>
        <p:spPr>
          <a:xfrm flipV="1">
            <a:off x="3299355" y="2342919"/>
            <a:ext cx="568894" cy="13829"/>
          </a:xfrm>
          <a:prstGeom prst="line">
            <a:avLst/>
          </a:prstGeom>
          <a:ln w="15875">
            <a:solidFill>
              <a:srgbClr val="0000FF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 51"/>
          <p:cNvSpPr/>
          <p:nvPr/>
        </p:nvSpPr>
        <p:spPr bwMode="auto">
          <a:xfrm>
            <a:off x="2260771" y="4810966"/>
            <a:ext cx="2148564" cy="371808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prstDash val="solid"/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NumFilter1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矩形 52"/>
          <p:cNvSpPr/>
          <p:nvPr/>
        </p:nvSpPr>
        <p:spPr bwMode="auto">
          <a:xfrm>
            <a:off x="2260771" y="5184997"/>
            <a:ext cx="2148564" cy="353567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prstDash val="solid"/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+work(</a:t>
            </a:r>
            <a:r>
              <a:rPr lang="en-US" altLang="zh-CN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c:int</a:t>
            </a:r>
            <a:r>
              <a:rPr lang="en-US" altLang="zh-CN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):void</a:t>
            </a:r>
            <a:endParaRPr lang="zh-CN" altLang="en-US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矩形 53"/>
          <p:cNvSpPr/>
          <p:nvPr/>
        </p:nvSpPr>
        <p:spPr bwMode="auto">
          <a:xfrm>
            <a:off x="4541520" y="4810966"/>
            <a:ext cx="2245255" cy="371808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prstDash val="solid"/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 smtClean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NumFilter2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矩形 54"/>
          <p:cNvSpPr/>
          <p:nvPr/>
        </p:nvSpPr>
        <p:spPr bwMode="auto">
          <a:xfrm>
            <a:off x="4541520" y="5184997"/>
            <a:ext cx="2245255" cy="353567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prstDash val="solid"/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+work(</a:t>
            </a:r>
            <a:r>
              <a:rPr lang="en-US" altLang="zh-CN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c:int</a:t>
            </a:r>
            <a:r>
              <a:rPr lang="en-US" altLang="zh-CN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):void</a:t>
            </a:r>
            <a:endParaRPr lang="zh-CN" altLang="en-US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矩形 55"/>
          <p:cNvSpPr/>
          <p:nvPr/>
        </p:nvSpPr>
        <p:spPr bwMode="auto">
          <a:xfrm>
            <a:off x="6913690" y="4810966"/>
            <a:ext cx="2260685" cy="371808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prstDash val="solid"/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 smtClean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NumFilter3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矩形 56"/>
          <p:cNvSpPr/>
          <p:nvPr/>
        </p:nvSpPr>
        <p:spPr bwMode="auto">
          <a:xfrm>
            <a:off x="6913690" y="5184997"/>
            <a:ext cx="2260685" cy="353567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prstDash val="solid"/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+work(</a:t>
            </a:r>
            <a:r>
              <a:rPr lang="en-US" altLang="zh-CN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c:int</a:t>
            </a:r>
            <a:r>
              <a:rPr lang="en-US" altLang="zh-CN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):void</a:t>
            </a:r>
            <a:endParaRPr lang="zh-CN" altLang="en-US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矩形 57"/>
          <p:cNvSpPr/>
          <p:nvPr/>
        </p:nvSpPr>
        <p:spPr bwMode="auto">
          <a:xfrm>
            <a:off x="9291130" y="4810966"/>
            <a:ext cx="2115820" cy="371808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prstDash val="solid"/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 smtClean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NumFilter4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矩形 58"/>
          <p:cNvSpPr/>
          <p:nvPr/>
        </p:nvSpPr>
        <p:spPr bwMode="auto">
          <a:xfrm>
            <a:off x="9291130" y="5184997"/>
            <a:ext cx="2115820" cy="353567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prstDash val="solid"/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+work(</a:t>
            </a:r>
            <a:r>
              <a:rPr lang="en-US" altLang="zh-CN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c:int</a:t>
            </a:r>
            <a:r>
              <a:rPr lang="en-US" altLang="zh-CN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):void</a:t>
            </a:r>
            <a:endParaRPr lang="zh-CN" altLang="en-US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等腰三角形 59"/>
          <p:cNvSpPr/>
          <p:nvPr/>
        </p:nvSpPr>
        <p:spPr bwMode="auto">
          <a:xfrm>
            <a:off x="8524240" y="3746558"/>
            <a:ext cx="213360" cy="203199"/>
          </a:xfrm>
          <a:prstGeom prst="triangle">
            <a:avLst/>
          </a:prstGeom>
          <a:solidFill>
            <a:srgbClr val="FFFFFF"/>
          </a:solidFill>
          <a:ln w="9525">
            <a:solidFill>
              <a:srgbClr val="0000FF"/>
            </a:solidFill>
            <a:prstDash val="solid"/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b="0" i="0" u="none" strike="noStrike" cap="none" normalizeH="0" baseline="0" smtClean="0">
              <a:ln>
                <a:noFill/>
              </a:ln>
              <a:solidFill>
                <a:srgbClr val="080808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61" name="肘形连接符 60"/>
          <p:cNvCxnSpPr>
            <a:stCxn id="52" idx="0"/>
            <a:endCxn id="60" idx="3"/>
          </p:cNvCxnSpPr>
          <p:nvPr/>
        </p:nvCxnSpPr>
        <p:spPr>
          <a:xfrm rot="5400000" flipH="1" flipV="1">
            <a:off x="5552382" y="1732429"/>
            <a:ext cx="861209" cy="5295867"/>
          </a:xfrm>
          <a:prstGeom prst="bentConnector3">
            <a:avLst/>
          </a:prstGeom>
          <a:ln w="1270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肘形连接符 61"/>
          <p:cNvCxnSpPr>
            <a:stCxn id="54" idx="0"/>
            <a:endCxn id="60" idx="3"/>
          </p:cNvCxnSpPr>
          <p:nvPr/>
        </p:nvCxnSpPr>
        <p:spPr>
          <a:xfrm rot="5400000" flipH="1" flipV="1">
            <a:off x="6716930" y="2896976"/>
            <a:ext cx="861209" cy="2966772"/>
          </a:xfrm>
          <a:prstGeom prst="bentConnector3">
            <a:avLst/>
          </a:prstGeom>
          <a:ln w="1270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肘形连接符 62"/>
          <p:cNvCxnSpPr>
            <a:stCxn id="56" idx="0"/>
            <a:endCxn id="60" idx="3"/>
          </p:cNvCxnSpPr>
          <p:nvPr/>
        </p:nvCxnSpPr>
        <p:spPr>
          <a:xfrm rot="5400000" flipH="1" flipV="1">
            <a:off x="7906872" y="4086919"/>
            <a:ext cx="861209" cy="586887"/>
          </a:xfrm>
          <a:prstGeom prst="bentConnector3">
            <a:avLst/>
          </a:prstGeom>
          <a:ln w="1270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肘形连接符 63"/>
          <p:cNvCxnSpPr>
            <a:stCxn id="58" idx="0"/>
            <a:endCxn id="60" idx="3"/>
          </p:cNvCxnSpPr>
          <p:nvPr/>
        </p:nvCxnSpPr>
        <p:spPr>
          <a:xfrm rot="16200000" flipV="1">
            <a:off x="9059376" y="3521302"/>
            <a:ext cx="861209" cy="1718120"/>
          </a:xfrm>
          <a:prstGeom prst="bentConnector3">
            <a:avLst/>
          </a:prstGeom>
          <a:ln w="1270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矩形 78"/>
          <p:cNvSpPr/>
          <p:nvPr/>
        </p:nvSpPr>
        <p:spPr>
          <a:xfrm>
            <a:off x="600744" y="5750076"/>
            <a:ext cx="108062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Pipe </a:t>
            </a:r>
            <a:r>
              <a:rPr lang="zh-CN" altLang="en-US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从左侧 </a:t>
            </a:r>
            <a:r>
              <a:rPr lang="en-US" altLang="zh-CN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Filter</a:t>
            </a:r>
            <a:r>
              <a:rPr lang="zh-CN" altLang="en-US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中取数据，然后进行处理，处理后的结果推到右侧的 </a:t>
            </a:r>
            <a:r>
              <a:rPr lang="en-US" altLang="zh-CN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Filter </a:t>
            </a:r>
            <a:r>
              <a:rPr lang="zh-CN" altLang="en-US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中。</a:t>
            </a:r>
            <a:endParaRPr lang="en-US" altLang="zh-CN" dirty="0" smtClean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577881" y="3557819"/>
            <a:ext cx="249167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参考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P218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6.10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及设计方案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自行实现。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总结：批处理与管道过滤架构模式的对比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4ABC20-E01C-4198-82B4-CFC3C5E5FFBE}" type="slidenum">
              <a:rPr lang="en-US" altLang="zh-CN" smtClean="0"/>
            </a:fld>
            <a:endParaRPr lang="en-US" altLang="zh-CN"/>
          </a:p>
        </p:txBody>
      </p:sp>
      <p:grpSp>
        <p:nvGrpSpPr>
          <p:cNvPr id="47" name="组合 46"/>
          <p:cNvGrpSpPr/>
          <p:nvPr/>
        </p:nvGrpSpPr>
        <p:grpSpPr>
          <a:xfrm>
            <a:off x="692150" y="2219515"/>
            <a:ext cx="8331199" cy="1023144"/>
            <a:chOff x="692150" y="2097008"/>
            <a:chExt cx="8480425" cy="1023144"/>
          </a:xfrm>
        </p:grpSpPr>
        <p:sp>
          <p:nvSpPr>
            <p:cNvPr id="5" name="矩形 4"/>
            <p:cNvSpPr/>
            <p:nvPr/>
          </p:nvSpPr>
          <p:spPr bwMode="auto">
            <a:xfrm>
              <a:off x="1464310" y="2242820"/>
              <a:ext cx="1249680" cy="43688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prstDash val="solid"/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b="0" i="0" u="none" strike="noStrike" cap="none" normalizeH="0" baseline="0" dirty="0" smtClean="0">
                  <a:ln>
                    <a:noFill/>
                  </a:ln>
                  <a:solidFill>
                    <a:srgbClr val="080808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Validate</a:t>
              </a:r>
              <a:endParaRPr kumimoji="0" lang="zh-CN" altLang="en-US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矩形 5"/>
            <p:cNvSpPr/>
            <p:nvPr/>
          </p:nvSpPr>
          <p:spPr bwMode="auto">
            <a:xfrm>
              <a:off x="3475990" y="2242820"/>
              <a:ext cx="1046480" cy="43688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prstDash val="solid"/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b="0" i="0" u="none" strike="noStrike" cap="none" normalizeH="0" baseline="0" dirty="0" smtClean="0">
                  <a:ln>
                    <a:noFill/>
                  </a:ln>
                  <a:solidFill>
                    <a:srgbClr val="080808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sort</a:t>
              </a:r>
              <a:endParaRPr kumimoji="0" lang="zh-CN" altLang="en-US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矩形 6"/>
            <p:cNvSpPr/>
            <p:nvPr/>
          </p:nvSpPr>
          <p:spPr bwMode="auto">
            <a:xfrm>
              <a:off x="5284470" y="2242820"/>
              <a:ext cx="1046480" cy="43688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prstDash val="solid"/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b="0" i="0" u="none" strike="noStrike" cap="none" normalizeH="0" baseline="0" dirty="0" smtClean="0">
                  <a:ln>
                    <a:noFill/>
                  </a:ln>
                  <a:solidFill>
                    <a:srgbClr val="080808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update</a:t>
              </a:r>
              <a:endParaRPr kumimoji="0" lang="zh-CN" altLang="en-US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矩形 7"/>
            <p:cNvSpPr/>
            <p:nvPr/>
          </p:nvSpPr>
          <p:spPr bwMode="auto">
            <a:xfrm>
              <a:off x="7092950" y="2252980"/>
              <a:ext cx="1046480" cy="43688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prstDash val="solid"/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b="0" i="0" u="none" strike="noStrike" cap="none" normalizeH="0" baseline="0" dirty="0" smtClean="0">
                  <a:ln>
                    <a:noFill/>
                  </a:ln>
                  <a:solidFill>
                    <a:srgbClr val="080808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report</a:t>
              </a:r>
              <a:endParaRPr kumimoji="0" lang="zh-CN" altLang="en-US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0" name="直接箭头连接符 9"/>
            <p:cNvCxnSpPr>
              <a:endCxn id="5" idx="1"/>
            </p:cNvCxnSpPr>
            <p:nvPr/>
          </p:nvCxnSpPr>
          <p:spPr>
            <a:xfrm>
              <a:off x="692150" y="2461260"/>
              <a:ext cx="77216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10"/>
            <p:cNvCxnSpPr/>
            <p:nvPr/>
          </p:nvCxnSpPr>
          <p:spPr>
            <a:xfrm>
              <a:off x="2703830" y="2456180"/>
              <a:ext cx="77216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/>
            <p:nvPr/>
          </p:nvCxnSpPr>
          <p:spPr>
            <a:xfrm>
              <a:off x="4522470" y="2466340"/>
              <a:ext cx="77216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/>
            <p:nvPr/>
          </p:nvCxnSpPr>
          <p:spPr>
            <a:xfrm>
              <a:off x="6330950" y="2466340"/>
              <a:ext cx="77216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>
              <a:off x="6330950" y="2588260"/>
              <a:ext cx="38608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肘形连接符 18"/>
            <p:cNvCxnSpPr/>
            <p:nvPr/>
          </p:nvCxnSpPr>
          <p:spPr>
            <a:xfrm rot="10800000" flipV="1">
              <a:off x="5119450" y="2588260"/>
              <a:ext cx="1597580" cy="347664"/>
            </a:xfrm>
            <a:prstGeom prst="bentConnector3">
              <a:avLst>
                <a:gd name="adj1" fmla="val -281"/>
              </a:avLst>
            </a:prstGeom>
            <a:ln w="12700">
              <a:solidFill>
                <a:schemeClr val="tx1"/>
              </a:solidFill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肘形连接符 30"/>
            <p:cNvCxnSpPr/>
            <p:nvPr/>
          </p:nvCxnSpPr>
          <p:spPr>
            <a:xfrm rot="5400000" flipH="1" flipV="1">
              <a:off x="5045275" y="2696726"/>
              <a:ext cx="313373" cy="165022"/>
            </a:xfrm>
            <a:prstGeom prst="bentConnector3">
              <a:avLst>
                <a:gd name="adj1" fmla="val 97619"/>
              </a:avLst>
            </a:prstGeom>
            <a:ln w="127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文本框 38"/>
            <p:cNvSpPr txBox="1"/>
            <p:nvPr/>
          </p:nvSpPr>
          <p:spPr>
            <a:xfrm>
              <a:off x="739140" y="2097008"/>
              <a:ext cx="896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tape</a:t>
              </a:r>
              <a:endParaRPr lang="zh-CN" altLang="en-US" dirty="0"/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2772410" y="2097008"/>
              <a:ext cx="896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tape</a:t>
              </a:r>
              <a:endParaRPr lang="zh-CN" altLang="en-US" dirty="0"/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4544060" y="2147369"/>
              <a:ext cx="896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tape</a:t>
              </a:r>
              <a:endParaRPr lang="zh-CN" altLang="en-US" dirty="0"/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6365240" y="2157968"/>
              <a:ext cx="896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tape</a:t>
              </a:r>
              <a:endParaRPr lang="zh-CN" altLang="en-US" dirty="0"/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5552441" y="2750820"/>
              <a:ext cx="69595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tape</a:t>
              </a:r>
              <a:endParaRPr lang="zh-CN" altLang="en-US" dirty="0"/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8275955" y="2157968"/>
              <a:ext cx="896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report</a:t>
              </a:r>
              <a:endParaRPr lang="zh-CN" altLang="en-US" dirty="0"/>
            </a:p>
          </p:txBody>
        </p:sp>
        <p:cxnSp>
          <p:nvCxnSpPr>
            <p:cNvPr id="46" name="直接箭头连接符 45"/>
            <p:cNvCxnSpPr>
              <a:stCxn id="8" idx="3"/>
            </p:cNvCxnSpPr>
            <p:nvPr/>
          </p:nvCxnSpPr>
          <p:spPr>
            <a:xfrm flipV="1">
              <a:off x="8139430" y="2466340"/>
              <a:ext cx="1033145" cy="508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" name="组合 96"/>
          <p:cNvGrpSpPr/>
          <p:nvPr/>
        </p:nvGrpSpPr>
        <p:grpSpPr>
          <a:xfrm>
            <a:off x="692150" y="3957604"/>
            <a:ext cx="8428671" cy="857904"/>
            <a:chOff x="841376" y="3555243"/>
            <a:chExt cx="8428671" cy="857904"/>
          </a:xfrm>
        </p:grpSpPr>
        <p:grpSp>
          <p:nvGrpSpPr>
            <p:cNvPr id="48" name="组合 47"/>
            <p:cNvGrpSpPr/>
            <p:nvPr/>
          </p:nvGrpSpPr>
          <p:grpSpPr>
            <a:xfrm>
              <a:off x="841376" y="3555243"/>
              <a:ext cx="8428671" cy="595710"/>
              <a:chOff x="1444625" y="2089070"/>
              <a:chExt cx="8428671" cy="595710"/>
            </a:xfrm>
          </p:grpSpPr>
          <p:sp>
            <p:nvSpPr>
              <p:cNvPr id="49" name="矩形 48"/>
              <p:cNvSpPr/>
              <p:nvPr/>
            </p:nvSpPr>
            <p:spPr bwMode="auto">
              <a:xfrm>
                <a:off x="2497893" y="2247900"/>
                <a:ext cx="1249680" cy="43688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prstDash val="solid"/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ctr" anchorCtr="0" compatLnSpc="1"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en-US" altLang="zh-CN" b="0" i="0" u="none" strike="noStrike" cap="none" normalizeH="0" baseline="0" dirty="0" smtClean="0">
                    <a:ln>
                      <a:noFill/>
                    </a:ln>
                    <a:solidFill>
                      <a:srgbClr val="080808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Filter</a:t>
                </a:r>
                <a:endParaRPr kumimoji="0" lang="zh-CN" altLang="en-US" b="0" i="0" u="none" strike="noStrike" cap="none" normalizeH="0" baseline="0" dirty="0" smtClean="0">
                  <a:ln>
                    <a:noFill/>
                  </a:ln>
                  <a:solidFill>
                    <a:srgbClr val="080808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0" name="矩形 49"/>
              <p:cNvSpPr/>
              <p:nvPr/>
            </p:nvSpPr>
            <p:spPr bwMode="auto">
              <a:xfrm>
                <a:off x="4961890" y="2247900"/>
                <a:ext cx="1046480" cy="43688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prstDash val="solid"/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ctr" anchorCtr="0" compatLnSpc="1"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en-US" altLang="zh-CN" b="0" i="0" u="none" strike="noStrike" cap="none" normalizeH="0" baseline="0" dirty="0" smtClean="0">
                    <a:ln>
                      <a:noFill/>
                    </a:ln>
                    <a:solidFill>
                      <a:srgbClr val="080808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Filter</a:t>
                </a:r>
                <a:endParaRPr kumimoji="0" lang="zh-CN" altLang="en-US" b="0" i="0" u="none" strike="noStrike" cap="none" normalizeH="0" baseline="0" dirty="0" smtClean="0">
                  <a:ln>
                    <a:noFill/>
                  </a:ln>
                  <a:solidFill>
                    <a:srgbClr val="080808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2" name="矩形 51"/>
              <p:cNvSpPr/>
              <p:nvPr/>
            </p:nvSpPr>
            <p:spPr bwMode="auto">
              <a:xfrm>
                <a:off x="7388225" y="2247900"/>
                <a:ext cx="1046480" cy="43688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prstDash val="solid"/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ctr" anchorCtr="0" compatLnSpc="1">
                <a:noAutofit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dirty="0">
                    <a:solidFill>
                      <a:srgbClr val="080808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Filter</a:t>
                </a:r>
                <a:endParaRPr kumimoji="0" lang="zh-CN" altLang="en-US" b="0" i="0" u="none" strike="noStrike" cap="none" normalizeH="0" baseline="0" dirty="0" smtClean="0">
                  <a:ln>
                    <a:noFill/>
                  </a:ln>
                  <a:solidFill>
                    <a:srgbClr val="080808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53" name="直接箭头连接符 52"/>
              <p:cNvCxnSpPr>
                <a:endCxn id="49" idx="1"/>
              </p:cNvCxnSpPr>
              <p:nvPr/>
            </p:nvCxnSpPr>
            <p:spPr>
              <a:xfrm flipV="1">
                <a:off x="1444625" y="2466340"/>
                <a:ext cx="1053268" cy="508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接箭头连接符 53"/>
              <p:cNvCxnSpPr>
                <a:stCxn id="49" idx="3"/>
                <a:endCxn id="50" idx="1"/>
              </p:cNvCxnSpPr>
              <p:nvPr/>
            </p:nvCxnSpPr>
            <p:spPr>
              <a:xfrm>
                <a:off x="3747573" y="2466340"/>
                <a:ext cx="1214317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接箭头连接符 54"/>
              <p:cNvCxnSpPr>
                <a:stCxn id="50" idx="3"/>
                <a:endCxn id="52" idx="1"/>
              </p:cNvCxnSpPr>
              <p:nvPr/>
            </p:nvCxnSpPr>
            <p:spPr>
              <a:xfrm>
                <a:off x="6008370" y="2466340"/>
                <a:ext cx="1379855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文本框 59"/>
              <p:cNvSpPr txBox="1"/>
              <p:nvPr/>
            </p:nvSpPr>
            <p:spPr>
              <a:xfrm>
                <a:off x="1507293" y="2089070"/>
                <a:ext cx="8966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stream</a:t>
                </a:r>
                <a:endParaRPr lang="zh-CN" altLang="en-US" dirty="0"/>
              </a:p>
            </p:txBody>
          </p:sp>
          <p:sp>
            <p:nvSpPr>
              <p:cNvPr id="65" name="文本框 64"/>
              <p:cNvSpPr txBox="1"/>
              <p:nvPr/>
            </p:nvSpPr>
            <p:spPr>
              <a:xfrm>
                <a:off x="8808401" y="2097008"/>
                <a:ext cx="10648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Stream</a:t>
                </a:r>
                <a:endParaRPr lang="zh-CN" altLang="en-US" dirty="0"/>
              </a:p>
            </p:txBody>
          </p:sp>
          <p:cxnSp>
            <p:nvCxnSpPr>
              <p:cNvPr id="66" name="直接箭头连接符 65"/>
              <p:cNvCxnSpPr>
                <a:stCxn id="52" idx="3"/>
              </p:cNvCxnSpPr>
              <p:nvPr/>
            </p:nvCxnSpPr>
            <p:spPr>
              <a:xfrm>
                <a:off x="8434705" y="2466340"/>
                <a:ext cx="1341119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" name="文本框 71"/>
              <p:cNvSpPr txBox="1"/>
              <p:nvPr/>
            </p:nvSpPr>
            <p:spPr>
              <a:xfrm>
                <a:off x="3935533" y="2097008"/>
                <a:ext cx="8966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stream</a:t>
                </a:r>
                <a:endParaRPr lang="zh-CN" altLang="en-US" dirty="0"/>
              </a:p>
            </p:txBody>
          </p:sp>
          <p:sp>
            <p:nvSpPr>
              <p:cNvPr id="73" name="文本框 72"/>
              <p:cNvSpPr txBox="1"/>
              <p:nvPr/>
            </p:nvSpPr>
            <p:spPr>
              <a:xfrm>
                <a:off x="6144895" y="2089070"/>
                <a:ext cx="8966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stream</a:t>
                </a:r>
                <a:endParaRPr lang="zh-CN" altLang="en-US" dirty="0"/>
              </a:p>
            </p:txBody>
          </p:sp>
        </p:grpSp>
        <p:cxnSp>
          <p:nvCxnSpPr>
            <p:cNvPr id="75" name="直接连接符 74"/>
            <p:cNvCxnSpPr/>
            <p:nvPr/>
          </p:nvCxnSpPr>
          <p:spPr>
            <a:xfrm>
              <a:off x="7868286" y="4074753"/>
              <a:ext cx="43942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肘形连接符 76"/>
            <p:cNvCxnSpPr/>
            <p:nvPr/>
          </p:nvCxnSpPr>
          <p:spPr>
            <a:xfrm rot="10800000" flipV="1">
              <a:off x="4025902" y="4074751"/>
              <a:ext cx="4281804" cy="338395"/>
            </a:xfrm>
            <a:prstGeom prst="bentConnector3">
              <a:avLst>
                <a:gd name="adj1" fmla="val -3500"/>
              </a:avLst>
            </a:prstGeom>
            <a:ln w="12700">
              <a:solidFill>
                <a:schemeClr val="tx1"/>
              </a:solidFill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肘形连接符 79"/>
            <p:cNvCxnSpPr/>
            <p:nvPr/>
          </p:nvCxnSpPr>
          <p:spPr>
            <a:xfrm flipV="1">
              <a:off x="4025902" y="4098131"/>
              <a:ext cx="332741" cy="315016"/>
            </a:xfrm>
            <a:prstGeom prst="bentConnector3">
              <a:avLst>
                <a:gd name="adj1" fmla="val -1526"/>
              </a:avLst>
            </a:prstGeom>
            <a:ln w="127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8" name="文本框 97"/>
          <p:cNvSpPr txBox="1"/>
          <p:nvPr/>
        </p:nvSpPr>
        <p:spPr>
          <a:xfrm>
            <a:off x="550863" y="1592263"/>
            <a:ext cx="36414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Batch Sequential</a:t>
            </a:r>
            <a:endParaRPr lang="zh-CN" altLang="en-US" sz="24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9" name="文本框 98"/>
          <p:cNvSpPr txBox="1"/>
          <p:nvPr/>
        </p:nvSpPr>
        <p:spPr>
          <a:xfrm>
            <a:off x="550863" y="3239376"/>
            <a:ext cx="36414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Pipe and Filter</a:t>
            </a:r>
            <a:endParaRPr lang="zh-CN" altLang="en-US" sz="24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9215535" y="1592263"/>
            <a:ext cx="2366865" cy="1138773"/>
          </a:xfrm>
          <a:prstGeom prst="rect">
            <a:avLst/>
          </a:prstGeom>
          <a:ln>
            <a:solidFill>
              <a:srgbClr val="0000FF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相似之处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处理过程</a:t>
            </a:r>
            <a:r>
              <a:rPr lang="zh-CN" altLang="en-US" sz="16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互不调用</a:t>
            </a:r>
            <a:endParaRPr lang="en-US" altLang="zh-CN" sz="1600" dirty="0" smtClean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人机交互差</a:t>
            </a:r>
            <a:endParaRPr lang="en-US" altLang="zh-CN" sz="1600" dirty="0" smtClean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浪费内存</a:t>
            </a:r>
            <a:endParaRPr lang="en-US" altLang="zh-CN" sz="16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" name="矩形 101"/>
          <p:cNvSpPr/>
          <p:nvPr/>
        </p:nvSpPr>
        <p:spPr>
          <a:xfrm>
            <a:off x="550863" y="5176185"/>
            <a:ext cx="5102007" cy="1015663"/>
          </a:xfrm>
          <a:prstGeom prst="rect">
            <a:avLst/>
          </a:prstGeom>
          <a:ln>
            <a:solidFill>
              <a:srgbClr val="0000FF"/>
            </a:solidFill>
            <a:prstDash val="dash"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区别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 数据处理方式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不同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顺序批处理架构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模式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，数据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 </a:t>
            </a:r>
            <a:r>
              <a:rPr lang="zh-CN" altLang="en-US" sz="1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块状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形式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传输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管道过滤器架构模式，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数据以 </a:t>
            </a:r>
            <a:r>
              <a:rPr lang="zh-CN" altLang="en-US" sz="1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 </a:t>
            </a:r>
            <a:r>
              <a:rPr lang="zh-CN" altLang="en-US" sz="16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形式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传输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3" name="矩形 102"/>
          <p:cNvSpPr/>
          <p:nvPr/>
        </p:nvSpPr>
        <p:spPr>
          <a:xfrm>
            <a:off x="6186596" y="5176185"/>
            <a:ext cx="5381517" cy="1015663"/>
          </a:xfrm>
          <a:prstGeom prst="rect">
            <a:avLst/>
          </a:prstGeom>
          <a:ln>
            <a:solidFill>
              <a:srgbClr val="0000FF"/>
            </a:solidFill>
            <a:prstDash val="dash"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区别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所处理的数据量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不同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顺序批处理架构模式，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数据量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 </a:t>
            </a:r>
            <a:r>
              <a:rPr lang="zh-CN" altLang="en-US" sz="16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有限的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管道过滤器架构模式，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数据量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 </a:t>
            </a:r>
            <a:r>
              <a:rPr lang="zh-CN" altLang="en-US" sz="16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无限</a:t>
            </a:r>
            <a:r>
              <a:rPr lang="zh-CN" altLang="en-US" sz="1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endParaRPr lang="zh-CN" altLang="en-US" sz="16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Spring </a:t>
            </a:r>
            <a:r>
              <a:rPr lang="zh-CN" altLang="en-US" dirty="0" smtClean="0"/>
              <a:t>对管道过滤的支持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4ABC20-E01C-4198-82B4-CFC3C5E5FFBE}" type="slidenum">
              <a:rPr lang="en-US" altLang="zh-CN" smtClean="0"/>
            </a:fld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93887" y="1759745"/>
            <a:ext cx="8120873" cy="3235144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623888" y="5332232"/>
            <a:ext cx="10972800" cy="653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每个</a:t>
            </a:r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作业 </a:t>
            </a:r>
            <a:r>
              <a:rPr lang="en-US" altLang="zh-CN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Job </a:t>
            </a:r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</a:t>
            </a:r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一个到多个</a:t>
            </a:r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步骤 </a:t>
            </a:r>
            <a:r>
              <a:rPr lang="en-US" altLang="zh-CN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Step</a:t>
            </a:r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每个步骤都只有一</a:t>
            </a:r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 </a:t>
            </a:r>
            <a:r>
              <a:rPr lang="en-US" altLang="zh-CN" sz="1600" dirty="0" err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ItemReader</a:t>
            </a:r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，一</a:t>
            </a:r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 </a:t>
            </a:r>
            <a:r>
              <a:rPr lang="en-US" altLang="zh-CN" sz="1600" dirty="0" err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ItemProcessor</a:t>
            </a:r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和一</a:t>
            </a:r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 </a:t>
            </a:r>
            <a:r>
              <a:rPr lang="en-US" altLang="zh-CN" sz="1600" dirty="0" err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ItemWriter</a:t>
            </a:r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16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需要</a:t>
            </a:r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作业</a:t>
            </a:r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启动器</a:t>
            </a:r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err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JobLauncher</a:t>
            </a:r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并且需要存储有关当前正在运行的进程的</a:t>
            </a:r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元数据 </a:t>
            </a:r>
            <a:r>
              <a:rPr lang="en-US" altLang="zh-CN" sz="1600" dirty="0" err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JobRepository</a:t>
            </a:r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1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09600" y="6154738"/>
            <a:ext cx="595376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https://docs.spring.io/spring-batch/reference/index.html</a:t>
            </a:r>
            <a:endParaRPr lang="zh-CN" altLang="en-US" sz="1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23888" y="2025134"/>
            <a:ext cx="15872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 Batch</a:t>
            </a:r>
            <a:endParaRPr lang="zh-CN" altLang="en-US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Thanks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4ABC20-E01C-4198-82B4-CFC3C5E5FFBE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数据流风格软件架构的概念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4ABC20-E01C-4198-82B4-CFC3C5E5FFBE}" type="slidenum">
              <a:rPr lang="en-US" altLang="zh-CN" smtClean="0"/>
            </a:fld>
            <a:endParaRPr lang="en-US" altLang="zh-CN"/>
          </a:p>
        </p:txBody>
      </p:sp>
      <p:grpSp>
        <p:nvGrpSpPr>
          <p:cNvPr id="96" name="组合 95"/>
          <p:cNvGrpSpPr/>
          <p:nvPr/>
        </p:nvGrpSpPr>
        <p:grpSpPr>
          <a:xfrm>
            <a:off x="2616244" y="2240638"/>
            <a:ext cx="6959512" cy="1744878"/>
            <a:chOff x="1762760" y="1694471"/>
            <a:chExt cx="6959512" cy="1744878"/>
          </a:xfrm>
        </p:grpSpPr>
        <p:sp>
          <p:nvSpPr>
            <p:cNvPr id="6" name="Oval 4"/>
            <p:cNvSpPr>
              <a:spLocks noChangeArrowheads="1"/>
            </p:cNvSpPr>
            <p:nvPr/>
          </p:nvSpPr>
          <p:spPr bwMode="auto">
            <a:xfrm>
              <a:off x="4140430" y="2187794"/>
              <a:ext cx="699982" cy="71549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" name="Oval 5"/>
            <p:cNvSpPr>
              <a:spLocks noChangeArrowheads="1"/>
            </p:cNvSpPr>
            <p:nvPr/>
          </p:nvSpPr>
          <p:spPr bwMode="auto">
            <a:xfrm>
              <a:off x="2889341" y="2186913"/>
              <a:ext cx="699982" cy="71549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" name="Oval 6"/>
            <p:cNvSpPr>
              <a:spLocks noChangeArrowheads="1"/>
            </p:cNvSpPr>
            <p:nvPr/>
          </p:nvSpPr>
          <p:spPr bwMode="auto">
            <a:xfrm>
              <a:off x="5802522" y="2723853"/>
              <a:ext cx="699982" cy="71549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" name="Oval 8"/>
            <p:cNvSpPr>
              <a:spLocks noChangeArrowheads="1"/>
            </p:cNvSpPr>
            <p:nvPr/>
          </p:nvSpPr>
          <p:spPr bwMode="auto">
            <a:xfrm>
              <a:off x="5741510" y="1694471"/>
              <a:ext cx="699982" cy="71549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" name="Oval 10"/>
            <p:cNvSpPr>
              <a:spLocks noChangeArrowheads="1"/>
            </p:cNvSpPr>
            <p:nvPr/>
          </p:nvSpPr>
          <p:spPr bwMode="auto">
            <a:xfrm>
              <a:off x="7217133" y="2186913"/>
              <a:ext cx="699982" cy="71549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cxnSp>
          <p:nvCxnSpPr>
            <p:cNvPr id="20" name="直接箭头连接符 19"/>
            <p:cNvCxnSpPr>
              <a:stCxn id="7" idx="6"/>
              <a:endCxn id="6" idx="2"/>
            </p:cNvCxnSpPr>
            <p:nvPr/>
          </p:nvCxnSpPr>
          <p:spPr>
            <a:xfrm>
              <a:off x="3589323" y="2544661"/>
              <a:ext cx="551107" cy="881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oli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>
              <a:stCxn id="6" idx="7"/>
              <a:endCxn id="10" idx="2"/>
            </p:cNvCxnSpPr>
            <p:nvPr/>
          </p:nvCxnSpPr>
          <p:spPr>
            <a:xfrm flipV="1">
              <a:off x="4737902" y="2052219"/>
              <a:ext cx="1003608" cy="240357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oli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6" idx="5"/>
              <a:endCxn id="8" idx="2"/>
            </p:cNvCxnSpPr>
            <p:nvPr/>
          </p:nvCxnSpPr>
          <p:spPr>
            <a:xfrm>
              <a:off x="4737902" y="2798508"/>
              <a:ext cx="1064620" cy="283093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oli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/>
            <p:cNvCxnSpPr>
              <a:stCxn id="8" idx="6"/>
              <a:endCxn id="11" idx="3"/>
            </p:cNvCxnSpPr>
            <p:nvPr/>
          </p:nvCxnSpPr>
          <p:spPr>
            <a:xfrm flipV="1">
              <a:off x="6502504" y="2797627"/>
              <a:ext cx="817139" cy="28397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oli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箭头连接符 29"/>
            <p:cNvCxnSpPr>
              <a:stCxn id="10" idx="6"/>
              <a:endCxn id="11" idx="1"/>
            </p:cNvCxnSpPr>
            <p:nvPr/>
          </p:nvCxnSpPr>
          <p:spPr>
            <a:xfrm>
              <a:off x="6441492" y="2052219"/>
              <a:ext cx="878151" cy="239476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oli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箭头连接符 30"/>
            <p:cNvCxnSpPr>
              <a:stCxn id="11" idx="6"/>
            </p:cNvCxnSpPr>
            <p:nvPr/>
          </p:nvCxnSpPr>
          <p:spPr>
            <a:xfrm>
              <a:off x="7917115" y="2544662"/>
              <a:ext cx="80515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oli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箭头连接符 72"/>
            <p:cNvCxnSpPr>
              <a:endCxn id="7" idx="2"/>
            </p:cNvCxnSpPr>
            <p:nvPr/>
          </p:nvCxnSpPr>
          <p:spPr>
            <a:xfrm>
              <a:off x="1762760" y="2544661"/>
              <a:ext cx="1126581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oli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组合 94"/>
          <p:cNvGrpSpPr/>
          <p:nvPr/>
        </p:nvGrpSpPr>
        <p:grpSpPr>
          <a:xfrm>
            <a:off x="2312536" y="4839390"/>
            <a:ext cx="6839872" cy="723737"/>
            <a:chOff x="1762760" y="4409100"/>
            <a:chExt cx="6839872" cy="723737"/>
          </a:xfrm>
        </p:grpSpPr>
        <p:sp>
          <p:nvSpPr>
            <p:cNvPr id="9" name="Oval 7"/>
            <p:cNvSpPr>
              <a:spLocks noChangeArrowheads="1"/>
            </p:cNvSpPr>
            <p:nvPr/>
          </p:nvSpPr>
          <p:spPr bwMode="auto">
            <a:xfrm>
              <a:off x="7217133" y="4409100"/>
              <a:ext cx="699982" cy="71549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2" name="Oval 11"/>
            <p:cNvSpPr>
              <a:spLocks noChangeArrowheads="1"/>
            </p:cNvSpPr>
            <p:nvPr/>
          </p:nvSpPr>
          <p:spPr bwMode="auto">
            <a:xfrm>
              <a:off x="5802522" y="4417341"/>
              <a:ext cx="699982" cy="71549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cxnSp>
          <p:nvCxnSpPr>
            <p:cNvPr id="32" name="直接箭头连接符 31"/>
            <p:cNvCxnSpPr>
              <a:stCxn id="9" idx="6"/>
            </p:cNvCxnSpPr>
            <p:nvPr/>
          </p:nvCxnSpPr>
          <p:spPr>
            <a:xfrm>
              <a:off x="7917114" y="4766848"/>
              <a:ext cx="685518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oli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Oval 11"/>
            <p:cNvSpPr>
              <a:spLocks noChangeArrowheads="1"/>
            </p:cNvSpPr>
            <p:nvPr/>
          </p:nvSpPr>
          <p:spPr bwMode="auto">
            <a:xfrm>
              <a:off x="4140430" y="4417341"/>
              <a:ext cx="699982" cy="71549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8" name="Oval 11"/>
            <p:cNvSpPr>
              <a:spLocks noChangeArrowheads="1"/>
            </p:cNvSpPr>
            <p:nvPr/>
          </p:nvSpPr>
          <p:spPr bwMode="auto">
            <a:xfrm>
              <a:off x="2889341" y="4417341"/>
              <a:ext cx="699982" cy="71549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cxnSp>
          <p:nvCxnSpPr>
            <p:cNvPr id="80" name="直接箭头连接符 79"/>
            <p:cNvCxnSpPr>
              <a:stCxn id="78" idx="6"/>
              <a:endCxn id="77" idx="2"/>
            </p:cNvCxnSpPr>
            <p:nvPr/>
          </p:nvCxnSpPr>
          <p:spPr>
            <a:xfrm>
              <a:off x="3589323" y="4775089"/>
              <a:ext cx="55110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oli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箭头连接符 81"/>
            <p:cNvCxnSpPr>
              <a:stCxn id="77" idx="6"/>
              <a:endCxn id="12" idx="2"/>
            </p:cNvCxnSpPr>
            <p:nvPr/>
          </p:nvCxnSpPr>
          <p:spPr>
            <a:xfrm>
              <a:off x="4840412" y="4775089"/>
              <a:ext cx="96211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oli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箭头连接符 83"/>
            <p:cNvCxnSpPr>
              <a:stCxn id="12" idx="6"/>
              <a:endCxn id="9" idx="2"/>
            </p:cNvCxnSpPr>
            <p:nvPr/>
          </p:nvCxnSpPr>
          <p:spPr>
            <a:xfrm flipV="1">
              <a:off x="6502504" y="4766848"/>
              <a:ext cx="714629" cy="8241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oli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肘形连接符 85"/>
            <p:cNvCxnSpPr>
              <a:stCxn id="9" idx="4"/>
              <a:endCxn id="12" idx="4"/>
            </p:cNvCxnSpPr>
            <p:nvPr/>
          </p:nvCxnSpPr>
          <p:spPr>
            <a:xfrm rot="5400000">
              <a:off x="6855699" y="4421411"/>
              <a:ext cx="8241" cy="1414611"/>
            </a:xfrm>
            <a:prstGeom prst="bentConnector3">
              <a:avLst>
                <a:gd name="adj1" fmla="val 2873935"/>
              </a:avLst>
            </a:prstGeom>
            <a:ln w="12700">
              <a:solidFill>
                <a:schemeClr val="tx1"/>
              </a:solidFill>
              <a:prstDash val="soli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接箭头连接符 86"/>
            <p:cNvCxnSpPr>
              <a:endCxn id="78" idx="2"/>
            </p:cNvCxnSpPr>
            <p:nvPr/>
          </p:nvCxnSpPr>
          <p:spPr>
            <a:xfrm>
              <a:off x="1762760" y="4775089"/>
              <a:ext cx="1126581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oli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2" name="矩形 91"/>
          <p:cNvSpPr/>
          <p:nvPr/>
        </p:nvSpPr>
        <p:spPr>
          <a:xfrm>
            <a:off x="3971214" y="4016641"/>
            <a:ext cx="409940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数据流系统中的近似</a:t>
            </a:r>
            <a:r>
              <a:rPr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线性的</a:t>
            </a:r>
            <a:r>
              <a:rPr lang="zh-CN" altLang="en-US" sz="20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数据流</a:t>
            </a:r>
            <a:endParaRPr lang="zh-CN" altLang="en-US" sz="20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3997936" y="5902048"/>
            <a:ext cx="481171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数据流系统中的有限度的</a:t>
            </a:r>
            <a:r>
              <a:rPr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</a:t>
            </a:r>
            <a:r>
              <a:rPr lang="zh-CN" altLang="en-US" sz="20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数据流。</a:t>
            </a:r>
            <a:endParaRPr lang="zh-CN" altLang="en-US" sz="20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633242" y="1595749"/>
            <a:ext cx="109491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可以以任意方式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流动；关注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近似</a:t>
            </a:r>
            <a:r>
              <a:rPr lang="zh-CN" altLang="en-US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线性的数据流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或有限度的</a:t>
            </a:r>
            <a:r>
              <a:rPr lang="zh-CN" altLang="en-US" sz="24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循环数据流。</a:t>
            </a:r>
            <a:endParaRPr lang="zh-CN" altLang="en-US" sz="24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数据流风格之批处理软件架构</a:t>
            </a:r>
            <a:br>
              <a:rPr lang="en-US" altLang="zh-CN" dirty="0"/>
            </a:br>
            <a:r>
              <a:rPr lang="en-US" altLang="zh-CN" sz="2800" dirty="0"/>
              <a:t>Batch Processing Software Architecture for Data Flow Style</a:t>
            </a:r>
            <a:endParaRPr lang="zh-CN" altLang="en-US" sz="2400" dirty="0"/>
          </a:p>
        </p:txBody>
      </p:sp>
      <p:sp>
        <p:nvSpPr>
          <p:cNvPr id="6" name="副标题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4ABC20-E01C-4198-82B4-CFC3C5E5FFBE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1.1 </a:t>
            </a:r>
            <a:r>
              <a:rPr lang="zh-CN" altLang="en-US" dirty="0" smtClean="0"/>
              <a:t>批处理系统示例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4ABC20-E01C-4198-82B4-CFC3C5E5FFBE}" type="slidenum">
              <a:rPr lang="en-US" altLang="zh-CN" smtClean="0"/>
            </a:fld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87361" y="2455135"/>
            <a:ext cx="9810877" cy="3004970"/>
          </a:xfrm>
          <a:prstGeom prst="rect">
            <a:avLst/>
          </a:prstGeom>
        </p:spPr>
      </p:pic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1473200" y="5794159"/>
            <a:ext cx="30113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读取数据卡</a:t>
            </a:r>
            <a:r>
              <a:rPr lang="zh-CN" altLang="en-US" sz="18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并制作</a:t>
            </a:r>
            <a:r>
              <a:rPr lang="zh-CN" altLang="en-US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数据磁带</a:t>
            </a:r>
            <a:endParaRPr lang="zh-CN" altLang="en-US" sz="18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 Box 10"/>
          <p:cNvSpPr txBox="1">
            <a:spLocks noChangeArrowheads="1"/>
          </p:cNvSpPr>
          <p:nvPr/>
        </p:nvSpPr>
        <p:spPr bwMode="auto">
          <a:xfrm>
            <a:off x="5004766" y="5794159"/>
            <a:ext cx="3504234" cy="3277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5000"/>
              </a:lnSpc>
            </a:pPr>
            <a:r>
              <a:rPr lang="zh-CN" altLang="en-US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处理磁带以</a:t>
            </a:r>
            <a:r>
              <a:rPr lang="zh-CN" altLang="en-US" sz="18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获取感兴趣</a:t>
            </a:r>
            <a:r>
              <a:rPr lang="zh-CN" altLang="en-US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的数据</a:t>
            </a:r>
            <a:endParaRPr lang="zh-CN" altLang="en-US" sz="18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 Box 11"/>
          <p:cNvSpPr txBox="1">
            <a:spLocks noChangeArrowheads="1"/>
          </p:cNvSpPr>
          <p:nvPr/>
        </p:nvSpPr>
        <p:spPr bwMode="auto">
          <a:xfrm>
            <a:off x="8832432" y="5794159"/>
            <a:ext cx="214195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打印报告</a:t>
            </a:r>
            <a:endParaRPr lang="en-US" altLang="zh-CN" sz="18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609600" y="1659417"/>
            <a:ext cx="6553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1960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年代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-1970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年代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数据处理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示例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1.2 </a:t>
            </a:r>
            <a:r>
              <a:rPr lang="zh-CN" altLang="en-US" dirty="0" smtClean="0"/>
              <a:t>批处理</a:t>
            </a:r>
            <a:r>
              <a:rPr lang="zh-CN" altLang="en-US" dirty="0"/>
              <a:t>系统的定义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en-US" altLang="zh-CN" sz="2400" dirty="0" smtClean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en-US" altLang="zh-CN" sz="2400" dirty="0" smtClean="0"/>
          </a:p>
          <a:p>
            <a:pPr>
              <a:buFont typeface="Arial" panose="020B0604020202020204" pitchFamily="34" charset="0"/>
              <a:buChar char="•"/>
            </a:pPr>
            <a:endParaRPr lang="en-US" altLang="zh-CN" sz="2400" dirty="0" smtClean="0"/>
          </a:p>
          <a:p>
            <a:pPr>
              <a:buFont typeface="Arial" panose="020B0604020202020204" pitchFamily="34" charset="0"/>
              <a:buChar char="•"/>
            </a:pPr>
            <a:endParaRPr lang="en-US" altLang="zh-CN" sz="2400" dirty="0" smtClean="0">
              <a:solidFill>
                <a:srgbClr val="0000FF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srgbClr val="0000FF"/>
                </a:solidFill>
                <a:highlight>
                  <a:srgbClr val="FFFF00"/>
                </a:highlight>
              </a:rPr>
              <a:t>组件</a:t>
            </a:r>
            <a:r>
              <a:rPr lang="zh-CN" altLang="en-US" sz="2400" dirty="0">
                <a:solidFill>
                  <a:srgbClr val="0000FF"/>
                </a:solidFill>
                <a:highlight>
                  <a:srgbClr val="FFFF00"/>
                </a:highlight>
              </a:rPr>
              <a:t>为独立的程序</a:t>
            </a:r>
            <a:r>
              <a:rPr lang="zh-CN" altLang="en-US" sz="2400" dirty="0">
                <a:solidFill>
                  <a:srgbClr val="0000FF"/>
                </a:solidFill>
              </a:rPr>
              <a:t>；</a:t>
            </a:r>
            <a:endParaRPr lang="en-US" altLang="zh-CN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2400" dirty="0">
                <a:highlight>
                  <a:srgbClr val="FFFF00"/>
                </a:highlight>
              </a:rPr>
              <a:t>组件按照</a:t>
            </a:r>
            <a:r>
              <a:rPr lang="zh-CN" altLang="en-US" sz="2400" dirty="0">
                <a:solidFill>
                  <a:srgbClr val="0000FF"/>
                </a:solidFill>
                <a:highlight>
                  <a:srgbClr val="FFFF00"/>
                </a:highlight>
              </a:rPr>
              <a:t>先后顺序处理</a:t>
            </a:r>
            <a:r>
              <a:rPr lang="zh-CN" altLang="en-US" sz="2400" dirty="0"/>
              <a:t>，即只有当一个组件的运行彻底结束，下一个组件才能开始执行</a:t>
            </a:r>
            <a:r>
              <a:rPr lang="zh-CN" altLang="en-US" sz="2400" dirty="0" smtClean="0"/>
              <a:t>。</a:t>
            </a:r>
            <a:endParaRPr lang="en-US" altLang="zh-CN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highlight>
                  <a:srgbClr val="FFFF00"/>
                </a:highlight>
              </a:rPr>
              <a:t>数据</a:t>
            </a:r>
            <a:r>
              <a:rPr lang="zh-CN" altLang="en-US" sz="2400" dirty="0">
                <a:highlight>
                  <a:srgbClr val="FFFF00"/>
                </a:highlight>
              </a:rPr>
              <a:t>作为</a:t>
            </a:r>
            <a:r>
              <a:rPr lang="zh-CN" altLang="en-US" sz="2400" dirty="0">
                <a:solidFill>
                  <a:srgbClr val="0000FF"/>
                </a:solidFill>
                <a:highlight>
                  <a:srgbClr val="FFFF00"/>
                </a:highlight>
              </a:rPr>
              <a:t>一个整体</a:t>
            </a:r>
            <a:r>
              <a:rPr lang="zh-CN" altLang="en-US" sz="2400" dirty="0"/>
              <a:t>进行</a:t>
            </a:r>
            <a:r>
              <a:rPr lang="zh-CN" altLang="en-US" sz="2400" dirty="0" smtClean="0"/>
              <a:t>传输，这</a:t>
            </a:r>
            <a:r>
              <a:rPr lang="zh-CN" altLang="en-US" sz="2400" dirty="0"/>
              <a:t>也是</a:t>
            </a:r>
            <a:r>
              <a:rPr lang="en-US" altLang="zh-CN" sz="2400" dirty="0"/>
              <a:t>"</a:t>
            </a:r>
            <a:r>
              <a:rPr lang="zh-CN" altLang="en-US" sz="2400" dirty="0">
                <a:solidFill>
                  <a:srgbClr val="0000FF"/>
                </a:solidFill>
              </a:rPr>
              <a:t>顺序批处理</a:t>
            </a:r>
            <a:r>
              <a:rPr lang="en-US" altLang="zh-CN" sz="2400" dirty="0"/>
              <a:t>"</a:t>
            </a:r>
            <a:r>
              <a:rPr lang="zh-CN" altLang="en-US" sz="2400" dirty="0"/>
              <a:t>名称的由来。</a:t>
            </a:r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4ABC20-E01C-4198-82B4-CFC3C5E5FFBE}" type="slidenum">
              <a:rPr lang="en-US" altLang="zh-CN" smtClean="0"/>
            </a:fld>
            <a:endParaRPr lang="en-US" altLang="zh-CN" dirty="0"/>
          </a:p>
        </p:txBody>
      </p:sp>
      <p:grpSp>
        <p:nvGrpSpPr>
          <p:cNvPr id="24" name="组合 23"/>
          <p:cNvGrpSpPr/>
          <p:nvPr/>
        </p:nvGrpSpPr>
        <p:grpSpPr>
          <a:xfrm>
            <a:off x="974832" y="2030892"/>
            <a:ext cx="10140207" cy="2002628"/>
            <a:chOff x="912477" y="2782732"/>
            <a:chExt cx="9541294" cy="1716303"/>
          </a:xfrm>
        </p:grpSpPr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2545556" y="3259139"/>
              <a:ext cx="936625" cy="504825"/>
            </a:xfrm>
            <a:prstGeom prst="rect">
              <a:avLst/>
            </a:prstGeom>
            <a:noFill/>
            <a:ln w="2222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 dirty="0"/>
                <a:t>Proc 1</a:t>
              </a:r>
              <a:endParaRPr lang="en-US" altLang="zh-CN" sz="2000" b="1" dirty="0"/>
            </a:p>
          </p:txBody>
        </p:sp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5194140" y="3259139"/>
              <a:ext cx="935038" cy="504825"/>
            </a:xfrm>
            <a:prstGeom prst="rect">
              <a:avLst/>
            </a:prstGeom>
            <a:noFill/>
            <a:ln w="2222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/>
                <a:t>Proc 2</a:t>
              </a:r>
              <a:endParaRPr lang="en-US" altLang="zh-CN" sz="2000" b="1"/>
            </a:p>
          </p:txBody>
        </p:sp>
        <p:sp>
          <p:nvSpPr>
            <p:cNvPr id="10" name="Rectangle 8"/>
            <p:cNvSpPr>
              <a:spLocks noChangeArrowheads="1"/>
            </p:cNvSpPr>
            <p:nvPr/>
          </p:nvSpPr>
          <p:spPr bwMode="auto">
            <a:xfrm>
              <a:off x="7841137" y="3259139"/>
              <a:ext cx="1008063" cy="504825"/>
            </a:xfrm>
            <a:prstGeom prst="rect">
              <a:avLst/>
            </a:prstGeom>
            <a:noFill/>
            <a:ln w="2222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/>
                <a:t>Proc 3</a:t>
              </a:r>
              <a:endParaRPr lang="en-US" altLang="zh-CN" sz="2000" b="1"/>
            </a:p>
          </p:txBody>
        </p:sp>
        <p:sp>
          <p:nvSpPr>
            <p:cNvPr id="12" name="Line 10"/>
            <p:cNvSpPr>
              <a:spLocks noChangeShapeType="1"/>
            </p:cNvSpPr>
            <p:nvPr/>
          </p:nvSpPr>
          <p:spPr bwMode="auto">
            <a:xfrm>
              <a:off x="3562033" y="3511551"/>
              <a:ext cx="1632107" cy="0"/>
            </a:xfrm>
            <a:prstGeom prst="line">
              <a:avLst/>
            </a:prstGeom>
            <a:noFill/>
            <a:ln w="22225">
              <a:solidFill>
                <a:srgbClr val="0000FF"/>
              </a:solidFill>
              <a:prstDash val="dash"/>
              <a:round/>
              <a:headEnd type="none" w="sm" len="sm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" name="Line 11"/>
            <p:cNvSpPr>
              <a:spLocks noChangeShapeType="1"/>
            </p:cNvSpPr>
            <p:nvPr/>
          </p:nvSpPr>
          <p:spPr bwMode="auto">
            <a:xfrm>
              <a:off x="6129178" y="3511551"/>
              <a:ext cx="1711959" cy="0"/>
            </a:xfrm>
            <a:prstGeom prst="line">
              <a:avLst/>
            </a:prstGeom>
            <a:noFill/>
            <a:ln w="22225">
              <a:solidFill>
                <a:srgbClr val="0000FF"/>
              </a:solidFill>
              <a:prstDash val="dash"/>
              <a:round/>
              <a:headEnd type="none" w="sm" len="sm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" name="Line 12"/>
            <p:cNvSpPr>
              <a:spLocks noChangeShapeType="1"/>
            </p:cNvSpPr>
            <p:nvPr/>
          </p:nvSpPr>
          <p:spPr bwMode="auto">
            <a:xfrm>
              <a:off x="8849201" y="3511551"/>
              <a:ext cx="351949" cy="0"/>
            </a:xfrm>
            <a:prstGeom prst="line">
              <a:avLst/>
            </a:prstGeom>
            <a:noFill/>
            <a:ln w="22225">
              <a:solidFill>
                <a:srgbClr val="0000FF"/>
              </a:solidFill>
              <a:prstDash val="dash"/>
              <a:round/>
              <a:headEnd type="none" w="sm" len="sm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" name="Line 20"/>
            <p:cNvSpPr>
              <a:spLocks noChangeShapeType="1"/>
            </p:cNvSpPr>
            <p:nvPr/>
          </p:nvSpPr>
          <p:spPr bwMode="auto">
            <a:xfrm>
              <a:off x="1185545" y="3511551"/>
              <a:ext cx="1360011" cy="0"/>
            </a:xfrm>
            <a:prstGeom prst="line">
              <a:avLst/>
            </a:prstGeom>
            <a:noFill/>
            <a:ln w="22225">
              <a:solidFill>
                <a:srgbClr val="0000FF"/>
              </a:solidFill>
              <a:prstDash val="dash"/>
              <a:round/>
              <a:headEnd type="none" w="sm" len="sm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" name="AutoShape 5"/>
            <p:cNvSpPr>
              <a:spLocks noChangeArrowheads="1"/>
            </p:cNvSpPr>
            <p:nvPr/>
          </p:nvSpPr>
          <p:spPr bwMode="auto">
            <a:xfrm>
              <a:off x="3834130" y="3043239"/>
              <a:ext cx="1008062" cy="936625"/>
            </a:xfrm>
            <a:prstGeom prst="flowChartMagneticTape">
              <a:avLst/>
            </a:prstGeom>
            <a:solidFill>
              <a:srgbClr val="99DAFF"/>
            </a:solidFill>
            <a:ln w="22225">
              <a:solidFill>
                <a:srgbClr val="99DAFF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zh-CN" b="1" dirty="0" smtClean="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anose="020B0604020202020204" pitchFamily="34" charset="0"/>
                </a:rPr>
                <a:t>Storage</a:t>
              </a:r>
              <a:endPara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</a:endParaRPr>
            </a:p>
            <a:p>
              <a:pPr algn="ctr" eaLnBrk="1" hangingPunct="1">
                <a:defRPr/>
              </a:pPr>
              <a:r>
                <a:rPr lang="en-US" altLang="zh-CN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anose="020B0604020202020204" pitchFamily="34" charset="0"/>
                </a:rPr>
                <a:t>2</a:t>
              </a:r>
              <a:endPara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</a:endParaRPr>
            </a:p>
          </p:txBody>
        </p:sp>
        <p:sp>
          <p:nvSpPr>
            <p:cNvPr id="9" name="AutoShape 7"/>
            <p:cNvSpPr>
              <a:spLocks noChangeArrowheads="1"/>
            </p:cNvSpPr>
            <p:nvPr/>
          </p:nvSpPr>
          <p:spPr bwMode="auto">
            <a:xfrm>
              <a:off x="6481126" y="3043239"/>
              <a:ext cx="1008063" cy="936625"/>
            </a:xfrm>
            <a:prstGeom prst="flowChartMagneticTape">
              <a:avLst/>
            </a:prstGeom>
            <a:solidFill>
              <a:srgbClr val="99DAFF"/>
            </a:solidFill>
            <a:ln w="22225">
              <a:solidFill>
                <a:srgbClr val="99DAFF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</a:endParaRPr>
            </a:p>
            <a:p>
              <a:pPr algn="ctr" eaLnBrk="1" hangingPunct="1">
                <a:defRPr/>
              </a:pPr>
              <a:r>
                <a:rPr lang="en-US" altLang="zh-CN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anose="020B0604020202020204" pitchFamily="34" charset="0"/>
                </a:rPr>
                <a:t>Storage</a:t>
              </a:r>
              <a:endPara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</a:endParaRPr>
            </a:p>
            <a:p>
              <a:pPr algn="ctr" eaLnBrk="1" hangingPunct="1">
                <a:defRPr/>
              </a:pPr>
              <a:r>
                <a:rPr lang="en-US" altLang="zh-CN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anose="020B0604020202020204" pitchFamily="34" charset="0"/>
                </a:rPr>
                <a:t>3</a:t>
              </a:r>
              <a:endPara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</a:endParaRPr>
            </a:p>
          </p:txBody>
        </p:sp>
        <p:sp>
          <p:nvSpPr>
            <p:cNvPr id="11" name="AutoShape 9"/>
            <p:cNvSpPr>
              <a:spLocks noChangeArrowheads="1"/>
            </p:cNvSpPr>
            <p:nvPr/>
          </p:nvSpPr>
          <p:spPr bwMode="auto">
            <a:xfrm>
              <a:off x="9201150" y="3043239"/>
              <a:ext cx="999490" cy="936625"/>
            </a:xfrm>
            <a:prstGeom prst="flowChartMagneticTape">
              <a:avLst/>
            </a:prstGeom>
            <a:solidFill>
              <a:srgbClr val="99DAFF"/>
            </a:solidFill>
            <a:ln w="22225">
              <a:solidFill>
                <a:srgbClr val="99DAFF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zh-CN" b="1" dirty="0" smtClean="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anose="020B0604020202020204" pitchFamily="34" charset="0"/>
                </a:rPr>
                <a:t>Storage</a:t>
              </a:r>
              <a:endPara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</a:endParaRPr>
            </a:p>
            <a:p>
              <a:pPr algn="ctr" eaLnBrk="1" hangingPunct="1">
                <a:defRPr/>
              </a:pPr>
              <a:r>
                <a:rPr lang="en-US" altLang="zh-CN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anose="020B0604020202020204" pitchFamily="34" charset="0"/>
                </a:rPr>
                <a:t>4</a:t>
              </a:r>
              <a:endPara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</a:endParaRPr>
            </a:p>
          </p:txBody>
        </p:sp>
        <p:sp>
          <p:nvSpPr>
            <p:cNvPr id="15" name="AutoShape 19"/>
            <p:cNvSpPr>
              <a:spLocks noChangeArrowheads="1"/>
            </p:cNvSpPr>
            <p:nvPr/>
          </p:nvSpPr>
          <p:spPr bwMode="auto">
            <a:xfrm>
              <a:off x="1185544" y="3043239"/>
              <a:ext cx="1008064" cy="936625"/>
            </a:xfrm>
            <a:prstGeom prst="flowChartMagneticTape">
              <a:avLst/>
            </a:prstGeom>
            <a:solidFill>
              <a:srgbClr val="99DAFF"/>
            </a:solidFill>
            <a:ln w="22225">
              <a:solidFill>
                <a:srgbClr val="99DAFF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zh-CN" b="1" dirty="0" smtClean="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anose="020B0604020202020204" pitchFamily="34" charset="0"/>
                </a:rPr>
                <a:t>Storage</a:t>
              </a:r>
              <a:endPara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</a:endParaRPr>
            </a:p>
            <a:p>
              <a:pPr algn="ctr" eaLnBrk="1" hangingPunct="1">
                <a:defRPr/>
              </a:pPr>
              <a:r>
                <a:rPr lang="en-US" altLang="zh-CN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anose="020B0604020202020204" pitchFamily="34" charset="0"/>
                </a:rPr>
                <a:t>1</a:t>
              </a:r>
              <a:endPara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912477" y="4078844"/>
              <a:ext cx="171072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source storage</a:t>
              </a:r>
              <a:endParaRPr lang="zh-CN" altLang="en-US" dirty="0"/>
            </a:p>
          </p:txBody>
        </p:sp>
        <p:sp>
          <p:nvSpPr>
            <p:cNvPr id="19" name="矩形 18"/>
            <p:cNvSpPr/>
            <p:nvPr/>
          </p:nvSpPr>
          <p:spPr>
            <a:xfrm>
              <a:off x="9025175" y="4078844"/>
              <a:ext cx="14285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sink storage</a:t>
              </a:r>
              <a:endParaRPr lang="zh-CN" altLang="en-US" dirty="0"/>
            </a:p>
          </p:txBody>
        </p:sp>
        <p:sp>
          <p:nvSpPr>
            <p:cNvPr id="20" name="矩形 19"/>
            <p:cNvSpPr/>
            <p:nvPr/>
          </p:nvSpPr>
          <p:spPr>
            <a:xfrm>
              <a:off x="2654984" y="2798526"/>
              <a:ext cx="6463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组件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5375007" y="2798526"/>
              <a:ext cx="6463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组件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7948977" y="2782732"/>
              <a:ext cx="6463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组件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Text Box 18"/>
            <p:cNvSpPr txBox="1">
              <a:spLocks noChangeArrowheads="1"/>
            </p:cNvSpPr>
            <p:nvPr/>
          </p:nvSpPr>
          <p:spPr bwMode="auto">
            <a:xfrm>
              <a:off x="2895567" y="4098925"/>
              <a:ext cx="5857242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Proc1,Proc2</a:t>
              </a:r>
              <a:r>
                <a:rPr kumimoji="0" lang="zh-CN" altLang="en-US" sz="200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和</a:t>
              </a:r>
              <a:r>
                <a:rPr kumimoji="0" lang="en-US" altLang="zh-CN" sz="200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Proc3</a:t>
              </a:r>
              <a:r>
                <a:rPr kumimoji="0" lang="zh-CN" altLang="en-US" sz="200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为独立组件，并且互不</a:t>
              </a:r>
              <a:r>
                <a:rPr kumimoji="0" lang="zh-CN" altLang="en-US" sz="200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调用</a:t>
              </a:r>
              <a:endParaRPr kumimoji="0" lang="zh-CN" altLang="en-US" sz="20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1.3 </a:t>
            </a:r>
            <a:r>
              <a:rPr lang="zh-CN" altLang="en-US" dirty="0" smtClean="0"/>
              <a:t>批处理</a:t>
            </a:r>
            <a:r>
              <a:rPr lang="zh-CN" altLang="en-US" dirty="0"/>
              <a:t>架构在图像处理中的</a:t>
            </a:r>
            <a:r>
              <a:rPr lang="zh-CN" altLang="en-US" dirty="0" smtClean="0"/>
              <a:t>应用 </a:t>
            </a:r>
            <a:r>
              <a:rPr lang="en-US" altLang="zh-CN" dirty="0" smtClean="0"/>
              <a:t>- GUI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4ABC20-E01C-4198-82B4-CFC3C5E5FFBE}" type="slidenum">
              <a:rPr lang="en-US" altLang="zh-CN" smtClean="0"/>
            </a:fld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7562" y="1592263"/>
            <a:ext cx="10574337" cy="466096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commondata" val="eyJoZGlkIjoiOGFlODY0OWRhM2I1MTZkNDI2MjZmMDdiNTc4ZTFlNmQifQ=="/>
</p:tagLst>
</file>

<file path=ppt/theme/theme1.xml><?xml version="1.0" encoding="utf-8"?>
<a:theme xmlns:a="http://schemas.openxmlformats.org/drawingml/2006/main" name="6_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FFFFFF"/>
        </a:solidFill>
        <a:ln w="9525">
          <a:solidFill>
            <a:srgbClr val="0000FF"/>
          </a:solidFill>
          <a:prstDash val="solid"/>
          <a:miter lim="800000"/>
        </a:ln>
      </a:spPr>
      <a:bodyPr vert="horz" wrap="square" lIns="91440" tIns="45720" rIns="91440" bIns="45720" numCol="1" rtlCol="0" anchor="ctr" anchorCtr="0" compatLnSpc="1">
        <a:no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b="0" i="0" u="none" strike="noStrike" cap="none" normalizeH="0" baseline="0" smtClean="0">
            <a:ln>
              <a:noFill/>
            </a:ln>
            <a:solidFill>
              <a:srgbClr val="080808"/>
            </a:solidFill>
            <a:effectLst/>
            <a:latin typeface="Consolas" panose="020B0609020204030204" pitchFamily="49" charset="0"/>
          </a:defRPr>
        </a:defPPr>
      </a:lstStyle>
    </a:spDef>
    <a:lnDef>
      <a:spPr>
        <a:ln w="12700">
          <a:solidFill>
            <a:schemeClr val="tx1"/>
          </a:solidFill>
          <a:prstDash val="solid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13399</Words>
  <Application>WPS 演示</Application>
  <PresentationFormat>宽屏</PresentationFormat>
  <Paragraphs>1116</Paragraphs>
  <Slides>48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48</vt:i4>
      </vt:variant>
    </vt:vector>
  </HeadingPairs>
  <TitlesOfParts>
    <vt:vector size="65" baseType="lpstr">
      <vt:lpstr>Arial</vt:lpstr>
      <vt:lpstr>宋体</vt:lpstr>
      <vt:lpstr>Wingdings</vt:lpstr>
      <vt:lpstr>Consolas</vt:lpstr>
      <vt:lpstr>微软雅黑</vt:lpstr>
      <vt:lpstr>Arial Unicode MS</vt:lpstr>
      <vt:lpstr>Calibri</vt:lpstr>
      <vt:lpstr>Times New Roman</vt:lpstr>
      <vt:lpstr>华文细黑</vt:lpstr>
      <vt:lpstr>ZapfDingbats</vt:lpstr>
      <vt:lpstr>等线</vt:lpstr>
      <vt:lpstr>Meiryo UI</vt:lpstr>
      <vt:lpstr>Yu Gothic UI</vt:lpstr>
      <vt:lpstr>Consolas</vt:lpstr>
      <vt:lpstr>Times New Roman</vt:lpstr>
      <vt:lpstr>Calibri</vt:lpstr>
      <vt:lpstr>6_默认设计模板</vt:lpstr>
      <vt:lpstr>Lec13：数据流风格的软件架构 Software Architecture with Data Flow Style</vt:lpstr>
      <vt:lpstr>回顾：传统软件架构风格</vt:lpstr>
      <vt:lpstr>数据流风格软件架构示例程序</vt:lpstr>
      <vt:lpstr>数据流风格软件架构的概念</vt:lpstr>
      <vt:lpstr>数据流风格软件架构的概念</vt:lpstr>
      <vt:lpstr>1. 数据流风格之批处理软件架构 Batch Processing Software Architecture for Data Flow Style</vt:lpstr>
      <vt:lpstr>1.1 批处理系统示例</vt:lpstr>
      <vt:lpstr>1.2 批处理系统的定义</vt:lpstr>
      <vt:lpstr>1.3 批处理架构在图像处理中的应用 - GUI</vt:lpstr>
      <vt:lpstr>1.3 批处理架构在图像处理中的应用 – 对象逻辑</vt:lpstr>
      <vt:lpstr>1.3 批处理架构在图像处理中的应用 – 设计类图</vt:lpstr>
      <vt:lpstr>1.4 人口信息处理程序作业 – 需求</vt:lpstr>
      <vt:lpstr>1.4 人口信息处理程序作业 – 设计类图</vt:lpstr>
      <vt:lpstr>2. 数据流风格之管道过滤架构 Pipes and Filters architecture for Data Flow Style</vt:lpstr>
      <vt:lpstr>2.1 场景：生产过程中的管道过滤器</vt:lpstr>
      <vt:lpstr>2.1 场景：数据处理</vt:lpstr>
      <vt:lpstr>2.1 场景：数据处理</vt:lpstr>
      <vt:lpstr>2.2 管道过滤架构模式</vt:lpstr>
      <vt:lpstr>2.3 Java 语言对管道过滤架构模式的支持</vt:lpstr>
      <vt:lpstr>2.3 Java 语言对管道过滤架构模式的支持</vt:lpstr>
      <vt:lpstr>2.3 Java 语言对管道过滤架构模式的支持</vt:lpstr>
      <vt:lpstr>2.3 Java 语言对管道过滤架构模式的支持</vt:lpstr>
      <vt:lpstr>2.4 管道过滤架构模式例</vt:lpstr>
      <vt:lpstr>2.4 管道过滤架构模式例 - 理论分析</vt:lpstr>
      <vt:lpstr>2.4 管道过滤架构模式例 - 理论分析</vt:lpstr>
      <vt:lpstr>2.4 管道过滤架构模式例 - 理论分析</vt:lpstr>
      <vt:lpstr>2.4 管道过滤架构模式例 - 理论分析</vt:lpstr>
      <vt:lpstr>2.4 管道过滤架构模式例 - 理论分析</vt:lpstr>
      <vt:lpstr>2.4 管道过滤架构模式例 - 理论分析</vt:lpstr>
      <vt:lpstr>2.4 管道过滤架构模式例 - 设计方案 1</vt:lpstr>
      <vt:lpstr>2.4 管道过滤架构模式例-设计方案1-回顾多线程</vt:lpstr>
      <vt:lpstr>2.4 管道过滤架构模式例-设计方案1-回顾多线程</vt:lpstr>
      <vt:lpstr>2.4 管道过滤架构模式例-设计方案1-回顾多线程</vt:lpstr>
      <vt:lpstr>2.4 管道过滤架构模式例-设计方案1-回顾多线程</vt:lpstr>
      <vt:lpstr>2.4 管道过滤架构模式例-设计方案1-回顾多线程</vt:lpstr>
      <vt:lpstr>2.4 管道过滤架构模式例-设计方案1</vt:lpstr>
      <vt:lpstr>2.4 管道过滤架构模式例-设计方案1实现</vt:lpstr>
      <vt:lpstr>2.4 管道过滤架构模式例-设计方案1实现</vt:lpstr>
      <vt:lpstr>2.4 管道过滤架构模式例 - 设计方案1实现</vt:lpstr>
      <vt:lpstr>2.4 管道过滤架构模式例 - 设计方案1实现</vt:lpstr>
      <vt:lpstr>2.4 管道过滤架构模式例 - 设计方案1实现</vt:lpstr>
      <vt:lpstr>2.4 管道过滤架构模式例 - 设计方案1实现</vt:lpstr>
      <vt:lpstr>2.4 管道过滤架构模式例 - 设计方案1实现</vt:lpstr>
      <vt:lpstr>2.5 管道过滤架构模式例 - 设计方案2</vt:lpstr>
      <vt:lpstr>2.5 管道过滤架构模式例 - 设计方案2</vt:lpstr>
      <vt:lpstr>总结：批处理与管道过滤架构模式的对比</vt:lpstr>
      <vt:lpstr>Spring 对管道过滤的支持</vt:lpstr>
      <vt:lpstr>Thanks</vt:lpstr>
    </vt:vector>
  </TitlesOfParts>
  <Company>P R 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User</dc:creator>
  <cp:lastModifiedBy>光追</cp:lastModifiedBy>
  <cp:revision>2333</cp:revision>
  <dcterms:created xsi:type="dcterms:W3CDTF">2023-09-02T02:41:00Z</dcterms:created>
  <dcterms:modified xsi:type="dcterms:W3CDTF">2023-12-24T12:31:19Z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DBDABBCA9C5744BF879B2963E20247C5_12</vt:lpwstr>
  </property>
  <property fmtid="{D5CDD505-2E9C-101B-9397-08002B2CF9AE}" pid="3" name="KSOProductBuildVer">
    <vt:lpwstr>2052-12.1.0.16120</vt:lpwstr>
  </property>
</Properties>
</file>