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9C38-05C8-A040-856E-330AA5064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7FB926-0283-C2DB-5F14-DFA10BC8C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1FD22A-9021-2CF6-4AD4-C11B12B8F635}"/>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5" name="Footer Placeholder 4">
            <a:extLst>
              <a:ext uri="{FF2B5EF4-FFF2-40B4-BE49-F238E27FC236}">
                <a16:creationId xmlns:a16="http://schemas.microsoft.com/office/drawing/2014/main" id="{382DD793-365E-582B-51C4-604C531CA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84709-F148-063B-37D0-CD825FFE83EE}"/>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30821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0367-47C3-56B1-41FD-E6203F5BA2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4D759-98E8-80EE-0AE4-79A3BD247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77717-67EB-2271-CB51-27D8A2FABF55}"/>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5" name="Footer Placeholder 4">
            <a:extLst>
              <a:ext uri="{FF2B5EF4-FFF2-40B4-BE49-F238E27FC236}">
                <a16:creationId xmlns:a16="http://schemas.microsoft.com/office/drawing/2014/main" id="{C496E95C-B520-580E-8ABA-949F4A65E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AF521-100E-0A73-8921-61EB61326EFF}"/>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85464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54011-A328-D487-1A1E-6212995836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80B17-A45C-0510-07AF-15BAE37847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08BB8-B4B5-ECDC-1CFB-D5D6862DF986}"/>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5" name="Footer Placeholder 4">
            <a:extLst>
              <a:ext uri="{FF2B5EF4-FFF2-40B4-BE49-F238E27FC236}">
                <a16:creationId xmlns:a16="http://schemas.microsoft.com/office/drawing/2014/main" id="{66F0878B-CBB9-3A99-31EB-8CF761AA7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F3272-904C-4F58-2889-54AEB9F75B61}"/>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374765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EC99-54A8-CCCE-5BDA-EE6025D09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87643-130C-1E32-BC08-4A9B64682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A61A9-02FE-E825-881C-CA8A7C732B7D}"/>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5" name="Footer Placeholder 4">
            <a:extLst>
              <a:ext uri="{FF2B5EF4-FFF2-40B4-BE49-F238E27FC236}">
                <a16:creationId xmlns:a16="http://schemas.microsoft.com/office/drawing/2014/main" id="{C0CEB56F-BE55-5F17-66F2-02AB7B74A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6E87E-FCFE-E889-EDC5-FE944F305ECB}"/>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21714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B260-61A1-3B0F-AA4B-79CC7A86D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124D59-76C7-4851-4430-76A8F73AB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5CD718-F750-9309-C479-5DF6F2403E13}"/>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5" name="Footer Placeholder 4">
            <a:extLst>
              <a:ext uri="{FF2B5EF4-FFF2-40B4-BE49-F238E27FC236}">
                <a16:creationId xmlns:a16="http://schemas.microsoft.com/office/drawing/2014/main" id="{69A8DCEE-950D-A1CB-85CF-35D7081C8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52BA6-A5F0-6235-76C6-522181A0E962}"/>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361241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889E-C503-1A6E-7C0C-73E8739AE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59968-AA36-24AE-C78E-D0A56754D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DE542A-558E-04CE-A4FC-C1565067C4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5797CD-6D3D-C1DE-1DC0-A43D414D23F1}"/>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6" name="Footer Placeholder 5">
            <a:extLst>
              <a:ext uri="{FF2B5EF4-FFF2-40B4-BE49-F238E27FC236}">
                <a16:creationId xmlns:a16="http://schemas.microsoft.com/office/drawing/2014/main" id="{81C93DCC-A58E-A8BE-579B-208FA41DC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5E1BE-6DEF-0455-0D13-54175EDA59BC}"/>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405746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4597-FA29-B053-1AC7-7D1520FBF4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581DE-0238-66A6-BC4D-EAF65E702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580ECF-94DE-9BF0-84F5-71D078A39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C611C-16F3-BC8E-2153-F1E397149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FED45-3BC8-01E5-C963-7A0690AB7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F5065D-741A-50A1-55BF-1D46101B17BF}"/>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8" name="Footer Placeholder 7">
            <a:extLst>
              <a:ext uri="{FF2B5EF4-FFF2-40B4-BE49-F238E27FC236}">
                <a16:creationId xmlns:a16="http://schemas.microsoft.com/office/drawing/2014/main" id="{BA1B2DE3-FA8C-C087-5DEA-64C4FEAFBA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D5893-1666-9383-50DA-F80403CF8BF9}"/>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124924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F9981-BACD-C374-B7F6-08EE8AC0B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7FF36B-6A64-5F88-2861-A7FC6C21CEB2}"/>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4" name="Footer Placeholder 3">
            <a:extLst>
              <a:ext uri="{FF2B5EF4-FFF2-40B4-BE49-F238E27FC236}">
                <a16:creationId xmlns:a16="http://schemas.microsoft.com/office/drawing/2014/main" id="{09FA5A14-9CC5-F503-168D-D1E93F52F3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509F5C-C7D7-A820-7B87-0E5487BF2520}"/>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39617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341AFC-B307-8CD5-DC18-D68E5E6F8DAA}"/>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3" name="Footer Placeholder 2">
            <a:extLst>
              <a:ext uri="{FF2B5EF4-FFF2-40B4-BE49-F238E27FC236}">
                <a16:creationId xmlns:a16="http://schemas.microsoft.com/office/drawing/2014/main" id="{86915DAB-C7DB-5AC7-5079-80DB7B99E1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13E9AE-C139-8A1A-C04A-270096514B3F}"/>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25940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103C-BC3D-9C83-ED45-B625FD2A6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D67F69-F13B-195D-FD6C-03D9AA8C8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CFD48-F023-0B26-8501-103418789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9A5ED-13D6-25E2-9EAF-47A64DBF0BF3}"/>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6" name="Footer Placeholder 5">
            <a:extLst>
              <a:ext uri="{FF2B5EF4-FFF2-40B4-BE49-F238E27FC236}">
                <a16:creationId xmlns:a16="http://schemas.microsoft.com/office/drawing/2014/main" id="{4DCF962B-32B5-0970-95FB-5E04DBB76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89F37-4DA3-17F0-3C89-C8450E03CA45}"/>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26434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B7E1-EC4E-07C6-AB64-84DDAD00E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BD47B3-1246-FBD3-4845-E4FE4E953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8BB81-96EC-3A16-A0E0-B08EC4E84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BECBB-395B-E77E-59AA-F0F4BB6E42D6}"/>
              </a:ext>
            </a:extLst>
          </p:cNvPr>
          <p:cNvSpPr>
            <a:spLocks noGrp="1"/>
          </p:cNvSpPr>
          <p:nvPr>
            <p:ph type="dt" sz="half" idx="10"/>
          </p:nvPr>
        </p:nvSpPr>
        <p:spPr/>
        <p:txBody>
          <a:bodyPr/>
          <a:lstStyle/>
          <a:p>
            <a:fld id="{AD341D97-06A7-604A-8C23-ACFD76A63801}" type="datetimeFigureOut">
              <a:rPr lang="en-US" smtClean="0"/>
              <a:t>5/12/22</a:t>
            </a:fld>
            <a:endParaRPr lang="en-US"/>
          </a:p>
        </p:txBody>
      </p:sp>
      <p:sp>
        <p:nvSpPr>
          <p:cNvPr id="6" name="Footer Placeholder 5">
            <a:extLst>
              <a:ext uri="{FF2B5EF4-FFF2-40B4-BE49-F238E27FC236}">
                <a16:creationId xmlns:a16="http://schemas.microsoft.com/office/drawing/2014/main" id="{39243D3A-DD8F-2314-9D15-B7B826029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982BB-8455-505B-CC11-51F450F7B56E}"/>
              </a:ext>
            </a:extLst>
          </p:cNvPr>
          <p:cNvSpPr>
            <a:spLocks noGrp="1"/>
          </p:cNvSpPr>
          <p:nvPr>
            <p:ph type="sldNum" sz="quarter" idx="12"/>
          </p:nvPr>
        </p:nvSpPr>
        <p:spPr/>
        <p:txBody>
          <a:bodyPr/>
          <a:lstStyle/>
          <a:p>
            <a:fld id="{B7A5DCE6-1BD5-AB4C-ABC5-4810E50204CD}" type="slidenum">
              <a:rPr lang="en-US" smtClean="0"/>
              <a:t>‹#›</a:t>
            </a:fld>
            <a:endParaRPr lang="en-US"/>
          </a:p>
        </p:txBody>
      </p:sp>
    </p:spTree>
    <p:extLst>
      <p:ext uri="{BB962C8B-B14F-4D97-AF65-F5344CB8AC3E}">
        <p14:creationId xmlns:p14="http://schemas.microsoft.com/office/powerpoint/2010/main" val="311974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71505-B541-9558-E7BC-41E48546E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FC2B58-25AA-B9E2-5469-317B695B7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ACEB6-245A-0CE5-8BC5-3FE406340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41D97-06A7-604A-8C23-ACFD76A63801}" type="datetimeFigureOut">
              <a:rPr lang="en-US" smtClean="0"/>
              <a:t>5/12/22</a:t>
            </a:fld>
            <a:endParaRPr lang="en-US"/>
          </a:p>
        </p:txBody>
      </p:sp>
      <p:sp>
        <p:nvSpPr>
          <p:cNvPr id="5" name="Footer Placeholder 4">
            <a:extLst>
              <a:ext uri="{FF2B5EF4-FFF2-40B4-BE49-F238E27FC236}">
                <a16:creationId xmlns:a16="http://schemas.microsoft.com/office/drawing/2014/main" id="{61EE030F-7E48-2261-17C0-D27153605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CA066A-AD60-772F-263C-A45E2F502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5DCE6-1BD5-AB4C-ABC5-4810E50204CD}" type="slidenum">
              <a:rPr lang="en-US" smtClean="0"/>
              <a:t>‹#›</a:t>
            </a:fld>
            <a:endParaRPr lang="en-US"/>
          </a:p>
        </p:txBody>
      </p:sp>
    </p:spTree>
    <p:extLst>
      <p:ext uri="{BB962C8B-B14F-4D97-AF65-F5344CB8AC3E}">
        <p14:creationId xmlns:p14="http://schemas.microsoft.com/office/powerpoint/2010/main" val="1100215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0825-278A-8687-984F-84D60052F42F}"/>
              </a:ext>
            </a:extLst>
          </p:cNvPr>
          <p:cNvSpPr>
            <a:spLocks noGrp="1"/>
          </p:cNvSpPr>
          <p:nvPr>
            <p:ph type="ctrTitle"/>
          </p:nvPr>
        </p:nvSpPr>
        <p:spPr/>
        <p:txBody>
          <a:bodyPr>
            <a:normAutofit/>
          </a:bodyPr>
          <a:lstStyle/>
          <a:p>
            <a:r>
              <a:rPr lang="en-US" sz="4800" dirty="0"/>
              <a:t>2D Numerical Study of </a:t>
            </a:r>
            <a:br>
              <a:rPr lang="en-US" sz="4800" dirty="0"/>
            </a:br>
            <a:r>
              <a:rPr lang="en-US" sz="4800" dirty="0"/>
              <a:t>Nonlinear Magnetic Reconnection</a:t>
            </a:r>
          </a:p>
        </p:txBody>
      </p:sp>
      <p:sp>
        <p:nvSpPr>
          <p:cNvPr id="3" name="Subtitle 2">
            <a:extLst>
              <a:ext uri="{FF2B5EF4-FFF2-40B4-BE49-F238E27FC236}">
                <a16:creationId xmlns:a16="http://schemas.microsoft.com/office/drawing/2014/main" id="{5E46F70A-B015-D407-150E-7DF4CC08D48A}"/>
              </a:ext>
            </a:extLst>
          </p:cNvPr>
          <p:cNvSpPr>
            <a:spLocks noGrp="1"/>
          </p:cNvSpPr>
          <p:nvPr>
            <p:ph type="subTitle" idx="1"/>
          </p:nvPr>
        </p:nvSpPr>
        <p:spPr/>
        <p:txBody>
          <a:bodyPr/>
          <a:lstStyle/>
          <a:p>
            <a:r>
              <a:rPr lang="en-US" dirty="0" err="1"/>
              <a:t>Dingyun</a:t>
            </a:r>
            <a:r>
              <a:rPr lang="en-US" dirty="0"/>
              <a:t> Liu</a:t>
            </a:r>
          </a:p>
          <a:p>
            <a:r>
              <a:rPr lang="en-US" dirty="0"/>
              <a:t>APC523 2022 Spring</a:t>
            </a:r>
          </a:p>
        </p:txBody>
      </p:sp>
    </p:spTree>
    <p:extLst>
      <p:ext uri="{BB962C8B-B14F-4D97-AF65-F5344CB8AC3E}">
        <p14:creationId xmlns:p14="http://schemas.microsoft.com/office/powerpoint/2010/main" val="10025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 bubble chart&#10;&#10;Description automatically generated">
            <a:extLst>
              <a:ext uri="{FF2B5EF4-FFF2-40B4-BE49-F238E27FC236}">
                <a16:creationId xmlns:a16="http://schemas.microsoft.com/office/drawing/2014/main" id="{AD78F8A3-A99A-9D72-1A35-0525438EFCDD}"/>
              </a:ext>
            </a:extLst>
          </p:cNvPr>
          <p:cNvPicPr>
            <a:picLocks noGrp="1" noChangeAspect="1"/>
          </p:cNvPicPr>
          <p:nvPr>
            <p:ph idx="1"/>
          </p:nvPr>
        </p:nvPicPr>
        <p:blipFill>
          <a:blip r:embed="rId2"/>
          <a:stretch>
            <a:fillRect/>
          </a:stretch>
        </p:blipFill>
        <p:spPr>
          <a:xfrm>
            <a:off x="1524000" y="1690688"/>
            <a:ext cx="4572000" cy="4572000"/>
          </a:xfrm>
        </p:spPr>
      </p:pic>
      <p:sp>
        <p:nvSpPr>
          <p:cNvPr id="2" name="Title 1">
            <a:extLst>
              <a:ext uri="{FF2B5EF4-FFF2-40B4-BE49-F238E27FC236}">
                <a16:creationId xmlns:a16="http://schemas.microsoft.com/office/drawing/2014/main" id="{B19D23FC-065E-CB99-832F-ED75CB225641}"/>
              </a:ext>
            </a:extLst>
          </p:cNvPr>
          <p:cNvSpPr>
            <a:spLocks noGrp="1"/>
          </p:cNvSpPr>
          <p:nvPr>
            <p:ph type="title"/>
          </p:nvPr>
        </p:nvSpPr>
        <p:spPr/>
        <p:txBody>
          <a:bodyPr/>
          <a:lstStyle/>
          <a:p>
            <a:r>
              <a:rPr lang="en-US" dirty="0"/>
              <a:t>1. Initial Equilibrium</a:t>
            </a:r>
          </a:p>
        </p:txBody>
      </p:sp>
      <p:pic>
        <p:nvPicPr>
          <p:cNvPr id="18" name="Picture 17" descr="Chart, shape&#10;&#10;Description automatically generated">
            <a:extLst>
              <a:ext uri="{FF2B5EF4-FFF2-40B4-BE49-F238E27FC236}">
                <a16:creationId xmlns:a16="http://schemas.microsoft.com/office/drawing/2014/main" id="{E08FDC93-A5EE-F770-0FDA-7D0A5A717762}"/>
              </a:ext>
            </a:extLst>
          </p:cNvPr>
          <p:cNvPicPr>
            <a:picLocks noChangeAspect="1"/>
          </p:cNvPicPr>
          <p:nvPr/>
        </p:nvPicPr>
        <p:blipFill>
          <a:blip r:embed="rId3"/>
          <a:stretch>
            <a:fillRect/>
          </a:stretch>
        </p:blipFill>
        <p:spPr>
          <a:xfrm>
            <a:off x="6096000" y="1690688"/>
            <a:ext cx="4572000" cy="4572000"/>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37BEF27-48A4-020D-BFB7-AC2FB3661FF6}"/>
                  </a:ext>
                </a:extLst>
              </p:cNvPr>
              <p:cNvSpPr txBox="1"/>
              <p:nvPr/>
            </p:nvSpPr>
            <p:spPr>
              <a:xfrm>
                <a:off x="2192217" y="6003386"/>
                <a:ext cx="3235566"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0</m:t>
                          </m:r>
                        </m:sub>
                      </m:sSub>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𝐿</m:t>
                          </m:r>
                        </m:den>
                      </m:f>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𝑧</m:t>
                          </m:r>
                        </m:num>
                        <m:den>
                          <m:r>
                            <a:rPr lang="en-US" b="0" i="1" smtClean="0">
                              <a:latin typeface="Cambria Math" panose="02040503050406030204" pitchFamily="18" charset="0"/>
                              <a:ea typeface="Cambria Math" panose="02040503050406030204" pitchFamily="18" charset="0"/>
                            </a:rPr>
                            <m:t>𝐿</m:t>
                          </m:r>
                        </m:den>
                      </m:f>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9" name="TextBox 18">
                <a:extLst>
                  <a:ext uri="{FF2B5EF4-FFF2-40B4-BE49-F238E27FC236}">
                    <a16:creationId xmlns:a16="http://schemas.microsoft.com/office/drawing/2014/main" id="{437BEF27-48A4-020D-BFB7-AC2FB3661FF6}"/>
                  </a:ext>
                </a:extLst>
              </p:cNvPr>
              <p:cNvSpPr txBox="1">
                <a:spLocks noRot="1" noChangeAspect="1" noMove="1" noResize="1" noEditPoints="1" noAdjustHandles="1" noChangeArrowheads="1" noChangeShapeType="1" noTextEdit="1"/>
              </p:cNvSpPr>
              <p:nvPr/>
            </p:nvSpPr>
            <p:spPr>
              <a:xfrm>
                <a:off x="2192217" y="6003386"/>
                <a:ext cx="3235566" cy="518604"/>
              </a:xfrm>
              <a:prstGeom prst="rect">
                <a:avLst/>
              </a:prstGeom>
              <a:blipFill>
                <a:blip r:embed="rId4"/>
                <a:stretch>
                  <a:fillRect l="-1953" t="-4762" r="-1953"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B1B4DC87-6EA4-59B2-6CFF-384710BFF5FB}"/>
                  </a:ext>
                </a:extLst>
              </p:cNvPr>
              <p:cNvSpPr txBox="1"/>
              <p:nvPr/>
            </p:nvSpPr>
            <p:spPr>
              <a:xfrm>
                <a:off x="7901772" y="6110467"/>
                <a:ext cx="960456" cy="3044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𝜓</m:t>
                      </m:r>
                    </m:oMath>
                  </m:oMathPara>
                </a14:m>
                <a:endParaRPr lang="en-US" dirty="0"/>
              </a:p>
            </p:txBody>
          </p:sp>
        </mc:Choice>
        <mc:Fallback>
          <p:sp>
            <p:nvSpPr>
              <p:cNvPr id="20" name="TextBox 19">
                <a:extLst>
                  <a:ext uri="{FF2B5EF4-FFF2-40B4-BE49-F238E27FC236}">
                    <a16:creationId xmlns:a16="http://schemas.microsoft.com/office/drawing/2014/main" id="{B1B4DC87-6EA4-59B2-6CFF-384710BFF5FB}"/>
                  </a:ext>
                </a:extLst>
              </p:cNvPr>
              <p:cNvSpPr txBox="1">
                <a:spLocks noRot="1" noChangeAspect="1" noMove="1" noResize="1" noEditPoints="1" noAdjustHandles="1" noChangeArrowheads="1" noChangeShapeType="1" noTextEdit="1"/>
              </p:cNvSpPr>
              <p:nvPr/>
            </p:nvSpPr>
            <p:spPr>
              <a:xfrm>
                <a:off x="7901772" y="6110467"/>
                <a:ext cx="960456" cy="304442"/>
              </a:xfrm>
              <a:prstGeom prst="rect">
                <a:avLst/>
              </a:prstGeom>
              <a:blipFill>
                <a:blip r:embed="rId5"/>
                <a:stretch>
                  <a:fillRect l="-7895" r="-7895" b="-28000"/>
                </a:stretch>
              </a:blipFill>
            </p:spPr>
            <p:txBody>
              <a:bodyPr/>
              <a:lstStyle/>
              <a:p>
                <a:r>
                  <a:rPr lang="en-US">
                    <a:noFill/>
                  </a:rPr>
                  <a:t> </a:t>
                </a:r>
              </a:p>
            </p:txBody>
          </p:sp>
        </mc:Fallback>
      </mc:AlternateContent>
    </p:spTree>
    <p:extLst>
      <p:ext uri="{BB962C8B-B14F-4D97-AF65-F5344CB8AC3E}">
        <p14:creationId xmlns:p14="http://schemas.microsoft.com/office/powerpoint/2010/main" val="396477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23FC-065E-CB99-832F-ED75CB225641}"/>
              </a:ext>
            </a:extLst>
          </p:cNvPr>
          <p:cNvSpPr>
            <a:spLocks noGrp="1"/>
          </p:cNvSpPr>
          <p:nvPr>
            <p:ph type="title"/>
          </p:nvPr>
        </p:nvSpPr>
        <p:spPr/>
        <p:txBody>
          <a:bodyPr/>
          <a:lstStyle/>
          <a:p>
            <a:r>
              <a:rPr lang="en-US" dirty="0"/>
              <a:t>2. Sample Results: Leap-Frog Scheme</a:t>
            </a:r>
          </a:p>
        </p:txBody>
      </p:sp>
      <p:pic>
        <p:nvPicPr>
          <p:cNvPr id="5" name="Content Placeholder 4" descr="Chart, bubble chart&#10;&#10;Description automatically generated">
            <a:extLst>
              <a:ext uri="{FF2B5EF4-FFF2-40B4-BE49-F238E27FC236}">
                <a16:creationId xmlns:a16="http://schemas.microsoft.com/office/drawing/2014/main" id="{8373E485-6E46-F7AC-7384-F9EA8C464574}"/>
              </a:ext>
            </a:extLst>
          </p:cNvPr>
          <p:cNvPicPr>
            <a:picLocks noGrp="1" noChangeAspect="1"/>
          </p:cNvPicPr>
          <p:nvPr>
            <p:ph idx="1"/>
          </p:nvPr>
        </p:nvPicPr>
        <p:blipFill>
          <a:blip r:embed="rId2"/>
          <a:stretch>
            <a:fillRect/>
          </a:stretch>
        </p:blipFill>
        <p:spPr>
          <a:xfrm>
            <a:off x="0" y="1645920"/>
            <a:ext cx="3657600" cy="3657600"/>
          </a:xfrm>
        </p:spPr>
      </p:pic>
      <p:pic>
        <p:nvPicPr>
          <p:cNvPr id="7" name="Picture 6" descr="Chart, bubble chart&#10;&#10;Description automatically generated">
            <a:extLst>
              <a:ext uri="{FF2B5EF4-FFF2-40B4-BE49-F238E27FC236}">
                <a16:creationId xmlns:a16="http://schemas.microsoft.com/office/drawing/2014/main" id="{C17CC203-C402-C008-A1CE-826405821EB2}"/>
              </a:ext>
            </a:extLst>
          </p:cNvPr>
          <p:cNvPicPr>
            <a:picLocks noChangeAspect="1"/>
          </p:cNvPicPr>
          <p:nvPr/>
        </p:nvPicPr>
        <p:blipFill>
          <a:blip r:embed="rId3"/>
          <a:stretch>
            <a:fillRect/>
          </a:stretch>
        </p:blipFill>
        <p:spPr>
          <a:xfrm>
            <a:off x="2743200" y="1645920"/>
            <a:ext cx="3657600" cy="3657600"/>
          </a:xfrm>
          <a:prstGeom prst="rect">
            <a:avLst/>
          </a:prstGeom>
        </p:spPr>
      </p:pic>
      <p:pic>
        <p:nvPicPr>
          <p:cNvPr id="9" name="Picture 8" descr="Chart&#10;&#10;Description automatically generated">
            <a:extLst>
              <a:ext uri="{FF2B5EF4-FFF2-40B4-BE49-F238E27FC236}">
                <a16:creationId xmlns:a16="http://schemas.microsoft.com/office/drawing/2014/main" id="{8B250187-4F9A-2A63-48B8-4F1D1F838F96}"/>
              </a:ext>
            </a:extLst>
          </p:cNvPr>
          <p:cNvPicPr>
            <a:picLocks noChangeAspect="1"/>
          </p:cNvPicPr>
          <p:nvPr/>
        </p:nvPicPr>
        <p:blipFill>
          <a:blip r:embed="rId4"/>
          <a:stretch>
            <a:fillRect/>
          </a:stretch>
        </p:blipFill>
        <p:spPr>
          <a:xfrm>
            <a:off x="5486400" y="1645920"/>
            <a:ext cx="3657600" cy="3657600"/>
          </a:xfrm>
          <a:prstGeom prst="rect">
            <a:avLst/>
          </a:prstGeom>
        </p:spPr>
      </p:pic>
      <p:pic>
        <p:nvPicPr>
          <p:cNvPr id="11" name="Picture 10" descr="Chart&#10;&#10;Description automatically generated">
            <a:extLst>
              <a:ext uri="{FF2B5EF4-FFF2-40B4-BE49-F238E27FC236}">
                <a16:creationId xmlns:a16="http://schemas.microsoft.com/office/drawing/2014/main" id="{33D87CC1-7589-4094-05CF-2C57423BEDFA}"/>
              </a:ext>
            </a:extLst>
          </p:cNvPr>
          <p:cNvPicPr>
            <a:picLocks noChangeAspect="1"/>
          </p:cNvPicPr>
          <p:nvPr/>
        </p:nvPicPr>
        <p:blipFill>
          <a:blip r:embed="rId5"/>
          <a:stretch>
            <a:fillRect/>
          </a:stretch>
        </p:blipFill>
        <p:spPr>
          <a:xfrm>
            <a:off x="8229600" y="1645920"/>
            <a:ext cx="3657600" cy="3657600"/>
          </a:xfrm>
          <a:prstGeom prst="rect">
            <a:avLst/>
          </a:prstGeom>
        </p:spPr>
      </p:pic>
      <p:sp>
        <p:nvSpPr>
          <p:cNvPr id="12" name="TextBox 11">
            <a:extLst>
              <a:ext uri="{FF2B5EF4-FFF2-40B4-BE49-F238E27FC236}">
                <a16:creationId xmlns:a16="http://schemas.microsoft.com/office/drawing/2014/main" id="{55705872-A4C9-ACBD-B43F-CD0A3D19853F}"/>
              </a:ext>
            </a:extLst>
          </p:cNvPr>
          <p:cNvSpPr txBox="1"/>
          <p:nvPr/>
        </p:nvSpPr>
        <p:spPr>
          <a:xfrm>
            <a:off x="2743200" y="5118854"/>
            <a:ext cx="5486400" cy="369332"/>
          </a:xfrm>
          <a:prstGeom prst="rect">
            <a:avLst/>
          </a:prstGeom>
          <a:noFill/>
        </p:spPr>
        <p:txBody>
          <a:bodyPr wrap="square" rtlCol="0">
            <a:spAutoFit/>
          </a:bodyPr>
          <a:lstStyle/>
          <a:p>
            <a:pPr algn="ctr"/>
            <a:r>
              <a:rPr lang="en-US" dirty="0"/>
              <a:t>Flux functions at t=0.0, 0.05, 0.10, 0.15 </a:t>
            </a:r>
          </a:p>
        </p:txBody>
      </p:sp>
    </p:spTree>
    <p:extLst>
      <p:ext uri="{BB962C8B-B14F-4D97-AF65-F5344CB8AC3E}">
        <p14:creationId xmlns:p14="http://schemas.microsoft.com/office/powerpoint/2010/main" val="356009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7FA3-2D0A-10CF-89FC-4DDCB566FFA6}"/>
              </a:ext>
            </a:extLst>
          </p:cNvPr>
          <p:cNvSpPr>
            <a:spLocks noGrp="1"/>
          </p:cNvSpPr>
          <p:nvPr>
            <p:ph type="title"/>
          </p:nvPr>
        </p:nvSpPr>
        <p:spPr/>
        <p:txBody>
          <a:bodyPr/>
          <a:lstStyle/>
          <a:p>
            <a:r>
              <a:rPr lang="en-US" dirty="0"/>
              <a:t>2. Sample Results: Leap-Frog Scheme</a:t>
            </a:r>
          </a:p>
        </p:txBody>
      </p:sp>
      <p:pic>
        <p:nvPicPr>
          <p:cNvPr id="5" name="Content Placeholder 4" descr="Chart, surface chart&#10;&#10;Description automatically generated">
            <a:extLst>
              <a:ext uri="{FF2B5EF4-FFF2-40B4-BE49-F238E27FC236}">
                <a16:creationId xmlns:a16="http://schemas.microsoft.com/office/drawing/2014/main" id="{88E851EB-8EAA-91F0-F0F9-EBB93F1F0616}"/>
              </a:ext>
            </a:extLst>
          </p:cNvPr>
          <p:cNvPicPr>
            <a:picLocks noGrp="1" noChangeAspect="1"/>
          </p:cNvPicPr>
          <p:nvPr>
            <p:ph idx="1"/>
          </p:nvPr>
        </p:nvPicPr>
        <p:blipFill>
          <a:blip r:embed="rId2"/>
          <a:stretch>
            <a:fillRect/>
          </a:stretch>
        </p:blipFill>
        <p:spPr>
          <a:xfrm>
            <a:off x="0" y="1645920"/>
            <a:ext cx="4114800" cy="4114800"/>
          </a:xfrm>
        </p:spPr>
      </p:pic>
      <p:pic>
        <p:nvPicPr>
          <p:cNvPr id="7" name="Picture 6" descr="Diagram&#10;&#10;Description automatically generated">
            <a:extLst>
              <a:ext uri="{FF2B5EF4-FFF2-40B4-BE49-F238E27FC236}">
                <a16:creationId xmlns:a16="http://schemas.microsoft.com/office/drawing/2014/main" id="{F5F7D653-8E51-24F3-0403-3F254234EBC4}"/>
              </a:ext>
            </a:extLst>
          </p:cNvPr>
          <p:cNvPicPr>
            <a:picLocks noChangeAspect="1"/>
          </p:cNvPicPr>
          <p:nvPr/>
        </p:nvPicPr>
        <p:blipFill>
          <a:blip r:embed="rId3"/>
          <a:stretch>
            <a:fillRect/>
          </a:stretch>
        </p:blipFill>
        <p:spPr>
          <a:xfrm>
            <a:off x="3840480" y="1645920"/>
            <a:ext cx="4114800" cy="4114800"/>
          </a:xfrm>
          <a:prstGeom prst="rect">
            <a:avLst/>
          </a:prstGeom>
        </p:spPr>
      </p:pic>
      <p:pic>
        <p:nvPicPr>
          <p:cNvPr id="9" name="Picture 8" descr="Chart&#10;&#10;Description automatically generated">
            <a:extLst>
              <a:ext uri="{FF2B5EF4-FFF2-40B4-BE49-F238E27FC236}">
                <a16:creationId xmlns:a16="http://schemas.microsoft.com/office/drawing/2014/main" id="{2219FE74-8A77-D0E1-7A6E-D3AE72E9DB61}"/>
              </a:ext>
            </a:extLst>
          </p:cNvPr>
          <p:cNvPicPr>
            <a:picLocks noChangeAspect="1"/>
          </p:cNvPicPr>
          <p:nvPr/>
        </p:nvPicPr>
        <p:blipFill>
          <a:blip r:embed="rId4"/>
          <a:stretch>
            <a:fillRect/>
          </a:stretch>
        </p:blipFill>
        <p:spPr>
          <a:xfrm>
            <a:off x="7955280" y="1645920"/>
            <a:ext cx="4114800" cy="41148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31EB288-065C-6510-0650-8D41D0DF27C5}"/>
                  </a:ext>
                </a:extLst>
              </p:cNvPr>
              <p:cNvSpPr txBox="1"/>
              <p:nvPr/>
            </p:nvSpPr>
            <p:spPr>
              <a:xfrm>
                <a:off x="0" y="5760720"/>
                <a:ext cx="12191999" cy="967188"/>
              </a:xfrm>
              <a:prstGeom prst="rect">
                <a:avLst/>
              </a:prstGeom>
              <a:noFill/>
            </p:spPr>
            <p:txBody>
              <a:bodyPr wrap="square" rtlCol="0">
                <a:spAutoFit/>
              </a:bodyPr>
              <a:lstStyle/>
              <a:p>
                <a:pPr algn="just"/>
                <a:r>
                  <a:rPr lang="en-US" dirty="0"/>
                  <a:t>Density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velocity </a:t>
                </a:r>
                <a14:m>
                  <m:oMath xmlns:m="http://schemas.openxmlformats.org/officeDocument/2006/math">
                    <m:r>
                      <a:rPr lang="en-US" b="0" i="1" smtClean="0">
                        <a:latin typeface="Cambria Math" panose="02040503050406030204" pitchFamily="18" charset="0"/>
                      </a:rPr>
                      <m:t>𝑣</m:t>
                    </m:r>
                  </m:oMath>
                </a14:m>
                <a:r>
                  <a:rPr lang="en-US" dirty="0"/>
                  <a:t>, and y component of current density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𝑦</m:t>
                        </m:r>
                      </m:sub>
                    </m:sSub>
                  </m:oMath>
                </a14:m>
                <a:r>
                  <a:rPr lang="en-US" dirty="0"/>
                  <a:t> at t=0.15. The density is not uniform anymore, and some peaks appeared in each flux tube. The velocity field is highly stratified. The contour of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𝑦</m:t>
                        </m:r>
                      </m:sub>
                    </m:sSub>
                  </m:oMath>
                </a14:m>
                <a:r>
                  <a:rPr lang="en-US" dirty="0"/>
                  <a:t> shows that current sheets have been formed in each flux tube, and there are dramatic oscillation on the boundaries. We can't see any </a:t>
                </a:r>
                <a:r>
                  <a:rPr lang="en-US" dirty="0" err="1"/>
                  <a:t>plasmoid</a:t>
                </a:r>
                <a:r>
                  <a:rPr lang="en-US" dirty="0"/>
                  <a:t> instability developing yet </a:t>
                </a:r>
              </a:p>
            </p:txBody>
          </p:sp>
        </mc:Choice>
        <mc:Fallback>
          <p:sp>
            <p:nvSpPr>
              <p:cNvPr id="10" name="TextBox 9">
                <a:extLst>
                  <a:ext uri="{FF2B5EF4-FFF2-40B4-BE49-F238E27FC236}">
                    <a16:creationId xmlns:a16="http://schemas.microsoft.com/office/drawing/2014/main" id="{B31EB288-065C-6510-0650-8D41D0DF27C5}"/>
                  </a:ext>
                </a:extLst>
              </p:cNvPr>
              <p:cNvSpPr txBox="1">
                <a:spLocks noRot="1" noChangeAspect="1" noMove="1" noResize="1" noEditPoints="1" noAdjustHandles="1" noChangeArrowheads="1" noChangeShapeType="1" noTextEdit="1"/>
              </p:cNvSpPr>
              <p:nvPr/>
            </p:nvSpPr>
            <p:spPr>
              <a:xfrm>
                <a:off x="0" y="5760720"/>
                <a:ext cx="12191999" cy="967188"/>
              </a:xfrm>
              <a:prstGeom prst="rect">
                <a:avLst/>
              </a:prstGeom>
              <a:blipFill>
                <a:blip r:embed="rId5"/>
                <a:stretch>
                  <a:fillRect l="-416" t="-2597" r="-312" b="-9091"/>
                </a:stretch>
              </a:blipFill>
            </p:spPr>
            <p:txBody>
              <a:bodyPr/>
              <a:lstStyle/>
              <a:p>
                <a:r>
                  <a:rPr lang="en-US">
                    <a:noFill/>
                  </a:rPr>
                  <a:t> </a:t>
                </a:r>
              </a:p>
            </p:txBody>
          </p:sp>
        </mc:Fallback>
      </mc:AlternateContent>
    </p:spTree>
    <p:extLst>
      <p:ext uri="{BB962C8B-B14F-4D97-AF65-F5344CB8AC3E}">
        <p14:creationId xmlns:p14="http://schemas.microsoft.com/office/powerpoint/2010/main" val="427206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D7CA-ED5F-C6DE-28B4-9FCB5DE81ED7}"/>
              </a:ext>
            </a:extLst>
          </p:cNvPr>
          <p:cNvSpPr>
            <a:spLocks noGrp="1"/>
          </p:cNvSpPr>
          <p:nvPr>
            <p:ph type="title"/>
          </p:nvPr>
        </p:nvSpPr>
        <p:spPr/>
        <p:txBody>
          <a:bodyPr/>
          <a:lstStyle/>
          <a:p>
            <a:r>
              <a:rPr lang="en-US" dirty="0"/>
              <a:t>2. Sample Results: </a:t>
            </a:r>
            <a:r>
              <a:rPr lang="en-US" dirty="0" err="1"/>
              <a:t>Symplectic</a:t>
            </a:r>
            <a:r>
              <a:rPr lang="en-US" dirty="0"/>
              <a:t> Euler Scheme</a:t>
            </a:r>
          </a:p>
        </p:txBody>
      </p:sp>
      <p:pic>
        <p:nvPicPr>
          <p:cNvPr id="7" name="Picture 6" descr="Chart, histogram&#10;&#10;Description automatically generated">
            <a:extLst>
              <a:ext uri="{FF2B5EF4-FFF2-40B4-BE49-F238E27FC236}">
                <a16:creationId xmlns:a16="http://schemas.microsoft.com/office/drawing/2014/main" id="{6A2526D9-34FA-7F7D-51DD-3CDB4BCB0258}"/>
              </a:ext>
            </a:extLst>
          </p:cNvPr>
          <p:cNvPicPr>
            <a:picLocks noChangeAspect="1"/>
          </p:cNvPicPr>
          <p:nvPr/>
        </p:nvPicPr>
        <p:blipFill>
          <a:blip r:embed="rId2"/>
          <a:stretch>
            <a:fillRect/>
          </a:stretch>
        </p:blipFill>
        <p:spPr>
          <a:xfrm>
            <a:off x="0" y="1645920"/>
            <a:ext cx="3291840" cy="3291840"/>
          </a:xfrm>
          <a:prstGeom prst="rect">
            <a:avLst/>
          </a:prstGeom>
        </p:spPr>
      </p:pic>
      <p:pic>
        <p:nvPicPr>
          <p:cNvPr id="5" name="Content Placeholder 4" descr="Chart&#10;&#10;Description automatically generated">
            <a:extLst>
              <a:ext uri="{FF2B5EF4-FFF2-40B4-BE49-F238E27FC236}">
                <a16:creationId xmlns:a16="http://schemas.microsoft.com/office/drawing/2014/main" id="{70F447F6-1D47-F816-E8E9-CF6C3D185FBF}"/>
              </a:ext>
            </a:extLst>
          </p:cNvPr>
          <p:cNvPicPr>
            <a:picLocks noGrp="1" noChangeAspect="1"/>
          </p:cNvPicPr>
          <p:nvPr>
            <p:ph idx="1"/>
          </p:nvPr>
        </p:nvPicPr>
        <p:blipFill>
          <a:blip r:embed="rId3"/>
          <a:stretch>
            <a:fillRect/>
          </a:stretch>
        </p:blipFill>
        <p:spPr>
          <a:xfrm>
            <a:off x="6035040" y="1645920"/>
            <a:ext cx="3291840" cy="3291840"/>
          </a:xfrm>
        </p:spPr>
      </p:pic>
      <p:pic>
        <p:nvPicPr>
          <p:cNvPr id="9" name="Picture 8" descr="Diagram&#10;&#10;Description automatically generated">
            <a:extLst>
              <a:ext uri="{FF2B5EF4-FFF2-40B4-BE49-F238E27FC236}">
                <a16:creationId xmlns:a16="http://schemas.microsoft.com/office/drawing/2014/main" id="{54393483-13A9-794C-143B-C9237719C4D7}"/>
              </a:ext>
            </a:extLst>
          </p:cNvPr>
          <p:cNvPicPr>
            <a:picLocks noChangeAspect="1"/>
          </p:cNvPicPr>
          <p:nvPr/>
        </p:nvPicPr>
        <p:blipFill>
          <a:blip r:embed="rId4"/>
          <a:stretch>
            <a:fillRect/>
          </a:stretch>
        </p:blipFill>
        <p:spPr>
          <a:xfrm>
            <a:off x="3017520" y="1645920"/>
            <a:ext cx="3291840" cy="3291840"/>
          </a:xfrm>
          <a:prstGeom prst="rect">
            <a:avLst/>
          </a:prstGeom>
        </p:spPr>
      </p:pic>
      <p:pic>
        <p:nvPicPr>
          <p:cNvPr id="11" name="Picture 10" descr="Chart&#10;&#10;Description automatically generated">
            <a:extLst>
              <a:ext uri="{FF2B5EF4-FFF2-40B4-BE49-F238E27FC236}">
                <a16:creationId xmlns:a16="http://schemas.microsoft.com/office/drawing/2014/main" id="{AE19316A-48EC-7D2B-D546-BA1A0AE3F09B}"/>
              </a:ext>
            </a:extLst>
          </p:cNvPr>
          <p:cNvPicPr>
            <a:picLocks noChangeAspect="1"/>
          </p:cNvPicPr>
          <p:nvPr/>
        </p:nvPicPr>
        <p:blipFill>
          <a:blip r:embed="rId5"/>
          <a:stretch>
            <a:fillRect/>
          </a:stretch>
        </p:blipFill>
        <p:spPr>
          <a:xfrm>
            <a:off x="9052560" y="1645920"/>
            <a:ext cx="3291840" cy="329184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4C62AA9-4532-832A-52ED-AA54A2A274FD}"/>
                  </a:ext>
                </a:extLst>
              </p:cNvPr>
              <p:cNvSpPr txBox="1"/>
              <p:nvPr/>
            </p:nvSpPr>
            <p:spPr>
              <a:xfrm>
                <a:off x="1360479" y="4937760"/>
                <a:ext cx="9897762" cy="668260"/>
              </a:xfrm>
              <a:prstGeom prst="rect">
                <a:avLst/>
              </a:prstGeom>
              <a:noFill/>
            </p:spPr>
            <p:txBody>
              <a:bodyPr wrap="square" rtlCol="0">
                <a:spAutoFit/>
              </a:bodyPr>
              <a:lstStyle/>
              <a:p>
                <a:pPr algn="ctr"/>
                <a:r>
                  <a:rPr lang="en-US" dirty="0"/>
                  <a:t>Density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velocity </a:t>
                </a:r>
                <a14:m>
                  <m:oMath xmlns:m="http://schemas.openxmlformats.org/officeDocument/2006/math">
                    <m:r>
                      <a:rPr lang="en-US" b="0" i="1" smtClean="0">
                        <a:latin typeface="Cambria Math" panose="02040503050406030204" pitchFamily="18" charset="0"/>
                      </a:rPr>
                      <m:t>𝑣</m:t>
                    </m:r>
                  </m:oMath>
                </a14:m>
                <a:r>
                  <a:rPr lang="en-US" dirty="0"/>
                  <a:t>, flux function </a:t>
                </a:r>
                <a14:m>
                  <m:oMath xmlns:m="http://schemas.openxmlformats.org/officeDocument/2006/math">
                    <m:r>
                      <a:rPr lang="en-US" i="1" smtClean="0">
                        <a:latin typeface="Cambria Math" panose="02040503050406030204" pitchFamily="18" charset="0"/>
                        <a:ea typeface="Cambria Math" panose="02040503050406030204" pitchFamily="18" charset="0"/>
                      </a:rPr>
                      <m:t>𝜓</m:t>
                    </m:r>
                  </m:oMath>
                </a14:m>
                <a:r>
                  <a:rPr lang="en-US" dirty="0"/>
                  <a:t>, and y component of current density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𝑦</m:t>
                        </m:r>
                      </m:sub>
                    </m:sSub>
                  </m:oMath>
                </a14:m>
                <a:r>
                  <a:rPr lang="en-US" dirty="0"/>
                  <a:t> at t=0.15. Results are almost consistent with those from the leap-frog scheme, with smaller influence from the boundaries.</a:t>
                </a:r>
              </a:p>
            </p:txBody>
          </p:sp>
        </mc:Choice>
        <mc:Fallback>
          <p:sp>
            <p:nvSpPr>
              <p:cNvPr id="12" name="TextBox 11">
                <a:extLst>
                  <a:ext uri="{FF2B5EF4-FFF2-40B4-BE49-F238E27FC236}">
                    <a16:creationId xmlns:a16="http://schemas.microsoft.com/office/drawing/2014/main" id="{B4C62AA9-4532-832A-52ED-AA54A2A274FD}"/>
                  </a:ext>
                </a:extLst>
              </p:cNvPr>
              <p:cNvSpPr txBox="1">
                <a:spLocks noRot="1" noChangeAspect="1" noMove="1" noResize="1" noEditPoints="1" noAdjustHandles="1" noChangeArrowheads="1" noChangeShapeType="1" noTextEdit="1"/>
              </p:cNvSpPr>
              <p:nvPr/>
            </p:nvSpPr>
            <p:spPr>
              <a:xfrm>
                <a:off x="1360479" y="4937760"/>
                <a:ext cx="9897762" cy="668260"/>
              </a:xfrm>
              <a:prstGeom prst="rect">
                <a:avLst/>
              </a:prstGeom>
              <a:blipFill>
                <a:blip r:embed="rId6"/>
                <a:stretch>
                  <a:fillRect t="-3704" b="-12963"/>
                </a:stretch>
              </a:blipFill>
            </p:spPr>
            <p:txBody>
              <a:bodyPr/>
              <a:lstStyle/>
              <a:p>
                <a:r>
                  <a:rPr lang="en-US">
                    <a:noFill/>
                  </a:rPr>
                  <a:t> </a:t>
                </a:r>
              </a:p>
            </p:txBody>
          </p:sp>
        </mc:Fallback>
      </mc:AlternateContent>
    </p:spTree>
    <p:extLst>
      <p:ext uri="{BB962C8B-B14F-4D97-AF65-F5344CB8AC3E}">
        <p14:creationId xmlns:p14="http://schemas.microsoft.com/office/powerpoint/2010/main" val="91515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86AA-3F1B-DB10-C491-3751D7D70181}"/>
              </a:ext>
            </a:extLst>
          </p:cNvPr>
          <p:cNvSpPr>
            <a:spLocks noGrp="1"/>
          </p:cNvSpPr>
          <p:nvPr>
            <p:ph type="title"/>
          </p:nvPr>
        </p:nvSpPr>
        <p:spPr/>
        <p:txBody>
          <a:bodyPr/>
          <a:lstStyle/>
          <a:p>
            <a:r>
              <a:rPr lang="en-US" dirty="0"/>
              <a:t>3. Problems at the Boundary</a:t>
            </a:r>
          </a:p>
        </p:txBody>
      </p:sp>
      <p:pic>
        <p:nvPicPr>
          <p:cNvPr id="5" name="Content Placeholder 4" descr="Chart, line chart&#10;&#10;Description automatically generated">
            <a:extLst>
              <a:ext uri="{FF2B5EF4-FFF2-40B4-BE49-F238E27FC236}">
                <a16:creationId xmlns:a16="http://schemas.microsoft.com/office/drawing/2014/main" id="{435A04D8-C08E-E0AA-DBD7-0A042F5E307B}"/>
              </a:ext>
            </a:extLst>
          </p:cNvPr>
          <p:cNvPicPr>
            <a:picLocks noGrp="1" noChangeAspect="1"/>
          </p:cNvPicPr>
          <p:nvPr>
            <p:ph idx="1"/>
          </p:nvPr>
        </p:nvPicPr>
        <p:blipFill>
          <a:blip r:embed="rId2"/>
          <a:stretch>
            <a:fillRect/>
          </a:stretch>
        </p:blipFill>
        <p:spPr>
          <a:xfrm>
            <a:off x="13" y="1645920"/>
            <a:ext cx="3017520" cy="4532841"/>
          </a:xfrm>
        </p:spPr>
      </p:pic>
      <p:pic>
        <p:nvPicPr>
          <p:cNvPr id="7" name="Picture 6" descr="Chart, histogram&#10;&#10;Description automatically generated">
            <a:extLst>
              <a:ext uri="{FF2B5EF4-FFF2-40B4-BE49-F238E27FC236}">
                <a16:creationId xmlns:a16="http://schemas.microsoft.com/office/drawing/2014/main" id="{B98BA9C0-B3A3-A24E-6FFC-FF7F6012181C}"/>
              </a:ext>
            </a:extLst>
          </p:cNvPr>
          <p:cNvPicPr>
            <a:picLocks noChangeAspect="1"/>
          </p:cNvPicPr>
          <p:nvPr/>
        </p:nvPicPr>
        <p:blipFill>
          <a:blip r:embed="rId3"/>
          <a:stretch>
            <a:fillRect/>
          </a:stretch>
        </p:blipFill>
        <p:spPr>
          <a:xfrm>
            <a:off x="3017533" y="1645920"/>
            <a:ext cx="3017520" cy="4532839"/>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0708C525-880C-DEC8-8E12-078CA669495E}"/>
              </a:ext>
            </a:extLst>
          </p:cNvPr>
          <p:cNvPicPr>
            <a:picLocks noChangeAspect="1"/>
          </p:cNvPicPr>
          <p:nvPr/>
        </p:nvPicPr>
        <p:blipFill>
          <a:blip r:embed="rId4"/>
          <a:stretch>
            <a:fillRect/>
          </a:stretch>
        </p:blipFill>
        <p:spPr>
          <a:xfrm>
            <a:off x="6035053" y="1645920"/>
            <a:ext cx="3017520" cy="4532839"/>
          </a:xfrm>
          <a:prstGeom prst="rect">
            <a:avLst/>
          </a:prstGeom>
        </p:spPr>
      </p:pic>
      <p:pic>
        <p:nvPicPr>
          <p:cNvPr id="11" name="Picture 10" descr="Chart, histogram&#10;&#10;Description automatically generated">
            <a:extLst>
              <a:ext uri="{FF2B5EF4-FFF2-40B4-BE49-F238E27FC236}">
                <a16:creationId xmlns:a16="http://schemas.microsoft.com/office/drawing/2014/main" id="{759D1268-9C9F-F95E-ED36-9C14F053C7B4}"/>
              </a:ext>
            </a:extLst>
          </p:cNvPr>
          <p:cNvPicPr>
            <a:picLocks noChangeAspect="1"/>
          </p:cNvPicPr>
          <p:nvPr/>
        </p:nvPicPr>
        <p:blipFill>
          <a:blip r:embed="rId5"/>
          <a:stretch>
            <a:fillRect/>
          </a:stretch>
        </p:blipFill>
        <p:spPr>
          <a:xfrm>
            <a:off x="9052573" y="1645920"/>
            <a:ext cx="3017520" cy="4532839"/>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9708FA6-F8CD-0AF5-40FB-F2F69CA7DF34}"/>
                  </a:ext>
                </a:extLst>
              </p:cNvPr>
              <p:cNvSpPr txBox="1"/>
              <p:nvPr/>
            </p:nvSpPr>
            <p:spPr>
              <a:xfrm>
                <a:off x="542474" y="6054447"/>
                <a:ext cx="10985157" cy="803553"/>
              </a:xfrm>
              <a:prstGeom prst="rect">
                <a:avLst/>
              </a:prstGeom>
              <a:noFill/>
            </p:spPr>
            <p:txBody>
              <a:bodyPr wrap="square" rtlCol="0">
                <a:spAutoFit/>
              </a:bodyPr>
              <a:lstStyle/>
              <a:p>
                <a:r>
                  <a:rPr lang="en-US" dirty="0"/>
                  <a:t>Cross sections of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num>
                      <m:den>
                        <m:r>
                          <a:rPr lang="en-US" i="1" smtClean="0">
                            <a:latin typeface="Cambria Math" panose="02040503050406030204" pitchFamily="18" charset="0"/>
                          </a:rPr>
                          <m:t>𝜕</m:t>
                        </m:r>
                        <m:r>
                          <a:rPr lang="en-US" i="1" smtClean="0">
                            <a:latin typeface="Cambria Math" panose="02040503050406030204" pitchFamily="18" charset="0"/>
                          </a:rPr>
                          <m:t>𝑥</m:t>
                        </m:r>
                      </m:den>
                    </m:f>
                  </m:oMath>
                </a14:m>
                <a:r>
                  <a:rPr lang="en-US" dirty="0"/>
                  <a:t> (blue) and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num>
                      <m:den>
                        <m:r>
                          <a:rPr lang="en-US" i="1" smtClean="0">
                            <a:latin typeface="Cambria Math" panose="02040503050406030204" pitchFamily="18" charset="0"/>
                          </a:rPr>
                          <m:t>𝜕</m:t>
                        </m:r>
                        <m:r>
                          <a:rPr lang="en-US" b="0" i="1" smtClean="0">
                            <a:latin typeface="Cambria Math" panose="02040503050406030204" pitchFamily="18" charset="0"/>
                          </a:rPr>
                          <m:t>𝑧</m:t>
                        </m:r>
                      </m:den>
                    </m:f>
                  </m:oMath>
                </a14:m>
                <a:r>
                  <a:rPr lang="en-US" dirty="0"/>
                  <a:t> (orange) on the z=0 (top) and x=0 (bottom) boundaries at t=0.0, 0.05, 0.10, 0.15 in the leap-frog scheme. The partial derivatives blow up at the boundaries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r>
                  <a:rPr lang="en-US" dirty="0"/>
                  <a:t>, driving the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field negative.</a:t>
                </a:r>
              </a:p>
            </p:txBody>
          </p:sp>
        </mc:Choice>
        <mc:Fallback>
          <p:sp>
            <p:nvSpPr>
              <p:cNvPr id="12" name="TextBox 11">
                <a:extLst>
                  <a:ext uri="{FF2B5EF4-FFF2-40B4-BE49-F238E27FC236}">
                    <a16:creationId xmlns:a16="http://schemas.microsoft.com/office/drawing/2014/main" id="{79708FA6-F8CD-0AF5-40FB-F2F69CA7DF34}"/>
                  </a:ext>
                </a:extLst>
              </p:cNvPr>
              <p:cNvSpPr txBox="1">
                <a:spLocks noRot="1" noChangeAspect="1" noMove="1" noResize="1" noEditPoints="1" noAdjustHandles="1" noChangeArrowheads="1" noChangeShapeType="1" noTextEdit="1"/>
              </p:cNvSpPr>
              <p:nvPr/>
            </p:nvSpPr>
            <p:spPr>
              <a:xfrm>
                <a:off x="542474" y="6054447"/>
                <a:ext cx="10985157" cy="803553"/>
              </a:xfrm>
              <a:prstGeom prst="rect">
                <a:avLst/>
              </a:prstGeom>
              <a:blipFill>
                <a:blip r:embed="rId6"/>
                <a:stretch>
                  <a:fillRect l="-462" b="-12500"/>
                </a:stretch>
              </a:blipFill>
            </p:spPr>
            <p:txBody>
              <a:bodyPr/>
              <a:lstStyle/>
              <a:p>
                <a:r>
                  <a:rPr lang="en-US">
                    <a:noFill/>
                  </a:rPr>
                  <a:t> </a:t>
                </a:r>
              </a:p>
            </p:txBody>
          </p:sp>
        </mc:Fallback>
      </mc:AlternateContent>
    </p:spTree>
    <p:extLst>
      <p:ext uri="{BB962C8B-B14F-4D97-AF65-F5344CB8AC3E}">
        <p14:creationId xmlns:p14="http://schemas.microsoft.com/office/powerpoint/2010/main" val="274721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577A-E3B6-5CB6-8B84-98F6BDC2D1BC}"/>
              </a:ext>
            </a:extLst>
          </p:cNvPr>
          <p:cNvSpPr>
            <a:spLocks noGrp="1"/>
          </p:cNvSpPr>
          <p:nvPr>
            <p:ph type="title"/>
          </p:nvPr>
        </p:nvSpPr>
        <p:spPr/>
        <p:txBody>
          <a:bodyPr/>
          <a:lstStyle/>
          <a:p>
            <a:r>
              <a:rPr lang="en-US" dirty="0"/>
              <a:t>3. Problems at the Boundary</a:t>
            </a:r>
          </a:p>
        </p:txBody>
      </p:sp>
      <p:sp>
        <p:nvSpPr>
          <p:cNvPr id="12" name="TextBox 11">
            <a:extLst>
              <a:ext uri="{FF2B5EF4-FFF2-40B4-BE49-F238E27FC236}">
                <a16:creationId xmlns:a16="http://schemas.microsoft.com/office/drawing/2014/main" id="{ED7E4223-DB37-9F90-9925-3671F373AA68}"/>
              </a:ext>
            </a:extLst>
          </p:cNvPr>
          <p:cNvSpPr txBox="1"/>
          <p:nvPr/>
        </p:nvSpPr>
        <p:spPr>
          <a:xfrm>
            <a:off x="0" y="6211669"/>
            <a:ext cx="12192000" cy="646331"/>
          </a:xfrm>
          <a:prstGeom prst="rect">
            <a:avLst/>
          </a:prstGeom>
          <a:noFill/>
        </p:spPr>
        <p:txBody>
          <a:bodyPr wrap="square" rtlCol="0">
            <a:spAutoFit/>
          </a:bodyPr>
          <a:lstStyle/>
          <a:p>
            <a:r>
              <a:rPr lang="en-US" dirty="0"/>
              <a:t>Expand the simulation region in the leap-frog scheme. The partial derivatives still blow up, but they become periodic, and the oscillation amplitude gets smaller at the same instance. The influence of the boundaries decreases with the expansion.</a:t>
            </a:r>
          </a:p>
        </p:txBody>
      </p:sp>
      <p:pic>
        <p:nvPicPr>
          <p:cNvPr id="16" name="Content Placeholder 15" descr="Chart, histogram&#10;&#10;Description automatically generated">
            <a:extLst>
              <a:ext uri="{FF2B5EF4-FFF2-40B4-BE49-F238E27FC236}">
                <a16:creationId xmlns:a16="http://schemas.microsoft.com/office/drawing/2014/main" id="{BF1381A1-9A4A-A886-A378-E9AAF0674B00}"/>
              </a:ext>
            </a:extLst>
          </p:cNvPr>
          <p:cNvPicPr>
            <a:picLocks noGrp="1" noChangeAspect="1"/>
          </p:cNvPicPr>
          <p:nvPr>
            <p:ph idx="1"/>
          </p:nvPr>
        </p:nvPicPr>
        <p:blipFill>
          <a:blip r:embed="rId2"/>
          <a:stretch>
            <a:fillRect/>
          </a:stretch>
        </p:blipFill>
        <p:spPr>
          <a:xfrm>
            <a:off x="0" y="1645920"/>
            <a:ext cx="3017520" cy="4532841"/>
          </a:xfrm>
        </p:spPr>
      </p:pic>
      <p:pic>
        <p:nvPicPr>
          <p:cNvPr id="18" name="Picture 17" descr="Chart, line chart, histogram&#10;&#10;Description automatically generated">
            <a:extLst>
              <a:ext uri="{FF2B5EF4-FFF2-40B4-BE49-F238E27FC236}">
                <a16:creationId xmlns:a16="http://schemas.microsoft.com/office/drawing/2014/main" id="{1385FC05-85CA-2844-2A1E-254736CFCD78}"/>
              </a:ext>
            </a:extLst>
          </p:cNvPr>
          <p:cNvPicPr>
            <a:picLocks noChangeAspect="1"/>
          </p:cNvPicPr>
          <p:nvPr/>
        </p:nvPicPr>
        <p:blipFill>
          <a:blip r:embed="rId3"/>
          <a:stretch>
            <a:fillRect/>
          </a:stretch>
        </p:blipFill>
        <p:spPr>
          <a:xfrm>
            <a:off x="3017520" y="1645920"/>
            <a:ext cx="3017520" cy="4532839"/>
          </a:xfrm>
          <a:prstGeom prst="rect">
            <a:avLst/>
          </a:prstGeom>
        </p:spPr>
      </p:pic>
      <p:pic>
        <p:nvPicPr>
          <p:cNvPr id="20" name="Picture 19" descr="Chart, histogram&#10;&#10;Description automatically generated">
            <a:extLst>
              <a:ext uri="{FF2B5EF4-FFF2-40B4-BE49-F238E27FC236}">
                <a16:creationId xmlns:a16="http://schemas.microsoft.com/office/drawing/2014/main" id="{680A096D-664B-5D1A-E132-0E5F60E96387}"/>
              </a:ext>
            </a:extLst>
          </p:cNvPr>
          <p:cNvPicPr>
            <a:picLocks noChangeAspect="1"/>
          </p:cNvPicPr>
          <p:nvPr/>
        </p:nvPicPr>
        <p:blipFill>
          <a:blip r:embed="rId4"/>
          <a:stretch>
            <a:fillRect/>
          </a:stretch>
        </p:blipFill>
        <p:spPr>
          <a:xfrm>
            <a:off x="6035040" y="1645920"/>
            <a:ext cx="3017520" cy="4532839"/>
          </a:xfrm>
          <a:prstGeom prst="rect">
            <a:avLst/>
          </a:prstGeom>
        </p:spPr>
      </p:pic>
      <p:pic>
        <p:nvPicPr>
          <p:cNvPr id="22" name="Picture 21" descr="Chart, histogram&#10;&#10;Description automatically generated">
            <a:extLst>
              <a:ext uri="{FF2B5EF4-FFF2-40B4-BE49-F238E27FC236}">
                <a16:creationId xmlns:a16="http://schemas.microsoft.com/office/drawing/2014/main" id="{42354B88-03EA-FDDB-E4B8-ADC6A136DDBD}"/>
              </a:ext>
            </a:extLst>
          </p:cNvPr>
          <p:cNvPicPr>
            <a:picLocks noChangeAspect="1"/>
          </p:cNvPicPr>
          <p:nvPr/>
        </p:nvPicPr>
        <p:blipFill>
          <a:blip r:embed="rId5"/>
          <a:stretch>
            <a:fillRect/>
          </a:stretch>
        </p:blipFill>
        <p:spPr>
          <a:xfrm>
            <a:off x="9052560" y="1645920"/>
            <a:ext cx="3017520" cy="4532839"/>
          </a:xfrm>
          <a:prstGeom prst="rect">
            <a:avLst/>
          </a:prstGeom>
        </p:spPr>
      </p:pic>
    </p:spTree>
    <p:extLst>
      <p:ext uri="{BB962C8B-B14F-4D97-AF65-F5344CB8AC3E}">
        <p14:creationId xmlns:p14="http://schemas.microsoft.com/office/powerpoint/2010/main" val="235629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9251-94C2-A97E-2948-23446B3A6229}"/>
              </a:ext>
            </a:extLst>
          </p:cNvPr>
          <p:cNvSpPr>
            <a:spLocks noGrp="1"/>
          </p:cNvSpPr>
          <p:nvPr>
            <p:ph type="title"/>
          </p:nvPr>
        </p:nvSpPr>
        <p:spPr/>
        <p:txBody>
          <a:bodyPr/>
          <a:lstStyle/>
          <a:p>
            <a:r>
              <a:rPr lang="en-US" dirty="0"/>
              <a:t>3. Problems at the Boundary</a:t>
            </a:r>
          </a:p>
        </p:txBody>
      </p:sp>
      <p:pic>
        <p:nvPicPr>
          <p:cNvPr id="5" name="Content Placeholder 4" descr="Chart, line chart&#10;&#10;Description automatically generated">
            <a:extLst>
              <a:ext uri="{FF2B5EF4-FFF2-40B4-BE49-F238E27FC236}">
                <a16:creationId xmlns:a16="http://schemas.microsoft.com/office/drawing/2014/main" id="{B11A835F-E39F-B3B2-085D-4F3D0360271A}"/>
              </a:ext>
            </a:extLst>
          </p:cNvPr>
          <p:cNvPicPr>
            <a:picLocks noGrp="1" noChangeAspect="1"/>
          </p:cNvPicPr>
          <p:nvPr>
            <p:ph idx="1"/>
          </p:nvPr>
        </p:nvPicPr>
        <p:blipFill>
          <a:blip r:embed="rId2"/>
          <a:stretch>
            <a:fillRect/>
          </a:stretch>
        </p:blipFill>
        <p:spPr>
          <a:xfrm>
            <a:off x="0" y="1645920"/>
            <a:ext cx="3017520" cy="4532841"/>
          </a:xfrm>
        </p:spPr>
      </p:pic>
      <p:pic>
        <p:nvPicPr>
          <p:cNvPr id="7" name="Picture 6" descr="Chart, line chart&#10;&#10;Description automatically generated">
            <a:extLst>
              <a:ext uri="{FF2B5EF4-FFF2-40B4-BE49-F238E27FC236}">
                <a16:creationId xmlns:a16="http://schemas.microsoft.com/office/drawing/2014/main" id="{B2DA8FAE-B58D-D47A-13F8-C63F20BA58B7}"/>
              </a:ext>
            </a:extLst>
          </p:cNvPr>
          <p:cNvPicPr>
            <a:picLocks noChangeAspect="1"/>
          </p:cNvPicPr>
          <p:nvPr/>
        </p:nvPicPr>
        <p:blipFill>
          <a:blip r:embed="rId3"/>
          <a:stretch>
            <a:fillRect/>
          </a:stretch>
        </p:blipFill>
        <p:spPr>
          <a:xfrm>
            <a:off x="3017520" y="1644124"/>
            <a:ext cx="3017520" cy="4532839"/>
          </a:xfrm>
          <a:prstGeom prst="rect">
            <a:avLst/>
          </a:prstGeom>
        </p:spPr>
      </p:pic>
      <p:pic>
        <p:nvPicPr>
          <p:cNvPr id="9" name="Picture 8" descr="Chart, line chart&#10;&#10;Description automatically generated">
            <a:extLst>
              <a:ext uri="{FF2B5EF4-FFF2-40B4-BE49-F238E27FC236}">
                <a16:creationId xmlns:a16="http://schemas.microsoft.com/office/drawing/2014/main" id="{66EFCE90-CF91-8E10-2615-46A3D7885F79}"/>
              </a:ext>
            </a:extLst>
          </p:cNvPr>
          <p:cNvPicPr>
            <a:picLocks noChangeAspect="1"/>
          </p:cNvPicPr>
          <p:nvPr/>
        </p:nvPicPr>
        <p:blipFill>
          <a:blip r:embed="rId4"/>
          <a:stretch>
            <a:fillRect/>
          </a:stretch>
        </p:blipFill>
        <p:spPr>
          <a:xfrm>
            <a:off x="6035040" y="1645920"/>
            <a:ext cx="3017520" cy="4532839"/>
          </a:xfrm>
          <a:prstGeom prst="rect">
            <a:avLst/>
          </a:prstGeom>
        </p:spPr>
      </p:pic>
      <p:pic>
        <p:nvPicPr>
          <p:cNvPr id="11" name="Picture 10" descr="Chart, line chart&#10;&#10;Description automatically generated">
            <a:extLst>
              <a:ext uri="{FF2B5EF4-FFF2-40B4-BE49-F238E27FC236}">
                <a16:creationId xmlns:a16="http://schemas.microsoft.com/office/drawing/2014/main" id="{103622EA-EBCE-75D9-BE39-6EDF7B150B5A}"/>
              </a:ext>
            </a:extLst>
          </p:cNvPr>
          <p:cNvPicPr>
            <a:picLocks noChangeAspect="1"/>
          </p:cNvPicPr>
          <p:nvPr/>
        </p:nvPicPr>
        <p:blipFill>
          <a:blip r:embed="rId5"/>
          <a:stretch>
            <a:fillRect/>
          </a:stretch>
        </p:blipFill>
        <p:spPr>
          <a:xfrm>
            <a:off x="9052560" y="1645920"/>
            <a:ext cx="3017520" cy="4532839"/>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A0EF790-3A81-F18C-4C72-4A3742DE03C6}"/>
                  </a:ext>
                </a:extLst>
              </p:cNvPr>
              <p:cNvSpPr txBox="1"/>
              <p:nvPr/>
            </p:nvSpPr>
            <p:spPr>
              <a:xfrm>
                <a:off x="0" y="6081441"/>
                <a:ext cx="12192000" cy="776559"/>
              </a:xfrm>
              <a:prstGeom prst="rect">
                <a:avLst/>
              </a:prstGeom>
              <a:noFill/>
            </p:spPr>
            <p:txBody>
              <a:bodyPr wrap="square" rtlCol="0">
                <a:spAutoFit/>
              </a:bodyPr>
              <a:lstStyle/>
              <a:p>
                <a:r>
                  <a:rPr lang="en-US" dirty="0"/>
                  <a:t>In the </a:t>
                </a:r>
                <a:r>
                  <a:rPr lang="en-US" dirty="0" err="1"/>
                  <a:t>symplectic</a:t>
                </a:r>
                <a:r>
                  <a:rPr lang="en-US" dirty="0"/>
                  <a:t> Euler scheme, while the fields also blow up  rapidly, the boundaries behave better.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num>
                      <m:den>
                        <m:r>
                          <a:rPr lang="en-US" i="1" smtClean="0">
                            <a:latin typeface="Cambria Math" panose="02040503050406030204" pitchFamily="18" charset="0"/>
                          </a:rPr>
                          <m:t>𝜕</m:t>
                        </m:r>
                        <m:r>
                          <a:rPr lang="en-US" i="1" smtClean="0">
                            <a:latin typeface="Cambria Math" panose="02040503050406030204" pitchFamily="18" charset="0"/>
                          </a:rPr>
                          <m:t>𝑥</m:t>
                        </m:r>
                      </m:den>
                    </m:f>
                  </m:oMath>
                </a14:m>
                <a:r>
                  <a:rPr lang="en-US" dirty="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num>
                      <m:den>
                        <m:r>
                          <a:rPr lang="en-US" i="1" smtClean="0">
                            <a:latin typeface="Cambria Math" panose="02040503050406030204" pitchFamily="18" charset="0"/>
                          </a:rPr>
                          <m:t>𝜕</m:t>
                        </m:r>
                        <m:r>
                          <a:rPr lang="en-US" b="0" i="1" smtClean="0">
                            <a:latin typeface="Cambria Math" panose="02040503050406030204" pitchFamily="18" charset="0"/>
                          </a:rPr>
                          <m:t>𝑧</m:t>
                        </m:r>
                      </m:den>
                    </m:f>
                  </m:oMath>
                </a14:m>
                <a:r>
                  <a:rPr lang="en-US" dirty="0"/>
                  <a:t>) oscillates weakly in x (z) direction but strongly in z (x) direction. There are only small wiggles on the one end of the boundaries in z direction</a:t>
                </a:r>
              </a:p>
            </p:txBody>
          </p:sp>
        </mc:Choice>
        <mc:Fallback>
          <p:sp>
            <p:nvSpPr>
              <p:cNvPr id="12" name="TextBox 11">
                <a:extLst>
                  <a:ext uri="{FF2B5EF4-FFF2-40B4-BE49-F238E27FC236}">
                    <a16:creationId xmlns:a16="http://schemas.microsoft.com/office/drawing/2014/main" id="{5A0EF790-3A81-F18C-4C72-4A3742DE03C6}"/>
                  </a:ext>
                </a:extLst>
              </p:cNvPr>
              <p:cNvSpPr txBox="1">
                <a:spLocks noRot="1" noChangeAspect="1" noMove="1" noResize="1" noEditPoints="1" noAdjustHandles="1" noChangeArrowheads="1" noChangeShapeType="1" noTextEdit="1"/>
              </p:cNvSpPr>
              <p:nvPr/>
            </p:nvSpPr>
            <p:spPr>
              <a:xfrm>
                <a:off x="0" y="6081441"/>
                <a:ext cx="12192000" cy="776559"/>
              </a:xfrm>
              <a:prstGeom prst="rect">
                <a:avLst/>
              </a:prstGeom>
              <a:blipFill>
                <a:blip r:embed="rId6"/>
                <a:stretch>
                  <a:fillRect l="-416" b="-13115"/>
                </a:stretch>
              </a:blipFill>
            </p:spPr>
            <p:txBody>
              <a:bodyPr/>
              <a:lstStyle/>
              <a:p>
                <a:r>
                  <a:rPr lang="en-US">
                    <a:noFill/>
                  </a:rPr>
                  <a:t> </a:t>
                </a:r>
              </a:p>
            </p:txBody>
          </p:sp>
        </mc:Fallback>
      </mc:AlternateContent>
    </p:spTree>
    <p:extLst>
      <p:ext uri="{BB962C8B-B14F-4D97-AF65-F5344CB8AC3E}">
        <p14:creationId xmlns:p14="http://schemas.microsoft.com/office/powerpoint/2010/main" val="1473948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365</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2D Numerical Study of  Nonlinear Magnetic Reconnection</vt:lpstr>
      <vt:lpstr>1. Initial Equilibrium</vt:lpstr>
      <vt:lpstr>2. Sample Results: Leap-Frog Scheme</vt:lpstr>
      <vt:lpstr>2. Sample Results: Leap-Frog Scheme</vt:lpstr>
      <vt:lpstr>2. Sample Results: Symplectic Euler Scheme</vt:lpstr>
      <vt:lpstr>3. Problems at the Boundary</vt:lpstr>
      <vt:lpstr>3. Problems at the Boundary</vt:lpstr>
      <vt:lpstr>3. Problems at the Boundary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Numerical Study of  Nonlinear Magnetic Reconnection</dc:title>
  <dc:creator>Microsoft Office User</dc:creator>
  <cp:lastModifiedBy>Microsoft Office User</cp:lastModifiedBy>
  <cp:revision>3</cp:revision>
  <dcterms:created xsi:type="dcterms:W3CDTF">2022-05-12T23:58:58Z</dcterms:created>
  <dcterms:modified xsi:type="dcterms:W3CDTF">2022-05-13T01:11:50Z</dcterms:modified>
</cp:coreProperties>
</file>