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78" r:id="rId3"/>
    <p:sldId id="424" r:id="rId4"/>
    <p:sldId id="279" r:id="rId5"/>
    <p:sldId id="443" r:id="rId6"/>
    <p:sldId id="444" r:id="rId7"/>
    <p:sldId id="280" r:id="rId8"/>
    <p:sldId id="283" r:id="rId9"/>
    <p:sldId id="432" r:id="rId10"/>
    <p:sldId id="434" r:id="rId11"/>
    <p:sldId id="433" r:id="rId12"/>
    <p:sldId id="363" r:id="rId13"/>
    <p:sldId id="364" r:id="rId14"/>
    <p:sldId id="365" r:id="rId15"/>
    <p:sldId id="420" r:id="rId16"/>
    <p:sldId id="366" r:id="rId17"/>
    <p:sldId id="439" r:id="rId18"/>
    <p:sldId id="437" r:id="rId19"/>
    <p:sldId id="368" r:id="rId20"/>
    <p:sldId id="440" r:id="rId21"/>
    <p:sldId id="369" r:id="rId22"/>
    <p:sldId id="370" r:id="rId23"/>
    <p:sldId id="385" r:id="rId24"/>
    <p:sldId id="441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8" r:id="rId50"/>
    <p:sldId id="419" r:id="rId51"/>
    <p:sldId id="410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329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4" autoAdjust="0"/>
    <p:restoredTop sz="85526" autoAdjust="0"/>
  </p:normalViewPr>
  <p:slideViewPr>
    <p:cSldViewPr snapToGrid="0" snapToObjects="1">
      <p:cViewPr>
        <p:scale>
          <a:sx n="70" d="100"/>
          <a:sy n="70" d="100"/>
        </p:scale>
        <p:origin x="16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C4EF-D7F6-E748-B343-D0965F302B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591F-34CA-7A45-96A8-171D4093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838" y="4350019"/>
            <a:ext cx="4740088" cy="35136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r>
              <a:rPr kumimoji="1" lang="en-US" altLang="zh-CN" baseline="0" dirty="0" smtClean="0"/>
              <a:t> http://</a:t>
            </a:r>
            <a:r>
              <a:rPr kumimoji="1" lang="en-US" altLang="zh-CN" baseline="0" dirty="0" err="1" smtClean="0"/>
              <a:t>lwn.net</a:t>
            </a:r>
            <a:r>
              <a:rPr kumimoji="1" lang="en-US" altLang="zh-CN" baseline="0" dirty="0" smtClean="0"/>
              <a:t>/Articles/267968/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666E-306E-4FE6-A9EB-9F05729CE1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Questions: how does</a:t>
            </a:r>
            <a:r>
              <a:rPr kumimoji="1" lang="en-US" altLang="zh-CN" baseline="0" dirty="0" smtClean="0"/>
              <a:t> P1/P2 know which processor or memory hold the most recent versions?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Locking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Rong Chen</a:t>
            </a:r>
          </a:p>
          <a:p>
            <a:r>
              <a:rPr lang="en-US" dirty="0" smtClean="0"/>
              <a:t>Institute of Parallel and Distributed Systems</a:t>
            </a:r>
          </a:p>
          <a:p>
            <a:r>
              <a:rPr lang="en-US" dirty="0" smtClean="0"/>
              <a:t>Shanghai Jiao Tong University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ipads.se.sjtu.edu.cn</a:t>
            </a:r>
            <a:r>
              <a:rPr lang="en-US" dirty="0" smtClean="0"/>
              <a:t>/</a:t>
            </a:r>
            <a:r>
              <a:rPr lang="en-US" smtClean="0"/>
              <a:t>rong_chen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63" y="5988553"/>
            <a:ext cx="833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slides adjusted from.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Elsa L Gunter (UIUC), </a:t>
            </a:r>
            <a:r>
              <a:rPr lang="en-US" dirty="0" smtClean="0"/>
              <a:t>Jonathan Walpole (PSU)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McKenney</a:t>
            </a:r>
            <a:r>
              <a:rPr lang="en-US" dirty="0" smtClean="0"/>
              <a:t> (IBM) Tom Hart (University of Toronto),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r>
              <a:rPr lang="en-US" dirty="0" smtClean="0"/>
              <a:t> (MIT)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70C0"/>
                </a:solidFill>
                <a:latin typeface="Times New Roman" charset="0"/>
                <a:sym typeface="Symbol" charset="0"/>
              </a:rPr>
              <a:t>4/4/2011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70C0"/>
                </a:solidFill>
                <a:latin typeface="Helvetica" charset="0"/>
                <a:sym typeface="Symbol" charset="0"/>
              </a:rPr>
              <a:t>cs252-S11, Lecture 18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976694-77A1-9142-A2BD-6CBB9C5D632E}" type="slidenum">
              <a:rPr lang="en-US">
                <a:solidFill>
                  <a:srgbClr val="0070C0"/>
                </a:solidFill>
                <a:latin typeface="Times New Roman" charset="0"/>
                <a:sym typeface="Symbol" charset="0"/>
              </a:rPr>
              <a:pPr/>
              <a:t>10</a:t>
            </a:fld>
            <a:endParaRPr lang="en-US" b="0">
              <a:solidFill>
                <a:srgbClr val="FBBA03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8145" y="304800"/>
            <a:ext cx="8610600" cy="736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charset="0"/>
              </a:rPr>
              <a:t>Shared Memory Multiprocessors</a:t>
            </a:r>
            <a:endParaRPr lang="en-US" dirty="0">
              <a:latin typeface="Comic Sans MS" charset="0"/>
            </a:endParaRPr>
          </a:p>
        </p:txBody>
      </p:sp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862013" y="2032000"/>
            <a:ext cx="4762" cy="13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371600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876425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2381250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866775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1371600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1876425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2381250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Freeform 11"/>
          <p:cNvSpPr>
            <a:spLocks/>
          </p:cNvSpPr>
          <p:nvPr/>
        </p:nvSpPr>
        <p:spPr bwMode="auto">
          <a:xfrm>
            <a:off x="609600" y="2157413"/>
            <a:ext cx="2024063" cy="382587"/>
          </a:xfrm>
          <a:custGeom>
            <a:avLst/>
            <a:gdLst>
              <a:gd name="T0" fmla="*/ 0 w 1275"/>
              <a:gd name="T1" fmla="*/ 0 h 241"/>
              <a:gd name="T2" fmla="*/ 2147483647 w 1275"/>
              <a:gd name="T3" fmla="*/ 2147483647 h 241"/>
              <a:gd name="T4" fmla="*/ 2147483647 w 1275"/>
              <a:gd name="T5" fmla="*/ 2147483647 h 241"/>
              <a:gd name="T6" fmla="*/ 2147483647 w 1275"/>
              <a:gd name="T7" fmla="*/ 2147483647 h 241"/>
              <a:gd name="T8" fmla="*/ 2147483647 w 1275"/>
              <a:gd name="T9" fmla="*/ 2147483647 h 241"/>
              <a:gd name="T10" fmla="*/ 0 w 127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241">
                <a:moveTo>
                  <a:pt x="0" y="0"/>
                </a:moveTo>
                <a:lnTo>
                  <a:pt x="1275" y="3"/>
                </a:lnTo>
                <a:lnTo>
                  <a:pt x="1275" y="241"/>
                </a:lnTo>
                <a:lnTo>
                  <a:pt x="3" y="241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12"/>
          <p:cNvSpPr>
            <a:spLocks/>
          </p:cNvSpPr>
          <p:nvPr/>
        </p:nvSpPr>
        <p:spPr bwMode="auto">
          <a:xfrm>
            <a:off x="609600" y="2157413"/>
            <a:ext cx="2024063" cy="382587"/>
          </a:xfrm>
          <a:custGeom>
            <a:avLst/>
            <a:gdLst>
              <a:gd name="T0" fmla="*/ 0 w 1275"/>
              <a:gd name="T1" fmla="*/ 0 h 241"/>
              <a:gd name="T2" fmla="*/ 2147483647 w 1275"/>
              <a:gd name="T3" fmla="*/ 2147483647 h 241"/>
              <a:gd name="T4" fmla="*/ 2147483647 w 1275"/>
              <a:gd name="T5" fmla="*/ 2147483647 h 241"/>
              <a:gd name="T6" fmla="*/ 2147483647 w 1275"/>
              <a:gd name="T7" fmla="*/ 2147483647 h 241"/>
              <a:gd name="T8" fmla="*/ 2147483647 w 1275"/>
              <a:gd name="T9" fmla="*/ 2147483647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241">
                <a:moveTo>
                  <a:pt x="0" y="0"/>
                </a:moveTo>
                <a:lnTo>
                  <a:pt x="1275" y="3"/>
                </a:lnTo>
                <a:lnTo>
                  <a:pt x="1275" y="241"/>
                </a:lnTo>
                <a:lnTo>
                  <a:pt x="3" y="241"/>
                </a:lnTo>
                <a:lnTo>
                  <a:pt x="3" y="3"/>
                </a:lnTo>
              </a:path>
            </a:pathLst>
          </a:custGeom>
          <a:solidFill>
            <a:schemeClr val="accent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3"/>
          <p:cNvSpPr>
            <a:spLocks/>
          </p:cNvSpPr>
          <p:nvPr/>
        </p:nvSpPr>
        <p:spPr bwMode="auto">
          <a:xfrm>
            <a:off x="609600" y="2746375"/>
            <a:ext cx="2024063" cy="828675"/>
          </a:xfrm>
          <a:custGeom>
            <a:avLst/>
            <a:gdLst>
              <a:gd name="T0" fmla="*/ 0 w 1275"/>
              <a:gd name="T1" fmla="*/ 0 h 522"/>
              <a:gd name="T2" fmla="*/ 2147483647 w 1275"/>
              <a:gd name="T3" fmla="*/ 0 h 522"/>
              <a:gd name="T4" fmla="*/ 2147483647 w 1275"/>
              <a:gd name="T5" fmla="*/ 2147483647 h 522"/>
              <a:gd name="T6" fmla="*/ 2147483647 w 1275"/>
              <a:gd name="T7" fmla="*/ 2147483647 h 522"/>
              <a:gd name="T8" fmla="*/ 2147483647 w 1275"/>
              <a:gd name="T9" fmla="*/ 0 h 522"/>
              <a:gd name="T10" fmla="*/ 0 w 1275"/>
              <a:gd name="T11" fmla="*/ 0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522">
                <a:moveTo>
                  <a:pt x="0" y="0"/>
                </a:moveTo>
                <a:lnTo>
                  <a:pt x="1275" y="0"/>
                </a:lnTo>
                <a:lnTo>
                  <a:pt x="1275" y="522"/>
                </a:lnTo>
                <a:lnTo>
                  <a:pt x="3" y="522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Freeform 14" descr="Light upward diagonal"/>
          <p:cNvSpPr>
            <a:spLocks/>
          </p:cNvSpPr>
          <p:nvPr/>
        </p:nvSpPr>
        <p:spPr bwMode="auto">
          <a:xfrm>
            <a:off x="609600" y="2746375"/>
            <a:ext cx="2024063" cy="828675"/>
          </a:xfrm>
          <a:custGeom>
            <a:avLst/>
            <a:gdLst>
              <a:gd name="T0" fmla="*/ 0 w 1275"/>
              <a:gd name="T1" fmla="*/ 0 h 522"/>
              <a:gd name="T2" fmla="*/ 2147483647 w 1275"/>
              <a:gd name="T3" fmla="*/ 0 h 522"/>
              <a:gd name="T4" fmla="*/ 2147483647 w 1275"/>
              <a:gd name="T5" fmla="*/ 2147483647 h 522"/>
              <a:gd name="T6" fmla="*/ 2147483647 w 1275"/>
              <a:gd name="T7" fmla="*/ 2147483647 h 522"/>
              <a:gd name="T8" fmla="*/ 2147483647 w 1275"/>
              <a:gd name="T9" fmla="*/ 0 h 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522">
                <a:moveTo>
                  <a:pt x="0" y="0"/>
                </a:moveTo>
                <a:lnTo>
                  <a:pt x="1275" y="0"/>
                </a:lnTo>
                <a:lnTo>
                  <a:pt x="1275" y="522"/>
                </a:lnTo>
                <a:lnTo>
                  <a:pt x="3" y="522"/>
                </a:lnTo>
                <a:lnTo>
                  <a:pt x="3" y="0"/>
                </a:ln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862013" y="1778000"/>
            <a:ext cx="4762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2381250" y="1782763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Freeform 17"/>
          <p:cNvSpPr>
            <a:spLocks/>
          </p:cNvSpPr>
          <p:nvPr/>
        </p:nvSpPr>
        <p:spPr bwMode="auto">
          <a:xfrm>
            <a:off x="609600" y="1905000"/>
            <a:ext cx="2024063" cy="130175"/>
          </a:xfrm>
          <a:custGeom>
            <a:avLst/>
            <a:gdLst>
              <a:gd name="T0" fmla="*/ 0 w 1275"/>
              <a:gd name="T1" fmla="*/ 0 h 82"/>
              <a:gd name="T2" fmla="*/ 2147483647 w 1275"/>
              <a:gd name="T3" fmla="*/ 2147483647 h 82"/>
              <a:gd name="T4" fmla="*/ 2147483647 w 1275"/>
              <a:gd name="T5" fmla="*/ 2147483647 h 82"/>
              <a:gd name="T6" fmla="*/ 2147483647 w 1275"/>
              <a:gd name="T7" fmla="*/ 2147483647 h 82"/>
              <a:gd name="T8" fmla="*/ 2147483647 w 1275"/>
              <a:gd name="T9" fmla="*/ 2147483647 h 82"/>
              <a:gd name="T10" fmla="*/ 0 w 1275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82">
                <a:moveTo>
                  <a:pt x="0" y="0"/>
                </a:moveTo>
                <a:lnTo>
                  <a:pt x="1275" y="3"/>
                </a:lnTo>
                <a:lnTo>
                  <a:pt x="1275" y="82"/>
                </a:lnTo>
                <a:lnTo>
                  <a:pt x="3" y="82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Freeform 18"/>
          <p:cNvSpPr>
            <a:spLocks/>
          </p:cNvSpPr>
          <p:nvPr/>
        </p:nvSpPr>
        <p:spPr bwMode="auto">
          <a:xfrm>
            <a:off x="609600" y="1905000"/>
            <a:ext cx="2024063" cy="130175"/>
          </a:xfrm>
          <a:custGeom>
            <a:avLst/>
            <a:gdLst>
              <a:gd name="T0" fmla="*/ 0 w 1275"/>
              <a:gd name="T1" fmla="*/ 0 h 82"/>
              <a:gd name="T2" fmla="*/ 2147483647 w 1275"/>
              <a:gd name="T3" fmla="*/ 2147483647 h 82"/>
              <a:gd name="T4" fmla="*/ 2147483647 w 1275"/>
              <a:gd name="T5" fmla="*/ 2147483647 h 82"/>
              <a:gd name="T6" fmla="*/ 2147483647 w 1275"/>
              <a:gd name="T7" fmla="*/ 2147483647 h 82"/>
              <a:gd name="T8" fmla="*/ 2147483647 w 1275"/>
              <a:gd name="T9" fmla="*/ 214748364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82">
                <a:moveTo>
                  <a:pt x="0" y="0"/>
                </a:moveTo>
                <a:lnTo>
                  <a:pt x="1275" y="3"/>
                </a:lnTo>
                <a:lnTo>
                  <a:pt x="1275" y="82"/>
                </a:lnTo>
                <a:lnTo>
                  <a:pt x="3" y="82"/>
                </a:lnTo>
                <a:lnTo>
                  <a:pt x="3" y="3"/>
                </a:lnTo>
              </a:path>
            </a:pathLst>
          </a:custGeom>
          <a:solidFill>
            <a:srgbClr val="FFFF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Freeform 19"/>
          <p:cNvSpPr>
            <a:spLocks/>
          </p:cNvSpPr>
          <p:nvPr/>
        </p:nvSpPr>
        <p:spPr bwMode="auto">
          <a:xfrm>
            <a:off x="614363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2147483647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0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86"/>
                </a:lnTo>
                <a:lnTo>
                  <a:pt x="310" y="209"/>
                </a:lnTo>
                <a:lnTo>
                  <a:pt x="300" y="231"/>
                </a:lnTo>
                <a:lnTo>
                  <a:pt x="286" y="252"/>
                </a:lnTo>
                <a:lnTo>
                  <a:pt x="270" y="270"/>
                </a:lnTo>
                <a:lnTo>
                  <a:pt x="252" y="286"/>
                </a:lnTo>
                <a:lnTo>
                  <a:pt x="231" y="300"/>
                </a:lnTo>
                <a:lnTo>
                  <a:pt x="209" y="310"/>
                </a:lnTo>
                <a:lnTo>
                  <a:pt x="183" y="315"/>
                </a:lnTo>
                <a:lnTo>
                  <a:pt x="159" y="318"/>
                </a:lnTo>
                <a:lnTo>
                  <a:pt x="133" y="315"/>
                </a:lnTo>
                <a:lnTo>
                  <a:pt x="109" y="310"/>
                </a:lnTo>
                <a:lnTo>
                  <a:pt x="85" y="300"/>
                </a:lnTo>
                <a:lnTo>
                  <a:pt x="64" y="286"/>
                </a:lnTo>
                <a:lnTo>
                  <a:pt x="45" y="270"/>
                </a:lnTo>
                <a:lnTo>
                  <a:pt x="29" y="252"/>
                </a:lnTo>
                <a:lnTo>
                  <a:pt x="16" y="231"/>
                </a:lnTo>
                <a:lnTo>
                  <a:pt x="8" y="209"/>
                </a:lnTo>
                <a:lnTo>
                  <a:pt x="0" y="186"/>
                </a:lnTo>
                <a:lnTo>
                  <a:pt x="0" y="159"/>
                </a:lnTo>
                <a:lnTo>
                  <a:pt x="0" y="133"/>
                </a:lnTo>
                <a:lnTo>
                  <a:pt x="8" y="109"/>
                </a:lnTo>
                <a:lnTo>
                  <a:pt x="16" y="85"/>
                </a:lnTo>
                <a:lnTo>
                  <a:pt x="29" y="64"/>
                </a:lnTo>
                <a:lnTo>
                  <a:pt x="45" y="45"/>
                </a:lnTo>
                <a:lnTo>
                  <a:pt x="64" y="29"/>
                </a:lnTo>
                <a:lnTo>
                  <a:pt x="85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3" y="3"/>
                </a:lnTo>
                <a:lnTo>
                  <a:pt x="209" y="8"/>
                </a:lnTo>
                <a:lnTo>
                  <a:pt x="231" y="19"/>
                </a:lnTo>
                <a:lnTo>
                  <a:pt x="252" y="29"/>
                </a:lnTo>
                <a:lnTo>
                  <a:pt x="270" y="45"/>
                </a:lnTo>
                <a:lnTo>
                  <a:pt x="286" y="64"/>
                </a:lnTo>
                <a:lnTo>
                  <a:pt x="300" y="85"/>
                </a:lnTo>
                <a:lnTo>
                  <a:pt x="310" y="109"/>
                </a:lnTo>
                <a:lnTo>
                  <a:pt x="316" y="133"/>
                </a:lnTo>
                <a:lnTo>
                  <a:pt x="318" y="159"/>
                </a:lnTo>
                <a:lnTo>
                  <a:pt x="316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20"/>
          <p:cNvSpPr>
            <a:spLocks/>
          </p:cNvSpPr>
          <p:nvPr/>
        </p:nvSpPr>
        <p:spPr bwMode="auto">
          <a:xfrm>
            <a:off x="614363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0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2147483647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33"/>
                </a:lnTo>
                <a:lnTo>
                  <a:pt x="310" y="109"/>
                </a:lnTo>
                <a:lnTo>
                  <a:pt x="300" y="85"/>
                </a:lnTo>
                <a:lnTo>
                  <a:pt x="286" y="64"/>
                </a:lnTo>
                <a:lnTo>
                  <a:pt x="270" y="45"/>
                </a:lnTo>
                <a:lnTo>
                  <a:pt x="252" y="29"/>
                </a:lnTo>
                <a:lnTo>
                  <a:pt x="231" y="19"/>
                </a:lnTo>
                <a:lnTo>
                  <a:pt x="209" y="8"/>
                </a:lnTo>
                <a:lnTo>
                  <a:pt x="183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5" y="19"/>
                </a:lnTo>
                <a:lnTo>
                  <a:pt x="64" y="29"/>
                </a:lnTo>
                <a:lnTo>
                  <a:pt x="45" y="45"/>
                </a:lnTo>
                <a:lnTo>
                  <a:pt x="29" y="64"/>
                </a:lnTo>
                <a:lnTo>
                  <a:pt x="16" y="85"/>
                </a:lnTo>
                <a:lnTo>
                  <a:pt x="8" y="109"/>
                </a:lnTo>
                <a:lnTo>
                  <a:pt x="0" y="133"/>
                </a:lnTo>
                <a:lnTo>
                  <a:pt x="0" y="159"/>
                </a:lnTo>
                <a:lnTo>
                  <a:pt x="0" y="186"/>
                </a:lnTo>
                <a:lnTo>
                  <a:pt x="8" y="209"/>
                </a:lnTo>
                <a:lnTo>
                  <a:pt x="16" y="231"/>
                </a:lnTo>
                <a:lnTo>
                  <a:pt x="29" y="252"/>
                </a:lnTo>
                <a:lnTo>
                  <a:pt x="45" y="270"/>
                </a:lnTo>
                <a:lnTo>
                  <a:pt x="64" y="286"/>
                </a:lnTo>
                <a:lnTo>
                  <a:pt x="85" y="300"/>
                </a:lnTo>
                <a:lnTo>
                  <a:pt x="109" y="310"/>
                </a:lnTo>
                <a:lnTo>
                  <a:pt x="133" y="315"/>
                </a:lnTo>
                <a:lnTo>
                  <a:pt x="159" y="318"/>
                </a:lnTo>
                <a:lnTo>
                  <a:pt x="183" y="315"/>
                </a:lnTo>
                <a:lnTo>
                  <a:pt x="209" y="310"/>
                </a:lnTo>
                <a:lnTo>
                  <a:pt x="231" y="300"/>
                </a:lnTo>
                <a:lnTo>
                  <a:pt x="252" y="286"/>
                </a:lnTo>
                <a:lnTo>
                  <a:pt x="270" y="270"/>
                </a:lnTo>
                <a:lnTo>
                  <a:pt x="286" y="252"/>
                </a:lnTo>
                <a:lnTo>
                  <a:pt x="300" y="231"/>
                </a:lnTo>
                <a:lnTo>
                  <a:pt x="310" y="209"/>
                </a:lnTo>
                <a:lnTo>
                  <a:pt x="316" y="186"/>
                </a:lnTo>
                <a:lnTo>
                  <a:pt x="318" y="159"/>
                </a:lnTo>
              </a:path>
            </a:pathLst>
          </a:custGeom>
          <a:solidFill>
            <a:srgbClr val="67DCF7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Freeform 21"/>
          <p:cNvSpPr>
            <a:spLocks/>
          </p:cNvSpPr>
          <p:nvPr/>
        </p:nvSpPr>
        <p:spPr bwMode="auto">
          <a:xfrm>
            <a:off x="2128838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2147483647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0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86"/>
                </a:lnTo>
                <a:lnTo>
                  <a:pt x="310" y="209"/>
                </a:lnTo>
                <a:lnTo>
                  <a:pt x="300" y="231"/>
                </a:lnTo>
                <a:lnTo>
                  <a:pt x="287" y="252"/>
                </a:lnTo>
                <a:lnTo>
                  <a:pt x="271" y="270"/>
                </a:lnTo>
                <a:lnTo>
                  <a:pt x="252" y="286"/>
                </a:lnTo>
                <a:lnTo>
                  <a:pt x="231" y="300"/>
                </a:lnTo>
                <a:lnTo>
                  <a:pt x="210" y="310"/>
                </a:lnTo>
                <a:lnTo>
                  <a:pt x="183" y="315"/>
                </a:lnTo>
                <a:lnTo>
                  <a:pt x="159" y="318"/>
                </a:lnTo>
                <a:lnTo>
                  <a:pt x="133" y="315"/>
                </a:lnTo>
                <a:lnTo>
                  <a:pt x="109" y="310"/>
                </a:lnTo>
                <a:lnTo>
                  <a:pt x="85" y="300"/>
                </a:lnTo>
                <a:lnTo>
                  <a:pt x="64" y="286"/>
                </a:lnTo>
                <a:lnTo>
                  <a:pt x="45" y="270"/>
                </a:lnTo>
                <a:lnTo>
                  <a:pt x="30" y="252"/>
                </a:lnTo>
                <a:lnTo>
                  <a:pt x="16" y="231"/>
                </a:lnTo>
                <a:lnTo>
                  <a:pt x="8" y="209"/>
                </a:lnTo>
                <a:lnTo>
                  <a:pt x="0" y="186"/>
                </a:lnTo>
                <a:lnTo>
                  <a:pt x="0" y="159"/>
                </a:lnTo>
                <a:lnTo>
                  <a:pt x="0" y="133"/>
                </a:lnTo>
                <a:lnTo>
                  <a:pt x="8" y="109"/>
                </a:lnTo>
                <a:lnTo>
                  <a:pt x="16" y="85"/>
                </a:lnTo>
                <a:lnTo>
                  <a:pt x="30" y="64"/>
                </a:lnTo>
                <a:lnTo>
                  <a:pt x="45" y="45"/>
                </a:lnTo>
                <a:lnTo>
                  <a:pt x="64" y="29"/>
                </a:lnTo>
                <a:lnTo>
                  <a:pt x="85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3" y="3"/>
                </a:lnTo>
                <a:lnTo>
                  <a:pt x="210" y="8"/>
                </a:lnTo>
                <a:lnTo>
                  <a:pt x="231" y="19"/>
                </a:lnTo>
                <a:lnTo>
                  <a:pt x="252" y="29"/>
                </a:lnTo>
                <a:lnTo>
                  <a:pt x="271" y="45"/>
                </a:lnTo>
                <a:lnTo>
                  <a:pt x="287" y="64"/>
                </a:lnTo>
                <a:lnTo>
                  <a:pt x="300" y="85"/>
                </a:lnTo>
                <a:lnTo>
                  <a:pt x="310" y="109"/>
                </a:lnTo>
                <a:lnTo>
                  <a:pt x="316" y="133"/>
                </a:lnTo>
                <a:lnTo>
                  <a:pt x="318" y="159"/>
                </a:lnTo>
                <a:lnTo>
                  <a:pt x="316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Freeform 22"/>
          <p:cNvSpPr>
            <a:spLocks/>
          </p:cNvSpPr>
          <p:nvPr/>
        </p:nvSpPr>
        <p:spPr bwMode="auto">
          <a:xfrm>
            <a:off x="2128838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0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2147483647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33"/>
                </a:lnTo>
                <a:lnTo>
                  <a:pt x="310" y="109"/>
                </a:lnTo>
                <a:lnTo>
                  <a:pt x="300" y="85"/>
                </a:lnTo>
                <a:lnTo>
                  <a:pt x="287" y="64"/>
                </a:lnTo>
                <a:lnTo>
                  <a:pt x="271" y="45"/>
                </a:lnTo>
                <a:lnTo>
                  <a:pt x="252" y="29"/>
                </a:lnTo>
                <a:lnTo>
                  <a:pt x="231" y="19"/>
                </a:lnTo>
                <a:lnTo>
                  <a:pt x="210" y="8"/>
                </a:lnTo>
                <a:lnTo>
                  <a:pt x="183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5" y="19"/>
                </a:lnTo>
                <a:lnTo>
                  <a:pt x="64" y="29"/>
                </a:lnTo>
                <a:lnTo>
                  <a:pt x="45" y="45"/>
                </a:lnTo>
                <a:lnTo>
                  <a:pt x="30" y="64"/>
                </a:lnTo>
                <a:lnTo>
                  <a:pt x="16" y="85"/>
                </a:lnTo>
                <a:lnTo>
                  <a:pt x="8" y="109"/>
                </a:lnTo>
                <a:lnTo>
                  <a:pt x="0" y="133"/>
                </a:lnTo>
                <a:lnTo>
                  <a:pt x="0" y="159"/>
                </a:lnTo>
                <a:lnTo>
                  <a:pt x="0" y="186"/>
                </a:lnTo>
                <a:lnTo>
                  <a:pt x="8" y="209"/>
                </a:lnTo>
                <a:lnTo>
                  <a:pt x="16" y="231"/>
                </a:lnTo>
                <a:lnTo>
                  <a:pt x="30" y="252"/>
                </a:lnTo>
                <a:lnTo>
                  <a:pt x="45" y="270"/>
                </a:lnTo>
                <a:lnTo>
                  <a:pt x="64" y="286"/>
                </a:lnTo>
                <a:lnTo>
                  <a:pt x="85" y="300"/>
                </a:lnTo>
                <a:lnTo>
                  <a:pt x="109" y="310"/>
                </a:lnTo>
                <a:lnTo>
                  <a:pt x="133" y="315"/>
                </a:lnTo>
                <a:lnTo>
                  <a:pt x="159" y="318"/>
                </a:lnTo>
                <a:lnTo>
                  <a:pt x="183" y="315"/>
                </a:lnTo>
                <a:lnTo>
                  <a:pt x="210" y="310"/>
                </a:lnTo>
                <a:lnTo>
                  <a:pt x="231" y="300"/>
                </a:lnTo>
                <a:lnTo>
                  <a:pt x="252" y="286"/>
                </a:lnTo>
                <a:lnTo>
                  <a:pt x="271" y="270"/>
                </a:lnTo>
                <a:lnTo>
                  <a:pt x="287" y="252"/>
                </a:lnTo>
                <a:lnTo>
                  <a:pt x="300" y="231"/>
                </a:lnTo>
                <a:lnTo>
                  <a:pt x="310" y="209"/>
                </a:lnTo>
                <a:lnTo>
                  <a:pt x="316" y="186"/>
                </a:lnTo>
                <a:lnTo>
                  <a:pt x="318" y="159"/>
                </a:lnTo>
              </a:path>
            </a:pathLst>
          </a:custGeom>
          <a:solidFill>
            <a:srgbClr val="67DCF7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Rectangle 23"/>
          <p:cNvSpPr>
            <a:spLocks noChangeArrowheads="1"/>
          </p:cNvSpPr>
          <p:nvPr/>
        </p:nvSpPr>
        <p:spPr bwMode="auto">
          <a:xfrm>
            <a:off x="782638" y="1455738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3339" name="Rectangle 24"/>
          <p:cNvSpPr>
            <a:spLocks noChangeArrowheads="1"/>
          </p:cNvSpPr>
          <p:nvPr/>
        </p:nvSpPr>
        <p:spPr bwMode="auto">
          <a:xfrm>
            <a:off x="854075" y="1509713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3340" name="Rectangle 25"/>
          <p:cNvSpPr>
            <a:spLocks noChangeArrowheads="1"/>
          </p:cNvSpPr>
          <p:nvPr/>
        </p:nvSpPr>
        <p:spPr bwMode="auto">
          <a:xfrm>
            <a:off x="1455738" y="1716088"/>
            <a:ext cx="412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Switch</a:t>
            </a:r>
            <a:endParaRPr lang="en-US"/>
          </a:p>
        </p:txBody>
      </p:sp>
      <p:sp>
        <p:nvSpPr>
          <p:cNvPr id="13341" name="Rectangle 26"/>
          <p:cNvSpPr>
            <a:spLocks noChangeArrowheads="1"/>
          </p:cNvSpPr>
          <p:nvPr/>
        </p:nvSpPr>
        <p:spPr bwMode="auto">
          <a:xfrm>
            <a:off x="1223963" y="3095625"/>
            <a:ext cx="844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Main memory</a:t>
            </a:r>
            <a:endParaRPr lang="en-US"/>
          </a:p>
        </p:txBody>
      </p:sp>
      <p:sp>
        <p:nvSpPr>
          <p:cNvPr id="13342" name="Rectangle 27"/>
          <p:cNvSpPr>
            <a:spLocks noChangeArrowheads="1"/>
          </p:cNvSpPr>
          <p:nvPr/>
        </p:nvSpPr>
        <p:spPr bwMode="auto">
          <a:xfrm>
            <a:off x="2306638" y="1455738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3343" name="Rectangle 28"/>
          <p:cNvSpPr>
            <a:spLocks noChangeArrowheads="1"/>
          </p:cNvSpPr>
          <p:nvPr/>
        </p:nvSpPr>
        <p:spPr bwMode="auto">
          <a:xfrm>
            <a:off x="2373313" y="151288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n</a:t>
            </a:r>
            <a:endParaRPr lang="en-US"/>
          </a:p>
        </p:txBody>
      </p:sp>
      <p:sp>
        <p:nvSpPr>
          <p:cNvPr id="13344" name="Rectangle 29"/>
          <p:cNvSpPr>
            <a:spLocks noChangeArrowheads="1"/>
          </p:cNvSpPr>
          <p:nvPr/>
        </p:nvSpPr>
        <p:spPr bwMode="auto">
          <a:xfrm>
            <a:off x="1254125" y="2182813"/>
            <a:ext cx="782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(Interleaved)</a:t>
            </a:r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1254125" y="2949575"/>
            <a:ext cx="782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(Interleaved)</a:t>
            </a:r>
            <a:endParaRPr lang="en-US"/>
          </a:p>
        </p:txBody>
      </p:sp>
      <p:sp>
        <p:nvSpPr>
          <p:cNvPr id="13346" name="Rectangle 31"/>
          <p:cNvSpPr>
            <a:spLocks noChangeArrowheads="1"/>
          </p:cNvSpPr>
          <p:nvPr/>
        </p:nvSpPr>
        <p:spPr bwMode="auto">
          <a:xfrm>
            <a:off x="1308100" y="2300288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First-level $</a:t>
            </a:r>
            <a:endParaRPr lang="en-US"/>
          </a:p>
        </p:txBody>
      </p:sp>
      <p:sp>
        <p:nvSpPr>
          <p:cNvPr id="13347" name="Freeform 32"/>
          <p:cNvSpPr>
            <a:spLocks/>
          </p:cNvSpPr>
          <p:nvPr/>
        </p:nvSpPr>
        <p:spPr bwMode="auto">
          <a:xfrm>
            <a:off x="1284288" y="1501775"/>
            <a:ext cx="71437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2147483647 h 45"/>
              <a:gd name="T18" fmla="*/ 2147483647 w 45"/>
              <a:gd name="T19" fmla="*/ 2147483647 h 45"/>
              <a:gd name="T20" fmla="*/ 2147483647 w 45"/>
              <a:gd name="T21" fmla="*/ 2147483647 h 45"/>
              <a:gd name="T22" fmla="*/ 2147483647 w 45"/>
              <a:gd name="T23" fmla="*/ 2147483647 h 45"/>
              <a:gd name="T24" fmla="*/ 2147483647 w 45"/>
              <a:gd name="T25" fmla="*/ 2147483647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0 w 45"/>
              <a:gd name="T39" fmla="*/ 2147483647 h 45"/>
              <a:gd name="T40" fmla="*/ 0 w 45"/>
              <a:gd name="T41" fmla="*/ 2147483647 h 45"/>
              <a:gd name="T42" fmla="*/ 0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0 h 45"/>
              <a:gd name="T58" fmla="*/ 2147483647 w 45"/>
              <a:gd name="T59" fmla="*/ 0 h 45"/>
              <a:gd name="T60" fmla="*/ 2147483647 w 45"/>
              <a:gd name="T61" fmla="*/ 0 h 45"/>
              <a:gd name="T62" fmla="*/ 2147483647 w 45"/>
              <a:gd name="T63" fmla="*/ 0 h 45"/>
              <a:gd name="T64" fmla="*/ 2147483647 w 45"/>
              <a:gd name="T65" fmla="*/ 0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26"/>
                </a:lnTo>
                <a:lnTo>
                  <a:pt x="45" y="29"/>
                </a:lnTo>
                <a:lnTo>
                  <a:pt x="42" y="31"/>
                </a:lnTo>
                <a:lnTo>
                  <a:pt x="39" y="34"/>
                </a:lnTo>
                <a:lnTo>
                  <a:pt x="39" y="37"/>
                </a:lnTo>
                <a:lnTo>
                  <a:pt x="37" y="39"/>
                </a:lnTo>
                <a:lnTo>
                  <a:pt x="34" y="42"/>
                </a:lnTo>
                <a:lnTo>
                  <a:pt x="29" y="42"/>
                </a:lnTo>
                <a:lnTo>
                  <a:pt x="26" y="45"/>
                </a:lnTo>
                <a:lnTo>
                  <a:pt x="23" y="45"/>
                </a:lnTo>
                <a:lnTo>
                  <a:pt x="18" y="45"/>
                </a:lnTo>
                <a:lnTo>
                  <a:pt x="15" y="42"/>
                </a:lnTo>
                <a:lnTo>
                  <a:pt x="13" y="42"/>
                </a:lnTo>
                <a:lnTo>
                  <a:pt x="10" y="39"/>
                </a:lnTo>
                <a:lnTo>
                  <a:pt x="7" y="37"/>
                </a:lnTo>
                <a:lnTo>
                  <a:pt x="5" y="34"/>
                </a:lnTo>
                <a:lnTo>
                  <a:pt x="2" y="31"/>
                </a:lnTo>
                <a:lnTo>
                  <a:pt x="2" y="29"/>
                </a:lnTo>
                <a:lnTo>
                  <a:pt x="0" y="26"/>
                </a:lnTo>
                <a:lnTo>
                  <a:pt x="0" y="21"/>
                </a:lnTo>
                <a:lnTo>
                  <a:pt x="0" y="18"/>
                </a:lnTo>
                <a:lnTo>
                  <a:pt x="2" y="15"/>
                </a:lnTo>
                <a:lnTo>
                  <a:pt x="2" y="13"/>
                </a:lnTo>
                <a:lnTo>
                  <a:pt x="5" y="8"/>
                </a:lnTo>
                <a:lnTo>
                  <a:pt x="7" y="5"/>
                </a:lnTo>
                <a:lnTo>
                  <a:pt x="10" y="5"/>
                </a:lnTo>
                <a:lnTo>
                  <a:pt x="13" y="2"/>
                </a:lnTo>
                <a:lnTo>
                  <a:pt x="15" y="0"/>
                </a:lnTo>
                <a:lnTo>
                  <a:pt x="18" y="0"/>
                </a:lnTo>
                <a:lnTo>
                  <a:pt x="23" y="0"/>
                </a:lnTo>
                <a:lnTo>
                  <a:pt x="26" y="0"/>
                </a:lnTo>
                <a:lnTo>
                  <a:pt x="29" y="0"/>
                </a:lnTo>
                <a:lnTo>
                  <a:pt x="34" y="2"/>
                </a:lnTo>
                <a:lnTo>
                  <a:pt x="37" y="5"/>
                </a:lnTo>
                <a:lnTo>
                  <a:pt x="39" y="5"/>
                </a:lnTo>
                <a:lnTo>
                  <a:pt x="39" y="8"/>
                </a:lnTo>
                <a:lnTo>
                  <a:pt x="42" y="13"/>
                </a:lnTo>
                <a:lnTo>
                  <a:pt x="45" y="15"/>
                </a:lnTo>
                <a:lnTo>
                  <a:pt x="45" y="18"/>
                </a:lnTo>
                <a:lnTo>
                  <a:pt x="4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Freeform 33"/>
          <p:cNvSpPr>
            <a:spLocks/>
          </p:cNvSpPr>
          <p:nvPr/>
        </p:nvSpPr>
        <p:spPr bwMode="auto">
          <a:xfrm>
            <a:off x="1284288" y="1501775"/>
            <a:ext cx="71437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0 h 45"/>
              <a:gd name="T18" fmla="*/ 2147483647 w 45"/>
              <a:gd name="T19" fmla="*/ 0 h 45"/>
              <a:gd name="T20" fmla="*/ 2147483647 w 45"/>
              <a:gd name="T21" fmla="*/ 0 h 45"/>
              <a:gd name="T22" fmla="*/ 2147483647 w 45"/>
              <a:gd name="T23" fmla="*/ 0 h 45"/>
              <a:gd name="T24" fmla="*/ 2147483647 w 45"/>
              <a:gd name="T25" fmla="*/ 0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0 w 45"/>
              <a:gd name="T39" fmla="*/ 2147483647 h 45"/>
              <a:gd name="T40" fmla="*/ 0 w 45"/>
              <a:gd name="T41" fmla="*/ 2147483647 h 45"/>
              <a:gd name="T42" fmla="*/ 0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2147483647 h 45"/>
              <a:gd name="T58" fmla="*/ 2147483647 w 45"/>
              <a:gd name="T59" fmla="*/ 2147483647 h 45"/>
              <a:gd name="T60" fmla="*/ 2147483647 w 45"/>
              <a:gd name="T61" fmla="*/ 2147483647 h 45"/>
              <a:gd name="T62" fmla="*/ 2147483647 w 45"/>
              <a:gd name="T63" fmla="*/ 2147483647 h 45"/>
              <a:gd name="T64" fmla="*/ 2147483647 w 45"/>
              <a:gd name="T65" fmla="*/ 2147483647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2147483647 w 45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18"/>
                </a:lnTo>
                <a:lnTo>
                  <a:pt x="45" y="15"/>
                </a:lnTo>
                <a:lnTo>
                  <a:pt x="42" y="13"/>
                </a:lnTo>
                <a:lnTo>
                  <a:pt x="39" y="8"/>
                </a:lnTo>
                <a:lnTo>
                  <a:pt x="39" y="5"/>
                </a:lnTo>
                <a:lnTo>
                  <a:pt x="37" y="5"/>
                </a:lnTo>
                <a:lnTo>
                  <a:pt x="34" y="2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2"/>
                </a:lnTo>
                <a:lnTo>
                  <a:pt x="10" y="5"/>
                </a:lnTo>
                <a:lnTo>
                  <a:pt x="7" y="5"/>
                </a:lnTo>
                <a:lnTo>
                  <a:pt x="5" y="8"/>
                </a:lnTo>
                <a:lnTo>
                  <a:pt x="2" y="13"/>
                </a:lnTo>
                <a:lnTo>
                  <a:pt x="2" y="15"/>
                </a:lnTo>
                <a:lnTo>
                  <a:pt x="0" y="18"/>
                </a:lnTo>
                <a:lnTo>
                  <a:pt x="0" y="21"/>
                </a:lnTo>
                <a:lnTo>
                  <a:pt x="0" y="26"/>
                </a:lnTo>
                <a:lnTo>
                  <a:pt x="2" y="29"/>
                </a:lnTo>
                <a:lnTo>
                  <a:pt x="2" y="31"/>
                </a:lnTo>
                <a:lnTo>
                  <a:pt x="5" y="34"/>
                </a:lnTo>
                <a:lnTo>
                  <a:pt x="7" y="37"/>
                </a:lnTo>
                <a:lnTo>
                  <a:pt x="10" y="39"/>
                </a:lnTo>
                <a:lnTo>
                  <a:pt x="13" y="42"/>
                </a:lnTo>
                <a:lnTo>
                  <a:pt x="15" y="42"/>
                </a:lnTo>
                <a:lnTo>
                  <a:pt x="18" y="45"/>
                </a:lnTo>
                <a:lnTo>
                  <a:pt x="23" y="45"/>
                </a:lnTo>
                <a:lnTo>
                  <a:pt x="26" y="45"/>
                </a:lnTo>
                <a:lnTo>
                  <a:pt x="29" y="42"/>
                </a:lnTo>
                <a:lnTo>
                  <a:pt x="34" y="42"/>
                </a:lnTo>
                <a:lnTo>
                  <a:pt x="37" y="39"/>
                </a:lnTo>
                <a:lnTo>
                  <a:pt x="39" y="37"/>
                </a:lnTo>
                <a:lnTo>
                  <a:pt x="39" y="34"/>
                </a:lnTo>
                <a:lnTo>
                  <a:pt x="42" y="31"/>
                </a:lnTo>
                <a:lnTo>
                  <a:pt x="45" y="29"/>
                </a:lnTo>
                <a:lnTo>
                  <a:pt x="45" y="26"/>
                </a:lnTo>
                <a:lnTo>
                  <a:pt x="45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Freeform 34"/>
          <p:cNvSpPr>
            <a:spLocks/>
          </p:cNvSpPr>
          <p:nvPr/>
        </p:nvSpPr>
        <p:spPr bwMode="auto">
          <a:xfrm>
            <a:off x="1573213" y="1501775"/>
            <a:ext cx="73025" cy="71438"/>
          </a:xfrm>
          <a:custGeom>
            <a:avLst/>
            <a:gdLst>
              <a:gd name="T0" fmla="*/ 2147483647 w 46"/>
              <a:gd name="T1" fmla="*/ 2147483647 h 45"/>
              <a:gd name="T2" fmla="*/ 2147483647 w 46"/>
              <a:gd name="T3" fmla="*/ 2147483647 h 45"/>
              <a:gd name="T4" fmla="*/ 2147483647 w 46"/>
              <a:gd name="T5" fmla="*/ 2147483647 h 45"/>
              <a:gd name="T6" fmla="*/ 2147483647 w 46"/>
              <a:gd name="T7" fmla="*/ 2147483647 h 45"/>
              <a:gd name="T8" fmla="*/ 2147483647 w 46"/>
              <a:gd name="T9" fmla="*/ 2147483647 h 45"/>
              <a:gd name="T10" fmla="*/ 2147483647 w 46"/>
              <a:gd name="T11" fmla="*/ 2147483647 h 45"/>
              <a:gd name="T12" fmla="*/ 2147483647 w 46"/>
              <a:gd name="T13" fmla="*/ 2147483647 h 45"/>
              <a:gd name="T14" fmla="*/ 2147483647 w 46"/>
              <a:gd name="T15" fmla="*/ 2147483647 h 45"/>
              <a:gd name="T16" fmla="*/ 2147483647 w 46"/>
              <a:gd name="T17" fmla="*/ 2147483647 h 45"/>
              <a:gd name="T18" fmla="*/ 2147483647 w 46"/>
              <a:gd name="T19" fmla="*/ 2147483647 h 45"/>
              <a:gd name="T20" fmla="*/ 2147483647 w 46"/>
              <a:gd name="T21" fmla="*/ 2147483647 h 45"/>
              <a:gd name="T22" fmla="*/ 2147483647 w 46"/>
              <a:gd name="T23" fmla="*/ 2147483647 h 45"/>
              <a:gd name="T24" fmla="*/ 2147483647 w 46"/>
              <a:gd name="T25" fmla="*/ 2147483647 h 45"/>
              <a:gd name="T26" fmla="*/ 2147483647 w 46"/>
              <a:gd name="T27" fmla="*/ 2147483647 h 45"/>
              <a:gd name="T28" fmla="*/ 2147483647 w 46"/>
              <a:gd name="T29" fmla="*/ 2147483647 h 45"/>
              <a:gd name="T30" fmla="*/ 2147483647 w 46"/>
              <a:gd name="T31" fmla="*/ 2147483647 h 45"/>
              <a:gd name="T32" fmla="*/ 2147483647 w 46"/>
              <a:gd name="T33" fmla="*/ 2147483647 h 45"/>
              <a:gd name="T34" fmla="*/ 2147483647 w 46"/>
              <a:gd name="T35" fmla="*/ 2147483647 h 45"/>
              <a:gd name="T36" fmla="*/ 2147483647 w 46"/>
              <a:gd name="T37" fmla="*/ 2147483647 h 45"/>
              <a:gd name="T38" fmla="*/ 0 w 46"/>
              <a:gd name="T39" fmla="*/ 2147483647 h 45"/>
              <a:gd name="T40" fmla="*/ 0 w 46"/>
              <a:gd name="T41" fmla="*/ 2147483647 h 45"/>
              <a:gd name="T42" fmla="*/ 0 w 46"/>
              <a:gd name="T43" fmla="*/ 2147483647 h 45"/>
              <a:gd name="T44" fmla="*/ 2147483647 w 46"/>
              <a:gd name="T45" fmla="*/ 2147483647 h 45"/>
              <a:gd name="T46" fmla="*/ 2147483647 w 46"/>
              <a:gd name="T47" fmla="*/ 2147483647 h 45"/>
              <a:gd name="T48" fmla="*/ 2147483647 w 46"/>
              <a:gd name="T49" fmla="*/ 2147483647 h 45"/>
              <a:gd name="T50" fmla="*/ 2147483647 w 46"/>
              <a:gd name="T51" fmla="*/ 2147483647 h 45"/>
              <a:gd name="T52" fmla="*/ 2147483647 w 46"/>
              <a:gd name="T53" fmla="*/ 2147483647 h 45"/>
              <a:gd name="T54" fmla="*/ 2147483647 w 46"/>
              <a:gd name="T55" fmla="*/ 2147483647 h 45"/>
              <a:gd name="T56" fmla="*/ 2147483647 w 46"/>
              <a:gd name="T57" fmla="*/ 0 h 45"/>
              <a:gd name="T58" fmla="*/ 2147483647 w 46"/>
              <a:gd name="T59" fmla="*/ 0 h 45"/>
              <a:gd name="T60" fmla="*/ 2147483647 w 46"/>
              <a:gd name="T61" fmla="*/ 0 h 45"/>
              <a:gd name="T62" fmla="*/ 2147483647 w 46"/>
              <a:gd name="T63" fmla="*/ 0 h 45"/>
              <a:gd name="T64" fmla="*/ 2147483647 w 46"/>
              <a:gd name="T65" fmla="*/ 0 h 45"/>
              <a:gd name="T66" fmla="*/ 2147483647 w 46"/>
              <a:gd name="T67" fmla="*/ 2147483647 h 45"/>
              <a:gd name="T68" fmla="*/ 2147483647 w 46"/>
              <a:gd name="T69" fmla="*/ 2147483647 h 45"/>
              <a:gd name="T70" fmla="*/ 2147483647 w 46"/>
              <a:gd name="T71" fmla="*/ 2147483647 h 45"/>
              <a:gd name="T72" fmla="*/ 2147483647 w 46"/>
              <a:gd name="T73" fmla="*/ 2147483647 h 45"/>
              <a:gd name="T74" fmla="*/ 2147483647 w 46"/>
              <a:gd name="T75" fmla="*/ 2147483647 h 45"/>
              <a:gd name="T76" fmla="*/ 2147483647 w 46"/>
              <a:gd name="T77" fmla="*/ 2147483647 h 45"/>
              <a:gd name="T78" fmla="*/ 2147483647 w 46"/>
              <a:gd name="T79" fmla="*/ 2147483647 h 45"/>
              <a:gd name="T80" fmla="*/ 2147483647 w 46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6" h="45">
                <a:moveTo>
                  <a:pt x="46" y="21"/>
                </a:moveTo>
                <a:lnTo>
                  <a:pt x="46" y="26"/>
                </a:lnTo>
                <a:lnTo>
                  <a:pt x="46" y="29"/>
                </a:lnTo>
                <a:lnTo>
                  <a:pt x="43" y="31"/>
                </a:lnTo>
                <a:lnTo>
                  <a:pt x="40" y="34"/>
                </a:lnTo>
                <a:lnTo>
                  <a:pt x="40" y="37"/>
                </a:lnTo>
                <a:lnTo>
                  <a:pt x="38" y="39"/>
                </a:lnTo>
                <a:lnTo>
                  <a:pt x="35" y="42"/>
                </a:lnTo>
                <a:lnTo>
                  <a:pt x="30" y="42"/>
                </a:lnTo>
                <a:lnTo>
                  <a:pt x="27" y="45"/>
                </a:lnTo>
                <a:lnTo>
                  <a:pt x="24" y="45"/>
                </a:lnTo>
                <a:lnTo>
                  <a:pt x="19" y="45"/>
                </a:lnTo>
                <a:lnTo>
                  <a:pt x="16" y="42"/>
                </a:lnTo>
                <a:lnTo>
                  <a:pt x="14" y="42"/>
                </a:lnTo>
                <a:lnTo>
                  <a:pt x="11" y="39"/>
                </a:lnTo>
                <a:lnTo>
                  <a:pt x="8" y="37"/>
                </a:lnTo>
                <a:lnTo>
                  <a:pt x="6" y="34"/>
                </a:lnTo>
                <a:lnTo>
                  <a:pt x="3" y="31"/>
                </a:lnTo>
                <a:lnTo>
                  <a:pt x="3" y="29"/>
                </a:lnTo>
                <a:lnTo>
                  <a:pt x="0" y="26"/>
                </a:lnTo>
                <a:lnTo>
                  <a:pt x="0" y="21"/>
                </a:lnTo>
                <a:lnTo>
                  <a:pt x="0" y="18"/>
                </a:lnTo>
                <a:lnTo>
                  <a:pt x="3" y="15"/>
                </a:lnTo>
                <a:lnTo>
                  <a:pt x="3" y="13"/>
                </a:lnTo>
                <a:lnTo>
                  <a:pt x="6" y="8"/>
                </a:lnTo>
                <a:lnTo>
                  <a:pt x="8" y="5"/>
                </a:lnTo>
                <a:lnTo>
                  <a:pt x="11" y="5"/>
                </a:lnTo>
                <a:lnTo>
                  <a:pt x="14" y="2"/>
                </a:lnTo>
                <a:lnTo>
                  <a:pt x="16" y="0"/>
                </a:lnTo>
                <a:lnTo>
                  <a:pt x="19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5" y="2"/>
                </a:lnTo>
                <a:lnTo>
                  <a:pt x="38" y="5"/>
                </a:lnTo>
                <a:lnTo>
                  <a:pt x="40" y="5"/>
                </a:lnTo>
                <a:lnTo>
                  <a:pt x="40" y="8"/>
                </a:lnTo>
                <a:lnTo>
                  <a:pt x="43" y="13"/>
                </a:lnTo>
                <a:lnTo>
                  <a:pt x="46" y="15"/>
                </a:lnTo>
                <a:lnTo>
                  <a:pt x="46" y="18"/>
                </a:lnTo>
                <a:lnTo>
                  <a:pt x="4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Freeform 35"/>
          <p:cNvSpPr>
            <a:spLocks/>
          </p:cNvSpPr>
          <p:nvPr/>
        </p:nvSpPr>
        <p:spPr bwMode="auto">
          <a:xfrm>
            <a:off x="1573213" y="1501775"/>
            <a:ext cx="73025" cy="71438"/>
          </a:xfrm>
          <a:custGeom>
            <a:avLst/>
            <a:gdLst>
              <a:gd name="T0" fmla="*/ 2147483647 w 46"/>
              <a:gd name="T1" fmla="*/ 2147483647 h 45"/>
              <a:gd name="T2" fmla="*/ 2147483647 w 46"/>
              <a:gd name="T3" fmla="*/ 2147483647 h 45"/>
              <a:gd name="T4" fmla="*/ 2147483647 w 46"/>
              <a:gd name="T5" fmla="*/ 2147483647 h 45"/>
              <a:gd name="T6" fmla="*/ 2147483647 w 46"/>
              <a:gd name="T7" fmla="*/ 2147483647 h 45"/>
              <a:gd name="T8" fmla="*/ 2147483647 w 46"/>
              <a:gd name="T9" fmla="*/ 2147483647 h 45"/>
              <a:gd name="T10" fmla="*/ 2147483647 w 46"/>
              <a:gd name="T11" fmla="*/ 2147483647 h 45"/>
              <a:gd name="T12" fmla="*/ 2147483647 w 46"/>
              <a:gd name="T13" fmla="*/ 2147483647 h 45"/>
              <a:gd name="T14" fmla="*/ 2147483647 w 46"/>
              <a:gd name="T15" fmla="*/ 2147483647 h 45"/>
              <a:gd name="T16" fmla="*/ 2147483647 w 46"/>
              <a:gd name="T17" fmla="*/ 0 h 45"/>
              <a:gd name="T18" fmla="*/ 2147483647 w 46"/>
              <a:gd name="T19" fmla="*/ 0 h 45"/>
              <a:gd name="T20" fmla="*/ 2147483647 w 46"/>
              <a:gd name="T21" fmla="*/ 0 h 45"/>
              <a:gd name="T22" fmla="*/ 2147483647 w 46"/>
              <a:gd name="T23" fmla="*/ 0 h 45"/>
              <a:gd name="T24" fmla="*/ 2147483647 w 46"/>
              <a:gd name="T25" fmla="*/ 0 h 45"/>
              <a:gd name="T26" fmla="*/ 2147483647 w 46"/>
              <a:gd name="T27" fmla="*/ 2147483647 h 45"/>
              <a:gd name="T28" fmla="*/ 2147483647 w 46"/>
              <a:gd name="T29" fmla="*/ 2147483647 h 45"/>
              <a:gd name="T30" fmla="*/ 2147483647 w 46"/>
              <a:gd name="T31" fmla="*/ 2147483647 h 45"/>
              <a:gd name="T32" fmla="*/ 2147483647 w 46"/>
              <a:gd name="T33" fmla="*/ 2147483647 h 45"/>
              <a:gd name="T34" fmla="*/ 2147483647 w 46"/>
              <a:gd name="T35" fmla="*/ 2147483647 h 45"/>
              <a:gd name="T36" fmla="*/ 2147483647 w 46"/>
              <a:gd name="T37" fmla="*/ 2147483647 h 45"/>
              <a:gd name="T38" fmla="*/ 0 w 46"/>
              <a:gd name="T39" fmla="*/ 2147483647 h 45"/>
              <a:gd name="T40" fmla="*/ 0 w 46"/>
              <a:gd name="T41" fmla="*/ 2147483647 h 45"/>
              <a:gd name="T42" fmla="*/ 0 w 46"/>
              <a:gd name="T43" fmla="*/ 2147483647 h 45"/>
              <a:gd name="T44" fmla="*/ 2147483647 w 46"/>
              <a:gd name="T45" fmla="*/ 2147483647 h 45"/>
              <a:gd name="T46" fmla="*/ 2147483647 w 46"/>
              <a:gd name="T47" fmla="*/ 2147483647 h 45"/>
              <a:gd name="T48" fmla="*/ 2147483647 w 46"/>
              <a:gd name="T49" fmla="*/ 2147483647 h 45"/>
              <a:gd name="T50" fmla="*/ 2147483647 w 46"/>
              <a:gd name="T51" fmla="*/ 2147483647 h 45"/>
              <a:gd name="T52" fmla="*/ 2147483647 w 46"/>
              <a:gd name="T53" fmla="*/ 2147483647 h 45"/>
              <a:gd name="T54" fmla="*/ 2147483647 w 46"/>
              <a:gd name="T55" fmla="*/ 2147483647 h 45"/>
              <a:gd name="T56" fmla="*/ 2147483647 w 46"/>
              <a:gd name="T57" fmla="*/ 2147483647 h 45"/>
              <a:gd name="T58" fmla="*/ 2147483647 w 46"/>
              <a:gd name="T59" fmla="*/ 2147483647 h 45"/>
              <a:gd name="T60" fmla="*/ 2147483647 w 46"/>
              <a:gd name="T61" fmla="*/ 2147483647 h 45"/>
              <a:gd name="T62" fmla="*/ 2147483647 w 46"/>
              <a:gd name="T63" fmla="*/ 2147483647 h 45"/>
              <a:gd name="T64" fmla="*/ 2147483647 w 46"/>
              <a:gd name="T65" fmla="*/ 2147483647 h 45"/>
              <a:gd name="T66" fmla="*/ 2147483647 w 46"/>
              <a:gd name="T67" fmla="*/ 2147483647 h 45"/>
              <a:gd name="T68" fmla="*/ 2147483647 w 46"/>
              <a:gd name="T69" fmla="*/ 2147483647 h 45"/>
              <a:gd name="T70" fmla="*/ 2147483647 w 46"/>
              <a:gd name="T71" fmla="*/ 2147483647 h 45"/>
              <a:gd name="T72" fmla="*/ 2147483647 w 46"/>
              <a:gd name="T73" fmla="*/ 2147483647 h 45"/>
              <a:gd name="T74" fmla="*/ 2147483647 w 46"/>
              <a:gd name="T75" fmla="*/ 2147483647 h 45"/>
              <a:gd name="T76" fmla="*/ 2147483647 w 46"/>
              <a:gd name="T77" fmla="*/ 2147483647 h 45"/>
              <a:gd name="T78" fmla="*/ 2147483647 w 46"/>
              <a:gd name="T79" fmla="*/ 2147483647 h 45"/>
              <a:gd name="T80" fmla="*/ 2147483647 w 46"/>
              <a:gd name="T81" fmla="*/ 2147483647 h 45"/>
              <a:gd name="T82" fmla="*/ 2147483647 w 46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6" h="45">
                <a:moveTo>
                  <a:pt x="46" y="21"/>
                </a:moveTo>
                <a:lnTo>
                  <a:pt x="46" y="18"/>
                </a:lnTo>
                <a:lnTo>
                  <a:pt x="46" y="15"/>
                </a:lnTo>
                <a:lnTo>
                  <a:pt x="43" y="13"/>
                </a:lnTo>
                <a:lnTo>
                  <a:pt x="40" y="8"/>
                </a:lnTo>
                <a:lnTo>
                  <a:pt x="40" y="5"/>
                </a:lnTo>
                <a:lnTo>
                  <a:pt x="38" y="5"/>
                </a:lnTo>
                <a:lnTo>
                  <a:pt x="35" y="2"/>
                </a:lnTo>
                <a:lnTo>
                  <a:pt x="30" y="0"/>
                </a:lnTo>
                <a:lnTo>
                  <a:pt x="27" y="0"/>
                </a:lnTo>
                <a:lnTo>
                  <a:pt x="24" y="0"/>
                </a:lnTo>
                <a:lnTo>
                  <a:pt x="19" y="0"/>
                </a:lnTo>
                <a:lnTo>
                  <a:pt x="16" y="0"/>
                </a:lnTo>
                <a:lnTo>
                  <a:pt x="14" y="2"/>
                </a:lnTo>
                <a:lnTo>
                  <a:pt x="11" y="5"/>
                </a:lnTo>
                <a:lnTo>
                  <a:pt x="8" y="5"/>
                </a:lnTo>
                <a:lnTo>
                  <a:pt x="6" y="8"/>
                </a:lnTo>
                <a:lnTo>
                  <a:pt x="3" y="13"/>
                </a:lnTo>
                <a:lnTo>
                  <a:pt x="3" y="15"/>
                </a:lnTo>
                <a:lnTo>
                  <a:pt x="0" y="18"/>
                </a:lnTo>
                <a:lnTo>
                  <a:pt x="0" y="21"/>
                </a:lnTo>
                <a:lnTo>
                  <a:pt x="0" y="26"/>
                </a:lnTo>
                <a:lnTo>
                  <a:pt x="3" y="29"/>
                </a:lnTo>
                <a:lnTo>
                  <a:pt x="3" y="31"/>
                </a:lnTo>
                <a:lnTo>
                  <a:pt x="6" y="34"/>
                </a:lnTo>
                <a:lnTo>
                  <a:pt x="8" y="37"/>
                </a:lnTo>
                <a:lnTo>
                  <a:pt x="11" y="39"/>
                </a:lnTo>
                <a:lnTo>
                  <a:pt x="14" y="42"/>
                </a:lnTo>
                <a:lnTo>
                  <a:pt x="16" y="42"/>
                </a:lnTo>
                <a:lnTo>
                  <a:pt x="19" y="45"/>
                </a:lnTo>
                <a:lnTo>
                  <a:pt x="24" y="45"/>
                </a:lnTo>
                <a:lnTo>
                  <a:pt x="27" y="45"/>
                </a:lnTo>
                <a:lnTo>
                  <a:pt x="30" y="42"/>
                </a:lnTo>
                <a:lnTo>
                  <a:pt x="35" y="42"/>
                </a:lnTo>
                <a:lnTo>
                  <a:pt x="38" y="39"/>
                </a:lnTo>
                <a:lnTo>
                  <a:pt x="40" y="37"/>
                </a:lnTo>
                <a:lnTo>
                  <a:pt x="40" y="34"/>
                </a:lnTo>
                <a:lnTo>
                  <a:pt x="43" y="31"/>
                </a:lnTo>
                <a:lnTo>
                  <a:pt x="46" y="29"/>
                </a:lnTo>
                <a:lnTo>
                  <a:pt x="46" y="26"/>
                </a:lnTo>
                <a:lnTo>
                  <a:pt x="46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Freeform 36"/>
          <p:cNvSpPr>
            <a:spLocks/>
          </p:cNvSpPr>
          <p:nvPr/>
        </p:nvSpPr>
        <p:spPr bwMode="auto">
          <a:xfrm>
            <a:off x="1889125" y="1501775"/>
            <a:ext cx="71438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2147483647 h 45"/>
              <a:gd name="T18" fmla="*/ 2147483647 w 45"/>
              <a:gd name="T19" fmla="*/ 2147483647 h 45"/>
              <a:gd name="T20" fmla="*/ 2147483647 w 45"/>
              <a:gd name="T21" fmla="*/ 2147483647 h 45"/>
              <a:gd name="T22" fmla="*/ 2147483647 w 45"/>
              <a:gd name="T23" fmla="*/ 2147483647 h 45"/>
              <a:gd name="T24" fmla="*/ 2147483647 w 45"/>
              <a:gd name="T25" fmla="*/ 2147483647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2147483647 w 45"/>
              <a:gd name="T39" fmla="*/ 2147483647 h 45"/>
              <a:gd name="T40" fmla="*/ 0 w 45"/>
              <a:gd name="T41" fmla="*/ 2147483647 h 45"/>
              <a:gd name="T42" fmla="*/ 2147483647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0 h 45"/>
              <a:gd name="T58" fmla="*/ 2147483647 w 45"/>
              <a:gd name="T59" fmla="*/ 0 h 45"/>
              <a:gd name="T60" fmla="*/ 2147483647 w 45"/>
              <a:gd name="T61" fmla="*/ 0 h 45"/>
              <a:gd name="T62" fmla="*/ 2147483647 w 45"/>
              <a:gd name="T63" fmla="*/ 0 h 45"/>
              <a:gd name="T64" fmla="*/ 2147483647 w 45"/>
              <a:gd name="T65" fmla="*/ 0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26"/>
                </a:lnTo>
                <a:lnTo>
                  <a:pt x="45" y="29"/>
                </a:lnTo>
                <a:lnTo>
                  <a:pt x="43" y="31"/>
                </a:lnTo>
                <a:lnTo>
                  <a:pt x="43" y="34"/>
                </a:lnTo>
                <a:lnTo>
                  <a:pt x="40" y="37"/>
                </a:lnTo>
                <a:lnTo>
                  <a:pt x="37" y="39"/>
                </a:lnTo>
                <a:lnTo>
                  <a:pt x="35" y="42"/>
                </a:lnTo>
                <a:lnTo>
                  <a:pt x="32" y="42"/>
                </a:lnTo>
                <a:lnTo>
                  <a:pt x="27" y="45"/>
                </a:lnTo>
                <a:lnTo>
                  <a:pt x="24" y="45"/>
                </a:lnTo>
                <a:lnTo>
                  <a:pt x="21" y="45"/>
                </a:lnTo>
                <a:lnTo>
                  <a:pt x="16" y="42"/>
                </a:lnTo>
                <a:lnTo>
                  <a:pt x="14" y="42"/>
                </a:lnTo>
                <a:lnTo>
                  <a:pt x="11" y="39"/>
                </a:lnTo>
                <a:lnTo>
                  <a:pt x="8" y="37"/>
                </a:lnTo>
                <a:lnTo>
                  <a:pt x="6" y="34"/>
                </a:lnTo>
                <a:lnTo>
                  <a:pt x="3" y="31"/>
                </a:lnTo>
                <a:lnTo>
                  <a:pt x="3" y="29"/>
                </a:lnTo>
                <a:lnTo>
                  <a:pt x="3" y="26"/>
                </a:lnTo>
                <a:lnTo>
                  <a:pt x="0" y="21"/>
                </a:lnTo>
                <a:lnTo>
                  <a:pt x="3" y="18"/>
                </a:lnTo>
                <a:lnTo>
                  <a:pt x="3" y="15"/>
                </a:lnTo>
                <a:lnTo>
                  <a:pt x="3" y="13"/>
                </a:lnTo>
                <a:lnTo>
                  <a:pt x="6" y="8"/>
                </a:lnTo>
                <a:lnTo>
                  <a:pt x="8" y="5"/>
                </a:lnTo>
                <a:lnTo>
                  <a:pt x="11" y="5"/>
                </a:lnTo>
                <a:lnTo>
                  <a:pt x="14" y="2"/>
                </a:lnTo>
                <a:lnTo>
                  <a:pt x="16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2" y="0"/>
                </a:lnTo>
                <a:lnTo>
                  <a:pt x="35" y="2"/>
                </a:lnTo>
                <a:lnTo>
                  <a:pt x="37" y="5"/>
                </a:lnTo>
                <a:lnTo>
                  <a:pt x="40" y="5"/>
                </a:lnTo>
                <a:lnTo>
                  <a:pt x="43" y="8"/>
                </a:lnTo>
                <a:lnTo>
                  <a:pt x="43" y="13"/>
                </a:lnTo>
                <a:lnTo>
                  <a:pt x="45" y="15"/>
                </a:lnTo>
                <a:lnTo>
                  <a:pt x="45" y="18"/>
                </a:lnTo>
                <a:lnTo>
                  <a:pt x="4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Freeform 37"/>
          <p:cNvSpPr>
            <a:spLocks/>
          </p:cNvSpPr>
          <p:nvPr/>
        </p:nvSpPr>
        <p:spPr bwMode="auto">
          <a:xfrm>
            <a:off x="1889125" y="1501775"/>
            <a:ext cx="71438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0 h 45"/>
              <a:gd name="T18" fmla="*/ 2147483647 w 45"/>
              <a:gd name="T19" fmla="*/ 0 h 45"/>
              <a:gd name="T20" fmla="*/ 2147483647 w 45"/>
              <a:gd name="T21" fmla="*/ 0 h 45"/>
              <a:gd name="T22" fmla="*/ 2147483647 w 45"/>
              <a:gd name="T23" fmla="*/ 0 h 45"/>
              <a:gd name="T24" fmla="*/ 2147483647 w 45"/>
              <a:gd name="T25" fmla="*/ 0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2147483647 w 45"/>
              <a:gd name="T39" fmla="*/ 2147483647 h 45"/>
              <a:gd name="T40" fmla="*/ 0 w 45"/>
              <a:gd name="T41" fmla="*/ 2147483647 h 45"/>
              <a:gd name="T42" fmla="*/ 2147483647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2147483647 h 45"/>
              <a:gd name="T58" fmla="*/ 2147483647 w 45"/>
              <a:gd name="T59" fmla="*/ 2147483647 h 45"/>
              <a:gd name="T60" fmla="*/ 2147483647 w 45"/>
              <a:gd name="T61" fmla="*/ 2147483647 h 45"/>
              <a:gd name="T62" fmla="*/ 2147483647 w 45"/>
              <a:gd name="T63" fmla="*/ 2147483647 h 45"/>
              <a:gd name="T64" fmla="*/ 2147483647 w 45"/>
              <a:gd name="T65" fmla="*/ 2147483647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2147483647 w 45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18"/>
                </a:lnTo>
                <a:lnTo>
                  <a:pt x="45" y="15"/>
                </a:lnTo>
                <a:lnTo>
                  <a:pt x="43" y="13"/>
                </a:lnTo>
                <a:lnTo>
                  <a:pt x="43" y="8"/>
                </a:lnTo>
                <a:lnTo>
                  <a:pt x="40" y="5"/>
                </a:lnTo>
                <a:lnTo>
                  <a:pt x="37" y="5"/>
                </a:lnTo>
                <a:lnTo>
                  <a:pt x="35" y="2"/>
                </a:lnTo>
                <a:lnTo>
                  <a:pt x="32" y="0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6" y="0"/>
                </a:lnTo>
                <a:lnTo>
                  <a:pt x="14" y="2"/>
                </a:lnTo>
                <a:lnTo>
                  <a:pt x="11" y="5"/>
                </a:lnTo>
                <a:lnTo>
                  <a:pt x="8" y="5"/>
                </a:lnTo>
                <a:lnTo>
                  <a:pt x="6" y="8"/>
                </a:lnTo>
                <a:lnTo>
                  <a:pt x="3" y="13"/>
                </a:lnTo>
                <a:lnTo>
                  <a:pt x="3" y="15"/>
                </a:lnTo>
                <a:lnTo>
                  <a:pt x="3" y="18"/>
                </a:lnTo>
                <a:lnTo>
                  <a:pt x="0" y="21"/>
                </a:lnTo>
                <a:lnTo>
                  <a:pt x="3" y="26"/>
                </a:lnTo>
                <a:lnTo>
                  <a:pt x="3" y="29"/>
                </a:lnTo>
                <a:lnTo>
                  <a:pt x="3" y="31"/>
                </a:lnTo>
                <a:lnTo>
                  <a:pt x="6" y="34"/>
                </a:lnTo>
                <a:lnTo>
                  <a:pt x="8" y="37"/>
                </a:lnTo>
                <a:lnTo>
                  <a:pt x="11" y="39"/>
                </a:lnTo>
                <a:lnTo>
                  <a:pt x="14" y="42"/>
                </a:lnTo>
                <a:lnTo>
                  <a:pt x="16" y="42"/>
                </a:lnTo>
                <a:lnTo>
                  <a:pt x="21" y="45"/>
                </a:lnTo>
                <a:lnTo>
                  <a:pt x="24" y="45"/>
                </a:lnTo>
                <a:lnTo>
                  <a:pt x="27" y="45"/>
                </a:lnTo>
                <a:lnTo>
                  <a:pt x="32" y="42"/>
                </a:lnTo>
                <a:lnTo>
                  <a:pt x="35" y="42"/>
                </a:lnTo>
                <a:lnTo>
                  <a:pt x="37" y="39"/>
                </a:lnTo>
                <a:lnTo>
                  <a:pt x="40" y="37"/>
                </a:lnTo>
                <a:lnTo>
                  <a:pt x="43" y="34"/>
                </a:lnTo>
                <a:lnTo>
                  <a:pt x="43" y="31"/>
                </a:lnTo>
                <a:lnTo>
                  <a:pt x="45" y="29"/>
                </a:lnTo>
                <a:lnTo>
                  <a:pt x="45" y="26"/>
                </a:lnTo>
                <a:lnTo>
                  <a:pt x="45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3" name="Group 38"/>
          <p:cNvGrpSpPr>
            <a:grpSpLocks/>
          </p:cNvGrpSpPr>
          <p:nvPr/>
        </p:nvGrpSpPr>
        <p:grpSpPr bwMode="auto">
          <a:xfrm>
            <a:off x="4724400" y="4267200"/>
            <a:ext cx="3922713" cy="1855788"/>
            <a:chOff x="2983" y="2798"/>
            <a:chExt cx="2471" cy="1169"/>
          </a:xfrm>
        </p:grpSpPr>
        <p:sp>
          <p:nvSpPr>
            <p:cNvPr id="13396" name="Freeform 39"/>
            <p:cNvSpPr>
              <a:spLocks/>
            </p:cNvSpPr>
            <p:nvPr/>
          </p:nvSpPr>
          <p:spPr bwMode="auto">
            <a:xfrm>
              <a:off x="2983" y="279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86 h 318"/>
                <a:gd name="T4" fmla="*/ 311 w 319"/>
                <a:gd name="T5" fmla="*/ 210 h 318"/>
                <a:gd name="T6" fmla="*/ 300 w 319"/>
                <a:gd name="T7" fmla="*/ 231 h 318"/>
                <a:gd name="T8" fmla="*/ 289 w 319"/>
                <a:gd name="T9" fmla="*/ 252 h 318"/>
                <a:gd name="T10" fmla="*/ 273 w 319"/>
                <a:gd name="T11" fmla="*/ 271 h 318"/>
                <a:gd name="T12" fmla="*/ 255 w 319"/>
                <a:gd name="T13" fmla="*/ 287 h 318"/>
                <a:gd name="T14" fmla="*/ 234 w 319"/>
                <a:gd name="T15" fmla="*/ 300 h 318"/>
                <a:gd name="T16" fmla="*/ 210 w 319"/>
                <a:gd name="T17" fmla="*/ 310 h 318"/>
                <a:gd name="T18" fmla="*/ 186 w 319"/>
                <a:gd name="T19" fmla="*/ 316 h 318"/>
                <a:gd name="T20" fmla="*/ 159 w 319"/>
                <a:gd name="T21" fmla="*/ 318 h 318"/>
                <a:gd name="T22" fmla="*/ 133 w 319"/>
                <a:gd name="T23" fmla="*/ 316 h 318"/>
                <a:gd name="T24" fmla="*/ 109 w 319"/>
                <a:gd name="T25" fmla="*/ 310 h 318"/>
                <a:gd name="T26" fmla="*/ 88 w 319"/>
                <a:gd name="T27" fmla="*/ 300 h 318"/>
                <a:gd name="T28" fmla="*/ 67 w 319"/>
                <a:gd name="T29" fmla="*/ 287 h 318"/>
                <a:gd name="T30" fmla="*/ 48 w 319"/>
                <a:gd name="T31" fmla="*/ 271 h 318"/>
                <a:gd name="T32" fmla="*/ 32 w 319"/>
                <a:gd name="T33" fmla="*/ 252 h 318"/>
                <a:gd name="T34" fmla="*/ 19 w 319"/>
                <a:gd name="T35" fmla="*/ 231 h 318"/>
                <a:gd name="T36" fmla="*/ 8 w 319"/>
                <a:gd name="T37" fmla="*/ 210 h 318"/>
                <a:gd name="T38" fmla="*/ 3 w 319"/>
                <a:gd name="T39" fmla="*/ 186 h 318"/>
                <a:gd name="T40" fmla="*/ 0 w 319"/>
                <a:gd name="T41" fmla="*/ 159 h 318"/>
                <a:gd name="T42" fmla="*/ 3 w 319"/>
                <a:gd name="T43" fmla="*/ 133 h 318"/>
                <a:gd name="T44" fmla="*/ 8 w 319"/>
                <a:gd name="T45" fmla="*/ 109 h 318"/>
                <a:gd name="T46" fmla="*/ 19 w 319"/>
                <a:gd name="T47" fmla="*/ 85 h 318"/>
                <a:gd name="T48" fmla="*/ 32 w 319"/>
                <a:gd name="T49" fmla="*/ 64 h 318"/>
                <a:gd name="T50" fmla="*/ 48 w 319"/>
                <a:gd name="T51" fmla="*/ 45 h 318"/>
                <a:gd name="T52" fmla="*/ 67 w 319"/>
                <a:gd name="T53" fmla="*/ 29 h 318"/>
                <a:gd name="T54" fmla="*/ 88 w 319"/>
                <a:gd name="T55" fmla="*/ 19 h 318"/>
                <a:gd name="T56" fmla="*/ 109 w 319"/>
                <a:gd name="T57" fmla="*/ 8 h 318"/>
                <a:gd name="T58" fmla="*/ 133 w 319"/>
                <a:gd name="T59" fmla="*/ 3 h 318"/>
                <a:gd name="T60" fmla="*/ 159 w 319"/>
                <a:gd name="T61" fmla="*/ 0 h 318"/>
                <a:gd name="T62" fmla="*/ 186 w 319"/>
                <a:gd name="T63" fmla="*/ 3 h 318"/>
                <a:gd name="T64" fmla="*/ 210 w 319"/>
                <a:gd name="T65" fmla="*/ 8 h 318"/>
                <a:gd name="T66" fmla="*/ 234 w 319"/>
                <a:gd name="T67" fmla="*/ 19 h 318"/>
                <a:gd name="T68" fmla="*/ 255 w 319"/>
                <a:gd name="T69" fmla="*/ 29 h 318"/>
                <a:gd name="T70" fmla="*/ 273 w 319"/>
                <a:gd name="T71" fmla="*/ 45 h 318"/>
                <a:gd name="T72" fmla="*/ 289 w 319"/>
                <a:gd name="T73" fmla="*/ 64 h 318"/>
                <a:gd name="T74" fmla="*/ 300 w 319"/>
                <a:gd name="T75" fmla="*/ 85 h 318"/>
                <a:gd name="T76" fmla="*/ 311 w 319"/>
                <a:gd name="T77" fmla="*/ 109 h 318"/>
                <a:gd name="T78" fmla="*/ 316 w 319"/>
                <a:gd name="T79" fmla="*/ 133 h 318"/>
                <a:gd name="T80" fmla="*/ 319 w 319"/>
                <a:gd name="T81" fmla="*/ 159 h 318"/>
                <a:gd name="T82" fmla="*/ 319 w 319"/>
                <a:gd name="T83" fmla="*/ 157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9" h="318">
                  <a:moveTo>
                    <a:pt x="319" y="157"/>
                  </a:moveTo>
                  <a:lnTo>
                    <a:pt x="316" y="186"/>
                  </a:lnTo>
                  <a:lnTo>
                    <a:pt x="311" y="210"/>
                  </a:lnTo>
                  <a:lnTo>
                    <a:pt x="300" y="231"/>
                  </a:lnTo>
                  <a:lnTo>
                    <a:pt x="289" y="252"/>
                  </a:lnTo>
                  <a:lnTo>
                    <a:pt x="273" y="271"/>
                  </a:lnTo>
                  <a:lnTo>
                    <a:pt x="255" y="287"/>
                  </a:lnTo>
                  <a:lnTo>
                    <a:pt x="234" y="300"/>
                  </a:lnTo>
                  <a:lnTo>
                    <a:pt x="210" y="310"/>
                  </a:lnTo>
                  <a:lnTo>
                    <a:pt x="186" y="316"/>
                  </a:lnTo>
                  <a:lnTo>
                    <a:pt x="159" y="318"/>
                  </a:lnTo>
                  <a:lnTo>
                    <a:pt x="133" y="316"/>
                  </a:lnTo>
                  <a:lnTo>
                    <a:pt x="109" y="310"/>
                  </a:lnTo>
                  <a:lnTo>
                    <a:pt x="88" y="300"/>
                  </a:lnTo>
                  <a:lnTo>
                    <a:pt x="67" y="287"/>
                  </a:lnTo>
                  <a:lnTo>
                    <a:pt x="48" y="271"/>
                  </a:lnTo>
                  <a:lnTo>
                    <a:pt x="32" y="252"/>
                  </a:lnTo>
                  <a:lnTo>
                    <a:pt x="19" y="231"/>
                  </a:lnTo>
                  <a:lnTo>
                    <a:pt x="8" y="210"/>
                  </a:lnTo>
                  <a:lnTo>
                    <a:pt x="3" y="186"/>
                  </a:lnTo>
                  <a:lnTo>
                    <a:pt x="0" y="159"/>
                  </a:lnTo>
                  <a:lnTo>
                    <a:pt x="3" y="133"/>
                  </a:lnTo>
                  <a:lnTo>
                    <a:pt x="8" y="109"/>
                  </a:lnTo>
                  <a:lnTo>
                    <a:pt x="19" y="85"/>
                  </a:lnTo>
                  <a:lnTo>
                    <a:pt x="32" y="64"/>
                  </a:lnTo>
                  <a:lnTo>
                    <a:pt x="48" y="45"/>
                  </a:lnTo>
                  <a:lnTo>
                    <a:pt x="67" y="29"/>
                  </a:lnTo>
                  <a:lnTo>
                    <a:pt x="88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6" y="3"/>
                  </a:lnTo>
                  <a:lnTo>
                    <a:pt x="210" y="8"/>
                  </a:lnTo>
                  <a:lnTo>
                    <a:pt x="234" y="19"/>
                  </a:lnTo>
                  <a:lnTo>
                    <a:pt x="255" y="29"/>
                  </a:lnTo>
                  <a:lnTo>
                    <a:pt x="273" y="45"/>
                  </a:lnTo>
                  <a:lnTo>
                    <a:pt x="289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9" y="159"/>
                  </a:lnTo>
                  <a:lnTo>
                    <a:pt x="319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7" name="Freeform 40"/>
            <p:cNvSpPr>
              <a:spLocks/>
            </p:cNvSpPr>
            <p:nvPr/>
          </p:nvSpPr>
          <p:spPr bwMode="auto">
            <a:xfrm>
              <a:off x="3408" y="292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33 h 318"/>
                <a:gd name="T4" fmla="*/ 311 w 319"/>
                <a:gd name="T5" fmla="*/ 109 h 318"/>
                <a:gd name="T6" fmla="*/ 300 w 319"/>
                <a:gd name="T7" fmla="*/ 85 h 318"/>
                <a:gd name="T8" fmla="*/ 289 w 319"/>
                <a:gd name="T9" fmla="*/ 64 h 318"/>
                <a:gd name="T10" fmla="*/ 273 w 319"/>
                <a:gd name="T11" fmla="*/ 45 h 318"/>
                <a:gd name="T12" fmla="*/ 255 w 319"/>
                <a:gd name="T13" fmla="*/ 29 h 318"/>
                <a:gd name="T14" fmla="*/ 234 w 319"/>
                <a:gd name="T15" fmla="*/ 19 h 318"/>
                <a:gd name="T16" fmla="*/ 210 w 319"/>
                <a:gd name="T17" fmla="*/ 8 h 318"/>
                <a:gd name="T18" fmla="*/ 186 w 319"/>
                <a:gd name="T19" fmla="*/ 3 h 318"/>
                <a:gd name="T20" fmla="*/ 159 w 319"/>
                <a:gd name="T21" fmla="*/ 0 h 318"/>
                <a:gd name="T22" fmla="*/ 133 w 319"/>
                <a:gd name="T23" fmla="*/ 3 h 318"/>
                <a:gd name="T24" fmla="*/ 109 w 319"/>
                <a:gd name="T25" fmla="*/ 8 h 318"/>
                <a:gd name="T26" fmla="*/ 88 w 319"/>
                <a:gd name="T27" fmla="*/ 19 h 318"/>
                <a:gd name="T28" fmla="*/ 67 w 319"/>
                <a:gd name="T29" fmla="*/ 29 h 318"/>
                <a:gd name="T30" fmla="*/ 48 w 319"/>
                <a:gd name="T31" fmla="*/ 45 h 318"/>
                <a:gd name="T32" fmla="*/ 32 w 319"/>
                <a:gd name="T33" fmla="*/ 64 h 318"/>
                <a:gd name="T34" fmla="*/ 19 w 319"/>
                <a:gd name="T35" fmla="*/ 85 h 318"/>
                <a:gd name="T36" fmla="*/ 8 w 319"/>
                <a:gd name="T37" fmla="*/ 109 h 318"/>
                <a:gd name="T38" fmla="*/ 3 w 319"/>
                <a:gd name="T39" fmla="*/ 133 h 318"/>
                <a:gd name="T40" fmla="*/ 0 w 319"/>
                <a:gd name="T41" fmla="*/ 159 h 318"/>
                <a:gd name="T42" fmla="*/ 3 w 319"/>
                <a:gd name="T43" fmla="*/ 186 h 318"/>
                <a:gd name="T44" fmla="*/ 8 w 319"/>
                <a:gd name="T45" fmla="*/ 210 h 318"/>
                <a:gd name="T46" fmla="*/ 19 w 319"/>
                <a:gd name="T47" fmla="*/ 231 h 318"/>
                <a:gd name="T48" fmla="*/ 32 w 319"/>
                <a:gd name="T49" fmla="*/ 252 h 318"/>
                <a:gd name="T50" fmla="*/ 48 w 319"/>
                <a:gd name="T51" fmla="*/ 271 h 318"/>
                <a:gd name="T52" fmla="*/ 67 w 319"/>
                <a:gd name="T53" fmla="*/ 287 h 318"/>
                <a:gd name="T54" fmla="*/ 88 w 319"/>
                <a:gd name="T55" fmla="*/ 300 h 318"/>
                <a:gd name="T56" fmla="*/ 109 w 319"/>
                <a:gd name="T57" fmla="*/ 310 h 318"/>
                <a:gd name="T58" fmla="*/ 133 w 319"/>
                <a:gd name="T59" fmla="*/ 316 h 318"/>
                <a:gd name="T60" fmla="*/ 159 w 319"/>
                <a:gd name="T61" fmla="*/ 318 h 318"/>
                <a:gd name="T62" fmla="*/ 186 w 319"/>
                <a:gd name="T63" fmla="*/ 316 h 318"/>
                <a:gd name="T64" fmla="*/ 210 w 319"/>
                <a:gd name="T65" fmla="*/ 310 h 318"/>
                <a:gd name="T66" fmla="*/ 234 w 319"/>
                <a:gd name="T67" fmla="*/ 300 h 318"/>
                <a:gd name="T68" fmla="*/ 255 w 319"/>
                <a:gd name="T69" fmla="*/ 287 h 318"/>
                <a:gd name="T70" fmla="*/ 273 w 319"/>
                <a:gd name="T71" fmla="*/ 271 h 318"/>
                <a:gd name="T72" fmla="*/ 289 w 319"/>
                <a:gd name="T73" fmla="*/ 252 h 318"/>
                <a:gd name="T74" fmla="*/ 300 w 319"/>
                <a:gd name="T75" fmla="*/ 231 h 318"/>
                <a:gd name="T76" fmla="*/ 311 w 319"/>
                <a:gd name="T77" fmla="*/ 210 h 318"/>
                <a:gd name="T78" fmla="*/ 316 w 319"/>
                <a:gd name="T79" fmla="*/ 186 h 318"/>
                <a:gd name="T80" fmla="*/ 319 w 319"/>
                <a:gd name="T81" fmla="*/ 159 h 318"/>
                <a:gd name="T82" fmla="*/ 319 w 319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9" h="318">
                  <a:moveTo>
                    <a:pt x="319" y="157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9" y="64"/>
                  </a:lnTo>
                  <a:lnTo>
                    <a:pt x="273" y="45"/>
                  </a:lnTo>
                  <a:lnTo>
                    <a:pt x="255" y="29"/>
                  </a:lnTo>
                  <a:lnTo>
                    <a:pt x="234" y="19"/>
                  </a:lnTo>
                  <a:lnTo>
                    <a:pt x="210" y="8"/>
                  </a:lnTo>
                  <a:lnTo>
                    <a:pt x="186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8" y="19"/>
                  </a:lnTo>
                  <a:lnTo>
                    <a:pt x="67" y="29"/>
                  </a:lnTo>
                  <a:lnTo>
                    <a:pt x="48" y="45"/>
                  </a:lnTo>
                  <a:lnTo>
                    <a:pt x="32" y="64"/>
                  </a:lnTo>
                  <a:lnTo>
                    <a:pt x="19" y="85"/>
                  </a:lnTo>
                  <a:lnTo>
                    <a:pt x="8" y="109"/>
                  </a:lnTo>
                  <a:lnTo>
                    <a:pt x="3" y="133"/>
                  </a:lnTo>
                  <a:lnTo>
                    <a:pt x="0" y="159"/>
                  </a:lnTo>
                  <a:lnTo>
                    <a:pt x="3" y="186"/>
                  </a:lnTo>
                  <a:lnTo>
                    <a:pt x="8" y="210"/>
                  </a:lnTo>
                  <a:lnTo>
                    <a:pt x="19" y="231"/>
                  </a:lnTo>
                  <a:lnTo>
                    <a:pt x="32" y="252"/>
                  </a:lnTo>
                  <a:lnTo>
                    <a:pt x="48" y="271"/>
                  </a:lnTo>
                  <a:lnTo>
                    <a:pt x="67" y="287"/>
                  </a:lnTo>
                  <a:lnTo>
                    <a:pt x="88" y="300"/>
                  </a:lnTo>
                  <a:lnTo>
                    <a:pt x="109" y="310"/>
                  </a:lnTo>
                  <a:lnTo>
                    <a:pt x="133" y="316"/>
                  </a:lnTo>
                  <a:lnTo>
                    <a:pt x="159" y="318"/>
                  </a:lnTo>
                  <a:lnTo>
                    <a:pt x="186" y="316"/>
                  </a:lnTo>
                  <a:lnTo>
                    <a:pt x="210" y="310"/>
                  </a:lnTo>
                  <a:lnTo>
                    <a:pt x="234" y="300"/>
                  </a:lnTo>
                  <a:lnTo>
                    <a:pt x="255" y="287"/>
                  </a:lnTo>
                  <a:lnTo>
                    <a:pt x="273" y="271"/>
                  </a:lnTo>
                  <a:lnTo>
                    <a:pt x="289" y="252"/>
                  </a:lnTo>
                  <a:lnTo>
                    <a:pt x="300" y="231"/>
                  </a:lnTo>
                  <a:lnTo>
                    <a:pt x="311" y="210"/>
                  </a:lnTo>
                  <a:lnTo>
                    <a:pt x="316" y="186"/>
                  </a:lnTo>
                  <a:lnTo>
                    <a:pt x="319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8" name="Freeform 41"/>
            <p:cNvSpPr>
              <a:spLocks/>
            </p:cNvSpPr>
            <p:nvPr/>
          </p:nvSpPr>
          <p:spPr bwMode="auto">
            <a:xfrm>
              <a:off x="5136" y="2928"/>
              <a:ext cx="318" cy="318"/>
            </a:xfrm>
            <a:custGeom>
              <a:avLst/>
              <a:gdLst>
                <a:gd name="T0" fmla="*/ 318 w 318"/>
                <a:gd name="T1" fmla="*/ 159 h 318"/>
                <a:gd name="T2" fmla="*/ 316 w 318"/>
                <a:gd name="T3" fmla="*/ 135 h 318"/>
                <a:gd name="T4" fmla="*/ 311 w 318"/>
                <a:gd name="T5" fmla="*/ 108 h 318"/>
                <a:gd name="T6" fmla="*/ 300 w 318"/>
                <a:gd name="T7" fmla="*/ 87 h 318"/>
                <a:gd name="T8" fmla="*/ 289 w 318"/>
                <a:gd name="T9" fmla="*/ 66 h 318"/>
                <a:gd name="T10" fmla="*/ 273 w 318"/>
                <a:gd name="T11" fmla="*/ 47 h 318"/>
                <a:gd name="T12" fmla="*/ 255 w 318"/>
                <a:gd name="T13" fmla="*/ 31 h 318"/>
                <a:gd name="T14" fmla="*/ 234 w 318"/>
                <a:gd name="T15" fmla="*/ 18 h 318"/>
                <a:gd name="T16" fmla="*/ 210 w 318"/>
                <a:gd name="T17" fmla="*/ 8 h 318"/>
                <a:gd name="T18" fmla="*/ 186 w 318"/>
                <a:gd name="T19" fmla="*/ 2 h 318"/>
                <a:gd name="T20" fmla="*/ 159 w 318"/>
                <a:gd name="T21" fmla="*/ 0 h 318"/>
                <a:gd name="T22" fmla="*/ 133 w 318"/>
                <a:gd name="T23" fmla="*/ 2 h 318"/>
                <a:gd name="T24" fmla="*/ 109 w 318"/>
                <a:gd name="T25" fmla="*/ 8 h 318"/>
                <a:gd name="T26" fmla="*/ 88 w 318"/>
                <a:gd name="T27" fmla="*/ 18 h 318"/>
                <a:gd name="T28" fmla="*/ 67 w 318"/>
                <a:gd name="T29" fmla="*/ 31 h 318"/>
                <a:gd name="T30" fmla="*/ 48 w 318"/>
                <a:gd name="T31" fmla="*/ 47 h 318"/>
                <a:gd name="T32" fmla="*/ 32 w 318"/>
                <a:gd name="T33" fmla="*/ 66 h 318"/>
                <a:gd name="T34" fmla="*/ 19 w 318"/>
                <a:gd name="T35" fmla="*/ 87 h 318"/>
                <a:gd name="T36" fmla="*/ 8 w 318"/>
                <a:gd name="T37" fmla="*/ 108 h 318"/>
                <a:gd name="T38" fmla="*/ 3 w 318"/>
                <a:gd name="T39" fmla="*/ 135 h 318"/>
                <a:gd name="T40" fmla="*/ 0 w 318"/>
                <a:gd name="T41" fmla="*/ 159 h 318"/>
                <a:gd name="T42" fmla="*/ 3 w 318"/>
                <a:gd name="T43" fmla="*/ 185 h 318"/>
                <a:gd name="T44" fmla="*/ 8 w 318"/>
                <a:gd name="T45" fmla="*/ 209 h 318"/>
                <a:gd name="T46" fmla="*/ 19 w 318"/>
                <a:gd name="T47" fmla="*/ 233 h 318"/>
                <a:gd name="T48" fmla="*/ 32 w 318"/>
                <a:gd name="T49" fmla="*/ 254 h 318"/>
                <a:gd name="T50" fmla="*/ 48 w 318"/>
                <a:gd name="T51" fmla="*/ 273 h 318"/>
                <a:gd name="T52" fmla="*/ 67 w 318"/>
                <a:gd name="T53" fmla="*/ 289 h 318"/>
                <a:gd name="T54" fmla="*/ 88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6 w 318"/>
                <a:gd name="T63" fmla="*/ 318 h 318"/>
                <a:gd name="T64" fmla="*/ 210 w 318"/>
                <a:gd name="T65" fmla="*/ 310 h 318"/>
                <a:gd name="T66" fmla="*/ 234 w 318"/>
                <a:gd name="T67" fmla="*/ 302 h 318"/>
                <a:gd name="T68" fmla="*/ 255 w 318"/>
                <a:gd name="T69" fmla="*/ 289 h 318"/>
                <a:gd name="T70" fmla="*/ 273 w 318"/>
                <a:gd name="T71" fmla="*/ 273 h 318"/>
                <a:gd name="T72" fmla="*/ 289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5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8" y="159"/>
                  </a:moveTo>
                  <a:lnTo>
                    <a:pt x="316" y="135"/>
                  </a:lnTo>
                  <a:lnTo>
                    <a:pt x="311" y="108"/>
                  </a:lnTo>
                  <a:lnTo>
                    <a:pt x="300" y="87"/>
                  </a:lnTo>
                  <a:lnTo>
                    <a:pt x="289" y="66"/>
                  </a:lnTo>
                  <a:lnTo>
                    <a:pt x="273" y="47"/>
                  </a:lnTo>
                  <a:lnTo>
                    <a:pt x="255" y="31"/>
                  </a:lnTo>
                  <a:lnTo>
                    <a:pt x="234" y="18"/>
                  </a:lnTo>
                  <a:lnTo>
                    <a:pt x="210" y="8"/>
                  </a:lnTo>
                  <a:lnTo>
                    <a:pt x="186" y="2"/>
                  </a:lnTo>
                  <a:lnTo>
                    <a:pt x="159" y="0"/>
                  </a:lnTo>
                  <a:lnTo>
                    <a:pt x="133" y="2"/>
                  </a:lnTo>
                  <a:lnTo>
                    <a:pt x="109" y="8"/>
                  </a:lnTo>
                  <a:lnTo>
                    <a:pt x="88" y="18"/>
                  </a:lnTo>
                  <a:lnTo>
                    <a:pt x="67" y="31"/>
                  </a:lnTo>
                  <a:lnTo>
                    <a:pt x="48" y="47"/>
                  </a:lnTo>
                  <a:lnTo>
                    <a:pt x="32" y="66"/>
                  </a:lnTo>
                  <a:lnTo>
                    <a:pt x="19" y="87"/>
                  </a:lnTo>
                  <a:lnTo>
                    <a:pt x="8" y="108"/>
                  </a:lnTo>
                  <a:lnTo>
                    <a:pt x="3" y="135"/>
                  </a:lnTo>
                  <a:lnTo>
                    <a:pt x="0" y="159"/>
                  </a:lnTo>
                  <a:lnTo>
                    <a:pt x="3" y="185"/>
                  </a:lnTo>
                  <a:lnTo>
                    <a:pt x="8" y="209"/>
                  </a:lnTo>
                  <a:lnTo>
                    <a:pt x="19" y="233"/>
                  </a:lnTo>
                  <a:lnTo>
                    <a:pt x="32" y="254"/>
                  </a:lnTo>
                  <a:lnTo>
                    <a:pt x="48" y="273"/>
                  </a:lnTo>
                  <a:lnTo>
                    <a:pt x="67" y="289"/>
                  </a:lnTo>
                  <a:lnTo>
                    <a:pt x="88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6" y="318"/>
                  </a:lnTo>
                  <a:lnTo>
                    <a:pt x="210" y="310"/>
                  </a:lnTo>
                  <a:lnTo>
                    <a:pt x="234" y="302"/>
                  </a:lnTo>
                  <a:lnTo>
                    <a:pt x="255" y="289"/>
                  </a:lnTo>
                  <a:lnTo>
                    <a:pt x="273" y="273"/>
                  </a:lnTo>
                  <a:lnTo>
                    <a:pt x="289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5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99" name="Group 42"/>
            <p:cNvGrpSpPr>
              <a:grpSpLocks/>
            </p:cNvGrpSpPr>
            <p:nvPr/>
          </p:nvGrpSpPr>
          <p:grpSpPr bwMode="auto">
            <a:xfrm>
              <a:off x="3024" y="3024"/>
              <a:ext cx="2393" cy="943"/>
              <a:chOff x="2586" y="2742"/>
              <a:chExt cx="2393" cy="943"/>
            </a:xfrm>
          </p:grpSpPr>
          <p:sp>
            <p:nvSpPr>
              <p:cNvPr id="13400" name="Line 43"/>
              <p:cNvSpPr>
                <a:spLocks noChangeShapeType="1"/>
              </p:cNvSpPr>
              <p:nvPr/>
            </p:nvSpPr>
            <p:spPr bwMode="auto">
              <a:xfrm>
                <a:off x="4820" y="3248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Line 44"/>
              <p:cNvSpPr>
                <a:spLocks noChangeShapeType="1"/>
              </p:cNvSpPr>
              <p:nvPr/>
            </p:nvSpPr>
            <p:spPr bwMode="auto">
              <a:xfrm>
                <a:off x="3142" y="3251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Rectangle 45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Rectangle 46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Line 47"/>
              <p:cNvSpPr>
                <a:spLocks noChangeShapeType="1"/>
              </p:cNvSpPr>
              <p:nvPr/>
            </p:nvSpPr>
            <p:spPr bwMode="auto">
              <a:xfrm>
                <a:off x="2904" y="3320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Line 48"/>
              <p:cNvSpPr>
                <a:spLocks noChangeShapeType="1"/>
              </p:cNvSpPr>
              <p:nvPr/>
            </p:nvSpPr>
            <p:spPr bwMode="auto">
              <a:xfrm>
                <a:off x="3142" y="2972"/>
                <a:ext cx="1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Rectangle 49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Rectangle 50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chemeClr val="accent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8" name="Rectangle 51"/>
              <p:cNvSpPr>
                <a:spLocks noChangeArrowheads="1"/>
              </p:cNvSpPr>
              <p:nvPr/>
            </p:nvSpPr>
            <p:spPr bwMode="auto">
              <a:xfrm>
                <a:off x="3097" y="2761"/>
                <a:ext cx="5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/>
              </a:p>
            </p:txBody>
          </p:sp>
          <p:sp>
            <p:nvSpPr>
              <p:cNvPr id="13409" name="Rectangle 52"/>
              <p:cNvSpPr>
                <a:spLocks noChangeArrowheads="1"/>
              </p:cNvSpPr>
              <p:nvPr/>
            </p:nvSpPr>
            <p:spPr bwMode="auto">
              <a:xfrm>
                <a:off x="3142" y="2795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3410" name="Rectangle 53"/>
              <p:cNvSpPr>
                <a:spLocks noChangeArrowheads="1"/>
              </p:cNvSpPr>
              <p:nvPr/>
            </p:nvSpPr>
            <p:spPr bwMode="auto">
              <a:xfrm>
                <a:off x="3113" y="30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$</a:t>
                </a:r>
                <a:endParaRPr lang="en-US"/>
              </a:p>
            </p:txBody>
          </p:sp>
          <p:sp>
            <p:nvSpPr>
              <p:cNvPr id="13411" name="Rectangle 54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Rectangle 56"/>
              <p:cNvSpPr>
                <a:spLocks noChangeArrowheads="1"/>
              </p:cNvSpPr>
              <p:nvPr/>
            </p:nvSpPr>
            <p:spPr bwMode="auto">
              <a:xfrm>
                <a:off x="3323" y="3505"/>
                <a:ext cx="17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Inter</a:t>
                </a:r>
                <a:endParaRPr lang="en-US"/>
              </a:p>
            </p:txBody>
          </p:sp>
          <p:sp>
            <p:nvSpPr>
              <p:cNvPr id="13414" name="Rectangle 57"/>
              <p:cNvSpPr>
                <a:spLocks noChangeArrowheads="1"/>
              </p:cNvSpPr>
              <p:nvPr/>
            </p:nvSpPr>
            <p:spPr bwMode="auto">
              <a:xfrm>
                <a:off x="3498" y="3505"/>
                <a:ext cx="75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connection network</a:t>
                </a:r>
                <a:endParaRPr lang="en-US"/>
              </a:p>
            </p:txBody>
          </p:sp>
          <p:sp>
            <p:nvSpPr>
              <p:cNvPr id="13415" name="Line 58"/>
              <p:cNvSpPr>
                <a:spLocks noChangeShapeType="1"/>
              </p:cNvSpPr>
              <p:nvPr/>
            </p:nvSpPr>
            <p:spPr bwMode="auto">
              <a:xfrm>
                <a:off x="4582" y="3317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" name="Line 59"/>
              <p:cNvSpPr>
                <a:spLocks noChangeShapeType="1"/>
              </p:cNvSpPr>
              <p:nvPr/>
            </p:nvSpPr>
            <p:spPr bwMode="auto">
              <a:xfrm>
                <a:off x="4820" y="2970"/>
                <a:ext cx="1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" name="Rectangle 60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Rectangle 61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chemeClr val="accent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Rectangle 62"/>
              <p:cNvSpPr>
                <a:spLocks noChangeArrowheads="1"/>
              </p:cNvSpPr>
              <p:nvPr/>
            </p:nvSpPr>
            <p:spPr bwMode="auto">
              <a:xfrm>
                <a:off x="4794" y="309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/>
              </a:p>
            </p:txBody>
          </p:sp>
          <p:sp>
            <p:nvSpPr>
              <p:cNvPr id="13420" name="Rectangle 63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" name="Rectangle 64" descr="Dark upward diagonal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" name="Rectangle 65"/>
              <p:cNvSpPr>
                <a:spLocks noChangeArrowheads="1"/>
              </p:cNvSpPr>
              <p:nvPr/>
            </p:nvSpPr>
            <p:spPr bwMode="auto">
              <a:xfrm>
                <a:off x="4778" y="2742"/>
                <a:ext cx="5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/>
              </a:p>
            </p:txBody>
          </p:sp>
          <p:sp>
            <p:nvSpPr>
              <p:cNvPr id="13423" name="Rectangle 66"/>
              <p:cNvSpPr>
                <a:spLocks noChangeArrowheads="1"/>
              </p:cNvSpPr>
              <p:nvPr/>
            </p:nvSpPr>
            <p:spPr bwMode="auto">
              <a:xfrm>
                <a:off x="4820" y="2779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</a:rPr>
                  <a:t>n</a:t>
                </a:r>
                <a:endParaRPr lang="en-US"/>
              </a:p>
            </p:txBody>
          </p:sp>
          <p:sp>
            <p:nvSpPr>
              <p:cNvPr id="13424" name="Rectangle 67"/>
              <p:cNvSpPr>
                <a:spLocks noChangeArrowheads="1"/>
              </p:cNvSpPr>
              <p:nvPr/>
            </p:nvSpPr>
            <p:spPr bwMode="auto">
              <a:xfrm>
                <a:off x="2647" y="3161"/>
                <a:ext cx="19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13425" name="Rectangle 68"/>
              <p:cNvSpPr>
                <a:spLocks noChangeArrowheads="1"/>
              </p:cNvSpPr>
              <p:nvPr/>
            </p:nvSpPr>
            <p:spPr bwMode="auto">
              <a:xfrm>
                <a:off x="4325" y="3166"/>
                <a:ext cx="19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13426" name="Freeform 69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26 h 45"/>
                  <a:gd name="T4" fmla="*/ 42 w 45"/>
                  <a:gd name="T5" fmla="*/ 29 h 45"/>
                  <a:gd name="T6" fmla="*/ 42 w 45"/>
                  <a:gd name="T7" fmla="*/ 34 h 45"/>
                  <a:gd name="T8" fmla="*/ 39 w 45"/>
                  <a:gd name="T9" fmla="*/ 37 h 45"/>
                  <a:gd name="T10" fmla="*/ 37 w 45"/>
                  <a:gd name="T11" fmla="*/ 39 h 45"/>
                  <a:gd name="T12" fmla="*/ 34 w 45"/>
                  <a:gd name="T13" fmla="*/ 39 h 45"/>
                  <a:gd name="T14" fmla="*/ 31 w 45"/>
                  <a:gd name="T15" fmla="*/ 42 h 45"/>
                  <a:gd name="T16" fmla="*/ 29 w 45"/>
                  <a:gd name="T17" fmla="*/ 45 h 45"/>
                  <a:gd name="T18" fmla="*/ 26 w 45"/>
                  <a:gd name="T19" fmla="*/ 45 h 45"/>
                  <a:gd name="T20" fmla="*/ 21 w 45"/>
                  <a:gd name="T21" fmla="*/ 45 h 45"/>
                  <a:gd name="T22" fmla="*/ 18 w 45"/>
                  <a:gd name="T23" fmla="*/ 45 h 45"/>
                  <a:gd name="T24" fmla="*/ 13 w 45"/>
                  <a:gd name="T25" fmla="*/ 45 h 45"/>
                  <a:gd name="T26" fmla="*/ 10 w 45"/>
                  <a:gd name="T27" fmla="*/ 42 h 45"/>
                  <a:gd name="T28" fmla="*/ 8 w 45"/>
                  <a:gd name="T29" fmla="*/ 39 h 45"/>
                  <a:gd name="T30" fmla="*/ 5 w 45"/>
                  <a:gd name="T31" fmla="*/ 39 h 45"/>
                  <a:gd name="T32" fmla="*/ 2 w 45"/>
                  <a:gd name="T33" fmla="*/ 37 h 45"/>
                  <a:gd name="T34" fmla="*/ 2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2 w 45"/>
                  <a:gd name="T47" fmla="*/ 13 h 45"/>
                  <a:gd name="T48" fmla="*/ 2 w 45"/>
                  <a:gd name="T49" fmla="*/ 10 h 45"/>
                  <a:gd name="T50" fmla="*/ 5 w 45"/>
                  <a:gd name="T51" fmla="*/ 8 h 45"/>
                  <a:gd name="T52" fmla="*/ 8 w 45"/>
                  <a:gd name="T53" fmla="*/ 5 h 45"/>
                  <a:gd name="T54" fmla="*/ 10 w 45"/>
                  <a:gd name="T55" fmla="*/ 2 h 45"/>
                  <a:gd name="T56" fmla="*/ 13 w 45"/>
                  <a:gd name="T57" fmla="*/ 2 h 45"/>
                  <a:gd name="T58" fmla="*/ 18 w 45"/>
                  <a:gd name="T59" fmla="*/ 0 h 45"/>
                  <a:gd name="T60" fmla="*/ 21 w 45"/>
                  <a:gd name="T61" fmla="*/ 0 h 45"/>
                  <a:gd name="T62" fmla="*/ 26 w 45"/>
                  <a:gd name="T63" fmla="*/ 0 h 45"/>
                  <a:gd name="T64" fmla="*/ 29 w 45"/>
                  <a:gd name="T65" fmla="*/ 2 h 45"/>
                  <a:gd name="T66" fmla="*/ 31 w 45"/>
                  <a:gd name="T67" fmla="*/ 2 h 45"/>
                  <a:gd name="T68" fmla="*/ 34 w 45"/>
                  <a:gd name="T69" fmla="*/ 5 h 45"/>
                  <a:gd name="T70" fmla="*/ 37 w 45"/>
                  <a:gd name="T71" fmla="*/ 8 h 45"/>
                  <a:gd name="T72" fmla="*/ 39 w 45"/>
                  <a:gd name="T73" fmla="*/ 10 h 45"/>
                  <a:gd name="T74" fmla="*/ 42 w 45"/>
                  <a:gd name="T75" fmla="*/ 13 h 45"/>
                  <a:gd name="T76" fmla="*/ 42 w 45"/>
                  <a:gd name="T77" fmla="*/ 16 h 45"/>
                  <a:gd name="T78" fmla="*/ 42 w 45"/>
                  <a:gd name="T79" fmla="*/ 18 h 45"/>
                  <a:gd name="T80" fmla="*/ 45 w 45"/>
                  <a:gd name="T81" fmla="*/ 23 h 45"/>
                  <a:gd name="T82" fmla="*/ 42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2" y="21"/>
                    </a:moveTo>
                    <a:lnTo>
                      <a:pt x="42" y="26"/>
                    </a:lnTo>
                    <a:lnTo>
                      <a:pt x="42" y="29"/>
                    </a:lnTo>
                    <a:lnTo>
                      <a:pt x="42" y="34"/>
                    </a:lnTo>
                    <a:lnTo>
                      <a:pt x="39" y="37"/>
                    </a:lnTo>
                    <a:lnTo>
                      <a:pt x="37" y="39"/>
                    </a:lnTo>
                    <a:lnTo>
                      <a:pt x="34" y="39"/>
                    </a:lnTo>
                    <a:lnTo>
                      <a:pt x="31" y="42"/>
                    </a:lnTo>
                    <a:lnTo>
                      <a:pt x="29" y="45"/>
                    </a:lnTo>
                    <a:lnTo>
                      <a:pt x="26" y="45"/>
                    </a:lnTo>
                    <a:lnTo>
                      <a:pt x="21" y="45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10" y="42"/>
                    </a:lnTo>
                    <a:lnTo>
                      <a:pt x="8" y="39"/>
                    </a:lnTo>
                    <a:lnTo>
                      <a:pt x="5" y="39"/>
                    </a:lnTo>
                    <a:lnTo>
                      <a:pt x="2" y="37"/>
                    </a:lnTo>
                    <a:lnTo>
                      <a:pt x="2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5"/>
                    </a:lnTo>
                    <a:lnTo>
                      <a:pt x="37" y="8"/>
                    </a:lnTo>
                    <a:lnTo>
                      <a:pt x="39" y="10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5" y="23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" name="Freeform 70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18 h 45"/>
                  <a:gd name="T4" fmla="*/ 42 w 45"/>
                  <a:gd name="T5" fmla="*/ 16 h 45"/>
                  <a:gd name="T6" fmla="*/ 42 w 45"/>
                  <a:gd name="T7" fmla="*/ 13 h 45"/>
                  <a:gd name="T8" fmla="*/ 39 w 45"/>
                  <a:gd name="T9" fmla="*/ 10 h 45"/>
                  <a:gd name="T10" fmla="*/ 37 w 45"/>
                  <a:gd name="T11" fmla="*/ 8 h 45"/>
                  <a:gd name="T12" fmla="*/ 34 w 45"/>
                  <a:gd name="T13" fmla="*/ 5 h 45"/>
                  <a:gd name="T14" fmla="*/ 31 w 45"/>
                  <a:gd name="T15" fmla="*/ 2 h 45"/>
                  <a:gd name="T16" fmla="*/ 29 w 45"/>
                  <a:gd name="T17" fmla="*/ 2 h 45"/>
                  <a:gd name="T18" fmla="*/ 26 w 45"/>
                  <a:gd name="T19" fmla="*/ 0 h 45"/>
                  <a:gd name="T20" fmla="*/ 21 w 45"/>
                  <a:gd name="T21" fmla="*/ 0 h 45"/>
                  <a:gd name="T22" fmla="*/ 18 w 45"/>
                  <a:gd name="T23" fmla="*/ 0 h 45"/>
                  <a:gd name="T24" fmla="*/ 13 w 45"/>
                  <a:gd name="T25" fmla="*/ 2 h 45"/>
                  <a:gd name="T26" fmla="*/ 10 w 45"/>
                  <a:gd name="T27" fmla="*/ 2 h 45"/>
                  <a:gd name="T28" fmla="*/ 8 w 45"/>
                  <a:gd name="T29" fmla="*/ 5 h 45"/>
                  <a:gd name="T30" fmla="*/ 5 w 45"/>
                  <a:gd name="T31" fmla="*/ 8 h 45"/>
                  <a:gd name="T32" fmla="*/ 2 w 45"/>
                  <a:gd name="T33" fmla="*/ 10 h 45"/>
                  <a:gd name="T34" fmla="*/ 2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2 w 45"/>
                  <a:gd name="T47" fmla="*/ 34 h 45"/>
                  <a:gd name="T48" fmla="*/ 2 w 45"/>
                  <a:gd name="T49" fmla="*/ 37 h 45"/>
                  <a:gd name="T50" fmla="*/ 5 w 45"/>
                  <a:gd name="T51" fmla="*/ 39 h 45"/>
                  <a:gd name="T52" fmla="*/ 8 w 45"/>
                  <a:gd name="T53" fmla="*/ 39 h 45"/>
                  <a:gd name="T54" fmla="*/ 10 w 45"/>
                  <a:gd name="T55" fmla="*/ 42 h 45"/>
                  <a:gd name="T56" fmla="*/ 13 w 45"/>
                  <a:gd name="T57" fmla="*/ 45 h 45"/>
                  <a:gd name="T58" fmla="*/ 18 w 45"/>
                  <a:gd name="T59" fmla="*/ 45 h 45"/>
                  <a:gd name="T60" fmla="*/ 21 w 45"/>
                  <a:gd name="T61" fmla="*/ 45 h 45"/>
                  <a:gd name="T62" fmla="*/ 26 w 45"/>
                  <a:gd name="T63" fmla="*/ 45 h 45"/>
                  <a:gd name="T64" fmla="*/ 29 w 45"/>
                  <a:gd name="T65" fmla="*/ 45 h 45"/>
                  <a:gd name="T66" fmla="*/ 31 w 45"/>
                  <a:gd name="T67" fmla="*/ 42 h 45"/>
                  <a:gd name="T68" fmla="*/ 34 w 45"/>
                  <a:gd name="T69" fmla="*/ 39 h 45"/>
                  <a:gd name="T70" fmla="*/ 37 w 45"/>
                  <a:gd name="T71" fmla="*/ 39 h 45"/>
                  <a:gd name="T72" fmla="*/ 39 w 45"/>
                  <a:gd name="T73" fmla="*/ 37 h 45"/>
                  <a:gd name="T74" fmla="*/ 42 w 45"/>
                  <a:gd name="T75" fmla="*/ 34 h 45"/>
                  <a:gd name="T76" fmla="*/ 42 w 45"/>
                  <a:gd name="T77" fmla="*/ 29 h 45"/>
                  <a:gd name="T78" fmla="*/ 42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2" y="21"/>
                    </a:moveTo>
                    <a:lnTo>
                      <a:pt x="42" y="18"/>
                    </a:lnTo>
                    <a:lnTo>
                      <a:pt x="42" y="16"/>
                    </a:lnTo>
                    <a:lnTo>
                      <a:pt x="42" y="13"/>
                    </a:lnTo>
                    <a:lnTo>
                      <a:pt x="39" y="10"/>
                    </a:lnTo>
                    <a:lnTo>
                      <a:pt x="37" y="8"/>
                    </a:lnTo>
                    <a:lnTo>
                      <a:pt x="34" y="5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5" y="39"/>
                    </a:lnTo>
                    <a:lnTo>
                      <a:pt x="8" y="39"/>
                    </a:lnTo>
                    <a:lnTo>
                      <a:pt x="10" y="42"/>
                    </a:lnTo>
                    <a:lnTo>
                      <a:pt x="13" y="45"/>
                    </a:lnTo>
                    <a:lnTo>
                      <a:pt x="18" y="45"/>
                    </a:lnTo>
                    <a:lnTo>
                      <a:pt x="21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31" y="42"/>
                    </a:lnTo>
                    <a:lnTo>
                      <a:pt x="34" y="39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42" y="34"/>
                    </a:lnTo>
                    <a:lnTo>
                      <a:pt x="42" y="29"/>
                    </a:lnTo>
                    <a:lnTo>
                      <a:pt x="42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" name="Freeform 71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26 h 45"/>
                  <a:gd name="T4" fmla="*/ 43 w 46"/>
                  <a:gd name="T5" fmla="*/ 29 h 45"/>
                  <a:gd name="T6" fmla="*/ 43 w 46"/>
                  <a:gd name="T7" fmla="*/ 34 h 45"/>
                  <a:gd name="T8" fmla="*/ 40 w 46"/>
                  <a:gd name="T9" fmla="*/ 37 h 45"/>
                  <a:gd name="T10" fmla="*/ 38 w 46"/>
                  <a:gd name="T11" fmla="*/ 39 h 45"/>
                  <a:gd name="T12" fmla="*/ 35 w 46"/>
                  <a:gd name="T13" fmla="*/ 39 h 45"/>
                  <a:gd name="T14" fmla="*/ 32 w 46"/>
                  <a:gd name="T15" fmla="*/ 42 h 45"/>
                  <a:gd name="T16" fmla="*/ 30 w 46"/>
                  <a:gd name="T17" fmla="*/ 45 h 45"/>
                  <a:gd name="T18" fmla="*/ 27 w 46"/>
                  <a:gd name="T19" fmla="*/ 45 h 45"/>
                  <a:gd name="T20" fmla="*/ 22 w 46"/>
                  <a:gd name="T21" fmla="*/ 45 h 45"/>
                  <a:gd name="T22" fmla="*/ 19 w 46"/>
                  <a:gd name="T23" fmla="*/ 45 h 45"/>
                  <a:gd name="T24" fmla="*/ 14 w 46"/>
                  <a:gd name="T25" fmla="*/ 45 h 45"/>
                  <a:gd name="T26" fmla="*/ 11 w 46"/>
                  <a:gd name="T27" fmla="*/ 42 h 45"/>
                  <a:gd name="T28" fmla="*/ 8 w 46"/>
                  <a:gd name="T29" fmla="*/ 39 h 45"/>
                  <a:gd name="T30" fmla="*/ 6 w 46"/>
                  <a:gd name="T31" fmla="*/ 39 h 45"/>
                  <a:gd name="T32" fmla="*/ 3 w 46"/>
                  <a:gd name="T33" fmla="*/ 37 h 45"/>
                  <a:gd name="T34" fmla="*/ 3 w 46"/>
                  <a:gd name="T35" fmla="*/ 34 h 45"/>
                  <a:gd name="T36" fmla="*/ 0 w 46"/>
                  <a:gd name="T37" fmla="*/ 29 h 45"/>
                  <a:gd name="T38" fmla="*/ 0 w 46"/>
                  <a:gd name="T39" fmla="*/ 26 h 45"/>
                  <a:gd name="T40" fmla="*/ 0 w 46"/>
                  <a:gd name="T41" fmla="*/ 23 h 45"/>
                  <a:gd name="T42" fmla="*/ 0 w 46"/>
                  <a:gd name="T43" fmla="*/ 18 h 45"/>
                  <a:gd name="T44" fmla="*/ 0 w 46"/>
                  <a:gd name="T45" fmla="*/ 16 h 45"/>
                  <a:gd name="T46" fmla="*/ 3 w 46"/>
                  <a:gd name="T47" fmla="*/ 13 h 45"/>
                  <a:gd name="T48" fmla="*/ 3 w 46"/>
                  <a:gd name="T49" fmla="*/ 10 h 45"/>
                  <a:gd name="T50" fmla="*/ 6 w 46"/>
                  <a:gd name="T51" fmla="*/ 8 h 45"/>
                  <a:gd name="T52" fmla="*/ 8 w 46"/>
                  <a:gd name="T53" fmla="*/ 5 h 45"/>
                  <a:gd name="T54" fmla="*/ 11 w 46"/>
                  <a:gd name="T55" fmla="*/ 2 h 45"/>
                  <a:gd name="T56" fmla="*/ 14 w 46"/>
                  <a:gd name="T57" fmla="*/ 2 h 45"/>
                  <a:gd name="T58" fmla="*/ 19 w 46"/>
                  <a:gd name="T59" fmla="*/ 0 h 45"/>
                  <a:gd name="T60" fmla="*/ 22 w 46"/>
                  <a:gd name="T61" fmla="*/ 0 h 45"/>
                  <a:gd name="T62" fmla="*/ 27 w 46"/>
                  <a:gd name="T63" fmla="*/ 0 h 45"/>
                  <a:gd name="T64" fmla="*/ 30 w 46"/>
                  <a:gd name="T65" fmla="*/ 2 h 45"/>
                  <a:gd name="T66" fmla="*/ 32 w 46"/>
                  <a:gd name="T67" fmla="*/ 2 h 45"/>
                  <a:gd name="T68" fmla="*/ 35 w 46"/>
                  <a:gd name="T69" fmla="*/ 5 h 45"/>
                  <a:gd name="T70" fmla="*/ 38 w 46"/>
                  <a:gd name="T71" fmla="*/ 8 h 45"/>
                  <a:gd name="T72" fmla="*/ 40 w 46"/>
                  <a:gd name="T73" fmla="*/ 10 h 45"/>
                  <a:gd name="T74" fmla="*/ 43 w 46"/>
                  <a:gd name="T75" fmla="*/ 13 h 45"/>
                  <a:gd name="T76" fmla="*/ 43 w 46"/>
                  <a:gd name="T77" fmla="*/ 16 h 45"/>
                  <a:gd name="T78" fmla="*/ 43 w 46"/>
                  <a:gd name="T79" fmla="*/ 18 h 45"/>
                  <a:gd name="T80" fmla="*/ 46 w 46"/>
                  <a:gd name="T81" fmla="*/ 23 h 45"/>
                  <a:gd name="T82" fmla="*/ 43 w 46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6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30" y="45"/>
                    </a:lnTo>
                    <a:lnTo>
                      <a:pt x="27" y="45"/>
                    </a:lnTo>
                    <a:lnTo>
                      <a:pt x="22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6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" name="Freeform 72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18 h 45"/>
                  <a:gd name="T4" fmla="*/ 43 w 46"/>
                  <a:gd name="T5" fmla="*/ 16 h 45"/>
                  <a:gd name="T6" fmla="*/ 43 w 46"/>
                  <a:gd name="T7" fmla="*/ 13 h 45"/>
                  <a:gd name="T8" fmla="*/ 40 w 46"/>
                  <a:gd name="T9" fmla="*/ 10 h 45"/>
                  <a:gd name="T10" fmla="*/ 38 w 46"/>
                  <a:gd name="T11" fmla="*/ 8 h 45"/>
                  <a:gd name="T12" fmla="*/ 35 w 46"/>
                  <a:gd name="T13" fmla="*/ 5 h 45"/>
                  <a:gd name="T14" fmla="*/ 32 w 46"/>
                  <a:gd name="T15" fmla="*/ 2 h 45"/>
                  <a:gd name="T16" fmla="*/ 30 w 46"/>
                  <a:gd name="T17" fmla="*/ 2 h 45"/>
                  <a:gd name="T18" fmla="*/ 27 w 46"/>
                  <a:gd name="T19" fmla="*/ 0 h 45"/>
                  <a:gd name="T20" fmla="*/ 22 w 46"/>
                  <a:gd name="T21" fmla="*/ 0 h 45"/>
                  <a:gd name="T22" fmla="*/ 19 w 46"/>
                  <a:gd name="T23" fmla="*/ 0 h 45"/>
                  <a:gd name="T24" fmla="*/ 14 w 46"/>
                  <a:gd name="T25" fmla="*/ 2 h 45"/>
                  <a:gd name="T26" fmla="*/ 11 w 46"/>
                  <a:gd name="T27" fmla="*/ 2 h 45"/>
                  <a:gd name="T28" fmla="*/ 8 w 46"/>
                  <a:gd name="T29" fmla="*/ 5 h 45"/>
                  <a:gd name="T30" fmla="*/ 6 w 46"/>
                  <a:gd name="T31" fmla="*/ 8 h 45"/>
                  <a:gd name="T32" fmla="*/ 3 w 46"/>
                  <a:gd name="T33" fmla="*/ 10 h 45"/>
                  <a:gd name="T34" fmla="*/ 3 w 46"/>
                  <a:gd name="T35" fmla="*/ 13 h 45"/>
                  <a:gd name="T36" fmla="*/ 0 w 46"/>
                  <a:gd name="T37" fmla="*/ 16 h 45"/>
                  <a:gd name="T38" fmla="*/ 0 w 46"/>
                  <a:gd name="T39" fmla="*/ 18 h 45"/>
                  <a:gd name="T40" fmla="*/ 0 w 46"/>
                  <a:gd name="T41" fmla="*/ 23 h 45"/>
                  <a:gd name="T42" fmla="*/ 0 w 46"/>
                  <a:gd name="T43" fmla="*/ 26 h 45"/>
                  <a:gd name="T44" fmla="*/ 0 w 46"/>
                  <a:gd name="T45" fmla="*/ 29 h 45"/>
                  <a:gd name="T46" fmla="*/ 3 w 46"/>
                  <a:gd name="T47" fmla="*/ 34 h 45"/>
                  <a:gd name="T48" fmla="*/ 3 w 46"/>
                  <a:gd name="T49" fmla="*/ 37 h 45"/>
                  <a:gd name="T50" fmla="*/ 6 w 46"/>
                  <a:gd name="T51" fmla="*/ 39 h 45"/>
                  <a:gd name="T52" fmla="*/ 8 w 46"/>
                  <a:gd name="T53" fmla="*/ 39 h 45"/>
                  <a:gd name="T54" fmla="*/ 11 w 46"/>
                  <a:gd name="T55" fmla="*/ 42 h 45"/>
                  <a:gd name="T56" fmla="*/ 14 w 46"/>
                  <a:gd name="T57" fmla="*/ 45 h 45"/>
                  <a:gd name="T58" fmla="*/ 19 w 46"/>
                  <a:gd name="T59" fmla="*/ 45 h 45"/>
                  <a:gd name="T60" fmla="*/ 22 w 46"/>
                  <a:gd name="T61" fmla="*/ 45 h 45"/>
                  <a:gd name="T62" fmla="*/ 27 w 46"/>
                  <a:gd name="T63" fmla="*/ 45 h 45"/>
                  <a:gd name="T64" fmla="*/ 30 w 46"/>
                  <a:gd name="T65" fmla="*/ 45 h 45"/>
                  <a:gd name="T66" fmla="*/ 32 w 46"/>
                  <a:gd name="T67" fmla="*/ 42 h 45"/>
                  <a:gd name="T68" fmla="*/ 35 w 46"/>
                  <a:gd name="T69" fmla="*/ 39 h 45"/>
                  <a:gd name="T70" fmla="*/ 38 w 46"/>
                  <a:gd name="T71" fmla="*/ 39 h 45"/>
                  <a:gd name="T72" fmla="*/ 40 w 46"/>
                  <a:gd name="T73" fmla="*/ 37 h 45"/>
                  <a:gd name="T74" fmla="*/ 43 w 46"/>
                  <a:gd name="T75" fmla="*/ 34 h 45"/>
                  <a:gd name="T76" fmla="*/ 43 w 46"/>
                  <a:gd name="T77" fmla="*/ 29 h 45"/>
                  <a:gd name="T78" fmla="*/ 43 w 46"/>
                  <a:gd name="T79" fmla="*/ 26 h 45"/>
                  <a:gd name="T80" fmla="*/ 46 w 46"/>
                  <a:gd name="T81" fmla="*/ 23 h 45"/>
                  <a:gd name="T82" fmla="*/ 46 w 46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6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2" y="45"/>
                    </a:lnTo>
                    <a:lnTo>
                      <a:pt x="27" y="45"/>
                    </a:lnTo>
                    <a:lnTo>
                      <a:pt x="30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6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" name="Freeform 73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26 h 45"/>
                  <a:gd name="T4" fmla="*/ 43 w 45"/>
                  <a:gd name="T5" fmla="*/ 29 h 45"/>
                  <a:gd name="T6" fmla="*/ 43 w 45"/>
                  <a:gd name="T7" fmla="*/ 34 h 45"/>
                  <a:gd name="T8" fmla="*/ 40 w 45"/>
                  <a:gd name="T9" fmla="*/ 37 h 45"/>
                  <a:gd name="T10" fmla="*/ 37 w 45"/>
                  <a:gd name="T11" fmla="*/ 39 h 45"/>
                  <a:gd name="T12" fmla="*/ 35 w 45"/>
                  <a:gd name="T13" fmla="*/ 39 h 45"/>
                  <a:gd name="T14" fmla="*/ 32 w 45"/>
                  <a:gd name="T15" fmla="*/ 42 h 45"/>
                  <a:gd name="T16" fmla="*/ 29 w 45"/>
                  <a:gd name="T17" fmla="*/ 45 h 45"/>
                  <a:gd name="T18" fmla="*/ 27 w 45"/>
                  <a:gd name="T19" fmla="*/ 45 h 45"/>
                  <a:gd name="T20" fmla="*/ 21 w 45"/>
                  <a:gd name="T21" fmla="*/ 45 h 45"/>
                  <a:gd name="T22" fmla="*/ 19 w 45"/>
                  <a:gd name="T23" fmla="*/ 45 h 45"/>
                  <a:gd name="T24" fmla="*/ 14 w 45"/>
                  <a:gd name="T25" fmla="*/ 45 h 45"/>
                  <a:gd name="T26" fmla="*/ 11 w 45"/>
                  <a:gd name="T27" fmla="*/ 42 h 45"/>
                  <a:gd name="T28" fmla="*/ 8 w 45"/>
                  <a:gd name="T29" fmla="*/ 39 h 45"/>
                  <a:gd name="T30" fmla="*/ 6 w 45"/>
                  <a:gd name="T31" fmla="*/ 39 h 45"/>
                  <a:gd name="T32" fmla="*/ 3 w 45"/>
                  <a:gd name="T33" fmla="*/ 37 h 45"/>
                  <a:gd name="T34" fmla="*/ 3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3 w 45"/>
                  <a:gd name="T47" fmla="*/ 13 h 45"/>
                  <a:gd name="T48" fmla="*/ 3 w 45"/>
                  <a:gd name="T49" fmla="*/ 10 h 45"/>
                  <a:gd name="T50" fmla="*/ 6 w 45"/>
                  <a:gd name="T51" fmla="*/ 8 h 45"/>
                  <a:gd name="T52" fmla="*/ 8 w 45"/>
                  <a:gd name="T53" fmla="*/ 5 h 45"/>
                  <a:gd name="T54" fmla="*/ 11 w 45"/>
                  <a:gd name="T55" fmla="*/ 2 h 45"/>
                  <a:gd name="T56" fmla="*/ 14 w 45"/>
                  <a:gd name="T57" fmla="*/ 2 h 45"/>
                  <a:gd name="T58" fmla="*/ 19 w 45"/>
                  <a:gd name="T59" fmla="*/ 0 h 45"/>
                  <a:gd name="T60" fmla="*/ 21 w 45"/>
                  <a:gd name="T61" fmla="*/ 0 h 45"/>
                  <a:gd name="T62" fmla="*/ 27 w 45"/>
                  <a:gd name="T63" fmla="*/ 0 h 45"/>
                  <a:gd name="T64" fmla="*/ 29 w 45"/>
                  <a:gd name="T65" fmla="*/ 2 h 45"/>
                  <a:gd name="T66" fmla="*/ 32 w 45"/>
                  <a:gd name="T67" fmla="*/ 2 h 45"/>
                  <a:gd name="T68" fmla="*/ 35 w 45"/>
                  <a:gd name="T69" fmla="*/ 5 h 45"/>
                  <a:gd name="T70" fmla="*/ 37 w 45"/>
                  <a:gd name="T71" fmla="*/ 8 h 45"/>
                  <a:gd name="T72" fmla="*/ 40 w 45"/>
                  <a:gd name="T73" fmla="*/ 10 h 45"/>
                  <a:gd name="T74" fmla="*/ 43 w 45"/>
                  <a:gd name="T75" fmla="*/ 13 h 45"/>
                  <a:gd name="T76" fmla="*/ 43 w 45"/>
                  <a:gd name="T77" fmla="*/ 16 h 45"/>
                  <a:gd name="T78" fmla="*/ 43 w 45"/>
                  <a:gd name="T79" fmla="*/ 18 h 45"/>
                  <a:gd name="T80" fmla="*/ 45 w 45"/>
                  <a:gd name="T81" fmla="*/ 23 h 45"/>
                  <a:gd name="T82" fmla="*/ 43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7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29" y="45"/>
                    </a:lnTo>
                    <a:lnTo>
                      <a:pt x="27" y="45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5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Freeform 74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18 h 45"/>
                  <a:gd name="T4" fmla="*/ 43 w 45"/>
                  <a:gd name="T5" fmla="*/ 16 h 45"/>
                  <a:gd name="T6" fmla="*/ 43 w 45"/>
                  <a:gd name="T7" fmla="*/ 13 h 45"/>
                  <a:gd name="T8" fmla="*/ 40 w 45"/>
                  <a:gd name="T9" fmla="*/ 10 h 45"/>
                  <a:gd name="T10" fmla="*/ 37 w 45"/>
                  <a:gd name="T11" fmla="*/ 8 h 45"/>
                  <a:gd name="T12" fmla="*/ 35 w 45"/>
                  <a:gd name="T13" fmla="*/ 5 h 45"/>
                  <a:gd name="T14" fmla="*/ 32 w 45"/>
                  <a:gd name="T15" fmla="*/ 2 h 45"/>
                  <a:gd name="T16" fmla="*/ 29 w 45"/>
                  <a:gd name="T17" fmla="*/ 2 h 45"/>
                  <a:gd name="T18" fmla="*/ 27 w 45"/>
                  <a:gd name="T19" fmla="*/ 0 h 45"/>
                  <a:gd name="T20" fmla="*/ 21 w 45"/>
                  <a:gd name="T21" fmla="*/ 0 h 45"/>
                  <a:gd name="T22" fmla="*/ 19 w 45"/>
                  <a:gd name="T23" fmla="*/ 0 h 45"/>
                  <a:gd name="T24" fmla="*/ 14 w 45"/>
                  <a:gd name="T25" fmla="*/ 2 h 45"/>
                  <a:gd name="T26" fmla="*/ 11 w 45"/>
                  <a:gd name="T27" fmla="*/ 2 h 45"/>
                  <a:gd name="T28" fmla="*/ 8 w 45"/>
                  <a:gd name="T29" fmla="*/ 5 h 45"/>
                  <a:gd name="T30" fmla="*/ 6 w 45"/>
                  <a:gd name="T31" fmla="*/ 8 h 45"/>
                  <a:gd name="T32" fmla="*/ 3 w 45"/>
                  <a:gd name="T33" fmla="*/ 10 h 45"/>
                  <a:gd name="T34" fmla="*/ 3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3 w 45"/>
                  <a:gd name="T47" fmla="*/ 34 h 45"/>
                  <a:gd name="T48" fmla="*/ 3 w 45"/>
                  <a:gd name="T49" fmla="*/ 37 h 45"/>
                  <a:gd name="T50" fmla="*/ 6 w 45"/>
                  <a:gd name="T51" fmla="*/ 39 h 45"/>
                  <a:gd name="T52" fmla="*/ 8 w 45"/>
                  <a:gd name="T53" fmla="*/ 39 h 45"/>
                  <a:gd name="T54" fmla="*/ 11 w 45"/>
                  <a:gd name="T55" fmla="*/ 42 h 45"/>
                  <a:gd name="T56" fmla="*/ 14 w 45"/>
                  <a:gd name="T57" fmla="*/ 45 h 45"/>
                  <a:gd name="T58" fmla="*/ 19 w 45"/>
                  <a:gd name="T59" fmla="*/ 45 h 45"/>
                  <a:gd name="T60" fmla="*/ 21 w 45"/>
                  <a:gd name="T61" fmla="*/ 45 h 45"/>
                  <a:gd name="T62" fmla="*/ 27 w 45"/>
                  <a:gd name="T63" fmla="*/ 45 h 45"/>
                  <a:gd name="T64" fmla="*/ 29 w 45"/>
                  <a:gd name="T65" fmla="*/ 45 h 45"/>
                  <a:gd name="T66" fmla="*/ 32 w 45"/>
                  <a:gd name="T67" fmla="*/ 42 h 45"/>
                  <a:gd name="T68" fmla="*/ 35 w 45"/>
                  <a:gd name="T69" fmla="*/ 39 h 45"/>
                  <a:gd name="T70" fmla="*/ 37 w 45"/>
                  <a:gd name="T71" fmla="*/ 39 h 45"/>
                  <a:gd name="T72" fmla="*/ 40 w 45"/>
                  <a:gd name="T73" fmla="*/ 37 h 45"/>
                  <a:gd name="T74" fmla="*/ 43 w 45"/>
                  <a:gd name="T75" fmla="*/ 34 h 45"/>
                  <a:gd name="T76" fmla="*/ 43 w 45"/>
                  <a:gd name="T77" fmla="*/ 29 h 45"/>
                  <a:gd name="T78" fmla="*/ 43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7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1" y="45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4" name="Group 75"/>
          <p:cNvGrpSpPr>
            <a:grpSpLocks/>
          </p:cNvGrpSpPr>
          <p:nvPr/>
        </p:nvGrpSpPr>
        <p:grpSpPr bwMode="auto">
          <a:xfrm>
            <a:off x="3124200" y="2133600"/>
            <a:ext cx="2647950" cy="2011363"/>
            <a:chOff x="746" y="2543"/>
            <a:chExt cx="1668" cy="1267"/>
          </a:xfrm>
        </p:grpSpPr>
        <p:sp>
          <p:nvSpPr>
            <p:cNvPr id="13360" name="Line 76"/>
            <p:cNvSpPr>
              <a:spLocks noChangeShapeType="1"/>
            </p:cNvSpPr>
            <p:nvPr/>
          </p:nvSpPr>
          <p:spPr bwMode="auto">
            <a:xfrm>
              <a:off x="2048" y="3471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77"/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78"/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Freeform 79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w 166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Freeform 80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81"/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Freeform 82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1 h 318"/>
                <a:gd name="T8" fmla="*/ 287 w 318"/>
                <a:gd name="T9" fmla="*/ 252 h 318"/>
                <a:gd name="T10" fmla="*/ 271 w 318"/>
                <a:gd name="T11" fmla="*/ 270 h 318"/>
                <a:gd name="T12" fmla="*/ 252 w 318"/>
                <a:gd name="T13" fmla="*/ 286 h 318"/>
                <a:gd name="T14" fmla="*/ 231 w 318"/>
                <a:gd name="T15" fmla="*/ 300 h 318"/>
                <a:gd name="T16" fmla="*/ 210 w 318"/>
                <a:gd name="T17" fmla="*/ 310 h 318"/>
                <a:gd name="T18" fmla="*/ 183 w 318"/>
                <a:gd name="T19" fmla="*/ 315 h 318"/>
                <a:gd name="T20" fmla="*/ 159 w 318"/>
                <a:gd name="T21" fmla="*/ 318 h 318"/>
                <a:gd name="T22" fmla="*/ 133 w 318"/>
                <a:gd name="T23" fmla="*/ 315 h 318"/>
                <a:gd name="T24" fmla="*/ 109 w 318"/>
                <a:gd name="T25" fmla="*/ 310 h 318"/>
                <a:gd name="T26" fmla="*/ 85 w 318"/>
                <a:gd name="T27" fmla="*/ 300 h 318"/>
                <a:gd name="T28" fmla="*/ 64 w 318"/>
                <a:gd name="T29" fmla="*/ 286 h 318"/>
                <a:gd name="T30" fmla="*/ 45 w 318"/>
                <a:gd name="T31" fmla="*/ 270 h 318"/>
                <a:gd name="T32" fmla="*/ 30 w 318"/>
                <a:gd name="T33" fmla="*/ 252 h 318"/>
                <a:gd name="T34" fmla="*/ 16 w 318"/>
                <a:gd name="T35" fmla="*/ 231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3 h 318"/>
                <a:gd name="T44" fmla="*/ 8 w 318"/>
                <a:gd name="T45" fmla="*/ 109 h 318"/>
                <a:gd name="T46" fmla="*/ 16 w 318"/>
                <a:gd name="T47" fmla="*/ 85 h 318"/>
                <a:gd name="T48" fmla="*/ 30 w 318"/>
                <a:gd name="T49" fmla="*/ 64 h 318"/>
                <a:gd name="T50" fmla="*/ 45 w 318"/>
                <a:gd name="T51" fmla="*/ 45 h 318"/>
                <a:gd name="T52" fmla="*/ 64 w 318"/>
                <a:gd name="T53" fmla="*/ 29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29 h 318"/>
                <a:gd name="T70" fmla="*/ 271 w 318"/>
                <a:gd name="T71" fmla="*/ 45 h 318"/>
                <a:gd name="T72" fmla="*/ 287 w 318"/>
                <a:gd name="T73" fmla="*/ 64 h 318"/>
                <a:gd name="T74" fmla="*/ 300 w 318"/>
                <a:gd name="T75" fmla="*/ 85 h 318"/>
                <a:gd name="T76" fmla="*/ 311 w 318"/>
                <a:gd name="T77" fmla="*/ 109 h 318"/>
                <a:gd name="T78" fmla="*/ 316 w 318"/>
                <a:gd name="T79" fmla="*/ 133 h 318"/>
                <a:gd name="T80" fmla="*/ 318 w 318"/>
                <a:gd name="T81" fmla="*/ 159 h 318"/>
                <a:gd name="T82" fmla="*/ 316 w 318"/>
                <a:gd name="T83" fmla="*/ 15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Freeform 83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33 h 318"/>
                <a:gd name="T4" fmla="*/ 311 w 318"/>
                <a:gd name="T5" fmla="*/ 109 h 318"/>
                <a:gd name="T6" fmla="*/ 300 w 318"/>
                <a:gd name="T7" fmla="*/ 85 h 318"/>
                <a:gd name="T8" fmla="*/ 287 w 318"/>
                <a:gd name="T9" fmla="*/ 64 h 318"/>
                <a:gd name="T10" fmla="*/ 271 w 318"/>
                <a:gd name="T11" fmla="*/ 45 h 318"/>
                <a:gd name="T12" fmla="*/ 252 w 318"/>
                <a:gd name="T13" fmla="*/ 29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29 h 318"/>
                <a:gd name="T30" fmla="*/ 45 w 318"/>
                <a:gd name="T31" fmla="*/ 45 h 318"/>
                <a:gd name="T32" fmla="*/ 30 w 318"/>
                <a:gd name="T33" fmla="*/ 64 h 318"/>
                <a:gd name="T34" fmla="*/ 16 w 318"/>
                <a:gd name="T35" fmla="*/ 85 h 318"/>
                <a:gd name="T36" fmla="*/ 8 w 318"/>
                <a:gd name="T37" fmla="*/ 109 h 318"/>
                <a:gd name="T38" fmla="*/ 0 w 318"/>
                <a:gd name="T39" fmla="*/ 133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1 h 318"/>
                <a:gd name="T48" fmla="*/ 30 w 318"/>
                <a:gd name="T49" fmla="*/ 252 h 318"/>
                <a:gd name="T50" fmla="*/ 45 w 318"/>
                <a:gd name="T51" fmla="*/ 270 h 318"/>
                <a:gd name="T52" fmla="*/ 64 w 318"/>
                <a:gd name="T53" fmla="*/ 286 h 318"/>
                <a:gd name="T54" fmla="*/ 85 w 318"/>
                <a:gd name="T55" fmla="*/ 300 h 318"/>
                <a:gd name="T56" fmla="*/ 109 w 318"/>
                <a:gd name="T57" fmla="*/ 310 h 318"/>
                <a:gd name="T58" fmla="*/ 133 w 318"/>
                <a:gd name="T59" fmla="*/ 315 h 318"/>
                <a:gd name="T60" fmla="*/ 159 w 318"/>
                <a:gd name="T61" fmla="*/ 318 h 318"/>
                <a:gd name="T62" fmla="*/ 183 w 318"/>
                <a:gd name="T63" fmla="*/ 315 h 318"/>
                <a:gd name="T64" fmla="*/ 210 w 318"/>
                <a:gd name="T65" fmla="*/ 310 h 318"/>
                <a:gd name="T66" fmla="*/ 231 w 318"/>
                <a:gd name="T67" fmla="*/ 300 h 318"/>
                <a:gd name="T68" fmla="*/ 252 w 318"/>
                <a:gd name="T69" fmla="*/ 286 h 318"/>
                <a:gd name="T70" fmla="*/ 271 w 318"/>
                <a:gd name="T71" fmla="*/ 270 h 318"/>
                <a:gd name="T72" fmla="*/ 287 w 318"/>
                <a:gd name="T73" fmla="*/ 252 h 318"/>
                <a:gd name="T74" fmla="*/ 300 w 318"/>
                <a:gd name="T75" fmla="*/ 231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Freeform 84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Freeform 85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Rectangle 86"/>
            <p:cNvSpPr>
              <a:spLocks noChangeArrowheads="1"/>
            </p:cNvSpPr>
            <p:nvPr/>
          </p:nvSpPr>
          <p:spPr bwMode="auto">
            <a:xfrm>
              <a:off x="889" y="264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3371" name="Rectangle 87"/>
            <p:cNvSpPr>
              <a:spLocks noChangeArrowheads="1"/>
            </p:cNvSpPr>
            <p:nvPr/>
          </p:nvSpPr>
          <p:spPr bwMode="auto">
            <a:xfrm>
              <a:off x="932" y="2683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3372" name="Rectangle 88"/>
            <p:cNvSpPr>
              <a:spLocks noChangeArrowheads="1"/>
            </p:cNvSpPr>
            <p:nvPr/>
          </p:nvSpPr>
          <p:spPr bwMode="auto">
            <a:xfrm>
              <a:off x="908" y="298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/>
            </a:p>
          </p:txBody>
        </p:sp>
        <p:sp>
          <p:nvSpPr>
            <p:cNvPr id="13373" name="Rectangle 89"/>
            <p:cNvSpPr>
              <a:spLocks noChangeArrowheads="1"/>
            </p:cNvSpPr>
            <p:nvPr/>
          </p:nvSpPr>
          <p:spPr bwMode="auto">
            <a:xfrm>
              <a:off x="1115" y="3280"/>
              <a:ext cx="17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Inter</a:t>
              </a:r>
              <a:endParaRPr lang="en-US"/>
            </a:p>
          </p:txBody>
        </p:sp>
        <p:sp>
          <p:nvSpPr>
            <p:cNvPr id="13374" name="Rectangle 90"/>
            <p:cNvSpPr>
              <a:spLocks noChangeArrowheads="1"/>
            </p:cNvSpPr>
            <p:nvPr/>
          </p:nvSpPr>
          <p:spPr bwMode="auto">
            <a:xfrm>
              <a:off x="1290" y="3280"/>
              <a:ext cx="75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connection network</a:t>
              </a:r>
              <a:endParaRPr lang="en-US"/>
            </a:p>
          </p:txBody>
        </p:sp>
        <p:sp>
          <p:nvSpPr>
            <p:cNvPr id="13375" name="Line 91"/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Freeform 92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3 h 318"/>
                <a:gd name="T8" fmla="*/ 287 w 318"/>
                <a:gd name="T9" fmla="*/ 254 h 318"/>
                <a:gd name="T10" fmla="*/ 271 w 318"/>
                <a:gd name="T11" fmla="*/ 273 h 318"/>
                <a:gd name="T12" fmla="*/ 252 w 318"/>
                <a:gd name="T13" fmla="*/ 289 h 318"/>
                <a:gd name="T14" fmla="*/ 231 w 318"/>
                <a:gd name="T15" fmla="*/ 302 h 318"/>
                <a:gd name="T16" fmla="*/ 210 w 318"/>
                <a:gd name="T17" fmla="*/ 310 h 318"/>
                <a:gd name="T18" fmla="*/ 183 w 318"/>
                <a:gd name="T19" fmla="*/ 318 h 318"/>
                <a:gd name="T20" fmla="*/ 159 w 318"/>
                <a:gd name="T21" fmla="*/ 318 h 318"/>
                <a:gd name="T22" fmla="*/ 133 w 318"/>
                <a:gd name="T23" fmla="*/ 318 h 318"/>
                <a:gd name="T24" fmla="*/ 109 w 318"/>
                <a:gd name="T25" fmla="*/ 310 h 318"/>
                <a:gd name="T26" fmla="*/ 85 w 318"/>
                <a:gd name="T27" fmla="*/ 302 h 318"/>
                <a:gd name="T28" fmla="*/ 64 w 318"/>
                <a:gd name="T29" fmla="*/ 289 h 318"/>
                <a:gd name="T30" fmla="*/ 45 w 318"/>
                <a:gd name="T31" fmla="*/ 273 h 318"/>
                <a:gd name="T32" fmla="*/ 30 w 318"/>
                <a:gd name="T33" fmla="*/ 254 h 318"/>
                <a:gd name="T34" fmla="*/ 16 w 318"/>
                <a:gd name="T35" fmla="*/ 233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5 h 318"/>
                <a:gd name="T44" fmla="*/ 8 w 318"/>
                <a:gd name="T45" fmla="*/ 109 h 318"/>
                <a:gd name="T46" fmla="*/ 16 w 318"/>
                <a:gd name="T47" fmla="*/ 87 h 318"/>
                <a:gd name="T48" fmla="*/ 30 w 318"/>
                <a:gd name="T49" fmla="*/ 66 h 318"/>
                <a:gd name="T50" fmla="*/ 45 w 318"/>
                <a:gd name="T51" fmla="*/ 48 h 318"/>
                <a:gd name="T52" fmla="*/ 64 w 318"/>
                <a:gd name="T53" fmla="*/ 32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32 h 318"/>
                <a:gd name="T70" fmla="*/ 271 w 318"/>
                <a:gd name="T71" fmla="*/ 48 h 318"/>
                <a:gd name="T72" fmla="*/ 287 w 318"/>
                <a:gd name="T73" fmla="*/ 66 h 318"/>
                <a:gd name="T74" fmla="*/ 300 w 318"/>
                <a:gd name="T75" fmla="*/ 87 h 318"/>
                <a:gd name="T76" fmla="*/ 311 w 318"/>
                <a:gd name="T77" fmla="*/ 109 h 318"/>
                <a:gd name="T78" fmla="*/ 316 w 318"/>
                <a:gd name="T79" fmla="*/ 135 h 318"/>
                <a:gd name="T80" fmla="*/ 318 w 318"/>
                <a:gd name="T81" fmla="*/ 159 h 318"/>
                <a:gd name="T82" fmla="*/ 316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Freeform 93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35 h 318"/>
                <a:gd name="T4" fmla="*/ 311 w 318"/>
                <a:gd name="T5" fmla="*/ 109 h 318"/>
                <a:gd name="T6" fmla="*/ 300 w 318"/>
                <a:gd name="T7" fmla="*/ 87 h 318"/>
                <a:gd name="T8" fmla="*/ 287 w 318"/>
                <a:gd name="T9" fmla="*/ 66 h 318"/>
                <a:gd name="T10" fmla="*/ 271 w 318"/>
                <a:gd name="T11" fmla="*/ 48 h 318"/>
                <a:gd name="T12" fmla="*/ 252 w 318"/>
                <a:gd name="T13" fmla="*/ 32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32 h 318"/>
                <a:gd name="T30" fmla="*/ 45 w 318"/>
                <a:gd name="T31" fmla="*/ 48 h 318"/>
                <a:gd name="T32" fmla="*/ 30 w 318"/>
                <a:gd name="T33" fmla="*/ 66 h 318"/>
                <a:gd name="T34" fmla="*/ 16 w 318"/>
                <a:gd name="T35" fmla="*/ 87 h 318"/>
                <a:gd name="T36" fmla="*/ 8 w 318"/>
                <a:gd name="T37" fmla="*/ 109 h 318"/>
                <a:gd name="T38" fmla="*/ 0 w 318"/>
                <a:gd name="T39" fmla="*/ 135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3 h 318"/>
                <a:gd name="T48" fmla="*/ 30 w 318"/>
                <a:gd name="T49" fmla="*/ 254 h 318"/>
                <a:gd name="T50" fmla="*/ 45 w 318"/>
                <a:gd name="T51" fmla="*/ 273 h 318"/>
                <a:gd name="T52" fmla="*/ 64 w 318"/>
                <a:gd name="T53" fmla="*/ 289 h 318"/>
                <a:gd name="T54" fmla="*/ 85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3 w 318"/>
                <a:gd name="T63" fmla="*/ 318 h 318"/>
                <a:gd name="T64" fmla="*/ 210 w 318"/>
                <a:gd name="T65" fmla="*/ 310 h 318"/>
                <a:gd name="T66" fmla="*/ 231 w 318"/>
                <a:gd name="T67" fmla="*/ 302 h 318"/>
                <a:gd name="T68" fmla="*/ 252 w 318"/>
                <a:gd name="T69" fmla="*/ 289 h 318"/>
                <a:gd name="T70" fmla="*/ 271 w 318"/>
                <a:gd name="T71" fmla="*/ 273 h 318"/>
                <a:gd name="T72" fmla="*/ 287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Freeform 94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Freeform 95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Rectangle 96"/>
            <p:cNvSpPr>
              <a:spLocks noChangeArrowheads="1"/>
            </p:cNvSpPr>
            <p:nvPr/>
          </p:nvSpPr>
          <p:spPr bwMode="auto">
            <a:xfrm>
              <a:off x="2183" y="299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/>
            </a:p>
          </p:txBody>
        </p:sp>
        <p:sp>
          <p:nvSpPr>
            <p:cNvPr id="13381" name="Rectangle 97"/>
            <p:cNvSpPr>
              <a:spLocks noChangeArrowheads="1"/>
            </p:cNvSpPr>
            <p:nvPr/>
          </p:nvSpPr>
          <p:spPr bwMode="auto">
            <a:xfrm>
              <a:off x="2164" y="2644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3382" name="Rectangle 98"/>
            <p:cNvSpPr>
              <a:spLocks noChangeArrowheads="1"/>
            </p:cNvSpPr>
            <p:nvPr/>
          </p:nvSpPr>
          <p:spPr bwMode="auto">
            <a:xfrm>
              <a:off x="2209" y="2678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3383" name="Line 99"/>
            <p:cNvSpPr>
              <a:spLocks noChangeShapeType="1"/>
            </p:cNvSpPr>
            <p:nvPr/>
          </p:nvSpPr>
          <p:spPr bwMode="auto">
            <a:xfrm>
              <a:off x="1043" y="3484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4" name="Freeform 100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w 326"/>
                <a:gd name="T11" fmla="*/ 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Freeform 101" descr="Dark upward diagonal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Rectangle 102"/>
            <p:cNvSpPr>
              <a:spLocks noChangeArrowheads="1"/>
            </p:cNvSpPr>
            <p:nvPr/>
          </p:nvSpPr>
          <p:spPr bwMode="auto">
            <a:xfrm>
              <a:off x="956" y="3638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Mem</a:t>
              </a:r>
              <a:endParaRPr lang="en-US"/>
            </a:p>
          </p:txBody>
        </p:sp>
        <p:sp>
          <p:nvSpPr>
            <p:cNvPr id="13387" name="Rectangle 103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04" descr="Dark upward diagonal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Rectangle 105"/>
            <p:cNvSpPr>
              <a:spLocks noChangeArrowheads="1"/>
            </p:cNvSpPr>
            <p:nvPr/>
          </p:nvSpPr>
          <p:spPr bwMode="auto">
            <a:xfrm>
              <a:off x="1963" y="3625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Mem</a:t>
              </a:r>
              <a:endParaRPr lang="en-US"/>
            </a:p>
          </p:txBody>
        </p:sp>
        <p:sp>
          <p:nvSpPr>
            <p:cNvPr id="13390" name="Freeform 106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3 w 45"/>
                <a:gd name="T25" fmla="*/ 45 h 45"/>
                <a:gd name="T26" fmla="*/ 10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2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2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0 w 45"/>
                <a:gd name="T55" fmla="*/ 3 h 45"/>
                <a:gd name="T56" fmla="*/ 13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2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Freeform 107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3 w 45"/>
                <a:gd name="T25" fmla="*/ 3 h 45"/>
                <a:gd name="T26" fmla="*/ 10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2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2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0 w 45"/>
                <a:gd name="T55" fmla="*/ 43 h 45"/>
                <a:gd name="T56" fmla="*/ 13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2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108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5 w 45"/>
                <a:gd name="T25" fmla="*/ 45 h 45"/>
                <a:gd name="T26" fmla="*/ 13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5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5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3 w 45"/>
                <a:gd name="T55" fmla="*/ 3 h 45"/>
                <a:gd name="T56" fmla="*/ 15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Freeform 109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5 w 45"/>
                <a:gd name="T25" fmla="*/ 3 h 45"/>
                <a:gd name="T26" fmla="*/ 13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5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5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3 w 45"/>
                <a:gd name="T55" fmla="*/ 43 h 45"/>
                <a:gd name="T56" fmla="*/ 15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4" name="Freeform 110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27 h 45"/>
                <a:gd name="T4" fmla="*/ 45 w 45"/>
                <a:gd name="T5" fmla="*/ 29 h 45"/>
                <a:gd name="T6" fmla="*/ 43 w 45"/>
                <a:gd name="T7" fmla="*/ 35 h 45"/>
                <a:gd name="T8" fmla="*/ 40 w 45"/>
                <a:gd name="T9" fmla="*/ 37 h 45"/>
                <a:gd name="T10" fmla="*/ 40 w 45"/>
                <a:gd name="T11" fmla="*/ 40 h 45"/>
                <a:gd name="T12" fmla="*/ 38 w 45"/>
                <a:gd name="T13" fmla="*/ 40 h 45"/>
                <a:gd name="T14" fmla="*/ 35 w 45"/>
                <a:gd name="T15" fmla="*/ 43 h 45"/>
                <a:gd name="T16" fmla="*/ 30 w 45"/>
                <a:gd name="T17" fmla="*/ 45 h 45"/>
                <a:gd name="T18" fmla="*/ 27 w 45"/>
                <a:gd name="T19" fmla="*/ 45 h 45"/>
                <a:gd name="T20" fmla="*/ 24 w 45"/>
                <a:gd name="T21" fmla="*/ 45 h 45"/>
                <a:gd name="T22" fmla="*/ 19 w 45"/>
                <a:gd name="T23" fmla="*/ 45 h 45"/>
                <a:gd name="T24" fmla="*/ 16 w 45"/>
                <a:gd name="T25" fmla="*/ 45 h 45"/>
                <a:gd name="T26" fmla="*/ 14 w 45"/>
                <a:gd name="T27" fmla="*/ 43 h 45"/>
                <a:gd name="T28" fmla="*/ 11 w 45"/>
                <a:gd name="T29" fmla="*/ 40 h 45"/>
                <a:gd name="T30" fmla="*/ 8 w 45"/>
                <a:gd name="T31" fmla="*/ 40 h 45"/>
                <a:gd name="T32" fmla="*/ 6 w 45"/>
                <a:gd name="T33" fmla="*/ 37 h 45"/>
                <a:gd name="T34" fmla="*/ 3 w 45"/>
                <a:gd name="T35" fmla="*/ 35 h 45"/>
                <a:gd name="T36" fmla="*/ 3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3 w 45"/>
                <a:gd name="T45" fmla="*/ 16 h 45"/>
                <a:gd name="T46" fmla="*/ 3 w 45"/>
                <a:gd name="T47" fmla="*/ 13 h 45"/>
                <a:gd name="T48" fmla="*/ 6 w 45"/>
                <a:gd name="T49" fmla="*/ 11 h 45"/>
                <a:gd name="T50" fmla="*/ 8 w 45"/>
                <a:gd name="T51" fmla="*/ 8 h 45"/>
                <a:gd name="T52" fmla="*/ 11 w 45"/>
                <a:gd name="T53" fmla="*/ 5 h 45"/>
                <a:gd name="T54" fmla="*/ 14 w 45"/>
                <a:gd name="T55" fmla="*/ 3 h 45"/>
                <a:gd name="T56" fmla="*/ 16 w 45"/>
                <a:gd name="T57" fmla="*/ 3 h 45"/>
                <a:gd name="T58" fmla="*/ 19 w 45"/>
                <a:gd name="T59" fmla="*/ 0 h 45"/>
                <a:gd name="T60" fmla="*/ 24 w 45"/>
                <a:gd name="T61" fmla="*/ 0 h 45"/>
                <a:gd name="T62" fmla="*/ 27 w 45"/>
                <a:gd name="T63" fmla="*/ 0 h 45"/>
                <a:gd name="T64" fmla="*/ 30 w 45"/>
                <a:gd name="T65" fmla="*/ 3 h 45"/>
                <a:gd name="T66" fmla="*/ 35 w 45"/>
                <a:gd name="T67" fmla="*/ 3 h 45"/>
                <a:gd name="T68" fmla="*/ 38 w 45"/>
                <a:gd name="T69" fmla="*/ 5 h 45"/>
                <a:gd name="T70" fmla="*/ 40 w 45"/>
                <a:gd name="T71" fmla="*/ 8 h 45"/>
                <a:gd name="T72" fmla="*/ 40 w 45"/>
                <a:gd name="T73" fmla="*/ 11 h 45"/>
                <a:gd name="T74" fmla="*/ 43 w 45"/>
                <a:gd name="T75" fmla="*/ 13 h 45"/>
                <a:gd name="T76" fmla="*/ 45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5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Freeform 111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19 h 45"/>
                <a:gd name="T4" fmla="*/ 45 w 45"/>
                <a:gd name="T5" fmla="*/ 16 h 45"/>
                <a:gd name="T6" fmla="*/ 43 w 45"/>
                <a:gd name="T7" fmla="*/ 13 h 45"/>
                <a:gd name="T8" fmla="*/ 40 w 45"/>
                <a:gd name="T9" fmla="*/ 11 h 45"/>
                <a:gd name="T10" fmla="*/ 40 w 45"/>
                <a:gd name="T11" fmla="*/ 8 h 45"/>
                <a:gd name="T12" fmla="*/ 38 w 45"/>
                <a:gd name="T13" fmla="*/ 5 h 45"/>
                <a:gd name="T14" fmla="*/ 35 w 45"/>
                <a:gd name="T15" fmla="*/ 3 h 45"/>
                <a:gd name="T16" fmla="*/ 30 w 45"/>
                <a:gd name="T17" fmla="*/ 3 h 45"/>
                <a:gd name="T18" fmla="*/ 27 w 45"/>
                <a:gd name="T19" fmla="*/ 0 h 45"/>
                <a:gd name="T20" fmla="*/ 24 w 45"/>
                <a:gd name="T21" fmla="*/ 0 h 45"/>
                <a:gd name="T22" fmla="*/ 19 w 45"/>
                <a:gd name="T23" fmla="*/ 0 h 45"/>
                <a:gd name="T24" fmla="*/ 16 w 45"/>
                <a:gd name="T25" fmla="*/ 3 h 45"/>
                <a:gd name="T26" fmla="*/ 14 w 45"/>
                <a:gd name="T27" fmla="*/ 3 h 45"/>
                <a:gd name="T28" fmla="*/ 11 w 45"/>
                <a:gd name="T29" fmla="*/ 5 h 45"/>
                <a:gd name="T30" fmla="*/ 8 w 45"/>
                <a:gd name="T31" fmla="*/ 8 h 45"/>
                <a:gd name="T32" fmla="*/ 6 w 45"/>
                <a:gd name="T33" fmla="*/ 11 h 45"/>
                <a:gd name="T34" fmla="*/ 3 w 45"/>
                <a:gd name="T35" fmla="*/ 13 h 45"/>
                <a:gd name="T36" fmla="*/ 3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3 w 45"/>
                <a:gd name="T45" fmla="*/ 29 h 45"/>
                <a:gd name="T46" fmla="*/ 3 w 45"/>
                <a:gd name="T47" fmla="*/ 35 h 45"/>
                <a:gd name="T48" fmla="*/ 6 w 45"/>
                <a:gd name="T49" fmla="*/ 37 h 45"/>
                <a:gd name="T50" fmla="*/ 8 w 45"/>
                <a:gd name="T51" fmla="*/ 40 h 45"/>
                <a:gd name="T52" fmla="*/ 11 w 45"/>
                <a:gd name="T53" fmla="*/ 40 h 45"/>
                <a:gd name="T54" fmla="*/ 14 w 45"/>
                <a:gd name="T55" fmla="*/ 43 h 45"/>
                <a:gd name="T56" fmla="*/ 16 w 45"/>
                <a:gd name="T57" fmla="*/ 45 h 45"/>
                <a:gd name="T58" fmla="*/ 19 w 45"/>
                <a:gd name="T59" fmla="*/ 45 h 45"/>
                <a:gd name="T60" fmla="*/ 24 w 45"/>
                <a:gd name="T61" fmla="*/ 45 h 45"/>
                <a:gd name="T62" fmla="*/ 27 w 45"/>
                <a:gd name="T63" fmla="*/ 45 h 45"/>
                <a:gd name="T64" fmla="*/ 30 w 45"/>
                <a:gd name="T65" fmla="*/ 45 h 45"/>
                <a:gd name="T66" fmla="*/ 35 w 45"/>
                <a:gd name="T67" fmla="*/ 43 h 45"/>
                <a:gd name="T68" fmla="*/ 38 w 45"/>
                <a:gd name="T69" fmla="*/ 40 h 45"/>
                <a:gd name="T70" fmla="*/ 40 w 45"/>
                <a:gd name="T71" fmla="*/ 40 h 45"/>
                <a:gd name="T72" fmla="*/ 40 w 45"/>
                <a:gd name="T73" fmla="*/ 37 h 45"/>
                <a:gd name="T74" fmla="*/ 43 w 45"/>
                <a:gd name="T75" fmla="*/ 35 h 45"/>
                <a:gd name="T76" fmla="*/ 45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5" name="Text Box 112"/>
          <p:cNvSpPr txBox="1">
            <a:spLocks noChangeArrowheads="1"/>
          </p:cNvSpPr>
          <p:nvPr/>
        </p:nvSpPr>
        <p:spPr bwMode="auto">
          <a:xfrm>
            <a:off x="822325" y="3843338"/>
            <a:ext cx="13668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Shared Cache</a:t>
            </a:r>
          </a:p>
        </p:txBody>
      </p:sp>
      <p:sp>
        <p:nvSpPr>
          <p:cNvPr id="13356" name="Text Box 113"/>
          <p:cNvSpPr txBox="1">
            <a:spLocks noChangeArrowheads="1"/>
          </p:cNvSpPr>
          <p:nvPr/>
        </p:nvSpPr>
        <p:spPr bwMode="auto">
          <a:xfrm>
            <a:off x="3108325" y="4376738"/>
            <a:ext cx="18700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Centralized Memory</a:t>
            </a:r>
          </a:p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Dance Hall, UMA</a:t>
            </a:r>
          </a:p>
        </p:txBody>
      </p:sp>
      <p:sp>
        <p:nvSpPr>
          <p:cNvPr id="13357" name="Text Box 114"/>
          <p:cNvSpPr txBox="1">
            <a:spLocks noChangeArrowheads="1"/>
          </p:cNvSpPr>
          <p:nvPr/>
        </p:nvSpPr>
        <p:spPr bwMode="auto">
          <a:xfrm>
            <a:off x="5932488" y="6226175"/>
            <a:ext cx="254952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Distributed Memory (NUMA)</a:t>
            </a:r>
          </a:p>
        </p:txBody>
      </p:sp>
      <p:sp>
        <p:nvSpPr>
          <p:cNvPr id="13358" name="Line 115"/>
          <p:cNvSpPr>
            <a:spLocks noChangeShapeType="1"/>
          </p:cNvSpPr>
          <p:nvPr/>
        </p:nvSpPr>
        <p:spPr bwMode="auto">
          <a:xfrm>
            <a:off x="2895600" y="1447800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3359" name="Text Box 116"/>
          <p:cNvSpPr txBox="1">
            <a:spLocks noChangeArrowheads="1"/>
          </p:cNvSpPr>
          <p:nvPr/>
        </p:nvSpPr>
        <p:spPr bwMode="auto">
          <a:xfrm>
            <a:off x="6080125" y="1481138"/>
            <a:ext cx="6477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ym typeface="Symbol" charset="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6852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numbers you </a:t>
            </a:r>
            <a:r>
              <a:rPr lang="en-US" dirty="0"/>
              <a:t>may want </a:t>
            </a:r>
            <a:r>
              <a:rPr lang="en-US" dirty="0" smtClean="0"/>
              <a:t>to know</a:t>
            </a:r>
            <a:endParaRPr lang="en-US" dirty="0"/>
          </a:p>
        </p:txBody>
      </p:sp>
      <p:pic>
        <p:nvPicPr>
          <p:cNvPr id="5" name="图片 4" descr="Screen Shot 2014-12-02 at 09.0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43" y="1590633"/>
            <a:ext cx="9380617" cy="37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80961" y="274638"/>
            <a:ext cx="6505839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Motivating example: file descriptors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Ideal FD performance graph</a:t>
            </a:r>
            <a:endParaRPr lang="zh-CN" alt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65" b="-12965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Actual FD performance</a:t>
            </a:r>
            <a:endParaRPr lang="zh-CN" alt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79" b="-135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7" t="12995" r="2443" b="16900"/>
          <a:stretch/>
        </p:blipFill>
        <p:spPr>
          <a:xfrm>
            <a:off x="0" y="0"/>
            <a:ext cx="1929968" cy="17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throughput drops?</a:t>
            </a:r>
            <a:endParaRPr lang="zh-CN" alt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444625"/>
            <a:ext cx="4943475" cy="24288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71796" y="4503092"/>
            <a:ext cx="500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</a:t>
            </a:r>
            <a:r>
              <a:rPr lang="en-US" altLang="zh-CN" sz="2400" dirty="0" err="1"/>
              <a:t>fd_table</a:t>
            </a:r>
            <a:r>
              <a:rPr lang="en-US" altLang="zh-CN" sz="2400" dirty="0"/>
              <a:t> data from L1 in 3 cycles.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8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throughput drops?</a:t>
            </a:r>
            <a:endParaRPr lang="zh-CN" alt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420813"/>
            <a:ext cx="4819650" cy="2571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0081" y="4503092"/>
            <a:ext cx="324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Now it takes 121 cycles!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8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Non-scalable Locking are dangerous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Cause: Non-scalable locks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Non-scalable locks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Such as spin locks</a:t>
            </a:r>
          </a:p>
          <a:p>
            <a:pPr marL="0" indent="0">
              <a:buNone/>
            </a:pPr>
            <a:r>
              <a:rPr kumimoji="1" lang="en-US" altLang="zh-CN" dirty="0"/>
              <a:t>	P</a:t>
            </a:r>
            <a:r>
              <a:rPr kumimoji="1" lang="en-US" altLang="zh-CN" dirty="0" smtClean="0"/>
              <a:t>oor performance when highly contended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Many systems are using non-scalable locks</a:t>
            </a:r>
          </a:p>
          <a:p>
            <a:pPr marL="0" indent="0">
              <a:buNone/>
            </a:pP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en-US" altLang="zh-CN" b="1" dirty="0" smtClean="0"/>
              <a:t>But they are dangerous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53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they are dangerous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Lead to performance collapse when adding a few more cores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Even tiny critical section will also lead to this performance collapse</a:t>
            </a:r>
          </a:p>
        </p:txBody>
      </p:sp>
    </p:spTree>
    <p:extLst>
      <p:ext uri="{BB962C8B-B14F-4D97-AF65-F5344CB8AC3E}">
        <p14:creationId xmlns:p14="http://schemas.microsoft.com/office/powerpoint/2010/main" val="33188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3-04-09 下午12.3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" y="86122"/>
            <a:ext cx="5486781" cy="3556247"/>
          </a:xfrm>
          <a:prstGeom prst="rect">
            <a:avLst/>
          </a:prstGeom>
        </p:spPr>
      </p:pic>
      <p:pic>
        <p:nvPicPr>
          <p:cNvPr id="5" name="Content Placeholder 4" descr="屏幕快照 2013-04-09 下午12.37.0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29"/>
          <a:stretch/>
        </p:blipFill>
        <p:spPr>
          <a:xfrm>
            <a:off x="3196368" y="3158227"/>
            <a:ext cx="5523253" cy="36997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3" y="86122"/>
            <a:ext cx="41560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Xv6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Case study: ticket spinlock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Normal spinlock has extremely noticeable unfairness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Even on a 8 core CPU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Ticket spinlock guarantees lock are granted to acquirers in order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Used in Linux kernel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But it’s non </a:t>
            </a:r>
            <a:r>
              <a:rPr kumimoji="1" lang="en-US" altLang="zh-CN" dirty="0"/>
              <a:t>scalable </a:t>
            </a:r>
            <a:r>
              <a:rPr kumimoji="1" lang="en-US" altLang="zh-CN" dirty="0" smtClean="0"/>
              <a:t>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Scalability Tutorial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Non-scalable 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calable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 code for ticket lock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1628800"/>
            <a:ext cx="336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/>
                <a:cs typeface="Courier New"/>
              </a:rPr>
              <a:t>struct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spinlock_t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altLang="zh-CN" b="1" dirty="0" smtClean="0">
                <a:latin typeface="Courier New"/>
                <a:cs typeface="Courier New"/>
              </a:rPr>
              <a:t>    </a:t>
            </a:r>
            <a:r>
              <a:rPr lang="en-US" altLang="zh-CN" b="1" dirty="0" err="1" smtClean="0">
                <a:latin typeface="Courier New"/>
                <a:cs typeface="Courier New"/>
              </a:rPr>
              <a:t>int</a:t>
            </a:r>
            <a:r>
              <a:rPr lang="en-US" altLang="zh-CN" b="1" dirty="0" smtClean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current_ticket</a:t>
            </a:r>
            <a:r>
              <a:rPr lang="en-US" altLang="zh-CN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smtClean="0">
                <a:latin typeface="Courier New"/>
                <a:cs typeface="Courier New"/>
              </a:rPr>
              <a:t>   </a:t>
            </a:r>
            <a:r>
              <a:rPr lang="en-US" altLang="zh-CN" b="1" dirty="0" err="1" smtClean="0">
                <a:latin typeface="Courier New"/>
                <a:cs typeface="Courier New"/>
              </a:rPr>
              <a:t>int</a:t>
            </a:r>
            <a:r>
              <a:rPr lang="en-US" altLang="zh-CN" b="1" dirty="0" smtClean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next_ticket</a:t>
            </a:r>
            <a:r>
              <a:rPr lang="en-US" altLang="zh-CN" b="1" dirty="0">
                <a:latin typeface="Courier New"/>
                <a:cs typeface="Courier New"/>
              </a:rPr>
              <a:t>; 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 </a:t>
            </a:r>
          </a:p>
          <a:p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299695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spin_lock</a:t>
            </a:r>
            <a:r>
              <a:rPr kumimoji="1" lang="en-US" altLang="zh-CN" b="1" dirty="0" smtClean="0">
                <a:latin typeface="Courier New"/>
                <a:cs typeface="Courier New"/>
              </a:rPr>
              <a:t>(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spinlock_t</a:t>
            </a:r>
            <a:r>
              <a:rPr kumimoji="1" lang="en-US" altLang="zh-CN" b="1" dirty="0" smtClean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b="1" dirty="0" smtClean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atomic_xadd</a:t>
            </a:r>
            <a:r>
              <a:rPr kumimoji="1" lang="en-US" altLang="zh-CN" b="1" dirty="0" smtClean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next_ticket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b="1" dirty="0">
                <a:latin typeface="Courier New"/>
                <a:cs typeface="Courier New"/>
              </a:rPr>
              <a:t> while (t != </a:t>
            </a:r>
            <a:r>
              <a:rPr kumimoji="1" lang="en-US" altLang="zh-CN" b="1" dirty="0" smtClean="0">
                <a:latin typeface="Courier New"/>
                <a:cs typeface="Courier New"/>
              </a:rPr>
              <a:t>l-</a:t>
            </a:r>
            <a:r>
              <a:rPr kumimoji="1" lang="en-US" altLang="zh-CN" b="1" dirty="0">
                <a:latin typeface="Courier New"/>
                <a:cs typeface="Courier New"/>
              </a:rPr>
              <a:t>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    ; // spin</a:t>
            </a:r>
            <a:endParaRPr kumimoji="1" lang="en-US" altLang="zh-CN" b="1" dirty="0">
              <a:latin typeface="Courier New"/>
              <a:cs typeface="Courier New"/>
            </a:endParaRP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479715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spin_unlock</a:t>
            </a:r>
            <a:r>
              <a:rPr kumimoji="1" lang="en-US" altLang="zh-CN" b="1" dirty="0" smtClean="0">
                <a:latin typeface="Courier New"/>
                <a:cs typeface="Courier New"/>
              </a:rPr>
              <a:t>(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spinlock_t</a:t>
            </a:r>
            <a:r>
              <a:rPr kumimoji="1" lang="en-US" altLang="zh-CN" b="1" dirty="0" smtClean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l-&gt;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current_ticket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++;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58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 code for ticket lock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1628800"/>
            <a:ext cx="336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/>
                <a:cs typeface="Courier New"/>
              </a:rPr>
              <a:t>struct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spinlock_t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altLang="zh-CN" b="1" dirty="0" smtClean="0">
                <a:latin typeface="Courier New"/>
                <a:cs typeface="Courier New"/>
              </a:rPr>
              <a:t>    </a:t>
            </a:r>
            <a:r>
              <a:rPr lang="en-US" altLang="zh-CN" b="1" dirty="0" err="1" smtClean="0">
                <a:latin typeface="Courier New"/>
                <a:cs typeface="Courier New"/>
              </a:rPr>
              <a:t>int</a:t>
            </a:r>
            <a:r>
              <a:rPr lang="en-US" altLang="zh-CN" b="1" dirty="0" smtClean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current_ticket</a:t>
            </a:r>
            <a:r>
              <a:rPr lang="en-US" altLang="zh-CN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smtClean="0">
                <a:latin typeface="Courier New"/>
                <a:cs typeface="Courier New"/>
              </a:rPr>
              <a:t>   </a:t>
            </a:r>
            <a:r>
              <a:rPr lang="en-US" altLang="zh-CN" b="1" dirty="0" err="1" smtClean="0">
                <a:latin typeface="Courier New"/>
                <a:cs typeface="Courier New"/>
              </a:rPr>
              <a:t>int</a:t>
            </a:r>
            <a:r>
              <a:rPr lang="en-US" altLang="zh-CN" b="1" dirty="0" smtClean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next_ticket</a:t>
            </a:r>
            <a:r>
              <a:rPr lang="en-US" altLang="zh-CN" b="1" dirty="0">
                <a:latin typeface="Courier New"/>
                <a:cs typeface="Courier New"/>
              </a:rPr>
              <a:t>; 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 </a:t>
            </a:r>
          </a:p>
          <a:p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299695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spin_lock</a:t>
            </a:r>
            <a:r>
              <a:rPr kumimoji="1" lang="en-US" altLang="zh-CN" b="1" dirty="0" smtClean="0">
                <a:latin typeface="Courier New"/>
                <a:cs typeface="Courier New"/>
              </a:rPr>
              <a:t>(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spinlock_t</a:t>
            </a:r>
            <a:r>
              <a:rPr kumimoji="1" lang="en-US" altLang="zh-CN" b="1" dirty="0" smtClean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b="1" dirty="0" smtClean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atomic_xadd</a:t>
            </a:r>
            <a:r>
              <a:rPr kumimoji="1" lang="en-US" altLang="zh-CN" b="1" dirty="0" smtClean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next_ticket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b="1" dirty="0">
                <a:latin typeface="Courier New"/>
                <a:cs typeface="Courier New"/>
              </a:rPr>
              <a:t> while (t != </a:t>
            </a:r>
            <a:r>
              <a:rPr kumimoji="1" lang="en-US" altLang="zh-CN" b="1" dirty="0" smtClean="0">
                <a:latin typeface="Courier New"/>
                <a:cs typeface="Courier New"/>
              </a:rPr>
              <a:t>l-</a:t>
            </a:r>
            <a:r>
              <a:rPr kumimoji="1" lang="en-US" altLang="zh-CN" b="1" dirty="0">
                <a:latin typeface="Courier New"/>
                <a:cs typeface="Courier New"/>
              </a:rPr>
              <a:t>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    ; // spin</a:t>
            </a:r>
            <a:endParaRPr kumimoji="1" lang="en-US" altLang="zh-CN" b="1" dirty="0">
              <a:latin typeface="Courier New"/>
              <a:cs typeface="Courier New"/>
            </a:endParaRP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479715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spin_unlock</a:t>
            </a:r>
            <a:r>
              <a:rPr kumimoji="1" lang="en-US" altLang="zh-CN" b="1" dirty="0" smtClean="0">
                <a:latin typeface="Courier New"/>
                <a:cs typeface="Courier New"/>
              </a:rPr>
              <a:t>(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spinlock_t</a:t>
            </a:r>
            <a:r>
              <a:rPr kumimoji="1" lang="en-US" altLang="zh-CN" b="1" dirty="0" smtClean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l-&gt;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current_ticket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++;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4283968" y="184482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92080" y="1628800"/>
            <a:ext cx="278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urrently serving which one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851920" y="24208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92080" y="2204864"/>
            <a:ext cx="255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icket for the next comer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6588224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92280" y="3140968"/>
            <a:ext cx="14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Add and get</a:t>
            </a:r>
          </a:p>
          <a:p>
            <a:r>
              <a:rPr kumimoji="1" lang="en-US" altLang="zh-CN" dirty="0" smtClean="0"/>
              <a:t>original 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</a:t>
            </a:r>
            <a:r>
              <a:rPr lang="en-US" dirty="0" err="1" smtClean="0"/>
              <a:t>current_ticket</a:t>
            </a:r>
            <a:r>
              <a:rPr lang="en-US" dirty="0" smtClean="0"/>
              <a:t> and </a:t>
            </a:r>
            <a:r>
              <a:rPr lang="en-US" dirty="0" err="1" smtClean="0"/>
              <a:t>next_ticket</a:t>
            </a:r>
            <a:r>
              <a:rPr lang="en-US" dirty="0" smtClean="0"/>
              <a:t> work together to guarantee mutual exclusion?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Background on cache coherence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On multi-core processors, each core has it’s own private cache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Need to keep the cache content in sync when some CPU modifies some memory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Accomplished by cache coherence protocol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5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07"/>
            <a:ext cx="8229600" cy="8609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charset="0"/>
              </a:rPr>
              <a:t>Example Cache Coherence Problem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1765300" y="3708500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3284538" y="3708500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2438400" y="4018062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2438400" y="4043462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5799138" y="4121250"/>
            <a:ext cx="8128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I/O devices</a:t>
            </a:r>
            <a:endParaRPr lang="en-US"/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3011488" y="4814987"/>
            <a:ext cx="5889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2271713" y="3371950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2271713" y="2533750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12"/>
          <p:cNvSpPr>
            <a:spLocks/>
          </p:cNvSpPr>
          <p:nvPr/>
        </p:nvSpPr>
        <p:spPr bwMode="auto">
          <a:xfrm>
            <a:off x="1936750" y="1862237"/>
            <a:ext cx="671513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13"/>
          <p:cNvSpPr>
            <a:spLocks/>
          </p:cNvSpPr>
          <p:nvPr/>
        </p:nvSpPr>
        <p:spPr bwMode="auto">
          <a:xfrm>
            <a:off x="1936750" y="1862237"/>
            <a:ext cx="671513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1765300" y="2700437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Rectangle 15" descr="Small confetti"/>
          <p:cNvSpPr>
            <a:spLocks noChangeArrowheads="1"/>
          </p:cNvSpPr>
          <p:nvPr/>
        </p:nvSpPr>
        <p:spPr bwMode="auto">
          <a:xfrm>
            <a:off x="1765300" y="2700437"/>
            <a:ext cx="1009650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16"/>
          <p:cNvSpPr>
            <a:spLocks noChangeArrowheads="1"/>
          </p:cNvSpPr>
          <p:nvPr/>
        </p:nvSpPr>
        <p:spPr bwMode="auto">
          <a:xfrm>
            <a:off x="2178050" y="2109887"/>
            <a:ext cx="103188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6404" name="Rectangle 17"/>
          <p:cNvSpPr>
            <a:spLocks noChangeArrowheads="1"/>
          </p:cNvSpPr>
          <p:nvPr/>
        </p:nvSpPr>
        <p:spPr bwMode="auto">
          <a:xfrm>
            <a:off x="2249488" y="2171800"/>
            <a:ext cx="698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6405" name="Rectangle 18"/>
          <p:cNvSpPr>
            <a:spLocks noChangeArrowheads="1"/>
          </p:cNvSpPr>
          <p:nvPr/>
        </p:nvSpPr>
        <p:spPr bwMode="auto">
          <a:xfrm>
            <a:off x="2219325" y="2790925"/>
            <a:ext cx="8572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$</a:t>
            </a:r>
            <a:endParaRPr lang="en-US"/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6135688" y="3708500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4454525" y="3371950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1"/>
          <p:cNvSpPr>
            <a:spLocks noChangeShapeType="1"/>
          </p:cNvSpPr>
          <p:nvPr/>
        </p:nvSpPr>
        <p:spPr bwMode="auto">
          <a:xfrm>
            <a:off x="4454525" y="2533750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22"/>
          <p:cNvSpPr>
            <a:spLocks/>
          </p:cNvSpPr>
          <p:nvPr/>
        </p:nvSpPr>
        <p:spPr bwMode="auto">
          <a:xfrm>
            <a:off x="4119563" y="1862237"/>
            <a:ext cx="671512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23"/>
          <p:cNvSpPr>
            <a:spLocks/>
          </p:cNvSpPr>
          <p:nvPr/>
        </p:nvSpPr>
        <p:spPr bwMode="auto">
          <a:xfrm>
            <a:off x="4119563" y="1862237"/>
            <a:ext cx="671512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4"/>
          <p:cNvSpPr>
            <a:spLocks noChangeArrowheads="1"/>
          </p:cNvSpPr>
          <p:nvPr/>
        </p:nvSpPr>
        <p:spPr bwMode="auto">
          <a:xfrm>
            <a:off x="3952875" y="2700437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Rectangle 25" descr="Small confetti"/>
          <p:cNvSpPr>
            <a:spLocks noChangeArrowheads="1"/>
          </p:cNvSpPr>
          <p:nvPr/>
        </p:nvSpPr>
        <p:spPr bwMode="auto">
          <a:xfrm>
            <a:off x="3952875" y="2700437"/>
            <a:ext cx="1008063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26"/>
          <p:cNvSpPr>
            <a:spLocks noChangeArrowheads="1"/>
          </p:cNvSpPr>
          <p:nvPr/>
        </p:nvSpPr>
        <p:spPr bwMode="auto">
          <a:xfrm>
            <a:off x="4432300" y="2790925"/>
            <a:ext cx="8572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$</a:t>
            </a:r>
            <a:endParaRPr lang="en-US"/>
          </a:p>
        </p:txBody>
      </p:sp>
      <p:sp>
        <p:nvSpPr>
          <p:cNvPr id="16414" name="Line 27"/>
          <p:cNvSpPr>
            <a:spLocks noChangeShapeType="1"/>
          </p:cNvSpPr>
          <p:nvPr/>
        </p:nvSpPr>
        <p:spPr bwMode="auto">
          <a:xfrm>
            <a:off x="6642100" y="3371950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28"/>
          <p:cNvSpPr>
            <a:spLocks noChangeShapeType="1"/>
          </p:cNvSpPr>
          <p:nvPr/>
        </p:nvSpPr>
        <p:spPr bwMode="auto">
          <a:xfrm>
            <a:off x="6642100" y="2533750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29"/>
          <p:cNvSpPr>
            <a:spLocks/>
          </p:cNvSpPr>
          <p:nvPr/>
        </p:nvSpPr>
        <p:spPr bwMode="auto">
          <a:xfrm>
            <a:off x="6305550" y="1862237"/>
            <a:ext cx="673100" cy="671513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2147483647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0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30"/>
          <p:cNvSpPr>
            <a:spLocks/>
          </p:cNvSpPr>
          <p:nvPr/>
        </p:nvSpPr>
        <p:spPr bwMode="auto">
          <a:xfrm>
            <a:off x="6305550" y="1862237"/>
            <a:ext cx="673100" cy="671513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0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2147483647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1"/>
          <p:cNvSpPr>
            <a:spLocks noChangeArrowheads="1"/>
          </p:cNvSpPr>
          <p:nvPr/>
        </p:nvSpPr>
        <p:spPr bwMode="auto">
          <a:xfrm>
            <a:off x="6172200" y="2722662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Rectangle 32" descr="Small confetti"/>
          <p:cNvSpPr>
            <a:spLocks noChangeArrowheads="1"/>
          </p:cNvSpPr>
          <p:nvPr/>
        </p:nvSpPr>
        <p:spPr bwMode="auto">
          <a:xfrm>
            <a:off x="6135688" y="2700437"/>
            <a:ext cx="1008062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3"/>
          <p:cNvSpPr>
            <a:spLocks noChangeArrowheads="1"/>
          </p:cNvSpPr>
          <p:nvPr/>
        </p:nvSpPr>
        <p:spPr bwMode="auto">
          <a:xfrm>
            <a:off x="6588125" y="2763937"/>
            <a:ext cx="85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$</a:t>
            </a:r>
            <a:endParaRPr lang="en-US"/>
          </a:p>
        </p:txBody>
      </p:sp>
      <p:sp>
        <p:nvSpPr>
          <p:cNvPr id="16421" name="Rectangle 34"/>
          <p:cNvSpPr>
            <a:spLocks noChangeArrowheads="1"/>
          </p:cNvSpPr>
          <p:nvPr/>
        </p:nvSpPr>
        <p:spPr bwMode="auto">
          <a:xfrm>
            <a:off x="4373563" y="2095600"/>
            <a:ext cx="103187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6422" name="Rectangle 35"/>
          <p:cNvSpPr>
            <a:spLocks noChangeArrowheads="1"/>
          </p:cNvSpPr>
          <p:nvPr/>
        </p:nvSpPr>
        <p:spPr bwMode="auto">
          <a:xfrm>
            <a:off x="4449763" y="2159100"/>
            <a:ext cx="698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6423" name="Rectangle 36"/>
          <p:cNvSpPr>
            <a:spLocks noChangeArrowheads="1"/>
          </p:cNvSpPr>
          <p:nvPr/>
        </p:nvSpPr>
        <p:spPr bwMode="auto">
          <a:xfrm>
            <a:off x="6534150" y="2109887"/>
            <a:ext cx="103188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6424" name="Rectangle 37"/>
          <p:cNvSpPr>
            <a:spLocks noChangeArrowheads="1"/>
          </p:cNvSpPr>
          <p:nvPr/>
        </p:nvSpPr>
        <p:spPr bwMode="auto">
          <a:xfrm>
            <a:off x="6605588" y="2171800"/>
            <a:ext cx="698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572000" y="2341662"/>
            <a:ext cx="541338" cy="1244600"/>
            <a:chOff x="2888" y="1155"/>
            <a:chExt cx="341" cy="784"/>
          </a:xfrm>
        </p:grpSpPr>
        <p:sp>
          <p:nvSpPr>
            <p:cNvPr id="16468" name="Freeform 39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40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Rectangle 41"/>
            <p:cNvSpPr>
              <a:spLocks noChangeArrowheads="1"/>
            </p:cNvSpPr>
            <p:nvPr/>
          </p:nvSpPr>
          <p:spPr bwMode="auto">
            <a:xfrm>
              <a:off x="3066" y="1420"/>
              <a:ext cx="54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71" name="Freeform 42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Freeform 43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Freeform 44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Rectangle 45"/>
            <p:cNvSpPr>
              <a:spLocks noChangeArrowheads="1"/>
            </p:cNvSpPr>
            <p:nvPr/>
          </p:nvSpPr>
          <p:spPr bwMode="auto">
            <a:xfrm>
              <a:off x="3007" y="1226"/>
              <a:ext cx="60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6475" name="Rectangle 46"/>
            <p:cNvSpPr>
              <a:spLocks noChangeArrowheads="1"/>
            </p:cNvSpPr>
            <p:nvPr/>
          </p:nvSpPr>
          <p:spPr bwMode="auto">
            <a:xfrm>
              <a:off x="3058" y="1226"/>
              <a:ext cx="171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= ?</a:t>
              </a:r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286000" y="2265462"/>
            <a:ext cx="598488" cy="717550"/>
            <a:chOff x="1496" y="1160"/>
            <a:chExt cx="377" cy="452"/>
          </a:xfrm>
        </p:grpSpPr>
        <p:sp>
          <p:nvSpPr>
            <p:cNvPr id="16460" name="Freeform 48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Freeform 49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Freeform 50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Freeform 51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Freeform 52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Rectangle 53"/>
            <p:cNvSpPr>
              <a:spLocks noChangeArrowheads="1"/>
            </p:cNvSpPr>
            <p:nvPr/>
          </p:nvSpPr>
          <p:spPr bwMode="auto">
            <a:xfrm>
              <a:off x="1680" y="1429"/>
              <a:ext cx="54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66" name="Rectangle 54"/>
            <p:cNvSpPr>
              <a:spLocks noChangeArrowheads="1"/>
            </p:cNvSpPr>
            <p:nvPr/>
          </p:nvSpPr>
          <p:spPr bwMode="auto">
            <a:xfrm>
              <a:off x="1649" y="1209"/>
              <a:ext cx="60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6467" name="Rectangle 55"/>
            <p:cNvSpPr>
              <a:spLocks noChangeArrowheads="1"/>
            </p:cNvSpPr>
            <p:nvPr/>
          </p:nvSpPr>
          <p:spPr bwMode="auto">
            <a:xfrm>
              <a:off x="1702" y="1209"/>
              <a:ext cx="171" cy="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= ?</a:t>
              </a:r>
              <a:endParaRPr lang="en-US"/>
            </a:p>
          </p:txBody>
        </p:sp>
      </p:grpSp>
      <p:grpSp>
        <p:nvGrpSpPr>
          <p:cNvPr id="16427" name="Group 56"/>
          <p:cNvGrpSpPr>
            <a:grpSpLocks/>
          </p:cNvGrpSpPr>
          <p:nvPr/>
        </p:nvGrpSpPr>
        <p:grpSpPr bwMode="auto">
          <a:xfrm>
            <a:off x="2819400" y="4429225"/>
            <a:ext cx="355600" cy="234950"/>
            <a:chOff x="1784" y="2425"/>
            <a:chExt cx="224" cy="148"/>
          </a:xfrm>
        </p:grpSpPr>
        <p:sp>
          <p:nvSpPr>
            <p:cNvPr id="16458" name="Rectangle 57"/>
            <p:cNvSpPr>
              <a:spLocks noChangeArrowheads="1"/>
            </p:cNvSpPr>
            <p:nvPr/>
          </p:nvSpPr>
          <p:spPr bwMode="auto">
            <a:xfrm>
              <a:off x="1784" y="2425"/>
              <a:ext cx="8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hlink"/>
                  </a:solidFill>
                </a:rPr>
                <a:t>u</a:t>
              </a:r>
              <a:endParaRPr lang="en-US" sz="2000">
                <a:solidFill>
                  <a:schemeClr val="hlink"/>
                </a:solidFill>
              </a:endParaRPr>
            </a:p>
          </p:txBody>
        </p:sp>
        <p:sp>
          <p:nvSpPr>
            <p:cNvPr id="16459" name="Rectangle 58"/>
            <p:cNvSpPr>
              <a:spLocks noChangeArrowheads="1"/>
            </p:cNvSpPr>
            <p:nvPr/>
          </p:nvSpPr>
          <p:spPr bwMode="auto">
            <a:xfrm>
              <a:off x="1838" y="2425"/>
              <a:ext cx="170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hlink"/>
                  </a:solidFill>
                </a:rPr>
                <a:t> :5</a:t>
              </a:r>
              <a:endParaRPr lang="en-US" sz="2000">
                <a:solidFill>
                  <a:schemeClr val="hlink"/>
                </a:solidFill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824038" y="3083025"/>
            <a:ext cx="793750" cy="1468437"/>
            <a:chOff x="1149" y="1536"/>
            <a:chExt cx="500" cy="925"/>
          </a:xfrm>
        </p:grpSpPr>
        <p:sp>
          <p:nvSpPr>
            <p:cNvPr id="16450" name="Rectangle 60"/>
            <p:cNvSpPr>
              <a:spLocks noChangeArrowheads="1"/>
            </p:cNvSpPr>
            <p:nvPr/>
          </p:nvSpPr>
          <p:spPr bwMode="auto">
            <a:xfrm>
              <a:off x="1299" y="2273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grpSp>
          <p:nvGrpSpPr>
            <p:cNvPr id="16451" name="Group 61"/>
            <p:cNvGrpSpPr>
              <a:grpSpLocks/>
            </p:cNvGrpSpPr>
            <p:nvPr/>
          </p:nvGrpSpPr>
          <p:grpSpPr bwMode="auto">
            <a:xfrm>
              <a:off x="1149" y="1536"/>
              <a:ext cx="500" cy="925"/>
              <a:chOff x="1149" y="1536"/>
              <a:chExt cx="500" cy="925"/>
            </a:xfrm>
          </p:grpSpPr>
          <p:grpSp>
            <p:nvGrpSpPr>
              <p:cNvPr id="16452" name="Group 62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16456" name="Freeform 63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9"/>
                    <a:gd name="T34" fmla="*/ 0 h 646"/>
                    <a:gd name="T35" fmla="*/ 339 w 339"/>
                    <a:gd name="T36" fmla="*/ 646 h 6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7" name="Freeform 64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1"/>
                    <a:gd name="T127" fmla="*/ 0 h 212"/>
                    <a:gd name="T128" fmla="*/ 211 w 211"/>
                    <a:gd name="T129" fmla="*/ 212 h 21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53" name="Group 65"/>
              <p:cNvGrpSpPr>
                <a:grpSpLocks/>
              </p:cNvGrpSpPr>
              <p:nvPr/>
            </p:nvGrpSpPr>
            <p:grpSpPr bwMode="auto">
              <a:xfrm>
                <a:off x="1149" y="1536"/>
                <a:ext cx="240" cy="148"/>
                <a:chOff x="1784" y="2425"/>
                <a:chExt cx="183" cy="148"/>
              </a:xfrm>
            </p:grpSpPr>
            <p:sp>
              <p:nvSpPr>
                <p:cNvPr id="164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8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chemeClr val="hlink"/>
                      </a:solidFill>
                    </a:rPr>
                    <a:t>u</a:t>
                  </a:r>
                  <a:endParaRPr lang="en-US" sz="20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6455" name="Rectangle 67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9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chemeClr val="hlink"/>
                      </a:solidFill>
                    </a:rPr>
                    <a:t> :5</a:t>
                  </a:r>
                  <a:endParaRPr lang="en-US" sz="2000">
                    <a:solidFill>
                      <a:schemeClr val="hlink"/>
                    </a:solidFill>
                  </a:endParaRPr>
                </a:p>
              </p:txBody>
            </p:sp>
          </p:grp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198813" y="3105250"/>
            <a:ext cx="3530600" cy="1522412"/>
            <a:chOff x="2016" y="1584"/>
            <a:chExt cx="2224" cy="959"/>
          </a:xfrm>
        </p:grpSpPr>
        <p:sp>
          <p:nvSpPr>
            <p:cNvPr id="16440" name="Freeform 69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Freeform 70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42" name="Group 71"/>
            <p:cNvGrpSpPr>
              <a:grpSpLocks/>
            </p:cNvGrpSpPr>
            <p:nvPr/>
          </p:nvGrpSpPr>
          <p:grpSpPr bwMode="auto">
            <a:xfrm>
              <a:off x="2016" y="1584"/>
              <a:ext cx="2224" cy="959"/>
              <a:chOff x="2016" y="1584"/>
              <a:chExt cx="2224" cy="959"/>
            </a:xfrm>
          </p:grpSpPr>
          <p:grpSp>
            <p:nvGrpSpPr>
              <p:cNvPr id="16443" name="Group 72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16448" name="Freeform 73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Freeform 74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44" name="Rectangle 75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grpSp>
            <p:nvGrpSpPr>
              <p:cNvPr id="16445" name="Group 76"/>
              <p:cNvGrpSpPr>
                <a:grpSpLocks/>
              </p:cNvGrpSpPr>
              <p:nvPr/>
            </p:nvGrpSpPr>
            <p:grpSpPr bwMode="auto">
              <a:xfrm>
                <a:off x="3989" y="1584"/>
                <a:ext cx="251" cy="148"/>
                <a:chOff x="1784" y="2425"/>
                <a:chExt cx="166" cy="148"/>
              </a:xfrm>
            </p:grpSpPr>
            <p:sp>
              <p:nvSpPr>
                <p:cNvPr id="16446" name="Rectangle 77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9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chemeClr val="hlink"/>
                      </a:solidFill>
                    </a:rPr>
                    <a:t>u</a:t>
                  </a:r>
                  <a:endParaRPr lang="en-US" sz="20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6447" name="Rectangle 78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12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chemeClr val="hlink"/>
                      </a:solidFill>
                    </a:rPr>
                    <a:t> :5</a:t>
                  </a:r>
                  <a:endParaRPr lang="en-US" sz="2000">
                    <a:solidFill>
                      <a:schemeClr val="hlink"/>
                    </a:solidFill>
                  </a:endParaRPr>
                </a:p>
              </p:txBody>
            </p:sp>
          </p:grpSp>
        </p:grp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781800" y="2265462"/>
            <a:ext cx="600075" cy="974725"/>
            <a:chOff x="4224" y="1118"/>
            <a:chExt cx="378" cy="614"/>
          </a:xfrm>
        </p:grpSpPr>
        <p:sp>
          <p:nvSpPr>
            <p:cNvPr id="16431" name="Freeform 80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81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33" name="Group 82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16437" name="Freeform 83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Freeform 84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Rectangle 85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16434" name="Group 86"/>
            <p:cNvGrpSpPr>
              <a:grpSpLocks/>
            </p:cNvGrpSpPr>
            <p:nvPr/>
          </p:nvGrpSpPr>
          <p:grpSpPr bwMode="auto">
            <a:xfrm>
              <a:off x="4224" y="1584"/>
              <a:ext cx="297" cy="148"/>
              <a:chOff x="4390" y="1234"/>
              <a:chExt cx="297" cy="148"/>
            </a:xfrm>
          </p:grpSpPr>
          <p:sp>
            <p:nvSpPr>
              <p:cNvPr id="16435" name="Rectangle 87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9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114FFB"/>
                    </a:solidFill>
                  </a:rPr>
                  <a:t>u</a:t>
                </a:r>
                <a:endParaRPr lang="en-US" sz="2000">
                  <a:solidFill>
                    <a:srgbClr val="114FFB"/>
                  </a:solidFill>
                </a:endParaRPr>
              </a:p>
            </p:txBody>
          </p:sp>
          <p:sp>
            <p:nvSpPr>
              <p:cNvPr id="16436" name="Rectangle 88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6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114FFB"/>
                    </a:solidFill>
                  </a:rPr>
                  <a:t> = 7</a:t>
                </a:r>
                <a:endParaRPr lang="en-US" sz="2000">
                  <a:solidFill>
                    <a:srgbClr val="114FF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565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48264" y="450912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Shared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763688" y="2060848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3688" y="2060848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275856" y="3933056"/>
            <a:ext cx="3168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444208" y="393305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948264" y="450912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Shared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3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Modified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2060848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275856" y="3933056"/>
            <a:ext cx="3168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444208" y="393305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Modified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5796136" y="3356992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Tutorials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Modified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44827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724128" y="3933056"/>
            <a:ext cx="0" cy="9361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6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Probe message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Modified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56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 response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Directory-based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Shared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56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 response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few notes cache coherence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mtClean="0"/>
              <a:t>There may be </a:t>
            </a:r>
            <a:r>
              <a:rPr kumimoji="1" lang="en-US" altLang="zh-CN" dirty="0" smtClean="0"/>
              <a:t>more than a single directory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Especially for NUMA systems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Interconnect structure affects cache coherence performance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Directory is just one possible implementation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Snooping is another commonly used approach</a:t>
            </a:r>
          </a:p>
        </p:txBody>
      </p:sp>
    </p:spTree>
    <p:extLst>
      <p:ext uri="{BB962C8B-B14F-4D97-AF65-F5344CB8AC3E}">
        <p14:creationId xmlns:p14="http://schemas.microsoft.com/office/powerpoint/2010/main" val="14375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Intuition of the collapse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Key point: read with modified cache line have to get data back from the owner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Coherence message are processed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sequentially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Lock holder modifies cache holding the lock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Waiter is trying to read the lock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They get value of the lock from the lock holder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More readers means the next lock holder need to wait more time to get the 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10" name="文本框 9"/>
          <p:cNvSpPr txBox="1"/>
          <p:nvPr/>
        </p:nvSpPr>
        <p:spPr>
          <a:xfrm>
            <a:off x="1403648" y="332656"/>
            <a:ext cx="277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Allocate a ticket</a:t>
            </a:r>
          </a:p>
          <a:p>
            <a:r>
              <a:rPr kumimoji="1" lang="en-US" altLang="zh-CN" dirty="0" smtClean="0"/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5171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6" name="文本框 5"/>
          <p:cNvSpPr txBox="1"/>
          <p:nvPr/>
        </p:nvSpPr>
        <p:spPr>
          <a:xfrm>
            <a:off x="1403648" y="332656"/>
            <a:ext cx="277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Allocate a ticket</a:t>
            </a:r>
          </a:p>
          <a:p>
            <a:r>
              <a:rPr kumimoji="1" lang="en-US" altLang="zh-CN" dirty="0" smtClean="0"/>
              <a:t>read current ticket and spin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1680" y="3356992"/>
            <a:ext cx="262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cache coherence message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1680" y="3356992"/>
            <a:ext cx="262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cache coherence message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6768752" cy="26700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3648" y="332656"/>
            <a:ext cx="277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Allocate a ticket</a:t>
            </a:r>
          </a:p>
          <a:p>
            <a:r>
              <a:rPr kumimoji="1" lang="en-US" altLang="zh-CN" dirty="0" smtClean="0"/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41099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07704" y="3356992"/>
            <a:ext cx="171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120 ~ 420 cycles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6696744" cy="2641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624736" cy="25326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3648" y="332656"/>
            <a:ext cx="277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Allocate a ticket</a:t>
            </a:r>
          </a:p>
          <a:p>
            <a:r>
              <a:rPr kumimoji="1" lang="en-US" altLang="zh-CN" dirty="0" smtClean="0"/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17353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088" y="620688"/>
            <a:ext cx="234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update the ticket 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does N times as much work on N cores as it could on 1 core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Scalability </a:t>
            </a:r>
            <a:r>
              <a:rPr lang="en-US" dirty="0"/>
              <a:t>may be limited by Amdahl's Law: </a:t>
            </a:r>
          </a:p>
          <a:p>
            <a:pPr marL="457200" lvl="1" indent="0">
              <a:buNone/>
            </a:pPr>
            <a:r>
              <a:rPr lang="en-US" dirty="0"/>
              <a:t>Locks, shared data structures, ... Shared hardware (DRAM, NIC, ...)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81" y="4454271"/>
            <a:ext cx="3790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5856" y="6381328"/>
            <a:ext cx="231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 shared by all 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5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789040"/>
            <a:ext cx="6594293" cy="24509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848" y="638132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 holder update ticket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789040"/>
            <a:ext cx="6575359" cy="2448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52" y="3284984"/>
            <a:ext cx="19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Invalidate message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03848" y="638132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 holder update ticket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7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03848" y="638132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 holder update ticket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52728" cy="24256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3284984"/>
            <a:ext cx="333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Only lock holder has lock in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 waiters read the lock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52728" cy="24256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789040"/>
            <a:ext cx="6490525" cy="24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9" name="文本框 8"/>
          <p:cNvSpPr txBox="1"/>
          <p:nvPr/>
        </p:nvSpPr>
        <p:spPr>
          <a:xfrm>
            <a:off x="3347864" y="6381328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 waiters read the lock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7704" y="3284984"/>
            <a:ext cx="19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500 ~ 4000 cycles!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547664" y="4149080"/>
            <a:ext cx="309634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 flipV="1">
            <a:off x="1691680" y="4149080"/>
            <a:ext cx="2952328" cy="115212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 waiters read the lock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3212976"/>
            <a:ext cx="30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Reply read request one by one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 flipV="1">
            <a:off x="2555776" y="4149080"/>
            <a:ext cx="2088232" cy="151216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 waiters read the lock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3212976"/>
            <a:ext cx="30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Reply read request one by one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61248"/>
            <a:ext cx="39370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89240"/>
            <a:ext cx="423292" cy="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>
            <a:stCxn id="14" idx="0"/>
          </p:cNvCxnSpPr>
          <p:nvPr/>
        </p:nvCxnSpPr>
        <p:spPr>
          <a:xfrm flipV="1">
            <a:off x="3976762" y="4149080"/>
            <a:ext cx="667246" cy="10801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 waiters read the lock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61248"/>
            <a:ext cx="39370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89240"/>
            <a:ext cx="423292" cy="2170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5229200"/>
            <a:ext cx="393700" cy="419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157192"/>
            <a:ext cx="423292" cy="21707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7584" y="2924944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lock holder notifies next</a:t>
            </a:r>
          </a:p>
          <a:p>
            <a:r>
              <a:rPr kumimoji="1" lang="en-US" altLang="zh-CN" dirty="0" smtClean="0"/>
              <a:t>lock holder after sending out</a:t>
            </a:r>
          </a:p>
          <a:p>
            <a:r>
              <a:rPr kumimoji="1" lang="en-US" altLang="zh-CN" dirty="0" smtClean="0"/>
              <a:t>N/2 replies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3-04-09 下午12.3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" y="86122"/>
            <a:ext cx="5486781" cy="3556247"/>
          </a:xfrm>
          <a:prstGeom prst="rect">
            <a:avLst/>
          </a:prstGeom>
        </p:spPr>
      </p:pic>
      <p:pic>
        <p:nvPicPr>
          <p:cNvPr id="5" name="Content Placeholder 4" descr="屏幕快照 2013-04-09 下午12.37.0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29"/>
          <a:stretch/>
        </p:blipFill>
        <p:spPr>
          <a:xfrm>
            <a:off x="3196368" y="3158227"/>
            <a:ext cx="5523253" cy="36997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3" y="86122"/>
            <a:ext cx="415601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xv6 locking scalable?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4"/>
            <a:ext cx="8229600" cy="485622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Why do kernels normally use locks?</a:t>
            </a:r>
          </a:p>
          <a:p>
            <a:pPr marL="1828800" lvl="4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Locks support a concurrent programming style based on mutual exclusion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Acquire lock on entry to critical sections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Release lock on exit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Block or spin if lock is held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Only one thread at a time executes the critical section</a:t>
            </a:r>
          </a:p>
          <a:p>
            <a:pPr marL="2286000" lvl="5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Locks prevent concurrent access and enable sequential reasoning about critical section code</a:t>
            </a:r>
            <a:endParaRPr lang="en-US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498640E8-F19A-4FE9-80F6-367B26534FE1}" type="slidenum">
              <a:rPr lang="en-US" sz="1400">
                <a:solidFill>
                  <a:srgbClr val="497E18"/>
                </a:solidFill>
              </a:rPr>
              <a:pPr eaLnBrk="1" hangingPunct="1"/>
              <a:t>5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Locking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Making ticket spinlock scalable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Common way: use proportional back-off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Why this would work?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636912"/>
            <a:ext cx="7776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spin_lock</a:t>
            </a:r>
            <a:r>
              <a:rPr kumimoji="1" lang="en-US" altLang="zh-CN" b="1" dirty="0" smtClean="0">
                <a:latin typeface="Courier New"/>
                <a:cs typeface="Courier New"/>
              </a:rPr>
              <a:t>(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spinlock_t</a:t>
            </a:r>
            <a:r>
              <a:rPr kumimoji="1" lang="en-US" altLang="zh-CN" b="1" dirty="0" smtClean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b="1" dirty="0" smtClean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atomic_xadd</a:t>
            </a:r>
            <a:r>
              <a:rPr kumimoji="1" lang="en-US" altLang="zh-CN" b="1" dirty="0" smtClean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 smtClean="0">
                <a:latin typeface="Courier New"/>
                <a:cs typeface="Courier New"/>
              </a:rPr>
              <a:t>next_ticket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b="1" dirty="0">
                <a:latin typeface="Courier New"/>
                <a:cs typeface="Courier New"/>
              </a:rPr>
              <a:t> while (t != lock-&gt;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 smtClean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 // wait more time with each failure</a:t>
            </a: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        ;</a:t>
            </a:r>
            <a:endParaRPr kumimoji="1" lang="en-US" altLang="zh-CN" b="1" dirty="0">
              <a:latin typeface="Courier New"/>
              <a:cs typeface="Courier New"/>
            </a:endParaRPr>
          </a:p>
          <a:p>
            <a:r>
              <a:rPr kumimoji="1" lang="en-US" altLang="zh-CN" b="1" dirty="0" smtClean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82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46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Example Fix </a:t>
            </a:r>
            <a:endParaRPr kumimoji="1" lang="zh-CN" altLang="en-US" dirty="0"/>
          </a:p>
        </p:txBody>
      </p:sp>
      <p:pic>
        <p:nvPicPr>
          <p:cNvPr id="5" name="图片 4" descr="Screen Shot 2014-12-02 at 09.2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3" y="736205"/>
            <a:ext cx="7465318" cy="61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08"/>
            <a:ext cx="8229600" cy="883409"/>
          </a:xfrm>
        </p:spPr>
        <p:txBody>
          <a:bodyPr/>
          <a:lstStyle/>
          <a:p>
            <a:r>
              <a:rPr kumimoji="1" lang="en-US" altLang="zh-CN" dirty="0" smtClean="0"/>
              <a:t>Linus’ Response</a:t>
            </a:r>
            <a:endParaRPr kumimoji="1" lang="zh-CN" altLang="en-US" dirty="0"/>
          </a:p>
        </p:txBody>
      </p:sp>
      <p:pic>
        <p:nvPicPr>
          <p:cNvPr id="4" name="内容占位符 3" descr="Screen Shot 2014-12-02 at 09.31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35" b="-34035"/>
          <a:stretch>
            <a:fillRect/>
          </a:stretch>
        </p:blipFill>
        <p:spPr>
          <a:xfrm>
            <a:off x="125413" y="1417638"/>
            <a:ext cx="8561387" cy="4708525"/>
          </a:xfrm>
        </p:spPr>
      </p:pic>
      <p:sp>
        <p:nvSpPr>
          <p:cNvPr id="6" name="文本框 5"/>
          <p:cNvSpPr txBox="1"/>
          <p:nvPr/>
        </p:nvSpPr>
        <p:spPr>
          <a:xfrm>
            <a:off x="125413" y="1094472"/>
            <a:ext cx="856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http://linux-kernel.2935.n7.nabble.com/PATCH-v5-0-5-x86-smp-make-ticket-spinlock-proportional-backoff-w-auto-tuning-td596698i20.html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2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Using scalable locks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Many existing scalable locks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Main idea is to avoid contending on a single cache line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Example</a:t>
            </a:r>
          </a:p>
          <a:p>
            <a:pPr marL="457200" lvl="1" indent="0">
              <a:buNone/>
            </a:pPr>
            <a:r>
              <a:rPr kumimoji="1" lang="en-US" altLang="zh-CN" dirty="0"/>
              <a:t>MCS (John M. Mellor-</a:t>
            </a:r>
            <a:r>
              <a:rPr kumimoji="1" lang="en-US" altLang="zh-CN" dirty="0" err="1"/>
              <a:t>Crummey</a:t>
            </a:r>
            <a:r>
              <a:rPr kumimoji="1" lang="en-US" altLang="zh-CN" dirty="0"/>
              <a:t> and Michael L. </a:t>
            </a:r>
            <a:r>
              <a:rPr kumimoji="1" lang="en-US" altLang="zh-CN" dirty="0" smtClean="0"/>
              <a:t>Scott)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K42</a:t>
            </a:r>
          </a:p>
        </p:txBody>
      </p:sp>
    </p:spTree>
    <p:extLst>
      <p:ext uri="{BB962C8B-B14F-4D97-AF65-F5344CB8AC3E}">
        <p14:creationId xmlns:p14="http://schemas.microsoft.com/office/powerpoint/2010/main" val="7709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14286" y="3023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3" idx="0"/>
          </p:cNvCxnSpPr>
          <p:nvPr/>
        </p:nvCxnSpPr>
        <p:spPr>
          <a:xfrm>
            <a:off x="2123728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3848" y="1844824"/>
            <a:ext cx="5105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Use compare and swap to change</a:t>
            </a:r>
          </a:p>
          <a:p>
            <a:r>
              <a:rPr kumimoji="1" lang="en-US" altLang="zh-CN" sz="2800" dirty="0" err="1" smtClean="0"/>
              <a:t>mcs_lock</a:t>
            </a:r>
            <a:r>
              <a:rPr kumimoji="1" lang="en-US" altLang="zh-CN" sz="2800" dirty="0" smtClean="0"/>
              <a:t> point to self node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C</a:t>
            </a:r>
            <a:r>
              <a:rPr kumimoji="1" lang="en-US" altLang="zh-CN" sz="2800" dirty="0" smtClean="0"/>
              <a:t>heck previous node</a:t>
            </a:r>
          </a:p>
          <a:p>
            <a:r>
              <a:rPr kumimoji="1" lang="en-US" altLang="zh-CN" sz="2800" dirty="0" smtClean="0"/>
              <a:t>NULL in this case, no need to wait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11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1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5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3144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Sample: SEND &amp; RECEIVE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199" y="1268760"/>
            <a:ext cx="7026095" cy="5268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Bounded Buffer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Shared between modules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Producers and consumers</a:t>
            </a:r>
          </a:p>
          <a:p>
            <a:pPr marL="400050" lvl="1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Race Condition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If multiple writers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Using lock to ensure single writer principle</a:t>
            </a:r>
          </a:p>
          <a:p>
            <a:pPr marL="400050" lvl="1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Locking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ACQUIRE &amp; RELEASE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Need atomicity</a:t>
            </a:r>
          </a:p>
          <a:p>
            <a:pPr marL="914400" lvl="2" indent="0">
              <a:buNone/>
            </a:pPr>
            <a:r>
              <a:rPr kumimoji="1" lang="en-US" altLang="zh-CN" sz="2000" dirty="0" smtClean="0"/>
              <a:t>RSM: read-set-memory</a:t>
            </a:r>
          </a:p>
        </p:txBody>
      </p:sp>
    </p:spTree>
    <p:extLst>
      <p:ext uri="{BB962C8B-B14F-4D97-AF65-F5344CB8AC3E}">
        <p14:creationId xmlns:p14="http://schemas.microsoft.com/office/powerpoint/2010/main" val="16154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5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285" y="219195"/>
            <a:ext cx="8175071" cy="6281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predecessor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fetch_and_store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.queue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(predecessor != NULL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.is_locked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predecessor.next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1656"/>
            <a:ext cx="8229600" cy="469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NULL){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.queue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}else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NULL){};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.next.is_locked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Using </a:t>
            </a:r>
            <a:r>
              <a:rPr kumimoji="1" lang="en-US" altLang="zh-CN" dirty="0"/>
              <a:t>scalable </a:t>
            </a:r>
            <a:r>
              <a:rPr kumimoji="1" lang="en-US" altLang="zh-CN" dirty="0" smtClean="0"/>
              <a:t>locks: FOPS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88" b="363"/>
          <a:stretch/>
        </p:blipFill>
        <p:spPr>
          <a:xfrm>
            <a:off x="467544" y="1340768"/>
            <a:ext cx="7859216" cy="5290300"/>
          </a:xfrm>
        </p:spPr>
      </p:pic>
    </p:spTree>
    <p:extLst>
      <p:ext uri="{BB962C8B-B14F-4D97-AF65-F5344CB8AC3E}">
        <p14:creationId xmlns:p14="http://schemas.microsoft.com/office/powerpoint/2010/main" val="1518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</a:p>
          <a:p>
            <a:pPr lvl="1"/>
            <a:r>
              <a:rPr lang="en-US" smtClean="0"/>
              <a:t>MCS Lock</a:t>
            </a:r>
          </a:p>
          <a:p>
            <a:pPr lvl="1"/>
            <a:r>
              <a:rPr lang="en-US" dirty="0" smtClean="0"/>
              <a:t>Read-writer lock, Lock-free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9569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9321" b="-29321"/>
          <a:stretch>
            <a:fillRect/>
          </a:stretch>
        </p:blipFill>
        <p:spPr>
          <a:xfrm>
            <a:off x="1972791" y="3165554"/>
            <a:ext cx="6714009" cy="36924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6" y="1757572"/>
            <a:ext cx="3237586" cy="15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>
            <a:off x="3805921" y="2423775"/>
            <a:ext cx="387360" cy="1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805921" y="3267704"/>
            <a:ext cx="387360" cy="1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805921" y="3424680"/>
            <a:ext cx="387360" cy="2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05921" y="2191910"/>
            <a:ext cx="38736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718635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</a:tabLst>
            </a:pPr>
            <a:r>
              <a:rPr lang="en-GB"/>
              <a:t>Critical-section efficiency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397988" y="2184710"/>
            <a:ext cx="2329464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>
                <a:latin typeface="Comic Sans MS" charset="0"/>
              </a:rPr>
              <a:t>Lock Acquisition </a:t>
            </a:r>
            <a:r>
              <a:rPr lang="en-GB" sz="1800" i="1">
                <a:latin typeface="Comic Sans MS" charset="0"/>
              </a:rPr>
              <a:t>(T</a:t>
            </a:r>
            <a:r>
              <a:rPr lang="en-GB" sz="1800" i="1" baseline="-33000">
                <a:latin typeface="Comic Sans MS" charset="0"/>
              </a:rPr>
              <a:t>a </a:t>
            </a:r>
            <a:r>
              <a:rPr lang="en-GB" sz="1800" i="1">
                <a:latin typeface="Comic Sans MS" charset="0"/>
              </a:rPr>
              <a:t>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18805" y="2726207"/>
            <a:ext cx="2261912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>
                <a:latin typeface="Comic Sans MS" charset="0"/>
              </a:rPr>
              <a:t>Critical Section </a:t>
            </a:r>
            <a:r>
              <a:rPr lang="en-GB" sz="1800" i="1">
                <a:latin typeface="Comic Sans MS" charset="0"/>
              </a:rPr>
              <a:t>(T</a:t>
            </a:r>
            <a:r>
              <a:rPr lang="en-GB" sz="1800" i="1" baseline="-33000">
                <a:latin typeface="Comic Sans MS" charset="0"/>
              </a:rPr>
              <a:t>c </a:t>
            </a:r>
            <a:r>
              <a:rPr lang="en-GB" sz="1800" i="1">
                <a:latin typeface="Comic Sans MS" charset="0"/>
              </a:rPr>
              <a:t>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36174" y="3221619"/>
            <a:ext cx="1957893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>
                <a:latin typeface="Comic Sans MS" charset="0"/>
              </a:rPr>
              <a:t>Lock Release </a:t>
            </a:r>
            <a:r>
              <a:rPr lang="en-GB" sz="1800" i="1">
                <a:latin typeface="Comic Sans MS" charset="0"/>
              </a:rPr>
              <a:t>(T</a:t>
            </a:r>
            <a:r>
              <a:rPr lang="en-GB" sz="1800" i="1" baseline="-33000">
                <a:latin typeface="Comic Sans MS" charset="0"/>
              </a:rPr>
              <a:t>r </a:t>
            </a:r>
            <a:r>
              <a:rPr lang="en-GB" sz="1800" i="1">
                <a:latin typeface="Comic Sans MS" charset="0"/>
              </a:rPr>
              <a:t>)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6489" y="4339176"/>
            <a:ext cx="4010864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>
                <a:latin typeface="Comic Sans MS" charset="0"/>
              </a:rPr>
              <a:t>Critical-section efficiency =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808837" y="4120273"/>
            <a:ext cx="39768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i="1">
                <a:latin typeface="Comic Sans MS" charset="0"/>
              </a:rPr>
              <a:t>T</a:t>
            </a:r>
            <a:r>
              <a:rPr lang="en-GB" i="1" baseline="-33000">
                <a:latin typeface="Comic Sans MS" charset="0"/>
              </a:rPr>
              <a:t>c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363657" y="4536476"/>
            <a:ext cx="1315408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i="1">
                <a:latin typeface="Comic Sans MS" charset="0"/>
              </a:rPr>
              <a:t>T</a:t>
            </a:r>
            <a:r>
              <a:rPr lang="en-GB" i="1" baseline="-33000">
                <a:latin typeface="Comic Sans MS" charset="0"/>
              </a:rPr>
              <a:t>c</a:t>
            </a:r>
            <a:r>
              <a:rPr lang="en-GB" i="1">
                <a:latin typeface="Comic Sans MS" charset="0"/>
              </a:rPr>
              <a:t>+T</a:t>
            </a:r>
            <a:r>
              <a:rPr lang="en-GB" i="1" baseline="-33000">
                <a:latin typeface="Comic Sans MS" charset="0"/>
              </a:rPr>
              <a:t>a</a:t>
            </a:r>
            <a:r>
              <a:rPr lang="en-GB" i="1">
                <a:latin typeface="Comic Sans MS" charset="0"/>
              </a:rPr>
              <a:t>+T</a:t>
            </a:r>
            <a:r>
              <a:rPr lang="en-GB" i="1" baseline="-33000">
                <a:latin typeface="Comic Sans MS" charset="0"/>
              </a:rPr>
              <a:t>r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359680" y="4522075"/>
            <a:ext cx="1169280" cy="0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977761" y="5306958"/>
            <a:ext cx="720124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 i="1">
                <a:latin typeface="Comic Sans MS" charset="0"/>
              </a:rPr>
              <a:t>Ignoring lock contention and cache conflicts in the critical section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2174401" y="2429536"/>
            <a:ext cx="1663200" cy="838168"/>
          </a:xfrm>
          <a:prstGeom prst="roundRect">
            <a:avLst>
              <a:gd name="adj" fmla="val 171"/>
            </a:avLst>
          </a:prstGeom>
          <a:solidFill>
            <a:schemeClr val="hlink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2174401" y="2193351"/>
            <a:ext cx="1663200" cy="236185"/>
          </a:xfrm>
          <a:prstGeom prst="roundRect">
            <a:avLst>
              <a:gd name="adj" fmla="val 417"/>
            </a:avLst>
          </a:prstGeom>
          <a:solidFill>
            <a:srgbClr val="D5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013"/>
            <a:endParaRPr lang="en-US">
              <a:solidFill>
                <a:srgbClr val="D50101"/>
              </a:solidFill>
            </a:endParaRP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2174401" y="3260502"/>
            <a:ext cx="1663200" cy="167058"/>
          </a:xfrm>
          <a:prstGeom prst="roundRect">
            <a:avLst>
              <a:gd name="adj" fmla="val 861"/>
            </a:avLst>
          </a:prstGeom>
          <a:solidFill>
            <a:srgbClr val="D5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7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numbers you may want to know</a:t>
            </a:r>
            <a:endParaRPr lang="en-US" dirty="0"/>
          </a:p>
        </p:txBody>
      </p:sp>
      <p:pic>
        <p:nvPicPr>
          <p:cNvPr id="5" name="Picture 4" descr="Screen Shot 2013-11-19 at 6.0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59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00873"/>
            <a:ext cx="89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1" dirty="0"/>
              <a:t>Everything you always wanted to know about synchronization</a:t>
            </a:r>
            <a:r>
              <a:rPr lang="en-US" dirty="0"/>
              <a:t>, but were afraid to ask.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016" y="4297680"/>
            <a:ext cx="8887968" cy="585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2199</TotalTime>
  <Words>1306</Words>
  <Application>Microsoft Macintosh PowerPoint</Application>
  <PresentationFormat>On-screen Show (4:3)</PresentationFormat>
  <Paragraphs>373</Paragraphs>
  <Slides>63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Comic Sans MS</vt:lpstr>
      <vt:lpstr>Courier New</vt:lpstr>
      <vt:lpstr>Helvetica</vt:lpstr>
      <vt:lpstr>ＭＳ Ｐゴシック</vt:lpstr>
      <vt:lpstr>Symbol</vt:lpstr>
      <vt:lpstr>Tahoma</vt:lpstr>
      <vt:lpstr>Times New Roman</vt:lpstr>
      <vt:lpstr>宋体</vt:lpstr>
      <vt:lpstr>CloudVisor-Austin</vt:lpstr>
      <vt:lpstr>Scalable Locking</vt:lpstr>
      <vt:lpstr>Outline</vt:lpstr>
      <vt:lpstr>Scalability Tutorials</vt:lpstr>
      <vt:lpstr>What is scalability? </vt:lpstr>
      <vt:lpstr>Locking</vt:lpstr>
      <vt:lpstr>Sample: SEND &amp; RECEIVE</vt:lpstr>
      <vt:lpstr>Amdahl's Law</vt:lpstr>
      <vt:lpstr>Critical-section efficiency</vt:lpstr>
      <vt:lpstr>Some numbers you may want to know</vt:lpstr>
      <vt:lpstr>Shared Memory Multiprocessors</vt:lpstr>
      <vt:lpstr>More numbers you may want to know</vt:lpstr>
      <vt:lpstr>Motivating example: file descriptors</vt:lpstr>
      <vt:lpstr>Why throughput drops?</vt:lpstr>
      <vt:lpstr>Why throughput drops?</vt:lpstr>
      <vt:lpstr>Non-scalable Locking are dangerous</vt:lpstr>
      <vt:lpstr>Cause: Non-scalable locks</vt:lpstr>
      <vt:lpstr>Why they are dangerous</vt:lpstr>
      <vt:lpstr>Xv6 locking</vt:lpstr>
      <vt:lpstr>Case study: ticket spinlock</vt:lpstr>
      <vt:lpstr>Pseudo code for ticket lock</vt:lpstr>
      <vt:lpstr>Pseudo code for ticket lock</vt:lpstr>
      <vt:lpstr>Questions</vt:lpstr>
      <vt:lpstr>Background on cache coherence</vt:lpstr>
      <vt:lpstr>Example Cache Coherence Problem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A few notes cache coherence</vt:lpstr>
      <vt:lpstr>Intuition of the collapse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xv6 locking scalable?</vt:lpstr>
      <vt:lpstr>Scalable Locking </vt:lpstr>
      <vt:lpstr>Making ticket spinlock scalable</vt:lpstr>
      <vt:lpstr>Example Fix </vt:lpstr>
      <vt:lpstr>Linus’ Response</vt:lpstr>
      <vt:lpstr>Using scalable locks</vt:lpstr>
      <vt:lpstr>General idea of MCS lock</vt:lpstr>
      <vt:lpstr>General idea of MCS lock</vt:lpstr>
      <vt:lpstr>General idea of MCS lock</vt:lpstr>
      <vt:lpstr>General idea of MCS lock</vt:lpstr>
      <vt:lpstr>General idea of MCS lock</vt:lpstr>
      <vt:lpstr>Code</vt:lpstr>
      <vt:lpstr>PowerPoint Presentation</vt:lpstr>
      <vt:lpstr>Using scalable locks: FOPS</vt:lpstr>
      <vt:lpstr>Thanks</vt:lpstr>
    </vt:vector>
  </TitlesOfParts>
  <Company>ppi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Locking</dc:title>
  <dc:creator>Haibo CHen</dc:creator>
  <cp:lastModifiedBy>Rong Chen</cp:lastModifiedBy>
  <cp:revision>261</cp:revision>
  <dcterms:created xsi:type="dcterms:W3CDTF">2012-04-01T02:47:07Z</dcterms:created>
  <dcterms:modified xsi:type="dcterms:W3CDTF">2017-05-11T02:12:31Z</dcterms:modified>
</cp:coreProperties>
</file>