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78" r:id="rId3"/>
    <p:sldId id="263" r:id="rId4"/>
    <p:sldId id="270" r:id="rId5"/>
    <p:sldId id="271" r:id="rId6"/>
    <p:sldId id="272" r:id="rId7"/>
    <p:sldId id="377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8" r:id="rId34"/>
    <p:sldId id="409" r:id="rId35"/>
    <p:sldId id="519" r:id="rId36"/>
    <p:sldId id="518" r:id="rId37"/>
    <p:sldId id="520" r:id="rId38"/>
    <p:sldId id="521" r:id="rId39"/>
    <p:sldId id="522" r:id="rId40"/>
    <p:sldId id="523" r:id="rId41"/>
    <p:sldId id="524" r:id="rId42"/>
    <p:sldId id="443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51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5478" autoAdjust="0"/>
  </p:normalViewPr>
  <p:slideViewPr>
    <p:cSldViewPr snapToGrid="0" snapToObjects="1">
      <p:cViewPr>
        <p:scale>
          <a:sx n="80" d="100"/>
          <a:sy n="80" d="100"/>
        </p:scale>
        <p:origin x="2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682276513179"/>
          <c:y val="0.051033085543364"/>
          <c:w val="0.742379969691393"/>
          <c:h val="0.80213374554516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5000"/>
                    <a:satMod val="180000"/>
                  </a:schemeClr>
                </a:gs>
                <a:gs pos="50000">
                  <a:schemeClr val="accent5">
                    <a:shade val="45000"/>
                    <a:satMod val="170000"/>
                  </a:schemeClr>
                </a:gs>
                <a:gs pos="70000">
                  <a:schemeClr val="accent5">
                    <a:tint val="99000"/>
                    <a:shade val="65000"/>
                    <a:satMod val="155000"/>
                  </a:schemeClr>
                </a:gs>
                <a:gs pos="100000">
                  <a:schemeClr val="accent5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12.0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3"/>
          <c:order val="1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7.0</c:v>
                </c:pt>
                <c:pt idx="1">
                  <c:v>6.0</c:v>
                </c:pt>
                <c:pt idx="2">
                  <c:v>0.0</c:v>
                </c:pt>
              </c:numCache>
            </c:numRef>
          </c:val>
        </c:ser>
        <c:ser>
          <c:idx val="5"/>
          <c:order val="2"/>
          <c:tx>
            <c:strRef>
              <c:f>Sheet1!$A$4</c:f>
              <c:strCache>
                <c:ptCount val="1"/>
                <c:pt idx="0">
                  <c:v>Mozilla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29.0</c:v>
                </c:pt>
                <c:pt idx="1">
                  <c:v>15.0</c:v>
                </c:pt>
                <c:pt idx="2">
                  <c:v>0.0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OpenOffice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108361968"/>
        <c:axId val="-2108371952"/>
      </c:barChart>
      <c:catAx>
        <c:axId val="-21083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083719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08371952"/>
        <c:scaling>
          <c:orientation val="minMax"/>
          <c:max val="55.0"/>
          <c:min val="0.0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10836196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507403680107137"/>
          <c:y val="0.0484605765217796"/>
          <c:w val="0.370290075374345"/>
          <c:h val="0.402135621294604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bg1"/>
          </a:solidFill>
          <a:latin typeface="+mn-lt"/>
          <a:ea typeface="Tahoma"/>
          <a:cs typeface="Tahoma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682276513179"/>
          <c:y val="0.051033085543364"/>
          <c:w val="0.742379969691393"/>
          <c:h val="0.80213374554516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5000"/>
                    <a:satMod val="180000"/>
                  </a:schemeClr>
                </a:gs>
                <a:gs pos="50000">
                  <a:schemeClr val="accent5">
                    <a:shade val="45000"/>
                    <a:satMod val="170000"/>
                  </a:schemeClr>
                </a:gs>
                <a:gs pos="70000">
                  <a:schemeClr val="accent5">
                    <a:tint val="99000"/>
                    <a:shade val="65000"/>
                    <a:satMod val="155000"/>
                  </a:schemeClr>
                </a:gs>
                <a:gs pos="100000">
                  <a:schemeClr val="accent5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12.0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3"/>
          <c:order val="1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7.0</c:v>
                </c:pt>
                <c:pt idx="1">
                  <c:v>6.0</c:v>
                </c:pt>
                <c:pt idx="2">
                  <c:v>0.0</c:v>
                </c:pt>
              </c:numCache>
            </c:numRef>
          </c:val>
        </c:ser>
        <c:ser>
          <c:idx val="5"/>
          <c:order val="2"/>
          <c:tx>
            <c:strRef>
              <c:f>Sheet1!$A$4</c:f>
              <c:strCache>
                <c:ptCount val="1"/>
                <c:pt idx="0">
                  <c:v>Mozilla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29.0</c:v>
                </c:pt>
                <c:pt idx="1">
                  <c:v>15.0</c:v>
                </c:pt>
                <c:pt idx="2">
                  <c:v>0.0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OpenOffice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Sheet1!$B$1:$D$1</c:f>
              <c:strCache>
                <c:ptCount val="3"/>
                <c:pt idx="0">
                  <c:v>Atomicity</c:v>
                </c:pt>
                <c:pt idx="1">
                  <c:v>Order</c:v>
                </c:pt>
                <c:pt idx="2">
                  <c:v>Other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2025749920"/>
        <c:axId val="-2108140736"/>
      </c:barChart>
      <c:catAx>
        <c:axId val="-202574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081407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08140736"/>
        <c:scaling>
          <c:orientation val="minMax"/>
          <c:max val="55.0"/>
          <c:min val="0.0"/>
        </c:scaling>
        <c:delete val="0"/>
        <c:axPos val="l"/>
        <c:majorGridlines>
          <c:spPr>
            <a:ln w="3175">
              <a:solidFill>
                <a:schemeClr val="bg1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-202574992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507403680107137"/>
          <c:y val="0.0484605765217796"/>
          <c:w val="0.357946690573308"/>
          <c:h val="0.370068477239903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bg1"/>
          </a:solidFill>
          <a:latin typeface="+mn-lt"/>
          <a:ea typeface="Tahoma"/>
          <a:cs typeface="Tahoma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30478589420655"/>
          <c:y val="0.198664785398935"/>
          <c:w val="0.914357682619647"/>
          <c:h val="0.571728187155797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5000"/>
                    <a:satMod val="180000"/>
                  </a:schemeClr>
                </a:gs>
                <a:gs pos="50000">
                  <a:schemeClr val="accent5">
                    <a:shade val="45000"/>
                    <a:satMod val="170000"/>
                  </a:schemeClr>
                </a:gs>
                <a:gs pos="70000">
                  <a:schemeClr val="accent5">
                    <a:tint val="99000"/>
                    <a:shade val="65000"/>
                    <a:satMod val="155000"/>
                  </a:schemeClr>
                </a:gs>
                <a:gs pos="100000">
                  <a:schemeClr val="accent5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1 Variable</c:v>
                </c:pt>
                <c:pt idx="1">
                  <c:v>&gt; 1 Variables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8.0</c:v>
                </c:pt>
                <c:pt idx="1">
                  <c:v>6.0</c:v>
                </c:pt>
              </c:numCache>
            </c:numRef>
          </c:val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1 Variable</c:v>
                </c:pt>
                <c:pt idx="1">
                  <c:v>&gt; 1 Variables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9.0</c:v>
                </c:pt>
                <c:pt idx="1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Mozilla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1 Variable</c:v>
                </c:pt>
                <c:pt idx="1">
                  <c:v>&gt; 1 Variables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26.0</c:v>
                </c:pt>
                <c:pt idx="1">
                  <c:v>15.0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OpenOffice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Sheet1!$B$1:$C$1</c:f>
              <c:strCache>
                <c:ptCount val="2"/>
                <c:pt idx="0">
                  <c:v>1 Variable</c:v>
                </c:pt>
                <c:pt idx="1">
                  <c:v>&gt; 1 Variables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6.0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4284656"/>
        <c:axId val="-2094005856"/>
      </c:barChart>
      <c:catAx>
        <c:axId val="-2144284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1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36" b="1" i="0" u="none" strike="noStrike" baseline="0">
                <a:solidFill>
                  <a:srgbClr val="00206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-20940058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94005856"/>
        <c:scaling>
          <c:orientation val="minMax"/>
        </c:scaling>
        <c:delete val="0"/>
        <c:axPos val="l"/>
        <c:majorGridlines>
          <c:spPr>
            <a:ln w="410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41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036" b="1" i="0" u="none" strike="noStrike" baseline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-2144284656"/>
        <c:crosses val="autoZero"/>
        <c:crossBetween val="between"/>
      </c:valAx>
      <c:spPr>
        <a:noFill/>
        <a:ln w="32842">
          <a:solidFill>
            <a:srgbClr val="000000"/>
          </a:solidFill>
        </a:ln>
      </c:spPr>
    </c:plotArea>
    <c:legend>
      <c:legendPos val="t"/>
      <c:layout>
        <c:manualLayout>
          <c:xMode val="edge"/>
          <c:yMode val="edge"/>
          <c:x val="0.241813602015113"/>
          <c:y val="0.0140845070422535"/>
          <c:w val="0.576826196473552"/>
          <c:h val="0.150234741784038"/>
        </c:manualLayout>
      </c:layout>
      <c:overlay val="0"/>
      <c:spPr>
        <a:noFill/>
        <a:ln w="4105">
          <a:noFill/>
          <a:prstDash val="solid"/>
        </a:ln>
      </c:spPr>
      <c:txPr>
        <a:bodyPr/>
        <a:lstStyle/>
        <a:p>
          <a:pPr>
            <a:defRPr sz="1868" b="1" i="0" u="none" strike="noStrike" baseline="0">
              <a:solidFill>
                <a:schemeClr val="bg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36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0732265446225"/>
          <c:y val="0.162878787878788"/>
          <c:w val="0.890160183066361"/>
          <c:h val="0.693181818181819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7.0</c:v>
                </c:pt>
                <c:pt idx="3">
                  <c:v>4.0</c:v>
                </c:pt>
                <c:pt idx="4">
                  <c:v>1.0</c:v>
                </c:pt>
              </c:numCache>
            </c:numRef>
          </c:val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5000"/>
                    <a:satMod val="180000"/>
                  </a:schemeClr>
                </a:gs>
                <a:gs pos="50000">
                  <a:schemeClr val="accent5">
                    <a:shade val="45000"/>
                    <a:satMod val="170000"/>
                  </a:schemeClr>
                </a:gs>
                <a:gs pos="70000">
                  <a:schemeClr val="accent5">
                    <a:tint val="99000"/>
                    <a:shade val="65000"/>
                    <a:satMod val="155000"/>
                  </a:schemeClr>
                </a:gs>
                <a:gs pos="100000">
                  <a:schemeClr val="accent5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0.0</c:v>
                </c:pt>
                <c:pt idx="1">
                  <c:v>6.0</c:v>
                </c:pt>
                <c:pt idx="2">
                  <c:v>5.0</c:v>
                </c:pt>
                <c:pt idx="3">
                  <c:v>2.0</c:v>
                </c:pt>
                <c:pt idx="4">
                  <c:v>0.0</c:v>
                </c:pt>
              </c:numCache>
            </c:numRef>
          </c:val>
        </c:ser>
        <c:ser>
          <c:idx val="6"/>
          <c:order val="2"/>
          <c:tx>
            <c:strRef>
              <c:f>Sheet1!$A$4</c:f>
              <c:strCache>
                <c:ptCount val="1"/>
                <c:pt idx="0">
                  <c:v>Mozilla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0.0</c:v>
                </c:pt>
                <c:pt idx="1">
                  <c:v>12.0</c:v>
                </c:pt>
                <c:pt idx="2">
                  <c:v>18.0</c:v>
                </c:pt>
                <c:pt idx="3">
                  <c:v>5.0</c:v>
                </c:pt>
                <c:pt idx="4">
                  <c:v>6.0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OpenOffice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1.0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2818048"/>
        <c:axId val="-2110154464"/>
      </c:barChart>
      <c:catAx>
        <c:axId val="-2092818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44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-21101544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10154464"/>
        <c:scaling>
          <c:orientation val="minMax"/>
        </c:scaling>
        <c:delete val="0"/>
        <c:axPos val="l"/>
        <c:majorGridlines>
          <c:spPr>
            <a:ln w="3442">
              <a:solidFill>
                <a:schemeClr val="bg2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44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92818048"/>
        <c:crosses val="autoZero"/>
        <c:crossBetween val="between"/>
      </c:valAx>
      <c:spPr>
        <a:noFill/>
        <a:ln w="27533">
          <a:solidFill>
            <a:schemeClr val="bg2"/>
          </a:solidFill>
        </a:ln>
      </c:spPr>
    </c:plotArea>
    <c:legend>
      <c:legendPos val="t"/>
      <c:layout>
        <c:manualLayout>
          <c:xMode val="edge"/>
          <c:yMode val="edge"/>
          <c:x val="0.134350177798469"/>
          <c:y val="0.00757577432283365"/>
          <c:w val="0.786221539158087"/>
          <c:h val="0.0757575757575758"/>
        </c:manualLayout>
      </c:layout>
      <c:overlay val="0"/>
      <c:spPr>
        <a:noFill/>
        <a:ln w="3442">
          <a:noFill/>
          <a:prstDash val="solid"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48" b="1" i="0" u="none" strike="noStrike" baseline="0">
          <a:solidFill>
            <a:schemeClr val="bg1"/>
          </a:solidFill>
          <a:latin typeface="+mn-lt"/>
          <a:ea typeface="Tahoma"/>
          <a:cs typeface="Tahoma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42201834862385"/>
          <c:y val="0.163498098859316"/>
          <c:w val="0.889908256880734"/>
          <c:h val="0.659120788181269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15000"/>
                    <a:satMod val="180000"/>
                  </a:schemeClr>
                </a:gs>
                <a:gs pos="50000">
                  <a:schemeClr val="accent5">
                    <a:shade val="45000"/>
                    <a:satMod val="170000"/>
                  </a:schemeClr>
                </a:gs>
                <a:gs pos="70000">
                  <a:schemeClr val="accent5">
                    <a:tint val="99000"/>
                    <a:shade val="65000"/>
                    <a:satMod val="155000"/>
                  </a:schemeClr>
                </a:gs>
                <a:gs pos="100000">
                  <a:schemeClr val="accent5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4.0</c:v>
                </c:pt>
                <c:pt idx="1">
                  <c:v>1.0</c:v>
                </c:pt>
                <c:pt idx="2">
                  <c:v>4.0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Apache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Mozilla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12.0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OpenOffice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Sheet1!$B$1:$F$1</c:f>
              <c:strCache>
                <c:ptCount val="5"/>
                <c:pt idx="0">
                  <c:v>1 acc.</c:v>
                </c:pt>
                <c:pt idx="1">
                  <c:v>2 acc.</c:v>
                </c:pt>
                <c:pt idx="2">
                  <c:v>3 acc.</c:v>
                </c:pt>
                <c:pt idx="3">
                  <c:v>4 acc.</c:v>
                </c:pt>
                <c:pt idx="4">
                  <c:v>&gt;4 acc.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2.0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3215040"/>
        <c:axId val="-2085209456"/>
      </c:barChart>
      <c:catAx>
        <c:axId val="-209321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4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52094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85209456"/>
        <c:scaling>
          <c:orientation val="minMax"/>
        </c:scaling>
        <c:delete val="0"/>
        <c:axPos val="l"/>
        <c:majorGridlines>
          <c:spPr>
            <a:ln w="3429">
              <a:solidFill>
                <a:schemeClr val="bg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4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93215040"/>
        <c:crosses val="autoZero"/>
        <c:crossBetween val="between"/>
      </c:valAx>
      <c:spPr>
        <a:noFill/>
        <a:ln w="27431">
          <a:solidFill>
            <a:schemeClr val="bg1"/>
          </a:solidFill>
        </a:ln>
      </c:spPr>
    </c:plotArea>
    <c:legend>
      <c:legendPos val="t"/>
      <c:layout>
        <c:manualLayout>
          <c:xMode val="edge"/>
          <c:yMode val="edge"/>
          <c:x val="0.0293109160858291"/>
          <c:y val="0.00760456273764259"/>
          <c:w val="0.836623567640672"/>
          <c:h val="0.0760456273764259"/>
        </c:manualLayout>
      </c:layout>
      <c:overlay val="0"/>
      <c:spPr>
        <a:noFill/>
        <a:ln w="3429">
          <a:noFill/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bg1"/>
          </a:solidFill>
          <a:latin typeface="+mn-lt"/>
          <a:ea typeface="Tahoma"/>
          <a:cs typeface="Tahoma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C4EF-D7F6-E748-B343-D0965F302B1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591F-34CA-7A45-96A8-171D4093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666E-306E-4FE6-A9EB-9F05729CE1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666E-306E-4FE6-A9EB-9F05729CE16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2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4192" y="675493"/>
            <a:ext cx="5139010" cy="345349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6" y="4353840"/>
            <a:ext cx="5012574" cy="41286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/>
              <a:t>Ran over exokernel code that I was involved with for my thesis.  Fortunately caught this after I got my day job.</a:t>
            </a: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1725" y="676275"/>
            <a:ext cx="4603750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6" y="4353840"/>
            <a:ext cx="5012574" cy="41286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/>
              <a:t>Ran over exokernel code that I was involved with for my thesis.  Fortunately caught this after I got my day job.</a:t>
            </a: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1725" y="676275"/>
            <a:ext cx="4603750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6" y="4353840"/>
            <a:ext cx="5012574" cy="41286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/>
              <a:t>Ran over exokernel code that I was involved with for my thesis.  Fortunately caught this after I got my day job.</a:t>
            </a: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83E4-3611-7043-8DA5-F407B5E4FE27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E4F1-1BB4-434A-9FEB-B437B2136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r>
              <a:rPr lang="zh-CN" altLang="en-US" dirty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Rong</a:t>
            </a:r>
            <a:r>
              <a:rPr lang="zh-CN" altLang="en-US" dirty="0" smtClean="0"/>
              <a:t>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Institute of Parallel and Distributed Systems</a:t>
            </a:r>
          </a:p>
          <a:p>
            <a:r>
              <a:rPr lang="en-US" dirty="0" smtClean="0"/>
              <a:t>Shanghai Jiao Tong University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ipads.se.sjtu.edu.cn</a:t>
            </a:r>
            <a:r>
              <a:rPr lang="en-US" dirty="0" smtClean="0"/>
              <a:t>/</a:t>
            </a:r>
            <a:r>
              <a:rPr lang="en-US" altLang="zh-CN" dirty="0" err="1" smtClean="0"/>
              <a:t>rong</a:t>
            </a:r>
            <a:r>
              <a:rPr lang="en-US" dirty="0" err="1" smtClean="0"/>
              <a:t>_chen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63" y="5988553"/>
            <a:ext cx="83312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Some slides adjusted from </a:t>
            </a:r>
            <a:r>
              <a:rPr lang="en-US" sz="1600" dirty="0" err="1" smtClean="0"/>
              <a:t>Frans</a:t>
            </a:r>
            <a:r>
              <a:rPr lang="en-US" sz="1600" dirty="0" smtClean="0"/>
              <a:t> </a:t>
            </a:r>
            <a:r>
              <a:rPr lang="en-US" sz="1600" dirty="0" err="1" smtClean="0"/>
              <a:t>Kaashoek</a:t>
            </a:r>
            <a:r>
              <a:rPr lang="en-US" sz="1600" dirty="0" smtClean="0"/>
              <a:t> (MIT), Shan Lu (U. </a:t>
            </a:r>
            <a:r>
              <a:rPr lang="en-US" sz="1600" dirty="0" err="1" smtClean="0"/>
              <a:t>Wisc</a:t>
            </a:r>
            <a:r>
              <a:rPr lang="en-US" sz="1600" dirty="0" smtClean="0"/>
              <a:t>) and Ding Yuan (U. Toronto)</a:t>
            </a:r>
          </a:p>
          <a:p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Application sources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12221"/>
              </p:ext>
            </p:extLst>
          </p:nvPr>
        </p:nvGraphicFramePr>
        <p:xfrm>
          <a:off x="251520" y="1988840"/>
          <a:ext cx="8579295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0239"/>
                <a:gridCol w="1656184"/>
                <a:gridCol w="1584176"/>
                <a:gridCol w="1512168"/>
                <a:gridCol w="1666528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MySQL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Apache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Mozilla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 smtClean="0"/>
                        <a:t>OpenOffice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Software</a:t>
                      </a:r>
                      <a:r>
                        <a:rPr lang="en-US" altLang="zh-CN" sz="2400" baseline="0" dirty="0" smtClean="0"/>
                        <a:t> 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Server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Server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Client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GUI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C++/C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Mainly</a:t>
                      </a:r>
                      <a:r>
                        <a:rPr lang="en-US" altLang="zh-CN" sz="2400" baseline="0" dirty="0" smtClean="0"/>
                        <a:t> 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C++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C++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LOC</a:t>
                      </a:r>
                      <a:r>
                        <a:rPr lang="en-US" altLang="zh-CN" sz="2400" baseline="0" dirty="0" smtClean="0"/>
                        <a:t> (M 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Bug DB history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6 years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7 years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10 years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 8 years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9792" y="5013176"/>
            <a:ext cx="4082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Different types of</a:t>
            </a:r>
          </a:p>
          <a:p>
            <a:r>
              <a:rPr kumimoji="1" lang="en-US" altLang="zh-CN" sz="3200" b="1" dirty="0" smtClean="0"/>
              <a:t>real world applications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463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Bug sources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58365"/>
              </p:ext>
            </p:extLst>
          </p:nvPr>
        </p:nvGraphicFramePr>
        <p:xfrm>
          <a:off x="251520" y="1988840"/>
          <a:ext cx="8579295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8867"/>
                <a:gridCol w="1386798"/>
                <a:gridCol w="1340839"/>
                <a:gridCol w="1296144"/>
                <a:gridCol w="1656184"/>
                <a:gridCol w="1090463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MySQL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Apache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Mozilla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 smtClean="0"/>
                        <a:t>OpenOffice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Non-deadlock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41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Deadlock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19672" y="4365104"/>
            <a:ext cx="591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Limitations</a:t>
            </a:r>
          </a:p>
          <a:p>
            <a:pPr lvl="1"/>
            <a:r>
              <a:rPr lang="en-US" altLang="zh-CN" sz="2800" dirty="0" smtClean="0"/>
              <a:t>No </a:t>
            </a:r>
            <a:r>
              <a:rPr lang="en-US" altLang="zh-CN" sz="2800" dirty="0"/>
              <a:t>scientific computing applications</a:t>
            </a:r>
          </a:p>
          <a:p>
            <a:pPr lvl="1"/>
            <a:r>
              <a:rPr lang="en-US" altLang="zh-CN" sz="2800" dirty="0"/>
              <a:t>No JAVA programs</a:t>
            </a:r>
          </a:p>
          <a:p>
            <a:pPr lvl="1"/>
            <a:r>
              <a:rPr lang="en-US" altLang="zh-CN" sz="2800" dirty="0"/>
              <a:t>Never-enough bug samples</a:t>
            </a:r>
          </a:p>
        </p:txBody>
      </p:sp>
    </p:spTree>
    <p:extLst>
      <p:ext uri="{BB962C8B-B14F-4D97-AF65-F5344CB8AC3E}">
        <p14:creationId xmlns:p14="http://schemas.microsoft.com/office/powerpoint/2010/main" val="2124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Non-Deadlock Bug Pattern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Classified based on root causes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Categories:</a:t>
            </a:r>
          </a:p>
          <a:p>
            <a:pPr marL="0" indent="0">
              <a:buNone/>
            </a:pPr>
            <a:r>
              <a:rPr lang="en-US" altLang="zh-CN" dirty="0" smtClean="0"/>
              <a:t>Atomicity violation</a:t>
            </a:r>
          </a:p>
          <a:p>
            <a:pPr marL="457200" lvl="1" indent="0">
              <a:buNone/>
            </a:pPr>
            <a:r>
              <a:rPr lang="en-US" altLang="zh-CN" dirty="0" smtClean="0"/>
              <a:t>Desired atomicity of certain code region is violated</a:t>
            </a:r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violation</a:t>
            </a:r>
          </a:p>
          <a:p>
            <a:pPr marL="457200" lvl="1" indent="0">
              <a:buNone/>
            </a:pPr>
            <a:r>
              <a:rPr lang="en-US" altLang="zh-CN" dirty="0"/>
              <a:t>The desired order </a:t>
            </a:r>
            <a:r>
              <a:rPr lang="en-US" altLang="zh-CN" dirty="0" smtClean="0"/>
              <a:t>between two </a:t>
            </a:r>
            <a:r>
              <a:rPr lang="en-US" altLang="zh-CN" dirty="0"/>
              <a:t>(sets of) accesses is </a:t>
            </a:r>
            <a:r>
              <a:rPr lang="en-US" altLang="zh-CN" dirty="0" smtClean="0"/>
              <a:t>flipped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Others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5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Atomicity violation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desired atomicity of </a:t>
            </a:r>
            <a:r>
              <a:rPr lang="en-US" altLang="zh-CN" dirty="0" smtClean="0"/>
              <a:t>certain code </a:t>
            </a:r>
            <a:r>
              <a:rPr lang="en-US" altLang="zh-CN" dirty="0"/>
              <a:t>region is violated</a:t>
            </a:r>
            <a:endParaRPr kumimoji="1"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27496" y="32297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255819" y="32297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5922" y="3534544"/>
            <a:ext cx="203147" cy="6858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54246" y="3368575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5154246" y="3839344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308723" y="3701232"/>
            <a:ext cx="3118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2411760" y="2924944"/>
            <a:ext cx="4164515" cy="1524000"/>
          </a:xfrm>
          <a:prstGeom prst="flowChartAlternateProcess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5357393" y="3229744"/>
            <a:ext cx="406294" cy="228600"/>
            <a:chOff x="4128" y="1488"/>
            <a:chExt cx="240" cy="192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128" y="1584"/>
              <a:ext cx="96" cy="9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4224" y="1488"/>
              <a:ext cx="144" cy="192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818055" y="2939232"/>
            <a:ext cx="10147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Thread </a:t>
            </a: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612520" y="2939232"/>
            <a:ext cx="10147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Thread 2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2716481" y="3534544"/>
            <a:ext cx="365664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818054" y="4220344"/>
            <a:ext cx="365664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5154246" y="4170240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5357393" y="4144144"/>
            <a:ext cx="406294" cy="228600"/>
            <a:chOff x="4128" y="1488"/>
            <a:chExt cx="240" cy="192"/>
          </a:xfrm>
        </p:grpSpPr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4128" y="1584"/>
              <a:ext cx="96" cy="9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 flipV="1">
              <a:off x="4224" y="1488"/>
              <a:ext cx="144" cy="192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2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  <p:bldP spid="27" grpId="0" animBg="1"/>
      <p:bldP spid="28" grpId="0" animBg="1"/>
      <p:bldP spid="31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of atomicity violation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2780928"/>
            <a:ext cx="3632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if 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) 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fputs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, …)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6056" y="3212976"/>
            <a:ext cx="289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NULL;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9872" y="4941168"/>
            <a:ext cx="23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ha_innodb.hpp</a:t>
            </a:r>
            <a:endParaRPr kumimoji="1" lang="zh-CN" altLang="en-US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95536" y="1988840"/>
            <a:ext cx="8227457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40152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9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99592" y="2708920"/>
            <a:ext cx="3600400" cy="194421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of atomicity violation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2780928"/>
            <a:ext cx="3632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if 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) 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fputs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, …)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6056" y="3212976"/>
            <a:ext cx="289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NULL;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2276872"/>
            <a:ext cx="303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should be atomically executed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19872" y="4941168"/>
            <a:ext cx="23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ha_innodb.hpp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5536" y="1988840"/>
            <a:ext cx="8227457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40152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6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899592" y="3429000"/>
            <a:ext cx="3600400" cy="122413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99592" y="2708920"/>
            <a:ext cx="3600400" cy="50405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of atomicity violation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2780928"/>
            <a:ext cx="3632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if 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) 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fputs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, …)</a:t>
            </a:r>
          </a:p>
          <a:p>
            <a:endParaRPr kumimoji="1" lang="en-US" altLang="zh-CN" sz="1600" b="1" dirty="0" smtClean="0">
              <a:latin typeface="Courier New"/>
              <a:cs typeface="Courier New"/>
            </a:endParaRP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6056" y="3212976"/>
            <a:ext cx="289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 smtClean="0">
                <a:latin typeface="Courier New"/>
                <a:cs typeface="Courier New"/>
              </a:rPr>
              <a:t>thd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-&gt;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proc_info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NULL;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cxnSp>
        <p:nvCxnSpPr>
          <p:cNvPr id="12" name="直线箭头连接符 11"/>
          <p:cNvCxnSpPr>
            <a:stCxn id="17" idx="3"/>
            <a:endCxn id="8" idx="1"/>
          </p:cNvCxnSpPr>
          <p:nvPr/>
        </p:nvCxnSpPr>
        <p:spPr>
          <a:xfrm>
            <a:off x="4499992" y="2960948"/>
            <a:ext cx="576064" cy="42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1"/>
            <a:endCxn id="18" idx="3"/>
          </p:cNvCxnSpPr>
          <p:nvPr/>
        </p:nvCxnSpPr>
        <p:spPr>
          <a:xfrm flipH="1">
            <a:off x="4499992" y="3382253"/>
            <a:ext cx="576064" cy="65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爆炸形 1 15"/>
          <p:cNvSpPr/>
          <p:nvPr/>
        </p:nvSpPr>
        <p:spPr>
          <a:xfrm>
            <a:off x="2123728" y="3717032"/>
            <a:ext cx="1080120" cy="792088"/>
          </a:xfrm>
          <a:prstGeom prst="irregularSeal1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19872" y="4941168"/>
            <a:ext cx="23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ha_innodb.hpp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95536" y="1988840"/>
            <a:ext cx="8227457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0152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Order violation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desired order </a:t>
            </a:r>
            <a:r>
              <a:rPr kumimoji="1" lang="en-US" altLang="zh-CN" dirty="0" smtClean="0"/>
              <a:t>between two </a:t>
            </a:r>
            <a:r>
              <a:rPr kumimoji="1" lang="en-US" altLang="zh-CN" dirty="0"/>
              <a:t>(sets of) accesses is flipped</a:t>
            </a:r>
          </a:p>
          <a:p>
            <a:endParaRPr kumimoji="1" lang="zh-CN" alt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427496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255819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154246" y="4267200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5154246" y="3886200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57394" y="3748088"/>
            <a:ext cx="3118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2411760" y="3429000"/>
            <a:ext cx="4164515" cy="1371600"/>
          </a:xfrm>
          <a:prstGeom prst="flowChartAlternateProcess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5458967" y="4267200"/>
            <a:ext cx="406294" cy="228600"/>
            <a:chOff x="4128" y="1488"/>
            <a:chExt cx="240" cy="192"/>
          </a:xfrm>
        </p:grpSpPr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4128" y="1584"/>
              <a:ext cx="96" cy="9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flipV="1">
              <a:off x="4224" y="1488"/>
              <a:ext cx="144" cy="192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3021202" y="3429001"/>
            <a:ext cx="10147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Thread 1</a:t>
            </a:r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4815668" y="3429001"/>
            <a:ext cx="10147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Thread 2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2818054" y="4114800"/>
            <a:ext cx="365664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25922" y="4038600"/>
            <a:ext cx="203147" cy="15240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50"/>
          <p:cNvSpPr>
            <a:spLocks noChangeShapeType="1"/>
          </p:cNvSpPr>
          <p:nvPr/>
        </p:nvSpPr>
        <p:spPr bwMode="auto">
          <a:xfrm>
            <a:off x="3630643" y="4191000"/>
            <a:ext cx="1320456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3630643" y="3962400"/>
            <a:ext cx="1117309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order </a:t>
            </a:r>
            <a:r>
              <a:rPr kumimoji="1" lang="en-US" altLang="zh-CN" dirty="0"/>
              <a:t>violation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2780928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NodeState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setDynamicId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id)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// initialized here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id;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0072" y="2636912"/>
            <a:ext cx="3755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MgmtSrvr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::status(…)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*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myid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node.m_state.dynamicid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;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…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9872" y="4941168"/>
            <a:ext cx="231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NodeState.hpp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23528" y="1988840"/>
            <a:ext cx="8568952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20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4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order </a:t>
            </a:r>
            <a:r>
              <a:rPr kumimoji="1" lang="en-US" altLang="zh-CN" dirty="0"/>
              <a:t>violation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2348880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NodeState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setDynamicId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id)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// initialized here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id;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0072" y="3212976"/>
            <a:ext cx="3755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MgmtSrvr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::status(…)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*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myid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node.m_state.dynamicid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;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…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9872" y="4941168"/>
            <a:ext cx="231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NodeState.hpp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843808" y="3284984"/>
            <a:ext cx="28803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5856" y="37170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correct order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23528" y="1988840"/>
            <a:ext cx="8568952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420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Understanding Concurrency bugs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OS Bugs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race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order </a:t>
            </a:r>
            <a:r>
              <a:rPr kumimoji="1" lang="en-US" altLang="zh-CN" dirty="0"/>
              <a:t>violation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3140968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NodeState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setDynamicId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(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int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id)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// initialized here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 id;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…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8064" y="2276872"/>
            <a:ext cx="3755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Courier New"/>
                <a:cs typeface="Courier New"/>
              </a:rPr>
              <a:t>void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MgmtSrvr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::status(…)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*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myid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=</a:t>
            </a:r>
          </a:p>
          <a:p>
            <a:r>
              <a:rPr kumimoji="1" lang="en-US" altLang="zh-CN" sz="1600" b="1" dirty="0">
                <a:latin typeface="Courier New"/>
                <a:cs typeface="Courier New"/>
              </a:rPr>
              <a:t> 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     </a:t>
            </a:r>
            <a:r>
              <a:rPr kumimoji="1" lang="en-US" altLang="zh-CN" sz="1600" b="1" dirty="0" err="1" smtClean="0">
                <a:latin typeface="Courier New"/>
                <a:cs typeface="Courier New"/>
              </a:rPr>
              <a:t>node.m_state.dynamicid</a:t>
            </a:r>
            <a:r>
              <a:rPr kumimoji="1" lang="en-US" altLang="zh-CN" sz="1600" b="1" dirty="0" smtClean="0">
                <a:latin typeface="Courier New"/>
                <a:cs typeface="Courier New"/>
              </a:rPr>
              <a:t>;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    …</a:t>
            </a:r>
            <a:endParaRPr kumimoji="1" lang="en-US" altLang="zh-CN" sz="1600" b="1" dirty="0">
              <a:latin typeface="Courier New"/>
              <a:cs typeface="Courier New"/>
            </a:endParaRPr>
          </a:p>
          <a:p>
            <a:r>
              <a:rPr kumimoji="1" lang="en-US" altLang="zh-CN" sz="1600" b="1" dirty="0" smtClean="0">
                <a:latin typeface="Courier New"/>
                <a:cs typeface="Courier New"/>
              </a:rPr>
              <a:t>}</a:t>
            </a:r>
            <a:endParaRPr kumimoji="1" lang="zh-CN" altLang="en-US" sz="1600" b="1" dirty="0">
              <a:latin typeface="Courier New"/>
              <a:cs typeface="Courier New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9872" y="4941168"/>
            <a:ext cx="231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 </a:t>
            </a:r>
            <a:r>
              <a:rPr kumimoji="1" lang="en-US" altLang="zh-CN" dirty="0" err="1" smtClean="0"/>
              <a:t>NodeState.hpp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2987824" y="3140968"/>
            <a:ext cx="273630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39952" y="3789040"/>
            <a:ext cx="13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buggy order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6368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23528" y="1988840"/>
            <a:ext cx="8568952" cy="2736304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4208" y="1988840"/>
            <a:ext cx="1014784" cy="3693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7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Non-deadlock bug pattern</a:t>
            </a:r>
            <a:endParaRPr kumimoji="1" lang="zh-CN" alt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076056" y="1844824"/>
            <a:ext cx="3802811" cy="19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96875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Arial"/>
                <a:cs typeface="Arial"/>
              </a:rPr>
              <a:t>Implications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should focus on atomicity violation and order violation</a:t>
            </a: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514500"/>
              </p:ext>
            </p:extLst>
          </p:nvPr>
        </p:nvGraphicFramePr>
        <p:xfrm>
          <a:off x="251520" y="1700808"/>
          <a:ext cx="514445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99592" y="1556792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51(69%)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95736" y="3356992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24(32%)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35896" y="4509120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2(3%)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3568" y="1556792"/>
            <a:ext cx="2592288" cy="4032448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2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Non-deadlock bug pattern</a:t>
            </a:r>
            <a:endParaRPr kumimoji="1" lang="zh-CN" alt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5076056" y="1844824"/>
            <a:ext cx="3802811" cy="365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96875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b="1" kern="0" dirty="0">
                <a:solidFill>
                  <a:srgbClr val="000000"/>
                </a:solidFill>
                <a:latin typeface="Arial"/>
                <a:cs typeface="Arial"/>
              </a:rPr>
              <a:t>Implications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should focus on atomicity violation and order violation</a:t>
            </a:r>
          </a:p>
          <a:p>
            <a:pPr marL="396875" marR="0" lvl="0" indent="-396875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Bug detection tools for order violation bugs are desired</a:t>
            </a:r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19125"/>
              </p:ext>
            </p:extLst>
          </p:nvPr>
        </p:nvGraphicFramePr>
        <p:xfrm>
          <a:off x="251520" y="1700808"/>
          <a:ext cx="514445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99592" y="1556792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51(65%)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95736" y="3356992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24(32%)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635896" y="4509120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2(3%)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123728" y="3356992"/>
            <a:ext cx="1152128" cy="2232248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8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trigger a 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Bug manifestation condition</a:t>
            </a:r>
          </a:p>
          <a:p>
            <a:pPr marL="457200" lvl="1" indent="0">
              <a:buNone/>
            </a:pPr>
            <a:r>
              <a:rPr lang="en-US" altLang="zh-CN" dirty="0"/>
              <a:t>A specific execution order among a smallest set of memory accesses</a:t>
            </a:r>
          </a:p>
          <a:p>
            <a:pPr marL="457200" lvl="1" indent="0">
              <a:buNone/>
            </a:pPr>
            <a:r>
              <a:rPr lang="en-US" altLang="zh-CN" dirty="0"/>
              <a:t>The bug is guaranteed to manifest, as long as the condition is satisfied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many threads are involved?</a:t>
            </a:r>
          </a:p>
          <a:p>
            <a:pPr marL="0" indent="0">
              <a:buNone/>
            </a:pPr>
            <a:r>
              <a:rPr lang="en-US" altLang="zh-CN" dirty="0"/>
              <a:t>How many variables are involved?</a:t>
            </a:r>
          </a:p>
          <a:p>
            <a:pPr marL="0" indent="0">
              <a:buNone/>
            </a:pPr>
            <a:r>
              <a:rPr lang="en-US" altLang="zh-CN" dirty="0"/>
              <a:t>How many accesses are involved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1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Single Variable vs. Multiple Variable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Findings</a:t>
            </a:r>
            <a:endParaRPr kumimoji="1" lang="zh-CN" altLang="en-US" dirty="0"/>
          </a:p>
        </p:txBody>
      </p:sp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17763"/>
              </p:ext>
            </p:extLst>
          </p:nvPr>
        </p:nvGraphicFramePr>
        <p:xfrm>
          <a:off x="1547664" y="2348880"/>
          <a:ext cx="6048672" cy="3851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059832" y="3140967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49(66%)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796136" y="4077071"/>
            <a:ext cx="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25(34%)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0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Single Variable vs. Multiple Variable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Single </a:t>
            </a:r>
            <a:r>
              <a:rPr lang="en-US" altLang="zh-CN" dirty="0"/>
              <a:t>variables are more </a:t>
            </a:r>
            <a:r>
              <a:rPr lang="en-US" altLang="zh-CN" dirty="0" smtClean="0"/>
              <a:t>common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ym typeface="Wingdings" pitchFamily="2" charset="2"/>
              </a:rPr>
              <a:t>The </a:t>
            </a:r>
            <a:r>
              <a:rPr lang="en-US" altLang="zh-CN" dirty="0">
                <a:sym typeface="Wingdings" pitchFamily="2" charset="2"/>
              </a:rPr>
              <a:t>widely-used simplification is </a:t>
            </a:r>
            <a:r>
              <a:rPr lang="en-US" altLang="zh-CN" dirty="0" smtClean="0">
                <a:sym typeface="Wingdings" pitchFamily="2" charset="2"/>
              </a:rPr>
              <a:t>reasonable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Multi-variable concurrency bugs are non-negligible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itchFamily="2" charset="2"/>
              </a:rPr>
              <a:t>Techniques </a:t>
            </a:r>
            <a:r>
              <a:rPr lang="en-US" altLang="zh-CN" dirty="0">
                <a:sym typeface="Wingdings" pitchFamily="2" charset="2"/>
              </a:rPr>
              <a:t>to detect multi-variable concurrency bugs are needed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Multi-Variable Concurrency Bug Example</a:t>
            </a:r>
            <a:endParaRPr kumimoji="1" lang="zh-CN" altLang="en-US" dirty="0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957394" y="3512840"/>
            <a:ext cx="3492018" cy="304800"/>
          </a:xfrm>
          <a:prstGeom prst="rect">
            <a:avLst/>
          </a:prstGeom>
          <a:solidFill>
            <a:srgbClr val="E15555">
              <a:lumMod val="40000"/>
              <a:lumOff val="60000"/>
              <a:alpha val="7607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25102" y="3512840"/>
            <a:ext cx="3250353" cy="304800"/>
          </a:xfrm>
          <a:prstGeom prst="rect">
            <a:avLst/>
          </a:prstGeom>
          <a:solidFill>
            <a:srgbClr val="E15555">
              <a:lumMod val="40000"/>
              <a:lumOff val="60000"/>
              <a:alpha val="7607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3528" y="2309516"/>
            <a:ext cx="487553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js_FlushPropertyCache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( … ) {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memset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(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cache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table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, 0, SIZE);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	…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PMingLiU" pitchFamily="18" charset="-120"/>
              <a:cs typeface="Courier New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cacheempty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 = TRUE;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}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94338" y="2330154"/>
            <a:ext cx="3998142" cy="181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js_PropertyCacheFill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( … ) {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cache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table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[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indx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] =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obj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	…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PMingLiU" pitchFamily="18" charset="-120"/>
              <a:cs typeface="Courier New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 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cacheempty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Wingdings" pitchFamily="2" charset="2"/>
              </a:rPr>
              <a:t> = FALSE;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542411" y="1988840"/>
            <a:ext cx="1422030" cy="307777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400" dirty="0"/>
              <a:t>Thread 1</a:t>
            </a:r>
            <a:endParaRPr kumimoji="1" lang="zh-CN" altLang="en-US" sz="1400" dirty="0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011646" y="1988840"/>
            <a:ext cx="1422030" cy="307777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400" dirty="0"/>
              <a:t>Thread </a:t>
            </a:r>
            <a:r>
              <a:rPr kumimoji="1" lang="en-US" altLang="zh-CN" sz="1400" dirty="0" smtClean="0"/>
              <a:t>2</a:t>
            </a:r>
            <a:endParaRPr kumimoji="1" lang="zh-CN" altLang="en-US" sz="1400" dirty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4589617" y="2919115"/>
            <a:ext cx="507868" cy="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354999" y="3071515"/>
            <a:ext cx="0" cy="38100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3491880" y="3645024"/>
            <a:ext cx="1523603" cy="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6417941" y="2538115"/>
            <a:ext cx="0" cy="30480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323528" y="1988840"/>
            <a:ext cx="8227457" cy="2109788"/>
          </a:xfrm>
          <a:prstGeom prst="rect">
            <a:avLst/>
          </a:prstGeom>
          <a:noFill/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/>
            </a:endParaRP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7738397" y="3817640"/>
            <a:ext cx="1015735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619672" y="4509120"/>
            <a:ext cx="5724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</a:rPr>
              <a:t>Control the order among accesses to any one variable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</a:rPr>
              <a:t>can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</a:rPr>
              <a:t>not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</a:rPr>
              <a:t> guarantee the bug manifestation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417941" y="3055640"/>
            <a:ext cx="0" cy="38100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 flipV="1">
            <a:off x="4589617" y="3055640"/>
            <a:ext cx="1015735" cy="45720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2964440" y="3055640"/>
            <a:ext cx="0" cy="381000"/>
          </a:xfrm>
          <a:prstGeom prst="line">
            <a:avLst/>
          </a:prstGeom>
          <a:noFill/>
          <a:ln w="47625">
            <a:solidFill>
              <a:srgbClr val="3F3F3F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99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Non-deadlock bugs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lang="en-US" altLang="zh-CN" dirty="0" smtClean="0"/>
              <a:t>Number </a:t>
            </a:r>
            <a:r>
              <a:rPr lang="en-US" altLang="zh-CN" dirty="0"/>
              <a:t>of </a:t>
            </a:r>
            <a:r>
              <a:rPr lang="en-US" altLang="zh-CN" dirty="0" smtClean="0"/>
              <a:t>Accesses</a:t>
            </a:r>
            <a:endParaRPr kumimoji="1"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1831"/>
              </p:ext>
            </p:extLst>
          </p:nvPr>
        </p:nvGraphicFramePr>
        <p:xfrm>
          <a:off x="899592" y="2132856"/>
          <a:ext cx="7155011" cy="40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32240" y="4581128"/>
            <a:ext cx="7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7(9%)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16216" y="4437112"/>
            <a:ext cx="1080120" cy="1800200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5652120" y="3933056"/>
            <a:ext cx="2304256" cy="1800200"/>
          </a:xfrm>
          <a:prstGeom prst="round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eadlock </a:t>
            </a:r>
            <a:r>
              <a:rPr kumimoji="1" lang="en-US" altLang="zh-CN" dirty="0"/>
              <a:t>bugs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lang="en-US" altLang="zh-CN" dirty="0" smtClean="0"/>
              <a:t>Number </a:t>
            </a:r>
            <a:r>
              <a:rPr lang="en-US" altLang="zh-CN" dirty="0"/>
              <a:t>of Accesses</a:t>
            </a:r>
            <a:endParaRPr kumimoji="1" lang="zh-CN" alt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694244"/>
              </p:ext>
            </p:extLst>
          </p:nvPr>
        </p:nvGraphicFramePr>
        <p:xfrm>
          <a:off x="1043608" y="2060848"/>
          <a:ext cx="74761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372200" y="4077072"/>
            <a:ext cx="864339" cy="369332"/>
          </a:xfrm>
          <a:prstGeom prst="rect">
            <a:avLst/>
          </a:prstGeom>
          <a:solidFill>
            <a:srgbClr val="5782B5">
              <a:lumMod val="75000"/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(3%)</a:t>
            </a:r>
          </a:p>
        </p:txBody>
      </p:sp>
      <p:cxnSp>
        <p:nvCxnSpPr>
          <p:cNvPr id="13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6868782" y="3086140"/>
            <a:ext cx="990600" cy="304721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1742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Implications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Only a few percentage bugs need more than 4 access to trigger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Concurrent program testing can focus on small groups of accesses </a:t>
            </a:r>
          </a:p>
          <a:p>
            <a:pPr marL="457200" lvl="1" indent="0">
              <a:buNone/>
            </a:pPr>
            <a:r>
              <a:rPr lang="en-US" altLang="zh-CN" dirty="0"/>
              <a:t>The testing target shrinks from exponential to </a:t>
            </a:r>
            <a:r>
              <a:rPr lang="en-US" altLang="zh-CN" dirty="0" smtClean="0"/>
              <a:t>polynomial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9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Recap: How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do with reader – write locks?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GetEvents(date)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readerStart(maRWLock);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List events = EventMap.find(date).copy();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readerFinish(mapRWLock);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return events;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AddEvent(data, newEvent)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writerStart(maRWLock);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EventMap.find(date) += newEvent;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writerFinish(mapRWLock);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020DAD-BF19-BD48-A83F-B7ABD72C8226}" type="datetime1">
              <a:rPr lang="en-US" sz="1400">
                <a:latin typeface="Tahoma" charset="0"/>
              </a:rPr>
              <a:pPr eaLnBrk="1" hangingPunct="1"/>
              <a:t>12/12/15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AC575-AF41-2148-A2B1-06D3BC098831}" type="slidenum">
              <a:rPr lang="en-US" sz="1400">
                <a:latin typeface="Tahoma" charset="0"/>
              </a:rPr>
              <a:pPr eaLnBrk="1" hangingPunct="1"/>
              <a:t>3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Threads Involved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101</a:t>
            </a:r>
            <a:r>
              <a:rPr lang="en-US" altLang="zh-CN" dirty="0"/>
              <a:t> out of </a:t>
            </a:r>
            <a:r>
              <a:rPr lang="en-US" altLang="zh-TW" dirty="0"/>
              <a:t>105</a:t>
            </a:r>
            <a:r>
              <a:rPr lang="en-US" altLang="zh-CN" dirty="0"/>
              <a:t> (96%) bugs involve </a:t>
            </a:r>
            <a:r>
              <a:rPr lang="en-US" altLang="zh-TW" dirty="0"/>
              <a:t>at most</a:t>
            </a:r>
            <a:r>
              <a:rPr lang="en-US" altLang="zh-CN" dirty="0"/>
              <a:t> two threads</a:t>
            </a:r>
          </a:p>
          <a:p>
            <a:pPr marL="457200" lvl="1" indent="0">
              <a:buNone/>
            </a:pPr>
            <a:r>
              <a:rPr lang="en-US" altLang="zh-CN" dirty="0"/>
              <a:t>Most bugs can be reliably disclosed if we check all possible interleaving between each pair of </a:t>
            </a:r>
            <a:r>
              <a:rPr lang="en-US" altLang="zh-CN" dirty="0" smtClean="0"/>
              <a:t>threads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Few bugs </a:t>
            </a:r>
            <a:r>
              <a:rPr lang="en-US" altLang="zh-CN" dirty="0" smtClean="0"/>
              <a:t>cannot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CN" dirty="0" smtClean="0"/>
              <a:t>Example</a:t>
            </a:r>
            <a:r>
              <a:rPr lang="en-US" altLang="zh-TW" dirty="0" smtClean="0"/>
              <a:t>: I</a:t>
            </a:r>
            <a:r>
              <a:rPr lang="en-US" altLang="zh-CN" dirty="0" smtClean="0"/>
              <a:t>ntensive resource competition </a:t>
            </a:r>
            <a:r>
              <a:rPr lang="en-US" altLang="zh-TW" dirty="0" smtClean="0"/>
              <a:t>among many threads </a:t>
            </a:r>
            <a:r>
              <a:rPr lang="en-US" altLang="zh-CN" dirty="0" smtClean="0"/>
              <a:t>causes unexpected delay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Were Non-Deadlock Bugs Fixed?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Adding/changing locks	20 (27%)</a:t>
            </a:r>
          </a:p>
          <a:p>
            <a:pPr marL="0" indent="0">
              <a:buNone/>
            </a:pPr>
            <a:r>
              <a:rPr lang="en-US" altLang="zh-CN" dirty="0"/>
              <a:t>Condition check		19 (26%)</a:t>
            </a:r>
          </a:p>
          <a:p>
            <a:pPr marL="0" indent="0">
              <a:buNone/>
            </a:pPr>
            <a:r>
              <a:rPr lang="en-US" altLang="zh-CN" dirty="0"/>
              <a:t>Data-structure change	19 (26%)</a:t>
            </a:r>
          </a:p>
          <a:p>
            <a:pPr marL="0" indent="0">
              <a:buNone/>
            </a:pPr>
            <a:r>
              <a:rPr lang="en-US" altLang="zh-CN" dirty="0"/>
              <a:t>Code switch	</a:t>
            </a:r>
            <a:r>
              <a:rPr lang="en-US" altLang="zh-CN" dirty="0" smtClean="0"/>
              <a:t>	10 </a:t>
            </a:r>
            <a:r>
              <a:rPr lang="en-US" altLang="zh-CN" dirty="0"/>
              <a:t>(13%)</a:t>
            </a:r>
          </a:p>
          <a:p>
            <a:pPr marL="0" indent="0">
              <a:buNone/>
            </a:pPr>
            <a:r>
              <a:rPr lang="en-US" altLang="zh-CN" dirty="0" smtClean="0"/>
              <a:t>Other				  6 (8%)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Implications</a:t>
            </a:r>
          </a:p>
          <a:p>
            <a:pPr marL="457200" lvl="1" indent="0">
              <a:buNone/>
            </a:pPr>
            <a:r>
              <a:rPr kumimoji="1" lang="en-US" altLang="zh-CN" dirty="0"/>
              <a:t>No silver bullet for fixing concurrency bugs. </a:t>
            </a:r>
          </a:p>
          <a:p>
            <a:pPr marL="457200" lvl="1" indent="0">
              <a:buNone/>
            </a:pPr>
            <a:r>
              <a:rPr kumimoji="1" lang="en-US" altLang="zh-CN" dirty="0"/>
              <a:t>Lock usage information is not enough to fix bugs.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8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Were </a:t>
            </a:r>
            <a:r>
              <a:rPr lang="en-US" altLang="zh-CN" dirty="0" smtClean="0"/>
              <a:t>Deadlock </a:t>
            </a:r>
            <a:r>
              <a:rPr lang="en-US" altLang="zh-CN" dirty="0"/>
              <a:t>Bugs Fixed?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Give up resource acquisition		19 (61%)</a:t>
            </a:r>
          </a:p>
          <a:p>
            <a:pPr marL="0" indent="0">
              <a:buNone/>
            </a:pPr>
            <a:r>
              <a:rPr lang="en-US" altLang="zh-CN" dirty="0"/>
              <a:t>Change resource acquisition order </a:t>
            </a:r>
            <a:r>
              <a:rPr lang="en-US" altLang="zh-CN" dirty="0" smtClean="0"/>
              <a:t>  7 </a:t>
            </a:r>
            <a:r>
              <a:rPr lang="en-US" altLang="zh-CN" dirty="0"/>
              <a:t>(23%)</a:t>
            </a:r>
          </a:p>
          <a:p>
            <a:pPr marL="0" indent="0">
              <a:buNone/>
            </a:pPr>
            <a:r>
              <a:rPr lang="en-US" altLang="zh-CN" dirty="0"/>
              <a:t>Split the resource to smaller ones	  1 (  3%)</a:t>
            </a:r>
          </a:p>
          <a:p>
            <a:pPr marL="0" indent="0">
              <a:buNone/>
            </a:pPr>
            <a:r>
              <a:rPr lang="en-US" altLang="zh-CN" dirty="0"/>
              <a:t>Others </a:t>
            </a:r>
            <a:r>
              <a:rPr lang="en-US" altLang="zh-CN" dirty="0" smtClean="0"/>
              <a:t>					  4 (13%)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We need to pay attention to the </a:t>
            </a:r>
            <a:r>
              <a:rPr kumimoji="1" lang="en-US" altLang="zh-CN" dirty="0" smtClean="0"/>
              <a:t>correctness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“fixed” </a:t>
            </a:r>
            <a:r>
              <a:rPr kumimoji="1" lang="en-US" altLang="zh-CN" dirty="0"/>
              <a:t>deadlock </a:t>
            </a:r>
            <a:r>
              <a:rPr kumimoji="1" lang="en-US" altLang="zh-CN" dirty="0" smtClean="0"/>
              <a:t>bugs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876256" y="980728"/>
            <a:ext cx="1908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/>
              <a:t>Might introduce</a:t>
            </a:r>
          </a:p>
          <a:p>
            <a:r>
              <a:rPr kumimoji="1" lang="en-US" altLang="zh-CN" sz="2000" b="1" dirty="0" smtClean="0"/>
              <a:t>non-dead locks </a:t>
            </a:r>
            <a:endParaRPr kumimoji="1" lang="zh-CN" altLang="en-US" sz="2000" b="1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5148064" y="1334671"/>
            <a:ext cx="1728192" cy="582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findings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Impact of concurrency bugs</a:t>
            </a:r>
          </a:p>
          <a:p>
            <a:pPr marL="457200" lvl="1" indent="0">
              <a:buNone/>
            </a:pPr>
            <a:r>
              <a:rPr kumimoji="1" lang="en-US" altLang="zh-CN" dirty="0"/>
              <a:t>~ 70% leads to program crash or hang</a:t>
            </a:r>
          </a:p>
          <a:p>
            <a:pPr marL="0" indent="0">
              <a:buNone/>
            </a:pPr>
            <a:r>
              <a:rPr kumimoji="1" lang="en-US" altLang="zh-CN" dirty="0"/>
              <a:t>Reproducing bugs are critical to diagnosis</a:t>
            </a:r>
          </a:p>
          <a:p>
            <a:pPr marL="0" indent="0">
              <a:buNone/>
            </a:pPr>
            <a:r>
              <a:rPr kumimoji="1" lang="en-US" altLang="zh-CN" dirty="0"/>
              <a:t>Programmers lack diagnosis tools</a:t>
            </a:r>
          </a:p>
          <a:p>
            <a:pPr marL="457200" lvl="1" indent="0">
              <a:buNone/>
            </a:pPr>
            <a:r>
              <a:rPr kumimoji="1" lang="en-US" altLang="zh-CN" dirty="0"/>
              <a:t>Most are diagnosed via code review</a:t>
            </a:r>
          </a:p>
          <a:p>
            <a:pPr marL="457200" lvl="1" indent="0">
              <a:buNone/>
            </a:pPr>
            <a:r>
              <a:rPr kumimoji="1" lang="en-US" altLang="zh-CN" dirty="0"/>
              <a:t>Reproduce bugs are extremely hard and directly determines the diagnosing time</a:t>
            </a:r>
          </a:p>
          <a:p>
            <a:pPr marL="0" indent="0">
              <a:buNone/>
            </a:pPr>
            <a:r>
              <a:rPr kumimoji="1" lang="en-US" altLang="zh-CN" dirty="0"/>
              <a:t>60% 1st-time patches contain concurrency bugs (old or new)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Bug detection needs to look at order-violation bugs and multi-variable concurrency </a:t>
            </a:r>
            <a:r>
              <a:rPr lang="en-US" altLang="zh-CN" dirty="0" smtClean="0"/>
              <a:t>bugs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Testing can target at more realistic interleaving coverage </a:t>
            </a:r>
            <a:r>
              <a:rPr lang="en-US" altLang="zh-CN" dirty="0" smtClean="0"/>
              <a:t>goals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Fixing concurrency bugs is not trivial and not easy to get right</a:t>
            </a:r>
          </a:p>
          <a:p>
            <a:pPr marL="457200" lvl="1" indent="0">
              <a:buNone/>
            </a:pPr>
            <a:r>
              <a:rPr lang="en-US" altLang="zh-CN" dirty="0" smtClean="0"/>
              <a:t>Support from automated tools is needed</a:t>
            </a:r>
          </a:p>
        </p:txBody>
      </p:sp>
    </p:spTree>
    <p:extLst>
      <p:ext uri="{BB962C8B-B14F-4D97-AF65-F5344CB8AC3E}">
        <p14:creationId xmlns:p14="http://schemas.microsoft.com/office/powerpoint/2010/main" val="10939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BUGS in Exception handlers</a:t>
            </a:r>
            <a:endParaRPr kumimoji="1"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5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multiple </a:t>
            </a:r>
            <a:r>
              <a:rPr lang="en-US" altLang="zh-CN" dirty="0"/>
              <a:t>events are required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192"/>
            <a:ext cx="9144000" cy="50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Breakdown of catastrophic failures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23"/>
            <a:ext cx="9144000" cy="5327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284"/>
            <a:ext cx="9144000" cy="8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 failure caused by trivial mistake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507"/>
            <a:ext cx="9144000" cy="45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Why do developers ignore error handling?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22890" cy="53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Recap: Basic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readerStart()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lock(lockRW);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while(numWriters &gt; 0){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  wait(lockRW,condRW);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numReaders++;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unlock(lockRW);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readerFinish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numReaders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broadcast(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lockRW,condRW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2A390D-BF4B-C24D-81ED-D0492813E1C8}" type="datetime1">
              <a:rPr lang="en-US" sz="1400">
                <a:latin typeface="Tahoma" charset="0"/>
              </a:rPr>
              <a:pPr eaLnBrk="1" hangingPunct="1"/>
              <a:t>12/12/15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FDF73-083D-D04A-B0C8-6B0ACF036487}" type="slidenum">
              <a:rPr lang="en-US" sz="1400">
                <a:latin typeface="Tahoma" charset="0"/>
              </a:rPr>
              <a:pPr eaLnBrk="1" hangingPunct="1"/>
              <a:t>4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 Findings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1343"/>
            <a:ext cx="8686800" cy="30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Unexpected fun: comments in error handlers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8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Bugs </a:t>
            </a:r>
            <a:r>
              <a:rPr lang="en-US" altLang="zh-TW" dirty="0">
                <a:ea typeface="PMingLiU" pitchFamily="18" charset="-120"/>
              </a:rPr>
              <a:t>Cost??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Patriot missile defense system</a:t>
            </a:r>
          </a:p>
          <a:p>
            <a:pPr marL="457200" lvl="1" indent="0">
              <a:buNone/>
            </a:pPr>
            <a:r>
              <a:rPr lang="en-US" altLang="zh-TW" dirty="0" smtClean="0"/>
              <a:t>28 </a:t>
            </a:r>
            <a:r>
              <a:rPr lang="en-US" altLang="zh-TW" dirty="0" smtClean="0">
                <a:solidFill>
                  <a:srgbClr val="FF0000"/>
                </a:solidFill>
              </a:rPr>
              <a:t>dead</a:t>
            </a:r>
            <a:r>
              <a:rPr lang="en-US" altLang="zh-TW" dirty="0" smtClean="0"/>
              <a:t> soldiers, 98 wounded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Therac-25 medical device</a:t>
            </a:r>
          </a:p>
          <a:p>
            <a:pPr marL="457200" lvl="1" indent="0">
              <a:buNone/>
            </a:pPr>
            <a:r>
              <a:rPr lang="en-US" altLang="zh-TW" dirty="0" smtClean="0"/>
              <a:t>Several people dead, others wounded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General Electric XA/21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50 million </a:t>
            </a:r>
            <a:r>
              <a:rPr lang="en-US" altLang="zh-TW" dirty="0" smtClean="0"/>
              <a:t>people left without water, electricity.</a:t>
            </a:r>
          </a:p>
        </p:txBody>
      </p:sp>
    </p:spTree>
    <p:extLst>
      <p:ext uri="{BB962C8B-B14F-4D97-AF65-F5344CB8AC3E}">
        <p14:creationId xmlns:p14="http://schemas.microsoft.com/office/powerpoint/2010/main" val="24362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Bugs Means to You?</a:t>
            </a:r>
            <a:endParaRPr lang="zh-TW" altLang="en-US" dirty="0"/>
          </a:p>
        </p:txBody>
      </p:sp>
      <p:pic>
        <p:nvPicPr>
          <p:cNvPr id="5" name="内容占位符 4" descr="aoy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071546"/>
            <a:ext cx="3000396" cy="2468068"/>
          </a:xfrm>
        </p:spPr>
      </p:pic>
      <p:pic>
        <p:nvPicPr>
          <p:cNvPr id="6" name="图片 5" descr="03CD7AB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0" y="2643182"/>
            <a:ext cx="5247350" cy="34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Lecture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An example analysis of typical OS bugs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Describe several rules on OS bug finding</a:t>
            </a:r>
          </a:p>
          <a:p>
            <a:pPr marL="457200" lvl="1" indent="0">
              <a:buNone/>
            </a:pPr>
            <a:r>
              <a:rPr lang="en-US" altLang="zh-TW" dirty="0" smtClean="0"/>
              <a:t>Based on Invariants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Invariants in JOS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1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your belief set?</a:t>
            </a:r>
          </a:p>
          <a:p>
            <a:pPr marL="457200" lvl="1" indent="0">
              <a:buNone/>
            </a:pPr>
            <a:r>
              <a:rPr lang="en-US" dirty="0" smtClean="0"/>
              <a:t>MUST set</a:t>
            </a:r>
          </a:p>
          <a:p>
            <a:pPr marL="457200" lvl="1" indent="0">
              <a:buNone/>
            </a:pPr>
            <a:r>
              <a:rPr lang="en-US" dirty="0" smtClean="0"/>
              <a:t>MAY set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implied sets?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Inconsistency means possible bugs!!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Trivial consistency: NULL pointers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15436" cy="514353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sz="2800" dirty="0" smtClean="0">
                <a:ea typeface="PMingLiU" pitchFamily="18" charset="-120"/>
              </a:rPr>
              <a:t>*p implies MUST belief: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ea typeface="PMingLiU" pitchFamily="18" charset="-120"/>
              </a:rPr>
              <a:t>p is not null</a:t>
            </a:r>
          </a:p>
          <a:p>
            <a:pPr marL="0" indent="0" eaLnBrk="1" hangingPunct="1">
              <a:buNone/>
            </a:pPr>
            <a:r>
              <a:rPr lang="en-US" altLang="zh-TW" sz="2800" dirty="0" smtClean="0">
                <a:ea typeface="PMingLiU" pitchFamily="18" charset="-120"/>
              </a:rPr>
              <a:t>A check (p == NULL) implies two MUST beliefs: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ea typeface="PMingLiU" pitchFamily="18" charset="-120"/>
              </a:rPr>
              <a:t>POST: p is null on true path, not null on false path</a:t>
            </a:r>
          </a:p>
          <a:p>
            <a:pPr marL="457200" lvl="1" indent="0" eaLnBrk="1" hangingPunct="1">
              <a:buNone/>
            </a:pPr>
            <a:r>
              <a:rPr lang="en-US" altLang="zh-TW" sz="2400" dirty="0" smtClean="0">
                <a:ea typeface="PMingLiU" pitchFamily="18" charset="-120"/>
              </a:rPr>
              <a:t>PRE: p was unknown before check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90575" y="4943475"/>
            <a:ext cx="7381875" cy="12287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/* drivers/net/wan/sdla_chdlc.c:3948 */</a:t>
            </a:r>
            <a:b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if </a:t>
            </a:r>
            <a:r>
              <a:rPr lang="en-US" altLang="zh-TW" sz="1800">
                <a:latin typeface="Courier New" pitchFamily="49" charset="0"/>
                <a:ea typeface="MS Mincho" pitchFamily="49" charset="-128"/>
              </a:rPr>
              <a:t>(!card</a:t>
            </a: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){</a:t>
            </a:r>
            <a:b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  lock_adapter_irq</a:t>
            </a:r>
            <a:r>
              <a:rPr lang="en-US" altLang="zh-TW" sz="1800">
                <a:latin typeface="Courier New" pitchFamily="49" charset="0"/>
                <a:ea typeface="MS Mincho" pitchFamily="49" charset="-128"/>
              </a:rPr>
              <a:t>(&amp;card-&gt;wandev.lock</a:t>
            </a: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,&amp;smp_flags);</a:t>
            </a:r>
            <a:b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1800">
                <a:latin typeface="Courier New" pitchFamily="49" charset="0"/>
                <a:ea typeface="MS Mincho" pitchFamily="49" charset="-128"/>
              </a:rPr>
              <a:t>card</a:t>
            </a: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-&gt;tty=NULL;</a:t>
            </a:r>
            <a:endParaRPr lang="en-US" altLang="zh-TW" sz="1800">
              <a:solidFill>
                <a:srgbClr val="0F0C19"/>
              </a:solidFill>
              <a:latin typeface="Courier New" pitchFamily="49" charset="0"/>
              <a:ea typeface="PMingLiU" pitchFamily="18" charset="-120"/>
            </a:endParaRPr>
          </a:p>
        </p:txBody>
      </p:sp>
      <p:sp>
        <p:nvSpPr>
          <p:cNvPr id="10246" name="Text Box 18"/>
          <p:cNvSpPr txBox="1">
            <a:spLocks noChangeArrowheads="1"/>
          </p:cNvSpPr>
          <p:nvPr/>
        </p:nvSpPr>
        <p:spPr bwMode="auto">
          <a:xfrm>
            <a:off x="828675" y="3819525"/>
            <a:ext cx="7381875" cy="9540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/* 2.4.1: drivers/isdn/svmb1/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capidrv.c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/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if</a:t>
            </a:r>
            <a:r>
              <a:rPr lang="en-US" altLang="zh-TW" sz="1800" dirty="0">
                <a:solidFill>
                  <a:srgbClr val="CC0000"/>
                </a:solidFill>
                <a:latin typeface="Courier New" pitchFamily="49" charset="0"/>
                <a:ea typeface="MS Mincho" pitchFamily="49" charset="-128"/>
              </a:rPr>
              <a:t>(!card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/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printk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(KERN_ERR, “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capidrv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-%d: …”, </a:t>
            </a:r>
            <a:r>
              <a:rPr lang="en-US" altLang="zh-TW" sz="1800" dirty="0">
                <a:solidFill>
                  <a:srgbClr val="CC0000"/>
                </a:solidFill>
                <a:latin typeface="Courier New" pitchFamily="49" charset="0"/>
                <a:ea typeface="MS Mincho" pitchFamily="49" charset="-128"/>
              </a:rPr>
              <a:t>card-&gt;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contrnr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…) </a:t>
            </a:r>
            <a:endParaRPr lang="en-US" altLang="zh-TW" sz="1800" dirty="0">
              <a:solidFill>
                <a:srgbClr val="0F0C19"/>
              </a:solidFill>
              <a:latin typeface="Courier New" pitchFamily="49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Null pointer fun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142984"/>
            <a:ext cx="8929718" cy="54864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Use-then-check</a:t>
            </a: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Contradiction/redundant checks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33425" y="1785926"/>
            <a:ext cx="7381875" cy="15033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/* 2.4.7: drivers/char/mxser.c */</a:t>
            </a:r>
          </a:p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struct mxser_struct *info = </a:t>
            </a:r>
            <a:r>
              <a:rPr lang="en-US" altLang="zh-TW" sz="1800">
                <a:solidFill>
                  <a:srgbClr val="CC0000"/>
                </a:solidFill>
                <a:latin typeface="Courier New" pitchFamily="49" charset="0"/>
                <a:ea typeface="PMingLiU" pitchFamily="18" charset="-120"/>
              </a:rPr>
              <a:t>tty-&gt;driver_data</a:t>
            </a: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;</a:t>
            </a:r>
          </a:p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unsigned flags;</a:t>
            </a:r>
          </a:p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if</a:t>
            </a:r>
            <a:r>
              <a:rPr lang="en-US" altLang="zh-TW" sz="1800">
                <a:solidFill>
                  <a:srgbClr val="CC0000"/>
                </a:solidFill>
                <a:latin typeface="Courier New" pitchFamily="49" charset="0"/>
                <a:ea typeface="PMingLiU" pitchFamily="18" charset="-120"/>
              </a:rPr>
              <a:t>(!tty</a:t>
            </a:r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 || !info-&gt;xmit_buf)</a:t>
            </a:r>
          </a:p>
          <a:p>
            <a:pPr eaLnBrk="0" hangingPunct="0"/>
            <a:r>
              <a:rPr lang="en-US" altLang="zh-TW" sz="1800">
                <a:solidFill>
                  <a:srgbClr val="0F0C19"/>
                </a:solidFill>
                <a:latin typeface="Courier New" pitchFamily="49" charset="0"/>
                <a:ea typeface="PMingLiU" pitchFamily="18" charset="-120"/>
              </a:rPr>
              <a:t>	return 0;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57225" y="4143380"/>
            <a:ext cx="7267575" cy="23272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/* 2.4.7/drivers/video/tdfxfb.c */</a:t>
            </a:r>
            <a:b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fb_info.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regbase_virt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ioremap_nocache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(...);</a:t>
            </a:r>
            <a:b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if(!fb_info.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regbase_virt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/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   return -ENXIO;</a:t>
            </a:r>
            <a:b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fb_info.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bufbase_virt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ioremap_nocache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(...);</a:t>
            </a:r>
            <a: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/>
            </a:r>
            <a:b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/>
            </a:r>
            <a:b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1800" dirty="0" err="1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if(!fb_info.</a:t>
            </a:r>
            <a:r>
              <a:rPr lang="en-US" altLang="zh-TW" sz="1800" dirty="0" err="1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regbase_virt</a:t>
            </a:r>
            <a: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) {</a:t>
            </a:r>
            <a:br>
              <a:rPr lang="en-US" altLang="zh-TW" sz="1800" dirty="0" smtClean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altLang="zh-TW" sz="1800" dirty="0" err="1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iounmap(fb_info.</a:t>
            </a:r>
            <a:r>
              <a:rPr lang="en-US" altLang="zh-TW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regbase_virt</a:t>
            </a:r>
            <a:r>
              <a:rPr lang="en-US" altLang="zh-TW" sz="18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altLang="zh-TW" sz="1800" dirty="0">
              <a:solidFill>
                <a:srgbClr val="0F0C19"/>
              </a:solidFill>
              <a:latin typeface="Courier New" pitchFamily="49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1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07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Internal Consistency: finding security holes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71546"/>
            <a:ext cx="8858280" cy="618650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Applications are bad: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Rule: “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do not dereference user pointer &lt;p&gt;</a:t>
            </a:r>
            <a:r>
              <a:rPr lang="en-US" altLang="zh-TW" dirty="0" smtClean="0">
                <a:ea typeface="PMingLiU" pitchFamily="18" charset="-120"/>
              </a:rPr>
              <a:t>”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One violation = security hole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Big Problem: which are the user pointers??? </a:t>
            </a: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dirty="0" err="1" smtClean="0">
                <a:ea typeface="PMingLiU" pitchFamily="18" charset="-120"/>
              </a:rPr>
              <a:t>Sol’n</a:t>
            </a:r>
            <a:r>
              <a:rPr lang="en-US" altLang="zh-TW" dirty="0" smtClean="0">
                <a:ea typeface="PMingLiU" pitchFamily="18" charset="-120"/>
              </a:rPr>
              <a:t>: </a:t>
            </a:r>
            <a:r>
              <a:rPr lang="en-US" altLang="zh-TW" dirty="0" err="1" smtClean="0">
                <a:ea typeface="PMingLiU" pitchFamily="18" charset="-120"/>
              </a:rPr>
              <a:t>forall</a:t>
            </a:r>
            <a:r>
              <a:rPr lang="en-US" altLang="zh-TW" dirty="0" smtClean="0">
                <a:ea typeface="PMingLiU" pitchFamily="18" charset="-120"/>
              </a:rPr>
              <a:t> pointers, cross-check two OS beliefs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“*p”</a:t>
            </a:r>
            <a:r>
              <a:rPr lang="en-US" altLang="zh-TW" dirty="0" smtClean="0">
                <a:ea typeface="PMingLiU" pitchFamily="18" charset="-120"/>
              </a:rPr>
              <a:t> implies safe kernel pointer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  <a:ea typeface="PMingLiU" pitchFamily="18" charset="-120"/>
              </a:rPr>
              <a:t>copyin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(p)/</a:t>
            </a:r>
            <a:r>
              <a:rPr lang="en-US" altLang="zh-TW" dirty="0" err="1" smtClean="0">
                <a:solidFill>
                  <a:srgbClr val="FF0000"/>
                </a:solidFill>
                <a:ea typeface="PMingLiU" pitchFamily="18" charset="-120"/>
              </a:rPr>
              <a:t>copyout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(p)” </a:t>
            </a:r>
            <a:r>
              <a:rPr lang="en-US" altLang="zh-TW" dirty="0" smtClean="0">
                <a:ea typeface="PMingLiU" pitchFamily="18" charset="-120"/>
              </a:rPr>
              <a:t>implies dangerous user pointer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Error: pointer 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TW" dirty="0" smtClean="0">
                <a:ea typeface="PMingLiU" pitchFamily="18" charset="-120"/>
              </a:rPr>
              <a:t> has both beliefs.</a:t>
            </a:r>
          </a:p>
        </p:txBody>
      </p:sp>
    </p:spTree>
    <p:extLst>
      <p:ext uri="{BB962C8B-B14F-4D97-AF65-F5344CB8AC3E}">
        <p14:creationId xmlns:p14="http://schemas.microsoft.com/office/powerpoint/2010/main" val="14369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Recap: Basic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</p:txBody>
      </p:sp>
      <p:sp>
        <p:nvSpPr>
          <p:cNvPr id="39939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writerStart()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lock(lockRW);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while(numReaders &gt; 0||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         numWriters &gt;0){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  wait(lockRW,condRW);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numWriters++;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unlock(lockRW);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39940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writerFinish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numWriters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--;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broadcast(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lockRW,condRW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 unlock(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lockRW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40FF9C-F163-764B-B479-57D03C6495A2}" type="datetime1">
              <a:rPr lang="en-US" sz="1400">
                <a:latin typeface="Tahoma" charset="0"/>
              </a:rPr>
              <a:pPr eaLnBrk="1" hangingPunct="1"/>
              <a:t>12/12/15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F5266-ABC5-F84C-AA03-D68B0C43BBF6}" type="slidenum">
              <a:rPr lang="en-US" sz="1400">
                <a:latin typeface="Tahoma" charset="0"/>
              </a:rPr>
              <a:pPr eaLnBrk="1" hangingPunct="1"/>
              <a:t>5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Statistical: Deriving deallocation routines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833825"/>
            <a:ext cx="8915400" cy="421061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Use-after free errors are horrible.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Problem: lots of undocumented sub-system free functions</a:t>
            </a:r>
          </a:p>
          <a:p>
            <a:pPr marL="457200" lvl="1" indent="0" eaLnBrk="1" hangingPunct="1">
              <a:buNone/>
            </a:pPr>
            <a:r>
              <a:rPr lang="en-US" altLang="zh-TW" dirty="0" err="1" smtClean="0">
                <a:ea typeface="PMingLiU" pitchFamily="18" charset="-120"/>
              </a:rPr>
              <a:t>Soln</a:t>
            </a:r>
            <a:r>
              <a:rPr lang="en-US" altLang="zh-TW" dirty="0" smtClean="0">
                <a:ea typeface="PMingLiU" pitchFamily="18" charset="-120"/>
              </a:rPr>
              <a:t>: derive behaviorally: pointer “p” not used after call “</a:t>
            </a:r>
            <a:r>
              <a:rPr lang="en-US" altLang="zh-TW" dirty="0" err="1" smtClean="0">
                <a:ea typeface="PMingLiU" pitchFamily="18" charset="-120"/>
              </a:rPr>
              <a:t>foo(p</a:t>
            </a:r>
            <a:r>
              <a:rPr lang="en-US" altLang="zh-TW" dirty="0" smtClean="0">
                <a:ea typeface="PMingLiU" pitchFamily="18" charset="-120"/>
              </a:rPr>
              <a:t>)” implies 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MAY</a:t>
            </a:r>
            <a:r>
              <a:rPr lang="en-US" altLang="zh-TW" dirty="0" smtClean="0">
                <a:ea typeface="PMingLiU" pitchFamily="18" charset="-120"/>
              </a:rPr>
              <a:t> belief that “</a:t>
            </a:r>
            <a:r>
              <a:rPr lang="en-US" altLang="zh-TW" dirty="0" err="1" smtClean="0">
                <a:ea typeface="PMingLiU" pitchFamily="18" charset="-120"/>
              </a:rPr>
              <a:t>foo</a:t>
            </a:r>
            <a:r>
              <a:rPr lang="en-US" altLang="zh-TW" dirty="0" smtClean="0">
                <a:ea typeface="PMingLiU" pitchFamily="18" charset="-120"/>
              </a:rPr>
              <a:t>” is a free function</a:t>
            </a: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Conceptually: Assume all functions free all arguments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(in reality: filter functions that have suggestive names)</a:t>
            </a:r>
          </a:p>
          <a:p>
            <a:pPr marL="457200" lvl="1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457200" lvl="1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A bad free error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endParaRPr lang="en-US" altLang="zh-TW" dirty="0" smtClean="0">
              <a:ea typeface="PMingLiU" pitchFamily="18" charset="-120"/>
            </a:endParaRPr>
          </a:p>
          <a:p>
            <a:pPr eaLnBrk="1" hangingPunct="1"/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39800" y="928670"/>
            <a:ext cx="6584950" cy="5273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solidFill>
                  <a:schemeClr val="bg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/* drivers/block/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cciss.c:cciss_ioctl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*/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if (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iocommand.Direction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== XFER_WRITE){</a:t>
            </a:r>
          </a:p>
          <a:p>
            <a:pPr eaLnBrk="0" hangingPunct="0"/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	 if (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copy_to_user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(...)) {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	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cmd_free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(NULL, c);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	if (buff != NULL) 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kfree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(buff);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	return( -EFAULT);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	}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}</a:t>
            </a:r>
          </a:p>
          <a:p>
            <a:pPr eaLnBrk="0" hangingPunct="0"/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if (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iocommand.Direction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== XFER_READ) {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if (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copy_to_user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(...)) {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    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cmd_free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(NULL, c);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    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kfree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(buff);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     }</a:t>
            </a:r>
          </a:p>
          <a:p>
            <a:pPr eaLnBrk="0" hangingPunct="0"/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}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cmd_free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(NULL, c);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 if (buff != NULL) </a:t>
            </a:r>
            <a:r>
              <a:rPr lang="en-US" altLang="zh-TW" sz="2000" dirty="0" err="1">
                <a:latin typeface="Courier New" pitchFamily="49" charset="0"/>
                <a:ea typeface="MS Mincho" pitchFamily="49" charset="-128"/>
              </a:rPr>
              <a:t>kfree</a:t>
            </a:r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(buff);</a:t>
            </a:r>
            <a:br>
              <a:rPr lang="en-US" altLang="zh-TW" sz="2000" dirty="0">
                <a:latin typeface="Courier New" pitchFamily="49" charset="0"/>
                <a:ea typeface="MS Mincho" pitchFamily="49" charset="-128"/>
              </a:rPr>
            </a:br>
            <a:endParaRPr lang="en-US" altLang="zh-TW" sz="20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3983038"/>
            <a:ext cx="3365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altLang="zh-TW" sz="2000">
              <a:solidFill>
                <a:srgbClr val="0F0C19"/>
              </a:solidFill>
              <a:latin typeface="Courier New" pitchFamily="49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57422" y="4071942"/>
            <a:ext cx="3071834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圆角矩形 6"/>
          <p:cNvSpPr/>
          <p:nvPr/>
        </p:nvSpPr>
        <p:spPr>
          <a:xfrm>
            <a:off x="1000100" y="5286388"/>
            <a:ext cx="4929222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3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19" y="11887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 “A must be followed by B”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7194" y="1142984"/>
            <a:ext cx="8915400" cy="58293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“a(); … </a:t>
            </a:r>
            <a:r>
              <a:rPr lang="en-US" altLang="zh-TW" dirty="0" err="1" smtClean="0">
                <a:ea typeface="PMingLiU" pitchFamily="18" charset="-120"/>
              </a:rPr>
              <a:t>b</a:t>
            </a:r>
            <a:r>
              <a:rPr lang="en-US" altLang="zh-TW" dirty="0" smtClean="0">
                <a:ea typeface="PMingLiU" pitchFamily="18" charset="-120"/>
              </a:rPr>
              <a:t>();” implies MAY belief that a() follows </a:t>
            </a:r>
            <a:r>
              <a:rPr lang="en-US" altLang="zh-TW" dirty="0" err="1" smtClean="0">
                <a:ea typeface="PMingLiU" pitchFamily="18" charset="-120"/>
              </a:rPr>
              <a:t>b</a:t>
            </a:r>
            <a:r>
              <a:rPr lang="en-US" altLang="zh-TW" dirty="0" smtClean="0">
                <a:ea typeface="PMingLiU" pitchFamily="18" charset="-120"/>
              </a:rPr>
              <a:t>()</a:t>
            </a:r>
          </a:p>
          <a:p>
            <a:pPr marL="457200" lvl="1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You might believe a-b paired, or might be a coincidence</a:t>
            </a:r>
          </a:p>
        </p:txBody>
      </p:sp>
    </p:spTree>
    <p:extLst>
      <p:ext uri="{BB962C8B-B14F-4D97-AF65-F5344CB8AC3E}">
        <p14:creationId xmlns:p14="http://schemas.microsoft.com/office/powerpoint/2010/main" val="167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80" y="10689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Checking derived lock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Simplest:</a:t>
            </a: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dirty="0" smtClean="0">
                <a:ea typeface="PMingLiU" pitchFamily="18" charset="-120"/>
              </a:rPr>
              <a:t>Evilest:</a:t>
            </a: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  <a:p>
            <a:pPr marL="0" indent="0" eaLnBrk="1" hangingPunct="1">
              <a:buNone/>
            </a:pPr>
            <a:endParaRPr lang="en-US" altLang="zh-TW" dirty="0" smtClean="0">
              <a:ea typeface="PMingLiU" pitchFamily="18" charset="-12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750278" y="1003428"/>
            <a:ext cx="7499350" cy="2225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Courier New" pitchFamily="49" charset="0"/>
                <a:ea typeface="MS Mincho" pitchFamily="49" charset="-128"/>
              </a:rPr>
              <a:t>/*</a:t>
            </a:r>
            <a:r>
              <a:rPr lang="en-US" altLang="zh-TW" sz="2000" dirty="0">
                <a:solidFill>
                  <a:schemeClr val="bg2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fs/proc/inode.c:41:de_put: */</a:t>
            </a:r>
          </a:p>
          <a:p>
            <a:pPr eaLnBrk="0" hangingPunct="0"/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lock_kernel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if (!de-&gt;count) {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printk("de_put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: entry already free!\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");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     return;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} 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unlock_kernel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0" y="3983038"/>
            <a:ext cx="3365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altLang="zh-TW" sz="2000">
              <a:solidFill>
                <a:srgbClr val="0F0C19"/>
              </a:solidFill>
              <a:latin typeface="Courier New" pitchFamily="49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8034246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dirty="0">
                <a:solidFill>
                  <a:srgbClr val="0F0C19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/* 2.4.1: drivers/sound/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trident.c:trident_release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: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lock_kernel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card = state-&gt;card;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dmabuf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= &amp;state-&gt;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dmabuf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000" dirty="0" err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VALIDATE_STATE(state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</a:br>
            <a:endParaRPr lang="en-US" altLang="zh-TW" sz="2000" dirty="0">
              <a:solidFill>
                <a:srgbClr val="000000"/>
              </a:solidFill>
              <a:latin typeface="Courier New" pitchFamily="49" charset="0"/>
              <a:ea typeface="PMingLiU" pitchFamily="18" charset="-120"/>
              <a:cs typeface="Times New Roman" pitchFamily="18" charset="0"/>
            </a:endParaRPr>
          </a:p>
          <a:p>
            <a:pPr eaLnBrk="0" hangingPunct="0"/>
            <a:endParaRPr lang="en-US" altLang="zh-TW" sz="2000" dirty="0">
              <a:solidFill>
                <a:srgbClr val="000000"/>
              </a:solidFill>
              <a:latin typeface="Courier New" pitchFamily="49" charset="0"/>
              <a:ea typeface="PMingLiU" pitchFamily="18" charset="-120"/>
              <a:cs typeface="Times New Roman" pitchFamily="18" charset="0"/>
            </a:endParaRPr>
          </a:p>
        </p:txBody>
      </p:sp>
      <p:pic>
        <p:nvPicPr>
          <p:cNvPr id="7" name="Picture 6" descr="图片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258000"/>
            <a:ext cx="640000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call blocking functions with interrupts disabled or spin lock held</a:t>
            </a:r>
          </a:p>
          <a:p>
            <a:pPr marL="0" indent="0">
              <a:buNone/>
            </a:pPr>
            <a:r>
              <a:rPr lang="en-US" dirty="0" smtClean="0"/>
              <a:t>check for </a:t>
            </a:r>
            <a:r>
              <a:rPr lang="en-US" dirty="0" smtClean="0">
                <a:solidFill>
                  <a:srgbClr val="FF0000"/>
                </a:solidFill>
              </a:rPr>
              <a:t>NULL </a:t>
            </a:r>
            <a:r>
              <a:rPr lang="en-US" dirty="0" smtClean="0"/>
              <a:t>results</a:t>
            </a:r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allocate large stack variables</a:t>
            </a:r>
          </a:p>
          <a:p>
            <a:pPr marL="0" indent="0">
              <a:buNone/>
            </a:pPr>
            <a:r>
              <a:rPr lang="en-US" dirty="0" smtClean="0"/>
              <a:t>Do not </a:t>
            </a:r>
            <a:r>
              <a:rPr lang="en-US" dirty="0" smtClean="0">
                <a:solidFill>
                  <a:srgbClr val="FF0000"/>
                </a:solidFill>
              </a:rPr>
              <a:t>re-use </a:t>
            </a:r>
            <a:r>
              <a:rPr lang="en-US" dirty="0" smtClean="0"/>
              <a:t>already-allocated memory</a:t>
            </a:r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  <a:r>
              <a:rPr lang="en-US" dirty="0" smtClean="0"/>
              <a:t> pointers before using them in kernel mode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Release </a:t>
            </a:r>
            <a:r>
              <a:rPr lang="en-US" dirty="0" smtClean="0"/>
              <a:t>acquired locks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Unstated Rules in 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Interrupts are </a:t>
            </a:r>
            <a:r>
              <a:rPr lang="en-US" dirty="0" smtClean="0">
                <a:solidFill>
                  <a:srgbClr val="FF0000"/>
                </a:solidFill>
              </a:rPr>
              <a:t>disabled </a:t>
            </a:r>
            <a:r>
              <a:rPr lang="en-US" dirty="0" smtClean="0"/>
              <a:t>in kernel mode</a:t>
            </a:r>
          </a:p>
          <a:p>
            <a:pPr marL="0" indent="0">
              <a:buNone/>
            </a:pPr>
            <a:r>
              <a:rPr lang="en-US" dirty="0" smtClean="0"/>
              <a:t>Only </a:t>
            </a:r>
            <a:r>
              <a:rPr lang="en-US" dirty="0" err="1" smtClean="0">
                <a:solidFill>
                  <a:srgbClr val="FF0000"/>
                </a:solidFill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 has access to disk</a:t>
            </a:r>
          </a:p>
          <a:p>
            <a:pPr marL="0" indent="0">
              <a:buNone/>
            </a:pPr>
            <a:r>
              <a:rPr lang="en-US" dirty="0" smtClean="0"/>
              <a:t>All registers are saved &amp; restored on context switch</a:t>
            </a:r>
          </a:p>
          <a:p>
            <a:pPr marL="0" indent="0">
              <a:buNone/>
            </a:pPr>
            <a:r>
              <a:rPr lang="en-US" dirty="0" smtClean="0"/>
              <a:t>Application code is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executed with CPL 0</a:t>
            </a:r>
          </a:p>
          <a:p>
            <a:pPr marL="0" indent="0">
              <a:buNone/>
            </a:pPr>
            <a:r>
              <a:rPr lang="en-US" dirty="0" smtClean="0"/>
              <a:t>Don't </a:t>
            </a:r>
            <a:r>
              <a:rPr lang="en-US" dirty="0" smtClean="0">
                <a:solidFill>
                  <a:srgbClr val="FF0000"/>
                </a:solidFill>
              </a:rPr>
              <a:t>allocate </a:t>
            </a:r>
            <a:r>
              <a:rPr lang="en-US" dirty="0" smtClean="0"/>
              <a:t>an already-allocated physical page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Propagate </a:t>
            </a:r>
            <a:r>
              <a:rPr lang="en-US" dirty="0" smtClean="0"/>
              <a:t>error messages to user applications (e.g., out of resources)</a:t>
            </a:r>
          </a:p>
        </p:txBody>
      </p:sp>
    </p:spTree>
    <p:extLst>
      <p:ext uri="{BB962C8B-B14F-4D97-AF65-F5344CB8AC3E}">
        <p14:creationId xmlns:p14="http://schemas.microsoft.com/office/powerpoint/2010/main" val="332210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Unstated Rules in 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 </a:t>
            </a:r>
            <a:r>
              <a:rPr lang="en-US" dirty="0" smtClean="0"/>
              <a:t>spawned program should have open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file descriptors 0, 1, and 2.</a:t>
            </a:r>
          </a:p>
          <a:p>
            <a:pPr marL="0" indent="0">
              <a:buNone/>
            </a:pPr>
            <a:r>
              <a:rPr lang="en-US" dirty="0" smtClean="0"/>
              <a:t>User pointers should be run through TRUP before used by the kernel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5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Race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Deadlock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Recap: Better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Implementation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readerStart()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lock(lockRW);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while(numWriters &gt; 0){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  wait(lockRW,condRW);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numReaders++;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unlock(lockRW);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0964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readerFinish()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lock(lockRW);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numReaders--.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if(numReaders == 0){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  signal(lockRW,condWR);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};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  unlock(lockRW);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8B2C9A-6B86-5E4A-94EA-77D7F4706477}" type="datetime1">
              <a:rPr lang="en-US" sz="1400">
                <a:latin typeface="Tahoma" charset="0"/>
              </a:rPr>
              <a:pPr eaLnBrk="1" hangingPunct="1"/>
              <a:t>12/12/15</a:t>
            </a:fld>
            <a:endParaRPr lang="en-US" sz="140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78F2D7-CE27-024E-A37B-72DCDAB150C6}" type="slidenum">
              <a:rPr lang="en-US" sz="1400">
                <a:latin typeface="Tahoma" charset="0"/>
              </a:rPr>
              <a:pPr eaLnBrk="1" hangingPunct="1"/>
              <a:t>6</a:t>
            </a:fld>
            <a:endParaRPr lang="en-US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bug characteristics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105 </a:t>
            </a:r>
            <a:r>
              <a:rPr lang="en-US" altLang="zh-CN" dirty="0">
                <a:solidFill>
                  <a:srgbClr val="FF0000"/>
                </a:solidFill>
              </a:rPr>
              <a:t>real-world </a:t>
            </a:r>
            <a:r>
              <a:rPr lang="en-US" altLang="zh-CN" dirty="0"/>
              <a:t>concurrency bugs from 4 large open </a:t>
            </a:r>
            <a:r>
              <a:rPr lang="en-US" altLang="zh-CN" dirty="0" smtClean="0"/>
              <a:t>source programs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Study from 4 dimensions</a:t>
            </a:r>
          </a:p>
          <a:p>
            <a:pPr marL="457200" lvl="1" indent="0">
              <a:buNone/>
            </a:pPr>
            <a:r>
              <a:rPr lang="en-US" altLang="zh-CN" dirty="0" smtClean="0"/>
              <a:t>Bug patterns</a:t>
            </a:r>
          </a:p>
          <a:p>
            <a:pPr marL="457200" lvl="1" indent="0">
              <a:buNone/>
            </a:pPr>
            <a:r>
              <a:rPr lang="en-US" altLang="zh-CN" dirty="0" smtClean="0"/>
              <a:t>Manifestation condition</a:t>
            </a:r>
          </a:p>
          <a:p>
            <a:pPr marL="457200" lvl="1" indent="0">
              <a:buNone/>
            </a:pPr>
            <a:r>
              <a:rPr lang="en-US" altLang="zh-CN" dirty="0" smtClean="0"/>
              <a:t>Diagnosing strategy</a:t>
            </a:r>
          </a:p>
          <a:p>
            <a:pPr marL="457200" lvl="1" indent="0">
              <a:buNone/>
            </a:pPr>
            <a:r>
              <a:rPr lang="en-US" altLang="zh-CN" dirty="0" smtClean="0"/>
              <a:t>Fixing methods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572000" y="458112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56176" y="3573016"/>
            <a:ext cx="2578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Arial"/>
                <a:cs typeface="Arial"/>
              </a:rPr>
              <a:t>Implications for:</a:t>
            </a:r>
          </a:p>
          <a:p>
            <a:endParaRPr kumimoji="1" lang="en-US" altLang="zh-CN" sz="2400" b="1" dirty="0" smtClean="0">
              <a:latin typeface="Arial"/>
              <a:cs typeface="Arial"/>
            </a:endParaRPr>
          </a:p>
          <a:p>
            <a:r>
              <a:rPr kumimoji="1" lang="en-US" altLang="zh-CN" sz="2400" dirty="0" smtClean="0">
                <a:latin typeface="Arial"/>
                <a:cs typeface="Arial"/>
              </a:rPr>
              <a:t>Bug detection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Software testing</a:t>
            </a:r>
          </a:p>
          <a:p>
            <a:r>
              <a:rPr kumimoji="1" lang="en-US" altLang="zh-CN" sz="2400" dirty="0" smtClean="0">
                <a:latin typeface="Arial"/>
                <a:cs typeface="Arial"/>
              </a:rPr>
              <a:t>PL design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31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 smtClean="0">
                <a:solidFill>
                  <a:srgbClr val="3366FF"/>
                </a:solidFill>
              </a:rPr>
              <a:t>Methodology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Findings and implications</a:t>
            </a:r>
          </a:p>
          <a:p>
            <a:pPr marL="457200" lvl="1" indent="0">
              <a:buNone/>
            </a:pPr>
            <a:r>
              <a:rPr kumimoji="1" lang="en-US" altLang="zh-CN" dirty="0"/>
              <a:t>Bug pattern</a:t>
            </a:r>
          </a:p>
          <a:p>
            <a:pPr marL="457200" lvl="1" indent="0">
              <a:buNone/>
            </a:pPr>
            <a:r>
              <a:rPr kumimoji="1" lang="en-US" altLang="zh-CN" dirty="0"/>
              <a:t>Bug manifestation</a:t>
            </a:r>
          </a:p>
          <a:p>
            <a:pPr marL="457200" lvl="1" indent="0">
              <a:buNone/>
            </a:pPr>
            <a:r>
              <a:rPr kumimoji="1" lang="en-US" altLang="zh-CN" dirty="0"/>
              <a:t>Bug </a:t>
            </a:r>
            <a:r>
              <a:rPr kumimoji="1" lang="en-US" altLang="zh-CN" dirty="0" smtClean="0"/>
              <a:t>fixing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Conclusions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search">
    <a:dk1>
      <a:srgbClr val="000000"/>
    </a:dk1>
    <a:lt1>
      <a:srgbClr val="FFFFFF"/>
    </a:lt1>
    <a:dk2>
      <a:srgbClr val="3F3F3F"/>
    </a:dk2>
    <a:lt2>
      <a:srgbClr val="FFFFFF"/>
    </a:lt2>
    <a:accent1>
      <a:srgbClr val="FFDF79"/>
    </a:accent1>
    <a:accent2>
      <a:srgbClr val="5782B5"/>
    </a:accent2>
    <a:accent3>
      <a:srgbClr val="E15555"/>
    </a:accent3>
    <a:accent4>
      <a:srgbClr val="94D850"/>
    </a:accent4>
    <a:accent5>
      <a:srgbClr val="FFA94B"/>
    </a:accent5>
    <a:accent6>
      <a:srgbClr val="9047B9"/>
    </a:accent6>
    <a:hlink>
      <a:srgbClr val="009ED6"/>
    </a:hlink>
    <a:folHlink>
      <a:srgbClr val="DDD819"/>
    </a:folHlink>
  </a:clrScheme>
  <a:fontScheme name="Blue-Purple TT">
    <a:majorFont>
      <a:latin typeface="Segoe"/>
      <a:ea typeface=""/>
      <a:cs typeface=""/>
    </a:majorFont>
    <a:minorFont>
      <a:latin typeface="Segoe"/>
      <a:ea typeface=""/>
      <a:cs typeface="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Research">
    <a:dk1>
      <a:srgbClr val="000000"/>
    </a:dk1>
    <a:lt1>
      <a:srgbClr val="FFFFFF"/>
    </a:lt1>
    <a:dk2>
      <a:srgbClr val="3F3F3F"/>
    </a:dk2>
    <a:lt2>
      <a:srgbClr val="FFFFFF"/>
    </a:lt2>
    <a:accent1>
      <a:srgbClr val="FFDF79"/>
    </a:accent1>
    <a:accent2>
      <a:srgbClr val="5782B5"/>
    </a:accent2>
    <a:accent3>
      <a:srgbClr val="E15555"/>
    </a:accent3>
    <a:accent4>
      <a:srgbClr val="94D850"/>
    </a:accent4>
    <a:accent5>
      <a:srgbClr val="FFA94B"/>
    </a:accent5>
    <a:accent6>
      <a:srgbClr val="9047B9"/>
    </a:accent6>
    <a:hlink>
      <a:srgbClr val="009ED6"/>
    </a:hlink>
    <a:folHlink>
      <a:srgbClr val="DDD819"/>
    </a:folHlink>
  </a:clrScheme>
  <a:fontScheme name="Blue-Purple TT">
    <a:majorFont>
      <a:latin typeface="Segoe"/>
      <a:ea typeface=""/>
      <a:cs typeface=""/>
    </a:majorFont>
    <a:minorFont>
      <a:latin typeface="Segoe"/>
      <a:ea typeface=""/>
      <a:cs typeface="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Research">
    <a:dk1>
      <a:srgbClr val="000000"/>
    </a:dk1>
    <a:lt1>
      <a:srgbClr val="FFFFFF"/>
    </a:lt1>
    <a:dk2>
      <a:srgbClr val="3F3F3F"/>
    </a:dk2>
    <a:lt2>
      <a:srgbClr val="FFFFFF"/>
    </a:lt2>
    <a:accent1>
      <a:srgbClr val="FFDF79"/>
    </a:accent1>
    <a:accent2>
      <a:srgbClr val="5782B5"/>
    </a:accent2>
    <a:accent3>
      <a:srgbClr val="E15555"/>
    </a:accent3>
    <a:accent4>
      <a:srgbClr val="94D850"/>
    </a:accent4>
    <a:accent5>
      <a:srgbClr val="FFA94B"/>
    </a:accent5>
    <a:accent6>
      <a:srgbClr val="9047B9"/>
    </a:accent6>
    <a:hlink>
      <a:srgbClr val="009ED6"/>
    </a:hlink>
    <a:folHlink>
      <a:srgbClr val="DDD819"/>
    </a:folHlink>
  </a:clrScheme>
  <a:fontScheme name="Blue-Purple TT">
    <a:majorFont>
      <a:latin typeface="Segoe"/>
      <a:ea typeface=""/>
      <a:cs typeface=""/>
    </a:majorFont>
    <a:minorFont>
      <a:latin typeface="Segoe"/>
      <a:ea typeface=""/>
      <a:cs typeface="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Research">
    <a:dk1>
      <a:srgbClr val="000000"/>
    </a:dk1>
    <a:lt1>
      <a:srgbClr val="FFFFFF"/>
    </a:lt1>
    <a:dk2>
      <a:srgbClr val="3F3F3F"/>
    </a:dk2>
    <a:lt2>
      <a:srgbClr val="FFFFFF"/>
    </a:lt2>
    <a:accent1>
      <a:srgbClr val="FFDF79"/>
    </a:accent1>
    <a:accent2>
      <a:srgbClr val="5782B5"/>
    </a:accent2>
    <a:accent3>
      <a:srgbClr val="E15555"/>
    </a:accent3>
    <a:accent4>
      <a:srgbClr val="94D850"/>
    </a:accent4>
    <a:accent5>
      <a:srgbClr val="FFA94B"/>
    </a:accent5>
    <a:accent6>
      <a:srgbClr val="9047B9"/>
    </a:accent6>
    <a:hlink>
      <a:srgbClr val="009ED6"/>
    </a:hlink>
    <a:folHlink>
      <a:srgbClr val="DDD819"/>
    </a:folHlink>
  </a:clrScheme>
  <a:fontScheme name="Blue-Purple TT">
    <a:majorFont>
      <a:latin typeface="Segoe"/>
      <a:ea typeface=""/>
      <a:cs typeface=""/>
    </a:majorFont>
    <a:minorFont>
      <a:latin typeface="Segoe"/>
      <a:ea typeface=""/>
      <a:cs typeface="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Research">
    <a:dk1>
      <a:srgbClr val="000000"/>
    </a:dk1>
    <a:lt1>
      <a:srgbClr val="FFFFFF"/>
    </a:lt1>
    <a:dk2>
      <a:srgbClr val="3F3F3F"/>
    </a:dk2>
    <a:lt2>
      <a:srgbClr val="FFFFFF"/>
    </a:lt2>
    <a:accent1>
      <a:srgbClr val="FFDF79"/>
    </a:accent1>
    <a:accent2>
      <a:srgbClr val="5782B5"/>
    </a:accent2>
    <a:accent3>
      <a:srgbClr val="E15555"/>
    </a:accent3>
    <a:accent4>
      <a:srgbClr val="94D850"/>
    </a:accent4>
    <a:accent5>
      <a:srgbClr val="FFA94B"/>
    </a:accent5>
    <a:accent6>
      <a:srgbClr val="9047B9"/>
    </a:accent6>
    <a:hlink>
      <a:srgbClr val="009ED6"/>
    </a:hlink>
    <a:folHlink>
      <a:srgbClr val="DDD819"/>
    </a:folHlink>
  </a:clrScheme>
  <a:fontScheme name="Blue-Purple TT">
    <a:majorFont>
      <a:latin typeface="Segoe"/>
      <a:ea typeface=""/>
      <a:cs typeface=""/>
    </a:majorFont>
    <a:minorFont>
      <a:latin typeface="Segoe"/>
      <a:ea typeface=""/>
      <a:cs typeface=""/>
    </a:minorFont>
  </a:fontScheme>
  <a:fmtScheme name="Concourse">
    <a:fillStyleLst>
      <a:solidFill>
        <a:schemeClr val="phClr"/>
      </a:solidFill>
      <a:gradFill rotWithShape="1">
        <a:gsLst>
          <a:gs pos="0">
            <a:schemeClr val="phClr">
              <a:tint val="62000"/>
              <a:satMod val="180000"/>
            </a:schemeClr>
          </a:gs>
          <a:gs pos="65000">
            <a:schemeClr val="phClr">
              <a:tint val="32000"/>
              <a:satMod val="250000"/>
            </a:schemeClr>
          </a:gs>
          <a:gs pos="100000">
            <a:schemeClr val="phClr">
              <a:tint val="23000"/>
              <a:satMod val="300000"/>
            </a:schemeClr>
          </a:gs>
        </a:gsLst>
        <a:lin ang="16200000" scaled="0"/>
      </a:gradFill>
      <a:gradFill rotWithShape="1">
        <a:gsLst>
          <a:gs pos="0">
            <a:schemeClr val="phClr">
              <a:shade val="15000"/>
              <a:satMod val="180000"/>
            </a:schemeClr>
          </a:gs>
          <a:gs pos="50000">
            <a:schemeClr val="phClr">
              <a:shade val="45000"/>
              <a:satMod val="170000"/>
            </a:schemeClr>
          </a:gs>
          <a:gs pos="70000">
            <a:schemeClr val="phClr">
              <a:tint val="99000"/>
              <a:shade val="65000"/>
              <a:satMod val="155000"/>
            </a:schemeClr>
          </a:gs>
          <a:gs pos="100000">
            <a:schemeClr val="phClr">
              <a:tint val="95500"/>
              <a:shade val="100000"/>
              <a:satMod val="15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55000" cap="flat" cmpd="thickThin" algn="ctr">
        <a:solidFill>
          <a:schemeClr val="phClr"/>
        </a:solidFill>
        <a:prstDash val="solid"/>
      </a:ln>
      <a:ln w="63500" cap="flat" cmpd="thickThin" algn="ctr">
        <a:solidFill>
          <a:schemeClr val="phClr"/>
        </a:solidFill>
        <a:prstDash val="solid"/>
      </a:ln>
    </a:lnStyleLst>
    <a:effectStyleLst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50800" dist="381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phClr">
              <a:satMod val="3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5267</TotalTime>
  <Words>1724</Words>
  <Application>Microsoft Macintosh PowerPoint</Application>
  <PresentationFormat>On-screen Show (4:3)</PresentationFormat>
  <Paragraphs>507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Courier New</vt:lpstr>
      <vt:lpstr>MS Mincho</vt:lpstr>
      <vt:lpstr>ＭＳ Ｐゴシック</vt:lpstr>
      <vt:lpstr>PMingLiU</vt:lpstr>
      <vt:lpstr>Segoe</vt:lpstr>
      <vt:lpstr>Times New Roman</vt:lpstr>
      <vt:lpstr>宋体</vt:lpstr>
      <vt:lpstr>新細明體</vt:lpstr>
      <vt:lpstr>Arial</vt:lpstr>
      <vt:lpstr>Calibri</vt:lpstr>
      <vt:lpstr>Tahoma</vt:lpstr>
      <vt:lpstr>Wingdings</vt:lpstr>
      <vt:lpstr>CloudVisor-Austin</vt:lpstr>
      <vt:lpstr>Bug Survey</vt:lpstr>
      <vt:lpstr>Outline</vt:lpstr>
      <vt:lpstr>Recap: How to do with reader – write locks?</vt:lpstr>
      <vt:lpstr>Recap: Basic Implementation</vt:lpstr>
      <vt:lpstr>Recap: Basic Implementation</vt:lpstr>
      <vt:lpstr>Recap: Better Implementation</vt:lpstr>
      <vt:lpstr>Concurrency bug characteristics</vt:lpstr>
      <vt:lpstr>Summary</vt:lpstr>
      <vt:lpstr>Outline</vt:lpstr>
      <vt:lpstr>Application sources</vt:lpstr>
      <vt:lpstr>Bug sources</vt:lpstr>
      <vt:lpstr>Non-Deadlock Bug Pattern</vt:lpstr>
      <vt:lpstr>Atomicity violation</vt:lpstr>
      <vt:lpstr>Example of atomicity violation</vt:lpstr>
      <vt:lpstr>Example of atomicity violation</vt:lpstr>
      <vt:lpstr>Example of atomicity violation</vt:lpstr>
      <vt:lpstr>Order violation</vt:lpstr>
      <vt:lpstr>Example of order violation</vt:lpstr>
      <vt:lpstr>Example of order violation</vt:lpstr>
      <vt:lpstr>Example of order violation</vt:lpstr>
      <vt:lpstr>Non-deadlock bug pattern</vt:lpstr>
      <vt:lpstr>Non-deadlock bug pattern</vt:lpstr>
      <vt:lpstr>How to trigger a bug</vt:lpstr>
      <vt:lpstr>Single Variable vs. Multiple Variable</vt:lpstr>
      <vt:lpstr>Single Variable vs. Multiple Variable</vt:lpstr>
      <vt:lpstr>Multi-Variable Concurrency Bug Example</vt:lpstr>
      <vt:lpstr>Non-deadlock bugs Number of Accesses</vt:lpstr>
      <vt:lpstr>Deadlock bugs Number of Accesses</vt:lpstr>
      <vt:lpstr>Implications</vt:lpstr>
      <vt:lpstr>Number Threads Involved</vt:lpstr>
      <vt:lpstr>How Were Non-Deadlock Bugs Fixed?</vt:lpstr>
      <vt:lpstr>How Were Deadlock Bugs Fixed?</vt:lpstr>
      <vt:lpstr>Other findings</vt:lpstr>
      <vt:lpstr>Summary</vt:lpstr>
      <vt:lpstr>BUGS in Exception handlers</vt:lpstr>
      <vt:lpstr>multiple events are required </vt:lpstr>
      <vt:lpstr>Breakdown of catastrophic failures</vt:lpstr>
      <vt:lpstr>A failure caused by trivial mistake</vt:lpstr>
      <vt:lpstr>Why do developers ignore error handling?</vt:lpstr>
      <vt:lpstr>Other Findings</vt:lpstr>
      <vt:lpstr>Unexpected fun: comments in error handlers</vt:lpstr>
      <vt:lpstr>OS Bugs</vt:lpstr>
      <vt:lpstr>Bugs Cost??</vt:lpstr>
      <vt:lpstr>What Bugs Means to You?</vt:lpstr>
      <vt:lpstr>This Lecture</vt:lpstr>
      <vt:lpstr>How to find bugs?</vt:lpstr>
      <vt:lpstr>Trivial consistency: NULL pointers</vt:lpstr>
      <vt:lpstr>Null pointer fun</vt:lpstr>
      <vt:lpstr>Internal Consistency: finding security holes</vt:lpstr>
      <vt:lpstr>Statistical: Deriving deallocation routines</vt:lpstr>
      <vt:lpstr>A bad free error</vt:lpstr>
      <vt:lpstr> “A must be followed by B”</vt:lpstr>
      <vt:lpstr>Checking derived lock functions</vt:lpstr>
      <vt:lpstr>General Rules</vt:lpstr>
      <vt:lpstr>Unstated Rules in JOS</vt:lpstr>
      <vt:lpstr>Unstated Rules in JOS</vt:lpstr>
      <vt:lpstr>Next Class</vt:lpstr>
    </vt:vector>
  </TitlesOfParts>
  <Company>ppi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Locking</dc:title>
  <dc:creator>Haibo CHen</dc:creator>
  <cp:lastModifiedBy>Microsoft Office User</cp:lastModifiedBy>
  <cp:revision>280</cp:revision>
  <dcterms:created xsi:type="dcterms:W3CDTF">2012-04-01T02:47:07Z</dcterms:created>
  <dcterms:modified xsi:type="dcterms:W3CDTF">2015-12-12T03:35:53Z</dcterms:modified>
</cp:coreProperties>
</file>